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24"/>
  </p:notesMasterIdLst>
  <p:sldIdLst>
    <p:sldId id="256" r:id="rId2"/>
    <p:sldId id="342" r:id="rId3"/>
    <p:sldId id="273" r:id="rId4"/>
    <p:sldId id="299" r:id="rId5"/>
    <p:sldId id="331" r:id="rId6"/>
    <p:sldId id="348" r:id="rId7"/>
    <p:sldId id="262" r:id="rId8"/>
    <p:sldId id="325" r:id="rId9"/>
    <p:sldId id="312" r:id="rId10"/>
    <p:sldId id="266" r:id="rId11"/>
    <p:sldId id="337" r:id="rId12"/>
    <p:sldId id="343" r:id="rId13"/>
    <p:sldId id="341" r:id="rId14"/>
    <p:sldId id="344" r:id="rId15"/>
    <p:sldId id="345" r:id="rId16"/>
    <p:sldId id="334" r:id="rId17"/>
    <p:sldId id="349" r:id="rId18"/>
    <p:sldId id="336" r:id="rId19"/>
    <p:sldId id="346" r:id="rId20"/>
    <p:sldId id="270" r:id="rId21"/>
    <p:sldId id="351" r:id="rId22"/>
    <p:sldId id="350" r:id="rId23"/>
  </p:sldIdLst>
  <p:sldSz cx="12192000" cy="6858000"/>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7D31"/>
    <a:srgbClr val="ABABAB"/>
    <a:srgbClr val="4472C4"/>
    <a:srgbClr val="DAE3F3"/>
    <a:srgbClr val="023894"/>
    <a:srgbClr val="0793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6" autoAdjust="0"/>
    <p:restoredTop sz="93899" autoAdjust="0"/>
  </p:normalViewPr>
  <p:slideViewPr>
    <p:cSldViewPr snapToGrid="0">
      <p:cViewPr varScale="1">
        <p:scale>
          <a:sx n="81" d="100"/>
          <a:sy n="81" d="100"/>
        </p:scale>
        <p:origin x="108" y="40"/>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7.xml" />
  <Relationship Id="rId13" Type="http://schemas.openxmlformats.org/officeDocument/2006/relationships/slide" Target="slides/slide12.xml" />
  <Relationship Id="rId18" Type="http://schemas.openxmlformats.org/officeDocument/2006/relationships/slide" Target="slides/slide17.xml" />
  <Relationship Id="rId26" Type="http://schemas.openxmlformats.org/officeDocument/2006/relationships/viewProps" Target="viewProps.xml" />
  <Relationship Id="rId3" Type="http://schemas.openxmlformats.org/officeDocument/2006/relationships/slide" Target="slides/slide2.xml" />
  <Relationship Id="rId21" Type="http://schemas.openxmlformats.org/officeDocument/2006/relationships/slide" Target="slides/slide20.xml" />
  <Relationship Id="rId7" Type="http://schemas.openxmlformats.org/officeDocument/2006/relationships/slide" Target="slides/slide6.xml" />
  <Relationship Id="rId12" Type="http://schemas.openxmlformats.org/officeDocument/2006/relationships/slide" Target="slides/slide11.xml" />
  <Relationship Id="rId17" Type="http://schemas.openxmlformats.org/officeDocument/2006/relationships/slide" Target="slides/slide16.xml" />
  <Relationship Id="rId25" Type="http://schemas.openxmlformats.org/officeDocument/2006/relationships/presProps" Target="presProps.xml" />
  <Relationship Id="rId2" Type="http://schemas.openxmlformats.org/officeDocument/2006/relationships/slide" Target="slides/slide1.xml" />
  <Relationship Id="rId16" Type="http://schemas.openxmlformats.org/officeDocument/2006/relationships/slide" Target="slides/slide15.xml" />
  <Relationship Id="rId20" Type="http://schemas.openxmlformats.org/officeDocument/2006/relationships/slide" Target="slides/slide19.xml" />
  <Relationship Id="rId1" Type="http://schemas.openxmlformats.org/officeDocument/2006/relationships/slideMaster" Target="slideMasters/slideMaster1.xml" />
  <Relationship Id="rId6" Type="http://schemas.openxmlformats.org/officeDocument/2006/relationships/slide" Target="slides/slide5.xml" />
  <Relationship Id="rId11" Type="http://schemas.openxmlformats.org/officeDocument/2006/relationships/slide" Target="slides/slide10.xml" />
  <Relationship Id="rId24" Type="http://schemas.openxmlformats.org/officeDocument/2006/relationships/notesMaster" Target="notesMasters/notesMaster1.xml" />
  <Relationship Id="rId5" Type="http://schemas.openxmlformats.org/officeDocument/2006/relationships/slide" Target="slides/slide4.xml" />
  <Relationship Id="rId15" Type="http://schemas.openxmlformats.org/officeDocument/2006/relationships/slide" Target="slides/slide14.xml" />
  <Relationship Id="rId23" Type="http://schemas.openxmlformats.org/officeDocument/2006/relationships/slide" Target="slides/slide22.xml" />
  <Relationship Id="rId28" Type="http://schemas.openxmlformats.org/officeDocument/2006/relationships/tableStyles" Target="tableStyles.xml" />
  <Relationship Id="rId10" Type="http://schemas.openxmlformats.org/officeDocument/2006/relationships/slide" Target="slides/slide9.xml" />
  <Relationship Id="rId19" Type="http://schemas.openxmlformats.org/officeDocument/2006/relationships/slide" Target="slides/slide18.xml" />
  <Relationship Id="rId4" Type="http://schemas.openxmlformats.org/officeDocument/2006/relationships/slide" Target="slides/slide3.xml" />
  <Relationship Id="rId9" Type="http://schemas.openxmlformats.org/officeDocument/2006/relationships/slide" Target="slides/slide8.xml" />
  <Relationship Id="rId14" Type="http://schemas.openxmlformats.org/officeDocument/2006/relationships/slide" Target="slides/slide13.xml" />
  <Relationship Id="rId22" Type="http://schemas.openxmlformats.org/officeDocument/2006/relationships/slide" Target="slides/slide21.xml" />
  <Relationship Id="rId27" Type="http://schemas.openxmlformats.org/officeDocument/2006/relationships/theme" Target="theme/theme1.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80101" cy="490354"/>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3" y="1"/>
            <a:ext cx="2880101" cy="490354"/>
          </a:xfrm>
          <a:prstGeom prst="rect">
            <a:avLst/>
          </a:prstGeom>
        </p:spPr>
        <p:txBody>
          <a:bodyPr vert="horz" lIns="89675" tIns="44838" rIns="89675" bIns="44838" rtlCol="0"/>
          <a:lstStyle>
            <a:lvl1pPr algn="r">
              <a:defRPr sz="1200"/>
            </a:lvl1pPr>
          </a:lstStyle>
          <a:p>
            <a:fld id="{956A5EFA-F0AC-4045-AE53-086103F4F01F}" type="datetimeFigureOut">
              <a:rPr kumimoji="1" lang="ja-JP" altLang="en-US" smtClean="0"/>
              <a:t>2024/9/12</a:t>
            </a:fld>
            <a:endParaRPr kumimoji="1" lang="ja-JP" altLang="en-US"/>
          </a:p>
        </p:txBody>
      </p:sp>
      <p:sp>
        <p:nvSpPr>
          <p:cNvPr id="4" name="スライド イメージ プレースホルダー 3"/>
          <p:cNvSpPr>
            <a:spLocks noGrp="1" noRot="1" noChangeAspect="1"/>
          </p:cNvSpPr>
          <p:nvPr>
            <p:ph type="sldImg" idx="2"/>
          </p:nvPr>
        </p:nvSpPr>
        <p:spPr>
          <a:xfrm>
            <a:off x="390525" y="1222375"/>
            <a:ext cx="5865813" cy="3300413"/>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997" y="4705215"/>
            <a:ext cx="5316870" cy="3849436"/>
          </a:xfrm>
          <a:prstGeom prst="rect">
            <a:avLst/>
          </a:prstGeom>
        </p:spPr>
        <p:txBody>
          <a:bodyPr vert="horz" lIns="89675" tIns="44838" rIns="89675" bIns="448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7059"/>
            <a:ext cx="2880101" cy="490354"/>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3" y="9287059"/>
            <a:ext cx="2880101" cy="490354"/>
          </a:xfrm>
          <a:prstGeom prst="rect">
            <a:avLst/>
          </a:prstGeom>
        </p:spPr>
        <p:txBody>
          <a:bodyPr vert="horz" lIns="89675" tIns="44838" rIns="89675" bIns="44838" rtlCol="0" anchor="b"/>
          <a:lstStyle>
            <a:lvl1pPr algn="r">
              <a:defRPr sz="1200"/>
            </a:lvl1pPr>
          </a:lstStyle>
          <a:p>
            <a:fld id="{D31A5D5D-D73F-40DD-A67D-EE62B82FCF9C}" type="slidenum">
              <a:rPr kumimoji="1" lang="ja-JP" altLang="en-US" smtClean="0"/>
              <a:t>‹#›</a:t>
            </a:fld>
            <a:endParaRPr kumimoji="1" lang="ja-JP" altLang="en-US"/>
          </a:p>
        </p:txBody>
      </p:sp>
    </p:spTree>
    <p:extLst>
      <p:ext uri="{BB962C8B-B14F-4D97-AF65-F5344CB8AC3E}">
        <p14:creationId xmlns:p14="http://schemas.microsoft.com/office/powerpoint/2010/main" val="19793530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2.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13.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19.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31A5D5D-D73F-40DD-A67D-EE62B82FCF9C}" type="slidenum">
              <a:rPr kumimoji="1" lang="ja-JP" altLang="en-US" smtClean="0"/>
              <a:t>11</a:t>
            </a:fld>
            <a:endParaRPr kumimoji="1" lang="ja-JP" altLang="en-US"/>
          </a:p>
        </p:txBody>
      </p:sp>
    </p:spTree>
    <p:extLst>
      <p:ext uri="{BB962C8B-B14F-4D97-AF65-F5344CB8AC3E}">
        <p14:creationId xmlns:p14="http://schemas.microsoft.com/office/powerpoint/2010/main" val="1380199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31A5D5D-D73F-40DD-A67D-EE62B82FCF9C}" type="slidenum">
              <a:rPr kumimoji="1" lang="ja-JP" altLang="en-US" smtClean="0"/>
              <a:t>12</a:t>
            </a:fld>
            <a:endParaRPr kumimoji="1" lang="ja-JP" altLang="en-US"/>
          </a:p>
        </p:txBody>
      </p:sp>
    </p:spTree>
    <p:extLst>
      <p:ext uri="{BB962C8B-B14F-4D97-AF65-F5344CB8AC3E}">
        <p14:creationId xmlns:p14="http://schemas.microsoft.com/office/powerpoint/2010/main" val="1767175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31A5D5D-D73F-40DD-A67D-EE62B82FCF9C}" type="slidenum">
              <a:rPr kumimoji="1" lang="ja-JP" altLang="en-US" smtClean="0"/>
              <a:t>18</a:t>
            </a:fld>
            <a:endParaRPr kumimoji="1" lang="ja-JP" altLang="en-US"/>
          </a:p>
        </p:txBody>
      </p:sp>
    </p:spTree>
    <p:extLst>
      <p:ext uri="{BB962C8B-B14F-4D97-AF65-F5344CB8AC3E}">
        <p14:creationId xmlns:p14="http://schemas.microsoft.com/office/powerpoint/2010/main" val="798958734"/>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2299B3-18EA-4BCA-B540-40947334B292}"/>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C1BB36F-DC8C-43BB-AD37-8A1626832E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5095B69-A343-4688-BA89-1948B69696C5}"/>
              </a:ext>
            </a:extLst>
          </p:cNvPr>
          <p:cNvSpPr>
            <a:spLocks noGrp="1"/>
          </p:cNvSpPr>
          <p:nvPr>
            <p:ph type="dt" sz="half" idx="10"/>
          </p:nvPr>
        </p:nvSpPr>
        <p:spPr/>
        <p:txBody>
          <a:bodyPr/>
          <a:lstStyle/>
          <a:p>
            <a:fld id="{65BB16B4-59ED-4E45-B3EA-43487C758D75}" type="datetime1">
              <a:rPr kumimoji="1" lang="ja-JP" altLang="en-US" smtClean="0"/>
              <a:t>2024/9/12</a:t>
            </a:fld>
            <a:endParaRPr kumimoji="1" lang="ja-JP" altLang="en-US"/>
          </a:p>
        </p:txBody>
      </p:sp>
      <p:sp>
        <p:nvSpPr>
          <p:cNvPr id="5" name="フッター プレースホルダー 4">
            <a:extLst>
              <a:ext uri="{FF2B5EF4-FFF2-40B4-BE49-F238E27FC236}">
                <a16:creationId xmlns:a16="http://schemas.microsoft.com/office/drawing/2014/main" id="{571EEEB9-C4BE-48AA-8A9A-140FB9A28C91}"/>
              </a:ext>
            </a:extLst>
          </p:cNvPr>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2224634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29F5D6-1B9B-489F-8ED7-CD1377DC890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E5F6BF8-EEFE-4BF5-936D-D871D67BB290}"/>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800733D-B06E-42F7-8FCA-5AB418813F29}"/>
              </a:ext>
            </a:extLst>
          </p:cNvPr>
          <p:cNvSpPr>
            <a:spLocks noGrp="1"/>
          </p:cNvSpPr>
          <p:nvPr>
            <p:ph type="dt" sz="half" idx="10"/>
          </p:nvPr>
        </p:nvSpPr>
        <p:spPr/>
        <p:txBody>
          <a:bodyPr/>
          <a:lstStyle/>
          <a:p>
            <a:fld id="{F77E0A2F-2050-47D5-80AE-D0FADA41B9DE}" type="datetime1">
              <a:rPr kumimoji="1" lang="ja-JP" altLang="en-US" smtClean="0"/>
              <a:t>2024/9/12</a:t>
            </a:fld>
            <a:endParaRPr kumimoji="1" lang="ja-JP" altLang="en-US"/>
          </a:p>
        </p:txBody>
      </p:sp>
      <p:sp>
        <p:nvSpPr>
          <p:cNvPr id="5" name="フッター プレースホルダー 4">
            <a:extLst>
              <a:ext uri="{FF2B5EF4-FFF2-40B4-BE49-F238E27FC236}">
                <a16:creationId xmlns:a16="http://schemas.microsoft.com/office/drawing/2014/main" id="{14CB481C-84DB-4FE6-B5C0-56E10CC5F59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A828D2F-31DA-41C4-8431-A786BF9851D6}"/>
              </a:ext>
            </a:extLst>
          </p:cNvPr>
          <p:cNvSpPr>
            <a:spLocks noGrp="1"/>
          </p:cNvSpPr>
          <p:nvPr>
            <p:ph type="sldNum" sz="quarter" idx="12"/>
          </p:nvPr>
        </p:nvSpPr>
        <p:spPr/>
        <p:txBody>
          <a:bodyPr/>
          <a:lstStyle/>
          <a:p>
            <a:fld id="{DDF82107-93BA-490C-9453-044014AF67CD}" type="slidenum">
              <a:rPr kumimoji="1" lang="ja-JP" altLang="en-US" smtClean="0"/>
              <a:t>‹#›</a:t>
            </a:fld>
            <a:endParaRPr kumimoji="1" lang="ja-JP" altLang="en-US"/>
          </a:p>
        </p:txBody>
      </p:sp>
    </p:spTree>
    <p:extLst>
      <p:ext uri="{BB962C8B-B14F-4D97-AF65-F5344CB8AC3E}">
        <p14:creationId xmlns:p14="http://schemas.microsoft.com/office/powerpoint/2010/main" val="1466298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299B0F9-E563-41DB-9ABA-6AC889B37DBB}"/>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893BC23-ECF5-4FB6-A800-9CF3993CAC6A}"/>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0E7694E-8A5B-4717-83A8-60B760FB53D7}"/>
              </a:ext>
            </a:extLst>
          </p:cNvPr>
          <p:cNvSpPr>
            <a:spLocks noGrp="1"/>
          </p:cNvSpPr>
          <p:nvPr>
            <p:ph type="dt" sz="half" idx="10"/>
          </p:nvPr>
        </p:nvSpPr>
        <p:spPr/>
        <p:txBody>
          <a:bodyPr/>
          <a:lstStyle/>
          <a:p>
            <a:fld id="{3BC6CA79-5EB8-40A0-8743-C5ACFACB023A}" type="datetime1">
              <a:rPr kumimoji="1" lang="ja-JP" altLang="en-US" smtClean="0"/>
              <a:t>2024/9/12</a:t>
            </a:fld>
            <a:endParaRPr kumimoji="1" lang="ja-JP" altLang="en-US"/>
          </a:p>
        </p:txBody>
      </p:sp>
      <p:sp>
        <p:nvSpPr>
          <p:cNvPr id="5" name="フッター プレースホルダー 4">
            <a:extLst>
              <a:ext uri="{FF2B5EF4-FFF2-40B4-BE49-F238E27FC236}">
                <a16:creationId xmlns:a16="http://schemas.microsoft.com/office/drawing/2014/main" id="{5127ACAD-087B-48F8-A535-A7F6A75373E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529127C-C980-4E53-BFE4-3D3974F15A3C}"/>
              </a:ext>
            </a:extLst>
          </p:cNvPr>
          <p:cNvSpPr>
            <a:spLocks noGrp="1"/>
          </p:cNvSpPr>
          <p:nvPr>
            <p:ph type="sldNum" sz="quarter" idx="12"/>
          </p:nvPr>
        </p:nvSpPr>
        <p:spPr/>
        <p:txBody>
          <a:bodyPr/>
          <a:lstStyle/>
          <a:p>
            <a:fld id="{DDF82107-93BA-490C-9453-044014AF67CD}" type="slidenum">
              <a:rPr kumimoji="1" lang="ja-JP" altLang="en-US" smtClean="0"/>
              <a:t>‹#›</a:t>
            </a:fld>
            <a:endParaRPr kumimoji="1" lang="ja-JP" altLang="en-US"/>
          </a:p>
        </p:txBody>
      </p:sp>
    </p:spTree>
    <p:extLst>
      <p:ext uri="{BB962C8B-B14F-4D97-AF65-F5344CB8AC3E}">
        <p14:creationId xmlns:p14="http://schemas.microsoft.com/office/powerpoint/2010/main" val="173174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50257B-12B1-47F3-9520-9C0B809FF47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79437D2-323A-4594-8868-813791E6F91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6734AD8-8303-4B78-AD67-D7DF8F2FD586}"/>
              </a:ext>
            </a:extLst>
          </p:cNvPr>
          <p:cNvSpPr>
            <a:spLocks noGrp="1"/>
          </p:cNvSpPr>
          <p:nvPr>
            <p:ph type="dt" sz="half" idx="10"/>
          </p:nvPr>
        </p:nvSpPr>
        <p:spPr/>
        <p:txBody>
          <a:bodyPr/>
          <a:lstStyle/>
          <a:p>
            <a:fld id="{85FEB44F-C9AE-47BC-99EB-061FE01C9424}" type="datetime1">
              <a:rPr kumimoji="1" lang="ja-JP" altLang="en-US" smtClean="0"/>
              <a:t>2024/9/12</a:t>
            </a:fld>
            <a:endParaRPr kumimoji="1" lang="ja-JP" altLang="en-US"/>
          </a:p>
        </p:txBody>
      </p:sp>
      <p:sp>
        <p:nvSpPr>
          <p:cNvPr id="5" name="フッター プレースホルダー 4">
            <a:extLst>
              <a:ext uri="{FF2B5EF4-FFF2-40B4-BE49-F238E27FC236}">
                <a16:creationId xmlns:a16="http://schemas.microsoft.com/office/drawing/2014/main" id="{73229750-2D1F-4E97-90DD-FC002C72D01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BF3126D-6646-4FE8-BA2A-71CF6A96344E}"/>
              </a:ext>
            </a:extLst>
          </p:cNvPr>
          <p:cNvSpPr>
            <a:spLocks noGrp="1"/>
          </p:cNvSpPr>
          <p:nvPr>
            <p:ph type="sldNum" sz="quarter" idx="12"/>
          </p:nvPr>
        </p:nvSpPr>
        <p:spPr>
          <a:xfrm>
            <a:off x="9448800" y="6492875"/>
            <a:ext cx="2743200" cy="365125"/>
          </a:xfrm>
        </p:spPr>
        <p:txBody>
          <a:bodyPr/>
          <a:lstStyle/>
          <a:p>
            <a:fld id="{DDF82107-93BA-490C-9453-044014AF67CD}" type="slidenum">
              <a:rPr kumimoji="1" lang="ja-JP" altLang="en-US" smtClean="0"/>
              <a:t>‹#›</a:t>
            </a:fld>
            <a:endParaRPr kumimoji="1" lang="ja-JP" altLang="en-US"/>
          </a:p>
        </p:txBody>
      </p:sp>
    </p:spTree>
    <p:extLst>
      <p:ext uri="{BB962C8B-B14F-4D97-AF65-F5344CB8AC3E}">
        <p14:creationId xmlns:p14="http://schemas.microsoft.com/office/powerpoint/2010/main" val="66297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2B017C-2F8D-45F6-A032-17B7EBF6B6DF}"/>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D090686-6921-42FE-BB41-F1841F7BB2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79C1AC9-5064-4EDD-9D76-502FA50421B9}"/>
              </a:ext>
            </a:extLst>
          </p:cNvPr>
          <p:cNvSpPr>
            <a:spLocks noGrp="1"/>
          </p:cNvSpPr>
          <p:nvPr>
            <p:ph type="dt" sz="half" idx="10"/>
          </p:nvPr>
        </p:nvSpPr>
        <p:spPr/>
        <p:txBody>
          <a:bodyPr/>
          <a:lstStyle/>
          <a:p>
            <a:fld id="{E9AFAB25-B41F-43BF-89AC-B661DA332769}" type="datetime1">
              <a:rPr kumimoji="1" lang="ja-JP" altLang="en-US" smtClean="0"/>
              <a:t>2024/9/12</a:t>
            </a:fld>
            <a:endParaRPr kumimoji="1" lang="ja-JP" altLang="en-US"/>
          </a:p>
        </p:txBody>
      </p:sp>
      <p:sp>
        <p:nvSpPr>
          <p:cNvPr id="5" name="フッター プレースホルダー 4">
            <a:extLst>
              <a:ext uri="{FF2B5EF4-FFF2-40B4-BE49-F238E27FC236}">
                <a16:creationId xmlns:a16="http://schemas.microsoft.com/office/drawing/2014/main" id="{84AE4C03-E11E-4E2D-B5C4-ABA6CB28EF2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CB6BF79-E9AE-488F-BF16-1A378F526FD7}"/>
              </a:ext>
            </a:extLst>
          </p:cNvPr>
          <p:cNvSpPr>
            <a:spLocks noGrp="1"/>
          </p:cNvSpPr>
          <p:nvPr>
            <p:ph type="sldNum" sz="quarter" idx="12"/>
          </p:nvPr>
        </p:nvSpPr>
        <p:spPr/>
        <p:txBody>
          <a:bodyPr/>
          <a:lstStyle/>
          <a:p>
            <a:fld id="{DDF82107-93BA-490C-9453-044014AF67CD}" type="slidenum">
              <a:rPr kumimoji="1" lang="ja-JP" altLang="en-US" smtClean="0"/>
              <a:t>‹#›</a:t>
            </a:fld>
            <a:endParaRPr kumimoji="1" lang="ja-JP" altLang="en-US"/>
          </a:p>
        </p:txBody>
      </p:sp>
    </p:spTree>
    <p:extLst>
      <p:ext uri="{BB962C8B-B14F-4D97-AF65-F5344CB8AC3E}">
        <p14:creationId xmlns:p14="http://schemas.microsoft.com/office/powerpoint/2010/main" val="782534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C0504B-AA8D-4685-9C11-488EBBE5677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7109CBA-5203-486B-A264-2512B1268219}"/>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3710A6F-E526-465B-9FCE-73B4696F1CCF}"/>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92C6ACA-5604-4531-B820-C5711746B3C0}"/>
              </a:ext>
            </a:extLst>
          </p:cNvPr>
          <p:cNvSpPr>
            <a:spLocks noGrp="1"/>
          </p:cNvSpPr>
          <p:nvPr>
            <p:ph type="dt" sz="half" idx="10"/>
          </p:nvPr>
        </p:nvSpPr>
        <p:spPr/>
        <p:txBody>
          <a:bodyPr/>
          <a:lstStyle/>
          <a:p>
            <a:fld id="{1B73ACBB-7AB1-4A36-9BCF-5D3D88E3FC0A}" type="datetime1">
              <a:rPr kumimoji="1" lang="ja-JP" altLang="en-US" smtClean="0"/>
              <a:t>2024/9/12</a:t>
            </a:fld>
            <a:endParaRPr kumimoji="1" lang="ja-JP" altLang="en-US"/>
          </a:p>
        </p:txBody>
      </p:sp>
      <p:sp>
        <p:nvSpPr>
          <p:cNvPr id="6" name="フッター プレースホルダー 5">
            <a:extLst>
              <a:ext uri="{FF2B5EF4-FFF2-40B4-BE49-F238E27FC236}">
                <a16:creationId xmlns:a16="http://schemas.microsoft.com/office/drawing/2014/main" id="{070FFF92-12C7-412A-AF8B-EFFF85DC701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BFFA4D6-EF20-49C7-9774-05E0D5783D29}"/>
              </a:ext>
            </a:extLst>
          </p:cNvPr>
          <p:cNvSpPr>
            <a:spLocks noGrp="1"/>
          </p:cNvSpPr>
          <p:nvPr>
            <p:ph type="sldNum" sz="quarter" idx="12"/>
          </p:nvPr>
        </p:nvSpPr>
        <p:spPr/>
        <p:txBody>
          <a:bodyPr/>
          <a:lstStyle/>
          <a:p>
            <a:fld id="{DDF82107-93BA-490C-9453-044014AF67CD}" type="slidenum">
              <a:rPr kumimoji="1" lang="ja-JP" altLang="en-US" smtClean="0"/>
              <a:t>‹#›</a:t>
            </a:fld>
            <a:endParaRPr kumimoji="1" lang="ja-JP" altLang="en-US"/>
          </a:p>
        </p:txBody>
      </p:sp>
    </p:spTree>
    <p:extLst>
      <p:ext uri="{BB962C8B-B14F-4D97-AF65-F5344CB8AC3E}">
        <p14:creationId xmlns:p14="http://schemas.microsoft.com/office/powerpoint/2010/main" val="2478745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52FB66-D2C3-4786-9F9A-65E371A441B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5B46348-25A2-4383-8AF8-82F93F1A1E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8413C53-7175-4D60-B462-5FC7EB9B6F6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DDE7B35-4E9A-4AF3-B5FD-39300C207B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92BE68A-F152-4F51-B115-2E694ECB48EF}"/>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645FD9B-3C9F-45D3-A5E4-03755F47A8E6}"/>
              </a:ext>
            </a:extLst>
          </p:cNvPr>
          <p:cNvSpPr>
            <a:spLocks noGrp="1"/>
          </p:cNvSpPr>
          <p:nvPr>
            <p:ph type="dt" sz="half" idx="10"/>
          </p:nvPr>
        </p:nvSpPr>
        <p:spPr/>
        <p:txBody>
          <a:bodyPr/>
          <a:lstStyle/>
          <a:p>
            <a:fld id="{540904F1-A5F0-4E34-972B-BF4A3ECC5AFA}" type="datetime1">
              <a:rPr kumimoji="1" lang="ja-JP" altLang="en-US" smtClean="0"/>
              <a:t>2024/9/12</a:t>
            </a:fld>
            <a:endParaRPr kumimoji="1" lang="ja-JP" altLang="en-US"/>
          </a:p>
        </p:txBody>
      </p:sp>
      <p:sp>
        <p:nvSpPr>
          <p:cNvPr id="8" name="フッター プレースホルダー 7">
            <a:extLst>
              <a:ext uri="{FF2B5EF4-FFF2-40B4-BE49-F238E27FC236}">
                <a16:creationId xmlns:a16="http://schemas.microsoft.com/office/drawing/2014/main" id="{ACEA559A-8153-4A7A-9E2C-29940F93DC2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8BEB000-1EA4-449A-8018-4BD199C7C494}"/>
              </a:ext>
            </a:extLst>
          </p:cNvPr>
          <p:cNvSpPr>
            <a:spLocks noGrp="1"/>
          </p:cNvSpPr>
          <p:nvPr>
            <p:ph type="sldNum" sz="quarter" idx="12"/>
          </p:nvPr>
        </p:nvSpPr>
        <p:spPr/>
        <p:txBody>
          <a:bodyPr/>
          <a:lstStyle/>
          <a:p>
            <a:fld id="{DDF82107-93BA-490C-9453-044014AF67CD}" type="slidenum">
              <a:rPr kumimoji="1" lang="ja-JP" altLang="en-US" smtClean="0"/>
              <a:t>‹#›</a:t>
            </a:fld>
            <a:endParaRPr kumimoji="1" lang="ja-JP" altLang="en-US"/>
          </a:p>
        </p:txBody>
      </p:sp>
    </p:spTree>
    <p:extLst>
      <p:ext uri="{BB962C8B-B14F-4D97-AF65-F5344CB8AC3E}">
        <p14:creationId xmlns:p14="http://schemas.microsoft.com/office/powerpoint/2010/main" val="23557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F87D23-079F-4F72-A6A6-BB9AD666DF0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ECF61F5-4424-4330-B8BF-68DDE0FDA0C5}"/>
              </a:ext>
            </a:extLst>
          </p:cNvPr>
          <p:cNvSpPr>
            <a:spLocks noGrp="1"/>
          </p:cNvSpPr>
          <p:nvPr>
            <p:ph type="dt" sz="half" idx="10"/>
          </p:nvPr>
        </p:nvSpPr>
        <p:spPr/>
        <p:txBody>
          <a:bodyPr/>
          <a:lstStyle/>
          <a:p>
            <a:fld id="{4E10E87E-1F68-4577-8862-30A237D6F564}" type="datetime1">
              <a:rPr kumimoji="1" lang="ja-JP" altLang="en-US" smtClean="0"/>
              <a:t>2024/9/12</a:t>
            </a:fld>
            <a:endParaRPr kumimoji="1" lang="ja-JP" altLang="en-US"/>
          </a:p>
        </p:txBody>
      </p:sp>
      <p:sp>
        <p:nvSpPr>
          <p:cNvPr id="4" name="フッター プレースホルダー 3">
            <a:extLst>
              <a:ext uri="{FF2B5EF4-FFF2-40B4-BE49-F238E27FC236}">
                <a16:creationId xmlns:a16="http://schemas.microsoft.com/office/drawing/2014/main" id="{6C9952D4-FE0B-4E73-836D-0BCC7F9BB27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B5B3968-F408-47D9-A3E5-6501A92B9E14}"/>
              </a:ext>
            </a:extLst>
          </p:cNvPr>
          <p:cNvSpPr>
            <a:spLocks noGrp="1"/>
          </p:cNvSpPr>
          <p:nvPr>
            <p:ph type="sldNum" sz="quarter" idx="12"/>
          </p:nvPr>
        </p:nvSpPr>
        <p:spPr/>
        <p:txBody>
          <a:bodyPr/>
          <a:lstStyle/>
          <a:p>
            <a:fld id="{DDF82107-93BA-490C-9453-044014AF67CD}" type="slidenum">
              <a:rPr kumimoji="1" lang="ja-JP" altLang="en-US" smtClean="0"/>
              <a:t>‹#›</a:t>
            </a:fld>
            <a:endParaRPr kumimoji="1" lang="ja-JP" altLang="en-US"/>
          </a:p>
        </p:txBody>
      </p:sp>
    </p:spTree>
    <p:extLst>
      <p:ext uri="{BB962C8B-B14F-4D97-AF65-F5344CB8AC3E}">
        <p14:creationId xmlns:p14="http://schemas.microsoft.com/office/powerpoint/2010/main" val="496643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D4BDA14-72A3-4389-AC80-79064A9BB4C6}"/>
              </a:ext>
            </a:extLst>
          </p:cNvPr>
          <p:cNvSpPr>
            <a:spLocks noGrp="1"/>
          </p:cNvSpPr>
          <p:nvPr>
            <p:ph type="dt" sz="half" idx="10"/>
          </p:nvPr>
        </p:nvSpPr>
        <p:spPr/>
        <p:txBody>
          <a:bodyPr/>
          <a:lstStyle/>
          <a:p>
            <a:fld id="{342F3B78-05C2-46C2-9E76-15333061AEDE}" type="datetime1">
              <a:rPr kumimoji="1" lang="ja-JP" altLang="en-US" smtClean="0"/>
              <a:t>2024/9/12</a:t>
            </a:fld>
            <a:endParaRPr kumimoji="1" lang="ja-JP" altLang="en-US"/>
          </a:p>
        </p:txBody>
      </p:sp>
      <p:sp>
        <p:nvSpPr>
          <p:cNvPr id="3" name="フッター プレースホルダー 2">
            <a:extLst>
              <a:ext uri="{FF2B5EF4-FFF2-40B4-BE49-F238E27FC236}">
                <a16:creationId xmlns:a16="http://schemas.microsoft.com/office/drawing/2014/main" id="{0AD1F031-2285-4564-ADDA-6C5132A29F4C}"/>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C5B323A-7D80-4B99-86F5-FDD43201ABA1}"/>
              </a:ext>
            </a:extLst>
          </p:cNvPr>
          <p:cNvSpPr>
            <a:spLocks noGrp="1"/>
          </p:cNvSpPr>
          <p:nvPr>
            <p:ph type="sldNum" sz="quarter" idx="12"/>
          </p:nvPr>
        </p:nvSpPr>
        <p:spPr/>
        <p:txBody>
          <a:bodyPr/>
          <a:lstStyle/>
          <a:p>
            <a:fld id="{DDF82107-93BA-490C-9453-044014AF67CD}" type="slidenum">
              <a:rPr kumimoji="1" lang="ja-JP" altLang="en-US" smtClean="0"/>
              <a:t>‹#›</a:t>
            </a:fld>
            <a:endParaRPr kumimoji="1" lang="ja-JP" altLang="en-US"/>
          </a:p>
        </p:txBody>
      </p:sp>
    </p:spTree>
    <p:extLst>
      <p:ext uri="{BB962C8B-B14F-4D97-AF65-F5344CB8AC3E}">
        <p14:creationId xmlns:p14="http://schemas.microsoft.com/office/powerpoint/2010/main" val="2960929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29BAA1-8D0A-496C-9D3D-235B7B84154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DBA62BF-0930-4845-80D3-81023AC7DA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738DB6F-3A1D-4201-A1FD-7B1C6B8C87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4E15F6F-F1FB-4B8E-B8A9-F2F68E291491}"/>
              </a:ext>
            </a:extLst>
          </p:cNvPr>
          <p:cNvSpPr>
            <a:spLocks noGrp="1"/>
          </p:cNvSpPr>
          <p:nvPr>
            <p:ph type="dt" sz="half" idx="10"/>
          </p:nvPr>
        </p:nvSpPr>
        <p:spPr/>
        <p:txBody>
          <a:bodyPr/>
          <a:lstStyle/>
          <a:p>
            <a:fld id="{B943F893-79B2-4FA1-B9F1-571BAB53A458}" type="datetime1">
              <a:rPr kumimoji="1" lang="ja-JP" altLang="en-US" smtClean="0"/>
              <a:t>2024/9/12</a:t>
            </a:fld>
            <a:endParaRPr kumimoji="1" lang="ja-JP" altLang="en-US"/>
          </a:p>
        </p:txBody>
      </p:sp>
      <p:sp>
        <p:nvSpPr>
          <p:cNvPr id="6" name="フッター プレースホルダー 5">
            <a:extLst>
              <a:ext uri="{FF2B5EF4-FFF2-40B4-BE49-F238E27FC236}">
                <a16:creationId xmlns:a16="http://schemas.microsoft.com/office/drawing/2014/main" id="{F498C909-7595-4F31-9540-5D74F35C87E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666BE9D-FE2D-4A54-9D5F-8E1CA0D1130B}"/>
              </a:ext>
            </a:extLst>
          </p:cNvPr>
          <p:cNvSpPr>
            <a:spLocks noGrp="1"/>
          </p:cNvSpPr>
          <p:nvPr>
            <p:ph type="sldNum" sz="quarter" idx="12"/>
          </p:nvPr>
        </p:nvSpPr>
        <p:spPr/>
        <p:txBody>
          <a:bodyPr/>
          <a:lstStyle/>
          <a:p>
            <a:fld id="{DDF82107-93BA-490C-9453-044014AF67CD}" type="slidenum">
              <a:rPr kumimoji="1" lang="ja-JP" altLang="en-US" smtClean="0"/>
              <a:t>‹#›</a:t>
            </a:fld>
            <a:endParaRPr kumimoji="1" lang="ja-JP" altLang="en-US"/>
          </a:p>
        </p:txBody>
      </p:sp>
    </p:spTree>
    <p:extLst>
      <p:ext uri="{BB962C8B-B14F-4D97-AF65-F5344CB8AC3E}">
        <p14:creationId xmlns:p14="http://schemas.microsoft.com/office/powerpoint/2010/main" val="1531639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E74B37-D09C-4D90-9E94-C219C4688CC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99D9CE1-FEFA-43B3-93BC-49FBBA4346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95E25C9-9BE7-45A8-9B24-F8C08625FE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00A3C5C-AF02-4EA0-9FB5-B24DD9B34639}"/>
              </a:ext>
            </a:extLst>
          </p:cNvPr>
          <p:cNvSpPr>
            <a:spLocks noGrp="1"/>
          </p:cNvSpPr>
          <p:nvPr>
            <p:ph type="dt" sz="half" idx="10"/>
          </p:nvPr>
        </p:nvSpPr>
        <p:spPr/>
        <p:txBody>
          <a:bodyPr/>
          <a:lstStyle/>
          <a:p>
            <a:fld id="{7B1A7028-580F-4C9B-8765-F7EF44D0CAAC}" type="datetime1">
              <a:rPr kumimoji="1" lang="ja-JP" altLang="en-US" smtClean="0"/>
              <a:t>2024/9/12</a:t>
            </a:fld>
            <a:endParaRPr kumimoji="1" lang="ja-JP" altLang="en-US"/>
          </a:p>
        </p:txBody>
      </p:sp>
      <p:sp>
        <p:nvSpPr>
          <p:cNvPr id="6" name="フッター プレースホルダー 5">
            <a:extLst>
              <a:ext uri="{FF2B5EF4-FFF2-40B4-BE49-F238E27FC236}">
                <a16:creationId xmlns:a16="http://schemas.microsoft.com/office/drawing/2014/main" id="{3846A589-9298-4095-A44B-8C243C7DC5A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338301E-0505-4E4C-A318-7A80ABC82751}"/>
              </a:ext>
            </a:extLst>
          </p:cNvPr>
          <p:cNvSpPr>
            <a:spLocks noGrp="1"/>
          </p:cNvSpPr>
          <p:nvPr>
            <p:ph type="sldNum" sz="quarter" idx="12"/>
          </p:nvPr>
        </p:nvSpPr>
        <p:spPr/>
        <p:txBody>
          <a:bodyPr/>
          <a:lstStyle/>
          <a:p>
            <a:fld id="{DDF82107-93BA-490C-9453-044014AF67CD}" type="slidenum">
              <a:rPr kumimoji="1" lang="ja-JP" altLang="en-US" smtClean="0"/>
              <a:t>‹#›</a:t>
            </a:fld>
            <a:endParaRPr kumimoji="1" lang="ja-JP" altLang="en-US"/>
          </a:p>
        </p:txBody>
      </p:sp>
    </p:spTree>
    <p:extLst>
      <p:ext uri="{BB962C8B-B14F-4D97-AF65-F5344CB8AC3E}">
        <p14:creationId xmlns:p14="http://schemas.microsoft.com/office/powerpoint/2010/main" val="3455239778"/>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562CADE-EDC8-44B3-B989-A354789E00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DD0C123-6C8B-40FE-8A02-BE9B4F1F43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790CAD2-F61E-42E3-AF5A-D8E77D9F41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61C57F-0420-4836-AEE7-E085E113C758}" type="datetime1">
              <a:rPr kumimoji="1" lang="ja-JP" altLang="en-US" smtClean="0"/>
              <a:t>2024/9/12</a:t>
            </a:fld>
            <a:endParaRPr kumimoji="1" lang="ja-JP" altLang="en-US"/>
          </a:p>
        </p:txBody>
      </p:sp>
      <p:sp>
        <p:nvSpPr>
          <p:cNvPr id="5" name="フッター プレースホルダー 4">
            <a:extLst>
              <a:ext uri="{FF2B5EF4-FFF2-40B4-BE49-F238E27FC236}">
                <a16:creationId xmlns:a16="http://schemas.microsoft.com/office/drawing/2014/main" id="{B9634242-6A67-49DB-92C3-CCF0E3C000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0D43348-895C-4764-85E2-C10D73F057B1}"/>
              </a:ext>
            </a:extLst>
          </p:cNvPr>
          <p:cNvSpPr>
            <a:spLocks noGrp="1"/>
          </p:cNvSpPr>
          <p:nvPr>
            <p:ph type="sldNum" sz="quarter" idx="4"/>
          </p:nvPr>
        </p:nvSpPr>
        <p:spPr>
          <a:xfrm>
            <a:off x="9448800" y="6492875"/>
            <a:ext cx="2743200" cy="365125"/>
          </a:xfrm>
          <a:prstGeom prst="rect">
            <a:avLst/>
          </a:prstGeom>
        </p:spPr>
        <p:txBody>
          <a:bodyPr vert="horz" lIns="91440" tIns="45720" rIns="91440" bIns="45720" rtlCol="0" anchor="ctr"/>
          <a:lstStyle>
            <a:lvl1pPr algn="r">
              <a:defRPr sz="1600" b="1">
                <a:solidFill>
                  <a:schemeClr val="tx1">
                    <a:lumMod val="65000"/>
                    <a:lumOff val="35000"/>
                  </a:schemeClr>
                </a:solidFill>
                <a:latin typeface="BIZ UDPゴシック" panose="020B0400000000000000" pitchFamily="50" charset="-128"/>
                <a:ea typeface="BIZ UDPゴシック" panose="020B0400000000000000" pitchFamily="50" charset="-128"/>
              </a:defRPr>
            </a:lvl1pPr>
          </a:lstStyle>
          <a:p>
            <a:fld id="{DDF82107-93BA-490C-9453-044014AF67CD}" type="slidenum">
              <a:rPr lang="ja-JP" altLang="en-US" smtClean="0"/>
              <a:pPr/>
              <a:t>‹#›</a:t>
            </a:fld>
            <a:endParaRPr lang="ja-JP" altLang="en-US" dirty="0"/>
          </a:p>
        </p:txBody>
      </p:sp>
    </p:spTree>
    <p:extLst>
      <p:ext uri="{BB962C8B-B14F-4D97-AF65-F5344CB8AC3E}">
        <p14:creationId xmlns:p14="http://schemas.microsoft.com/office/powerpoint/2010/main" val="3117212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2.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2.xml" />
</Relationships>
</file>

<file path=ppt/slides/_rels/slide13.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2.xml" />
</Relationships>
</file>

<file path=ppt/slides/_rels/slide1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9.xml.rels>&#65279;<?xml version="1.0" encoding="utf-8" standalone="yes"?>
<Relationships xmlns="http://schemas.openxmlformats.org/package/2006/relationships">
  <Relationship Id="rId2" Type="http://schemas.openxmlformats.org/officeDocument/2006/relationships/notesSlide" Target="../notesSlides/notesSlide3.xml" />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8DE48F17-B7E8-4948-A51E-E9AA92C6C787}"/>
              </a:ext>
            </a:extLst>
          </p:cNvPr>
          <p:cNvSpPr>
            <a:spLocks noGrp="1"/>
          </p:cNvSpPr>
          <p:nvPr>
            <p:ph type="ctrTitle"/>
          </p:nvPr>
        </p:nvSpPr>
        <p:spPr>
          <a:xfrm>
            <a:off x="1524000" y="2465272"/>
            <a:ext cx="9144000" cy="1093912"/>
          </a:xfrm>
        </p:spPr>
        <p:txBody>
          <a:bodyPr>
            <a:normAutofit/>
          </a:bodyPr>
          <a:lstStyle/>
          <a:p>
            <a:pPr>
              <a:spcBef>
                <a:spcPts val="600"/>
              </a:spcBef>
            </a:pPr>
            <a:r>
              <a:rPr kumimoji="1" lang="en-US" altLang="ja-JP" sz="3200" b="1" dirty="0">
                <a:latin typeface="Meiryo UI" panose="020B0604030504040204" pitchFamily="50" charset="-128"/>
                <a:ea typeface="Meiryo UI" panose="020B0604030504040204" pitchFamily="50" charset="-128"/>
                <a:cs typeface="Meiryo UI" panose="020B0604030504040204" pitchFamily="50" charset="-128"/>
              </a:rPr>
              <a:t>Beyond EXPO 2025</a:t>
            </a:r>
            <a:br>
              <a:rPr kumimoji="1" lang="en-US" altLang="ja-JP" sz="3200" b="1"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3200" b="1" dirty="0">
                <a:latin typeface="Meiryo UI" panose="020B0604030504040204" pitchFamily="50" charset="-128"/>
                <a:ea typeface="Meiryo UI" panose="020B0604030504040204" pitchFamily="50" charset="-128"/>
                <a:cs typeface="Meiryo UI" panose="020B0604030504040204" pitchFamily="50" charset="-128"/>
              </a:rPr>
              <a:t>～万博後の大阪の未来に向けて～</a:t>
            </a:r>
          </a:p>
        </p:txBody>
      </p:sp>
      <p:sp>
        <p:nvSpPr>
          <p:cNvPr id="9" name="正方形/長方形 8">
            <a:extLst>
              <a:ext uri="{FF2B5EF4-FFF2-40B4-BE49-F238E27FC236}">
                <a16:creationId xmlns:a16="http://schemas.microsoft.com/office/drawing/2014/main" id="{6650E9BF-90D8-472E-B160-5624EE859738}"/>
              </a:ext>
            </a:extLst>
          </p:cNvPr>
          <p:cNvSpPr/>
          <p:nvPr/>
        </p:nvSpPr>
        <p:spPr>
          <a:xfrm>
            <a:off x="0" y="0"/>
            <a:ext cx="12204000" cy="3600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440FB1B8-44E9-441E-A673-D13F3DD95ACB}"/>
              </a:ext>
            </a:extLst>
          </p:cNvPr>
          <p:cNvSpPr/>
          <p:nvPr/>
        </p:nvSpPr>
        <p:spPr>
          <a:xfrm>
            <a:off x="10133140" y="933114"/>
            <a:ext cx="1523110" cy="520005"/>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dirty="0">
                <a:solidFill>
                  <a:schemeClr val="tx1"/>
                </a:solidFill>
                <a:latin typeface="Meiryo UI" panose="020B0604030504040204" pitchFamily="50" charset="-128"/>
                <a:ea typeface="Meiryo UI" panose="020B0604030504040204" pitchFamily="50" charset="-128"/>
              </a:rPr>
              <a:t>資料</a:t>
            </a:r>
            <a:r>
              <a:rPr lang="ja-JP" altLang="en-US" dirty="0">
                <a:solidFill>
                  <a:schemeClr val="tx1"/>
                </a:solidFill>
                <a:latin typeface="Meiryo UI" panose="020B0604030504040204" pitchFamily="50" charset="-128"/>
                <a:ea typeface="Meiryo UI" panose="020B0604030504040204" pitchFamily="50" charset="-128"/>
              </a:rPr>
              <a:t>２</a:t>
            </a:r>
            <a:endParaRPr kumimoji="1" lang="en-US" altLang="ja-JP" dirty="0">
              <a:solidFill>
                <a:schemeClr val="tx1"/>
              </a:solidFill>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E05B580B-4892-49FD-B8C2-E1352F8D6DDA}"/>
              </a:ext>
            </a:extLst>
          </p:cNvPr>
          <p:cNvSpPr txBox="1">
            <a:spLocks/>
          </p:cNvSpPr>
          <p:nvPr/>
        </p:nvSpPr>
        <p:spPr>
          <a:xfrm>
            <a:off x="1524000" y="5175961"/>
            <a:ext cx="9144000" cy="130993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spcBef>
                <a:spcPts val="1800"/>
              </a:spcBef>
            </a:pPr>
            <a:r>
              <a:rPr lang="ja-JP" altLang="en-US" sz="2400" b="1" dirty="0">
                <a:latin typeface="Meiryo UI" panose="020B0604030504040204" pitchFamily="50" charset="-128"/>
                <a:ea typeface="Meiryo UI" panose="020B0604030504040204" pitchFamily="50" charset="-128"/>
              </a:rPr>
              <a:t>大阪府・大阪市</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6">
            <a:extLst>
              <a:ext uri="{FF2B5EF4-FFF2-40B4-BE49-F238E27FC236}">
                <a16:creationId xmlns:a16="http://schemas.microsoft.com/office/drawing/2014/main" id="{D20BBA1F-B252-4F65-BB52-7AB12AA56DC1}"/>
              </a:ext>
            </a:extLst>
          </p:cNvPr>
          <p:cNvSpPr txBox="1"/>
          <p:nvPr/>
        </p:nvSpPr>
        <p:spPr>
          <a:xfrm>
            <a:off x="8664000" y="372103"/>
            <a:ext cx="3528000" cy="540000"/>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400" dirty="0">
                <a:latin typeface="Meiryo UI" panose="020B0604030504040204" pitchFamily="50" charset="-128"/>
                <a:ea typeface="Meiryo UI" panose="020B0604030504040204" pitchFamily="50" charset="-128"/>
                <a:cs typeface="Meiryo UI" panose="020B0604030504040204" pitchFamily="50" charset="-128"/>
              </a:rPr>
              <a:t>2024</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.9.13</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回副首都推進本部（大阪府市）会議</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5" name="直線コネクタ 14">
            <a:extLst>
              <a:ext uri="{FF2B5EF4-FFF2-40B4-BE49-F238E27FC236}">
                <a16:creationId xmlns:a16="http://schemas.microsoft.com/office/drawing/2014/main" id="{B044E925-0A7E-4958-9A89-40EBCF5BBB28}"/>
              </a:ext>
            </a:extLst>
          </p:cNvPr>
          <p:cNvCxnSpPr>
            <a:cxnSpLocks/>
          </p:cNvCxnSpPr>
          <p:nvPr/>
        </p:nvCxnSpPr>
        <p:spPr>
          <a:xfrm>
            <a:off x="2046000" y="3750136"/>
            <a:ext cx="8100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57407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7D173F5B-FD2F-4B3E-B54D-CD1B02505E39}"/>
              </a:ext>
            </a:extLst>
          </p:cNvPr>
          <p:cNvSpPr txBox="1"/>
          <p:nvPr/>
        </p:nvSpPr>
        <p:spPr>
          <a:xfrm>
            <a:off x="3192950" y="2924589"/>
            <a:ext cx="5315241" cy="646331"/>
          </a:xfrm>
          <a:prstGeom prst="rect">
            <a:avLst/>
          </a:prstGeom>
          <a:noFill/>
        </p:spPr>
        <p:txBody>
          <a:bodyPr wrap="square" rtlCol="0">
            <a:spAutoFit/>
          </a:bodyPr>
          <a:lstStyle>
            <a:defPPr>
              <a:defRPr lang="ja-JP"/>
            </a:defPPr>
            <a:lvl1pPr algn="dist">
              <a:defRPr sz="3600" b="1">
                <a:latin typeface="BIZ UDPゴシック" panose="020B0400000000000000" pitchFamily="50" charset="-128"/>
                <a:ea typeface="BIZ UDPゴシック" panose="020B0400000000000000" pitchFamily="50" charset="-128"/>
              </a:defRPr>
            </a:lvl1pPr>
          </a:lstStyle>
          <a:p>
            <a:r>
              <a:rPr lang="ja-JP" altLang="en-US" dirty="0"/>
              <a:t>今後</a:t>
            </a:r>
            <a:r>
              <a:rPr lang="ja-JP" altLang="en-US"/>
              <a:t>の進め方</a:t>
            </a:r>
            <a:endParaRPr lang="en-US" altLang="ja-JP" dirty="0"/>
          </a:p>
        </p:txBody>
      </p:sp>
      <p:sp>
        <p:nvSpPr>
          <p:cNvPr id="6" name="正方形/長方形 5">
            <a:extLst>
              <a:ext uri="{FF2B5EF4-FFF2-40B4-BE49-F238E27FC236}">
                <a16:creationId xmlns:a16="http://schemas.microsoft.com/office/drawing/2014/main" id="{0F581380-C880-4882-B4BA-0866B21A94DE}"/>
              </a:ext>
            </a:extLst>
          </p:cNvPr>
          <p:cNvSpPr/>
          <p:nvPr/>
        </p:nvSpPr>
        <p:spPr>
          <a:xfrm>
            <a:off x="11588817" y="-5001"/>
            <a:ext cx="603182" cy="6636808"/>
          </a:xfrm>
          <a:prstGeom prst="rect">
            <a:avLst/>
          </a:prstGeom>
          <a:solidFill>
            <a:srgbClr val="079378">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42DF7EBF-552B-43CA-9ADF-CDE204ED7D07}"/>
              </a:ext>
            </a:extLst>
          </p:cNvPr>
          <p:cNvSpPr/>
          <p:nvPr/>
        </p:nvSpPr>
        <p:spPr>
          <a:xfrm flipV="1">
            <a:off x="2" y="6631806"/>
            <a:ext cx="12191998" cy="226194"/>
          </a:xfrm>
          <a:prstGeom prst="rect">
            <a:avLst/>
          </a:prstGeom>
          <a:solidFill>
            <a:srgbClr val="023894">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F7E56CEC-EFDC-4322-9BED-83CE47538D3F}"/>
              </a:ext>
            </a:extLst>
          </p:cNvPr>
          <p:cNvSpPr txBox="1"/>
          <p:nvPr/>
        </p:nvSpPr>
        <p:spPr>
          <a:xfrm>
            <a:off x="1691519" y="2256226"/>
            <a:ext cx="1338551" cy="1569660"/>
          </a:xfrm>
          <a:prstGeom prst="rect">
            <a:avLst/>
          </a:prstGeom>
          <a:noFill/>
        </p:spPr>
        <p:txBody>
          <a:bodyPr wrap="square" rtlCol="0">
            <a:spAutoFit/>
          </a:bodyPr>
          <a:lstStyle/>
          <a:p>
            <a:r>
              <a:rPr kumimoji="1" lang="ja-JP" altLang="en-US" sz="9600" b="1" dirty="0">
                <a:latin typeface="BIZ UDPゴシック" panose="020B0400000000000000" pitchFamily="50" charset="-128"/>
                <a:ea typeface="BIZ UDPゴシック" panose="020B0400000000000000" pitchFamily="50" charset="-128"/>
              </a:rPr>
              <a:t>３</a:t>
            </a:r>
            <a:endParaRPr kumimoji="1" lang="en-US" altLang="ja-JP" sz="9600" b="1" dirty="0">
              <a:latin typeface="BIZ UDPゴシック" panose="020B0400000000000000" pitchFamily="50" charset="-128"/>
              <a:ea typeface="BIZ UDPゴシック" panose="020B0400000000000000" pitchFamily="50" charset="-128"/>
            </a:endParaRPr>
          </a:p>
        </p:txBody>
      </p:sp>
      <p:sp>
        <p:nvSpPr>
          <p:cNvPr id="10" name="正方形/長方形 9">
            <a:extLst>
              <a:ext uri="{FF2B5EF4-FFF2-40B4-BE49-F238E27FC236}">
                <a16:creationId xmlns:a16="http://schemas.microsoft.com/office/drawing/2014/main" id="{6C10B321-CD0E-4D29-8115-7F47ECA04B53}"/>
              </a:ext>
            </a:extLst>
          </p:cNvPr>
          <p:cNvSpPr/>
          <p:nvPr/>
        </p:nvSpPr>
        <p:spPr>
          <a:xfrm>
            <a:off x="1750654" y="3906570"/>
            <a:ext cx="4320000" cy="108000"/>
          </a:xfrm>
          <a:prstGeom prst="rect">
            <a:avLst/>
          </a:prstGeom>
          <a:solidFill>
            <a:srgbClr val="0238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48FFB51A-0111-4A0F-819C-4068F6CA39A5}"/>
              </a:ext>
            </a:extLst>
          </p:cNvPr>
          <p:cNvSpPr/>
          <p:nvPr/>
        </p:nvSpPr>
        <p:spPr>
          <a:xfrm>
            <a:off x="4247968" y="4152572"/>
            <a:ext cx="4320000" cy="36000"/>
          </a:xfrm>
          <a:prstGeom prst="rect">
            <a:avLst/>
          </a:prstGeom>
          <a:solidFill>
            <a:srgbClr val="079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BB2DB2E6-9161-4B3A-AF7E-A4A106D7D194}"/>
              </a:ext>
            </a:extLst>
          </p:cNvPr>
          <p:cNvSpPr>
            <a:spLocks noGrp="1"/>
          </p:cNvSpPr>
          <p:nvPr>
            <p:ph type="sldNum" sz="quarter" idx="12"/>
          </p:nvPr>
        </p:nvSpPr>
        <p:spPr>
          <a:xfrm>
            <a:off x="9448799" y="0"/>
            <a:ext cx="2743200" cy="365125"/>
          </a:xfrm>
        </p:spPr>
        <p:txBody>
          <a:bodyPr/>
          <a:lstStyle/>
          <a:p>
            <a:fld id="{DDF82107-93BA-490C-9453-044014AF67CD}" type="slidenum">
              <a:rPr kumimoji="1" lang="ja-JP" altLang="en-US" smtClean="0">
                <a:solidFill>
                  <a:schemeClr val="bg1"/>
                </a:solidFill>
              </a:rPr>
              <a:t>9</a:t>
            </a:fld>
            <a:endParaRPr kumimoji="1" lang="ja-JP" altLang="en-US" dirty="0">
              <a:solidFill>
                <a:schemeClr val="bg1"/>
              </a:solidFill>
            </a:endParaRPr>
          </a:p>
        </p:txBody>
      </p:sp>
    </p:spTree>
    <p:extLst>
      <p:ext uri="{BB962C8B-B14F-4D97-AF65-F5344CB8AC3E}">
        <p14:creationId xmlns:p14="http://schemas.microsoft.com/office/powerpoint/2010/main" val="2312871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7D173F5B-FD2F-4B3E-B54D-CD1B02505E39}"/>
              </a:ext>
            </a:extLst>
          </p:cNvPr>
          <p:cNvSpPr txBox="1"/>
          <p:nvPr/>
        </p:nvSpPr>
        <p:spPr>
          <a:xfrm>
            <a:off x="447326" y="173490"/>
            <a:ext cx="5738321" cy="461665"/>
          </a:xfrm>
          <a:prstGeom prst="rect">
            <a:avLst/>
          </a:prstGeom>
          <a:noFill/>
        </p:spPr>
        <p:txBody>
          <a:bodyPr wrap="square" rtlCol="0">
            <a:spAutoFit/>
          </a:bodyPr>
          <a:lstStyle>
            <a:defPPr>
              <a:defRPr lang="ja-JP"/>
            </a:defPPr>
            <a:lvl1pPr>
              <a:defRPr sz="2400" b="1">
                <a:latin typeface="BIZ UDPゴシック" panose="020B0400000000000000" pitchFamily="50" charset="-128"/>
                <a:ea typeface="BIZ UDPゴシック" panose="020B0400000000000000" pitchFamily="50" charset="-128"/>
              </a:defRPr>
            </a:lvl1pPr>
          </a:lstStyle>
          <a:p>
            <a:r>
              <a:rPr lang="ja-JP" altLang="en-US" dirty="0"/>
              <a:t>３　今後</a:t>
            </a:r>
            <a:r>
              <a:rPr lang="ja-JP" altLang="en-US"/>
              <a:t>の進め方</a:t>
            </a:r>
            <a:endParaRPr lang="en-US" altLang="ja-JP" dirty="0"/>
          </a:p>
        </p:txBody>
      </p:sp>
      <p:cxnSp>
        <p:nvCxnSpPr>
          <p:cNvPr id="3" name="直線コネクタ 2">
            <a:extLst>
              <a:ext uri="{FF2B5EF4-FFF2-40B4-BE49-F238E27FC236}">
                <a16:creationId xmlns:a16="http://schemas.microsoft.com/office/drawing/2014/main" id="{8F91B142-30CD-4FD5-A840-2926C795DE6B}"/>
              </a:ext>
            </a:extLst>
          </p:cNvPr>
          <p:cNvCxnSpPr>
            <a:cxnSpLocks/>
          </p:cNvCxnSpPr>
          <p:nvPr/>
        </p:nvCxnSpPr>
        <p:spPr>
          <a:xfrm>
            <a:off x="462000" y="734825"/>
            <a:ext cx="11268000" cy="0"/>
          </a:xfrm>
          <a:prstGeom prst="line">
            <a:avLst/>
          </a:prstGeom>
          <a:ln w="38100">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DED0CACC-09D8-4D70-87AE-A8633941214B}"/>
              </a:ext>
            </a:extLst>
          </p:cNvPr>
          <p:cNvCxnSpPr>
            <a:cxnSpLocks/>
          </p:cNvCxnSpPr>
          <p:nvPr/>
        </p:nvCxnSpPr>
        <p:spPr>
          <a:xfrm>
            <a:off x="364362" y="6529431"/>
            <a:ext cx="10836000" cy="0"/>
          </a:xfrm>
          <a:prstGeom prst="line">
            <a:avLst/>
          </a:prstGeom>
          <a:ln w="9525">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5F75B139-2B4E-4BBC-AF25-1603AC9D565F}"/>
              </a:ext>
            </a:extLst>
          </p:cNvPr>
          <p:cNvCxnSpPr>
            <a:cxnSpLocks/>
          </p:cNvCxnSpPr>
          <p:nvPr/>
        </p:nvCxnSpPr>
        <p:spPr>
          <a:xfrm flipV="1">
            <a:off x="508529" y="1014616"/>
            <a:ext cx="0" cy="5760000"/>
          </a:xfrm>
          <a:prstGeom prst="line">
            <a:avLst/>
          </a:prstGeom>
          <a:ln w="19050">
            <a:solidFill>
              <a:srgbClr val="079378"/>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FA0534F3-8762-4870-B481-5942B785C138}"/>
              </a:ext>
            </a:extLst>
          </p:cNvPr>
          <p:cNvCxnSpPr>
            <a:cxnSpLocks/>
          </p:cNvCxnSpPr>
          <p:nvPr/>
        </p:nvCxnSpPr>
        <p:spPr>
          <a:xfrm flipV="1">
            <a:off x="11604847" y="258661"/>
            <a:ext cx="0" cy="6084000"/>
          </a:xfrm>
          <a:prstGeom prst="line">
            <a:avLst/>
          </a:prstGeom>
          <a:ln w="9525">
            <a:solidFill>
              <a:srgbClr val="079378"/>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C07D7645-F8D5-40BD-81CE-DE17A1D36E37}"/>
              </a:ext>
            </a:extLst>
          </p:cNvPr>
          <p:cNvSpPr txBox="1"/>
          <p:nvPr/>
        </p:nvSpPr>
        <p:spPr>
          <a:xfrm>
            <a:off x="644723" y="1070295"/>
            <a:ext cx="10892542" cy="2267400"/>
          </a:xfrm>
          <a:prstGeom prst="rect">
            <a:avLst/>
          </a:prstGeom>
          <a:solidFill>
            <a:schemeClr val="accent5">
              <a:lumMod val="20000"/>
              <a:lumOff val="80000"/>
            </a:schemeClr>
          </a:solidFill>
        </p:spPr>
        <p:txBody>
          <a:bodyPr wrap="square" rtlCol="0">
            <a:noAutofit/>
          </a:bodyPr>
          <a:lstStyle/>
          <a:p>
            <a:pPr marL="357188" lvl="1" indent="-273050">
              <a:spcAft>
                <a:spcPts val="500"/>
              </a:spcAft>
              <a:buFont typeface="BIZ UDPゴシック" panose="020B0400000000000000" pitchFamily="50" charset="-128"/>
              <a:buChar char="○"/>
            </a:pPr>
            <a:r>
              <a:rPr kumimoji="1" lang="ja-JP" altLang="en-US" sz="1600" dirty="0">
                <a:latin typeface="BIZ UDPゴシック" panose="020B0400000000000000" pitchFamily="50" charset="-128"/>
                <a:ea typeface="BIZ UDPゴシック" panose="020B0400000000000000" pitchFamily="50" charset="-128"/>
              </a:rPr>
              <a:t>万博後に速やかに大阪の成長に向けた取組みを実行に移すため、</a:t>
            </a:r>
            <a:r>
              <a:rPr kumimoji="1" lang="ja-JP" altLang="en-US" sz="1600" b="1" u="sng" dirty="0">
                <a:latin typeface="BIZ UDPゴシック" panose="020B0400000000000000" pitchFamily="50" charset="-128"/>
                <a:ea typeface="BIZ UDPゴシック" panose="020B0400000000000000" pitchFamily="50" charset="-128"/>
              </a:rPr>
              <a:t>府市一体の「大阪の成長戦略」を作成する</a:t>
            </a:r>
            <a:r>
              <a:rPr kumimoji="1" lang="ja-JP" altLang="en-US" sz="1600" dirty="0">
                <a:latin typeface="BIZ UDPゴシック" panose="020B0400000000000000" pitchFamily="50" charset="-128"/>
                <a:ea typeface="BIZ UDPゴシック" panose="020B0400000000000000" pitchFamily="50" charset="-128"/>
              </a:rPr>
              <a:t>。</a:t>
            </a:r>
            <a:endParaRPr kumimoji="1" lang="en-US" altLang="ja-JP" sz="1600" dirty="0">
              <a:latin typeface="BIZ UDPゴシック" panose="020B0400000000000000" pitchFamily="50" charset="-128"/>
              <a:ea typeface="BIZ UDPゴシック" panose="020B0400000000000000" pitchFamily="50" charset="-128"/>
            </a:endParaRPr>
          </a:p>
          <a:p>
            <a:pPr marL="357188" lvl="1" indent="-273050">
              <a:spcAft>
                <a:spcPts val="500"/>
              </a:spcAft>
              <a:buFont typeface="BIZ UDPゴシック" panose="020B0400000000000000" pitchFamily="50" charset="-128"/>
              <a:buChar char="○"/>
            </a:pPr>
            <a:r>
              <a:rPr lang="ja-JP" altLang="en-US" sz="1600" dirty="0">
                <a:latin typeface="BIZ UDPゴシック" panose="020B0400000000000000" pitchFamily="50" charset="-128"/>
                <a:ea typeface="BIZ UDPゴシック" panose="020B0400000000000000" pitchFamily="50" charset="-128"/>
              </a:rPr>
              <a:t>策定にあたっては、</a:t>
            </a:r>
            <a:r>
              <a:rPr lang="ja-JP" altLang="en-US" sz="1600" b="1" u="sng" dirty="0">
                <a:latin typeface="BIZ UDPゴシック" panose="020B0400000000000000" pitchFamily="50" charset="-128"/>
                <a:ea typeface="BIZ UDPゴシック" panose="020B0400000000000000" pitchFamily="50" charset="-128"/>
              </a:rPr>
              <a:t>「万博レガシー」の継承</a:t>
            </a:r>
            <a:r>
              <a:rPr lang="ja-JP" altLang="en-US" sz="1600" dirty="0">
                <a:latin typeface="BIZ UDPゴシック" panose="020B0400000000000000" pitchFamily="50" charset="-128"/>
                <a:ea typeface="BIZ UDPゴシック" panose="020B0400000000000000" pitchFamily="50" charset="-128"/>
              </a:rPr>
              <a:t>や、</a:t>
            </a:r>
            <a:r>
              <a:rPr lang="ja-JP" altLang="en-US" sz="1600" b="1" u="sng" dirty="0">
                <a:latin typeface="BIZ UDPゴシック" panose="020B0400000000000000" pitchFamily="50" charset="-128"/>
                <a:ea typeface="BIZ UDPゴシック" panose="020B0400000000000000" pitchFamily="50" charset="-128"/>
              </a:rPr>
              <a:t>「世界で存在感を発揮する国際都市・大阪」の実現</a:t>
            </a:r>
            <a:r>
              <a:rPr lang="ja-JP" altLang="en-US" sz="1600" dirty="0">
                <a:latin typeface="BIZ UDPゴシック" panose="020B0400000000000000" pitchFamily="50" charset="-128"/>
                <a:ea typeface="BIZ UDPゴシック" panose="020B0400000000000000" pitchFamily="50" charset="-128"/>
              </a:rPr>
              <a:t>も踏まえた戦略とする。</a:t>
            </a:r>
            <a:endParaRPr lang="en-US" altLang="ja-JP" sz="1600" dirty="0">
              <a:latin typeface="BIZ UDPゴシック" panose="020B0400000000000000" pitchFamily="50" charset="-128"/>
              <a:ea typeface="BIZ UDPゴシック" panose="020B0400000000000000" pitchFamily="50" charset="-128"/>
            </a:endParaRPr>
          </a:p>
          <a:p>
            <a:pPr marL="84138" lvl="1">
              <a:spcAft>
                <a:spcPts val="500"/>
              </a:spcAft>
            </a:pPr>
            <a:r>
              <a:rPr lang="ja-JP" altLang="en-US" sz="1600" dirty="0">
                <a:latin typeface="BIZ UDPゴシック" panose="020B0400000000000000" pitchFamily="50" charset="-128"/>
                <a:ea typeface="BIZ UDPゴシック" panose="020B0400000000000000" pitchFamily="50" charset="-128"/>
              </a:rPr>
              <a:t>　　戦略期間は</a:t>
            </a:r>
            <a:r>
              <a:rPr lang="en-US" altLang="ja-JP" sz="1600" dirty="0">
                <a:latin typeface="BIZ UDPゴシック" panose="020B0400000000000000" pitchFamily="50" charset="-128"/>
                <a:ea typeface="BIZ UDPゴシック" panose="020B0400000000000000" pitchFamily="50" charset="-128"/>
              </a:rPr>
              <a:t>10</a:t>
            </a:r>
            <a:r>
              <a:rPr lang="ja-JP" altLang="en-US" sz="1600" dirty="0">
                <a:latin typeface="BIZ UDPゴシック" panose="020B0400000000000000" pitchFamily="50" charset="-128"/>
                <a:ea typeface="BIZ UDPゴシック" panose="020B0400000000000000" pitchFamily="50" charset="-128"/>
              </a:rPr>
              <a:t>年（</a:t>
            </a:r>
            <a:r>
              <a:rPr lang="en-US" altLang="ja-JP" sz="1600" dirty="0">
                <a:latin typeface="BIZ UDPゴシック" panose="020B0400000000000000" pitchFamily="50" charset="-128"/>
                <a:ea typeface="BIZ UDPゴシック" panose="020B0400000000000000" pitchFamily="50" charset="-128"/>
              </a:rPr>
              <a:t>2035</a:t>
            </a:r>
            <a:r>
              <a:rPr lang="ja-JP" altLang="en-US" sz="1600" dirty="0">
                <a:latin typeface="BIZ UDPゴシック" panose="020B0400000000000000" pitchFamily="50" charset="-128"/>
                <a:ea typeface="BIZ UDPゴシック" panose="020B0400000000000000" pitchFamily="50" charset="-128"/>
              </a:rPr>
              <a:t>年）とし、</a:t>
            </a:r>
            <a:r>
              <a:rPr lang="en-US" altLang="ja-JP" sz="1600" dirty="0">
                <a:latin typeface="BIZ UDPゴシック" panose="020B0400000000000000" pitchFamily="50" charset="-128"/>
                <a:ea typeface="BIZ UDPゴシック" panose="020B0400000000000000" pitchFamily="50" charset="-128"/>
              </a:rPr>
              <a:t>5</a:t>
            </a:r>
            <a:r>
              <a:rPr lang="ja-JP" altLang="en-US" sz="1600" dirty="0">
                <a:latin typeface="BIZ UDPゴシック" panose="020B0400000000000000" pitchFamily="50" charset="-128"/>
                <a:ea typeface="BIZ UDPゴシック" panose="020B0400000000000000" pitchFamily="50" charset="-128"/>
              </a:rPr>
              <a:t>年後に見直しを行う。</a:t>
            </a:r>
            <a:endParaRPr kumimoji="1" lang="en-US" altLang="ja-JP" sz="1600" dirty="0">
              <a:latin typeface="BIZ UDPゴシック" panose="020B0400000000000000" pitchFamily="50" charset="-128"/>
              <a:ea typeface="BIZ UDPゴシック" panose="020B0400000000000000" pitchFamily="50" charset="-128"/>
            </a:endParaRPr>
          </a:p>
          <a:p>
            <a:pPr marL="357188" lvl="1" indent="-273050">
              <a:spcAft>
                <a:spcPts val="500"/>
              </a:spcAft>
              <a:buFont typeface="BIZ UDPゴシック" panose="020B0400000000000000" pitchFamily="50" charset="-128"/>
              <a:buChar char="○"/>
            </a:pPr>
            <a:r>
              <a:rPr lang="ja-JP" altLang="en-US" sz="1600" dirty="0">
                <a:latin typeface="BIZ UDPゴシック" panose="020B0400000000000000" pitchFamily="50" charset="-128"/>
                <a:ea typeface="BIZ UDPゴシック" panose="020B0400000000000000" pitchFamily="50" charset="-128"/>
              </a:rPr>
              <a:t>成長戦略は、知事を本部長、市長を副本部長とする</a:t>
            </a:r>
            <a:r>
              <a:rPr lang="zh-TW" altLang="en-US" sz="1600" b="1" u="sng" dirty="0">
                <a:latin typeface="BIZ UDPゴシック" panose="020B0400000000000000" pitchFamily="50" charset="-128"/>
                <a:ea typeface="BIZ UDPゴシック" panose="020B0400000000000000" pitchFamily="50" charset="-128"/>
              </a:rPr>
              <a:t>副首都推進本部（大阪府市）会議</a:t>
            </a:r>
            <a:r>
              <a:rPr lang="ja-JP" altLang="en-US" sz="1600" b="1" u="sng" dirty="0">
                <a:latin typeface="BIZ UDPゴシック" panose="020B0400000000000000" pitchFamily="50" charset="-128"/>
                <a:ea typeface="BIZ UDPゴシック" panose="020B0400000000000000" pitchFamily="50" charset="-128"/>
              </a:rPr>
              <a:t>で議論を進める</a:t>
            </a:r>
            <a:r>
              <a:rPr lang="ja-JP" altLang="en-US" sz="1600" dirty="0">
                <a:latin typeface="BIZ UDPゴシック" panose="020B0400000000000000" pitchFamily="50" charset="-128"/>
                <a:ea typeface="BIZ UDPゴシック" panose="020B0400000000000000" pitchFamily="50" charset="-128"/>
              </a:rPr>
              <a:t>。</a:t>
            </a:r>
            <a:endParaRPr lang="en-US" altLang="ja-JP" sz="1600" dirty="0">
              <a:latin typeface="BIZ UDPゴシック" panose="020B0400000000000000" pitchFamily="50" charset="-128"/>
              <a:ea typeface="BIZ UDPゴシック" panose="020B0400000000000000" pitchFamily="50" charset="-128"/>
            </a:endParaRPr>
          </a:p>
          <a:p>
            <a:pPr marL="357188" lvl="1" indent="-273050">
              <a:spcAft>
                <a:spcPts val="500"/>
              </a:spcAft>
              <a:buFont typeface="BIZ UDPゴシック" panose="020B0400000000000000" pitchFamily="50" charset="-128"/>
              <a:buChar char="○"/>
            </a:pPr>
            <a:r>
              <a:rPr lang="ja-JP" altLang="en-US" sz="1600" dirty="0">
                <a:latin typeface="BIZ UDPゴシック" panose="020B0400000000000000" pitchFamily="50" charset="-128"/>
                <a:ea typeface="BIZ UDPゴシック" panose="020B0400000000000000" pitchFamily="50" charset="-128"/>
              </a:rPr>
              <a:t>具体的には、</a:t>
            </a:r>
            <a:r>
              <a:rPr lang="ja-JP" altLang="en-US" sz="1600" b="1" u="sng" dirty="0">
                <a:latin typeface="BIZ UDPゴシック" panose="020B0400000000000000" pitchFamily="50" charset="-128"/>
                <a:ea typeface="BIZ UDPゴシック" panose="020B0400000000000000" pitchFamily="50" charset="-128"/>
              </a:rPr>
              <a:t>「成長への道筋」（第一部）</a:t>
            </a:r>
            <a:r>
              <a:rPr lang="ja-JP" altLang="en-US" sz="1600" dirty="0">
                <a:latin typeface="BIZ UDPゴシック" panose="020B0400000000000000" pitchFamily="50" charset="-128"/>
                <a:ea typeface="BIZ UDPゴシック" panose="020B0400000000000000" pitchFamily="50" charset="-128"/>
              </a:rPr>
              <a:t>と</a:t>
            </a:r>
            <a:r>
              <a:rPr lang="ja-JP" altLang="en-US" sz="1600" b="1" u="sng" dirty="0">
                <a:latin typeface="BIZ UDPゴシック" panose="020B0400000000000000" pitchFamily="50" charset="-128"/>
                <a:ea typeface="BIZ UDPゴシック" panose="020B0400000000000000" pitchFamily="50" charset="-128"/>
              </a:rPr>
              <a:t>「具体的取組」（第二部）</a:t>
            </a:r>
            <a:r>
              <a:rPr lang="ja-JP" altLang="en-US" sz="1600" dirty="0">
                <a:latin typeface="BIZ UDPゴシック" panose="020B0400000000000000" pitchFamily="50" charset="-128"/>
                <a:ea typeface="BIZ UDPゴシック" panose="020B0400000000000000" pitchFamily="50" charset="-128"/>
              </a:rPr>
              <a:t>の２つの視点から検討。あわせて、</a:t>
            </a:r>
            <a:r>
              <a:rPr lang="ja-JP" altLang="en-US" sz="1600" b="1" u="sng" dirty="0">
                <a:latin typeface="BIZ UDPゴシック" panose="020B0400000000000000" pitchFamily="50" charset="-128"/>
                <a:ea typeface="BIZ UDPゴシック" panose="020B0400000000000000" pitchFamily="50" charset="-128"/>
              </a:rPr>
              <a:t>「将来の大阪の姿</a:t>
            </a:r>
            <a:endParaRPr lang="en-US" altLang="ja-JP" sz="1600" b="1" u="sng" dirty="0">
              <a:latin typeface="BIZ UDPゴシック" panose="020B0400000000000000" pitchFamily="50" charset="-128"/>
              <a:ea typeface="BIZ UDPゴシック" panose="020B0400000000000000" pitchFamily="50" charset="-128"/>
            </a:endParaRPr>
          </a:p>
          <a:p>
            <a:pPr marL="84138" lvl="1">
              <a:spcAft>
                <a:spcPts val="500"/>
              </a:spcAft>
            </a:pPr>
            <a:r>
              <a:rPr lang="ja-JP" altLang="en-US" sz="1600" dirty="0">
                <a:latin typeface="BIZ UDPゴシック" panose="020B0400000000000000" pitchFamily="50" charset="-128"/>
                <a:ea typeface="BIZ UDPゴシック" panose="020B0400000000000000" pitchFamily="50" charset="-128"/>
              </a:rPr>
              <a:t>　　</a:t>
            </a:r>
            <a:r>
              <a:rPr lang="ja-JP" altLang="en-US" sz="1600" b="1" u="sng" dirty="0">
                <a:latin typeface="BIZ UDPゴシック" panose="020B0400000000000000" pitchFamily="50" charset="-128"/>
                <a:ea typeface="BIZ UDPゴシック" panose="020B0400000000000000" pitchFamily="50" charset="-128"/>
              </a:rPr>
              <a:t>（当面</a:t>
            </a:r>
            <a:r>
              <a:rPr lang="en-US" altLang="ja-JP" sz="1600" b="1" u="sng" dirty="0">
                <a:latin typeface="BIZ UDPゴシック" panose="020B0400000000000000" pitchFamily="50" charset="-128"/>
                <a:ea typeface="BIZ UDPゴシック" panose="020B0400000000000000" pitchFamily="50" charset="-128"/>
              </a:rPr>
              <a:t>2030</a:t>
            </a:r>
            <a:r>
              <a:rPr lang="ja-JP" altLang="en-US" sz="1600" b="1" u="sng" dirty="0">
                <a:latin typeface="BIZ UDPゴシック" panose="020B0400000000000000" pitchFamily="50" charset="-128"/>
                <a:ea typeface="BIZ UDPゴシック" panose="020B0400000000000000" pitchFamily="50" charset="-128"/>
              </a:rPr>
              <a:t>年）」（第三部）</a:t>
            </a:r>
            <a:r>
              <a:rPr lang="ja-JP" altLang="en-US" sz="1600" dirty="0">
                <a:latin typeface="BIZ UDPゴシック" panose="020B0400000000000000" pitchFamily="50" charset="-128"/>
                <a:ea typeface="BIZ UDPゴシック" panose="020B0400000000000000" pitchFamily="50" charset="-128"/>
              </a:rPr>
              <a:t>についても示す。</a:t>
            </a:r>
            <a:endParaRPr lang="en-US" altLang="ja-JP" sz="1600" dirty="0">
              <a:latin typeface="BIZ UDPゴシック" panose="020B0400000000000000" pitchFamily="50" charset="-128"/>
              <a:ea typeface="BIZ UDPゴシック" panose="020B0400000000000000" pitchFamily="50" charset="-128"/>
            </a:endParaRPr>
          </a:p>
          <a:p>
            <a:pPr marL="357188" lvl="1" indent="-273050">
              <a:spcAft>
                <a:spcPts val="500"/>
              </a:spcAft>
              <a:buFont typeface="BIZ UDPゴシック" panose="020B0400000000000000" pitchFamily="50" charset="-128"/>
              <a:buChar char="○"/>
            </a:pPr>
            <a:r>
              <a:rPr lang="ja-JP" altLang="en-US" sz="1600" dirty="0">
                <a:latin typeface="BIZ UDPゴシック" panose="020B0400000000000000" pitchFamily="50" charset="-128"/>
                <a:ea typeface="BIZ UDPゴシック" panose="020B0400000000000000" pitchFamily="50" charset="-128"/>
              </a:rPr>
              <a:t>全体の進捗管理を行うため、副首都推進局、府政策企画部、市政策企画室からなる</a:t>
            </a:r>
            <a:r>
              <a:rPr lang="ja-JP" altLang="en-US" sz="1600" b="1" u="sng" dirty="0">
                <a:latin typeface="BIZ UDPゴシック" panose="020B0400000000000000" pitchFamily="50" charset="-128"/>
                <a:ea typeface="BIZ UDPゴシック" panose="020B0400000000000000" pitchFamily="50" charset="-128"/>
              </a:rPr>
              <a:t>「成長戦略検討チーム（仮）」を設置。</a:t>
            </a:r>
            <a:endParaRPr lang="en-US" altLang="ja-JP" sz="1600" dirty="0">
              <a:latin typeface="BIZ UDPゴシック" panose="020B0400000000000000" pitchFamily="50" charset="-128"/>
              <a:ea typeface="BIZ UDPゴシック" panose="020B0400000000000000" pitchFamily="50" charset="-128"/>
            </a:endParaRPr>
          </a:p>
          <a:p>
            <a:pPr>
              <a:spcBef>
                <a:spcPts val="600"/>
              </a:spcBef>
              <a:spcAft>
                <a:spcPts val="600"/>
              </a:spcAft>
            </a:pPr>
            <a:endParaRPr lang="en-US" altLang="ja-JP" sz="1600" b="1" dirty="0">
              <a:latin typeface="BIZ UDPゴシック" panose="020B0400000000000000" pitchFamily="50" charset="-128"/>
              <a:ea typeface="BIZ UDPゴシック" panose="020B0400000000000000" pitchFamily="50" charset="-128"/>
            </a:endParaRPr>
          </a:p>
          <a:p>
            <a:pPr>
              <a:spcBef>
                <a:spcPts val="600"/>
              </a:spcBef>
              <a:spcAft>
                <a:spcPts val="600"/>
              </a:spcAft>
            </a:pPr>
            <a:r>
              <a:rPr lang="ja-JP" altLang="en-US" sz="1600" b="1" dirty="0">
                <a:latin typeface="BIZ UDPゴシック" panose="020B0400000000000000" pitchFamily="50" charset="-128"/>
                <a:ea typeface="BIZ UDPゴシック" panose="020B0400000000000000" pitchFamily="50" charset="-128"/>
              </a:rPr>
              <a:t>　</a:t>
            </a:r>
            <a:endParaRPr lang="en-US" altLang="ja-JP" sz="1600" b="1" dirty="0">
              <a:latin typeface="UD デジタル 教科書体 NK-B" panose="02020700000000000000" pitchFamily="18" charset="-128"/>
              <a:ea typeface="UD デジタル 教科書体 NK-B" panose="02020700000000000000" pitchFamily="18" charset="-128"/>
            </a:endParaRPr>
          </a:p>
        </p:txBody>
      </p:sp>
      <p:sp>
        <p:nvSpPr>
          <p:cNvPr id="12" name="テキスト ボックス 11">
            <a:extLst>
              <a:ext uri="{FF2B5EF4-FFF2-40B4-BE49-F238E27FC236}">
                <a16:creationId xmlns:a16="http://schemas.microsoft.com/office/drawing/2014/main" id="{72A4B815-4112-4E05-BFC1-52F2EA2AA43E}"/>
              </a:ext>
            </a:extLst>
          </p:cNvPr>
          <p:cNvSpPr txBox="1"/>
          <p:nvPr/>
        </p:nvSpPr>
        <p:spPr>
          <a:xfrm>
            <a:off x="638688" y="3639423"/>
            <a:ext cx="10836000" cy="2687787"/>
          </a:xfrm>
          <a:prstGeom prst="rect">
            <a:avLst/>
          </a:prstGeom>
          <a:noFill/>
        </p:spPr>
        <p:txBody>
          <a:bodyPr wrap="square">
            <a:spAutoFit/>
          </a:bodyPr>
          <a:lstStyle/>
          <a:p>
            <a:pPr>
              <a:spcBef>
                <a:spcPts val="600"/>
              </a:spcBef>
              <a:spcAft>
                <a:spcPts val="600"/>
              </a:spcAft>
            </a:pPr>
            <a:r>
              <a:rPr lang="en-US" altLang="ja-JP" sz="1500" b="1" dirty="0">
                <a:latin typeface="BIZ UDPゴシック" panose="020B0400000000000000" pitchFamily="50" charset="-128"/>
                <a:ea typeface="BIZ UDPゴシック" panose="020B0400000000000000" pitchFamily="50" charset="-128"/>
              </a:rPr>
              <a:t>【</a:t>
            </a:r>
            <a:r>
              <a:rPr lang="ja-JP" altLang="en-US" sz="1500" b="1" dirty="0">
                <a:latin typeface="BIZ UDPゴシック" panose="020B0400000000000000" pitchFamily="50" charset="-128"/>
                <a:ea typeface="BIZ UDPゴシック" panose="020B0400000000000000" pitchFamily="50" charset="-128"/>
              </a:rPr>
              <a:t>成長への道筋</a:t>
            </a:r>
            <a:r>
              <a:rPr lang="en-US" altLang="ja-JP" sz="1500" b="1" dirty="0">
                <a:latin typeface="BIZ UDPゴシック" panose="020B0400000000000000" pitchFamily="50" charset="-128"/>
                <a:ea typeface="BIZ UDPゴシック" panose="020B0400000000000000" pitchFamily="50" charset="-128"/>
              </a:rPr>
              <a:t>】</a:t>
            </a:r>
            <a:r>
              <a:rPr lang="ja-JP" altLang="en-US" sz="1500" b="1" dirty="0">
                <a:latin typeface="BIZ UDPゴシック" panose="020B0400000000000000" pitchFamily="50" charset="-128"/>
                <a:ea typeface="BIZ UDPゴシック" panose="020B0400000000000000" pitchFamily="50" charset="-128"/>
              </a:rPr>
              <a:t>　（第一部）</a:t>
            </a:r>
            <a:endParaRPr lang="en-US" altLang="ja-JP" sz="1500" b="1" dirty="0">
              <a:latin typeface="BIZ UDPゴシック" panose="020B0400000000000000" pitchFamily="50" charset="-128"/>
              <a:ea typeface="BIZ UDPゴシック" panose="020B0400000000000000" pitchFamily="50" charset="-128"/>
            </a:endParaRPr>
          </a:p>
          <a:p>
            <a:pPr>
              <a:lnSpc>
                <a:spcPct val="120000"/>
              </a:lnSpc>
            </a:pPr>
            <a:r>
              <a:rPr lang="ja-JP" altLang="en-US" sz="1400" dirty="0">
                <a:latin typeface="BIZ UDPゴシック" panose="020B0400000000000000" pitchFamily="50" charset="-128"/>
                <a:ea typeface="BIZ UDPゴシック" panose="020B0400000000000000" pitchFamily="50" charset="-128"/>
              </a:rPr>
              <a:t>　・経済情勢や「大阪の強み」等の分析を行い、副首都ビジョンの目標達成に向けた「成長への道筋」の内容を明らかにする。</a:t>
            </a:r>
            <a:endParaRPr lang="en-US" altLang="ja-JP" sz="1400" dirty="0">
              <a:latin typeface="BIZ UDPゴシック" panose="020B0400000000000000" pitchFamily="50" charset="-128"/>
              <a:ea typeface="BIZ UDPゴシック" panose="020B0400000000000000" pitchFamily="50" charset="-128"/>
            </a:endParaRPr>
          </a:p>
          <a:p>
            <a:pPr>
              <a:lnSpc>
                <a:spcPct val="120000"/>
              </a:lnSpc>
            </a:pPr>
            <a:r>
              <a:rPr lang="ja-JP" altLang="en-US" sz="1400" dirty="0">
                <a:latin typeface="BIZ UDPゴシック" panose="020B0400000000000000" pitchFamily="50" charset="-128"/>
                <a:ea typeface="BIZ UDPゴシック" panose="020B0400000000000000" pitchFamily="50" charset="-128"/>
              </a:rPr>
              <a:t>　・府政策企画部において検討。</a:t>
            </a:r>
            <a:endParaRPr lang="en-US" altLang="ja-JP" sz="1400" dirty="0">
              <a:latin typeface="BIZ UDPゴシック" panose="020B0400000000000000" pitchFamily="50" charset="-128"/>
              <a:ea typeface="BIZ UDPゴシック" panose="020B0400000000000000" pitchFamily="50" charset="-128"/>
            </a:endParaRPr>
          </a:p>
          <a:p>
            <a:pPr>
              <a:spcBef>
                <a:spcPts val="600"/>
              </a:spcBef>
              <a:spcAft>
                <a:spcPts val="600"/>
              </a:spcAft>
            </a:pPr>
            <a:r>
              <a:rPr lang="en-US" altLang="ja-JP" sz="1500" b="1" dirty="0">
                <a:latin typeface="BIZ UDPゴシック" panose="020B0400000000000000" pitchFamily="50" charset="-128"/>
                <a:ea typeface="BIZ UDPゴシック" panose="020B0400000000000000" pitchFamily="50" charset="-128"/>
              </a:rPr>
              <a:t>【</a:t>
            </a:r>
            <a:r>
              <a:rPr lang="ja-JP" altLang="en-US" sz="1500" b="1" dirty="0">
                <a:latin typeface="BIZ UDPゴシック" panose="020B0400000000000000" pitchFamily="50" charset="-128"/>
                <a:ea typeface="BIZ UDPゴシック" panose="020B0400000000000000" pitchFamily="50" charset="-128"/>
              </a:rPr>
              <a:t>具体的取組</a:t>
            </a:r>
            <a:r>
              <a:rPr lang="en-US" altLang="ja-JP" sz="1500" b="1" dirty="0">
                <a:latin typeface="BIZ UDPゴシック" panose="020B0400000000000000" pitchFamily="50" charset="-128"/>
                <a:ea typeface="BIZ UDPゴシック" panose="020B0400000000000000" pitchFamily="50" charset="-128"/>
              </a:rPr>
              <a:t>】</a:t>
            </a:r>
            <a:r>
              <a:rPr lang="ja-JP" altLang="en-US" sz="1500" b="1" dirty="0">
                <a:latin typeface="BIZ UDPゴシック" panose="020B0400000000000000" pitchFamily="50" charset="-128"/>
                <a:ea typeface="BIZ UDPゴシック" panose="020B0400000000000000" pitchFamily="50" charset="-128"/>
              </a:rPr>
              <a:t>　（第二部）</a:t>
            </a:r>
            <a:endParaRPr lang="en-US" altLang="ja-JP" sz="1500" b="1" dirty="0">
              <a:latin typeface="BIZ UDPゴシック" panose="020B0400000000000000" pitchFamily="50" charset="-128"/>
              <a:ea typeface="BIZ UDPゴシック" panose="020B0400000000000000" pitchFamily="50" charset="-128"/>
            </a:endParaRPr>
          </a:p>
          <a:p>
            <a:pPr>
              <a:lnSpc>
                <a:spcPct val="120000"/>
              </a:lnSpc>
            </a:pPr>
            <a:r>
              <a:rPr lang="ja-JP" altLang="en-US" sz="1300" dirty="0">
                <a:latin typeface="BIZ UDPゴシック" panose="020B0400000000000000" pitchFamily="50" charset="-128"/>
                <a:ea typeface="BIZ UDPゴシック" panose="020B0400000000000000" pitchFamily="50" charset="-128"/>
              </a:rPr>
              <a:t>　・万博後の大阪の成長に向けて、強力に進めるべき分野について、</a:t>
            </a:r>
            <a:r>
              <a:rPr lang="ja-JP" altLang="en-US" sz="1300" b="1" u="sng" dirty="0">
                <a:latin typeface="BIZ UDPゴシック" panose="020B0400000000000000" pitchFamily="50" charset="-128"/>
                <a:ea typeface="BIZ UDPゴシック" panose="020B0400000000000000" pitchFamily="50" charset="-128"/>
              </a:rPr>
              <a:t>「府市合同タスクフォース」を設置</a:t>
            </a:r>
            <a:r>
              <a:rPr lang="ja-JP" altLang="en-US" sz="1300" dirty="0">
                <a:latin typeface="BIZ UDPゴシック" panose="020B0400000000000000" pitchFamily="50" charset="-128"/>
                <a:ea typeface="BIZ UDPゴシック" panose="020B0400000000000000" pitchFamily="50" charset="-128"/>
              </a:rPr>
              <a:t>し、民間等において取り組むべきものも含め、</a:t>
            </a:r>
            <a:br>
              <a:rPr lang="en-US" altLang="ja-JP" sz="1300" dirty="0">
                <a:latin typeface="BIZ UDPゴシック" panose="020B0400000000000000" pitchFamily="50" charset="-128"/>
                <a:ea typeface="BIZ UDPゴシック" panose="020B0400000000000000" pitchFamily="50" charset="-128"/>
              </a:rPr>
            </a:br>
            <a:r>
              <a:rPr lang="ja-JP" altLang="en-US" sz="1300" dirty="0">
                <a:latin typeface="BIZ UDPゴシック" panose="020B0400000000000000" pitchFamily="50" charset="-128"/>
                <a:ea typeface="BIZ UDPゴシック" panose="020B0400000000000000" pitchFamily="50" charset="-128"/>
              </a:rPr>
              <a:t>　 具体的施策を検討。</a:t>
            </a:r>
          </a:p>
          <a:p>
            <a:pPr>
              <a:spcBef>
                <a:spcPts val="1200"/>
              </a:spcBef>
              <a:spcAft>
                <a:spcPts val="600"/>
              </a:spcAft>
            </a:pPr>
            <a:r>
              <a:rPr lang="en-US" altLang="ja-JP" sz="1500" b="1" dirty="0">
                <a:latin typeface="BIZ UDPゴシック" panose="020B0400000000000000" pitchFamily="50" charset="-128"/>
                <a:ea typeface="BIZ UDPゴシック" panose="020B0400000000000000" pitchFamily="50" charset="-128"/>
              </a:rPr>
              <a:t>【</a:t>
            </a:r>
            <a:r>
              <a:rPr lang="ja-JP" altLang="en-US" sz="1500" b="1" dirty="0">
                <a:latin typeface="BIZ UDPゴシック" panose="020B0400000000000000" pitchFamily="50" charset="-128"/>
                <a:ea typeface="BIZ UDPゴシック" panose="020B0400000000000000" pitchFamily="50" charset="-128"/>
              </a:rPr>
              <a:t>将来の大阪の姿（仮）</a:t>
            </a:r>
            <a:r>
              <a:rPr lang="en-US" altLang="ja-JP" sz="1500" b="1" dirty="0">
                <a:latin typeface="BIZ UDPゴシック" panose="020B0400000000000000" pitchFamily="50" charset="-128"/>
                <a:ea typeface="BIZ UDPゴシック" panose="020B0400000000000000" pitchFamily="50" charset="-128"/>
              </a:rPr>
              <a:t>】</a:t>
            </a:r>
            <a:r>
              <a:rPr lang="ja-JP" altLang="en-US" sz="1500" b="1" dirty="0">
                <a:latin typeface="BIZ UDPゴシック" panose="020B0400000000000000" pitchFamily="50" charset="-128"/>
                <a:ea typeface="BIZ UDPゴシック" panose="020B0400000000000000" pitchFamily="50" charset="-128"/>
              </a:rPr>
              <a:t>（第三部）</a:t>
            </a:r>
            <a:endParaRPr lang="en-US" altLang="ja-JP" sz="1500" b="1" dirty="0">
              <a:latin typeface="BIZ UDPゴシック" panose="020B0400000000000000" pitchFamily="50" charset="-128"/>
              <a:ea typeface="BIZ UDPゴシック" panose="020B0400000000000000" pitchFamily="50" charset="-128"/>
            </a:endParaRPr>
          </a:p>
          <a:p>
            <a:pPr>
              <a:lnSpc>
                <a:spcPct val="120000"/>
              </a:lnSpc>
            </a:pPr>
            <a:r>
              <a:rPr lang="ja-JP" altLang="en-US" sz="1300" dirty="0">
                <a:latin typeface="BIZ UDPゴシック" panose="020B0400000000000000" pitchFamily="50" charset="-128"/>
                <a:ea typeface="BIZ UDPゴシック" panose="020B0400000000000000" pitchFamily="50" charset="-128"/>
              </a:rPr>
              <a:t>　・成長戦略を実行後の大阪の姿について、「産業」、「暮らし」、「都市格」などの観点から「将来の大阪の姿（当面</a:t>
            </a:r>
            <a:r>
              <a:rPr lang="en-US" altLang="ja-JP" sz="1300" dirty="0">
                <a:latin typeface="BIZ UDPゴシック" panose="020B0400000000000000" pitchFamily="50" charset="-128"/>
                <a:ea typeface="BIZ UDPゴシック" panose="020B0400000000000000" pitchFamily="50" charset="-128"/>
              </a:rPr>
              <a:t>2030</a:t>
            </a:r>
            <a:r>
              <a:rPr lang="ja-JP" altLang="en-US" sz="1300" dirty="0">
                <a:latin typeface="BIZ UDPゴシック" panose="020B0400000000000000" pitchFamily="50" charset="-128"/>
                <a:ea typeface="BIZ UDPゴシック" panose="020B0400000000000000" pitchFamily="50" charset="-128"/>
              </a:rPr>
              <a:t>年）」を取りまとめ。</a:t>
            </a:r>
            <a:endParaRPr lang="en-US" altLang="ja-JP" sz="1300" dirty="0">
              <a:latin typeface="BIZ UDPゴシック" panose="020B0400000000000000" pitchFamily="50" charset="-128"/>
              <a:ea typeface="BIZ UDPゴシック" panose="020B0400000000000000" pitchFamily="50" charset="-128"/>
            </a:endParaRPr>
          </a:p>
          <a:p>
            <a:pPr>
              <a:lnSpc>
                <a:spcPct val="120000"/>
              </a:lnSpc>
            </a:pPr>
            <a:r>
              <a:rPr lang="ja-JP" altLang="en-US" sz="1300" dirty="0">
                <a:latin typeface="BIZ UDPゴシック" panose="020B0400000000000000" pitchFamily="50" charset="-128"/>
                <a:ea typeface="BIZ UDPゴシック" panose="020B0400000000000000" pitchFamily="50" charset="-128"/>
              </a:rPr>
              <a:t>　・副首都推進局、府政策企画部を中心に検討</a:t>
            </a:r>
            <a:endParaRPr lang="en-US" altLang="ja-JP" sz="1300" dirty="0">
              <a:latin typeface="BIZ UDPゴシック" panose="020B0400000000000000" pitchFamily="50" charset="-128"/>
              <a:ea typeface="BIZ UDPゴシック" panose="020B0400000000000000" pitchFamily="50" charset="-128"/>
            </a:endParaRPr>
          </a:p>
        </p:txBody>
      </p:sp>
      <p:sp>
        <p:nvSpPr>
          <p:cNvPr id="2" name="スライド番号プレースホルダー 1">
            <a:extLst>
              <a:ext uri="{FF2B5EF4-FFF2-40B4-BE49-F238E27FC236}">
                <a16:creationId xmlns:a16="http://schemas.microsoft.com/office/drawing/2014/main" id="{AC58A7CE-14CE-4F20-9D29-098DB8108122}"/>
              </a:ext>
            </a:extLst>
          </p:cNvPr>
          <p:cNvSpPr>
            <a:spLocks noGrp="1"/>
          </p:cNvSpPr>
          <p:nvPr>
            <p:ph type="sldNum" sz="quarter" idx="12"/>
          </p:nvPr>
        </p:nvSpPr>
        <p:spPr/>
        <p:txBody>
          <a:bodyPr/>
          <a:lstStyle/>
          <a:p>
            <a:fld id="{DDF82107-93BA-490C-9453-044014AF67CD}" type="slidenum">
              <a:rPr kumimoji="1" lang="ja-JP" altLang="en-US" smtClean="0"/>
              <a:t>10</a:t>
            </a:fld>
            <a:endParaRPr kumimoji="1" lang="ja-JP" altLang="en-US"/>
          </a:p>
        </p:txBody>
      </p:sp>
    </p:spTree>
    <p:extLst>
      <p:ext uri="{BB962C8B-B14F-4D97-AF65-F5344CB8AC3E}">
        <p14:creationId xmlns:p14="http://schemas.microsoft.com/office/powerpoint/2010/main" val="3218643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直線コネクタ 16">
            <a:extLst>
              <a:ext uri="{FF2B5EF4-FFF2-40B4-BE49-F238E27FC236}">
                <a16:creationId xmlns:a16="http://schemas.microsoft.com/office/drawing/2014/main" id="{1FC58F91-3AA3-4F04-9962-B1ACB2EA9472}"/>
              </a:ext>
            </a:extLst>
          </p:cNvPr>
          <p:cNvCxnSpPr>
            <a:cxnSpLocks/>
          </p:cNvCxnSpPr>
          <p:nvPr/>
        </p:nvCxnSpPr>
        <p:spPr>
          <a:xfrm>
            <a:off x="6096000" y="1754684"/>
            <a:ext cx="0" cy="187200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4FA27C0D-F62B-41C1-83A7-A3EEE786BB2A}"/>
              </a:ext>
            </a:extLst>
          </p:cNvPr>
          <p:cNvSpPr/>
          <p:nvPr/>
        </p:nvSpPr>
        <p:spPr>
          <a:xfrm>
            <a:off x="965711" y="3633136"/>
            <a:ext cx="10260579" cy="1557152"/>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 name="直線コネクタ 27">
            <a:extLst>
              <a:ext uri="{FF2B5EF4-FFF2-40B4-BE49-F238E27FC236}">
                <a16:creationId xmlns:a16="http://schemas.microsoft.com/office/drawing/2014/main" id="{D457905D-9683-4DC6-A7D9-BDFE7FDAB12B}"/>
              </a:ext>
            </a:extLst>
          </p:cNvPr>
          <p:cNvCxnSpPr>
            <a:cxnSpLocks/>
          </p:cNvCxnSpPr>
          <p:nvPr/>
        </p:nvCxnSpPr>
        <p:spPr>
          <a:xfrm flipV="1">
            <a:off x="6094077" y="2970374"/>
            <a:ext cx="16920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7D173F5B-FD2F-4B3E-B54D-CD1B02505E39}"/>
              </a:ext>
            </a:extLst>
          </p:cNvPr>
          <p:cNvSpPr txBox="1"/>
          <p:nvPr/>
        </p:nvSpPr>
        <p:spPr>
          <a:xfrm>
            <a:off x="464575" y="173926"/>
            <a:ext cx="5738321" cy="461665"/>
          </a:xfrm>
          <a:prstGeom prst="rect">
            <a:avLst/>
          </a:prstGeom>
          <a:noFill/>
        </p:spPr>
        <p:txBody>
          <a:bodyPr wrap="square" rtlCol="0">
            <a:spAutoFit/>
          </a:bodyPr>
          <a:lstStyle>
            <a:defPPr>
              <a:defRPr lang="ja-JP"/>
            </a:defPPr>
            <a:lvl1pPr>
              <a:defRPr sz="2400" b="1">
                <a:latin typeface="BIZ UDPゴシック" panose="020B0400000000000000" pitchFamily="50" charset="-128"/>
                <a:ea typeface="BIZ UDPゴシック" panose="020B0400000000000000" pitchFamily="50" charset="-128"/>
              </a:defRPr>
            </a:lvl1pPr>
          </a:lstStyle>
          <a:p>
            <a:r>
              <a:rPr lang="ja-JP" altLang="en-US" dirty="0"/>
              <a:t>３　「具体的取組」の検討体制（</a:t>
            </a:r>
            <a:r>
              <a:rPr lang="ja-JP" altLang="en-US"/>
              <a:t>案）</a:t>
            </a:r>
            <a:endParaRPr lang="en-US" altLang="ja-JP" dirty="0"/>
          </a:p>
        </p:txBody>
      </p:sp>
      <p:cxnSp>
        <p:nvCxnSpPr>
          <p:cNvPr id="3" name="直線コネクタ 2">
            <a:extLst>
              <a:ext uri="{FF2B5EF4-FFF2-40B4-BE49-F238E27FC236}">
                <a16:creationId xmlns:a16="http://schemas.microsoft.com/office/drawing/2014/main" id="{8F91B142-30CD-4FD5-A840-2926C795DE6B}"/>
              </a:ext>
            </a:extLst>
          </p:cNvPr>
          <p:cNvCxnSpPr>
            <a:cxnSpLocks/>
          </p:cNvCxnSpPr>
          <p:nvPr/>
        </p:nvCxnSpPr>
        <p:spPr>
          <a:xfrm>
            <a:off x="462000" y="720164"/>
            <a:ext cx="11268000" cy="0"/>
          </a:xfrm>
          <a:prstGeom prst="line">
            <a:avLst/>
          </a:prstGeom>
          <a:ln w="38100">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DED0CACC-09D8-4D70-87AE-A8633941214B}"/>
              </a:ext>
            </a:extLst>
          </p:cNvPr>
          <p:cNvCxnSpPr>
            <a:cxnSpLocks/>
          </p:cNvCxnSpPr>
          <p:nvPr/>
        </p:nvCxnSpPr>
        <p:spPr>
          <a:xfrm>
            <a:off x="298375" y="6492723"/>
            <a:ext cx="10836000" cy="0"/>
          </a:xfrm>
          <a:prstGeom prst="line">
            <a:avLst/>
          </a:prstGeom>
          <a:ln w="9525">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5F75B139-2B4E-4BBC-AF25-1603AC9D565F}"/>
              </a:ext>
            </a:extLst>
          </p:cNvPr>
          <p:cNvCxnSpPr>
            <a:cxnSpLocks/>
          </p:cNvCxnSpPr>
          <p:nvPr/>
        </p:nvCxnSpPr>
        <p:spPr>
          <a:xfrm flipV="1">
            <a:off x="508529" y="1203155"/>
            <a:ext cx="0" cy="5400000"/>
          </a:xfrm>
          <a:prstGeom prst="line">
            <a:avLst/>
          </a:prstGeom>
          <a:ln w="19050">
            <a:solidFill>
              <a:srgbClr val="079378"/>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FA0534F3-8762-4870-B481-5942B785C138}"/>
              </a:ext>
            </a:extLst>
          </p:cNvPr>
          <p:cNvCxnSpPr>
            <a:cxnSpLocks/>
          </p:cNvCxnSpPr>
          <p:nvPr/>
        </p:nvCxnSpPr>
        <p:spPr>
          <a:xfrm flipV="1">
            <a:off x="11604847" y="404758"/>
            <a:ext cx="0" cy="6162397"/>
          </a:xfrm>
          <a:prstGeom prst="line">
            <a:avLst/>
          </a:prstGeom>
          <a:ln w="9525">
            <a:solidFill>
              <a:srgbClr val="079378"/>
            </a:solidFill>
          </a:ln>
        </p:spPr>
        <p:style>
          <a:lnRef idx="1">
            <a:schemeClr val="accent1"/>
          </a:lnRef>
          <a:fillRef idx="0">
            <a:schemeClr val="accent1"/>
          </a:fillRef>
          <a:effectRef idx="0">
            <a:schemeClr val="accent1"/>
          </a:effectRef>
          <a:fontRef idx="minor">
            <a:schemeClr val="tx1"/>
          </a:fontRef>
        </p:style>
      </p:cxnSp>
      <p:sp>
        <p:nvSpPr>
          <p:cNvPr id="71" name="テキスト ボックス 70">
            <a:extLst>
              <a:ext uri="{FF2B5EF4-FFF2-40B4-BE49-F238E27FC236}">
                <a16:creationId xmlns:a16="http://schemas.microsoft.com/office/drawing/2014/main" id="{2F08C2E4-25DF-45D9-AD48-CF751FF69769}"/>
              </a:ext>
            </a:extLst>
          </p:cNvPr>
          <p:cNvSpPr txBox="1"/>
          <p:nvPr/>
        </p:nvSpPr>
        <p:spPr>
          <a:xfrm>
            <a:off x="632677" y="819366"/>
            <a:ext cx="10872000" cy="584775"/>
          </a:xfrm>
          <a:prstGeom prst="rect">
            <a:avLst/>
          </a:prstGeom>
          <a:solidFill>
            <a:schemeClr val="accent5">
              <a:lumMod val="20000"/>
              <a:lumOff val="80000"/>
            </a:schemeClr>
          </a:solidFill>
          <a:ln>
            <a:noFill/>
          </a:ln>
        </p:spPr>
        <p:txBody>
          <a:bodyPr wrap="square" rtlCol="0">
            <a:spAutoFit/>
          </a:bodyPr>
          <a:lstStyle/>
          <a:p>
            <a:pPr marL="285750" lvl="0" indent="-285750" algn="just">
              <a:buFont typeface="Wingdings" panose="05000000000000000000" pitchFamily="2" charset="2"/>
              <a:buChar char="Ø"/>
            </a:pPr>
            <a:r>
              <a:rPr lang="ja-JP" altLang="en-US" sz="1600" kern="100" spc="-30" dirty="0">
                <a:latin typeface="BIZ UDPゴシック" panose="020B0400000000000000" pitchFamily="50" charset="-128"/>
                <a:ea typeface="BIZ UDPゴシック" panose="020B0400000000000000" pitchFamily="50" charset="-128"/>
                <a:cs typeface="Times New Roman" panose="02020603050405020304" pitchFamily="18" charset="0"/>
              </a:rPr>
              <a:t>「府市合同タスクフォース（</a:t>
            </a:r>
            <a:r>
              <a:rPr lang="en-US" altLang="ja-JP" sz="1600" kern="100" spc="-30" dirty="0">
                <a:latin typeface="BIZ UDPゴシック" panose="020B0400000000000000" pitchFamily="50" charset="-128"/>
                <a:ea typeface="BIZ UDPゴシック" panose="020B0400000000000000" pitchFamily="50" charset="-128"/>
                <a:cs typeface="Times New Roman" panose="02020603050405020304" pitchFamily="18" charset="0"/>
              </a:rPr>
              <a:t>TF</a:t>
            </a:r>
            <a:r>
              <a:rPr lang="ja-JP" altLang="en-US" sz="1600" kern="100" spc="-30" dirty="0">
                <a:latin typeface="BIZ UDPゴシック" panose="020B0400000000000000" pitchFamily="50" charset="-128"/>
                <a:ea typeface="BIZ UDPゴシック" panose="020B0400000000000000" pitchFamily="50" charset="-128"/>
                <a:cs typeface="Times New Roman" panose="02020603050405020304" pitchFamily="18" charset="0"/>
              </a:rPr>
              <a:t>）」の全体調整や進捗管理を行う「成長戦略検討チーム（仮）」を</a:t>
            </a:r>
            <a:r>
              <a:rPr lang="zh-TW" altLang="en-US" sz="1600" kern="100" spc="-30" dirty="0">
                <a:latin typeface="BIZ UDPゴシック" panose="020B0400000000000000" pitchFamily="50" charset="-128"/>
                <a:ea typeface="BIZ UDPゴシック" panose="020B0400000000000000" pitchFamily="50" charset="-128"/>
                <a:cs typeface="Times New Roman" panose="02020603050405020304" pitchFamily="18" charset="0"/>
              </a:rPr>
              <a:t>副首都推進本部（大阪府市）会議</a:t>
            </a:r>
            <a:r>
              <a:rPr lang="ja-JP" altLang="en-US" sz="1600" kern="100" spc="-30" dirty="0">
                <a:latin typeface="BIZ UDPゴシック" panose="020B0400000000000000" pitchFamily="50" charset="-128"/>
                <a:ea typeface="BIZ UDPゴシック" panose="020B0400000000000000" pitchFamily="50" charset="-128"/>
                <a:cs typeface="Times New Roman" panose="02020603050405020304" pitchFamily="18" charset="0"/>
              </a:rPr>
              <a:t>の下に設置。</a:t>
            </a:r>
          </a:p>
        </p:txBody>
      </p:sp>
      <p:sp>
        <p:nvSpPr>
          <p:cNvPr id="42" name="四角形: 角を丸くする 41">
            <a:extLst>
              <a:ext uri="{FF2B5EF4-FFF2-40B4-BE49-F238E27FC236}">
                <a16:creationId xmlns:a16="http://schemas.microsoft.com/office/drawing/2014/main" id="{EC539A9B-E567-462D-98DC-D44445B1CF89}"/>
              </a:ext>
            </a:extLst>
          </p:cNvPr>
          <p:cNvSpPr/>
          <p:nvPr/>
        </p:nvSpPr>
        <p:spPr>
          <a:xfrm>
            <a:off x="7106278" y="2936319"/>
            <a:ext cx="4114435" cy="432000"/>
          </a:xfrm>
          <a:prstGeom prst="roundRect">
            <a:avLst>
              <a:gd name="adj" fmla="val 0"/>
            </a:avLst>
          </a:prstGeom>
          <a:solidFill>
            <a:schemeClr val="accent4">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ja-JP" altLang="en-US" sz="1400" b="1"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副首都推進局・府政策企画部・市政策企画室</a:t>
            </a:r>
          </a:p>
        </p:txBody>
      </p:sp>
      <p:sp>
        <p:nvSpPr>
          <p:cNvPr id="80" name="正方形/長方形 79">
            <a:extLst>
              <a:ext uri="{FF2B5EF4-FFF2-40B4-BE49-F238E27FC236}">
                <a16:creationId xmlns:a16="http://schemas.microsoft.com/office/drawing/2014/main" id="{8B54F04E-F07E-41CE-9E5F-C85413665842}"/>
              </a:ext>
            </a:extLst>
          </p:cNvPr>
          <p:cNvSpPr/>
          <p:nvPr/>
        </p:nvSpPr>
        <p:spPr>
          <a:xfrm>
            <a:off x="7106278" y="2522737"/>
            <a:ext cx="4114434" cy="432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BIZ UDPゴシック" panose="020B0400000000000000" pitchFamily="50" charset="-128"/>
                <a:ea typeface="BIZ UDPゴシック" panose="020B0400000000000000" pitchFamily="50" charset="-128"/>
              </a:rPr>
              <a:t>成長戦略検討チーム（仮）</a:t>
            </a:r>
          </a:p>
        </p:txBody>
      </p:sp>
      <p:sp>
        <p:nvSpPr>
          <p:cNvPr id="88" name="正方形/長方形 87">
            <a:extLst>
              <a:ext uri="{FF2B5EF4-FFF2-40B4-BE49-F238E27FC236}">
                <a16:creationId xmlns:a16="http://schemas.microsoft.com/office/drawing/2014/main" id="{01DEC14C-60CC-45A9-8EBD-57F995CD61F0}"/>
              </a:ext>
            </a:extLst>
          </p:cNvPr>
          <p:cNvSpPr/>
          <p:nvPr/>
        </p:nvSpPr>
        <p:spPr>
          <a:xfrm>
            <a:off x="4237605" y="1948452"/>
            <a:ext cx="3930581" cy="432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BIZ UDPゴシック" panose="020B0400000000000000" pitchFamily="50" charset="-128"/>
                <a:ea typeface="BIZ UDPゴシック" panose="020B0400000000000000" pitchFamily="50" charset="-128"/>
              </a:rPr>
              <a:t>知事（本部長）　・　市長（副本部長）</a:t>
            </a:r>
            <a:endParaRPr kumimoji="1" lang="ja-JP" altLang="en-US" sz="1600" b="1" dirty="0">
              <a:solidFill>
                <a:schemeClr val="tx1"/>
              </a:solidFill>
              <a:latin typeface="BIZ UDPゴシック" panose="020B0400000000000000" pitchFamily="50" charset="-128"/>
              <a:ea typeface="BIZ UDPゴシック" panose="020B0400000000000000" pitchFamily="50" charset="-128"/>
            </a:endParaRPr>
          </a:p>
        </p:txBody>
      </p:sp>
      <p:sp>
        <p:nvSpPr>
          <p:cNvPr id="89" name="正方形/長方形 88">
            <a:extLst>
              <a:ext uri="{FF2B5EF4-FFF2-40B4-BE49-F238E27FC236}">
                <a16:creationId xmlns:a16="http://schemas.microsoft.com/office/drawing/2014/main" id="{AB30E23C-8D72-493C-87AF-70006960C7A6}"/>
              </a:ext>
            </a:extLst>
          </p:cNvPr>
          <p:cNvSpPr/>
          <p:nvPr/>
        </p:nvSpPr>
        <p:spPr>
          <a:xfrm>
            <a:off x="4237606" y="1516452"/>
            <a:ext cx="3930581" cy="432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b="1" dirty="0">
                <a:latin typeface="BIZ UDPゴシック" panose="020B0400000000000000" pitchFamily="50" charset="-128"/>
                <a:ea typeface="BIZ UDPゴシック" panose="020B0400000000000000" pitchFamily="50" charset="-128"/>
              </a:rPr>
              <a:t>副首都推進本部（大阪府市）会議</a:t>
            </a:r>
            <a:endParaRPr kumimoji="1" lang="ja-JP" altLang="en-US" b="1" dirty="0">
              <a:latin typeface="BIZ UDPゴシック" panose="020B0400000000000000" pitchFamily="50" charset="-128"/>
              <a:ea typeface="BIZ UDPゴシック" panose="020B0400000000000000" pitchFamily="50" charset="-128"/>
            </a:endParaRPr>
          </a:p>
        </p:txBody>
      </p:sp>
      <p:sp>
        <p:nvSpPr>
          <p:cNvPr id="113" name="テキスト ボックス 112">
            <a:extLst>
              <a:ext uri="{FF2B5EF4-FFF2-40B4-BE49-F238E27FC236}">
                <a16:creationId xmlns:a16="http://schemas.microsoft.com/office/drawing/2014/main" id="{B637FBE8-1D77-4468-9167-79B0E4306237}"/>
              </a:ext>
            </a:extLst>
          </p:cNvPr>
          <p:cNvSpPr txBox="1"/>
          <p:nvPr/>
        </p:nvSpPr>
        <p:spPr>
          <a:xfrm>
            <a:off x="8710651" y="5192716"/>
            <a:ext cx="2807144" cy="261610"/>
          </a:xfrm>
          <a:prstGeom prst="rect">
            <a:avLst/>
          </a:prstGeom>
          <a:noFill/>
        </p:spPr>
        <p:txBody>
          <a:bodyPr wrap="square" rtlCol="0">
            <a:spAutoFit/>
          </a:bodyPr>
          <a:lstStyle/>
          <a:p>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　必要に応じて、タスクフォース</a:t>
            </a:r>
            <a:r>
              <a:rPr lang="ja-JP" altLang="en-US" sz="1100" dirty="0">
                <a:latin typeface="BIZ UDPゴシック" panose="020B0400000000000000" pitchFamily="50" charset="-128"/>
                <a:ea typeface="BIZ UDPゴシック" panose="020B0400000000000000" pitchFamily="50" charset="-128"/>
              </a:rPr>
              <a:t>を</a:t>
            </a:r>
            <a:r>
              <a:rPr kumimoji="1" lang="ja-JP" altLang="en-US" sz="1100" dirty="0">
                <a:latin typeface="BIZ UDPゴシック" panose="020B0400000000000000" pitchFamily="50" charset="-128"/>
                <a:ea typeface="BIZ UDPゴシック" panose="020B0400000000000000" pitchFamily="50" charset="-128"/>
              </a:rPr>
              <a:t>追加</a:t>
            </a:r>
          </a:p>
        </p:txBody>
      </p:sp>
      <p:sp>
        <p:nvSpPr>
          <p:cNvPr id="35" name="正方形/長方形 34">
            <a:extLst>
              <a:ext uri="{FF2B5EF4-FFF2-40B4-BE49-F238E27FC236}">
                <a16:creationId xmlns:a16="http://schemas.microsoft.com/office/drawing/2014/main" id="{5E8D4437-F18C-42B8-833C-9BA1D5259539}"/>
              </a:ext>
            </a:extLst>
          </p:cNvPr>
          <p:cNvSpPr/>
          <p:nvPr/>
        </p:nvSpPr>
        <p:spPr>
          <a:xfrm>
            <a:off x="963192" y="3407283"/>
            <a:ext cx="2446441" cy="432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BIZ UDPゴシック" panose="020B0400000000000000" pitchFamily="50" charset="-128"/>
                <a:ea typeface="BIZ UDPゴシック" panose="020B0400000000000000" pitchFamily="50" charset="-128"/>
              </a:rPr>
              <a:t>タスクフォース（</a:t>
            </a:r>
            <a:r>
              <a:rPr lang="en-US" altLang="ja-JP" sz="1600" b="1" dirty="0">
                <a:latin typeface="BIZ UDPゴシック" panose="020B0400000000000000" pitchFamily="50" charset="-128"/>
                <a:ea typeface="BIZ UDPゴシック" panose="020B0400000000000000" pitchFamily="50" charset="-128"/>
              </a:rPr>
              <a:t>TF</a:t>
            </a:r>
            <a:r>
              <a:rPr lang="ja-JP" altLang="en-US" sz="1600" b="1" dirty="0">
                <a:latin typeface="BIZ UDPゴシック" panose="020B0400000000000000" pitchFamily="50" charset="-128"/>
                <a:ea typeface="BIZ UDPゴシック" panose="020B0400000000000000" pitchFamily="50" charset="-128"/>
              </a:rPr>
              <a:t>）</a:t>
            </a:r>
          </a:p>
        </p:txBody>
      </p:sp>
      <p:sp>
        <p:nvSpPr>
          <p:cNvPr id="4" name="四角形: 角を丸くする 3">
            <a:extLst>
              <a:ext uri="{FF2B5EF4-FFF2-40B4-BE49-F238E27FC236}">
                <a16:creationId xmlns:a16="http://schemas.microsoft.com/office/drawing/2014/main" id="{BE34A597-DC05-4766-A6B4-8AF36EB7C275}"/>
              </a:ext>
            </a:extLst>
          </p:cNvPr>
          <p:cNvSpPr/>
          <p:nvPr/>
        </p:nvSpPr>
        <p:spPr>
          <a:xfrm>
            <a:off x="2302657" y="5816259"/>
            <a:ext cx="3068395" cy="601615"/>
          </a:xfrm>
          <a:prstGeom prst="roundRect">
            <a:avLst/>
          </a:prstGeom>
          <a:solidFill>
            <a:srgbClr val="0238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spc="300" dirty="0">
                <a:latin typeface="BIZ UDPゴシック" panose="020B0400000000000000" pitchFamily="50" charset="-128"/>
                <a:ea typeface="BIZ UDPゴシック" panose="020B0400000000000000" pitchFamily="50" charset="-128"/>
              </a:rPr>
              <a:t>大阪府関係部局</a:t>
            </a:r>
          </a:p>
        </p:txBody>
      </p:sp>
      <p:sp>
        <p:nvSpPr>
          <p:cNvPr id="29" name="四角形: 角を丸くする 28">
            <a:extLst>
              <a:ext uri="{FF2B5EF4-FFF2-40B4-BE49-F238E27FC236}">
                <a16:creationId xmlns:a16="http://schemas.microsoft.com/office/drawing/2014/main" id="{F07065ED-8BFE-4B78-B025-1E2F15F23517}"/>
              </a:ext>
            </a:extLst>
          </p:cNvPr>
          <p:cNvSpPr/>
          <p:nvPr/>
        </p:nvSpPr>
        <p:spPr>
          <a:xfrm>
            <a:off x="6842926" y="5823573"/>
            <a:ext cx="3068395" cy="601615"/>
          </a:xfrm>
          <a:prstGeom prst="roundRect">
            <a:avLst/>
          </a:prstGeom>
          <a:solidFill>
            <a:srgbClr val="079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spc="300" dirty="0">
                <a:latin typeface="BIZ UDPゴシック" panose="020B0400000000000000" pitchFamily="50" charset="-128"/>
                <a:ea typeface="BIZ UDPゴシック" panose="020B0400000000000000" pitchFamily="50" charset="-128"/>
              </a:rPr>
              <a:t>大阪市関係部局</a:t>
            </a:r>
          </a:p>
        </p:txBody>
      </p:sp>
      <p:sp>
        <p:nvSpPr>
          <p:cNvPr id="6" name="矢印: 下 5">
            <a:extLst>
              <a:ext uri="{FF2B5EF4-FFF2-40B4-BE49-F238E27FC236}">
                <a16:creationId xmlns:a16="http://schemas.microsoft.com/office/drawing/2014/main" id="{5183439A-F42D-4D3E-A906-1D33F86475E6}"/>
              </a:ext>
            </a:extLst>
          </p:cNvPr>
          <p:cNvSpPr/>
          <p:nvPr/>
        </p:nvSpPr>
        <p:spPr>
          <a:xfrm rot="10800000">
            <a:off x="3626509" y="5238837"/>
            <a:ext cx="484632" cy="539998"/>
          </a:xfrm>
          <a:prstGeom prst="down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0" name="矢印: 下 29">
            <a:extLst>
              <a:ext uri="{FF2B5EF4-FFF2-40B4-BE49-F238E27FC236}">
                <a16:creationId xmlns:a16="http://schemas.microsoft.com/office/drawing/2014/main" id="{3E392B14-54C4-443F-9693-9ACA4B126691}"/>
              </a:ext>
            </a:extLst>
          </p:cNvPr>
          <p:cNvSpPr/>
          <p:nvPr/>
        </p:nvSpPr>
        <p:spPr>
          <a:xfrm rot="10800000">
            <a:off x="8193921" y="5238837"/>
            <a:ext cx="484632" cy="539998"/>
          </a:xfrm>
          <a:prstGeom prst="down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2" name="テキスト ボックス 31">
            <a:extLst>
              <a:ext uri="{FF2B5EF4-FFF2-40B4-BE49-F238E27FC236}">
                <a16:creationId xmlns:a16="http://schemas.microsoft.com/office/drawing/2014/main" id="{EA91FCE9-C4FC-43B5-B090-4B7DD546DADE}"/>
              </a:ext>
            </a:extLst>
          </p:cNvPr>
          <p:cNvSpPr txBox="1"/>
          <p:nvPr/>
        </p:nvSpPr>
        <p:spPr>
          <a:xfrm>
            <a:off x="3189862" y="5421122"/>
            <a:ext cx="1357923" cy="33855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prstClr val="black"/>
                </a:solidFill>
                <a:latin typeface="BIZ UDPゴシック" panose="020B0400000000000000" pitchFamily="50" charset="-128"/>
                <a:ea typeface="BIZ UDPゴシック" panose="020B0400000000000000" pitchFamily="50" charset="-128"/>
              </a:rPr>
              <a:t>参　画</a:t>
            </a:r>
            <a:endParaRPr kumimoji="1" lang="ja-JP" altLang="en-US" sz="16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33" name="テキスト ボックス 32">
            <a:extLst>
              <a:ext uri="{FF2B5EF4-FFF2-40B4-BE49-F238E27FC236}">
                <a16:creationId xmlns:a16="http://schemas.microsoft.com/office/drawing/2014/main" id="{3BF4ECEE-BBA7-417D-9081-C1B90E8A9C94}"/>
              </a:ext>
            </a:extLst>
          </p:cNvPr>
          <p:cNvSpPr txBox="1"/>
          <p:nvPr/>
        </p:nvSpPr>
        <p:spPr>
          <a:xfrm>
            <a:off x="7737740" y="5421122"/>
            <a:ext cx="1357923" cy="33855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prstClr val="black"/>
                </a:solidFill>
                <a:latin typeface="BIZ UDPゴシック" panose="020B0400000000000000" pitchFamily="50" charset="-128"/>
                <a:ea typeface="BIZ UDPゴシック" panose="020B0400000000000000" pitchFamily="50" charset="-128"/>
              </a:rPr>
              <a:t>参　画</a:t>
            </a:r>
            <a:endParaRPr kumimoji="1" lang="ja-JP" altLang="en-US" sz="16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15" name="正方形/長方形 14">
            <a:extLst>
              <a:ext uri="{FF2B5EF4-FFF2-40B4-BE49-F238E27FC236}">
                <a16:creationId xmlns:a16="http://schemas.microsoft.com/office/drawing/2014/main" id="{86EA9AF9-2245-498B-BBE2-29CB04B1F9F7}"/>
              </a:ext>
            </a:extLst>
          </p:cNvPr>
          <p:cNvSpPr/>
          <p:nvPr/>
        </p:nvSpPr>
        <p:spPr>
          <a:xfrm>
            <a:off x="1104933" y="4283430"/>
            <a:ext cx="1872000" cy="809135"/>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lvl="0" indent="-171450"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万博を活かした新しい価値の創造</a:t>
            </a:r>
            <a:br>
              <a:rPr kumimoji="1" lang="en-US" altLang="ja-JP"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br>
            <a:r>
              <a:rPr lang="ja-JP" altLang="en-US" sz="1050" dirty="0">
                <a:solidFill>
                  <a:prstClr val="black"/>
                </a:solidFill>
                <a:latin typeface="BIZ UDPゴシック" panose="020B0400000000000000" pitchFamily="50" charset="-128"/>
                <a:ea typeface="BIZ UDPゴシック" panose="020B0400000000000000" pitchFamily="50" charset="-128"/>
              </a:rPr>
              <a:t>（次世代産業の育成など）</a:t>
            </a:r>
            <a:endParaRPr kumimoji="1" lang="en-US" altLang="ja-JP"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40" name="正方形/長方形 39">
            <a:extLst>
              <a:ext uri="{FF2B5EF4-FFF2-40B4-BE49-F238E27FC236}">
                <a16:creationId xmlns:a16="http://schemas.microsoft.com/office/drawing/2014/main" id="{4F919147-BEF2-48B3-A854-865300F2FD4D}"/>
              </a:ext>
            </a:extLst>
          </p:cNvPr>
          <p:cNvSpPr/>
          <p:nvPr/>
        </p:nvSpPr>
        <p:spPr>
          <a:xfrm>
            <a:off x="3086087" y="4283430"/>
            <a:ext cx="1872000" cy="809135"/>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buFont typeface="Wingdings" panose="05000000000000000000" pitchFamily="2" charset="2"/>
              <a:buChar char="l"/>
            </a:pPr>
            <a:r>
              <a:rPr lang="ja-JP" altLang="en-US" sz="1200" dirty="0">
                <a:solidFill>
                  <a:schemeClr val="tx1"/>
                </a:solidFill>
                <a:latin typeface="BIZ UDPゴシック" panose="020B0400000000000000" pitchFamily="50" charset="-128"/>
                <a:ea typeface="BIZ UDPゴシック" panose="020B0400000000000000" pitchFamily="50" charset="-128"/>
              </a:rPr>
              <a:t>大阪の成長を支える</a:t>
            </a:r>
            <a:br>
              <a:rPr lang="en-US" altLang="ja-JP" sz="1200" dirty="0">
                <a:solidFill>
                  <a:schemeClr val="tx1"/>
                </a:solidFill>
                <a:latin typeface="BIZ UDPゴシック" panose="020B0400000000000000" pitchFamily="50" charset="-128"/>
                <a:ea typeface="BIZ UDPゴシック" panose="020B0400000000000000" pitchFamily="50" charset="-128"/>
              </a:rPr>
            </a:br>
            <a:r>
              <a:rPr lang="ja-JP" altLang="en-US" sz="1200" dirty="0">
                <a:solidFill>
                  <a:schemeClr val="tx1"/>
                </a:solidFill>
                <a:latin typeface="BIZ UDPゴシック" panose="020B0400000000000000" pitchFamily="50" charset="-128"/>
                <a:ea typeface="BIZ UDPゴシック" panose="020B0400000000000000" pitchFamily="50" charset="-128"/>
              </a:rPr>
              <a:t>産業の底上げ、高付加価値化</a:t>
            </a:r>
            <a:r>
              <a:rPr lang="ja-JP" altLang="en-US" sz="1050" spc="-100" dirty="0">
                <a:solidFill>
                  <a:schemeClr val="tx1"/>
                </a:solidFill>
                <a:latin typeface="BIZ UDPゴシック" panose="020B0400000000000000" pitchFamily="50" charset="-128"/>
                <a:ea typeface="BIZ UDPゴシック" panose="020B0400000000000000" pitchFamily="50" charset="-128"/>
              </a:rPr>
              <a:t>（ものづくりなど）</a:t>
            </a:r>
          </a:p>
        </p:txBody>
      </p:sp>
      <p:sp>
        <p:nvSpPr>
          <p:cNvPr id="41" name="正方形/長方形 40">
            <a:extLst>
              <a:ext uri="{FF2B5EF4-FFF2-40B4-BE49-F238E27FC236}">
                <a16:creationId xmlns:a16="http://schemas.microsoft.com/office/drawing/2014/main" id="{1C79E6A0-C003-4A36-B0F8-61038AAA360E}"/>
              </a:ext>
            </a:extLst>
          </p:cNvPr>
          <p:cNvSpPr/>
          <p:nvPr/>
        </p:nvSpPr>
        <p:spPr>
          <a:xfrm>
            <a:off x="5067241" y="4283430"/>
            <a:ext cx="1872000" cy="809135"/>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buFont typeface="Wingdings" panose="05000000000000000000" pitchFamily="2" charset="2"/>
              <a:buChar char="l"/>
            </a:pPr>
            <a:r>
              <a:rPr lang="ja-JP" altLang="en-US" sz="1200" dirty="0">
                <a:solidFill>
                  <a:prstClr val="black"/>
                </a:solidFill>
                <a:latin typeface="BIZ UDPゴシック" panose="020B0400000000000000" pitchFamily="50" charset="-128"/>
                <a:ea typeface="BIZ UDPゴシック" panose="020B0400000000000000" pitchFamily="50" charset="-128"/>
              </a:rPr>
              <a:t>都市格の向上、魅力づくり</a:t>
            </a:r>
            <a:br>
              <a:rPr lang="en-US" altLang="ja-JP" sz="1200" dirty="0">
                <a:solidFill>
                  <a:prstClr val="black"/>
                </a:solidFill>
                <a:latin typeface="BIZ UDPゴシック" panose="020B0400000000000000" pitchFamily="50" charset="-128"/>
                <a:ea typeface="BIZ UDPゴシック" panose="020B0400000000000000" pitchFamily="50" charset="-128"/>
              </a:rPr>
            </a:br>
            <a:r>
              <a:rPr lang="ja-JP" altLang="en-US" sz="1050" dirty="0">
                <a:solidFill>
                  <a:prstClr val="black"/>
                </a:solidFill>
                <a:latin typeface="BIZ UDPゴシック" panose="020B0400000000000000" pitchFamily="50" charset="-128"/>
                <a:ea typeface="BIZ UDPゴシック" panose="020B0400000000000000" pitchFamily="50" charset="-128"/>
              </a:rPr>
              <a:t>（インバウンドの拡充など）</a:t>
            </a:r>
          </a:p>
        </p:txBody>
      </p:sp>
      <p:sp>
        <p:nvSpPr>
          <p:cNvPr id="43" name="正方形/長方形 42">
            <a:extLst>
              <a:ext uri="{FF2B5EF4-FFF2-40B4-BE49-F238E27FC236}">
                <a16:creationId xmlns:a16="http://schemas.microsoft.com/office/drawing/2014/main" id="{23960AC8-069B-4704-A7BE-9BF656DA8B10}"/>
              </a:ext>
            </a:extLst>
          </p:cNvPr>
          <p:cNvSpPr/>
          <p:nvPr/>
        </p:nvSpPr>
        <p:spPr>
          <a:xfrm>
            <a:off x="7048395" y="4283430"/>
            <a:ext cx="1872000" cy="809135"/>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buFont typeface="Wingdings" panose="05000000000000000000" pitchFamily="2" charset="2"/>
              <a:buChar char="l"/>
            </a:pPr>
            <a:r>
              <a:rPr lang="ja-JP" altLang="en-US" sz="1200" dirty="0">
                <a:solidFill>
                  <a:prstClr val="black"/>
                </a:solidFill>
                <a:latin typeface="BIZ UDPゴシック" panose="020B0400000000000000" pitchFamily="50" charset="-128"/>
                <a:ea typeface="BIZ UDPゴシック" panose="020B0400000000000000" pitchFamily="50" charset="-128"/>
              </a:rPr>
              <a:t>ヒト・モノ・投資を呼び込む拠点形成</a:t>
            </a:r>
            <a:endParaRPr lang="en-US" altLang="ja-JP" sz="1200" dirty="0">
              <a:solidFill>
                <a:prstClr val="black"/>
              </a:solidFill>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l"/>
            </a:pPr>
            <a:r>
              <a:rPr lang="ja-JP" altLang="en-US" sz="1200" dirty="0">
                <a:solidFill>
                  <a:prstClr val="black"/>
                </a:solidFill>
                <a:latin typeface="BIZ UDPゴシック" panose="020B0400000000000000" pitchFamily="50" charset="-128"/>
                <a:ea typeface="BIZ UDPゴシック" panose="020B0400000000000000" pitchFamily="50" charset="-128"/>
              </a:rPr>
              <a:t>成長を支えるインフラ</a:t>
            </a:r>
            <a:endParaRPr lang="ja-JP" altLang="en-US" sz="1050" dirty="0">
              <a:solidFill>
                <a:prstClr val="black"/>
              </a:solidFill>
              <a:latin typeface="BIZ UDPゴシック" panose="020B0400000000000000" pitchFamily="50" charset="-128"/>
              <a:ea typeface="BIZ UDPゴシック" panose="020B0400000000000000" pitchFamily="50" charset="-128"/>
            </a:endParaRPr>
          </a:p>
        </p:txBody>
      </p:sp>
      <p:sp>
        <p:nvSpPr>
          <p:cNvPr id="44" name="正方形/長方形 43">
            <a:extLst>
              <a:ext uri="{FF2B5EF4-FFF2-40B4-BE49-F238E27FC236}">
                <a16:creationId xmlns:a16="http://schemas.microsoft.com/office/drawing/2014/main" id="{9951F3CE-8D57-4E41-8874-55D7B90E415C}"/>
              </a:ext>
            </a:extLst>
          </p:cNvPr>
          <p:cNvSpPr/>
          <p:nvPr/>
        </p:nvSpPr>
        <p:spPr>
          <a:xfrm>
            <a:off x="9029550" y="4283430"/>
            <a:ext cx="1872000" cy="809135"/>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buFont typeface="Wingdings" panose="05000000000000000000" pitchFamily="2" charset="2"/>
              <a:buChar char="l"/>
            </a:pPr>
            <a:r>
              <a:rPr lang="ja-JP" altLang="en-US" sz="1200" dirty="0">
                <a:solidFill>
                  <a:prstClr val="black"/>
                </a:solidFill>
                <a:latin typeface="BIZ UDPゴシック" panose="020B0400000000000000" pitchFamily="50" charset="-128"/>
                <a:ea typeface="BIZ UDPゴシック" panose="020B0400000000000000" pitchFamily="50" charset="-128"/>
              </a:rPr>
              <a:t>成長を支える人材の</a:t>
            </a:r>
            <a:br>
              <a:rPr lang="en-US" altLang="ja-JP" sz="1200" dirty="0">
                <a:solidFill>
                  <a:prstClr val="black"/>
                </a:solidFill>
                <a:latin typeface="BIZ UDPゴシック" panose="020B0400000000000000" pitchFamily="50" charset="-128"/>
                <a:ea typeface="BIZ UDPゴシック" panose="020B0400000000000000" pitchFamily="50" charset="-128"/>
              </a:rPr>
            </a:br>
            <a:r>
              <a:rPr lang="ja-JP" altLang="en-US" sz="1200" dirty="0">
                <a:solidFill>
                  <a:prstClr val="black"/>
                </a:solidFill>
                <a:latin typeface="BIZ UDPゴシック" panose="020B0400000000000000" pitchFamily="50" charset="-128"/>
                <a:ea typeface="BIZ UDPゴシック" panose="020B0400000000000000" pitchFamily="50" charset="-128"/>
              </a:rPr>
              <a:t>育成・確保</a:t>
            </a:r>
            <a:endParaRPr lang="en-US" altLang="ja-JP" sz="1200" dirty="0">
              <a:solidFill>
                <a:prstClr val="black"/>
              </a:solidFill>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l"/>
            </a:pPr>
            <a:r>
              <a:rPr lang="ja-JP" altLang="en-US" sz="1200" dirty="0">
                <a:solidFill>
                  <a:prstClr val="black"/>
                </a:solidFill>
                <a:latin typeface="BIZ UDPゴシック" panose="020B0400000000000000" pitchFamily="50" charset="-128"/>
                <a:ea typeface="BIZ UDPゴシック" panose="020B0400000000000000" pitchFamily="50" charset="-128"/>
              </a:rPr>
              <a:t>労働の流動化</a:t>
            </a:r>
            <a:br>
              <a:rPr lang="en-US" altLang="ja-JP" sz="1200" dirty="0">
                <a:solidFill>
                  <a:prstClr val="black"/>
                </a:solidFill>
                <a:latin typeface="BIZ UDPゴシック" panose="020B0400000000000000" pitchFamily="50" charset="-128"/>
                <a:ea typeface="BIZ UDPゴシック" panose="020B0400000000000000" pitchFamily="50" charset="-128"/>
              </a:rPr>
            </a:br>
            <a:r>
              <a:rPr lang="ja-JP" altLang="en-US" sz="1050" spc="-100" dirty="0">
                <a:solidFill>
                  <a:prstClr val="black"/>
                </a:solidFill>
                <a:latin typeface="BIZ UDPゴシック" panose="020B0400000000000000" pitchFamily="50" charset="-128"/>
                <a:ea typeface="BIZ UDPゴシック" panose="020B0400000000000000" pitchFamily="50" charset="-128"/>
              </a:rPr>
              <a:t>（外国人材、高度人材など）</a:t>
            </a:r>
            <a:endParaRPr lang="en-US" altLang="ja-JP" sz="1050" spc="-100" dirty="0">
              <a:solidFill>
                <a:prstClr val="black"/>
              </a:solidFill>
              <a:latin typeface="BIZ UDPゴシック" panose="020B0400000000000000" pitchFamily="50" charset="-128"/>
              <a:ea typeface="BIZ UDPゴシック" panose="020B0400000000000000" pitchFamily="50" charset="-128"/>
            </a:endParaRPr>
          </a:p>
        </p:txBody>
      </p:sp>
      <p:sp>
        <p:nvSpPr>
          <p:cNvPr id="53" name="テキスト ボックス 52">
            <a:extLst>
              <a:ext uri="{FF2B5EF4-FFF2-40B4-BE49-F238E27FC236}">
                <a16:creationId xmlns:a16="http://schemas.microsoft.com/office/drawing/2014/main" id="{AD7C7039-C509-4BBC-BE0B-D7CE18EBA74F}"/>
              </a:ext>
            </a:extLst>
          </p:cNvPr>
          <p:cNvSpPr txBox="1"/>
          <p:nvPr/>
        </p:nvSpPr>
        <p:spPr>
          <a:xfrm>
            <a:off x="10790249" y="4467675"/>
            <a:ext cx="556006" cy="307777"/>
          </a:xfrm>
          <a:prstGeom prst="rect">
            <a:avLst/>
          </a:prstGeom>
          <a:noFill/>
        </p:spPr>
        <p:txBody>
          <a:bodyPr wrap="square">
            <a:spAutoFit/>
          </a:bodyPr>
          <a:lstStyle/>
          <a:p>
            <a:pPr algn="ctr">
              <a:defRPr/>
            </a:pPr>
            <a:r>
              <a:rPr lang="ja-JP" altLang="en-US" sz="1400" dirty="0">
                <a:latin typeface="BIZ UDPゴシック" panose="020B0400000000000000" pitchFamily="50" charset="-128"/>
                <a:ea typeface="BIZ UDPゴシック" panose="020B0400000000000000" pitchFamily="50" charset="-128"/>
              </a:rPr>
              <a:t>・・・</a:t>
            </a:r>
            <a:endParaRPr lang="en-US" altLang="ja-JP" sz="1400" dirty="0">
              <a:latin typeface="BIZ UDPゴシック" panose="020B0400000000000000" pitchFamily="50" charset="-128"/>
              <a:ea typeface="BIZ UDPゴシック" panose="020B0400000000000000" pitchFamily="50" charset="-128"/>
            </a:endParaRPr>
          </a:p>
        </p:txBody>
      </p:sp>
      <p:sp>
        <p:nvSpPr>
          <p:cNvPr id="66" name="テキスト ボックス 65">
            <a:extLst>
              <a:ext uri="{FF2B5EF4-FFF2-40B4-BE49-F238E27FC236}">
                <a16:creationId xmlns:a16="http://schemas.microsoft.com/office/drawing/2014/main" id="{278140D8-81FF-483A-8DB4-CDF7115ECB50}"/>
              </a:ext>
            </a:extLst>
          </p:cNvPr>
          <p:cNvSpPr txBox="1"/>
          <p:nvPr/>
        </p:nvSpPr>
        <p:spPr>
          <a:xfrm>
            <a:off x="1104321" y="3974716"/>
            <a:ext cx="1872000" cy="307777"/>
          </a:xfrm>
          <a:prstGeom prst="rect">
            <a:avLst/>
          </a:prstGeom>
          <a:solidFill>
            <a:schemeClr val="accent2"/>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rPr>
              <a:t>イノベーション</a:t>
            </a:r>
            <a:endParaRPr kumimoji="1" lang="en-US" altLang="ja-JP" sz="14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endParaRPr>
          </a:p>
        </p:txBody>
      </p:sp>
      <p:sp>
        <p:nvSpPr>
          <p:cNvPr id="67" name="テキスト ボックス 66">
            <a:extLst>
              <a:ext uri="{FF2B5EF4-FFF2-40B4-BE49-F238E27FC236}">
                <a16:creationId xmlns:a16="http://schemas.microsoft.com/office/drawing/2014/main" id="{5A6217C9-1DDE-4468-9221-EDA2524BB21D}"/>
              </a:ext>
            </a:extLst>
          </p:cNvPr>
          <p:cNvSpPr txBox="1"/>
          <p:nvPr/>
        </p:nvSpPr>
        <p:spPr>
          <a:xfrm>
            <a:off x="3078753" y="3974716"/>
            <a:ext cx="1872000" cy="307777"/>
          </a:xfrm>
          <a:prstGeom prst="rect">
            <a:avLst/>
          </a:prstGeom>
          <a:solidFill>
            <a:schemeClr val="accent2"/>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rPr>
              <a:t>生産性・付加価値向上</a:t>
            </a:r>
            <a:endParaRPr kumimoji="1" lang="en-US" altLang="ja-JP" sz="14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endParaRPr>
          </a:p>
        </p:txBody>
      </p:sp>
      <p:sp>
        <p:nvSpPr>
          <p:cNvPr id="68" name="テキスト ボックス 67">
            <a:extLst>
              <a:ext uri="{FF2B5EF4-FFF2-40B4-BE49-F238E27FC236}">
                <a16:creationId xmlns:a16="http://schemas.microsoft.com/office/drawing/2014/main" id="{F5857331-B404-45DE-A2C3-FD2EE55D643C}"/>
              </a:ext>
            </a:extLst>
          </p:cNvPr>
          <p:cNvSpPr txBox="1"/>
          <p:nvPr/>
        </p:nvSpPr>
        <p:spPr>
          <a:xfrm>
            <a:off x="5062612" y="3974716"/>
            <a:ext cx="1872000" cy="307777"/>
          </a:xfrm>
          <a:prstGeom prst="rect">
            <a:avLst/>
          </a:prstGeom>
          <a:solidFill>
            <a:schemeClr val="accent2"/>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rPr>
              <a:t>都市魅力・観光</a:t>
            </a:r>
            <a:endParaRPr kumimoji="1" lang="en-US" altLang="ja-JP" sz="14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endParaRPr>
          </a:p>
        </p:txBody>
      </p:sp>
      <p:sp>
        <p:nvSpPr>
          <p:cNvPr id="69" name="テキスト ボックス 68">
            <a:extLst>
              <a:ext uri="{FF2B5EF4-FFF2-40B4-BE49-F238E27FC236}">
                <a16:creationId xmlns:a16="http://schemas.microsoft.com/office/drawing/2014/main" id="{5B006334-9814-4AEE-8769-FC3A40195223}"/>
              </a:ext>
            </a:extLst>
          </p:cNvPr>
          <p:cNvSpPr txBox="1"/>
          <p:nvPr/>
        </p:nvSpPr>
        <p:spPr>
          <a:xfrm>
            <a:off x="7046471" y="3974716"/>
            <a:ext cx="1872000" cy="307777"/>
          </a:xfrm>
          <a:prstGeom prst="rect">
            <a:avLst/>
          </a:prstGeom>
          <a:solidFill>
            <a:schemeClr val="accent2"/>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rPr>
              <a:t>まちづくり・都市基盤</a:t>
            </a:r>
            <a:endParaRPr kumimoji="1" lang="en-US" altLang="ja-JP" sz="14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endParaRPr>
          </a:p>
        </p:txBody>
      </p:sp>
      <p:sp>
        <p:nvSpPr>
          <p:cNvPr id="70" name="テキスト ボックス 69">
            <a:extLst>
              <a:ext uri="{FF2B5EF4-FFF2-40B4-BE49-F238E27FC236}">
                <a16:creationId xmlns:a16="http://schemas.microsoft.com/office/drawing/2014/main" id="{1A5A96EB-5C27-42BA-AA48-FD5FBB8A0A23}"/>
              </a:ext>
            </a:extLst>
          </p:cNvPr>
          <p:cNvSpPr txBox="1"/>
          <p:nvPr/>
        </p:nvSpPr>
        <p:spPr>
          <a:xfrm>
            <a:off x="9030330" y="3974716"/>
            <a:ext cx="1872000" cy="307777"/>
          </a:xfrm>
          <a:prstGeom prst="rect">
            <a:avLst/>
          </a:prstGeom>
          <a:solidFill>
            <a:schemeClr val="accent2"/>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rPr>
              <a:t>人材</a:t>
            </a:r>
            <a:endParaRPr kumimoji="1" lang="en-US" altLang="ja-JP" sz="14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endParaRPr>
          </a:p>
        </p:txBody>
      </p:sp>
      <p:sp>
        <p:nvSpPr>
          <p:cNvPr id="2" name="スライド番号プレースホルダー 1">
            <a:extLst>
              <a:ext uri="{FF2B5EF4-FFF2-40B4-BE49-F238E27FC236}">
                <a16:creationId xmlns:a16="http://schemas.microsoft.com/office/drawing/2014/main" id="{64EE01D3-2548-4BE1-895E-A64E8E5065C0}"/>
              </a:ext>
            </a:extLst>
          </p:cNvPr>
          <p:cNvSpPr>
            <a:spLocks noGrp="1"/>
          </p:cNvSpPr>
          <p:nvPr>
            <p:ph type="sldNum" sz="quarter" idx="12"/>
          </p:nvPr>
        </p:nvSpPr>
        <p:spPr>
          <a:xfrm>
            <a:off x="9448800" y="14774"/>
            <a:ext cx="2743200" cy="365125"/>
          </a:xfrm>
        </p:spPr>
        <p:txBody>
          <a:bodyPr/>
          <a:lstStyle/>
          <a:p>
            <a:fld id="{DDF82107-93BA-490C-9453-044014AF67CD}" type="slidenum">
              <a:rPr kumimoji="1" lang="ja-JP" altLang="en-US" smtClean="0"/>
              <a:t>11</a:t>
            </a:fld>
            <a:endParaRPr kumimoji="1" lang="ja-JP" altLang="en-US" dirty="0"/>
          </a:p>
        </p:txBody>
      </p:sp>
    </p:spTree>
    <p:extLst>
      <p:ext uri="{BB962C8B-B14F-4D97-AF65-F5344CB8AC3E}">
        <p14:creationId xmlns:p14="http://schemas.microsoft.com/office/powerpoint/2010/main" val="3992938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7D173F5B-FD2F-4B3E-B54D-CD1B02505E39}"/>
              </a:ext>
            </a:extLst>
          </p:cNvPr>
          <p:cNvSpPr txBox="1"/>
          <p:nvPr/>
        </p:nvSpPr>
        <p:spPr>
          <a:xfrm>
            <a:off x="464575" y="173926"/>
            <a:ext cx="6619074" cy="461665"/>
          </a:xfrm>
          <a:prstGeom prst="rect">
            <a:avLst/>
          </a:prstGeom>
          <a:noFill/>
        </p:spPr>
        <p:txBody>
          <a:bodyPr wrap="square" rtlCol="0">
            <a:spAutoFit/>
          </a:bodyPr>
          <a:lstStyle>
            <a:defPPr>
              <a:defRPr lang="ja-JP"/>
            </a:defPPr>
            <a:lvl1pPr>
              <a:defRPr sz="2400" b="1">
                <a:latin typeface="BIZ UDPゴシック" panose="020B0400000000000000" pitchFamily="50" charset="-128"/>
                <a:ea typeface="BIZ UDPゴシック" panose="020B0400000000000000" pitchFamily="50" charset="-128"/>
              </a:defRPr>
            </a:lvl1pPr>
          </a:lstStyle>
          <a:p>
            <a:r>
              <a:rPr lang="ja-JP" altLang="en-US" dirty="0"/>
              <a:t>３　タスクフォース（</a:t>
            </a:r>
            <a:r>
              <a:rPr lang="en-US" altLang="ja-JP" dirty="0"/>
              <a:t>TF</a:t>
            </a:r>
            <a:r>
              <a:rPr lang="ja-JP" altLang="en-US" dirty="0"/>
              <a:t>）について（案）</a:t>
            </a:r>
            <a:endParaRPr lang="en-US" altLang="ja-JP" dirty="0"/>
          </a:p>
        </p:txBody>
      </p:sp>
      <p:cxnSp>
        <p:nvCxnSpPr>
          <p:cNvPr id="3" name="直線コネクタ 2">
            <a:extLst>
              <a:ext uri="{FF2B5EF4-FFF2-40B4-BE49-F238E27FC236}">
                <a16:creationId xmlns:a16="http://schemas.microsoft.com/office/drawing/2014/main" id="{8F91B142-30CD-4FD5-A840-2926C795DE6B}"/>
              </a:ext>
            </a:extLst>
          </p:cNvPr>
          <p:cNvCxnSpPr>
            <a:cxnSpLocks/>
          </p:cNvCxnSpPr>
          <p:nvPr/>
        </p:nvCxnSpPr>
        <p:spPr>
          <a:xfrm>
            <a:off x="462000" y="720164"/>
            <a:ext cx="11268000" cy="0"/>
          </a:xfrm>
          <a:prstGeom prst="line">
            <a:avLst/>
          </a:prstGeom>
          <a:ln w="38100">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DED0CACC-09D8-4D70-87AE-A8633941214B}"/>
              </a:ext>
            </a:extLst>
          </p:cNvPr>
          <p:cNvCxnSpPr>
            <a:cxnSpLocks/>
          </p:cNvCxnSpPr>
          <p:nvPr/>
        </p:nvCxnSpPr>
        <p:spPr>
          <a:xfrm>
            <a:off x="298375" y="6471637"/>
            <a:ext cx="10836000" cy="0"/>
          </a:xfrm>
          <a:prstGeom prst="line">
            <a:avLst/>
          </a:prstGeom>
          <a:ln w="9525">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5F75B139-2B4E-4BBC-AF25-1603AC9D565F}"/>
              </a:ext>
            </a:extLst>
          </p:cNvPr>
          <p:cNvCxnSpPr>
            <a:cxnSpLocks/>
          </p:cNvCxnSpPr>
          <p:nvPr/>
        </p:nvCxnSpPr>
        <p:spPr>
          <a:xfrm flipV="1">
            <a:off x="508529" y="1203155"/>
            <a:ext cx="0" cy="5400000"/>
          </a:xfrm>
          <a:prstGeom prst="line">
            <a:avLst/>
          </a:prstGeom>
          <a:ln w="19050">
            <a:solidFill>
              <a:srgbClr val="079378"/>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FA0534F3-8762-4870-B481-5942B785C138}"/>
              </a:ext>
            </a:extLst>
          </p:cNvPr>
          <p:cNvCxnSpPr>
            <a:cxnSpLocks/>
          </p:cNvCxnSpPr>
          <p:nvPr/>
        </p:nvCxnSpPr>
        <p:spPr>
          <a:xfrm flipV="1">
            <a:off x="11604847" y="244000"/>
            <a:ext cx="0" cy="6084000"/>
          </a:xfrm>
          <a:prstGeom prst="line">
            <a:avLst/>
          </a:prstGeom>
          <a:ln w="9525">
            <a:solidFill>
              <a:srgbClr val="079378"/>
            </a:solidFill>
          </a:ln>
        </p:spPr>
        <p:style>
          <a:lnRef idx="1">
            <a:schemeClr val="accent1"/>
          </a:lnRef>
          <a:fillRef idx="0">
            <a:schemeClr val="accent1"/>
          </a:fillRef>
          <a:effectRef idx="0">
            <a:schemeClr val="accent1"/>
          </a:effectRef>
          <a:fontRef idx="minor">
            <a:schemeClr val="tx1"/>
          </a:fontRef>
        </p:style>
      </p:cxnSp>
      <p:sp>
        <p:nvSpPr>
          <p:cNvPr id="71" name="テキスト ボックス 70">
            <a:extLst>
              <a:ext uri="{FF2B5EF4-FFF2-40B4-BE49-F238E27FC236}">
                <a16:creationId xmlns:a16="http://schemas.microsoft.com/office/drawing/2014/main" id="{2F08C2E4-25DF-45D9-AD48-CF751FF69769}"/>
              </a:ext>
            </a:extLst>
          </p:cNvPr>
          <p:cNvSpPr txBox="1"/>
          <p:nvPr/>
        </p:nvSpPr>
        <p:spPr>
          <a:xfrm>
            <a:off x="620688" y="1028175"/>
            <a:ext cx="10872000" cy="5069978"/>
          </a:xfrm>
          <a:prstGeom prst="rect">
            <a:avLst/>
          </a:prstGeom>
          <a:solidFill>
            <a:schemeClr val="accent5">
              <a:lumMod val="20000"/>
              <a:lumOff val="80000"/>
            </a:schemeClr>
          </a:solidFill>
          <a:ln>
            <a:noFill/>
          </a:ln>
        </p:spPr>
        <p:txBody>
          <a:bodyPr wrap="square" rtlCol="0">
            <a:spAutoFit/>
          </a:bodyPr>
          <a:lstStyle/>
          <a:p>
            <a:pPr algn="just">
              <a:lnSpc>
                <a:spcPct val="140000"/>
              </a:lnSpc>
            </a:pPr>
            <a:r>
              <a:rPr lang="en-US" altLang="ja-JP"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b="1" kern="100" dirty="0">
                <a:latin typeface="BIZ UDPゴシック" panose="020B0400000000000000" pitchFamily="50" charset="-128"/>
                <a:ea typeface="BIZ UDPゴシック" panose="020B0400000000000000" pitchFamily="50" charset="-128"/>
                <a:cs typeface="Times New Roman" panose="02020603050405020304" pitchFamily="18" charset="0"/>
              </a:rPr>
              <a:t>ミッション</a:t>
            </a:r>
            <a:r>
              <a:rPr lang="en-US" altLang="ja-JP"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p>
          <a:p>
            <a:pPr marL="285750" indent="-285750" algn="just">
              <a:lnSpc>
                <a:spcPct val="140000"/>
              </a:lnSpc>
              <a:buFont typeface="Wingdings" panose="05000000000000000000" pitchFamily="2" charset="2"/>
              <a:buChar char="Ø"/>
            </a:pPr>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５年後（</a:t>
            </a:r>
            <a:r>
              <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2030</a:t>
            </a:r>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年）、</a:t>
            </a:r>
            <a:r>
              <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10</a:t>
            </a:r>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年後（</a:t>
            </a:r>
            <a:r>
              <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2035</a:t>
            </a:r>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年）を見据えた</a:t>
            </a:r>
            <a:r>
              <a:rPr lang="ja-JP" altLang="en-US" b="1" u="sng" kern="100" dirty="0">
                <a:latin typeface="BIZ UDPゴシック" panose="020B0400000000000000" pitchFamily="50" charset="-128"/>
                <a:ea typeface="BIZ UDPゴシック" panose="020B0400000000000000" pitchFamily="50" charset="-128"/>
                <a:cs typeface="Times New Roman" panose="02020603050405020304" pitchFamily="18" charset="0"/>
              </a:rPr>
              <a:t>「将来の姿」</a:t>
            </a:r>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を描く。</a:t>
            </a:r>
            <a:endPar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285750" indent="-285750" algn="just">
              <a:lnSpc>
                <a:spcPct val="140000"/>
              </a:lnSpc>
              <a:buFont typeface="Wingdings" panose="05000000000000000000" pitchFamily="2" charset="2"/>
              <a:buChar char="Ø"/>
            </a:pPr>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将来の姿の実現に向けた道筋（指針）となる</a:t>
            </a:r>
            <a:r>
              <a:rPr lang="ja-JP" altLang="en-US" b="1" u="sng" kern="100" dirty="0">
                <a:latin typeface="BIZ UDPゴシック" panose="020B0400000000000000" pitchFamily="50" charset="-128"/>
                <a:ea typeface="BIZ UDPゴシック" panose="020B0400000000000000" pitchFamily="50" charset="-128"/>
                <a:cs typeface="Times New Roman" panose="02020603050405020304" pitchFamily="18" charset="0"/>
              </a:rPr>
              <a:t>「具体的な取組み（今後５年間）」</a:t>
            </a:r>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を取りまとめる。</a:t>
            </a:r>
            <a:endPar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285750" indent="-285750" algn="just">
              <a:lnSpc>
                <a:spcPct val="140000"/>
              </a:lnSpc>
              <a:buFont typeface="Wingdings" panose="05000000000000000000" pitchFamily="2" charset="2"/>
              <a:buChar char="Ø"/>
            </a:pPr>
            <a:endParaRPr lang="en-US" altLang="ja-JP" b="1" u="sng"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40000"/>
              </a:lnSpc>
            </a:pPr>
            <a:r>
              <a:rPr lang="en-US" altLang="ja-JP"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b="1" kern="100" dirty="0">
                <a:latin typeface="BIZ UDPゴシック" panose="020B0400000000000000" pitchFamily="50" charset="-128"/>
                <a:ea typeface="BIZ UDPゴシック" panose="020B0400000000000000" pitchFamily="50" charset="-128"/>
                <a:cs typeface="Times New Roman" panose="02020603050405020304" pitchFamily="18" charset="0"/>
              </a:rPr>
              <a:t>体制</a:t>
            </a:r>
            <a:r>
              <a:rPr lang="en-US" altLang="ja-JP"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p>
          <a:p>
            <a:pPr marL="285750" indent="-285750" algn="just">
              <a:lnSpc>
                <a:spcPct val="140000"/>
              </a:lnSpc>
              <a:buFont typeface="Wingdings" panose="05000000000000000000" pitchFamily="2" charset="2"/>
              <a:buChar char="Ø"/>
            </a:pPr>
            <a:r>
              <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TF</a:t>
            </a:r>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ごとに、</a:t>
            </a:r>
            <a:r>
              <a:rPr lang="ja-JP" altLang="en-US" b="1" u="sng" kern="100" dirty="0">
                <a:latin typeface="BIZ UDPゴシック" panose="020B0400000000000000" pitchFamily="50" charset="-128"/>
                <a:ea typeface="BIZ UDPゴシック" panose="020B0400000000000000" pitchFamily="50" charset="-128"/>
                <a:cs typeface="Times New Roman" panose="02020603050405020304" pitchFamily="18" charset="0"/>
              </a:rPr>
              <a:t>大阪府・大阪市の中核となる部局</a:t>
            </a:r>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が参画。</a:t>
            </a:r>
            <a:endPar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285750" indent="-285750" algn="just">
              <a:lnSpc>
                <a:spcPct val="140000"/>
              </a:lnSpc>
              <a:buFont typeface="Wingdings" panose="05000000000000000000" pitchFamily="2" charset="2"/>
              <a:buChar char="Ø"/>
            </a:pPr>
            <a:r>
              <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TF</a:t>
            </a:r>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長の判断のもと、</a:t>
            </a:r>
            <a:r>
              <a:rPr lang="ja-JP" altLang="en-US" b="1" u="sng" kern="100" dirty="0">
                <a:latin typeface="BIZ UDPゴシック" panose="020B0400000000000000" pitchFamily="50" charset="-128"/>
                <a:ea typeface="BIZ UDPゴシック" panose="020B0400000000000000" pitchFamily="50" charset="-128"/>
                <a:cs typeface="Times New Roman" panose="02020603050405020304" pitchFamily="18" charset="0"/>
              </a:rPr>
              <a:t>必要に応じて「部会」を設置</a:t>
            </a:r>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。部会には、ＴＦメンバー以外も随時参加。</a:t>
            </a:r>
            <a:endPar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40000"/>
              </a:lnSpc>
            </a:pPr>
            <a:endParaRPr lang="en-US" altLang="ja-JP" b="1"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40000"/>
              </a:lnSpc>
            </a:pPr>
            <a:r>
              <a:rPr lang="en-US" altLang="ja-JP"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b="1" kern="100" dirty="0">
                <a:latin typeface="BIZ UDPゴシック" panose="020B0400000000000000" pitchFamily="50" charset="-128"/>
                <a:ea typeface="BIZ UDPゴシック" panose="020B0400000000000000" pitchFamily="50" charset="-128"/>
                <a:cs typeface="Times New Roman" panose="02020603050405020304" pitchFamily="18" charset="0"/>
              </a:rPr>
              <a:t>進め方</a:t>
            </a:r>
            <a:r>
              <a:rPr lang="en-US" altLang="ja-JP"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p>
          <a:p>
            <a:pPr marL="285750" indent="-285750" algn="just">
              <a:lnSpc>
                <a:spcPct val="140000"/>
              </a:lnSpc>
              <a:buFont typeface="Wingdings" panose="05000000000000000000" pitchFamily="2" charset="2"/>
              <a:buChar char="Ø"/>
            </a:pPr>
            <a:r>
              <a:rPr lang="ja-JP" altLang="en-US" b="1" u="sng" kern="100" dirty="0">
                <a:latin typeface="BIZ UDPゴシック" panose="020B0400000000000000" pitchFamily="50" charset="-128"/>
                <a:ea typeface="BIZ UDPゴシック" panose="020B0400000000000000" pitchFamily="50" charset="-128"/>
                <a:cs typeface="Times New Roman" panose="02020603050405020304" pitchFamily="18" charset="0"/>
              </a:rPr>
              <a:t>原則、</a:t>
            </a:r>
            <a:r>
              <a:rPr lang="en-US" altLang="ja-JP" b="1" u="sng" kern="100" dirty="0">
                <a:latin typeface="BIZ UDPゴシック" panose="020B0400000000000000" pitchFamily="50" charset="-128"/>
                <a:ea typeface="BIZ UDPゴシック" panose="020B0400000000000000" pitchFamily="50" charset="-128"/>
                <a:cs typeface="Times New Roman" panose="02020603050405020304" pitchFamily="18" charset="0"/>
              </a:rPr>
              <a:t>TF</a:t>
            </a:r>
            <a:r>
              <a:rPr lang="ja-JP" altLang="en-US" b="1" u="sng" kern="100" dirty="0">
                <a:latin typeface="BIZ UDPゴシック" panose="020B0400000000000000" pitchFamily="50" charset="-128"/>
                <a:ea typeface="BIZ UDPゴシック" panose="020B0400000000000000" pitchFamily="50" charset="-128"/>
                <a:cs typeface="Times New Roman" panose="02020603050405020304" pitchFamily="18" charset="0"/>
              </a:rPr>
              <a:t>での議論を中心</a:t>
            </a:r>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とした運営を行い、</a:t>
            </a:r>
            <a:r>
              <a:rPr lang="ja-JP" altLang="en-US" b="1" u="sng" kern="100" dirty="0">
                <a:latin typeface="BIZ UDPゴシック" panose="020B0400000000000000" pitchFamily="50" charset="-128"/>
                <a:ea typeface="BIZ UDPゴシック" panose="020B0400000000000000" pitchFamily="50" charset="-128"/>
                <a:cs typeface="Times New Roman" panose="02020603050405020304" pitchFamily="18" charset="0"/>
              </a:rPr>
              <a:t>「現状の到達点や課題」を整理</a:t>
            </a:r>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した上で、「</a:t>
            </a:r>
            <a:r>
              <a:rPr lang="ja-JP" altLang="en-US" b="1" u="sng" kern="100" dirty="0">
                <a:latin typeface="BIZ UDPゴシック" panose="020B0400000000000000" pitchFamily="50" charset="-128"/>
                <a:ea typeface="BIZ UDPゴシック" panose="020B0400000000000000" pitchFamily="50" charset="-128"/>
                <a:cs typeface="Times New Roman" panose="02020603050405020304" pitchFamily="18" charset="0"/>
              </a:rPr>
              <a:t>めざすべき方向性」や「将来の姿」について議論、認識の共有</a:t>
            </a:r>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285750" indent="-285750" algn="just">
              <a:lnSpc>
                <a:spcPct val="140000"/>
              </a:lnSpc>
              <a:buFont typeface="Wingdings" panose="05000000000000000000" pitchFamily="2" charset="2"/>
              <a:buChar char="Ø"/>
            </a:pPr>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なお、「めざすべき方向性」等の議論については、ＴＦメンバー以外の部局にも意見を聴くなど、幅広く検討。</a:t>
            </a:r>
            <a:endPar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285750" indent="-285750" algn="just">
              <a:lnSpc>
                <a:spcPct val="140000"/>
              </a:lnSpc>
              <a:buFont typeface="Wingdings" panose="05000000000000000000" pitchFamily="2" charset="2"/>
              <a:buChar char="Ø"/>
            </a:pPr>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めざすべき方向性等が定まった段階で、</a:t>
            </a:r>
            <a:r>
              <a:rPr lang="ja-JP" altLang="en-US" b="1" u="sng" kern="100" dirty="0">
                <a:latin typeface="BIZ UDPゴシック" panose="020B0400000000000000" pitchFamily="50" charset="-128"/>
                <a:ea typeface="BIZ UDPゴシック" panose="020B0400000000000000" pitchFamily="50" charset="-128"/>
                <a:cs typeface="Times New Roman" panose="02020603050405020304" pitchFamily="18" charset="0"/>
              </a:rPr>
              <a:t>「具体的な取組み」や「ロードマップ」等の検討</a:t>
            </a:r>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を行う。</a:t>
            </a:r>
            <a:endPar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 name="スライド番号プレースホルダー 1">
            <a:extLst>
              <a:ext uri="{FF2B5EF4-FFF2-40B4-BE49-F238E27FC236}">
                <a16:creationId xmlns:a16="http://schemas.microsoft.com/office/drawing/2014/main" id="{1423BE7F-094B-493C-B7ED-962077CD8867}"/>
              </a:ext>
            </a:extLst>
          </p:cNvPr>
          <p:cNvSpPr>
            <a:spLocks noGrp="1"/>
          </p:cNvSpPr>
          <p:nvPr>
            <p:ph type="sldNum" sz="quarter" idx="12"/>
          </p:nvPr>
        </p:nvSpPr>
        <p:spPr/>
        <p:txBody>
          <a:bodyPr/>
          <a:lstStyle/>
          <a:p>
            <a:fld id="{DDF82107-93BA-490C-9453-044014AF67CD}" type="slidenum">
              <a:rPr kumimoji="1" lang="ja-JP" altLang="en-US" smtClean="0"/>
              <a:t>12</a:t>
            </a:fld>
            <a:endParaRPr kumimoji="1" lang="ja-JP" altLang="en-US"/>
          </a:p>
        </p:txBody>
      </p:sp>
    </p:spTree>
    <p:extLst>
      <p:ext uri="{BB962C8B-B14F-4D97-AF65-F5344CB8AC3E}">
        <p14:creationId xmlns:p14="http://schemas.microsoft.com/office/powerpoint/2010/main" val="3625981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7D173F5B-FD2F-4B3E-B54D-CD1B02505E39}"/>
              </a:ext>
            </a:extLst>
          </p:cNvPr>
          <p:cNvSpPr txBox="1"/>
          <p:nvPr/>
        </p:nvSpPr>
        <p:spPr>
          <a:xfrm>
            <a:off x="447326" y="327824"/>
            <a:ext cx="11282674" cy="461665"/>
          </a:xfrm>
          <a:prstGeom prst="rect">
            <a:avLst/>
          </a:prstGeom>
          <a:noFill/>
        </p:spPr>
        <p:txBody>
          <a:bodyPr wrap="square" rtlCol="0">
            <a:spAutoFit/>
          </a:bodyPr>
          <a:lstStyle>
            <a:defPPr>
              <a:defRPr lang="ja-JP"/>
            </a:defPPr>
            <a:lvl1pPr>
              <a:defRPr sz="2400" b="1">
                <a:latin typeface="BIZ UDPゴシック" panose="020B0400000000000000" pitchFamily="50" charset="-128"/>
                <a:ea typeface="BIZ UDPゴシック" panose="020B0400000000000000" pitchFamily="50" charset="-128"/>
              </a:defRPr>
            </a:lvl1pPr>
          </a:lstStyle>
          <a:p>
            <a:r>
              <a:rPr lang="ja-JP" altLang="en-US" dirty="0"/>
              <a:t>３　各タスクフォースのミッション（イメージ）</a:t>
            </a:r>
            <a:endParaRPr lang="en-US" altLang="ja-JP" sz="1500" b="0" dirty="0"/>
          </a:p>
        </p:txBody>
      </p:sp>
      <p:cxnSp>
        <p:nvCxnSpPr>
          <p:cNvPr id="3" name="直線コネクタ 2">
            <a:extLst>
              <a:ext uri="{FF2B5EF4-FFF2-40B4-BE49-F238E27FC236}">
                <a16:creationId xmlns:a16="http://schemas.microsoft.com/office/drawing/2014/main" id="{8F91B142-30CD-4FD5-A840-2926C795DE6B}"/>
              </a:ext>
            </a:extLst>
          </p:cNvPr>
          <p:cNvCxnSpPr>
            <a:cxnSpLocks/>
          </p:cNvCxnSpPr>
          <p:nvPr/>
        </p:nvCxnSpPr>
        <p:spPr>
          <a:xfrm>
            <a:off x="462000" y="923364"/>
            <a:ext cx="11268000" cy="0"/>
          </a:xfrm>
          <a:prstGeom prst="line">
            <a:avLst/>
          </a:prstGeom>
          <a:ln w="38100">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DED0CACC-09D8-4D70-87AE-A8633941214B}"/>
              </a:ext>
            </a:extLst>
          </p:cNvPr>
          <p:cNvCxnSpPr>
            <a:cxnSpLocks/>
          </p:cNvCxnSpPr>
          <p:nvPr/>
        </p:nvCxnSpPr>
        <p:spPr>
          <a:xfrm>
            <a:off x="298375" y="6640294"/>
            <a:ext cx="10836000" cy="0"/>
          </a:xfrm>
          <a:prstGeom prst="line">
            <a:avLst/>
          </a:prstGeom>
          <a:ln w="9525">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5F75B139-2B4E-4BBC-AF25-1603AC9D565F}"/>
              </a:ext>
            </a:extLst>
          </p:cNvPr>
          <p:cNvCxnSpPr>
            <a:cxnSpLocks/>
          </p:cNvCxnSpPr>
          <p:nvPr/>
        </p:nvCxnSpPr>
        <p:spPr>
          <a:xfrm flipV="1">
            <a:off x="508529" y="1203155"/>
            <a:ext cx="0" cy="5616000"/>
          </a:xfrm>
          <a:prstGeom prst="line">
            <a:avLst/>
          </a:prstGeom>
          <a:ln w="19050">
            <a:solidFill>
              <a:srgbClr val="079378"/>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FA0534F3-8762-4870-B481-5942B785C138}"/>
              </a:ext>
            </a:extLst>
          </p:cNvPr>
          <p:cNvCxnSpPr>
            <a:cxnSpLocks/>
          </p:cNvCxnSpPr>
          <p:nvPr/>
        </p:nvCxnSpPr>
        <p:spPr>
          <a:xfrm flipV="1">
            <a:off x="11628496" y="447201"/>
            <a:ext cx="0" cy="6084000"/>
          </a:xfrm>
          <a:prstGeom prst="line">
            <a:avLst/>
          </a:prstGeom>
          <a:ln w="9525">
            <a:solidFill>
              <a:srgbClr val="079378"/>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BE3D66A0-C73E-44AB-B9AF-59C9761420CA}"/>
              </a:ext>
            </a:extLst>
          </p:cNvPr>
          <p:cNvSpPr txBox="1"/>
          <p:nvPr/>
        </p:nvSpPr>
        <p:spPr>
          <a:xfrm>
            <a:off x="871493" y="5433028"/>
            <a:ext cx="10461018" cy="261610"/>
          </a:xfrm>
          <a:prstGeom prst="rect">
            <a:avLst/>
          </a:prstGeom>
          <a:noFill/>
          <a:ln>
            <a:noFill/>
          </a:ln>
        </p:spPr>
        <p:txBody>
          <a:bodyPr wrap="square" rtlCol="0">
            <a:spAutoFit/>
          </a:bodyPr>
          <a:lstStyle/>
          <a:p>
            <a:pPr algn="r"/>
            <a:r>
              <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　上記内容については案であり、今後、</a:t>
            </a:r>
            <a:r>
              <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rPr>
              <a:t>TF</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において議論</a:t>
            </a:r>
            <a:endPar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 name="テキスト ボックス 1">
            <a:extLst>
              <a:ext uri="{FF2B5EF4-FFF2-40B4-BE49-F238E27FC236}">
                <a16:creationId xmlns:a16="http://schemas.microsoft.com/office/drawing/2014/main" id="{34865837-534E-43C4-A1DF-2AFB1B4C3F16}"/>
              </a:ext>
            </a:extLst>
          </p:cNvPr>
          <p:cNvSpPr txBox="1"/>
          <p:nvPr/>
        </p:nvSpPr>
        <p:spPr>
          <a:xfrm>
            <a:off x="871493" y="1627154"/>
            <a:ext cx="4320000" cy="400110"/>
          </a:xfrm>
          <a:prstGeom prst="rect">
            <a:avLst/>
          </a:prstGeom>
          <a:solidFill>
            <a:schemeClr val="accent2">
              <a:lumMod val="75000"/>
            </a:schemeClr>
          </a:solidFill>
        </p:spPr>
        <p:txBody>
          <a:bodyPr wrap="square" rtlCol="0">
            <a:spAutoFit/>
          </a:bodyPr>
          <a:lstStyle/>
          <a:p>
            <a:r>
              <a:rPr kumimoji="1" lang="en-US" altLang="ja-JP" sz="2000" b="1" dirty="0">
                <a:solidFill>
                  <a:schemeClr val="bg1"/>
                </a:solidFill>
                <a:latin typeface="BIZ UDPゴシック" panose="020B0400000000000000" pitchFamily="50" charset="-128"/>
                <a:ea typeface="BIZ UDPゴシック" panose="020B0400000000000000" pitchFamily="50" charset="-128"/>
              </a:rPr>
              <a:t>TF</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 １ </a:t>
            </a:r>
            <a:r>
              <a:rPr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イノベーション</a:t>
            </a:r>
          </a:p>
        </p:txBody>
      </p:sp>
      <p:sp>
        <p:nvSpPr>
          <p:cNvPr id="18" name="テキスト ボックス 17">
            <a:extLst>
              <a:ext uri="{FF2B5EF4-FFF2-40B4-BE49-F238E27FC236}">
                <a16:creationId xmlns:a16="http://schemas.microsoft.com/office/drawing/2014/main" id="{02486FA3-8ADD-484D-9BBE-3D63C937F147}"/>
              </a:ext>
            </a:extLst>
          </p:cNvPr>
          <p:cNvSpPr txBox="1"/>
          <p:nvPr/>
        </p:nvSpPr>
        <p:spPr>
          <a:xfrm>
            <a:off x="5554456" y="1609238"/>
            <a:ext cx="4600776" cy="375804"/>
          </a:xfrm>
          <a:prstGeom prst="rect">
            <a:avLst/>
          </a:prstGeom>
          <a:noFill/>
        </p:spPr>
        <p:txBody>
          <a:bodyPr wrap="square" rtlCol="0">
            <a:spAutoFit/>
          </a:bodyPr>
          <a:lstStyle>
            <a:defPPr>
              <a:defRPr lang="ja-JP"/>
            </a:defPPr>
            <a:lvl1pPr>
              <a:defRPr sz="2400" b="1">
                <a:latin typeface="BIZ UDPゴシック" panose="020B0400000000000000" pitchFamily="50" charset="-128"/>
                <a:ea typeface="BIZ UDPゴシック" panose="020B0400000000000000" pitchFamily="50" charset="-128"/>
              </a:defRPr>
            </a:lvl1pPr>
          </a:lstStyle>
          <a:p>
            <a:r>
              <a:rPr lang="ja-JP" altLang="en-US" sz="1800" b="0" dirty="0"/>
              <a:t>～万博を活かした新技術の創造・育成～</a:t>
            </a:r>
            <a:endParaRPr lang="en-US" altLang="ja-JP" sz="1200" b="0" dirty="0"/>
          </a:p>
        </p:txBody>
      </p:sp>
      <p:graphicFrame>
        <p:nvGraphicFramePr>
          <p:cNvPr id="7" name="表 10">
            <a:extLst>
              <a:ext uri="{FF2B5EF4-FFF2-40B4-BE49-F238E27FC236}">
                <a16:creationId xmlns:a16="http://schemas.microsoft.com/office/drawing/2014/main" id="{6C8A1387-2AA6-415D-9F5E-2D27E5025881}"/>
              </a:ext>
            </a:extLst>
          </p:cNvPr>
          <p:cNvGraphicFramePr>
            <a:graphicFrameLocks noGrp="1"/>
          </p:cNvGraphicFramePr>
          <p:nvPr/>
        </p:nvGraphicFramePr>
        <p:xfrm>
          <a:off x="876000" y="2110085"/>
          <a:ext cx="10440000" cy="3319754"/>
        </p:xfrm>
        <a:graphic>
          <a:graphicData uri="http://schemas.openxmlformats.org/drawingml/2006/table">
            <a:tbl>
              <a:tblPr>
                <a:tableStyleId>{616DA210-FB5B-4158-B5E0-FEB733F419BA}</a:tableStyleId>
              </a:tblPr>
              <a:tblGrid>
                <a:gridCol w="2164157">
                  <a:extLst>
                    <a:ext uri="{9D8B030D-6E8A-4147-A177-3AD203B41FA5}">
                      <a16:colId xmlns:a16="http://schemas.microsoft.com/office/drawing/2014/main" val="1645464638"/>
                    </a:ext>
                  </a:extLst>
                </a:gridCol>
                <a:gridCol w="8275843">
                  <a:extLst>
                    <a:ext uri="{9D8B030D-6E8A-4147-A177-3AD203B41FA5}">
                      <a16:colId xmlns:a16="http://schemas.microsoft.com/office/drawing/2014/main" val="3415421403"/>
                    </a:ext>
                  </a:extLst>
                </a:gridCol>
              </a:tblGrid>
              <a:tr h="416782">
                <a:tc>
                  <a:txBody>
                    <a:bodyPr/>
                    <a:lstStyle/>
                    <a:p>
                      <a:pPr algn="ctr">
                        <a:lnSpc>
                          <a:spcPct val="1400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めざすべき方向</a:t>
                      </a:r>
                    </a:p>
                  </a:txBody>
                  <a:tcPr anchor="ctr">
                    <a:solidFill>
                      <a:schemeClr val="accent5">
                        <a:lumMod val="40000"/>
                        <a:lumOff val="60000"/>
                      </a:schemeClr>
                    </a:solidFill>
                  </a:tcPr>
                </a:tc>
                <a:tc>
                  <a:txBody>
                    <a:bodyPr/>
                    <a:lstStyle/>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万博のインパクトや大阪の強みを活かして、成長をけん引する次世代産業を育成</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45524355"/>
                  </a:ext>
                </a:extLst>
              </a:tr>
              <a:tr h="1744519">
                <a:tc>
                  <a:txBody>
                    <a:bodyPr/>
                    <a:lstStyle/>
                    <a:p>
                      <a:pPr algn="ctr">
                        <a:lnSpc>
                          <a:spcPct val="1400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検討対象（案）</a:t>
                      </a:r>
                      <a:endParaRPr kumimoji="1" lang="ja-JP" altLang="en-US" sz="1600" dirty="0">
                        <a:solidFill>
                          <a:schemeClr val="tx1"/>
                        </a:solidFill>
                      </a:endParaRPr>
                    </a:p>
                  </a:txBody>
                  <a:tcPr anchor="ctr">
                    <a:solidFill>
                      <a:schemeClr val="accent5">
                        <a:lumMod val="40000"/>
                        <a:lumOff val="60000"/>
                      </a:schemeClr>
                    </a:solidFill>
                  </a:tcPr>
                </a:tc>
                <a:tc>
                  <a:txBody>
                    <a:bodyPr/>
                    <a:lstStyle/>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ライフサイエンス産業</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ヘルスケア産業</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カーボンニュートラル分野</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スタートアップの育成</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空飛ぶクルマ、自動運転など新モビリティ</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981322026"/>
                  </a:ext>
                </a:extLst>
              </a:tr>
              <a:tr h="1158453">
                <a:tc>
                  <a:txBody>
                    <a:bodyPr/>
                    <a:lstStyle/>
                    <a:p>
                      <a:pPr algn="ctr">
                        <a:lnSpc>
                          <a:spcPct val="1400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検討ポイント（案）</a:t>
                      </a:r>
                      <a:endParaRPr kumimoji="1" lang="ja-JP" altLang="en-US" sz="1600" dirty="0">
                        <a:solidFill>
                          <a:schemeClr val="tx1"/>
                        </a:solidFill>
                      </a:endParaRPr>
                    </a:p>
                  </a:txBody>
                  <a:tcPr anchor="ctr">
                    <a:solidFill>
                      <a:schemeClr val="accent5">
                        <a:lumMod val="40000"/>
                        <a:lumOff val="60000"/>
                      </a:schemeClr>
                    </a:solidFill>
                  </a:tcPr>
                </a:tc>
                <a:tc>
                  <a:txBody>
                    <a:bodyPr/>
                    <a:lstStyle/>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万博で披露された新技術・イノベーションの実装</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国内外からの投資の呼び込み</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アカデミアの集積を活かした、企業や人材の集積</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728975590"/>
                  </a:ext>
                </a:extLst>
              </a:tr>
            </a:tbl>
          </a:graphicData>
        </a:graphic>
      </p:graphicFrame>
      <p:sp>
        <p:nvSpPr>
          <p:cNvPr id="20" name="テキスト ボックス 19">
            <a:extLst>
              <a:ext uri="{FF2B5EF4-FFF2-40B4-BE49-F238E27FC236}">
                <a16:creationId xmlns:a16="http://schemas.microsoft.com/office/drawing/2014/main" id="{6A9B37E6-C53E-4293-9909-89E3A2D21B9A}"/>
              </a:ext>
            </a:extLst>
          </p:cNvPr>
          <p:cNvSpPr txBox="1"/>
          <p:nvPr/>
        </p:nvSpPr>
        <p:spPr>
          <a:xfrm>
            <a:off x="601911" y="1145641"/>
            <a:ext cx="10872000" cy="338554"/>
          </a:xfrm>
          <a:prstGeom prst="rect">
            <a:avLst/>
          </a:prstGeom>
          <a:solidFill>
            <a:schemeClr val="accent1">
              <a:lumMod val="20000"/>
              <a:lumOff val="80000"/>
            </a:schemeClr>
          </a:solidFill>
          <a:ln>
            <a:noFill/>
          </a:ln>
        </p:spPr>
        <p:txBody>
          <a:bodyPr wrap="square" rtlCol="0">
            <a:spAutoFit/>
          </a:bodyPr>
          <a:lstStyle/>
          <a:p>
            <a:pPr marL="285750" indent="-285750">
              <a:buFont typeface="Wingdings" panose="05000000000000000000" pitchFamily="2" charset="2"/>
              <a:buChar char="Ø"/>
            </a:pPr>
            <a:r>
              <a:rPr lang="ja-JP" altLang="en-US" sz="1600" dirty="0">
                <a:latin typeface="BIZ UDPゴシック" panose="020B0400000000000000" pitchFamily="50" charset="-128"/>
                <a:ea typeface="BIZ UDPゴシック" panose="020B0400000000000000" pitchFamily="50" charset="-128"/>
              </a:rPr>
              <a:t>各タスクフォースでの検討対象（案）や部会（例）は以下のとおり。詳細は、今後、各タスクフォースで議論して決定。</a:t>
            </a:r>
          </a:p>
        </p:txBody>
      </p:sp>
      <p:sp>
        <p:nvSpPr>
          <p:cNvPr id="21" name="テキスト ボックス 20">
            <a:extLst>
              <a:ext uri="{FF2B5EF4-FFF2-40B4-BE49-F238E27FC236}">
                <a16:creationId xmlns:a16="http://schemas.microsoft.com/office/drawing/2014/main" id="{9E2E9D42-7DD1-45D7-A19A-2E2F98B6EBCB}"/>
              </a:ext>
            </a:extLst>
          </p:cNvPr>
          <p:cNvSpPr txBox="1"/>
          <p:nvPr/>
        </p:nvSpPr>
        <p:spPr>
          <a:xfrm>
            <a:off x="920530" y="5721359"/>
            <a:ext cx="7789837" cy="836126"/>
          </a:xfrm>
          <a:prstGeom prst="rect">
            <a:avLst/>
          </a:prstGeom>
          <a:noFill/>
        </p:spPr>
        <p:txBody>
          <a:bodyPr wrap="square" rtlCol="0">
            <a:spAutoFit/>
          </a:bodyPr>
          <a:lstStyle>
            <a:defPPr>
              <a:defRPr lang="ja-JP"/>
            </a:defPPr>
            <a:lvl1pPr>
              <a:defRPr sz="2400" b="1">
                <a:latin typeface="BIZ UDPゴシック" panose="020B0400000000000000" pitchFamily="50" charset="-128"/>
                <a:ea typeface="BIZ UDPゴシック" panose="020B0400000000000000" pitchFamily="50" charset="-128"/>
              </a:defRPr>
            </a:lvl1pPr>
          </a:lstStyle>
          <a:p>
            <a:pPr>
              <a:lnSpc>
                <a:spcPts val="1000"/>
              </a:lnSpc>
              <a:spcAft>
                <a:spcPts val="600"/>
              </a:spcAft>
            </a:pPr>
            <a:r>
              <a:rPr lang="en-US" altLang="ja-JP" sz="1200" b="0" dirty="0"/>
              <a:t>【</a:t>
            </a:r>
            <a:r>
              <a:rPr lang="ja-JP" altLang="en-US" sz="1200" b="0" dirty="0"/>
              <a:t>部会</a:t>
            </a:r>
            <a:r>
              <a:rPr lang="en-US" altLang="ja-JP" sz="1200" b="0" dirty="0"/>
              <a:t>】</a:t>
            </a:r>
            <a:r>
              <a:rPr lang="ja-JP" altLang="en-US" sz="1200" b="0" dirty="0"/>
              <a:t>（例）</a:t>
            </a:r>
            <a:endParaRPr lang="en-US" altLang="ja-JP" sz="1200" b="0" dirty="0"/>
          </a:p>
          <a:p>
            <a:pPr>
              <a:lnSpc>
                <a:spcPts val="1000"/>
              </a:lnSpc>
              <a:spcAft>
                <a:spcPts val="600"/>
              </a:spcAft>
            </a:pPr>
            <a:r>
              <a:rPr lang="ja-JP" altLang="en-US" sz="1200" b="0" dirty="0"/>
              <a:t>　〇 ライフサイエンス部会　・・・　再生医療、未来医療の産業化、国際貢献の推進</a:t>
            </a:r>
            <a:endParaRPr lang="en-US" altLang="ja-JP" sz="1200" b="0" dirty="0"/>
          </a:p>
          <a:p>
            <a:pPr>
              <a:lnSpc>
                <a:spcPts val="1000"/>
              </a:lnSpc>
              <a:spcAft>
                <a:spcPts val="600"/>
              </a:spcAft>
            </a:pPr>
            <a:r>
              <a:rPr lang="ja-JP" altLang="en-US" sz="1200" b="0" dirty="0"/>
              <a:t>　〇 ヘルスケア部会　・・・　健康・健診データ等を活用した次世代ヘルスケアの推進</a:t>
            </a:r>
            <a:endParaRPr lang="en-US" altLang="ja-JP" sz="1200" b="0" dirty="0"/>
          </a:p>
          <a:p>
            <a:pPr>
              <a:lnSpc>
                <a:spcPts val="1000"/>
              </a:lnSpc>
              <a:spcAft>
                <a:spcPts val="600"/>
              </a:spcAft>
            </a:pPr>
            <a:r>
              <a:rPr lang="ja-JP" altLang="en-US" sz="1200" b="0" dirty="0"/>
              <a:t>　〇 カーボンニュートラル部会　・・・　水素、蓄電池など、脱炭素化に資する新技術の実装、産業化</a:t>
            </a:r>
            <a:endParaRPr lang="en-US" altLang="ja-JP" sz="1200" b="0" dirty="0"/>
          </a:p>
        </p:txBody>
      </p:sp>
      <p:sp>
        <p:nvSpPr>
          <p:cNvPr id="4" name="正方形/長方形 3">
            <a:extLst>
              <a:ext uri="{FF2B5EF4-FFF2-40B4-BE49-F238E27FC236}">
                <a16:creationId xmlns:a16="http://schemas.microsoft.com/office/drawing/2014/main" id="{BA1FC759-79CD-4E7A-8758-04DAD256BAAC}"/>
              </a:ext>
            </a:extLst>
          </p:cNvPr>
          <p:cNvSpPr/>
          <p:nvPr/>
        </p:nvSpPr>
        <p:spPr>
          <a:xfrm>
            <a:off x="7916278" y="5910999"/>
            <a:ext cx="2923753" cy="53281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en-US" altLang="ja-JP" sz="1200" dirty="0">
                <a:latin typeface="BIZ UDPゴシック" panose="020B0400000000000000" pitchFamily="50" charset="-128"/>
                <a:ea typeface="BIZ UDPゴシック" panose="020B0400000000000000" pitchFamily="50" charset="-128"/>
              </a:rPr>
              <a:t>TF</a:t>
            </a:r>
            <a:r>
              <a:rPr kumimoji="1" lang="ja-JP" altLang="en-US" sz="1200" dirty="0">
                <a:latin typeface="BIZ UDPゴシック" panose="020B0400000000000000" pitchFamily="50" charset="-128"/>
                <a:ea typeface="BIZ UDPゴシック" panose="020B0400000000000000" pitchFamily="50" charset="-128"/>
              </a:rPr>
              <a:t>で議論の後、ターゲットを絞った上で、必要な部会を設置</a:t>
            </a:r>
          </a:p>
        </p:txBody>
      </p:sp>
      <p:sp>
        <p:nvSpPr>
          <p:cNvPr id="11" name="右中かっこ 10">
            <a:extLst>
              <a:ext uri="{FF2B5EF4-FFF2-40B4-BE49-F238E27FC236}">
                <a16:creationId xmlns:a16="http://schemas.microsoft.com/office/drawing/2014/main" id="{6B98A0B8-27D0-4FF6-BA4D-10828370E07E}"/>
              </a:ext>
            </a:extLst>
          </p:cNvPr>
          <p:cNvSpPr/>
          <p:nvPr/>
        </p:nvSpPr>
        <p:spPr>
          <a:xfrm>
            <a:off x="7483505" y="5754960"/>
            <a:ext cx="278188" cy="79200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2" name="スライド番号プレースホルダー 11">
            <a:extLst>
              <a:ext uri="{FF2B5EF4-FFF2-40B4-BE49-F238E27FC236}">
                <a16:creationId xmlns:a16="http://schemas.microsoft.com/office/drawing/2014/main" id="{6A6AC1F4-D413-4610-A471-FA02B79B0C20}"/>
              </a:ext>
            </a:extLst>
          </p:cNvPr>
          <p:cNvSpPr>
            <a:spLocks noGrp="1"/>
          </p:cNvSpPr>
          <p:nvPr>
            <p:ph type="sldNum" sz="quarter" idx="12"/>
          </p:nvPr>
        </p:nvSpPr>
        <p:spPr>
          <a:xfrm>
            <a:off x="9448800" y="2302"/>
            <a:ext cx="2743200" cy="365125"/>
          </a:xfrm>
        </p:spPr>
        <p:txBody>
          <a:bodyPr/>
          <a:lstStyle/>
          <a:p>
            <a:fld id="{DDF82107-93BA-490C-9453-044014AF67CD}" type="slidenum">
              <a:rPr kumimoji="1" lang="ja-JP" altLang="en-US" smtClean="0"/>
              <a:t>13</a:t>
            </a:fld>
            <a:endParaRPr kumimoji="1" lang="ja-JP" altLang="en-US" dirty="0"/>
          </a:p>
        </p:txBody>
      </p:sp>
    </p:spTree>
    <p:extLst>
      <p:ext uri="{BB962C8B-B14F-4D97-AF65-F5344CB8AC3E}">
        <p14:creationId xmlns:p14="http://schemas.microsoft.com/office/powerpoint/2010/main" val="3907612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7D173F5B-FD2F-4B3E-B54D-CD1B02505E39}"/>
              </a:ext>
            </a:extLst>
          </p:cNvPr>
          <p:cNvSpPr txBox="1"/>
          <p:nvPr/>
        </p:nvSpPr>
        <p:spPr>
          <a:xfrm>
            <a:off x="447326" y="327824"/>
            <a:ext cx="11282674" cy="461665"/>
          </a:xfrm>
          <a:prstGeom prst="rect">
            <a:avLst/>
          </a:prstGeom>
          <a:noFill/>
        </p:spPr>
        <p:txBody>
          <a:bodyPr wrap="square" rtlCol="0">
            <a:spAutoFit/>
          </a:bodyPr>
          <a:lstStyle>
            <a:defPPr>
              <a:defRPr lang="ja-JP"/>
            </a:defPPr>
            <a:lvl1pPr>
              <a:defRPr sz="2400" b="1">
                <a:latin typeface="BIZ UDPゴシック" panose="020B0400000000000000" pitchFamily="50" charset="-128"/>
                <a:ea typeface="BIZ UDPゴシック" panose="020B0400000000000000" pitchFamily="50" charset="-128"/>
              </a:defRPr>
            </a:lvl1pPr>
          </a:lstStyle>
          <a:p>
            <a:r>
              <a:rPr lang="ja-JP" altLang="en-US" dirty="0"/>
              <a:t>３　各タスクフォースのミッション（イメージ）</a:t>
            </a:r>
            <a:endParaRPr lang="en-US" altLang="ja-JP" sz="1500" b="0" dirty="0"/>
          </a:p>
        </p:txBody>
      </p:sp>
      <p:cxnSp>
        <p:nvCxnSpPr>
          <p:cNvPr id="3" name="直線コネクタ 2">
            <a:extLst>
              <a:ext uri="{FF2B5EF4-FFF2-40B4-BE49-F238E27FC236}">
                <a16:creationId xmlns:a16="http://schemas.microsoft.com/office/drawing/2014/main" id="{8F91B142-30CD-4FD5-A840-2926C795DE6B}"/>
              </a:ext>
            </a:extLst>
          </p:cNvPr>
          <p:cNvCxnSpPr>
            <a:cxnSpLocks/>
          </p:cNvCxnSpPr>
          <p:nvPr/>
        </p:nvCxnSpPr>
        <p:spPr>
          <a:xfrm>
            <a:off x="462000" y="923364"/>
            <a:ext cx="11268000" cy="0"/>
          </a:xfrm>
          <a:prstGeom prst="line">
            <a:avLst/>
          </a:prstGeom>
          <a:ln w="38100">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FA0534F3-8762-4870-B481-5942B785C138}"/>
              </a:ext>
            </a:extLst>
          </p:cNvPr>
          <p:cNvCxnSpPr>
            <a:cxnSpLocks/>
          </p:cNvCxnSpPr>
          <p:nvPr/>
        </p:nvCxnSpPr>
        <p:spPr>
          <a:xfrm flipV="1">
            <a:off x="11628496" y="447201"/>
            <a:ext cx="0" cy="6084000"/>
          </a:xfrm>
          <a:prstGeom prst="line">
            <a:avLst/>
          </a:prstGeom>
          <a:ln w="9525">
            <a:solidFill>
              <a:srgbClr val="079378"/>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34865837-534E-43C4-A1DF-2AFB1B4C3F16}"/>
              </a:ext>
            </a:extLst>
          </p:cNvPr>
          <p:cNvSpPr txBox="1"/>
          <p:nvPr/>
        </p:nvSpPr>
        <p:spPr>
          <a:xfrm>
            <a:off x="873195" y="1325908"/>
            <a:ext cx="4320000" cy="400110"/>
          </a:xfrm>
          <a:prstGeom prst="rect">
            <a:avLst/>
          </a:prstGeom>
          <a:solidFill>
            <a:schemeClr val="accent2">
              <a:lumMod val="75000"/>
            </a:schemeClr>
          </a:solidFill>
        </p:spPr>
        <p:txBody>
          <a:bodyPr wrap="square" rtlCol="0">
            <a:spAutoFit/>
          </a:bodyPr>
          <a:lstStyle/>
          <a:p>
            <a:r>
              <a:rPr kumimoji="1" lang="en-US" altLang="ja-JP" sz="2000" b="1" dirty="0">
                <a:solidFill>
                  <a:schemeClr val="bg1"/>
                </a:solidFill>
                <a:latin typeface="BIZ UDPゴシック" panose="020B0400000000000000" pitchFamily="50" charset="-128"/>
                <a:ea typeface="BIZ UDPゴシック" panose="020B0400000000000000" pitchFamily="50" charset="-128"/>
              </a:rPr>
              <a:t>TF</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 ２ </a:t>
            </a:r>
            <a:r>
              <a:rPr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ja-JP" altLang="en-US" sz="20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rPr>
              <a:t>生産性・付加価値向上</a:t>
            </a:r>
            <a:endParaRPr kumimoji="1" lang="en-US" altLang="ja-JP" sz="20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endParaRPr>
          </a:p>
        </p:txBody>
      </p:sp>
      <p:sp>
        <p:nvSpPr>
          <p:cNvPr id="18" name="テキスト ボックス 17">
            <a:extLst>
              <a:ext uri="{FF2B5EF4-FFF2-40B4-BE49-F238E27FC236}">
                <a16:creationId xmlns:a16="http://schemas.microsoft.com/office/drawing/2014/main" id="{02486FA3-8ADD-484D-9BBE-3D63C937F147}"/>
              </a:ext>
            </a:extLst>
          </p:cNvPr>
          <p:cNvSpPr txBox="1"/>
          <p:nvPr/>
        </p:nvSpPr>
        <p:spPr>
          <a:xfrm>
            <a:off x="5552297" y="1341297"/>
            <a:ext cx="5717097" cy="369332"/>
          </a:xfrm>
          <a:prstGeom prst="rect">
            <a:avLst/>
          </a:prstGeom>
          <a:noFill/>
        </p:spPr>
        <p:txBody>
          <a:bodyPr wrap="square" rtlCol="0">
            <a:spAutoFit/>
          </a:bodyPr>
          <a:lstStyle>
            <a:defPPr>
              <a:defRPr lang="ja-JP"/>
            </a:defPPr>
            <a:lvl1pPr>
              <a:defRPr sz="2400" b="1">
                <a:latin typeface="BIZ UDPゴシック" panose="020B0400000000000000" pitchFamily="50" charset="-128"/>
                <a:ea typeface="BIZ UDPゴシック" panose="020B0400000000000000" pitchFamily="50" charset="-128"/>
              </a:defRPr>
            </a:lvl1pPr>
          </a:lstStyle>
          <a:p>
            <a:r>
              <a:rPr lang="ja-JP" altLang="en-US" sz="1800" b="0" dirty="0"/>
              <a:t>～大阪の成長を支える企業の経営力の向上・強化～</a:t>
            </a:r>
            <a:endParaRPr lang="en-US" altLang="ja-JP" sz="1200" b="0" dirty="0"/>
          </a:p>
        </p:txBody>
      </p:sp>
      <p:graphicFrame>
        <p:nvGraphicFramePr>
          <p:cNvPr id="7" name="表 10">
            <a:extLst>
              <a:ext uri="{FF2B5EF4-FFF2-40B4-BE49-F238E27FC236}">
                <a16:creationId xmlns:a16="http://schemas.microsoft.com/office/drawing/2014/main" id="{6C8A1387-2AA6-415D-9F5E-2D27E5025881}"/>
              </a:ext>
            </a:extLst>
          </p:cNvPr>
          <p:cNvGraphicFramePr>
            <a:graphicFrameLocks noGrp="1"/>
          </p:cNvGraphicFramePr>
          <p:nvPr>
            <p:extLst>
              <p:ext uri="{D42A27DB-BD31-4B8C-83A1-F6EECF244321}">
                <p14:modId xmlns:p14="http://schemas.microsoft.com/office/powerpoint/2010/main" val="2484889870"/>
              </p:ext>
            </p:extLst>
          </p:nvPr>
        </p:nvGraphicFramePr>
        <p:xfrm>
          <a:off x="876000" y="1927543"/>
          <a:ext cx="10440000" cy="3240000"/>
        </p:xfrm>
        <a:graphic>
          <a:graphicData uri="http://schemas.openxmlformats.org/drawingml/2006/table">
            <a:tbl>
              <a:tblPr>
                <a:tableStyleId>{616DA210-FB5B-4158-B5E0-FEB733F419BA}</a:tableStyleId>
              </a:tblPr>
              <a:tblGrid>
                <a:gridCol w="2164157">
                  <a:extLst>
                    <a:ext uri="{9D8B030D-6E8A-4147-A177-3AD203B41FA5}">
                      <a16:colId xmlns:a16="http://schemas.microsoft.com/office/drawing/2014/main" val="1645464638"/>
                    </a:ext>
                  </a:extLst>
                </a:gridCol>
                <a:gridCol w="8275843">
                  <a:extLst>
                    <a:ext uri="{9D8B030D-6E8A-4147-A177-3AD203B41FA5}">
                      <a16:colId xmlns:a16="http://schemas.microsoft.com/office/drawing/2014/main" val="3415421403"/>
                    </a:ext>
                  </a:extLst>
                </a:gridCol>
              </a:tblGrid>
              <a:tr h="732018">
                <a:tc>
                  <a:txBody>
                    <a:bodyPr/>
                    <a:lstStyle/>
                    <a:p>
                      <a:pPr algn="ctr">
                        <a:lnSpc>
                          <a:spcPct val="1400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めざすべき方向</a:t>
                      </a:r>
                    </a:p>
                  </a:txBody>
                  <a:tcPr anchor="ctr">
                    <a:solidFill>
                      <a:schemeClr val="accent5">
                        <a:lumMod val="40000"/>
                        <a:lumOff val="60000"/>
                      </a:schemeClr>
                    </a:solidFill>
                  </a:tcPr>
                </a:tc>
                <a:tc>
                  <a:txBody>
                    <a:bodyPr/>
                    <a:lstStyle/>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これまで大阪の経済を支えてきた産業の生産性の向上や高付加価値化を推進。</a:t>
                      </a:r>
                      <a:br>
                        <a:rPr kumimoji="1" lang="en-US" altLang="ja-JP" sz="1600" dirty="0">
                          <a:solidFill>
                            <a:schemeClr val="tx1"/>
                          </a:solidFill>
                          <a:latin typeface="BIZ UDPゴシック" panose="020B0400000000000000" pitchFamily="50" charset="-128"/>
                          <a:ea typeface="BIZ UDPゴシック" panose="020B0400000000000000" pitchFamily="50" charset="-128"/>
                        </a:rPr>
                      </a:br>
                      <a:r>
                        <a:rPr kumimoji="1" lang="ja-JP" altLang="en-US" sz="1600" dirty="0">
                          <a:solidFill>
                            <a:schemeClr val="tx1"/>
                          </a:solidFill>
                          <a:latin typeface="BIZ UDPゴシック" panose="020B0400000000000000" pitchFamily="50" charset="-128"/>
                          <a:ea typeface="BIZ UDPゴシック" panose="020B0400000000000000" pitchFamily="50" charset="-128"/>
                        </a:rPr>
                        <a:t>持続可能な事業展開等により「成長する企業」へ転換</a:t>
                      </a:r>
                    </a:p>
                  </a:txBody>
                  <a:tcPr/>
                </a:tc>
                <a:extLst>
                  <a:ext uri="{0D108BD9-81ED-4DB2-BD59-A6C34878D82A}">
                    <a16:rowId xmlns:a16="http://schemas.microsoft.com/office/drawing/2014/main" val="145524355"/>
                  </a:ext>
                </a:extLst>
              </a:tr>
              <a:tr h="1427982">
                <a:tc>
                  <a:txBody>
                    <a:bodyPr/>
                    <a:lstStyle/>
                    <a:p>
                      <a:pPr algn="ctr">
                        <a:lnSpc>
                          <a:spcPct val="1400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検討対象（案）</a:t>
                      </a:r>
                      <a:endParaRPr kumimoji="1" lang="ja-JP" altLang="en-US" sz="1600" dirty="0">
                        <a:solidFill>
                          <a:schemeClr val="tx1"/>
                        </a:solidFill>
                      </a:endParaRPr>
                    </a:p>
                  </a:txBody>
                  <a:tcPr anchor="ctr">
                    <a:solidFill>
                      <a:schemeClr val="accent5">
                        <a:lumMod val="40000"/>
                        <a:lumOff val="60000"/>
                      </a:schemeClr>
                    </a:solidFill>
                  </a:tcPr>
                </a:tc>
                <a:tc>
                  <a:txBody>
                    <a:bodyPr/>
                    <a:lstStyle/>
                    <a:p>
                      <a:pPr marL="0" marR="0" lvl="0" indent="0" algn="l" defTabSz="914400" rtl="0" eaLnBrk="1" fontAlgn="auto" latinLnBrk="0" hangingPunct="1">
                        <a:lnSpc>
                          <a:spcPct val="140000"/>
                        </a:lnSpc>
                        <a:spcBef>
                          <a:spcPts val="0"/>
                        </a:spcBef>
                        <a:spcAft>
                          <a:spcPts val="0"/>
                        </a:spcAft>
                        <a:buClrTx/>
                        <a:buSzTx/>
                        <a:buFont typeface="Wingdings" panose="05000000000000000000" pitchFamily="2" charset="2"/>
                        <a:buNone/>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ものづくりをはじめとした府内の企業を対象に</a:t>
                      </a:r>
                    </a:p>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en-US" altLang="ja-JP" sz="1600" dirty="0">
                          <a:solidFill>
                            <a:schemeClr val="tx1"/>
                          </a:solidFill>
                          <a:latin typeface="BIZ UDPゴシック" panose="020B0400000000000000" pitchFamily="50" charset="-128"/>
                          <a:ea typeface="BIZ UDPゴシック" panose="020B0400000000000000" pitchFamily="50" charset="-128"/>
                        </a:rPr>
                        <a:t>DX</a:t>
                      </a:r>
                      <a:r>
                        <a:rPr kumimoji="1" lang="ja-JP" altLang="en-US" sz="1600" dirty="0">
                          <a:solidFill>
                            <a:schemeClr val="tx1"/>
                          </a:solidFill>
                          <a:latin typeface="BIZ UDPゴシック" panose="020B0400000000000000" pitchFamily="50" charset="-128"/>
                          <a:ea typeface="BIZ UDPゴシック" panose="020B0400000000000000" pitchFamily="50" charset="-128"/>
                        </a:rPr>
                        <a:t>などによる生産性向上</a:t>
                      </a:r>
                    </a:p>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商品・サービスの高付加価値化</a:t>
                      </a:r>
                    </a:p>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海外への販路やビジネスの拡大</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981322026"/>
                  </a:ext>
                </a:extLst>
              </a:tr>
              <a:tr h="1080000">
                <a:tc>
                  <a:txBody>
                    <a:bodyPr/>
                    <a:lstStyle/>
                    <a:p>
                      <a:pPr algn="ctr">
                        <a:lnSpc>
                          <a:spcPct val="1400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検討ポイント（案）</a:t>
                      </a:r>
                      <a:endParaRPr kumimoji="1" lang="ja-JP" altLang="en-US" sz="1600" dirty="0">
                        <a:solidFill>
                          <a:schemeClr val="tx1"/>
                        </a:solidFill>
                      </a:endParaRPr>
                    </a:p>
                  </a:txBody>
                  <a:tcPr anchor="ctr">
                    <a:solidFill>
                      <a:schemeClr val="accent5">
                        <a:lumMod val="40000"/>
                        <a:lumOff val="60000"/>
                      </a:schemeClr>
                    </a:solidFill>
                  </a:tcPr>
                </a:tc>
                <a:tc>
                  <a:txBody>
                    <a:bodyPr/>
                    <a:lstStyle/>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賃金上昇への波及も見据えた高付加価値化の推進</a:t>
                      </a:r>
                    </a:p>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中小企業・中堅企業の成長に向けた支援</a:t>
                      </a:r>
                    </a:p>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en-US" altLang="ja-JP" sz="1600" dirty="0">
                          <a:solidFill>
                            <a:schemeClr val="tx1"/>
                          </a:solidFill>
                          <a:latin typeface="BIZ UDPゴシック" panose="020B0400000000000000" pitchFamily="50" charset="-128"/>
                          <a:ea typeface="BIZ UDPゴシック" panose="020B0400000000000000" pitchFamily="50" charset="-128"/>
                        </a:rPr>
                        <a:t>M</a:t>
                      </a:r>
                      <a:r>
                        <a:rPr kumimoji="1" lang="ja-JP" altLang="en-US" sz="1600" dirty="0">
                          <a:solidFill>
                            <a:schemeClr val="tx1"/>
                          </a:solidFill>
                          <a:latin typeface="BIZ UDPゴシック" panose="020B0400000000000000" pitchFamily="50" charset="-128"/>
                          <a:ea typeface="BIZ UDPゴシック" panose="020B0400000000000000" pitchFamily="50" charset="-128"/>
                        </a:rPr>
                        <a:t>＆</a:t>
                      </a:r>
                      <a:r>
                        <a:rPr kumimoji="1" lang="en-US" altLang="ja-JP" sz="1600" dirty="0">
                          <a:solidFill>
                            <a:schemeClr val="tx1"/>
                          </a:solidFill>
                          <a:latin typeface="BIZ UDPゴシック" panose="020B0400000000000000" pitchFamily="50" charset="-128"/>
                          <a:ea typeface="BIZ UDPゴシック" panose="020B0400000000000000" pitchFamily="50" charset="-128"/>
                        </a:rPr>
                        <a:t>A</a:t>
                      </a:r>
                      <a:r>
                        <a:rPr kumimoji="1" lang="ja-JP" altLang="en-US" sz="1600" dirty="0">
                          <a:solidFill>
                            <a:schemeClr val="tx1"/>
                          </a:solidFill>
                          <a:latin typeface="BIZ UDPゴシック" panose="020B0400000000000000" pitchFamily="50" charset="-128"/>
                          <a:ea typeface="BIZ UDPゴシック" panose="020B0400000000000000" pitchFamily="50" charset="-128"/>
                        </a:rPr>
                        <a:t>などにより、足腰の強い産業への転換</a:t>
                      </a:r>
                    </a:p>
                  </a:txBody>
                  <a:tcPr/>
                </a:tc>
                <a:extLst>
                  <a:ext uri="{0D108BD9-81ED-4DB2-BD59-A6C34878D82A}">
                    <a16:rowId xmlns:a16="http://schemas.microsoft.com/office/drawing/2014/main" val="728975590"/>
                  </a:ext>
                </a:extLst>
              </a:tr>
            </a:tbl>
          </a:graphicData>
        </a:graphic>
      </p:graphicFrame>
      <p:sp>
        <p:nvSpPr>
          <p:cNvPr id="21" name="テキスト ボックス 20">
            <a:extLst>
              <a:ext uri="{FF2B5EF4-FFF2-40B4-BE49-F238E27FC236}">
                <a16:creationId xmlns:a16="http://schemas.microsoft.com/office/drawing/2014/main" id="{E7B27566-2493-4A86-B7C8-05F064C5435F}"/>
              </a:ext>
            </a:extLst>
          </p:cNvPr>
          <p:cNvSpPr txBox="1"/>
          <p:nvPr/>
        </p:nvSpPr>
        <p:spPr>
          <a:xfrm>
            <a:off x="838004" y="5195496"/>
            <a:ext cx="10461018" cy="261610"/>
          </a:xfrm>
          <a:prstGeom prst="rect">
            <a:avLst/>
          </a:prstGeom>
          <a:noFill/>
          <a:ln>
            <a:noFill/>
          </a:ln>
        </p:spPr>
        <p:txBody>
          <a:bodyPr wrap="square" rtlCol="0">
            <a:spAutoFit/>
          </a:bodyPr>
          <a:lstStyle/>
          <a:p>
            <a:pPr algn="r"/>
            <a:r>
              <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　上記内容については案であり、今後、</a:t>
            </a:r>
            <a:r>
              <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rPr>
              <a:t>TF</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において議論</a:t>
            </a:r>
            <a:endPar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9" name="テキスト ボックス 18">
            <a:extLst>
              <a:ext uri="{FF2B5EF4-FFF2-40B4-BE49-F238E27FC236}">
                <a16:creationId xmlns:a16="http://schemas.microsoft.com/office/drawing/2014/main" id="{9A2D2B5E-44E9-4099-B408-F2D7AB482A5F}"/>
              </a:ext>
            </a:extLst>
          </p:cNvPr>
          <p:cNvSpPr txBox="1"/>
          <p:nvPr/>
        </p:nvSpPr>
        <p:spPr>
          <a:xfrm>
            <a:off x="941487" y="5452575"/>
            <a:ext cx="7789837" cy="1061829"/>
          </a:xfrm>
          <a:prstGeom prst="rect">
            <a:avLst/>
          </a:prstGeom>
          <a:noFill/>
        </p:spPr>
        <p:txBody>
          <a:bodyPr wrap="square" rtlCol="0">
            <a:spAutoFit/>
          </a:bodyPr>
          <a:lstStyle>
            <a:defPPr>
              <a:defRPr lang="ja-JP"/>
            </a:defPPr>
            <a:lvl1pPr>
              <a:defRPr sz="2400" b="1">
                <a:latin typeface="BIZ UDPゴシック" panose="020B0400000000000000" pitchFamily="50" charset="-128"/>
                <a:ea typeface="BIZ UDPゴシック" panose="020B0400000000000000" pitchFamily="50" charset="-128"/>
              </a:defRPr>
            </a:lvl1pPr>
          </a:lstStyle>
          <a:p>
            <a:pPr>
              <a:spcAft>
                <a:spcPts val="600"/>
              </a:spcAft>
            </a:pPr>
            <a:r>
              <a:rPr lang="en-US" altLang="ja-JP" sz="1200" b="0" dirty="0"/>
              <a:t>【</a:t>
            </a:r>
            <a:r>
              <a:rPr lang="ja-JP" altLang="en-US" sz="1200" b="0" dirty="0"/>
              <a:t>部会</a:t>
            </a:r>
            <a:r>
              <a:rPr lang="en-US" altLang="ja-JP" sz="1200" b="0" dirty="0"/>
              <a:t>】</a:t>
            </a:r>
            <a:r>
              <a:rPr lang="ja-JP" altLang="en-US" sz="1200" b="0" dirty="0"/>
              <a:t>（例）</a:t>
            </a:r>
            <a:endParaRPr lang="en-US" altLang="ja-JP" sz="1200" b="0" dirty="0"/>
          </a:p>
          <a:p>
            <a:pPr>
              <a:spcAft>
                <a:spcPts val="600"/>
              </a:spcAft>
            </a:pPr>
            <a:r>
              <a:rPr lang="ja-JP" altLang="en-US" sz="1200" b="0" dirty="0"/>
              <a:t> （ターゲットを絞った）</a:t>
            </a:r>
            <a:endParaRPr lang="en-US" altLang="ja-JP" sz="1200" b="0" dirty="0"/>
          </a:p>
          <a:p>
            <a:pPr>
              <a:spcAft>
                <a:spcPts val="600"/>
              </a:spcAft>
            </a:pPr>
            <a:r>
              <a:rPr lang="ja-JP" altLang="en-US" sz="1200" b="0" dirty="0"/>
              <a:t>　〇 生産性向上部会　・・・　商品・サービスの高付加価値化、省力化、</a:t>
            </a:r>
            <a:r>
              <a:rPr lang="en-US" altLang="ja-JP" sz="1200" b="0" dirty="0"/>
              <a:t>M</a:t>
            </a:r>
            <a:r>
              <a:rPr lang="ja-JP" altLang="en-US" sz="1200" b="0" dirty="0"/>
              <a:t>＆</a:t>
            </a:r>
            <a:r>
              <a:rPr lang="en-US" altLang="ja-JP" sz="1200" b="0" dirty="0"/>
              <a:t>A</a:t>
            </a:r>
            <a:r>
              <a:rPr lang="ja-JP" altLang="en-US" sz="1200" b="0" dirty="0"/>
              <a:t>の推進</a:t>
            </a:r>
            <a:endParaRPr lang="en-US" altLang="ja-JP" sz="1200" b="0" dirty="0"/>
          </a:p>
          <a:p>
            <a:pPr>
              <a:spcAft>
                <a:spcPts val="600"/>
              </a:spcAft>
            </a:pPr>
            <a:r>
              <a:rPr lang="ja-JP" altLang="en-US" sz="1200" b="0" dirty="0"/>
              <a:t>　〇 海外展開部会　・・・　海外への販路拡大、国際ビジネスのさらなる拡大</a:t>
            </a:r>
            <a:endParaRPr lang="en-US" altLang="ja-JP" sz="1200" b="0" dirty="0"/>
          </a:p>
        </p:txBody>
      </p:sp>
      <p:sp>
        <p:nvSpPr>
          <p:cNvPr id="22" name="正方形/長方形 21">
            <a:extLst>
              <a:ext uri="{FF2B5EF4-FFF2-40B4-BE49-F238E27FC236}">
                <a16:creationId xmlns:a16="http://schemas.microsoft.com/office/drawing/2014/main" id="{FF77F5CF-73EE-4979-B85F-B03206869C92}"/>
              </a:ext>
            </a:extLst>
          </p:cNvPr>
          <p:cNvSpPr/>
          <p:nvPr/>
        </p:nvSpPr>
        <p:spPr>
          <a:xfrm>
            <a:off x="7772621" y="5845538"/>
            <a:ext cx="3003137" cy="53281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en-US" altLang="ja-JP" sz="1200" dirty="0">
                <a:latin typeface="BIZ UDPゴシック" panose="020B0400000000000000" pitchFamily="50" charset="-128"/>
                <a:ea typeface="BIZ UDPゴシック" panose="020B0400000000000000" pitchFamily="50" charset="-128"/>
              </a:rPr>
              <a:t>TF</a:t>
            </a:r>
            <a:r>
              <a:rPr kumimoji="1" lang="ja-JP" altLang="en-US" sz="1200" dirty="0">
                <a:latin typeface="BIZ UDPゴシック" panose="020B0400000000000000" pitchFamily="50" charset="-128"/>
                <a:ea typeface="BIZ UDPゴシック" panose="020B0400000000000000" pitchFamily="50" charset="-128"/>
              </a:rPr>
              <a:t>で議論の後、ターゲットを絞った上で、必要な部会を設置</a:t>
            </a:r>
          </a:p>
        </p:txBody>
      </p:sp>
      <p:sp>
        <p:nvSpPr>
          <p:cNvPr id="23" name="右中かっこ 22">
            <a:extLst>
              <a:ext uri="{FF2B5EF4-FFF2-40B4-BE49-F238E27FC236}">
                <a16:creationId xmlns:a16="http://schemas.microsoft.com/office/drawing/2014/main" id="{E96B24B9-A5F3-4FE1-8A63-2BAE8EEDEFE5}"/>
              </a:ext>
            </a:extLst>
          </p:cNvPr>
          <p:cNvSpPr/>
          <p:nvPr/>
        </p:nvSpPr>
        <p:spPr>
          <a:xfrm>
            <a:off x="7181937" y="5746647"/>
            <a:ext cx="278188" cy="75600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15" name="直線コネクタ 14">
            <a:extLst>
              <a:ext uri="{FF2B5EF4-FFF2-40B4-BE49-F238E27FC236}">
                <a16:creationId xmlns:a16="http://schemas.microsoft.com/office/drawing/2014/main" id="{429B4311-ECDB-41EA-96C9-902AEF4A69BC}"/>
              </a:ext>
            </a:extLst>
          </p:cNvPr>
          <p:cNvCxnSpPr>
            <a:cxnSpLocks/>
          </p:cNvCxnSpPr>
          <p:nvPr/>
        </p:nvCxnSpPr>
        <p:spPr>
          <a:xfrm>
            <a:off x="298375" y="6640294"/>
            <a:ext cx="10836000" cy="0"/>
          </a:xfrm>
          <a:prstGeom prst="line">
            <a:avLst/>
          </a:prstGeom>
          <a:ln w="9525">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0646F285-9AD7-4842-BD1E-74592006E98A}"/>
              </a:ext>
            </a:extLst>
          </p:cNvPr>
          <p:cNvCxnSpPr>
            <a:cxnSpLocks/>
          </p:cNvCxnSpPr>
          <p:nvPr/>
        </p:nvCxnSpPr>
        <p:spPr>
          <a:xfrm flipV="1">
            <a:off x="508529" y="1203155"/>
            <a:ext cx="0" cy="5616000"/>
          </a:xfrm>
          <a:prstGeom prst="line">
            <a:avLst/>
          </a:prstGeom>
          <a:ln w="19050">
            <a:solidFill>
              <a:srgbClr val="079378"/>
            </a:solidFill>
          </a:ln>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a:extLst>
              <a:ext uri="{FF2B5EF4-FFF2-40B4-BE49-F238E27FC236}">
                <a16:creationId xmlns:a16="http://schemas.microsoft.com/office/drawing/2014/main" id="{C6DFB807-A862-4659-9103-5741BA0DD9E3}"/>
              </a:ext>
            </a:extLst>
          </p:cNvPr>
          <p:cNvSpPr>
            <a:spLocks noGrp="1"/>
          </p:cNvSpPr>
          <p:nvPr>
            <p:ph type="sldNum" sz="quarter" idx="12"/>
          </p:nvPr>
        </p:nvSpPr>
        <p:spPr/>
        <p:txBody>
          <a:bodyPr/>
          <a:lstStyle/>
          <a:p>
            <a:fld id="{DDF82107-93BA-490C-9453-044014AF67CD}" type="slidenum">
              <a:rPr kumimoji="1" lang="ja-JP" altLang="en-US" smtClean="0"/>
              <a:t>14</a:t>
            </a:fld>
            <a:endParaRPr kumimoji="1" lang="ja-JP" altLang="en-US"/>
          </a:p>
        </p:txBody>
      </p:sp>
    </p:spTree>
    <p:extLst>
      <p:ext uri="{BB962C8B-B14F-4D97-AF65-F5344CB8AC3E}">
        <p14:creationId xmlns:p14="http://schemas.microsoft.com/office/powerpoint/2010/main" val="2091408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7D173F5B-FD2F-4B3E-B54D-CD1B02505E39}"/>
              </a:ext>
            </a:extLst>
          </p:cNvPr>
          <p:cNvSpPr txBox="1"/>
          <p:nvPr/>
        </p:nvSpPr>
        <p:spPr>
          <a:xfrm>
            <a:off x="447326" y="327824"/>
            <a:ext cx="11282674" cy="461665"/>
          </a:xfrm>
          <a:prstGeom prst="rect">
            <a:avLst/>
          </a:prstGeom>
          <a:noFill/>
        </p:spPr>
        <p:txBody>
          <a:bodyPr wrap="square" rtlCol="0">
            <a:spAutoFit/>
          </a:bodyPr>
          <a:lstStyle>
            <a:defPPr>
              <a:defRPr lang="ja-JP"/>
            </a:defPPr>
            <a:lvl1pPr>
              <a:defRPr sz="2400" b="1">
                <a:latin typeface="BIZ UDPゴシック" panose="020B0400000000000000" pitchFamily="50" charset="-128"/>
                <a:ea typeface="BIZ UDPゴシック" panose="020B0400000000000000" pitchFamily="50" charset="-128"/>
              </a:defRPr>
            </a:lvl1pPr>
          </a:lstStyle>
          <a:p>
            <a:r>
              <a:rPr lang="ja-JP" altLang="en-US" dirty="0"/>
              <a:t>３　各タスクフォースのミッション（イメージ）</a:t>
            </a:r>
            <a:endParaRPr lang="en-US" altLang="ja-JP" sz="1500" b="0" dirty="0"/>
          </a:p>
        </p:txBody>
      </p:sp>
      <p:cxnSp>
        <p:nvCxnSpPr>
          <p:cNvPr id="3" name="直線コネクタ 2">
            <a:extLst>
              <a:ext uri="{FF2B5EF4-FFF2-40B4-BE49-F238E27FC236}">
                <a16:creationId xmlns:a16="http://schemas.microsoft.com/office/drawing/2014/main" id="{8F91B142-30CD-4FD5-A840-2926C795DE6B}"/>
              </a:ext>
            </a:extLst>
          </p:cNvPr>
          <p:cNvCxnSpPr>
            <a:cxnSpLocks/>
          </p:cNvCxnSpPr>
          <p:nvPr/>
        </p:nvCxnSpPr>
        <p:spPr>
          <a:xfrm>
            <a:off x="462000" y="923364"/>
            <a:ext cx="11268000" cy="0"/>
          </a:xfrm>
          <a:prstGeom prst="line">
            <a:avLst/>
          </a:prstGeom>
          <a:ln w="38100">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FA0534F3-8762-4870-B481-5942B785C138}"/>
              </a:ext>
            </a:extLst>
          </p:cNvPr>
          <p:cNvCxnSpPr>
            <a:cxnSpLocks/>
          </p:cNvCxnSpPr>
          <p:nvPr/>
        </p:nvCxnSpPr>
        <p:spPr>
          <a:xfrm flipV="1">
            <a:off x="11628496" y="447201"/>
            <a:ext cx="0" cy="6084000"/>
          </a:xfrm>
          <a:prstGeom prst="line">
            <a:avLst/>
          </a:prstGeom>
          <a:ln w="9525">
            <a:solidFill>
              <a:srgbClr val="079378"/>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34865837-534E-43C4-A1DF-2AFB1B4C3F16}"/>
              </a:ext>
            </a:extLst>
          </p:cNvPr>
          <p:cNvSpPr txBox="1"/>
          <p:nvPr/>
        </p:nvSpPr>
        <p:spPr>
          <a:xfrm>
            <a:off x="876000" y="1325908"/>
            <a:ext cx="4320000" cy="400110"/>
          </a:xfrm>
          <a:prstGeom prst="rect">
            <a:avLst/>
          </a:prstGeom>
          <a:solidFill>
            <a:schemeClr val="accent2">
              <a:lumMod val="75000"/>
            </a:schemeClr>
          </a:solidFill>
        </p:spPr>
        <p:txBody>
          <a:bodyPr wrap="square" rtlCol="0">
            <a:spAutoFit/>
          </a:bodyPr>
          <a:lstStyle/>
          <a:p>
            <a:r>
              <a:rPr kumimoji="1" lang="en-US" altLang="ja-JP" sz="2000" b="1" dirty="0">
                <a:solidFill>
                  <a:schemeClr val="bg1"/>
                </a:solidFill>
                <a:latin typeface="BIZ UDPゴシック" panose="020B0400000000000000" pitchFamily="50" charset="-128"/>
                <a:ea typeface="BIZ UDPゴシック" panose="020B0400000000000000" pitchFamily="50" charset="-128"/>
              </a:rPr>
              <a:t>TF</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 ３ </a:t>
            </a:r>
            <a:r>
              <a:rPr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ja-JP" altLang="en-US" sz="20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rPr>
              <a:t>都市魅力・観光</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sp>
        <p:nvSpPr>
          <p:cNvPr id="18" name="テキスト ボックス 17">
            <a:extLst>
              <a:ext uri="{FF2B5EF4-FFF2-40B4-BE49-F238E27FC236}">
                <a16:creationId xmlns:a16="http://schemas.microsoft.com/office/drawing/2014/main" id="{02486FA3-8ADD-484D-9BBE-3D63C937F147}"/>
              </a:ext>
            </a:extLst>
          </p:cNvPr>
          <p:cNvSpPr txBox="1"/>
          <p:nvPr/>
        </p:nvSpPr>
        <p:spPr>
          <a:xfrm>
            <a:off x="5563470" y="1316805"/>
            <a:ext cx="5717097" cy="369332"/>
          </a:xfrm>
          <a:prstGeom prst="rect">
            <a:avLst/>
          </a:prstGeom>
          <a:noFill/>
        </p:spPr>
        <p:txBody>
          <a:bodyPr wrap="square" rtlCol="0">
            <a:spAutoFit/>
          </a:bodyPr>
          <a:lstStyle>
            <a:defPPr>
              <a:defRPr lang="ja-JP"/>
            </a:defPPr>
            <a:lvl1pPr>
              <a:defRPr sz="2400" b="1">
                <a:latin typeface="BIZ UDPゴシック" panose="020B0400000000000000" pitchFamily="50" charset="-128"/>
                <a:ea typeface="BIZ UDPゴシック" panose="020B0400000000000000" pitchFamily="50" charset="-128"/>
              </a:defRPr>
            </a:lvl1pPr>
          </a:lstStyle>
          <a:p>
            <a:r>
              <a:rPr lang="ja-JP" altLang="en-US" sz="1800" b="0" dirty="0"/>
              <a:t>～新たな観光資源の創出・育成による都市格の向上～</a:t>
            </a:r>
            <a:endParaRPr lang="en-US" altLang="ja-JP" sz="1200" b="0" dirty="0"/>
          </a:p>
        </p:txBody>
      </p:sp>
      <p:graphicFrame>
        <p:nvGraphicFramePr>
          <p:cNvPr id="7" name="表 10">
            <a:extLst>
              <a:ext uri="{FF2B5EF4-FFF2-40B4-BE49-F238E27FC236}">
                <a16:creationId xmlns:a16="http://schemas.microsoft.com/office/drawing/2014/main" id="{6C8A1387-2AA6-415D-9F5E-2D27E5025881}"/>
              </a:ext>
            </a:extLst>
          </p:cNvPr>
          <p:cNvGraphicFramePr>
            <a:graphicFrameLocks noGrp="1"/>
          </p:cNvGraphicFramePr>
          <p:nvPr>
            <p:extLst>
              <p:ext uri="{D42A27DB-BD31-4B8C-83A1-F6EECF244321}">
                <p14:modId xmlns:p14="http://schemas.microsoft.com/office/powerpoint/2010/main" val="1406852011"/>
              </p:ext>
            </p:extLst>
          </p:nvPr>
        </p:nvGraphicFramePr>
        <p:xfrm>
          <a:off x="876000" y="2054542"/>
          <a:ext cx="10440000" cy="3861246"/>
        </p:xfrm>
        <a:graphic>
          <a:graphicData uri="http://schemas.openxmlformats.org/drawingml/2006/table">
            <a:tbl>
              <a:tblPr>
                <a:tableStyleId>{616DA210-FB5B-4158-B5E0-FEB733F419BA}</a:tableStyleId>
              </a:tblPr>
              <a:tblGrid>
                <a:gridCol w="2164157">
                  <a:extLst>
                    <a:ext uri="{9D8B030D-6E8A-4147-A177-3AD203B41FA5}">
                      <a16:colId xmlns:a16="http://schemas.microsoft.com/office/drawing/2014/main" val="1645464638"/>
                    </a:ext>
                  </a:extLst>
                </a:gridCol>
                <a:gridCol w="8275843">
                  <a:extLst>
                    <a:ext uri="{9D8B030D-6E8A-4147-A177-3AD203B41FA5}">
                      <a16:colId xmlns:a16="http://schemas.microsoft.com/office/drawing/2014/main" val="3415421403"/>
                    </a:ext>
                  </a:extLst>
                </a:gridCol>
              </a:tblGrid>
              <a:tr h="716402">
                <a:tc>
                  <a:txBody>
                    <a:bodyPr/>
                    <a:lstStyle/>
                    <a:p>
                      <a:pPr algn="ctr">
                        <a:lnSpc>
                          <a:spcPct val="1400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めざすべき方向</a:t>
                      </a:r>
                    </a:p>
                  </a:txBody>
                  <a:tcPr anchor="ctr">
                    <a:solidFill>
                      <a:schemeClr val="accent5">
                        <a:lumMod val="40000"/>
                        <a:lumOff val="60000"/>
                      </a:schemeClr>
                    </a:solidFill>
                  </a:tcPr>
                </a:tc>
                <a:tc>
                  <a:txBody>
                    <a:bodyPr/>
                    <a:lstStyle/>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インバウンドの増加を機に、観光産業の更なる充実強化に向けて、府域全域の観光拠点化、富裕層の取り込みやおもてなし対応の充実を図る</a:t>
                      </a:r>
                    </a:p>
                  </a:txBody>
                  <a:tcPr/>
                </a:tc>
                <a:extLst>
                  <a:ext uri="{0D108BD9-81ED-4DB2-BD59-A6C34878D82A}">
                    <a16:rowId xmlns:a16="http://schemas.microsoft.com/office/drawing/2014/main" val="145524355"/>
                  </a:ext>
                </a:extLst>
              </a:tr>
              <a:tr h="2419195">
                <a:tc>
                  <a:txBody>
                    <a:bodyPr/>
                    <a:lstStyle/>
                    <a:p>
                      <a:pPr algn="ctr">
                        <a:lnSpc>
                          <a:spcPct val="1400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検討対象（案）</a:t>
                      </a:r>
                      <a:endParaRPr kumimoji="1" lang="ja-JP" altLang="en-US" sz="1600" dirty="0">
                        <a:solidFill>
                          <a:schemeClr val="tx1"/>
                        </a:solidFill>
                      </a:endParaRPr>
                    </a:p>
                  </a:txBody>
                  <a:tcPr anchor="ctr">
                    <a:solidFill>
                      <a:schemeClr val="accent5">
                        <a:lumMod val="40000"/>
                        <a:lumOff val="60000"/>
                      </a:schemeClr>
                    </a:solidFill>
                  </a:tcPr>
                </a:tc>
                <a:tc>
                  <a:txBody>
                    <a:bodyPr/>
                    <a:lstStyle/>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エンタメ・ナイトカルチャー、文化・スポーツ・アートなど、新たな都市魅力の創出</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0" marR="0" lvl="0" indent="177800" algn="l" defTabSz="914400" rtl="0" eaLnBrk="1" fontAlgn="auto" latinLnBrk="0" hangingPunct="1">
                        <a:lnSpc>
                          <a:spcPct val="140000"/>
                        </a:lnSpc>
                        <a:spcBef>
                          <a:spcPts val="0"/>
                        </a:spcBef>
                        <a:spcAft>
                          <a:spcPts val="0"/>
                        </a:spcAft>
                        <a:buClrTx/>
                        <a:buSzTx/>
                        <a:buFont typeface="Wingdings" panose="05000000000000000000" pitchFamily="2" charset="2"/>
                        <a:buNone/>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　・ スーパーヨットなどクルージングの推進</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0" marR="0" lvl="0" indent="177800" algn="l" defTabSz="914400" rtl="0" eaLnBrk="1" fontAlgn="auto" latinLnBrk="0" hangingPunct="1">
                        <a:lnSpc>
                          <a:spcPct val="140000"/>
                        </a:lnSpc>
                        <a:spcBef>
                          <a:spcPts val="0"/>
                        </a:spcBef>
                        <a:spcAft>
                          <a:spcPts val="0"/>
                        </a:spcAft>
                        <a:buClrTx/>
                        <a:buSzTx/>
                        <a:buFont typeface="Wingdings" panose="05000000000000000000" pitchFamily="2" charset="2"/>
                        <a:buNone/>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　・ パブリックアート等の推進</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0" marR="0" lvl="0" indent="177800" algn="l" defTabSz="914400" rtl="0" eaLnBrk="1" fontAlgn="auto" latinLnBrk="0" hangingPunct="1">
                        <a:lnSpc>
                          <a:spcPct val="140000"/>
                        </a:lnSpc>
                        <a:spcBef>
                          <a:spcPts val="0"/>
                        </a:spcBef>
                        <a:spcAft>
                          <a:spcPts val="0"/>
                        </a:spcAft>
                        <a:buClrTx/>
                        <a:buSzTx/>
                        <a:buFont typeface="Wingdings" panose="05000000000000000000" pitchFamily="2" charset="2"/>
                        <a:buNone/>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　・ </a:t>
                      </a:r>
                      <a:r>
                        <a:rPr kumimoji="1" lang="en-US" altLang="ja-JP" sz="1600" dirty="0">
                          <a:solidFill>
                            <a:schemeClr val="tx1"/>
                          </a:solidFill>
                          <a:latin typeface="BIZ UDPゴシック" panose="020B0400000000000000" pitchFamily="50" charset="-128"/>
                          <a:ea typeface="BIZ UDPゴシック" panose="020B0400000000000000" pitchFamily="50" charset="-128"/>
                        </a:rPr>
                        <a:t>F1</a:t>
                      </a:r>
                      <a:r>
                        <a:rPr kumimoji="1" lang="ja-JP" altLang="en-US" sz="1600" dirty="0">
                          <a:solidFill>
                            <a:schemeClr val="tx1"/>
                          </a:solidFill>
                          <a:latin typeface="BIZ UDPゴシック" panose="020B0400000000000000" pitchFamily="50" charset="-128"/>
                          <a:ea typeface="BIZ UDPゴシック" panose="020B0400000000000000" pitchFamily="50" charset="-128"/>
                        </a:rPr>
                        <a:t>を含むモータースポーツの推進</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0" marR="0" lvl="0" indent="177800" algn="l" defTabSz="914400" rtl="0" eaLnBrk="1" fontAlgn="auto" latinLnBrk="0" hangingPunct="1">
                        <a:lnSpc>
                          <a:spcPct val="140000"/>
                        </a:lnSpc>
                        <a:spcBef>
                          <a:spcPts val="0"/>
                        </a:spcBef>
                        <a:spcAft>
                          <a:spcPts val="0"/>
                        </a:spcAft>
                        <a:buClrTx/>
                        <a:buSzTx/>
                        <a:buFont typeface="Wingdings" panose="05000000000000000000" pitchFamily="2" charset="2"/>
                        <a:buNone/>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　・ 中之島</a:t>
                      </a:r>
                      <a:r>
                        <a:rPr kumimoji="1" lang="en-US" altLang="ja-JP" sz="1600" dirty="0">
                          <a:solidFill>
                            <a:schemeClr val="tx1"/>
                          </a:solidFill>
                          <a:latin typeface="BIZ UDPゴシック" panose="020B0400000000000000" pitchFamily="50" charset="-128"/>
                          <a:ea typeface="BIZ UDPゴシック" panose="020B0400000000000000" pitchFamily="50" charset="-128"/>
                        </a:rPr>
                        <a:t>GATE</a:t>
                      </a:r>
                      <a:r>
                        <a:rPr kumimoji="1" lang="ja-JP" altLang="en-US" sz="1600" dirty="0">
                          <a:solidFill>
                            <a:schemeClr val="tx1"/>
                          </a:solidFill>
                          <a:latin typeface="BIZ UDPゴシック" panose="020B0400000000000000" pitchFamily="50" charset="-128"/>
                          <a:ea typeface="BIZ UDPゴシック" panose="020B0400000000000000" pitchFamily="50" charset="-128"/>
                        </a:rPr>
                        <a:t>や淀川大堰閘門の整備を活かした、舟運のエンタメ化</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0" marR="0" lvl="0" indent="177800" algn="l" defTabSz="914400" rtl="0" eaLnBrk="1" fontAlgn="auto" latinLnBrk="0" hangingPunct="1">
                        <a:lnSpc>
                          <a:spcPct val="140000"/>
                        </a:lnSpc>
                        <a:spcBef>
                          <a:spcPts val="0"/>
                        </a:spcBef>
                        <a:spcAft>
                          <a:spcPts val="0"/>
                        </a:spcAft>
                        <a:buClrTx/>
                        <a:buSzTx/>
                        <a:buFont typeface="Wingdings" panose="05000000000000000000" pitchFamily="2" charset="2"/>
                        <a:buNone/>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　・ 御堂筋の道路空間再編</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集客・周遊の仕掛けづくり</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981322026"/>
                  </a:ext>
                </a:extLst>
              </a:tr>
              <a:tr h="716402">
                <a:tc>
                  <a:txBody>
                    <a:bodyPr/>
                    <a:lstStyle/>
                    <a:p>
                      <a:pPr algn="ctr">
                        <a:lnSpc>
                          <a:spcPct val="1400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検討ポイント（案）</a:t>
                      </a:r>
                      <a:endParaRPr kumimoji="1" lang="ja-JP" altLang="en-US" sz="1600" dirty="0">
                        <a:solidFill>
                          <a:schemeClr val="tx1"/>
                        </a:solidFill>
                      </a:endParaRPr>
                    </a:p>
                  </a:txBody>
                  <a:tcPr anchor="ctr">
                    <a:solidFill>
                      <a:schemeClr val="accent5">
                        <a:lumMod val="40000"/>
                        <a:lumOff val="60000"/>
                      </a:schemeClr>
                    </a:solidFill>
                  </a:tcPr>
                </a:tc>
                <a:tc>
                  <a:txBody>
                    <a:bodyPr/>
                    <a:lstStyle/>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海外富裕層の誘客、</a:t>
                      </a:r>
                      <a:r>
                        <a:rPr kumimoji="1" lang="en-US" altLang="ja-JP" sz="1600" dirty="0">
                          <a:solidFill>
                            <a:schemeClr val="tx1"/>
                          </a:solidFill>
                          <a:latin typeface="BIZ UDPゴシック" panose="020B0400000000000000" pitchFamily="50" charset="-128"/>
                          <a:ea typeface="BIZ UDPゴシック" panose="020B0400000000000000" pitchFamily="50" charset="-128"/>
                        </a:rPr>
                        <a:t>IR</a:t>
                      </a:r>
                      <a:r>
                        <a:rPr kumimoji="1" lang="ja-JP" altLang="en-US" sz="1600" dirty="0">
                          <a:solidFill>
                            <a:schemeClr val="tx1"/>
                          </a:solidFill>
                          <a:latin typeface="BIZ UDPゴシック" panose="020B0400000000000000" pitchFamily="50" charset="-128"/>
                          <a:ea typeface="BIZ UDPゴシック" panose="020B0400000000000000" pitchFamily="50" charset="-128"/>
                        </a:rPr>
                        <a:t>と連動した魅力創出</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プラスワントリップや府域周遊の推進</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728975590"/>
                  </a:ext>
                </a:extLst>
              </a:tr>
            </a:tbl>
          </a:graphicData>
        </a:graphic>
      </p:graphicFrame>
      <p:sp>
        <p:nvSpPr>
          <p:cNvPr id="17" name="テキスト ボックス 16">
            <a:extLst>
              <a:ext uri="{FF2B5EF4-FFF2-40B4-BE49-F238E27FC236}">
                <a16:creationId xmlns:a16="http://schemas.microsoft.com/office/drawing/2014/main" id="{A48C592B-7A53-482D-9AFB-8AAE14443D8F}"/>
              </a:ext>
            </a:extLst>
          </p:cNvPr>
          <p:cNvSpPr txBox="1"/>
          <p:nvPr/>
        </p:nvSpPr>
        <p:spPr>
          <a:xfrm>
            <a:off x="935276" y="5934636"/>
            <a:ext cx="10461018" cy="261610"/>
          </a:xfrm>
          <a:prstGeom prst="rect">
            <a:avLst/>
          </a:prstGeom>
          <a:noFill/>
          <a:ln>
            <a:noFill/>
          </a:ln>
        </p:spPr>
        <p:txBody>
          <a:bodyPr wrap="square" rtlCol="0">
            <a:spAutoFit/>
          </a:bodyPr>
          <a:lstStyle/>
          <a:p>
            <a:pPr algn="r"/>
            <a:r>
              <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　上記内容については案であり、今後、</a:t>
            </a:r>
            <a:r>
              <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rPr>
              <a:t>TF</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において議論</a:t>
            </a:r>
            <a:endPar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cxnSp>
        <p:nvCxnSpPr>
          <p:cNvPr id="12" name="直線コネクタ 11">
            <a:extLst>
              <a:ext uri="{FF2B5EF4-FFF2-40B4-BE49-F238E27FC236}">
                <a16:creationId xmlns:a16="http://schemas.microsoft.com/office/drawing/2014/main" id="{84E2AB10-24CB-4092-9825-00EA60F63A64}"/>
              </a:ext>
            </a:extLst>
          </p:cNvPr>
          <p:cNvCxnSpPr>
            <a:cxnSpLocks/>
          </p:cNvCxnSpPr>
          <p:nvPr/>
        </p:nvCxnSpPr>
        <p:spPr>
          <a:xfrm>
            <a:off x="298375" y="6640294"/>
            <a:ext cx="10836000" cy="0"/>
          </a:xfrm>
          <a:prstGeom prst="line">
            <a:avLst/>
          </a:prstGeom>
          <a:ln w="9525">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212DC915-CC2C-4EBF-A0A1-4F150704436B}"/>
              </a:ext>
            </a:extLst>
          </p:cNvPr>
          <p:cNvCxnSpPr>
            <a:cxnSpLocks/>
          </p:cNvCxnSpPr>
          <p:nvPr/>
        </p:nvCxnSpPr>
        <p:spPr>
          <a:xfrm flipV="1">
            <a:off x="508529" y="1203155"/>
            <a:ext cx="0" cy="5616000"/>
          </a:xfrm>
          <a:prstGeom prst="line">
            <a:avLst/>
          </a:prstGeom>
          <a:ln w="19050">
            <a:solidFill>
              <a:srgbClr val="079378"/>
            </a:solidFill>
          </a:ln>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a:extLst>
              <a:ext uri="{FF2B5EF4-FFF2-40B4-BE49-F238E27FC236}">
                <a16:creationId xmlns:a16="http://schemas.microsoft.com/office/drawing/2014/main" id="{4626F0D4-37A9-4781-AEFE-461CA1F06F50}"/>
              </a:ext>
            </a:extLst>
          </p:cNvPr>
          <p:cNvSpPr>
            <a:spLocks noGrp="1"/>
          </p:cNvSpPr>
          <p:nvPr>
            <p:ph type="sldNum" sz="quarter" idx="12"/>
          </p:nvPr>
        </p:nvSpPr>
        <p:spPr>
          <a:xfrm>
            <a:off x="9448800" y="0"/>
            <a:ext cx="2743200" cy="365125"/>
          </a:xfrm>
        </p:spPr>
        <p:txBody>
          <a:bodyPr/>
          <a:lstStyle/>
          <a:p>
            <a:fld id="{DDF82107-93BA-490C-9453-044014AF67CD}" type="slidenum">
              <a:rPr kumimoji="1" lang="ja-JP" altLang="en-US" smtClean="0"/>
              <a:t>15</a:t>
            </a:fld>
            <a:endParaRPr kumimoji="1" lang="ja-JP" altLang="en-US" dirty="0"/>
          </a:p>
        </p:txBody>
      </p:sp>
    </p:spTree>
    <p:extLst>
      <p:ext uri="{BB962C8B-B14F-4D97-AF65-F5344CB8AC3E}">
        <p14:creationId xmlns:p14="http://schemas.microsoft.com/office/powerpoint/2010/main" val="317210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7D173F5B-FD2F-4B3E-B54D-CD1B02505E39}"/>
              </a:ext>
            </a:extLst>
          </p:cNvPr>
          <p:cNvSpPr txBox="1"/>
          <p:nvPr/>
        </p:nvSpPr>
        <p:spPr>
          <a:xfrm>
            <a:off x="447326" y="327824"/>
            <a:ext cx="11282674" cy="461665"/>
          </a:xfrm>
          <a:prstGeom prst="rect">
            <a:avLst/>
          </a:prstGeom>
          <a:noFill/>
        </p:spPr>
        <p:txBody>
          <a:bodyPr wrap="square" rtlCol="0">
            <a:spAutoFit/>
          </a:bodyPr>
          <a:lstStyle>
            <a:defPPr>
              <a:defRPr lang="ja-JP"/>
            </a:defPPr>
            <a:lvl1pPr>
              <a:defRPr sz="2400" b="1">
                <a:latin typeface="BIZ UDPゴシック" panose="020B0400000000000000" pitchFamily="50" charset="-128"/>
                <a:ea typeface="BIZ UDPゴシック" panose="020B0400000000000000" pitchFamily="50" charset="-128"/>
              </a:defRPr>
            </a:lvl1pPr>
          </a:lstStyle>
          <a:p>
            <a:r>
              <a:rPr lang="ja-JP" altLang="en-US" dirty="0"/>
              <a:t>３　各タスクフォースのミッション（イメージ）</a:t>
            </a:r>
            <a:endParaRPr lang="en-US" altLang="ja-JP" sz="1500" b="0" dirty="0"/>
          </a:p>
        </p:txBody>
      </p:sp>
      <p:cxnSp>
        <p:nvCxnSpPr>
          <p:cNvPr id="3" name="直線コネクタ 2">
            <a:extLst>
              <a:ext uri="{FF2B5EF4-FFF2-40B4-BE49-F238E27FC236}">
                <a16:creationId xmlns:a16="http://schemas.microsoft.com/office/drawing/2014/main" id="{8F91B142-30CD-4FD5-A840-2926C795DE6B}"/>
              </a:ext>
            </a:extLst>
          </p:cNvPr>
          <p:cNvCxnSpPr>
            <a:cxnSpLocks/>
          </p:cNvCxnSpPr>
          <p:nvPr/>
        </p:nvCxnSpPr>
        <p:spPr>
          <a:xfrm>
            <a:off x="462000" y="923364"/>
            <a:ext cx="11268000" cy="0"/>
          </a:xfrm>
          <a:prstGeom prst="line">
            <a:avLst/>
          </a:prstGeom>
          <a:ln w="38100">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FA0534F3-8762-4870-B481-5942B785C138}"/>
              </a:ext>
            </a:extLst>
          </p:cNvPr>
          <p:cNvCxnSpPr>
            <a:cxnSpLocks/>
          </p:cNvCxnSpPr>
          <p:nvPr/>
        </p:nvCxnSpPr>
        <p:spPr>
          <a:xfrm flipV="1">
            <a:off x="11622125" y="415417"/>
            <a:ext cx="0" cy="6084000"/>
          </a:xfrm>
          <a:prstGeom prst="line">
            <a:avLst/>
          </a:prstGeom>
          <a:ln w="9525">
            <a:solidFill>
              <a:srgbClr val="079378"/>
            </a:solidFill>
          </a:ln>
        </p:spPr>
        <p:style>
          <a:lnRef idx="1">
            <a:schemeClr val="accent1"/>
          </a:lnRef>
          <a:fillRef idx="0">
            <a:schemeClr val="accent1"/>
          </a:fillRef>
          <a:effectRef idx="0">
            <a:schemeClr val="accent1"/>
          </a:effectRef>
          <a:fontRef idx="minor">
            <a:schemeClr val="tx1"/>
          </a:fontRef>
        </p:style>
      </p:cxnSp>
      <p:graphicFrame>
        <p:nvGraphicFramePr>
          <p:cNvPr id="7" name="表 10">
            <a:extLst>
              <a:ext uri="{FF2B5EF4-FFF2-40B4-BE49-F238E27FC236}">
                <a16:creationId xmlns:a16="http://schemas.microsoft.com/office/drawing/2014/main" id="{6C8A1387-2AA6-415D-9F5E-2D27E5025881}"/>
              </a:ext>
            </a:extLst>
          </p:cNvPr>
          <p:cNvGraphicFramePr>
            <a:graphicFrameLocks noGrp="1"/>
          </p:cNvGraphicFramePr>
          <p:nvPr>
            <p:extLst>
              <p:ext uri="{D42A27DB-BD31-4B8C-83A1-F6EECF244321}">
                <p14:modId xmlns:p14="http://schemas.microsoft.com/office/powerpoint/2010/main" val="1530688841"/>
              </p:ext>
            </p:extLst>
          </p:nvPr>
        </p:nvGraphicFramePr>
        <p:xfrm>
          <a:off x="876000" y="1928236"/>
          <a:ext cx="10440000" cy="3504824"/>
        </p:xfrm>
        <a:graphic>
          <a:graphicData uri="http://schemas.openxmlformats.org/drawingml/2006/table">
            <a:tbl>
              <a:tblPr>
                <a:tableStyleId>{616DA210-FB5B-4158-B5E0-FEB733F419BA}</a:tableStyleId>
              </a:tblPr>
              <a:tblGrid>
                <a:gridCol w="2164157">
                  <a:extLst>
                    <a:ext uri="{9D8B030D-6E8A-4147-A177-3AD203B41FA5}">
                      <a16:colId xmlns:a16="http://schemas.microsoft.com/office/drawing/2014/main" val="1645464638"/>
                    </a:ext>
                  </a:extLst>
                </a:gridCol>
                <a:gridCol w="8275843">
                  <a:extLst>
                    <a:ext uri="{9D8B030D-6E8A-4147-A177-3AD203B41FA5}">
                      <a16:colId xmlns:a16="http://schemas.microsoft.com/office/drawing/2014/main" val="3415421403"/>
                    </a:ext>
                  </a:extLst>
                </a:gridCol>
              </a:tblGrid>
              <a:tr h="614133">
                <a:tc>
                  <a:txBody>
                    <a:bodyPr/>
                    <a:lstStyle/>
                    <a:p>
                      <a:pPr algn="ctr">
                        <a:lnSpc>
                          <a:spcPct val="140000"/>
                        </a:lnSpc>
                      </a:pPr>
                      <a:r>
                        <a:rPr kumimoji="1" lang="ja-JP" altLang="en-US" sz="1600" dirty="0">
                          <a:latin typeface="BIZ UDPゴシック" panose="020B0400000000000000" pitchFamily="50" charset="-128"/>
                          <a:ea typeface="BIZ UDPゴシック" panose="020B0400000000000000" pitchFamily="50" charset="-128"/>
                        </a:rPr>
                        <a:t>めざすべき方向</a:t>
                      </a:r>
                    </a:p>
                  </a:txBody>
                  <a:tcPr anchor="ctr">
                    <a:solidFill>
                      <a:schemeClr val="accent5">
                        <a:lumMod val="40000"/>
                        <a:lumOff val="60000"/>
                      </a:schemeClr>
                    </a:solidFill>
                  </a:tcPr>
                </a:tc>
                <a:tc>
                  <a:txBody>
                    <a:bodyPr/>
                    <a:lstStyle/>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経済・産業活動を支えるまちづくりの推進とインフラ整備</a:t>
                      </a:r>
                    </a:p>
                  </a:txBody>
                  <a:tcPr anchor="ctr"/>
                </a:tc>
                <a:extLst>
                  <a:ext uri="{0D108BD9-81ED-4DB2-BD59-A6C34878D82A}">
                    <a16:rowId xmlns:a16="http://schemas.microsoft.com/office/drawing/2014/main" val="145524355"/>
                  </a:ext>
                </a:extLst>
              </a:tr>
              <a:tr h="1336211">
                <a:tc>
                  <a:txBody>
                    <a:bodyPr/>
                    <a:lstStyle/>
                    <a:p>
                      <a:pPr algn="ctr">
                        <a:lnSpc>
                          <a:spcPct val="140000"/>
                        </a:lnSpc>
                      </a:pPr>
                      <a:r>
                        <a:rPr kumimoji="1" lang="ja-JP" altLang="en-US" sz="1600" dirty="0">
                          <a:latin typeface="BIZ UDPゴシック" panose="020B0400000000000000" pitchFamily="50" charset="-128"/>
                          <a:ea typeface="BIZ UDPゴシック" panose="020B0400000000000000" pitchFamily="50" charset="-128"/>
                        </a:rPr>
                        <a:t>検討対象（案）</a:t>
                      </a:r>
                      <a:endParaRPr kumimoji="1" lang="ja-JP" altLang="en-US" sz="1600" dirty="0"/>
                    </a:p>
                  </a:txBody>
                  <a:tcPr anchor="ctr">
                    <a:solidFill>
                      <a:schemeClr val="accent5">
                        <a:lumMod val="40000"/>
                        <a:lumOff val="60000"/>
                      </a:schemeClr>
                    </a:solidFill>
                  </a:tcPr>
                </a:tc>
                <a:tc>
                  <a:txBody>
                    <a:bodyPr/>
                    <a:lstStyle/>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うめきた、新大阪、森之宮、夢洲、中之島などの都心部の拠点形成</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千里中央、中百舌鳥、彩都などのまちづくり</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淀川左岸線、リニア中央新幹線、北陸新幹線などの道路、鉄道等インフラ</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981322026"/>
                  </a:ext>
                </a:extLst>
              </a:tr>
              <a:tr h="1554480">
                <a:tc>
                  <a:txBody>
                    <a:bodyPr/>
                    <a:lstStyle/>
                    <a:p>
                      <a:pPr algn="ctr">
                        <a:lnSpc>
                          <a:spcPct val="140000"/>
                        </a:lnSpc>
                      </a:pPr>
                      <a:r>
                        <a:rPr kumimoji="1" lang="ja-JP" altLang="en-US" sz="1600" dirty="0">
                          <a:latin typeface="BIZ UDPゴシック" panose="020B0400000000000000" pitchFamily="50" charset="-128"/>
                          <a:ea typeface="BIZ UDPゴシック" panose="020B0400000000000000" pitchFamily="50" charset="-128"/>
                        </a:rPr>
                        <a:t>検討ポイント（案）</a:t>
                      </a:r>
                      <a:endParaRPr kumimoji="1" lang="ja-JP" altLang="en-US" sz="1600" dirty="0"/>
                    </a:p>
                  </a:txBody>
                  <a:tcPr anchor="ctr">
                    <a:solidFill>
                      <a:schemeClr val="accent5">
                        <a:lumMod val="40000"/>
                        <a:lumOff val="60000"/>
                      </a:schemeClr>
                    </a:solidFill>
                  </a:tcPr>
                </a:tc>
                <a:tc>
                  <a:txBody>
                    <a:bodyPr/>
                    <a:lstStyle/>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産業集積・誘発に向けた仕掛けづくり</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みどり豊かな都市空間の創出と人中心のまちづくり</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経済活動を支えるインフラネットワークの充実・強化</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都市のストック更新による市街地のリノベーション</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728975590"/>
                  </a:ext>
                </a:extLst>
              </a:tr>
            </a:tbl>
          </a:graphicData>
        </a:graphic>
      </p:graphicFrame>
      <p:sp>
        <p:nvSpPr>
          <p:cNvPr id="16" name="テキスト ボックス 15">
            <a:extLst>
              <a:ext uri="{FF2B5EF4-FFF2-40B4-BE49-F238E27FC236}">
                <a16:creationId xmlns:a16="http://schemas.microsoft.com/office/drawing/2014/main" id="{F1E780B8-A1E6-4BEC-B2D2-A86A2E16AA23}"/>
              </a:ext>
            </a:extLst>
          </p:cNvPr>
          <p:cNvSpPr txBox="1"/>
          <p:nvPr/>
        </p:nvSpPr>
        <p:spPr>
          <a:xfrm>
            <a:off x="905734" y="5468480"/>
            <a:ext cx="10461018" cy="261610"/>
          </a:xfrm>
          <a:prstGeom prst="rect">
            <a:avLst/>
          </a:prstGeom>
          <a:noFill/>
          <a:ln>
            <a:noFill/>
          </a:ln>
        </p:spPr>
        <p:txBody>
          <a:bodyPr wrap="square" rtlCol="0">
            <a:spAutoFit/>
          </a:bodyPr>
          <a:lstStyle/>
          <a:p>
            <a:pPr algn="r"/>
            <a:r>
              <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　上記内容については案であり、今後、</a:t>
            </a:r>
            <a:r>
              <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rPr>
              <a:t>TF</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において議論</a:t>
            </a:r>
            <a:endPar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7" name="テキスト ボックス 16">
            <a:extLst>
              <a:ext uri="{FF2B5EF4-FFF2-40B4-BE49-F238E27FC236}">
                <a16:creationId xmlns:a16="http://schemas.microsoft.com/office/drawing/2014/main" id="{251A384F-88A2-4BB6-B40C-35F6B08B7F93}"/>
              </a:ext>
            </a:extLst>
          </p:cNvPr>
          <p:cNvSpPr txBox="1"/>
          <p:nvPr/>
        </p:nvSpPr>
        <p:spPr>
          <a:xfrm>
            <a:off x="858154" y="5610144"/>
            <a:ext cx="7789837" cy="800219"/>
          </a:xfrm>
          <a:prstGeom prst="rect">
            <a:avLst/>
          </a:prstGeom>
          <a:noFill/>
        </p:spPr>
        <p:txBody>
          <a:bodyPr wrap="square" rtlCol="0">
            <a:spAutoFit/>
          </a:bodyPr>
          <a:lstStyle>
            <a:defPPr>
              <a:defRPr lang="ja-JP"/>
            </a:defPPr>
            <a:lvl1pPr>
              <a:defRPr sz="2400" b="1">
                <a:latin typeface="BIZ UDPゴシック" panose="020B0400000000000000" pitchFamily="50" charset="-128"/>
                <a:ea typeface="BIZ UDPゴシック" panose="020B0400000000000000" pitchFamily="50" charset="-128"/>
              </a:defRPr>
            </a:lvl1pPr>
          </a:lstStyle>
          <a:p>
            <a:pPr>
              <a:spcAft>
                <a:spcPts val="600"/>
              </a:spcAft>
            </a:pPr>
            <a:r>
              <a:rPr lang="en-US" altLang="ja-JP" sz="1200" b="0" dirty="0"/>
              <a:t>【</a:t>
            </a:r>
            <a:r>
              <a:rPr lang="ja-JP" altLang="en-US" sz="1200" b="0" dirty="0"/>
              <a:t>部会</a:t>
            </a:r>
            <a:r>
              <a:rPr lang="en-US" altLang="ja-JP" sz="1200" b="0" dirty="0"/>
              <a:t>】</a:t>
            </a:r>
            <a:r>
              <a:rPr lang="ja-JP" altLang="en-US" sz="1200" b="0" dirty="0"/>
              <a:t>（例）</a:t>
            </a:r>
            <a:endParaRPr lang="en-US" altLang="ja-JP" sz="1200" b="0" dirty="0"/>
          </a:p>
          <a:p>
            <a:pPr>
              <a:spcAft>
                <a:spcPts val="600"/>
              </a:spcAft>
            </a:pPr>
            <a:r>
              <a:rPr lang="ja-JP" altLang="en-US" sz="1200" b="0" dirty="0"/>
              <a:t>　〇 まちづくり部会　・・・　成長を支える拠点形成とまちづくり</a:t>
            </a:r>
            <a:endParaRPr lang="en-US" altLang="ja-JP" sz="1200" b="0" dirty="0"/>
          </a:p>
          <a:p>
            <a:pPr>
              <a:spcAft>
                <a:spcPts val="600"/>
              </a:spcAft>
            </a:pPr>
            <a:r>
              <a:rPr lang="ja-JP" altLang="en-US" sz="1200" b="0" dirty="0"/>
              <a:t>　〇 インフラ部会　・・・　道路、鉄道等の交通ネットワークの整備</a:t>
            </a:r>
            <a:endParaRPr lang="en-US" altLang="ja-JP" sz="1200" b="0" dirty="0"/>
          </a:p>
        </p:txBody>
      </p:sp>
      <p:sp>
        <p:nvSpPr>
          <p:cNvPr id="19" name="正方形/長方形 18">
            <a:extLst>
              <a:ext uri="{FF2B5EF4-FFF2-40B4-BE49-F238E27FC236}">
                <a16:creationId xmlns:a16="http://schemas.microsoft.com/office/drawing/2014/main" id="{E815CB2E-D9EA-410C-A5F3-D808094DB383}"/>
              </a:ext>
            </a:extLst>
          </p:cNvPr>
          <p:cNvSpPr/>
          <p:nvPr/>
        </p:nvSpPr>
        <p:spPr>
          <a:xfrm>
            <a:off x="7969045" y="5819633"/>
            <a:ext cx="3003753" cy="53281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en-US" altLang="ja-JP" sz="1200" dirty="0">
                <a:latin typeface="BIZ UDPゴシック" panose="020B0400000000000000" pitchFamily="50" charset="-128"/>
                <a:ea typeface="BIZ UDPゴシック" panose="020B0400000000000000" pitchFamily="50" charset="-128"/>
              </a:rPr>
              <a:t>TF</a:t>
            </a:r>
            <a:r>
              <a:rPr kumimoji="1" lang="ja-JP" altLang="en-US" sz="1200" dirty="0">
                <a:latin typeface="BIZ UDPゴシック" panose="020B0400000000000000" pitchFamily="50" charset="-128"/>
                <a:ea typeface="BIZ UDPゴシック" panose="020B0400000000000000" pitchFamily="50" charset="-128"/>
              </a:rPr>
              <a:t>で議論の後、ターゲットを絞った上で、必要な部会を設置</a:t>
            </a:r>
          </a:p>
        </p:txBody>
      </p:sp>
      <p:sp>
        <p:nvSpPr>
          <p:cNvPr id="22" name="右中かっこ 21">
            <a:extLst>
              <a:ext uri="{FF2B5EF4-FFF2-40B4-BE49-F238E27FC236}">
                <a16:creationId xmlns:a16="http://schemas.microsoft.com/office/drawing/2014/main" id="{EA77FB29-B7B9-4160-8041-7C11222B5942}"/>
              </a:ext>
            </a:extLst>
          </p:cNvPr>
          <p:cNvSpPr/>
          <p:nvPr/>
        </p:nvSpPr>
        <p:spPr>
          <a:xfrm>
            <a:off x="7507905" y="5743417"/>
            <a:ext cx="278188" cy="75600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15" name="直線コネクタ 14">
            <a:extLst>
              <a:ext uri="{FF2B5EF4-FFF2-40B4-BE49-F238E27FC236}">
                <a16:creationId xmlns:a16="http://schemas.microsoft.com/office/drawing/2014/main" id="{39E25B8F-6643-4A48-A579-7C06D103698F}"/>
              </a:ext>
            </a:extLst>
          </p:cNvPr>
          <p:cNvCxnSpPr>
            <a:cxnSpLocks/>
          </p:cNvCxnSpPr>
          <p:nvPr/>
        </p:nvCxnSpPr>
        <p:spPr>
          <a:xfrm>
            <a:off x="298375" y="6640294"/>
            <a:ext cx="10836000" cy="0"/>
          </a:xfrm>
          <a:prstGeom prst="line">
            <a:avLst/>
          </a:prstGeom>
          <a:ln w="9525">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5E5364BE-26E1-4D9C-A2B8-E89C94D443FB}"/>
              </a:ext>
            </a:extLst>
          </p:cNvPr>
          <p:cNvCxnSpPr>
            <a:cxnSpLocks/>
          </p:cNvCxnSpPr>
          <p:nvPr/>
        </p:nvCxnSpPr>
        <p:spPr>
          <a:xfrm flipV="1">
            <a:off x="508529" y="1203155"/>
            <a:ext cx="0" cy="5616000"/>
          </a:xfrm>
          <a:prstGeom prst="line">
            <a:avLst/>
          </a:prstGeom>
          <a:ln w="19050">
            <a:solidFill>
              <a:srgbClr val="079378"/>
            </a:solidFill>
          </a:ln>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9814EE0C-916E-4872-8AEE-96510FA8109E}"/>
              </a:ext>
            </a:extLst>
          </p:cNvPr>
          <p:cNvSpPr txBox="1"/>
          <p:nvPr/>
        </p:nvSpPr>
        <p:spPr>
          <a:xfrm>
            <a:off x="858154" y="1334980"/>
            <a:ext cx="4320000" cy="400110"/>
          </a:xfrm>
          <a:prstGeom prst="rect">
            <a:avLst/>
          </a:prstGeom>
          <a:solidFill>
            <a:schemeClr val="accent2">
              <a:lumMod val="75000"/>
            </a:schemeClr>
          </a:solidFill>
        </p:spPr>
        <p:txBody>
          <a:bodyPr wrap="square" rtlCol="0">
            <a:spAutoFit/>
          </a:bodyPr>
          <a:lstStyle/>
          <a:p>
            <a:r>
              <a:rPr kumimoji="1" lang="en-US" altLang="ja-JP" sz="2000" b="1" dirty="0">
                <a:solidFill>
                  <a:schemeClr val="bg1"/>
                </a:solidFill>
                <a:latin typeface="BIZ UDPゴシック" panose="020B0400000000000000" pitchFamily="50" charset="-128"/>
                <a:ea typeface="BIZ UDPゴシック" panose="020B0400000000000000" pitchFamily="50" charset="-128"/>
              </a:rPr>
              <a:t>TF</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4</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lang="ja-JP" altLang="en-US" sz="2000" b="1" dirty="0">
                <a:solidFill>
                  <a:schemeClr val="bg1"/>
                </a:solidFill>
                <a:latin typeface="BIZ UDPゴシック" panose="020B0400000000000000" pitchFamily="50" charset="-128"/>
                <a:ea typeface="BIZ UDPゴシック" panose="020B0400000000000000" pitchFamily="50" charset="-128"/>
              </a:rPr>
              <a:t>： まちづくり・都市基盤</a:t>
            </a:r>
          </a:p>
        </p:txBody>
      </p:sp>
      <p:sp>
        <p:nvSpPr>
          <p:cNvPr id="25" name="テキスト ボックス 24">
            <a:extLst>
              <a:ext uri="{FF2B5EF4-FFF2-40B4-BE49-F238E27FC236}">
                <a16:creationId xmlns:a16="http://schemas.microsoft.com/office/drawing/2014/main" id="{E9D35AE0-35AB-4392-A69E-F148F4A5B034}"/>
              </a:ext>
            </a:extLst>
          </p:cNvPr>
          <p:cNvSpPr txBox="1"/>
          <p:nvPr/>
        </p:nvSpPr>
        <p:spPr>
          <a:xfrm>
            <a:off x="5527778" y="1335462"/>
            <a:ext cx="6094170" cy="369332"/>
          </a:xfrm>
          <a:prstGeom prst="rect">
            <a:avLst/>
          </a:prstGeom>
          <a:noFill/>
        </p:spPr>
        <p:txBody>
          <a:bodyPr wrap="square" rtlCol="0">
            <a:spAutoFit/>
          </a:bodyPr>
          <a:lstStyle>
            <a:defPPr>
              <a:defRPr lang="ja-JP"/>
            </a:defPPr>
            <a:lvl1pPr>
              <a:defRPr sz="2400" b="1">
                <a:latin typeface="BIZ UDPゴシック" panose="020B0400000000000000" pitchFamily="50" charset="-128"/>
                <a:ea typeface="BIZ UDPゴシック" panose="020B0400000000000000" pitchFamily="50" charset="-128"/>
              </a:defRPr>
            </a:lvl1pPr>
          </a:lstStyle>
          <a:p>
            <a:r>
              <a:rPr lang="ja-JP" altLang="en-US" sz="1800" b="0" spc="-100" dirty="0"/>
              <a:t>～大阪の成長を支えるまちづくり、インフラの整備～</a:t>
            </a:r>
            <a:endParaRPr lang="en-US" altLang="ja-JP" sz="1200" b="0" spc="-100" dirty="0"/>
          </a:p>
        </p:txBody>
      </p:sp>
      <p:sp>
        <p:nvSpPr>
          <p:cNvPr id="2" name="スライド番号プレースホルダー 1">
            <a:extLst>
              <a:ext uri="{FF2B5EF4-FFF2-40B4-BE49-F238E27FC236}">
                <a16:creationId xmlns:a16="http://schemas.microsoft.com/office/drawing/2014/main" id="{9D008E8E-4A1F-4FBF-AA51-0A68BA5936C6}"/>
              </a:ext>
            </a:extLst>
          </p:cNvPr>
          <p:cNvSpPr>
            <a:spLocks noGrp="1"/>
          </p:cNvSpPr>
          <p:nvPr>
            <p:ph type="sldNum" sz="quarter" idx="12"/>
          </p:nvPr>
        </p:nvSpPr>
        <p:spPr/>
        <p:txBody>
          <a:bodyPr/>
          <a:lstStyle/>
          <a:p>
            <a:fld id="{DDF82107-93BA-490C-9453-044014AF67CD}" type="slidenum">
              <a:rPr kumimoji="1" lang="ja-JP" altLang="en-US" smtClean="0"/>
              <a:t>16</a:t>
            </a:fld>
            <a:endParaRPr kumimoji="1" lang="ja-JP" altLang="en-US"/>
          </a:p>
        </p:txBody>
      </p:sp>
    </p:spTree>
    <p:extLst>
      <p:ext uri="{BB962C8B-B14F-4D97-AF65-F5344CB8AC3E}">
        <p14:creationId xmlns:p14="http://schemas.microsoft.com/office/powerpoint/2010/main" val="25245686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7D173F5B-FD2F-4B3E-B54D-CD1B02505E39}"/>
              </a:ext>
            </a:extLst>
          </p:cNvPr>
          <p:cNvSpPr txBox="1"/>
          <p:nvPr/>
        </p:nvSpPr>
        <p:spPr>
          <a:xfrm>
            <a:off x="447326" y="327824"/>
            <a:ext cx="11282674" cy="461665"/>
          </a:xfrm>
          <a:prstGeom prst="rect">
            <a:avLst/>
          </a:prstGeom>
          <a:noFill/>
        </p:spPr>
        <p:txBody>
          <a:bodyPr wrap="square" rtlCol="0">
            <a:spAutoFit/>
          </a:bodyPr>
          <a:lstStyle>
            <a:defPPr>
              <a:defRPr lang="ja-JP"/>
            </a:defPPr>
            <a:lvl1pPr>
              <a:defRPr sz="2400" b="1">
                <a:latin typeface="BIZ UDPゴシック" panose="020B0400000000000000" pitchFamily="50" charset="-128"/>
                <a:ea typeface="BIZ UDPゴシック" panose="020B0400000000000000" pitchFamily="50" charset="-128"/>
              </a:defRPr>
            </a:lvl1pPr>
          </a:lstStyle>
          <a:p>
            <a:r>
              <a:rPr lang="ja-JP" altLang="en-US" dirty="0"/>
              <a:t>３　各タスクフォースのミッション（イメージ）</a:t>
            </a:r>
            <a:endParaRPr lang="en-US" altLang="ja-JP" sz="1500" b="0" dirty="0"/>
          </a:p>
        </p:txBody>
      </p:sp>
      <p:cxnSp>
        <p:nvCxnSpPr>
          <p:cNvPr id="3" name="直線コネクタ 2">
            <a:extLst>
              <a:ext uri="{FF2B5EF4-FFF2-40B4-BE49-F238E27FC236}">
                <a16:creationId xmlns:a16="http://schemas.microsoft.com/office/drawing/2014/main" id="{8F91B142-30CD-4FD5-A840-2926C795DE6B}"/>
              </a:ext>
            </a:extLst>
          </p:cNvPr>
          <p:cNvCxnSpPr>
            <a:cxnSpLocks/>
          </p:cNvCxnSpPr>
          <p:nvPr/>
        </p:nvCxnSpPr>
        <p:spPr>
          <a:xfrm>
            <a:off x="462000" y="923364"/>
            <a:ext cx="11268000" cy="0"/>
          </a:xfrm>
          <a:prstGeom prst="line">
            <a:avLst/>
          </a:prstGeom>
          <a:ln w="38100">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FA0534F3-8762-4870-B481-5942B785C138}"/>
              </a:ext>
            </a:extLst>
          </p:cNvPr>
          <p:cNvCxnSpPr>
            <a:cxnSpLocks/>
          </p:cNvCxnSpPr>
          <p:nvPr/>
        </p:nvCxnSpPr>
        <p:spPr>
          <a:xfrm flipV="1">
            <a:off x="11628496" y="447201"/>
            <a:ext cx="0" cy="6084000"/>
          </a:xfrm>
          <a:prstGeom prst="line">
            <a:avLst/>
          </a:prstGeom>
          <a:ln w="9525">
            <a:solidFill>
              <a:srgbClr val="079378"/>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34865837-534E-43C4-A1DF-2AFB1B4C3F16}"/>
              </a:ext>
            </a:extLst>
          </p:cNvPr>
          <p:cNvSpPr txBox="1"/>
          <p:nvPr/>
        </p:nvSpPr>
        <p:spPr>
          <a:xfrm>
            <a:off x="876000" y="1357106"/>
            <a:ext cx="4320000" cy="400110"/>
          </a:xfrm>
          <a:prstGeom prst="rect">
            <a:avLst/>
          </a:prstGeom>
          <a:solidFill>
            <a:schemeClr val="accent2">
              <a:lumMod val="75000"/>
            </a:schemeClr>
          </a:solidFill>
        </p:spPr>
        <p:txBody>
          <a:bodyPr wrap="square" rtlCol="0">
            <a:spAutoFit/>
          </a:bodyPr>
          <a:lstStyle/>
          <a:p>
            <a:r>
              <a:rPr kumimoji="1" lang="en-US" altLang="ja-JP" sz="2000" b="1" dirty="0">
                <a:solidFill>
                  <a:schemeClr val="bg1"/>
                </a:solidFill>
                <a:latin typeface="BIZ UDPゴシック" panose="020B0400000000000000" pitchFamily="50" charset="-128"/>
                <a:ea typeface="BIZ UDPゴシック" panose="020B0400000000000000" pitchFamily="50" charset="-128"/>
              </a:rPr>
              <a:t>TF</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 ５ </a:t>
            </a:r>
            <a:r>
              <a:rPr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人材</a:t>
            </a:r>
          </a:p>
        </p:txBody>
      </p:sp>
      <p:sp>
        <p:nvSpPr>
          <p:cNvPr id="18" name="テキスト ボックス 17">
            <a:extLst>
              <a:ext uri="{FF2B5EF4-FFF2-40B4-BE49-F238E27FC236}">
                <a16:creationId xmlns:a16="http://schemas.microsoft.com/office/drawing/2014/main" id="{02486FA3-8ADD-484D-9BBE-3D63C937F147}"/>
              </a:ext>
            </a:extLst>
          </p:cNvPr>
          <p:cNvSpPr txBox="1"/>
          <p:nvPr/>
        </p:nvSpPr>
        <p:spPr>
          <a:xfrm>
            <a:off x="5553699" y="1367231"/>
            <a:ext cx="5717097" cy="369332"/>
          </a:xfrm>
          <a:prstGeom prst="rect">
            <a:avLst/>
          </a:prstGeom>
          <a:noFill/>
        </p:spPr>
        <p:txBody>
          <a:bodyPr wrap="square" rtlCol="0">
            <a:spAutoFit/>
          </a:bodyPr>
          <a:lstStyle>
            <a:defPPr>
              <a:defRPr lang="ja-JP"/>
            </a:defPPr>
            <a:lvl1pPr>
              <a:defRPr sz="2400" b="1">
                <a:latin typeface="BIZ UDPゴシック" panose="020B0400000000000000" pitchFamily="50" charset="-128"/>
                <a:ea typeface="BIZ UDPゴシック" panose="020B0400000000000000" pitchFamily="50" charset="-128"/>
              </a:defRPr>
            </a:lvl1pPr>
          </a:lstStyle>
          <a:p>
            <a:r>
              <a:rPr lang="ja-JP" altLang="en-US" sz="1800" b="0" dirty="0"/>
              <a:t>～成長を支える人材の育成・確保など～</a:t>
            </a:r>
            <a:endParaRPr lang="en-US" altLang="ja-JP" sz="1200" b="0" dirty="0"/>
          </a:p>
        </p:txBody>
      </p:sp>
      <p:graphicFrame>
        <p:nvGraphicFramePr>
          <p:cNvPr id="7" name="表 10">
            <a:extLst>
              <a:ext uri="{FF2B5EF4-FFF2-40B4-BE49-F238E27FC236}">
                <a16:creationId xmlns:a16="http://schemas.microsoft.com/office/drawing/2014/main" id="{6C8A1387-2AA6-415D-9F5E-2D27E5025881}"/>
              </a:ext>
            </a:extLst>
          </p:cNvPr>
          <p:cNvGraphicFramePr>
            <a:graphicFrameLocks noGrp="1"/>
          </p:cNvGraphicFramePr>
          <p:nvPr>
            <p:extLst>
              <p:ext uri="{D42A27DB-BD31-4B8C-83A1-F6EECF244321}">
                <p14:modId xmlns:p14="http://schemas.microsoft.com/office/powerpoint/2010/main" val="1764247011"/>
              </p:ext>
            </p:extLst>
          </p:nvPr>
        </p:nvGraphicFramePr>
        <p:xfrm>
          <a:off x="876000" y="1954083"/>
          <a:ext cx="10440000" cy="3492001"/>
        </p:xfrm>
        <a:graphic>
          <a:graphicData uri="http://schemas.openxmlformats.org/drawingml/2006/table">
            <a:tbl>
              <a:tblPr>
                <a:tableStyleId>{616DA210-FB5B-4158-B5E0-FEB733F419BA}</a:tableStyleId>
              </a:tblPr>
              <a:tblGrid>
                <a:gridCol w="2164157">
                  <a:extLst>
                    <a:ext uri="{9D8B030D-6E8A-4147-A177-3AD203B41FA5}">
                      <a16:colId xmlns:a16="http://schemas.microsoft.com/office/drawing/2014/main" val="1645464638"/>
                    </a:ext>
                  </a:extLst>
                </a:gridCol>
                <a:gridCol w="8275843">
                  <a:extLst>
                    <a:ext uri="{9D8B030D-6E8A-4147-A177-3AD203B41FA5}">
                      <a16:colId xmlns:a16="http://schemas.microsoft.com/office/drawing/2014/main" val="3415421403"/>
                    </a:ext>
                  </a:extLst>
                </a:gridCol>
              </a:tblGrid>
              <a:tr h="843000">
                <a:tc>
                  <a:txBody>
                    <a:bodyPr/>
                    <a:lstStyle/>
                    <a:p>
                      <a:pPr algn="ctr">
                        <a:lnSpc>
                          <a:spcPct val="1400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めざすべき方向</a:t>
                      </a:r>
                    </a:p>
                  </a:txBody>
                  <a:tcPr anchor="ctr">
                    <a:solidFill>
                      <a:schemeClr val="accent5">
                        <a:lumMod val="40000"/>
                        <a:lumOff val="60000"/>
                      </a:schemeClr>
                    </a:solidFill>
                  </a:tcPr>
                </a:tc>
                <a:tc>
                  <a:txBody>
                    <a:bodyPr/>
                    <a:lstStyle/>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イノベーションを引き起こす専門人材、外国人材をはじめとした高度人材の確保、</a:t>
                      </a:r>
                      <a:br>
                        <a:rPr kumimoji="1" lang="en-US" altLang="ja-JP" sz="1600" dirty="0">
                          <a:solidFill>
                            <a:schemeClr val="tx1"/>
                          </a:solidFill>
                          <a:latin typeface="BIZ UDPゴシック" panose="020B0400000000000000" pitchFamily="50" charset="-128"/>
                          <a:ea typeface="BIZ UDPゴシック" panose="020B0400000000000000" pitchFamily="50" charset="-128"/>
                        </a:rPr>
                      </a:br>
                      <a:r>
                        <a:rPr kumimoji="1" lang="ja-JP" altLang="en-US" sz="1600" dirty="0">
                          <a:solidFill>
                            <a:schemeClr val="tx1"/>
                          </a:solidFill>
                          <a:latin typeface="BIZ UDPゴシック" panose="020B0400000000000000" pitchFamily="50" charset="-128"/>
                          <a:ea typeface="BIZ UDPゴシック" panose="020B0400000000000000" pitchFamily="50" charset="-128"/>
                        </a:rPr>
                        <a:t>労働の流動性の向上</a:t>
                      </a:r>
                    </a:p>
                  </a:txBody>
                  <a:tcPr anchor="ctr"/>
                </a:tc>
                <a:extLst>
                  <a:ext uri="{0D108BD9-81ED-4DB2-BD59-A6C34878D82A}">
                    <a16:rowId xmlns:a16="http://schemas.microsoft.com/office/drawing/2014/main" val="145524355"/>
                  </a:ext>
                </a:extLst>
              </a:tr>
              <a:tr h="1243741">
                <a:tc>
                  <a:txBody>
                    <a:bodyPr/>
                    <a:lstStyle/>
                    <a:p>
                      <a:pPr algn="ctr">
                        <a:lnSpc>
                          <a:spcPct val="1400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検討対象（案）</a:t>
                      </a:r>
                      <a:endParaRPr kumimoji="1" lang="ja-JP" altLang="en-US" sz="1600" dirty="0">
                        <a:solidFill>
                          <a:schemeClr val="tx1"/>
                        </a:solidFill>
                      </a:endParaRPr>
                    </a:p>
                  </a:txBody>
                  <a:tcPr anchor="ctr">
                    <a:solidFill>
                      <a:schemeClr val="accent5">
                        <a:lumMod val="40000"/>
                        <a:lumOff val="60000"/>
                      </a:schemeClr>
                    </a:solidFill>
                  </a:tcPr>
                </a:tc>
                <a:tc>
                  <a:txBody>
                    <a:bodyPr/>
                    <a:lstStyle/>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技能を有する外国人材の受入</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リカレント・リスキリングの促進</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285750" indent="-285750">
                        <a:lnSpc>
                          <a:spcPct val="140000"/>
                        </a:lnSpc>
                        <a:buFont typeface="Wingdings" panose="05000000000000000000" pitchFamily="2" charset="2"/>
                        <a:buChar char="u"/>
                      </a:pPr>
                      <a:r>
                        <a:rPr kumimoji="1" lang="ja-JP" altLang="en-US" sz="1600" dirty="0">
                          <a:solidFill>
                            <a:schemeClr val="tx1"/>
                          </a:solidFill>
                          <a:latin typeface="BIZ UDPゴシック" panose="020B0400000000000000" pitchFamily="50" charset="-128"/>
                          <a:ea typeface="BIZ UDPゴシック" panose="020B0400000000000000" pitchFamily="50" charset="-128"/>
                        </a:rPr>
                        <a:t>高度人材の呼び込み</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981322026"/>
                  </a:ext>
                </a:extLst>
              </a:tr>
              <a:tr h="1405260">
                <a:tc>
                  <a:txBody>
                    <a:bodyPr/>
                    <a:lstStyle/>
                    <a:p>
                      <a:pPr algn="ctr">
                        <a:lnSpc>
                          <a:spcPct val="140000"/>
                        </a:lnSpc>
                      </a:pPr>
                      <a:r>
                        <a:rPr kumimoji="1" lang="ja-JP" altLang="en-US" sz="1600" dirty="0">
                          <a:solidFill>
                            <a:schemeClr val="tx1"/>
                          </a:solidFill>
                          <a:latin typeface="BIZ UDPゴシック" panose="020B0400000000000000" pitchFamily="50" charset="-128"/>
                          <a:ea typeface="BIZ UDPゴシック" panose="020B0400000000000000" pitchFamily="50" charset="-128"/>
                        </a:rPr>
                        <a:t>検討ポイント（案）</a:t>
                      </a:r>
                      <a:endParaRPr kumimoji="1" lang="ja-JP" altLang="en-US" sz="1600" dirty="0">
                        <a:solidFill>
                          <a:schemeClr val="tx1"/>
                        </a:solidFill>
                      </a:endParaRPr>
                    </a:p>
                  </a:txBody>
                  <a:tcPr anchor="ctr">
                    <a:solidFill>
                      <a:schemeClr val="accent5">
                        <a:lumMod val="40000"/>
                        <a:lumOff val="60000"/>
                      </a:schemeClr>
                    </a:solidFill>
                  </a:tcPr>
                </a:tc>
                <a:tc>
                  <a:txBody>
                    <a:bodyPr/>
                    <a:lstStyle/>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戦略的な外国人材の受入</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285750" indent="-285750">
                        <a:lnSpc>
                          <a:spcPct val="140000"/>
                        </a:lnSpc>
                        <a:buFont typeface="Wingdings" panose="05000000000000000000" pitchFamily="2" charset="2"/>
                        <a:buChar char="u"/>
                      </a:pPr>
                      <a:r>
                        <a:rPr kumimoji="1" lang="ja-JP" altLang="en-US" sz="1600" dirty="0">
                          <a:solidFill>
                            <a:schemeClr val="tx1"/>
                          </a:solidFill>
                          <a:latin typeface="BIZ UDPゴシック" panose="020B0400000000000000" pitchFamily="50" charset="-128"/>
                          <a:ea typeface="BIZ UDPゴシック" panose="020B0400000000000000" pitchFamily="50" charset="-128"/>
                        </a:rPr>
                        <a:t>転職をキャリアアップと捉えた、流動化の推進</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285750" indent="-285750">
                        <a:lnSpc>
                          <a:spcPct val="140000"/>
                        </a:lnSpc>
                        <a:buFont typeface="Wingdings" panose="05000000000000000000" pitchFamily="2" charset="2"/>
                        <a:buChar char="u"/>
                      </a:pPr>
                      <a:r>
                        <a:rPr kumimoji="1" lang="ja-JP" altLang="en-US" sz="1600" dirty="0">
                          <a:solidFill>
                            <a:schemeClr val="tx1"/>
                          </a:solidFill>
                          <a:latin typeface="BIZ UDPゴシック" panose="020B0400000000000000" pitchFamily="50" charset="-128"/>
                          <a:ea typeface="BIZ UDPゴシック" panose="020B0400000000000000" pitchFamily="50" charset="-128"/>
                        </a:rPr>
                        <a:t>成長分野の人材確保、育成</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pPr marL="285750" marR="0" lvl="0" indent="-285750" algn="l" defTabSz="914400" rtl="0" eaLnBrk="1" fontAlgn="auto" latinLnBrk="0" hangingPunct="1">
                        <a:lnSpc>
                          <a:spcPct val="140000"/>
                        </a:lnSpc>
                        <a:spcBef>
                          <a:spcPts val="0"/>
                        </a:spcBef>
                        <a:spcAft>
                          <a:spcPts val="0"/>
                        </a:spcAft>
                        <a:buClrTx/>
                        <a:buSzTx/>
                        <a:buFont typeface="Wingdings" panose="05000000000000000000" pitchFamily="2" charset="2"/>
                        <a:buChar char="u"/>
                        <a:tabLst/>
                        <a:defRPr/>
                      </a:pPr>
                      <a:r>
                        <a:rPr kumimoji="1" lang="ja-JP" altLang="en-US" sz="1600" dirty="0">
                          <a:solidFill>
                            <a:schemeClr val="tx1"/>
                          </a:solidFill>
                          <a:latin typeface="BIZ UDPゴシック" panose="020B0400000000000000" pitchFamily="50" charset="-128"/>
                          <a:ea typeface="BIZ UDPゴシック" panose="020B0400000000000000" pitchFamily="50" charset="-128"/>
                        </a:rPr>
                        <a:t>高度人材の受入環境整備</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728975590"/>
                  </a:ext>
                </a:extLst>
              </a:tr>
            </a:tbl>
          </a:graphicData>
        </a:graphic>
      </p:graphicFrame>
      <p:sp>
        <p:nvSpPr>
          <p:cNvPr id="16" name="テキスト ボックス 15">
            <a:extLst>
              <a:ext uri="{FF2B5EF4-FFF2-40B4-BE49-F238E27FC236}">
                <a16:creationId xmlns:a16="http://schemas.microsoft.com/office/drawing/2014/main" id="{75624E24-5861-44CF-8094-D81F38937794}"/>
              </a:ext>
            </a:extLst>
          </p:cNvPr>
          <p:cNvSpPr txBox="1"/>
          <p:nvPr/>
        </p:nvSpPr>
        <p:spPr>
          <a:xfrm>
            <a:off x="842179" y="5532426"/>
            <a:ext cx="10508119" cy="253916"/>
          </a:xfrm>
          <a:prstGeom prst="rect">
            <a:avLst/>
          </a:prstGeom>
          <a:noFill/>
          <a:ln>
            <a:noFill/>
          </a:ln>
        </p:spPr>
        <p:txBody>
          <a:bodyPr wrap="square" rtlCol="0">
            <a:spAutoFit/>
          </a:bodyPr>
          <a:lstStyle/>
          <a:p>
            <a:pPr algn="r"/>
            <a:r>
              <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　上記内容については案であり、今後、</a:t>
            </a:r>
            <a:r>
              <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rPr>
              <a:t>TF</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において議論</a:t>
            </a:r>
            <a:endPar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cxnSp>
        <p:nvCxnSpPr>
          <p:cNvPr id="12" name="直線コネクタ 11">
            <a:extLst>
              <a:ext uri="{FF2B5EF4-FFF2-40B4-BE49-F238E27FC236}">
                <a16:creationId xmlns:a16="http://schemas.microsoft.com/office/drawing/2014/main" id="{B31F4DD9-DE0C-46C6-8945-E57E6D0EE9F5}"/>
              </a:ext>
            </a:extLst>
          </p:cNvPr>
          <p:cNvCxnSpPr>
            <a:cxnSpLocks/>
          </p:cNvCxnSpPr>
          <p:nvPr/>
        </p:nvCxnSpPr>
        <p:spPr>
          <a:xfrm>
            <a:off x="298375" y="6640294"/>
            <a:ext cx="10836000" cy="0"/>
          </a:xfrm>
          <a:prstGeom prst="line">
            <a:avLst/>
          </a:prstGeom>
          <a:ln w="9525">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F8EA79AA-7007-4278-8205-E065070C31DC}"/>
              </a:ext>
            </a:extLst>
          </p:cNvPr>
          <p:cNvCxnSpPr>
            <a:cxnSpLocks/>
          </p:cNvCxnSpPr>
          <p:nvPr/>
        </p:nvCxnSpPr>
        <p:spPr>
          <a:xfrm flipV="1">
            <a:off x="508529" y="1203155"/>
            <a:ext cx="0" cy="5616000"/>
          </a:xfrm>
          <a:prstGeom prst="line">
            <a:avLst/>
          </a:prstGeom>
          <a:ln w="19050">
            <a:solidFill>
              <a:srgbClr val="079378"/>
            </a:solidFill>
          </a:ln>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a:extLst>
              <a:ext uri="{FF2B5EF4-FFF2-40B4-BE49-F238E27FC236}">
                <a16:creationId xmlns:a16="http://schemas.microsoft.com/office/drawing/2014/main" id="{6A3FAA08-ED20-4F9C-9B5F-318ABC31DCB9}"/>
              </a:ext>
            </a:extLst>
          </p:cNvPr>
          <p:cNvSpPr>
            <a:spLocks noGrp="1"/>
          </p:cNvSpPr>
          <p:nvPr>
            <p:ph type="sldNum" sz="quarter" idx="12"/>
          </p:nvPr>
        </p:nvSpPr>
        <p:spPr>
          <a:xfrm>
            <a:off x="9448800" y="0"/>
            <a:ext cx="2743200" cy="365125"/>
          </a:xfrm>
        </p:spPr>
        <p:txBody>
          <a:bodyPr/>
          <a:lstStyle/>
          <a:p>
            <a:fld id="{DDF82107-93BA-490C-9453-044014AF67CD}" type="slidenum">
              <a:rPr kumimoji="1" lang="ja-JP" altLang="en-US" smtClean="0"/>
              <a:t>17</a:t>
            </a:fld>
            <a:endParaRPr kumimoji="1" lang="ja-JP" altLang="en-US" dirty="0"/>
          </a:p>
        </p:txBody>
      </p:sp>
    </p:spTree>
    <p:extLst>
      <p:ext uri="{BB962C8B-B14F-4D97-AF65-F5344CB8AC3E}">
        <p14:creationId xmlns:p14="http://schemas.microsoft.com/office/powerpoint/2010/main" val="24781984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8F91B142-30CD-4FD5-A840-2926C795DE6B}"/>
              </a:ext>
            </a:extLst>
          </p:cNvPr>
          <p:cNvCxnSpPr>
            <a:cxnSpLocks/>
          </p:cNvCxnSpPr>
          <p:nvPr/>
        </p:nvCxnSpPr>
        <p:spPr>
          <a:xfrm>
            <a:off x="462000" y="519322"/>
            <a:ext cx="11268000" cy="0"/>
          </a:xfrm>
          <a:prstGeom prst="line">
            <a:avLst/>
          </a:prstGeom>
          <a:ln w="38100">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DED0CACC-09D8-4D70-87AE-A8633941214B}"/>
              </a:ext>
            </a:extLst>
          </p:cNvPr>
          <p:cNvCxnSpPr>
            <a:cxnSpLocks/>
          </p:cNvCxnSpPr>
          <p:nvPr/>
        </p:nvCxnSpPr>
        <p:spPr>
          <a:xfrm>
            <a:off x="298375" y="6723683"/>
            <a:ext cx="10836000" cy="0"/>
          </a:xfrm>
          <a:prstGeom prst="line">
            <a:avLst/>
          </a:prstGeom>
          <a:ln w="9525">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5F75B139-2B4E-4BBC-AF25-1603AC9D565F}"/>
              </a:ext>
            </a:extLst>
          </p:cNvPr>
          <p:cNvCxnSpPr>
            <a:cxnSpLocks/>
          </p:cNvCxnSpPr>
          <p:nvPr/>
        </p:nvCxnSpPr>
        <p:spPr>
          <a:xfrm flipV="1">
            <a:off x="508529" y="772816"/>
            <a:ext cx="0" cy="6012000"/>
          </a:xfrm>
          <a:prstGeom prst="line">
            <a:avLst/>
          </a:prstGeom>
          <a:ln w="19050">
            <a:solidFill>
              <a:srgbClr val="079378"/>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FA0534F3-8762-4870-B481-5942B785C138}"/>
              </a:ext>
            </a:extLst>
          </p:cNvPr>
          <p:cNvCxnSpPr>
            <a:cxnSpLocks/>
          </p:cNvCxnSpPr>
          <p:nvPr/>
        </p:nvCxnSpPr>
        <p:spPr>
          <a:xfrm flipV="1">
            <a:off x="11604847" y="223917"/>
            <a:ext cx="0" cy="6624000"/>
          </a:xfrm>
          <a:prstGeom prst="line">
            <a:avLst/>
          </a:prstGeom>
          <a:ln w="9525">
            <a:solidFill>
              <a:srgbClr val="079378"/>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B6A95412-A0A3-4877-8242-C30D3B50B029}"/>
              </a:ext>
            </a:extLst>
          </p:cNvPr>
          <p:cNvSpPr txBox="1"/>
          <p:nvPr/>
        </p:nvSpPr>
        <p:spPr>
          <a:xfrm>
            <a:off x="447326" y="43159"/>
            <a:ext cx="11374560" cy="461665"/>
          </a:xfrm>
          <a:prstGeom prst="rect">
            <a:avLst/>
          </a:prstGeom>
          <a:noFill/>
        </p:spPr>
        <p:txBody>
          <a:bodyPr wrap="square" rtlCol="0">
            <a:spAutoFit/>
          </a:bodyPr>
          <a:lstStyle>
            <a:defPPr>
              <a:defRPr lang="ja-JP"/>
            </a:defPPr>
            <a:lvl1pPr>
              <a:defRPr sz="2400" b="1">
                <a:latin typeface="BIZ UDPゴシック" panose="020B0400000000000000" pitchFamily="50" charset="-128"/>
                <a:ea typeface="BIZ UDPゴシック" panose="020B0400000000000000" pitchFamily="50" charset="-128"/>
              </a:defRPr>
            </a:lvl1pPr>
          </a:lstStyle>
          <a:p>
            <a:r>
              <a:rPr lang="ja-JP" altLang="en-US" dirty="0"/>
              <a:t>３　「具体的取組」の整理イメージ</a:t>
            </a:r>
            <a:endParaRPr lang="en-US" altLang="ja-JP" dirty="0"/>
          </a:p>
        </p:txBody>
      </p:sp>
      <p:grpSp>
        <p:nvGrpSpPr>
          <p:cNvPr id="2" name="グループ化 1">
            <a:extLst>
              <a:ext uri="{FF2B5EF4-FFF2-40B4-BE49-F238E27FC236}">
                <a16:creationId xmlns:a16="http://schemas.microsoft.com/office/drawing/2014/main" id="{34A3C1CC-AC83-4126-B4C0-E64D49BC819A}"/>
              </a:ext>
            </a:extLst>
          </p:cNvPr>
          <p:cNvGrpSpPr/>
          <p:nvPr/>
        </p:nvGrpSpPr>
        <p:grpSpPr>
          <a:xfrm>
            <a:off x="689398" y="1600449"/>
            <a:ext cx="6912000" cy="4980954"/>
            <a:chOff x="802937" y="1253313"/>
            <a:chExt cx="6912000" cy="4980954"/>
          </a:xfrm>
        </p:grpSpPr>
        <p:sp>
          <p:nvSpPr>
            <p:cNvPr id="22" name="正方形/長方形 21">
              <a:extLst>
                <a:ext uri="{FF2B5EF4-FFF2-40B4-BE49-F238E27FC236}">
                  <a16:creationId xmlns:a16="http://schemas.microsoft.com/office/drawing/2014/main" id="{2AD24DBD-2AFC-4AA9-863B-3A43C2E74558}"/>
                </a:ext>
              </a:extLst>
            </p:cNvPr>
            <p:cNvSpPr/>
            <p:nvPr/>
          </p:nvSpPr>
          <p:spPr>
            <a:xfrm>
              <a:off x="802937" y="1374267"/>
              <a:ext cx="6912000" cy="486000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kumimoji="1" lang="en-US" altLang="ja-JP" sz="2000" b="1" dirty="0">
                <a:solidFill>
                  <a:sysClr val="windowText" lastClr="000000"/>
                </a:solidFill>
                <a:latin typeface="BIZ UDPゴシック" panose="020B0400000000000000" pitchFamily="50" charset="-128"/>
                <a:ea typeface="BIZ UDPゴシック" panose="020B0400000000000000" pitchFamily="50" charset="-128"/>
              </a:endParaRPr>
            </a:p>
          </p:txBody>
        </p:sp>
        <p:sp>
          <p:nvSpPr>
            <p:cNvPr id="21" name="正方形/長方形 20">
              <a:extLst>
                <a:ext uri="{FF2B5EF4-FFF2-40B4-BE49-F238E27FC236}">
                  <a16:creationId xmlns:a16="http://schemas.microsoft.com/office/drawing/2014/main" id="{789DFCB7-FC49-439F-AE50-2273A035D5EC}"/>
                </a:ext>
              </a:extLst>
            </p:cNvPr>
            <p:cNvSpPr/>
            <p:nvPr/>
          </p:nvSpPr>
          <p:spPr>
            <a:xfrm>
              <a:off x="802937" y="1253313"/>
              <a:ext cx="6912000" cy="297935"/>
            </a:xfrm>
            <a:prstGeom prst="rect">
              <a:avLst/>
            </a:prstGeom>
            <a:solidFill>
              <a:srgbClr val="0070C0"/>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BIZ UDPゴシック" panose="020B0400000000000000" pitchFamily="50" charset="-128"/>
                  <a:ea typeface="BIZ UDPゴシック" panose="020B0400000000000000" pitchFamily="50" charset="-128"/>
                </a:rPr>
                <a:t>成長戦略「府市合同</a:t>
              </a:r>
              <a:r>
                <a:rPr lang="en-US" altLang="ja-JP" b="1" dirty="0">
                  <a:latin typeface="BIZ UDPゴシック" panose="020B0400000000000000" pitchFamily="50" charset="-128"/>
                  <a:ea typeface="BIZ UDPゴシック" panose="020B0400000000000000" pitchFamily="50" charset="-128"/>
                </a:rPr>
                <a:t>TF</a:t>
              </a:r>
              <a:r>
                <a:rPr lang="ja-JP" altLang="en-US" b="1" dirty="0">
                  <a:latin typeface="BIZ UDPゴシック" panose="020B0400000000000000" pitchFamily="50" charset="-128"/>
                  <a:ea typeface="BIZ UDPゴシック" panose="020B0400000000000000" pitchFamily="50" charset="-128"/>
                </a:rPr>
                <a:t>」</a:t>
              </a:r>
              <a:endParaRPr kumimoji="1" lang="ja-JP" altLang="en-US" b="1" dirty="0">
                <a:latin typeface="BIZ UDPゴシック" panose="020B0400000000000000" pitchFamily="50" charset="-128"/>
                <a:ea typeface="BIZ UDPゴシック" panose="020B0400000000000000" pitchFamily="50" charset="-128"/>
              </a:endParaRPr>
            </a:p>
          </p:txBody>
        </p:sp>
      </p:grpSp>
      <p:sp>
        <p:nvSpPr>
          <p:cNvPr id="39" name="テキスト ボックス 38">
            <a:extLst>
              <a:ext uri="{FF2B5EF4-FFF2-40B4-BE49-F238E27FC236}">
                <a16:creationId xmlns:a16="http://schemas.microsoft.com/office/drawing/2014/main" id="{A76E28A4-F6BD-408F-B99D-2D2B219E8674}"/>
              </a:ext>
            </a:extLst>
          </p:cNvPr>
          <p:cNvSpPr txBox="1"/>
          <p:nvPr/>
        </p:nvSpPr>
        <p:spPr>
          <a:xfrm>
            <a:off x="623745" y="636546"/>
            <a:ext cx="10872000" cy="830997"/>
          </a:xfrm>
          <a:prstGeom prst="rect">
            <a:avLst/>
          </a:prstGeom>
          <a:solidFill>
            <a:schemeClr val="accent1">
              <a:lumMod val="20000"/>
              <a:lumOff val="80000"/>
            </a:schemeClr>
          </a:solidFill>
          <a:ln>
            <a:noFill/>
          </a:ln>
        </p:spPr>
        <p:txBody>
          <a:bodyPr wrap="square" rtlCol="0">
            <a:spAutoFit/>
          </a:bodyPr>
          <a:lstStyle/>
          <a:p>
            <a:pPr marL="285750" indent="-285750">
              <a:buFont typeface="Wingdings" panose="05000000000000000000" pitchFamily="2" charset="2"/>
              <a:buChar char="Ø"/>
            </a:pPr>
            <a:r>
              <a:rPr lang="ja-JP" altLang="en-US" sz="1600" dirty="0">
                <a:latin typeface="BIZ UDPゴシック" panose="020B0400000000000000" pitchFamily="50" charset="-128"/>
                <a:ea typeface="BIZ UDPゴシック" panose="020B0400000000000000" pitchFamily="50" charset="-128"/>
              </a:rPr>
              <a:t>「府市合同タスクフォース」において、「府・市」「民間」「アカデミア」「国」などの各主体において取り組むべきものを整理。</a:t>
            </a:r>
            <a:endParaRPr lang="en-US" altLang="ja-JP" sz="1600" dirty="0">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Ø"/>
            </a:pPr>
            <a:r>
              <a:rPr lang="ja-JP" altLang="en-US" sz="1600" dirty="0">
                <a:latin typeface="BIZ UDPゴシック" panose="020B0400000000000000" pitchFamily="50" charset="-128"/>
                <a:ea typeface="BIZ UDPゴシック" panose="020B0400000000000000" pitchFamily="50" charset="-128"/>
              </a:rPr>
              <a:t>そのうち、万博を機に芽吹いた革新的な技術等の社会実装に関して、特に国の関与を求める必要があるものについては、オール関西による万博レガシー議論の枠組みも活用し、その実現をめざしていく。</a:t>
            </a:r>
          </a:p>
        </p:txBody>
      </p:sp>
      <p:grpSp>
        <p:nvGrpSpPr>
          <p:cNvPr id="15" name="グループ化 14">
            <a:extLst>
              <a:ext uri="{FF2B5EF4-FFF2-40B4-BE49-F238E27FC236}">
                <a16:creationId xmlns:a16="http://schemas.microsoft.com/office/drawing/2014/main" id="{7374CD49-0D9F-4A9D-85AB-6B86E12CB2C9}"/>
              </a:ext>
            </a:extLst>
          </p:cNvPr>
          <p:cNvGrpSpPr/>
          <p:nvPr/>
        </p:nvGrpSpPr>
        <p:grpSpPr>
          <a:xfrm>
            <a:off x="7704714" y="2550264"/>
            <a:ext cx="491832" cy="4032000"/>
            <a:chOff x="7716289" y="2550264"/>
            <a:chExt cx="491832" cy="4032000"/>
          </a:xfrm>
        </p:grpSpPr>
        <p:sp>
          <p:nvSpPr>
            <p:cNvPr id="32" name="二等辺三角形 31">
              <a:extLst>
                <a:ext uri="{FF2B5EF4-FFF2-40B4-BE49-F238E27FC236}">
                  <a16:creationId xmlns:a16="http://schemas.microsoft.com/office/drawing/2014/main" id="{3C8E093C-5571-46E4-9DB6-5B8A38950F3E}"/>
                </a:ext>
              </a:extLst>
            </p:cNvPr>
            <p:cNvSpPr/>
            <p:nvPr/>
          </p:nvSpPr>
          <p:spPr>
            <a:xfrm rot="5400000">
              <a:off x="5976121" y="4350264"/>
              <a:ext cx="4032000" cy="432000"/>
            </a:xfrm>
            <a:prstGeom prs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id="{017FC29D-5DA3-4263-91F2-D17B16D936AB}"/>
                </a:ext>
              </a:extLst>
            </p:cNvPr>
            <p:cNvSpPr/>
            <p:nvPr/>
          </p:nvSpPr>
          <p:spPr>
            <a:xfrm>
              <a:off x="7716289" y="3292473"/>
              <a:ext cx="403122" cy="248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300" b="1" dirty="0">
                  <a:solidFill>
                    <a:schemeClr val="tx1"/>
                  </a:solidFill>
                  <a:latin typeface="HG丸ｺﾞｼｯｸM-PRO" panose="020F0600000000000000" pitchFamily="50" charset="-128"/>
                  <a:ea typeface="HG丸ｺﾞｼｯｸM-PRO" panose="020F0600000000000000" pitchFamily="50" charset="-128"/>
                </a:rPr>
                <a:t>（具体的な取組みをタマ出し）</a:t>
              </a:r>
            </a:p>
          </p:txBody>
        </p:sp>
      </p:grpSp>
      <p:sp>
        <p:nvSpPr>
          <p:cNvPr id="29" name="角丸四角形 22">
            <a:extLst>
              <a:ext uri="{FF2B5EF4-FFF2-40B4-BE49-F238E27FC236}">
                <a16:creationId xmlns:a16="http://schemas.microsoft.com/office/drawing/2014/main" id="{8C4FD9EF-2453-4975-BD69-3F70401DFEA3}"/>
              </a:ext>
            </a:extLst>
          </p:cNvPr>
          <p:cNvSpPr/>
          <p:nvPr/>
        </p:nvSpPr>
        <p:spPr>
          <a:xfrm>
            <a:off x="9029987" y="5296996"/>
            <a:ext cx="2155188" cy="610689"/>
          </a:xfrm>
          <a:prstGeom prst="roundRect">
            <a:avLst>
              <a:gd name="adj" fmla="val 727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endParaRPr lang="en-US" altLang="ja-JP" sz="1050" b="1" dirty="0">
              <a:solidFill>
                <a:schemeClr val="tx1"/>
              </a:solidFill>
              <a:latin typeface="Meiryo UI" panose="020B0604030504040204" pitchFamily="50" charset="-128"/>
              <a:ea typeface="Meiryo UI" panose="020B0604030504040204" pitchFamily="50" charset="-128"/>
            </a:endParaRPr>
          </a:p>
        </p:txBody>
      </p:sp>
      <p:grpSp>
        <p:nvGrpSpPr>
          <p:cNvPr id="12" name="グループ化 11">
            <a:extLst>
              <a:ext uri="{FF2B5EF4-FFF2-40B4-BE49-F238E27FC236}">
                <a16:creationId xmlns:a16="http://schemas.microsoft.com/office/drawing/2014/main" id="{F5931ADE-1D82-4AA8-A655-88D3863055EC}"/>
              </a:ext>
            </a:extLst>
          </p:cNvPr>
          <p:cNvGrpSpPr/>
          <p:nvPr/>
        </p:nvGrpSpPr>
        <p:grpSpPr>
          <a:xfrm>
            <a:off x="8368575" y="2150461"/>
            <a:ext cx="2810274" cy="3168388"/>
            <a:chOff x="8760776" y="1609996"/>
            <a:chExt cx="2810274" cy="3168388"/>
          </a:xfrm>
        </p:grpSpPr>
        <p:sp>
          <p:nvSpPr>
            <p:cNvPr id="30" name="四角形: 角を丸くする 29">
              <a:extLst>
                <a:ext uri="{FF2B5EF4-FFF2-40B4-BE49-F238E27FC236}">
                  <a16:creationId xmlns:a16="http://schemas.microsoft.com/office/drawing/2014/main" id="{23F9C3B8-1AB4-4A01-89E7-C9204549200F}"/>
                </a:ext>
              </a:extLst>
            </p:cNvPr>
            <p:cNvSpPr/>
            <p:nvPr/>
          </p:nvSpPr>
          <p:spPr>
            <a:xfrm>
              <a:off x="9006979" y="2044930"/>
              <a:ext cx="2340000" cy="720000"/>
            </a:xfrm>
            <a:prstGeom prst="roundRect">
              <a:avLst>
                <a:gd name="adj" fmla="val 13311"/>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92075" algn="ctr"/>
              <a:r>
                <a:rPr lang="ja-JP" altLang="en-US" sz="1600" b="1"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府・市において</a:t>
              </a:r>
              <a:endParaRPr lang="en-US" altLang="ja-JP" sz="1600" b="1"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marL="92075" indent="-92075" algn="ctr"/>
              <a:r>
                <a:rPr lang="ja-JP" altLang="en-US" sz="1600" b="1"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取り組むもの</a:t>
              </a:r>
            </a:p>
          </p:txBody>
        </p:sp>
        <p:sp>
          <p:nvSpPr>
            <p:cNvPr id="31" name="正方形/長方形 30">
              <a:extLst>
                <a:ext uri="{FF2B5EF4-FFF2-40B4-BE49-F238E27FC236}">
                  <a16:creationId xmlns:a16="http://schemas.microsoft.com/office/drawing/2014/main" id="{EBAAECF1-6D34-456C-8C99-B11439A241C6}"/>
                </a:ext>
              </a:extLst>
            </p:cNvPr>
            <p:cNvSpPr/>
            <p:nvPr/>
          </p:nvSpPr>
          <p:spPr>
            <a:xfrm>
              <a:off x="8760776" y="1898384"/>
              <a:ext cx="2808000" cy="2880000"/>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38" name="四角形: 角を丸くする 37">
              <a:extLst>
                <a:ext uri="{FF2B5EF4-FFF2-40B4-BE49-F238E27FC236}">
                  <a16:creationId xmlns:a16="http://schemas.microsoft.com/office/drawing/2014/main" id="{888B73DC-5F50-4258-B904-60503A9C68D5}"/>
                </a:ext>
              </a:extLst>
            </p:cNvPr>
            <p:cNvSpPr/>
            <p:nvPr/>
          </p:nvSpPr>
          <p:spPr>
            <a:xfrm>
              <a:off x="9006980" y="2972068"/>
              <a:ext cx="2340000" cy="720000"/>
            </a:xfrm>
            <a:prstGeom prst="roundRect">
              <a:avLst>
                <a:gd name="adj" fmla="val 13311"/>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92075" algn="ctr"/>
              <a:r>
                <a:rPr lang="ja-JP" altLang="en-US" sz="1600" b="1"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民間企業において</a:t>
              </a:r>
              <a:endParaRPr lang="en-US" altLang="ja-JP" sz="1600" b="1"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marL="92075" indent="-92075" algn="ctr"/>
              <a:r>
                <a:rPr lang="ja-JP" altLang="en-US" sz="1600" b="1"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取り組むべきもの</a:t>
              </a:r>
            </a:p>
          </p:txBody>
        </p:sp>
        <p:sp>
          <p:nvSpPr>
            <p:cNvPr id="40" name="四角形: 角を丸くする 39">
              <a:extLst>
                <a:ext uri="{FF2B5EF4-FFF2-40B4-BE49-F238E27FC236}">
                  <a16:creationId xmlns:a16="http://schemas.microsoft.com/office/drawing/2014/main" id="{BC20AD04-AA9E-4367-BBAF-9AF9EFF1EA69}"/>
                </a:ext>
              </a:extLst>
            </p:cNvPr>
            <p:cNvSpPr/>
            <p:nvPr/>
          </p:nvSpPr>
          <p:spPr>
            <a:xfrm>
              <a:off x="9010305" y="3916613"/>
              <a:ext cx="2340000" cy="720000"/>
            </a:xfrm>
            <a:prstGeom prst="roundRect">
              <a:avLst>
                <a:gd name="adj" fmla="val 13311"/>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92075" algn="ctr"/>
              <a:r>
                <a:rPr lang="ja-JP" altLang="en-US" sz="1600" b="1"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アカデミアとの連携により実現すべきもの</a:t>
              </a:r>
            </a:p>
          </p:txBody>
        </p:sp>
        <p:sp>
          <p:nvSpPr>
            <p:cNvPr id="43" name="正方形/長方形 42">
              <a:extLst>
                <a:ext uri="{FF2B5EF4-FFF2-40B4-BE49-F238E27FC236}">
                  <a16:creationId xmlns:a16="http://schemas.microsoft.com/office/drawing/2014/main" id="{C5C969DB-028F-4311-B124-1A435E693460}"/>
                </a:ext>
              </a:extLst>
            </p:cNvPr>
            <p:cNvSpPr/>
            <p:nvPr/>
          </p:nvSpPr>
          <p:spPr>
            <a:xfrm>
              <a:off x="8763050" y="1609996"/>
              <a:ext cx="2808000" cy="297935"/>
            </a:xfrm>
            <a:prstGeom prst="rect">
              <a:avLst/>
            </a:prstGeom>
            <a:solidFill>
              <a:srgbClr val="0070C0"/>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BIZ UDPゴシック" panose="020B0400000000000000" pitchFamily="50" charset="-128"/>
                  <a:ea typeface="BIZ UDPゴシック" panose="020B0400000000000000" pitchFamily="50" charset="-128"/>
                </a:rPr>
                <a:t>取組主体</a:t>
              </a:r>
              <a:endParaRPr kumimoji="1" lang="ja-JP" altLang="en-US" b="1" dirty="0">
                <a:latin typeface="BIZ UDPゴシック" panose="020B0400000000000000" pitchFamily="50" charset="-128"/>
                <a:ea typeface="BIZ UDPゴシック" panose="020B0400000000000000" pitchFamily="50" charset="-128"/>
              </a:endParaRPr>
            </a:p>
          </p:txBody>
        </p:sp>
      </p:grpSp>
      <p:grpSp>
        <p:nvGrpSpPr>
          <p:cNvPr id="14" name="グループ化 13">
            <a:extLst>
              <a:ext uri="{FF2B5EF4-FFF2-40B4-BE49-F238E27FC236}">
                <a16:creationId xmlns:a16="http://schemas.microsoft.com/office/drawing/2014/main" id="{B54B7719-B228-4B3D-A69C-52257B8A8C2F}"/>
              </a:ext>
            </a:extLst>
          </p:cNvPr>
          <p:cNvGrpSpPr/>
          <p:nvPr/>
        </p:nvGrpSpPr>
        <p:grpSpPr>
          <a:xfrm>
            <a:off x="8192687" y="5453670"/>
            <a:ext cx="3132058" cy="1123818"/>
            <a:chOff x="8274847" y="5310230"/>
            <a:chExt cx="3132058" cy="1123818"/>
          </a:xfrm>
        </p:grpSpPr>
        <p:grpSp>
          <p:nvGrpSpPr>
            <p:cNvPr id="11" name="グループ化 10">
              <a:extLst>
                <a:ext uri="{FF2B5EF4-FFF2-40B4-BE49-F238E27FC236}">
                  <a16:creationId xmlns:a16="http://schemas.microsoft.com/office/drawing/2014/main" id="{81371DF0-144A-445D-8C83-433A7628B1B6}"/>
                </a:ext>
              </a:extLst>
            </p:cNvPr>
            <p:cNvGrpSpPr/>
            <p:nvPr/>
          </p:nvGrpSpPr>
          <p:grpSpPr>
            <a:xfrm>
              <a:off x="8274847" y="5750048"/>
              <a:ext cx="3132058" cy="684000"/>
              <a:chOff x="8627529" y="4639507"/>
              <a:chExt cx="3132058" cy="684000"/>
            </a:xfrm>
          </p:grpSpPr>
          <p:sp>
            <p:nvSpPr>
              <p:cNvPr id="41" name="四角形: 角を丸くする 40">
                <a:extLst>
                  <a:ext uri="{FF2B5EF4-FFF2-40B4-BE49-F238E27FC236}">
                    <a16:creationId xmlns:a16="http://schemas.microsoft.com/office/drawing/2014/main" id="{A0C3F403-61E0-4B7E-9602-9AA8D1CADD1A}"/>
                  </a:ext>
                </a:extLst>
              </p:cNvPr>
              <p:cNvSpPr/>
              <p:nvPr/>
            </p:nvSpPr>
            <p:spPr>
              <a:xfrm>
                <a:off x="8627529" y="4639507"/>
                <a:ext cx="3132058" cy="684000"/>
              </a:xfrm>
              <a:prstGeom prst="roundRect">
                <a:avLst>
                  <a:gd name="adj" fmla="val 18672"/>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92075" indent="-92075" algn="ctr"/>
                <a:r>
                  <a:rPr lang="ja-JP" altLang="en-US" sz="1400" b="1"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特に国の関与を求めるもの</a:t>
                </a:r>
              </a:p>
            </p:txBody>
          </p:sp>
          <p:sp>
            <p:nvSpPr>
              <p:cNvPr id="5" name="大かっこ 4">
                <a:extLst>
                  <a:ext uri="{FF2B5EF4-FFF2-40B4-BE49-F238E27FC236}">
                    <a16:creationId xmlns:a16="http://schemas.microsoft.com/office/drawing/2014/main" id="{7442660F-EDAA-4408-A239-7181396A44CB}"/>
                  </a:ext>
                </a:extLst>
              </p:cNvPr>
              <p:cNvSpPr/>
              <p:nvPr/>
            </p:nvSpPr>
            <p:spPr>
              <a:xfrm>
                <a:off x="8720043" y="4933095"/>
                <a:ext cx="2952000" cy="360000"/>
              </a:xfrm>
              <a:prstGeom prst="bracketPair">
                <a:avLst>
                  <a:gd name="adj" fmla="val 9257"/>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nchorCtr="0"/>
              <a:lstStyle/>
              <a:p>
                <a:r>
                  <a:rPr kumimoji="1" lang="ja-JP" altLang="en-US" sz="1050" dirty="0">
                    <a:latin typeface="Meiryo UI" panose="020B0604030504040204" pitchFamily="50" charset="-128"/>
                    <a:ea typeface="Meiryo UI" panose="020B0604030504040204" pitchFamily="50" charset="-128"/>
                  </a:rPr>
                  <a:t>オール関西による万博レガシー議論の枠組みも活用し、実現をめざす</a:t>
                </a:r>
              </a:p>
            </p:txBody>
          </p:sp>
        </p:grpSp>
        <p:sp>
          <p:nvSpPr>
            <p:cNvPr id="13" name="テキスト ボックス 12">
              <a:extLst>
                <a:ext uri="{FF2B5EF4-FFF2-40B4-BE49-F238E27FC236}">
                  <a16:creationId xmlns:a16="http://schemas.microsoft.com/office/drawing/2014/main" id="{2A9CF516-0DF7-45C6-9DBB-12A17CC60F0F}"/>
                </a:ext>
              </a:extLst>
            </p:cNvPr>
            <p:cNvSpPr txBox="1"/>
            <p:nvPr/>
          </p:nvSpPr>
          <p:spPr>
            <a:xfrm>
              <a:off x="8572939" y="5310230"/>
              <a:ext cx="2556000" cy="461665"/>
            </a:xfrm>
            <a:prstGeom prst="rect">
              <a:avLst/>
            </a:prstGeom>
            <a:noFill/>
          </p:spPr>
          <p:txBody>
            <a:bodyPr wrap="square" rtlCol="0">
              <a:spAutoFit/>
            </a:bodyPr>
            <a:lstStyle/>
            <a:p>
              <a:pPr algn="ctr"/>
              <a:r>
                <a:rPr kumimoji="1" lang="ja-JP" altLang="en-US" sz="1200" dirty="0">
                  <a:solidFill>
                    <a:srgbClr val="FF0000"/>
                  </a:solidFill>
                  <a:latin typeface="BIZ UDPゴシック" panose="020B0400000000000000" pitchFamily="50" charset="-128"/>
                  <a:ea typeface="BIZ UDPゴシック" panose="020B0400000000000000" pitchFamily="50" charset="-128"/>
                </a:rPr>
                <a:t>（</a:t>
              </a:r>
              <a:r>
                <a:rPr kumimoji="1" lang="en-US" altLang="ja-JP" sz="1200" dirty="0">
                  <a:solidFill>
                    <a:srgbClr val="FF0000"/>
                  </a:solidFill>
                  <a:latin typeface="BIZ UDPゴシック" panose="020B0400000000000000" pitchFamily="50" charset="-128"/>
                  <a:ea typeface="BIZ UDPゴシック" panose="020B0400000000000000" pitchFamily="50" charset="-128"/>
                </a:rPr>
                <a:t>※</a:t>
              </a:r>
              <a:r>
                <a:rPr kumimoji="1" lang="ja-JP" altLang="en-US" sz="1200" dirty="0">
                  <a:solidFill>
                    <a:srgbClr val="FF0000"/>
                  </a:solidFill>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万博を機に芽吹いた</a:t>
              </a:r>
              <a:r>
                <a:rPr lang="ja-JP" altLang="en-US" sz="1200" dirty="0">
                  <a:latin typeface="BIZ UDPゴシック" panose="020B0400000000000000" pitchFamily="50" charset="-128"/>
                  <a:ea typeface="BIZ UDPゴシック" panose="020B0400000000000000" pitchFamily="50" charset="-128"/>
                </a:rPr>
                <a:t>革新的な</a:t>
              </a:r>
              <a:endParaRPr lang="en-US" altLang="ja-JP" sz="1200" dirty="0">
                <a:latin typeface="BIZ UDPゴシック" panose="020B0400000000000000" pitchFamily="50" charset="-128"/>
                <a:ea typeface="BIZ UDPゴシック" panose="020B0400000000000000" pitchFamily="50" charset="-128"/>
              </a:endParaRPr>
            </a:p>
            <a:p>
              <a:pPr algn="ctr"/>
              <a:r>
                <a:rPr lang="ja-JP" altLang="en-US" sz="1200" dirty="0">
                  <a:latin typeface="BIZ UDPゴシック" panose="020B0400000000000000" pitchFamily="50" charset="-128"/>
                  <a:ea typeface="BIZ UDPゴシック" panose="020B0400000000000000" pitchFamily="50" charset="-128"/>
                </a:rPr>
                <a:t>　　　 技術等の</a:t>
              </a:r>
              <a:r>
                <a:rPr kumimoji="1" lang="ja-JP" altLang="en-US" sz="1200" dirty="0">
                  <a:latin typeface="BIZ UDPゴシック" panose="020B0400000000000000" pitchFamily="50" charset="-128"/>
                  <a:ea typeface="BIZ UDPゴシック" panose="020B0400000000000000" pitchFamily="50" charset="-128"/>
                </a:rPr>
                <a:t>社会実装に関して</a:t>
              </a:r>
            </a:p>
          </p:txBody>
        </p:sp>
      </p:grpSp>
      <p:sp>
        <p:nvSpPr>
          <p:cNvPr id="45" name="正方形/長方形 44">
            <a:extLst>
              <a:ext uri="{FF2B5EF4-FFF2-40B4-BE49-F238E27FC236}">
                <a16:creationId xmlns:a16="http://schemas.microsoft.com/office/drawing/2014/main" id="{C9905BA9-9E2C-49F9-9A5D-B9F3E3AEFF00}"/>
              </a:ext>
            </a:extLst>
          </p:cNvPr>
          <p:cNvSpPr/>
          <p:nvPr/>
        </p:nvSpPr>
        <p:spPr>
          <a:xfrm>
            <a:off x="831715" y="2002584"/>
            <a:ext cx="6660000" cy="1509950"/>
          </a:xfrm>
          <a:prstGeom prst="rect">
            <a:avLst/>
          </a:prstGeom>
          <a:noFill/>
          <a:ln w="25400">
            <a:solidFill>
              <a:srgbClr val="ED7D3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a:extLst>
              <a:ext uri="{FF2B5EF4-FFF2-40B4-BE49-F238E27FC236}">
                <a16:creationId xmlns:a16="http://schemas.microsoft.com/office/drawing/2014/main" id="{4B875E54-12FC-4B6F-8137-2391D2A7EF17}"/>
              </a:ext>
            </a:extLst>
          </p:cNvPr>
          <p:cNvSpPr txBox="1"/>
          <p:nvPr/>
        </p:nvSpPr>
        <p:spPr>
          <a:xfrm>
            <a:off x="7123974" y="3491296"/>
            <a:ext cx="540000" cy="307777"/>
          </a:xfrm>
          <a:prstGeom prst="rect">
            <a:avLst/>
          </a:prstGeom>
          <a:noFill/>
        </p:spPr>
        <p:txBody>
          <a:bodyPr wrap="square" rtlCol="0">
            <a:spAutoFit/>
          </a:bodyPr>
          <a:lstStyle/>
          <a:p>
            <a:pPr algn="ctr"/>
            <a:r>
              <a:rPr kumimoji="1" lang="ja-JP" altLang="en-US" sz="1400" dirty="0">
                <a:solidFill>
                  <a:srgbClr val="FF0000"/>
                </a:solidFill>
                <a:latin typeface="BIZ UDPゴシック" panose="020B0400000000000000" pitchFamily="50" charset="-128"/>
                <a:ea typeface="BIZ UDPゴシック" panose="020B0400000000000000" pitchFamily="50" charset="-128"/>
              </a:rPr>
              <a:t>（</a:t>
            </a:r>
            <a:r>
              <a:rPr kumimoji="1" lang="en-US" altLang="ja-JP" sz="1400" dirty="0">
                <a:solidFill>
                  <a:srgbClr val="FF0000"/>
                </a:solidFill>
                <a:latin typeface="BIZ UDPゴシック" panose="020B0400000000000000" pitchFamily="50" charset="-128"/>
                <a:ea typeface="BIZ UDPゴシック" panose="020B0400000000000000" pitchFamily="50" charset="-128"/>
              </a:rPr>
              <a:t>※</a:t>
            </a:r>
            <a:r>
              <a:rPr kumimoji="1" lang="ja-JP" altLang="en-US" sz="1400" dirty="0">
                <a:solidFill>
                  <a:srgbClr val="FF0000"/>
                </a:solidFill>
                <a:latin typeface="BIZ UDPゴシック" panose="020B0400000000000000" pitchFamily="50" charset="-128"/>
                <a:ea typeface="BIZ UDPゴシック" panose="020B0400000000000000" pitchFamily="50" charset="-128"/>
              </a:rPr>
              <a:t>）</a:t>
            </a:r>
          </a:p>
        </p:txBody>
      </p:sp>
      <p:grpSp>
        <p:nvGrpSpPr>
          <p:cNvPr id="16" name="グループ化 15">
            <a:extLst>
              <a:ext uri="{FF2B5EF4-FFF2-40B4-BE49-F238E27FC236}">
                <a16:creationId xmlns:a16="http://schemas.microsoft.com/office/drawing/2014/main" id="{D01935E5-F23B-406A-9EAE-EC435C897D47}"/>
              </a:ext>
            </a:extLst>
          </p:cNvPr>
          <p:cNvGrpSpPr/>
          <p:nvPr/>
        </p:nvGrpSpPr>
        <p:grpSpPr>
          <a:xfrm>
            <a:off x="1044328" y="2241728"/>
            <a:ext cx="2880612" cy="1152000"/>
            <a:chOff x="1006600" y="2245527"/>
            <a:chExt cx="2880612" cy="1117849"/>
          </a:xfrm>
        </p:grpSpPr>
        <p:sp>
          <p:nvSpPr>
            <p:cNvPr id="52" name="正方形/長方形 51">
              <a:extLst>
                <a:ext uri="{FF2B5EF4-FFF2-40B4-BE49-F238E27FC236}">
                  <a16:creationId xmlns:a16="http://schemas.microsoft.com/office/drawing/2014/main" id="{4E98408D-0EB6-4BEE-8A3F-1676E986C913}"/>
                </a:ext>
              </a:extLst>
            </p:cNvPr>
            <p:cNvSpPr/>
            <p:nvPr/>
          </p:nvSpPr>
          <p:spPr>
            <a:xfrm>
              <a:off x="1007212" y="2554241"/>
              <a:ext cx="2880000" cy="809135"/>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lvl="0" indent="-171450"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万博を活かした新しい価値の創造</a:t>
              </a:r>
              <a:br>
                <a:rPr kumimoji="1" lang="en-US" altLang="ja-JP"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br>
              <a:r>
                <a:rPr lang="ja-JP" altLang="en-US" sz="1050" dirty="0">
                  <a:solidFill>
                    <a:prstClr val="black"/>
                  </a:solidFill>
                  <a:latin typeface="BIZ UDPゴシック" panose="020B0400000000000000" pitchFamily="50" charset="-128"/>
                  <a:ea typeface="BIZ UDPゴシック" panose="020B0400000000000000" pitchFamily="50" charset="-128"/>
                </a:rPr>
                <a:t>（次世代産業の育成など）</a:t>
              </a:r>
              <a:endParaRPr kumimoji="1" lang="en-US" altLang="ja-JP"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58" name="テキスト ボックス 57">
              <a:extLst>
                <a:ext uri="{FF2B5EF4-FFF2-40B4-BE49-F238E27FC236}">
                  <a16:creationId xmlns:a16="http://schemas.microsoft.com/office/drawing/2014/main" id="{12E001F0-4DB4-40CF-9B34-84FEA55501B6}"/>
                </a:ext>
              </a:extLst>
            </p:cNvPr>
            <p:cNvSpPr txBox="1"/>
            <p:nvPr/>
          </p:nvSpPr>
          <p:spPr>
            <a:xfrm>
              <a:off x="1006600" y="2245527"/>
              <a:ext cx="2880000" cy="307777"/>
            </a:xfrm>
            <a:prstGeom prst="rect">
              <a:avLst/>
            </a:prstGeom>
            <a:solidFill>
              <a:schemeClr val="accent2"/>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rPr>
                <a:t>イノベーション</a:t>
              </a:r>
              <a:endParaRPr kumimoji="1" lang="en-US" altLang="ja-JP" sz="14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endParaRPr>
            </a:p>
          </p:txBody>
        </p:sp>
      </p:grpSp>
      <p:grpSp>
        <p:nvGrpSpPr>
          <p:cNvPr id="17" name="グループ化 16">
            <a:extLst>
              <a:ext uri="{FF2B5EF4-FFF2-40B4-BE49-F238E27FC236}">
                <a16:creationId xmlns:a16="http://schemas.microsoft.com/office/drawing/2014/main" id="{9930EC55-2517-4213-9C8F-E42411465821}"/>
              </a:ext>
            </a:extLst>
          </p:cNvPr>
          <p:cNvGrpSpPr/>
          <p:nvPr/>
        </p:nvGrpSpPr>
        <p:grpSpPr>
          <a:xfrm>
            <a:off x="4447668" y="2237912"/>
            <a:ext cx="2887334" cy="1152000"/>
            <a:chOff x="4448630" y="2237913"/>
            <a:chExt cx="2887334" cy="1117849"/>
          </a:xfrm>
        </p:grpSpPr>
        <p:sp>
          <p:nvSpPr>
            <p:cNvPr id="53" name="正方形/長方形 52">
              <a:extLst>
                <a:ext uri="{FF2B5EF4-FFF2-40B4-BE49-F238E27FC236}">
                  <a16:creationId xmlns:a16="http://schemas.microsoft.com/office/drawing/2014/main" id="{7B8323A5-FADB-4331-8389-584D65838A5B}"/>
                </a:ext>
              </a:extLst>
            </p:cNvPr>
            <p:cNvSpPr/>
            <p:nvPr/>
          </p:nvSpPr>
          <p:spPr>
            <a:xfrm>
              <a:off x="4455964" y="2546627"/>
              <a:ext cx="2880000" cy="809135"/>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Wingdings" panose="05000000000000000000" pitchFamily="2" charset="2"/>
                <a:buChar char="l"/>
              </a:pPr>
              <a:r>
                <a:rPr lang="ja-JP" altLang="en-US" sz="1200" dirty="0">
                  <a:solidFill>
                    <a:schemeClr val="tx1"/>
                  </a:solidFill>
                  <a:latin typeface="BIZ UDPゴシック" panose="020B0400000000000000" pitchFamily="50" charset="-128"/>
                  <a:ea typeface="BIZ UDPゴシック" panose="020B0400000000000000" pitchFamily="50" charset="-128"/>
                </a:rPr>
                <a:t>大阪の成長を支える</a:t>
              </a:r>
              <a:r>
                <a:rPr lang="ja-JP" altLang="en-US" sz="1200" dirty="0">
                  <a:solidFill>
                    <a:prstClr val="black"/>
                  </a:solidFill>
                  <a:latin typeface="BIZ UDPゴシック" panose="020B0400000000000000" pitchFamily="50" charset="-128"/>
                  <a:ea typeface="BIZ UDPゴシック" panose="020B0400000000000000" pitchFamily="50" charset="-128"/>
                </a:rPr>
                <a:t>産業の底上げ、</a:t>
              </a:r>
              <a:endParaRPr lang="en-US" altLang="ja-JP" sz="1200" dirty="0">
                <a:solidFill>
                  <a:prstClr val="black"/>
                </a:solidFill>
                <a:latin typeface="BIZ UDPゴシック" panose="020B0400000000000000" pitchFamily="50" charset="-128"/>
                <a:ea typeface="BIZ UDPゴシック" panose="020B0400000000000000" pitchFamily="50" charset="-128"/>
              </a:endParaRPr>
            </a:p>
            <a:p>
              <a:r>
                <a:rPr lang="ja-JP" altLang="en-US" sz="1200" dirty="0">
                  <a:solidFill>
                    <a:prstClr val="black"/>
                  </a:solidFill>
                  <a:latin typeface="BIZ UDPゴシック" panose="020B0400000000000000" pitchFamily="50" charset="-128"/>
                  <a:ea typeface="BIZ UDPゴシック" panose="020B0400000000000000" pitchFamily="50" charset="-128"/>
                </a:rPr>
                <a:t>　　高付加価値化</a:t>
              </a:r>
              <a:r>
                <a:rPr lang="ja-JP" altLang="en-US" sz="1050" spc="-100" dirty="0">
                  <a:solidFill>
                    <a:prstClr val="black"/>
                  </a:solidFill>
                  <a:latin typeface="BIZ UDPゴシック" panose="020B0400000000000000" pitchFamily="50" charset="-128"/>
                  <a:ea typeface="BIZ UDPゴシック" panose="020B0400000000000000" pitchFamily="50" charset="-128"/>
                </a:rPr>
                <a:t>（ものづくりなど）</a:t>
              </a:r>
            </a:p>
          </p:txBody>
        </p:sp>
        <p:sp>
          <p:nvSpPr>
            <p:cNvPr id="59" name="テキスト ボックス 58">
              <a:extLst>
                <a:ext uri="{FF2B5EF4-FFF2-40B4-BE49-F238E27FC236}">
                  <a16:creationId xmlns:a16="http://schemas.microsoft.com/office/drawing/2014/main" id="{3EA9A23C-7477-4C02-AE95-E8E82E026599}"/>
                </a:ext>
              </a:extLst>
            </p:cNvPr>
            <p:cNvSpPr txBox="1"/>
            <p:nvPr/>
          </p:nvSpPr>
          <p:spPr>
            <a:xfrm>
              <a:off x="4448630" y="2237913"/>
              <a:ext cx="2880000" cy="307777"/>
            </a:xfrm>
            <a:prstGeom prst="rect">
              <a:avLst/>
            </a:prstGeom>
            <a:solidFill>
              <a:schemeClr val="accent2"/>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rPr>
                <a:t>生産性・付加価値向上</a:t>
              </a:r>
              <a:endParaRPr kumimoji="1" lang="en-US" altLang="ja-JP" sz="14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endParaRPr>
            </a:p>
          </p:txBody>
        </p:sp>
      </p:grpSp>
      <p:grpSp>
        <p:nvGrpSpPr>
          <p:cNvPr id="18" name="グループ化 17">
            <a:extLst>
              <a:ext uri="{FF2B5EF4-FFF2-40B4-BE49-F238E27FC236}">
                <a16:creationId xmlns:a16="http://schemas.microsoft.com/office/drawing/2014/main" id="{0CA6A20D-C4E9-465D-AFE3-4D09EDE53752}"/>
              </a:ext>
            </a:extLst>
          </p:cNvPr>
          <p:cNvGrpSpPr/>
          <p:nvPr/>
        </p:nvGrpSpPr>
        <p:grpSpPr>
          <a:xfrm>
            <a:off x="1042320" y="3830824"/>
            <a:ext cx="2884629" cy="1152000"/>
            <a:chOff x="936802" y="3947890"/>
            <a:chExt cx="2884629" cy="1117849"/>
          </a:xfrm>
        </p:grpSpPr>
        <p:sp>
          <p:nvSpPr>
            <p:cNvPr id="54" name="正方形/長方形 53">
              <a:extLst>
                <a:ext uri="{FF2B5EF4-FFF2-40B4-BE49-F238E27FC236}">
                  <a16:creationId xmlns:a16="http://schemas.microsoft.com/office/drawing/2014/main" id="{73795B23-374C-4A31-82C6-16AB03D7EC3F}"/>
                </a:ext>
              </a:extLst>
            </p:cNvPr>
            <p:cNvSpPr/>
            <p:nvPr/>
          </p:nvSpPr>
          <p:spPr>
            <a:xfrm>
              <a:off x="941431" y="4256604"/>
              <a:ext cx="2880000" cy="809135"/>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Wingdings" panose="05000000000000000000" pitchFamily="2" charset="2"/>
                <a:buChar char="l"/>
              </a:pPr>
              <a:r>
                <a:rPr lang="ja-JP" altLang="en-US" sz="1200" dirty="0">
                  <a:solidFill>
                    <a:prstClr val="black"/>
                  </a:solidFill>
                  <a:latin typeface="BIZ UDPゴシック" panose="020B0400000000000000" pitchFamily="50" charset="-128"/>
                  <a:ea typeface="BIZ UDPゴシック" panose="020B0400000000000000" pitchFamily="50" charset="-128"/>
                </a:rPr>
                <a:t>都市格の向上、魅力づくり</a:t>
              </a:r>
              <a:br>
                <a:rPr lang="en-US" altLang="ja-JP" sz="1200" dirty="0">
                  <a:solidFill>
                    <a:prstClr val="black"/>
                  </a:solidFill>
                  <a:latin typeface="BIZ UDPゴシック" panose="020B0400000000000000" pitchFamily="50" charset="-128"/>
                  <a:ea typeface="BIZ UDPゴシック" panose="020B0400000000000000" pitchFamily="50" charset="-128"/>
                </a:rPr>
              </a:br>
              <a:r>
                <a:rPr lang="ja-JP" altLang="en-US" sz="1050" dirty="0">
                  <a:solidFill>
                    <a:prstClr val="black"/>
                  </a:solidFill>
                  <a:latin typeface="BIZ UDPゴシック" panose="020B0400000000000000" pitchFamily="50" charset="-128"/>
                  <a:ea typeface="BIZ UDPゴシック" panose="020B0400000000000000" pitchFamily="50" charset="-128"/>
                </a:rPr>
                <a:t>（インバウンドの拡充など）</a:t>
              </a:r>
            </a:p>
          </p:txBody>
        </p:sp>
        <p:sp>
          <p:nvSpPr>
            <p:cNvPr id="60" name="テキスト ボックス 59">
              <a:extLst>
                <a:ext uri="{FF2B5EF4-FFF2-40B4-BE49-F238E27FC236}">
                  <a16:creationId xmlns:a16="http://schemas.microsoft.com/office/drawing/2014/main" id="{489BC7A9-FF57-45E1-987E-F6502C4EF873}"/>
                </a:ext>
              </a:extLst>
            </p:cNvPr>
            <p:cNvSpPr txBox="1"/>
            <p:nvPr/>
          </p:nvSpPr>
          <p:spPr>
            <a:xfrm>
              <a:off x="936802" y="3947890"/>
              <a:ext cx="2880000" cy="307777"/>
            </a:xfrm>
            <a:prstGeom prst="rect">
              <a:avLst/>
            </a:prstGeom>
            <a:solidFill>
              <a:schemeClr val="accent2"/>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rPr>
                <a:t>都市魅力・観光</a:t>
              </a:r>
              <a:endParaRPr kumimoji="1" lang="en-US" altLang="ja-JP" sz="14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endParaRPr>
            </a:p>
          </p:txBody>
        </p:sp>
      </p:grpSp>
      <p:grpSp>
        <p:nvGrpSpPr>
          <p:cNvPr id="20" name="グループ化 19">
            <a:extLst>
              <a:ext uri="{FF2B5EF4-FFF2-40B4-BE49-F238E27FC236}">
                <a16:creationId xmlns:a16="http://schemas.microsoft.com/office/drawing/2014/main" id="{B5AAE454-55E0-4F12-ABDC-66DE01B0F9CA}"/>
              </a:ext>
            </a:extLst>
          </p:cNvPr>
          <p:cNvGrpSpPr/>
          <p:nvPr/>
        </p:nvGrpSpPr>
        <p:grpSpPr>
          <a:xfrm>
            <a:off x="4450373" y="3830824"/>
            <a:ext cx="2881924" cy="1152000"/>
            <a:chOff x="4451618" y="3550468"/>
            <a:chExt cx="2881924" cy="1117849"/>
          </a:xfrm>
        </p:grpSpPr>
        <p:sp>
          <p:nvSpPr>
            <p:cNvPr id="55" name="正方形/長方形 54">
              <a:extLst>
                <a:ext uri="{FF2B5EF4-FFF2-40B4-BE49-F238E27FC236}">
                  <a16:creationId xmlns:a16="http://schemas.microsoft.com/office/drawing/2014/main" id="{90B70A0A-7BB0-4499-8338-792F6D31C6EB}"/>
                </a:ext>
              </a:extLst>
            </p:cNvPr>
            <p:cNvSpPr/>
            <p:nvPr/>
          </p:nvSpPr>
          <p:spPr>
            <a:xfrm>
              <a:off x="4453542" y="3859182"/>
              <a:ext cx="2880000" cy="809135"/>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Wingdings" panose="05000000000000000000" pitchFamily="2" charset="2"/>
                <a:buChar char="l"/>
              </a:pPr>
              <a:r>
                <a:rPr lang="ja-JP" altLang="en-US" sz="1200" dirty="0">
                  <a:solidFill>
                    <a:prstClr val="black"/>
                  </a:solidFill>
                  <a:latin typeface="BIZ UDPゴシック" panose="020B0400000000000000" pitchFamily="50" charset="-128"/>
                  <a:ea typeface="BIZ UDPゴシック" panose="020B0400000000000000" pitchFamily="50" charset="-128"/>
                </a:rPr>
                <a:t>ヒト・モノ・投資を呼び込む拠点形成</a:t>
              </a:r>
              <a:endParaRPr lang="en-US" altLang="ja-JP" sz="1200" dirty="0">
                <a:solidFill>
                  <a:prstClr val="black"/>
                </a:solidFill>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l"/>
              </a:pPr>
              <a:r>
                <a:rPr lang="ja-JP" altLang="en-US" sz="1200" dirty="0">
                  <a:solidFill>
                    <a:prstClr val="black"/>
                  </a:solidFill>
                  <a:latin typeface="BIZ UDPゴシック" panose="020B0400000000000000" pitchFamily="50" charset="-128"/>
                  <a:ea typeface="BIZ UDPゴシック" panose="020B0400000000000000" pitchFamily="50" charset="-128"/>
                </a:rPr>
                <a:t>成長を支えるインフラ</a:t>
              </a:r>
              <a:endParaRPr lang="ja-JP" altLang="en-US" sz="1050" dirty="0">
                <a:solidFill>
                  <a:prstClr val="black"/>
                </a:solidFill>
                <a:latin typeface="BIZ UDPゴシック" panose="020B0400000000000000" pitchFamily="50" charset="-128"/>
                <a:ea typeface="BIZ UDPゴシック" panose="020B0400000000000000" pitchFamily="50" charset="-128"/>
              </a:endParaRPr>
            </a:p>
          </p:txBody>
        </p:sp>
        <p:sp>
          <p:nvSpPr>
            <p:cNvPr id="61" name="テキスト ボックス 60">
              <a:extLst>
                <a:ext uri="{FF2B5EF4-FFF2-40B4-BE49-F238E27FC236}">
                  <a16:creationId xmlns:a16="http://schemas.microsoft.com/office/drawing/2014/main" id="{EF389063-0BA1-49D8-B651-489508AC93C9}"/>
                </a:ext>
              </a:extLst>
            </p:cNvPr>
            <p:cNvSpPr txBox="1"/>
            <p:nvPr/>
          </p:nvSpPr>
          <p:spPr>
            <a:xfrm>
              <a:off x="4451618" y="3550468"/>
              <a:ext cx="2880000" cy="307777"/>
            </a:xfrm>
            <a:prstGeom prst="rect">
              <a:avLst/>
            </a:prstGeom>
            <a:solidFill>
              <a:schemeClr val="accent2"/>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rPr>
                <a:t>まちづくり・都市基盤</a:t>
              </a:r>
              <a:endParaRPr kumimoji="1" lang="en-US" altLang="ja-JP" sz="14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endParaRPr>
            </a:p>
          </p:txBody>
        </p:sp>
      </p:grpSp>
      <p:grpSp>
        <p:nvGrpSpPr>
          <p:cNvPr id="23" name="グループ化 22">
            <a:extLst>
              <a:ext uri="{FF2B5EF4-FFF2-40B4-BE49-F238E27FC236}">
                <a16:creationId xmlns:a16="http://schemas.microsoft.com/office/drawing/2014/main" id="{039FCA8A-46B1-4F53-9DEB-A53C101DBF96}"/>
              </a:ext>
            </a:extLst>
          </p:cNvPr>
          <p:cNvGrpSpPr/>
          <p:nvPr/>
        </p:nvGrpSpPr>
        <p:grpSpPr>
          <a:xfrm>
            <a:off x="2721325" y="5259577"/>
            <a:ext cx="2880780" cy="1152000"/>
            <a:chOff x="984262" y="5265586"/>
            <a:chExt cx="2880780" cy="1117849"/>
          </a:xfrm>
        </p:grpSpPr>
        <p:sp>
          <p:nvSpPr>
            <p:cNvPr id="56" name="正方形/長方形 55">
              <a:extLst>
                <a:ext uri="{FF2B5EF4-FFF2-40B4-BE49-F238E27FC236}">
                  <a16:creationId xmlns:a16="http://schemas.microsoft.com/office/drawing/2014/main" id="{3ED691EA-80F2-49DA-8BF6-2C57BE3E820A}"/>
                </a:ext>
              </a:extLst>
            </p:cNvPr>
            <p:cNvSpPr/>
            <p:nvPr/>
          </p:nvSpPr>
          <p:spPr>
            <a:xfrm>
              <a:off x="984262" y="5574300"/>
              <a:ext cx="2880000" cy="809135"/>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Wingdings" panose="05000000000000000000" pitchFamily="2" charset="2"/>
                <a:buChar char="l"/>
              </a:pPr>
              <a:r>
                <a:rPr lang="ja-JP" altLang="en-US" sz="1200" dirty="0">
                  <a:solidFill>
                    <a:prstClr val="black"/>
                  </a:solidFill>
                  <a:latin typeface="BIZ UDPゴシック" panose="020B0400000000000000" pitchFamily="50" charset="-128"/>
                  <a:ea typeface="BIZ UDPゴシック" panose="020B0400000000000000" pitchFamily="50" charset="-128"/>
                </a:rPr>
                <a:t>成長を支える人材の育成・確保</a:t>
              </a:r>
              <a:endParaRPr lang="en-US" altLang="ja-JP" sz="1200" dirty="0">
                <a:solidFill>
                  <a:prstClr val="black"/>
                </a:solidFill>
                <a:latin typeface="BIZ UDPゴシック" panose="020B0400000000000000" pitchFamily="50" charset="-128"/>
                <a:ea typeface="BIZ UDPゴシック" panose="020B0400000000000000" pitchFamily="50" charset="-128"/>
              </a:endParaRPr>
            </a:p>
            <a:p>
              <a:pPr marL="171450" indent="-171450">
                <a:buFont typeface="Wingdings" panose="05000000000000000000" pitchFamily="2" charset="2"/>
                <a:buChar char="l"/>
              </a:pPr>
              <a:r>
                <a:rPr lang="ja-JP" altLang="en-US" sz="1200" dirty="0">
                  <a:solidFill>
                    <a:prstClr val="black"/>
                  </a:solidFill>
                  <a:latin typeface="BIZ UDPゴシック" panose="020B0400000000000000" pitchFamily="50" charset="-128"/>
                  <a:ea typeface="BIZ UDPゴシック" panose="020B0400000000000000" pitchFamily="50" charset="-128"/>
                </a:rPr>
                <a:t>労働の流動化</a:t>
              </a:r>
              <a:br>
                <a:rPr lang="en-US" altLang="ja-JP" sz="1200" dirty="0">
                  <a:solidFill>
                    <a:prstClr val="black"/>
                  </a:solidFill>
                  <a:latin typeface="BIZ UDPゴシック" panose="020B0400000000000000" pitchFamily="50" charset="-128"/>
                  <a:ea typeface="BIZ UDPゴシック" panose="020B0400000000000000" pitchFamily="50" charset="-128"/>
                </a:rPr>
              </a:br>
              <a:r>
                <a:rPr lang="ja-JP" altLang="en-US" sz="1050" spc="-100" dirty="0">
                  <a:solidFill>
                    <a:prstClr val="black"/>
                  </a:solidFill>
                  <a:latin typeface="BIZ UDPゴシック" panose="020B0400000000000000" pitchFamily="50" charset="-128"/>
                  <a:ea typeface="BIZ UDPゴシック" panose="020B0400000000000000" pitchFamily="50" charset="-128"/>
                </a:rPr>
                <a:t>（外国人材、高度人材など）</a:t>
              </a:r>
              <a:endParaRPr lang="en-US" altLang="ja-JP" sz="1050" spc="-100" dirty="0">
                <a:solidFill>
                  <a:prstClr val="black"/>
                </a:solidFill>
                <a:latin typeface="BIZ UDPゴシック" panose="020B0400000000000000" pitchFamily="50" charset="-128"/>
                <a:ea typeface="BIZ UDPゴシック" panose="020B0400000000000000" pitchFamily="50" charset="-128"/>
              </a:endParaRPr>
            </a:p>
          </p:txBody>
        </p:sp>
        <p:sp>
          <p:nvSpPr>
            <p:cNvPr id="62" name="テキスト ボックス 61">
              <a:extLst>
                <a:ext uri="{FF2B5EF4-FFF2-40B4-BE49-F238E27FC236}">
                  <a16:creationId xmlns:a16="http://schemas.microsoft.com/office/drawing/2014/main" id="{72E90171-EBF1-4D7B-9AAC-915D20E13CCE}"/>
                </a:ext>
              </a:extLst>
            </p:cNvPr>
            <p:cNvSpPr txBox="1"/>
            <p:nvPr/>
          </p:nvSpPr>
          <p:spPr>
            <a:xfrm>
              <a:off x="985042" y="5265586"/>
              <a:ext cx="2880000" cy="307777"/>
            </a:xfrm>
            <a:prstGeom prst="rect">
              <a:avLst/>
            </a:prstGeom>
            <a:solidFill>
              <a:schemeClr val="accent2"/>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rPr>
                <a:t>人材</a:t>
              </a:r>
              <a:endParaRPr kumimoji="1" lang="en-US" altLang="ja-JP" sz="14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endParaRPr>
            </a:p>
          </p:txBody>
        </p:sp>
      </p:grpSp>
      <p:sp>
        <p:nvSpPr>
          <p:cNvPr id="19" name="スライド番号プレースホルダー 18">
            <a:extLst>
              <a:ext uri="{FF2B5EF4-FFF2-40B4-BE49-F238E27FC236}">
                <a16:creationId xmlns:a16="http://schemas.microsoft.com/office/drawing/2014/main" id="{4ED07F2E-A795-4A44-AB6A-DB6249E81D93}"/>
              </a:ext>
            </a:extLst>
          </p:cNvPr>
          <p:cNvSpPr>
            <a:spLocks noGrp="1"/>
          </p:cNvSpPr>
          <p:nvPr>
            <p:ph type="sldNum" sz="quarter" idx="12"/>
          </p:nvPr>
        </p:nvSpPr>
        <p:spPr/>
        <p:txBody>
          <a:bodyPr/>
          <a:lstStyle/>
          <a:p>
            <a:fld id="{DDF82107-93BA-490C-9453-044014AF67CD}" type="slidenum">
              <a:rPr kumimoji="1" lang="ja-JP" altLang="en-US" smtClean="0"/>
              <a:t>18</a:t>
            </a:fld>
            <a:endParaRPr kumimoji="1" lang="ja-JP" altLang="en-US"/>
          </a:p>
        </p:txBody>
      </p:sp>
    </p:spTree>
    <p:extLst>
      <p:ext uri="{BB962C8B-B14F-4D97-AF65-F5344CB8AC3E}">
        <p14:creationId xmlns:p14="http://schemas.microsoft.com/office/powerpoint/2010/main" val="2277331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47DAE8-F987-46E1-9B94-10E8753E22EE}"/>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A2C1B96E-2571-4B17-AA5F-B9F961083AC7}"/>
              </a:ext>
            </a:extLst>
          </p:cNvPr>
          <p:cNvSpPr>
            <a:spLocks noGrp="1"/>
          </p:cNvSpPr>
          <p:nvPr>
            <p:ph idx="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1F7ECF0-018A-4138-8FF4-24D4100D5BA8}"/>
              </a:ext>
            </a:extLst>
          </p:cNvPr>
          <p:cNvSpPr>
            <a:spLocks noGrp="1"/>
          </p:cNvSpPr>
          <p:nvPr>
            <p:ph type="sldNum" sz="quarter" idx="12"/>
          </p:nvPr>
        </p:nvSpPr>
        <p:spPr>
          <a:xfrm>
            <a:off x="9448800" y="3585"/>
            <a:ext cx="2743200" cy="365125"/>
          </a:xfrm>
        </p:spPr>
        <p:txBody>
          <a:bodyPr/>
          <a:lstStyle/>
          <a:p>
            <a:fld id="{DDF82107-93BA-490C-9453-044014AF67CD}" type="slidenum">
              <a:rPr kumimoji="1" lang="ja-JP" altLang="en-US" smtClean="0"/>
              <a:t>1</a:t>
            </a:fld>
            <a:endParaRPr kumimoji="1" lang="ja-JP" altLang="en-US"/>
          </a:p>
        </p:txBody>
      </p:sp>
    </p:spTree>
    <p:extLst>
      <p:ext uri="{BB962C8B-B14F-4D97-AF65-F5344CB8AC3E}">
        <p14:creationId xmlns:p14="http://schemas.microsoft.com/office/powerpoint/2010/main" val="4171294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7D173F5B-FD2F-4B3E-B54D-CD1B02505E39}"/>
              </a:ext>
            </a:extLst>
          </p:cNvPr>
          <p:cNvSpPr txBox="1"/>
          <p:nvPr/>
        </p:nvSpPr>
        <p:spPr>
          <a:xfrm>
            <a:off x="3463429" y="2924589"/>
            <a:ext cx="4832037" cy="646331"/>
          </a:xfrm>
          <a:prstGeom prst="rect">
            <a:avLst/>
          </a:prstGeom>
          <a:noFill/>
        </p:spPr>
        <p:txBody>
          <a:bodyPr wrap="square" rtlCol="0">
            <a:spAutoFit/>
          </a:bodyPr>
          <a:lstStyle>
            <a:defPPr>
              <a:defRPr lang="ja-JP"/>
            </a:defPPr>
            <a:lvl1pPr algn="dist">
              <a:defRPr sz="3600" b="1">
                <a:latin typeface="BIZ UDPゴシック" panose="020B0400000000000000" pitchFamily="50" charset="-128"/>
                <a:ea typeface="BIZ UDPゴシック" panose="020B0400000000000000" pitchFamily="50" charset="-128"/>
              </a:defRPr>
            </a:lvl1pPr>
          </a:lstStyle>
          <a:p>
            <a:r>
              <a:rPr lang="ja-JP" altLang="en-US"/>
              <a:t>スケジュール</a:t>
            </a:r>
            <a:endParaRPr lang="en-US" altLang="ja-JP" dirty="0"/>
          </a:p>
        </p:txBody>
      </p:sp>
      <p:sp>
        <p:nvSpPr>
          <p:cNvPr id="6" name="正方形/長方形 5">
            <a:extLst>
              <a:ext uri="{FF2B5EF4-FFF2-40B4-BE49-F238E27FC236}">
                <a16:creationId xmlns:a16="http://schemas.microsoft.com/office/drawing/2014/main" id="{CD527421-7E4A-4DAC-9117-B28E23A541B5}"/>
              </a:ext>
            </a:extLst>
          </p:cNvPr>
          <p:cNvSpPr/>
          <p:nvPr/>
        </p:nvSpPr>
        <p:spPr>
          <a:xfrm>
            <a:off x="11588817" y="-5001"/>
            <a:ext cx="603182" cy="6636808"/>
          </a:xfrm>
          <a:prstGeom prst="rect">
            <a:avLst/>
          </a:prstGeom>
          <a:solidFill>
            <a:srgbClr val="079378">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D725E042-7048-4BFE-BBA2-10C4CFE5FE3F}"/>
              </a:ext>
            </a:extLst>
          </p:cNvPr>
          <p:cNvSpPr/>
          <p:nvPr/>
        </p:nvSpPr>
        <p:spPr>
          <a:xfrm flipV="1">
            <a:off x="2" y="6631806"/>
            <a:ext cx="12191998" cy="226194"/>
          </a:xfrm>
          <a:prstGeom prst="rect">
            <a:avLst/>
          </a:prstGeom>
          <a:solidFill>
            <a:srgbClr val="023894">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091174FB-BE5B-4AFE-ABB7-3067B0861DA4}"/>
              </a:ext>
            </a:extLst>
          </p:cNvPr>
          <p:cNvSpPr txBox="1"/>
          <p:nvPr/>
        </p:nvSpPr>
        <p:spPr>
          <a:xfrm>
            <a:off x="1691519" y="2256226"/>
            <a:ext cx="1338551" cy="1569660"/>
          </a:xfrm>
          <a:prstGeom prst="rect">
            <a:avLst/>
          </a:prstGeom>
          <a:noFill/>
        </p:spPr>
        <p:txBody>
          <a:bodyPr wrap="square" rtlCol="0">
            <a:spAutoFit/>
          </a:bodyPr>
          <a:lstStyle/>
          <a:p>
            <a:r>
              <a:rPr lang="ja-JP" altLang="en-US" sz="9600" b="1" dirty="0">
                <a:latin typeface="BIZ UDPゴシック" panose="020B0400000000000000" pitchFamily="50" charset="-128"/>
                <a:ea typeface="BIZ UDPゴシック" panose="020B0400000000000000" pitchFamily="50" charset="-128"/>
              </a:rPr>
              <a:t>４</a:t>
            </a:r>
            <a:endParaRPr kumimoji="1" lang="en-US" altLang="ja-JP" sz="9600" b="1" dirty="0">
              <a:latin typeface="BIZ UDPゴシック" panose="020B0400000000000000" pitchFamily="50" charset="-128"/>
              <a:ea typeface="BIZ UDPゴシック" panose="020B0400000000000000" pitchFamily="50" charset="-128"/>
            </a:endParaRPr>
          </a:p>
        </p:txBody>
      </p:sp>
      <p:sp>
        <p:nvSpPr>
          <p:cNvPr id="10" name="正方形/長方形 9">
            <a:extLst>
              <a:ext uri="{FF2B5EF4-FFF2-40B4-BE49-F238E27FC236}">
                <a16:creationId xmlns:a16="http://schemas.microsoft.com/office/drawing/2014/main" id="{416210EB-CF68-4433-97CF-0EF26FC22E6C}"/>
              </a:ext>
            </a:extLst>
          </p:cNvPr>
          <p:cNvSpPr/>
          <p:nvPr/>
        </p:nvSpPr>
        <p:spPr>
          <a:xfrm>
            <a:off x="1750654" y="3906570"/>
            <a:ext cx="4320000" cy="108000"/>
          </a:xfrm>
          <a:prstGeom prst="rect">
            <a:avLst/>
          </a:prstGeom>
          <a:solidFill>
            <a:srgbClr val="0238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AABCD34E-3E3D-4AE0-AB68-BE9DC11570BE}"/>
              </a:ext>
            </a:extLst>
          </p:cNvPr>
          <p:cNvSpPr/>
          <p:nvPr/>
        </p:nvSpPr>
        <p:spPr>
          <a:xfrm>
            <a:off x="4247968" y="4152572"/>
            <a:ext cx="4320000" cy="36000"/>
          </a:xfrm>
          <a:prstGeom prst="rect">
            <a:avLst/>
          </a:prstGeom>
          <a:solidFill>
            <a:srgbClr val="079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BDC57209-90A4-4752-A9D3-04D231B460E2}"/>
              </a:ext>
            </a:extLst>
          </p:cNvPr>
          <p:cNvSpPr>
            <a:spLocks noGrp="1"/>
          </p:cNvSpPr>
          <p:nvPr>
            <p:ph type="sldNum" sz="quarter" idx="12"/>
          </p:nvPr>
        </p:nvSpPr>
        <p:spPr>
          <a:xfrm>
            <a:off x="9448800" y="0"/>
            <a:ext cx="2743200" cy="365125"/>
          </a:xfrm>
        </p:spPr>
        <p:txBody>
          <a:bodyPr/>
          <a:lstStyle/>
          <a:p>
            <a:fld id="{DDF82107-93BA-490C-9453-044014AF67CD}" type="slidenum">
              <a:rPr kumimoji="1" lang="ja-JP" altLang="en-US" smtClean="0">
                <a:solidFill>
                  <a:schemeClr val="bg1"/>
                </a:solidFill>
              </a:rPr>
              <a:t>19</a:t>
            </a:fld>
            <a:endParaRPr kumimoji="1" lang="ja-JP" altLang="en-US" dirty="0">
              <a:solidFill>
                <a:schemeClr val="bg1"/>
              </a:solidFill>
            </a:endParaRPr>
          </a:p>
        </p:txBody>
      </p:sp>
    </p:spTree>
    <p:extLst>
      <p:ext uri="{BB962C8B-B14F-4D97-AF65-F5344CB8AC3E}">
        <p14:creationId xmlns:p14="http://schemas.microsoft.com/office/powerpoint/2010/main" val="36032502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10">
            <a:extLst>
              <a:ext uri="{FF2B5EF4-FFF2-40B4-BE49-F238E27FC236}">
                <a16:creationId xmlns:a16="http://schemas.microsoft.com/office/drawing/2014/main" id="{AEF7EB81-BBF0-41F0-A633-428FDF3BC490}"/>
              </a:ext>
            </a:extLst>
          </p:cNvPr>
          <p:cNvGraphicFramePr>
            <a:graphicFrameLocks noGrp="1"/>
          </p:cNvGraphicFramePr>
          <p:nvPr>
            <p:extLst>
              <p:ext uri="{D42A27DB-BD31-4B8C-83A1-F6EECF244321}">
                <p14:modId xmlns:p14="http://schemas.microsoft.com/office/powerpoint/2010/main" val="2424985706"/>
              </p:ext>
            </p:extLst>
          </p:nvPr>
        </p:nvGraphicFramePr>
        <p:xfrm>
          <a:off x="778668" y="1782333"/>
          <a:ext cx="10556041" cy="4724400"/>
        </p:xfrm>
        <a:graphic>
          <a:graphicData uri="http://schemas.openxmlformats.org/drawingml/2006/table">
            <a:tbl>
              <a:tblPr firstRow="1" bandRow="1">
                <a:tableStyleId>{5940675A-B579-460E-94D1-54222C63F5DA}</a:tableStyleId>
              </a:tblPr>
              <a:tblGrid>
                <a:gridCol w="247875">
                  <a:extLst>
                    <a:ext uri="{9D8B030D-6E8A-4147-A177-3AD203B41FA5}">
                      <a16:colId xmlns:a16="http://schemas.microsoft.com/office/drawing/2014/main" val="3353694193"/>
                    </a:ext>
                  </a:extLst>
                </a:gridCol>
                <a:gridCol w="1839850">
                  <a:extLst>
                    <a:ext uri="{9D8B030D-6E8A-4147-A177-3AD203B41FA5}">
                      <a16:colId xmlns:a16="http://schemas.microsoft.com/office/drawing/2014/main" val="3634427223"/>
                    </a:ext>
                  </a:extLst>
                </a:gridCol>
                <a:gridCol w="915897">
                  <a:extLst>
                    <a:ext uri="{9D8B030D-6E8A-4147-A177-3AD203B41FA5}">
                      <a16:colId xmlns:a16="http://schemas.microsoft.com/office/drawing/2014/main" val="3224430107"/>
                    </a:ext>
                  </a:extLst>
                </a:gridCol>
                <a:gridCol w="915897">
                  <a:extLst>
                    <a:ext uri="{9D8B030D-6E8A-4147-A177-3AD203B41FA5}">
                      <a16:colId xmlns:a16="http://schemas.microsoft.com/office/drawing/2014/main" val="592126415"/>
                    </a:ext>
                  </a:extLst>
                </a:gridCol>
                <a:gridCol w="915897">
                  <a:extLst>
                    <a:ext uri="{9D8B030D-6E8A-4147-A177-3AD203B41FA5}">
                      <a16:colId xmlns:a16="http://schemas.microsoft.com/office/drawing/2014/main" val="802838494"/>
                    </a:ext>
                  </a:extLst>
                </a:gridCol>
                <a:gridCol w="915897">
                  <a:extLst>
                    <a:ext uri="{9D8B030D-6E8A-4147-A177-3AD203B41FA5}">
                      <a16:colId xmlns:a16="http://schemas.microsoft.com/office/drawing/2014/main" val="2301154747"/>
                    </a:ext>
                  </a:extLst>
                </a:gridCol>
                <a:gridCol w="915897">
                  <a:extLst>
                    <a:ext uri="{9D8B030D-6E8A-4147-A177-3AD203B41FA5}">
                      <a16:colId xmlns:a16="http://schemas.microsoft.com/office/drawing/2014/main" val="2263707576"/>
                    </a:ext>
                  </a:extLst>
                </a:gridCol>
                <a:gridCol w="915897">
                  <a:extLst>
                    <a:ext uri="{9D8B030D-6E8A-4147-A177-3AD203B41FA5}">
                      <a16:colId xmlns:a16="http://schemas.microsoft.com/office/drawing/2014/main" val="2830550823"/>
                    </a:ext>
                  </a:extLst>
                </a:gridCol>
                <a:gridCol w="915897">
                  <a:extLst>
                    <a:ext uri="{9D8B030D-6E8A-4147-A177-3AD203B41FA5}">
                      <a16:colId xmlns:a16="http://schemas.microsoft.com/office/drawing/2014/main" val="1531926800"/>
                    </a:ext>
                  </a:extLst>
                </a:gridCol>
                <a:gridCol w="2057037">
                  <a:extLst>
                    <a:ext uri="{9D8B030D-6E8A-4147-A177-3AD203B41FA5}">
                      <a16:colId xmlns:a16="http://schemas.microsoft.com/office/drawing/2014/main" val="2611212358"/>
                    </a:ext>
                  </a:extLst>
                </a:gridCol>
              </a:tblGrid>
              <a:tr h="370840">
                <a:tc gridSpan="2">
                  <a:txBody>
                    <a:bodyPr/>
                    <a:lstStyle/>
                    <a:p>
                      <a:endParaRPr kumimoji="1" lang="en-US" altLang="ja-JP" sz="1400" dirty="0">
                        <a:latin typeface="BIZ UDPゴシック" panose="020B0400000000000000" pitchFamily="50" charset="-128"/>
                        <a:ea typeface="BIZ UDPゴシック" panose="020B0400000000000000" pitchFamily="50" charset="-128"/>
                      </a:endParaRPr>
                    </a:p>
                    <a:p>
                      <a:endParaRPr kumimoji="1" lang="ja-JP" altLang="en-US" sz="1400" dirty="0">
                        <a:latin typeface="BIZ UDPゴシック" panose="020B0400000000000000" pitchFamily="50" charset="-128"/>
                        <a:ea typeface="BIZ UDPゴシック" panose="020B0400000000000000" pitchFamily="50" charset="-128"/>
                      </a:endParaRPr>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accent6">
                        <a:lumMod val="20000"/>
                        <a:lumOff val="80000"/>
                      </a:schemeClr>
                    </a:solidFill>
                  </a:tcPr>
                </a:tc>
                <a:tc hMerge="1">
                  <a:txBody>
                    <a:bodyPr/>
                    <a:lstStyle/>
                    <a:p>
                      <a:endParaRPr kumimoji="1" lang="ja-JP" altLang="en-US"/>
                    </a:p>
                  </a:txBody>
                  <a:tcPr/>
                </a:tc>
                <a:tc>
                  <a:txBody>
                    <a:bodyPr/>
                    <a:lstStyle/>
                    <a:p>
                      <a:pPr algn="ctr"/>
                      <a:r>
                        <a:rPr kumimoji="1" lang="en-US" altLang="ja-JP" sz="1400" dirty="0">
                          <a:latin typeface="BIZ UDPゴシック" panose="020B0400000000000000" pitchFamily="50" charset="-128"/>
                          <a:ea typeface="BIZ UDPゴシック" panose="020B0400000000000000" pitchFamily="50" charset="-128"/>
                        </a:rPr>
                        <a:t>R6.9</a:t>
                      </a:r>
                      <a:endParaRPr kumimoji="1" lang="ja-JP" altLang="en-US" sz="1400" dirty="0">
                        <a:latin typeface="BIZ UDPゴシック" panose="020B0400000000000000" pitchFamily="50" charset="-128"/>
                        <a:ea typeface="BIZ UDPゴシック" panose="020B0400000000000000" pitchFamily="50" charset="-128"/>
                      </a:endParaRPr>
                    </a:p>
                  </a:txBody>
                  <a:tcPr anchor="ctr">
                    <a:lnR w="12700" cap="flat" cmpd="sng" algn="ctr">
                      <a:solidFill>
                        <a:schemeClr val="bg1">
                          <a:lumMod val="6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algn="ctr"/>
                      <a:r>
                        <a:rPr kumimoji="1" lang="en-US" altLang="ja-JP" sz="1400" dirty="0">
                          <a:latin typeface="BIZ UDPゴシック" panose="020B0400000000000000" pitchFamily="50" charset="-128"/>
                          <a:ea typeface="BIZ UDPゴシック" panose="020B0400000000000000" pitchFamily="50" charset="-128"/>
                        </a:rPr>
                        <a:t>10</a:t>
                      </a:r>
                      <a:endParaRPr kumimoji="1" lang="ja-JP" altLang="en-US" sz="14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algn="ctr"/>
                      <a:r>
                        <a:rPr kumimoji="1" lang="en-US" altLang="ja-JP" sz="1400" dirty="0">
                          <a:latin typeface="BIZ UDPゴシック" panose="020B0400000000000000" pitchFamily="50" charset="-128"/>
                          <a:ea typeface="BIZ UDPゴシック" panose="020B0400000000000000" pitchFamily="50" charset="-128"/>
                        </a:rPr>
                        <a:t>11</a:t>
                      </a:r>
                      <a:endParaRPr kumimoji="1" lang="ja-JP" altLang="en-US" sz="14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algn="ctr"/>
                      <a:r>
                        <a:rPr kumimoji="1" lang="en-US" altLang="ja-JP" sz="1400" dirty="0">
                          <a:latin typeface="BIZ UDPゴシック" panose="020B0400000000000000" pitchFamily="50" charset="-128"/>
                          <a:ea typeface="BIZ UDPゴシック" panose="020B0400000000000000" pitchFamily="50" charset="-128"/>
                        </a:rPr>
                        <a:t>12</a:t>
                      </a:r>
                      <a:endParaRPr kumimoji="1" lang="ja-JP" altLang="en-US" sz="14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algn="ctr"/>
                      <a:r>
                        <a:rPr kumimoji="1" lang="en-US" altLang="ja-JP" sz="1400" dirty="0">
                          <a:latin typeface="BIZ UDPゴシック" panose="020B0400000000000000" pitchFamily="50" charset="-128"/>
                          <a:ea typeface="BIZ UDPゴシック" panose="020B0400000000000000" pitchFamily="50" charset="-128"/>
                        </a:rPr>
                        <a:t>R7.1</a:t>
                      </a:r>
                      <a:endParaRPr kumimoji="1" lang="ja-JP" altLang="en-US" sz="14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algn="ctr"/>
                      <a:r>
                        <a:rPr kumimoji="1" lang="ja-JP" altLang="en-US" sz="1400" dirty="0">
                          <a:latin typeface="BIZ UDPゴシック" panose="020B0400000000000000" pitchFamily="50" charset="-128"/>
                          <a:ea typeface="BIZ UDPゴシック" panose="020B0400000000000000" pitchFamily="50" charset="-128"/>
                        </a:rPr>
                        <a:t>２</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algn="ctr"/>
                      <a:r>
                        <a:rPr kumimoji="1" lang="ja-JP" altLang="en-US" sz="1400" dirty="0">
                          <a:latin typeface="BIZ UDPゴシック" panose="020B0400000000000000" pitchFamily="50" charset="-128"/>
                          <a:ea typeface="BIZ UDPゴシック" panose="020B0400000000000000" pitchFamily="50" charset="-128"/>
                        </a:rPr>
                        <a:t>３</a:t>
                      </a:r>
                    </a:p>
                  </a:txBody>
                  <a:tcPr anchor="ctr">
                    <a:lnL w="12700" cap="flat" cmpd="sng" algn="ctr">
                      <a:solidFill>
                        <a:schemeClr val="bg1">
                          <a:lumMod val="65000"/>
                        </a:schemeClr>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algn="ctr"/>
                      <a:r>
                        <a:rPr kumimoji="1" lang="en-US" altLang="ja-JP" sz="1400" dirty="0">
                          <a:latin typeface="BIZ UDPゴシック" panose="020B0400000000000000" pitchFamily="50" charset="-128"/>
                          <a:ea typeface="BIZ UDPゴシック" panose="020B0400000000000000" pitchFamily="50" charset="-128"/>
                        </a:rPr>
                        <a:t>R7.</a:t>
                      </a:r>
                      <a:r>
                        <a:rPr kumimoji="1" lang="ja-JP" altLang="en-US" sz="1400" dirty="0">
                          <a:latin typeface="BIZ UDPゴシック" panose="020B0400000000000000" pitchFamily="50" charset="-128"/>
                          <a:ea typeface="BIZ UDPゴシック" panose="020B0400000000000000" pitchFamily="50" charset="-128"/>
                        </a:rPr>
                        <a:t>４～</a:t>
                      </a:r>
                      <a:r>
                        <a:rPr kumimoji="1" lang="en-US" altLang="ja-JP" sz="1400" dirty="0">
                          <a:latin typeface="BIZ UDPゴシック" panose="020B0400000000000000" pitchFamily="50" charset="-128"/>
                          <a:ea typeface="BIZ UDPゴシック" panose="020B0400000000000000" pitchFamily="50" charset="-128"/>
                        </a:rPr>
                        <a:t>10</a:t>
                      </a:r>
                      <a:endParaRPr kumimoji="1" lang="ja-JP" altLang="en-US" sz="1400" dirty="0">
                        <a:latin typeface="BIZ UDPゴシック" panose="020B0400000000000000" pitchFamily="50" charset="-128"/>
                        <a:ea typeface="BIZ UDPゴシック" panose="020B0400000000000000"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1553059341"/>
                  </a:ext>
                </a:extLst>
              </a:tr>
              <a:tr h="375130">
                <a:tc gridSpan="2">
                  <a:txBody>
                    <a:bodyPr/>
                    <a:lstStyle/>
                    <a:p>
                      <a:r>
                        <a:rPr kumimoji="1" lang="ja-JP" altLang="en-US" sz="1400" dirty="0">
                          <a:latin typeface="BIZ UDPゴシック" panose="020B0400000000000000" pitchFamily="50" charset="-128"/>
                          <a:ea typeface="BIZ UDPゴシック" panose="020B0400000000000000" pitchFamily="50" charset="-128"/>
                        </a:rPr>
                        <a:t>成長戦略</a:t>
                      </a:r>
                    </a:p>
                  </a:txBody>
                  <a:tcPr>
                    <a:lnL w="19050" cap="flat" cmpd="sng" algn="ctr">
                      <a:solidFill>
                        <a:schemeClr val="tx1"/>
                      </a:solidFill>
                      <a:prstDash val="solid"/>
                      <a:round/>
                      <a:headEnd type="none" w="med" len="med"/>
                      <a:tailEnd type="none" w="med" len="med"/>
                    </a:lnL>
                    <a:lnB w="12700" cmpd="sng">
                      <a:noFill/>
                    </a:lnB>
                  </a:tcPr>
                </a:tc>
                <a:tc hMerge="1">
                  <a:txBody>
                    <a:bodyPr/>
                    <a:lstStyle/>
                    <a:p>
                      <a:endParaRPr kumimoji="1" lang="en-US" altLang="ja-JP" sz="1400" dirty="0">
                        <a:latin typeface="BIZ UDPゴシック" panose="020B0400000000000000" pitchFamily="50" charset="-128"/>
                        <a:ea typeface="BIZ UDPゴシック" panose="020B0400000000000000" pitchFamily="50" charset="-128"/>
                      </a:endParaRPr>
                    </a:p>
                    <a:p>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ja-JP" altLang="en-US" sz="1400" dirty="0">
                        <a:latin typeface="BIZ UDPゴシック" panose="020B0400000000000000" pitchFamily="50" charset="-128"/>
                        <a:ea typeface="BIZ UDPゴシック" panose="020B0400000000000000" pitchFamily="50" charset="-128"/>
                      </a:endParaRPr>
                    </a:p>
                  </a:txBody>
                  <a:tcPr>
                    <a:lnR w="12700" cap="flat" cmpd="sng" algn="ctr">
                      <a:solidFill>
                        <a:schemeClr val="bg1">
                          <a:lumMod val="65000"/>
                        </a:schemeClr>
                      </a:solidFill>
                      <a:prstDash val="solid"/>
                      <a:round/>
                      <a:headEnd type="none" w="med" len="med"/>
                      <a:tailEnd type="none" w="med" len="med"/>
                    </a:lnR>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bg1">
                          <a:lumMod val="65000"/>
                        </a:schemeClr>
                      </a:solidFill>
                      <a:prstDash val="solid"/>
                      <a:round/>
                      <a:headEnd type="none" w="med" len="med"/>
                      <a:tailEnd type="none" w="med" len="med"/>
                    </a:lnL>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R w="1905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70177970"/>
                  </a:ext>
                </a:extLst>
              </a:tr>
              <a:tr h="194811">
                <a:tc rowSpan="3">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vert="eaVert">
                    <a:lnL w="19050" cap="flat" cmpd="sng" algn="ctr">
                      <a:solidFill>
                        <a:schemeClr val="tx1"/>
                      </a:solidFill>
                      <a:prstDash val="solid"/>
                      <a:round/>
                      <a:headEnd type="none" w="med" len="med"/>
                      <a:tailEnd type="none" w="med" len="med"/>
                    </a:lnL>
                    <a:lnT w="12700" cmpd="sng">
                      <a:noFill/>
                    </a:lnT>
                    <a:lnB w="19050" cap="flat" cmpd="sng" algn="ctr">
                      <a:solidFill>
                        <a:schemeClr val="tx1"/>
                      </a:solidFill>
                      <a:prstDash val="solid"/>
                      <a:round/>
                      <a:headEnd type="none" w="med" len="med"/>
                      <a:tailEnd type="none" w="med" len="med"/>
                    </a:lnB>
                  </a:tcPr>
                </a:tc>
                <a:tc>
                  <a:txBody>
                    <a:bodyPr/>
                    <a:lstStyle/>
                    <a:p>
                      <a:r>
                        <a:rPr kumimoji="1" lang="ja-JP" altLang="en-US" sz="1400" dirty="0">
                          <a:latin typeface="BIZ UDPゴシック" panose="020B0400000000000000" pitchFamily="50" charset="-128"/>
                          <a:ea typeface="BIZ UDPゴシック" panose="020B0400000000000000" pitchFamily="50" charset="-128"/>
                        </a:rPr>
                        <a:t>成長への道筋</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（第一部）</a:t>
                      </a:r>
                    </a:p>
                  </a:txBody>
                  <a:tcPr/>
                </a:tc>
                <a:tc>
                  <a:txBody>
                    <a:bodyPr/>
                    <a:lstStyle/>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txBody>
                  <a:tcPr>
                    <a:lnR w="12700" cap="flat" cmpd="sng" algn="ctr">
                      <a:solidFill>
                        <a:schemeClr val="bg1">
                          <a:lumMod val="65000"/>
                        </a:schemeClr>
                      </a:solidFill>
                      <a:prstDash val="solid"/>
                      <a:round/>
                      <a:headEnd type="none" w="med" len="med"/>
                      <a:tailEnd type="none" w="med" len="med"/>
                    </a:lnR>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bg1">
                          <a:lumMod val="65000"/>
                        </a:schemeClr>
                      </a:solidFill>
                      <a:prstDash val="solid"/>
                      <a:round/>
                      <a:headEnd type="none" w="med" len="med"/>
                      <a:tailEnd type="none" w="med" len="med"/>
                    </a:lnL>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R w="1905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61952207"/>
                  </a:ext>
                </a:extLst>
              </a:tr>
              <a:tr h="370840">
                <a:tc vMerge="1">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400" dirty="0">
                          <a:latin typeface="BIZ UDPゴシック" panose="020B0400000000000000" pitchFamily="50" charset="-128"/>
                          <a:ea typeface="BIZ UDPゴシック" panose="020B0400000000000000" pitchFamily="50" charset="-128"/>
                        </a:rPr>
                        <a:t>具体的取組</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（第二部）</a:t>
                      </a:r>
                    </a:p>
                  </a:txBody>
                  <a:tcPr/>
                </a:tc>
                <a:tc>
                  <a:txBody>
                    <a:bodyPr/>
                    <a:lstStyle/>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txBody>
                  <a:tcPr>
                    <a:lnR w="12700" cap="flat" cmpd="sng" algn="ctr">
                      <a:solidFill>
                        <a:schemeClr val="bg1">
                          <a:lumMod val="65000"/>
                        </a:schemeClr>
                      </a:solidFill>
                      <a:prstDash val="solid"/>
                      <a:round/>
                      <a:headEnd type="none" w="med" len="med"/>
                      <a:tailEnd type="none" w="med" len="med"/>
                    </a:lnR>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bg1">
                          <a:lumMod val="65000"/>
                        </a:schemeClr>
                      </a:solidFill>
                      <a:prstDash val="solid"/>
                      <a:round/>
                      <a:headEnd type="none" w="med" len="med"/>
                      <a:tailEnd type="none" w="med" len="med"/>
                    </a:lnL>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R w="1905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63444265"/>
                  </a:ext>
                </a:extLst>
              </a:tr>
              <a:tr h="370840">
                <a:tc vMerge="1">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400" dirty="0">
                          <a:latin typeface="BIZ UDPゴシック" panose="020B0400000000000000" pitchFamily="50" charset="-128"/>
                          <a:ea typeface="BIZ UDPゴシック" panose="020B0400000000000000" pitchFamily="50" charset="-128"/>
                        </a:rPr>
                        <a:t>将来の大阪の姿（仮）</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（第三部）</a:t>
                      </a:r>
                    </a:p>
                  </a:txBody>
                  <a:tcPr>
                    <a:lnB w="19050" cap="flat" cmpd="sng" algn="ctr">
                      <a:solidFill>
                        <a:schemeClr val="tx1"/>
                      </a:solidFill>
                      <a:prstDash val="solid"/>
                      <a:round/>
                      <a:headEnd type="none" w="med" len="med"/>
                      <a:tailEnd type="none" w="med" len="med"/>
                    </a:lnB>
                  </a:tcPr>
                </a:tc>
                <a:tc>
                  <a:txBody>
                    <a:bodyPr/>
                    <a:lstStyle/>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ja-JP" altLang="en-US" sz="1400" dirty="0">
                        <a:latin typeface="BIZ UDPゴシック" panose="020B0400000000000000" pitchFamily="50" charset="-128"/>
                        <a:ea typeface="BIZ UDPゴシック" panose="020B0400000000000000" pitchFamily="50" charset="-128"/>
                      </a:endParaRPr>
                    </a:p>
                  </a:txBody>
                  <a:tcPr>
                    <a:lnR w="12700" cap="flat" cmpd="sng" algn="ctr">
                      <a:solidFill>
                        <a:schemeClr val="bg1">
                          <a:lumMod val="65000"/>
                        </a:schemeClr>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bg1">
                          <a:lumMod val="65000"/>
                        </a:schemeClr>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2670401"/>
                  </a:ext>
                </a:extLst>
              </a:tr>
            </a:tbl>
          </a:graphicData>
        </a:graphic>
      </p:graphicFrame>
      <p:sp>
        <p:nvSpPr>
          <p:cNvPr id="69" name="矢印: 右 68">
            <a:extLst>
              <a:ext uri="{FF2B5EF4-FFF2-40B4-BE49-F238E27FC236}">
                <a16:creationId xmlns:a16="http://schemas.microsoft.com/office/drawing/2014/main" id="{F8E3C161-0F99-4AEB-B6AF-33230801B70F}"/>
              </a:ext>
            </a:extLst>
          </p:cNvPr>
          <p:cNvSpPr/>
          <p:nvPr/>
        </p:nvSpPr>
        <p:spPr>
          <a:xfrm>
            <a:off x="3407483" y="4158485"/>
            <a:ext cx="7524000" cy="144000"/>
          </a:xfrm>
          <a:prstGeom prst="right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矢印: 右 67">
            <a:extLst>
              <a:ext uri="{FF2B5EF4-FFF2-40B4-BE49-F238E27FC236}">
                <a16:creationId xmlns:a16="http://schemas.microsoft.com/office/drawing/2014/main" id="{C700D553-4D38-4B60-AB18-6BE1DB4F1FF2}"/>
              </a:ext>
            </a:extLst>
          </p:cNvPr>
          <p:cNvSpPr/>
          <p:nvPr/>
        </p:nvSpPr>
        <p:spPr>
          <a:xfrm>
            <a:off x="3385213" y="3227060"/>
            <a:ext cx="5508000" cy="144000"/>
          </a:xfrm>
          <a:prstGeom prst="right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 name="直線コネクタ 2">
            <a:extLst>
              <a:ext uri="{FF2B5EF4-FFF2-40B4-BE49-F238E27FC236}">
                <a16:creationId xmlns:a16="http://schemas.microsoft.com/office/drawing/2014/main" id="{8F91B142-30CD-4FD5-A840-2926C795DE6B}"/>
              </a:ext>
            </a:extLst>
          </p:cNvPr>
          <p:cNvCxnSpPr>
            <a:cxnSpLocks/>
          </p:cNvCxnSpPr>
          <p:nvPr/>
        </p:nvCxnSpPr>
        <p:spPr>
          <a:xfrm>
            <a:off x="462000" y="684968"/>
            <a:ext cx="11268000" cy="0"/>
          </a:xfrm>
          <a:prstGeom prst="line">
            <a:avLst/>
          </a:prstGeom>
          <a:ln w="38100">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DED0CACC-09D8-4D70-87AE-A8633941214B}"/>
              </a:ext>
            </a:extLst>
          </p:cNvPr>
          <p:cNvCxnSpPr>
            <a:cxnSpLocks/>
          </p:cNvCxnSpPr>
          <p:nvPr/>
        </p:nvCxnSpPr>
        <p:spPr>
          <a:xfrm>
            <a:off x="298375" y="6678890"/>
            <a:ext cx="10836000" cy="0"/>
          </a:xfrm>
          <a:prstGeom prst="line">
            <a:avLst/>
          </a:prstGeom>
          <a:ln w="9525">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5F75B139-2B4E-4BBC-AF25-1603AC9D565F}"/>
              </a:ext>
            </a:extLst>
          </p:cNvPr>
          <p:cNvCxnSpPr>
            <a:cxnSpLocks/>
          </p:cNvCxnSpPr>
          <p:nvPr/>
        </p:nvCxnSpPr>
        <p:spPr>
          <a:xfrm flipV="1">
            <a:off x="508529" y="1203155"/>
            <a:ext cx="0" cy="5400000"/>
          </a:xfrm>
          <a:prstGeom prst="line">
            <a:avLst/>
          </a:prstGeom>
          <a:ln w="19050">
            <a:solidFill>
              <a:srgbClr val="079378"/>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FA0534F3-8762-4870-B481-5942B785C138}"/>
              </a:ext>
            </a:extLst>
          </p:cNvPr>
          <p:cNvCxnSpPr>
            <a:cxnSpLocks/>
          </p:cNvCxnSpPr>
          <p:nvPr/>
        </p:nvCxnSpPr>
        <p:spPr>
          <a:xfrm flipV="1">
            <a:off x="11604847" y="447200"/>
            <a:ext cx="0" cy="6084000"/>
          </a:xfrm>
          <a:prstGeom prst="line">
            <a:avLst/>
          </a:prstGeom>
          <a:ln w="9525">
            <a:solidFill>
              <a:srgbClr val="079378"/>
            </a:solidFill>
          </a:ln>
        </p:spPr>
        <p:style>
          <a:lnRef idx="1">
            <a:schemeClr val="accent1"/>
          </a:lnRef>
          <a:fillRef idx="0">
            <a:schemeClr val="accent1"/>
          </a:fillRef>
          <a:effectRef idx="0">
            <a:schemeClr val="accent1"/>
          </a:effectRef>
          <a:fontRef idx="minor">
            <a:schemeClr val="tx1"/>
          </a:fontRef>
        </p:style>
      </p:cxnSp>
      <p:sp>
        <p:nvSpPr>
          <p:cNvPr id="43" name="テキスト ボックス 42">
            <a:extLst>
              <a:ext uri="{FF2B5EF4-FFF2-40B4-BE49-F238E27FC236}">
                <a16:creationId xmlns:a16="http://schemas.microsoft.com/office/drawing/2014/main" id="{07B1B88C-10AF-4723-BEC2-35ED8D7C2E6E}"/>
              </a:ext>
            </a:extLst>
          </p:cNvPr>
          <p:cNvSpPr txBox="1"/>
          <p:nvPr/>
        </p:nvSpPr>
        <p:spPr>
          <a:xfrm>
            <a:off x="447326" y="112871"/>
            <a:ext cx="5738321" cy="461665"/>
          </a:xfrm>
          <a:prstGeom prst="rect">
            <a:avLst/>
          </a:prstGeom>
          <a:noFill/>
        </p:spPr>
        <p:txBody>
          <a:bodyPr wrap="square" rtlCol="0">
            <a:spAutoFit/>
          </a:bodyPr>
          <a:lstStyle>
            <a:defPPr>
              <a:defRPr lang="ja-JP"/>
            </a:defPPr>
            <a:lvl1pPr>
              <a:defRPr sz="2400" b="1">
                <a:latin typeface="BIZ UDPゴシック" panose="020B0400000000000000" pitchFamily="50" charset="-128"/>
                <a:ea typeface="BIZ UDPゴシック" panose="020B0400000000000000" pitchFamily="50" charset="-128"/>
              </a:defRPr>
            </a:lvl1pPr>
          </a:lstStyle>
          <a:p>
            <a:r>
              <a:rPr lang="ja-JP" altLang="en-US"/>
              <a:t>４　スケジュール</a:t>
            </a:r>
            <a:endParaRPr lang="en-US" altLang="ja-JP" dirty="0"/>
          </a:p>
        </p:txBody>
      </p:sp>
      <p:sp>
        <p:nvSpPr>
          <p:cNvPr id="44" name="テキスト ボックス 43">
            <a:extLst>
              <a:ext uri="{FF2B5EF4-FFF2-40B4-BE49-F238E27FC236}">
                <a16:creationId xmlns:a16="http://schemas.microsoft.com/office/drawing/2014/main" id="{B4924EE5-71D8-4038-BA1D-B2FC1BFC09AF}"/>
              </a:ext>
            </a:extLst>
          </p:cNvPr>
          <p:cNvSpPr txBox="1"/>
          <p:nvPr/>
        </p:nvSpPr>
        <p:spPr>
          <a:xfrm>
            <a:off x="616278" y="866013"/>
            <a:ext cx="10872000" cy="584775"/>
          </a:xfrm>
          <a:prstGeom prst="rect">
            <a:avLst/>
          </a:prstGeom>
          <a:solidFill>
            <a:schemeClr val="accent5">
              <a:lumMod val="20000"/>
              <a:lumOff val="80000"/>
            </a:schemeClr>
          </a:solidFill>
          <a:ln>
            <a:noFill/>
          </a:ln>
        </p:spPr>
        <p:txBody>
          <a:bodyPr wrap="square" rtlCol="0">
            <a:spAutoFit/>
          </a:bodyPr>
          <a:lstStyle/>
          <a:p>
            <a:pPr marL="285750" lvl="0" indent="-285750" algn="just">
              <a:buFont typeface="Wingdings" panose="05000000000000000000" pitchFamily="2" charset="2"/>
              <a:buChar char="Ø"/>
            </a:pPr>
            <a:r>
              <a:rPr lang="en-US" altLang="ja-JP" sz="1600" kern="100" dirty="0">
                <a:latin typeface="BIZ UDPゴシック" panose="020B0400000000000000" pitchFamily="50" charset="-128"/>
                <a:ea typeface="BIZ UDPゴシック" panose="020B0400000000000000" pitchFamily="50" charset="-128"/>
                <a:cs typeface="Times New Roman" panose="02020603050405020304" pitchFamily="18" charset="0"/>
              </a:rPr>
              <a:t>R7</a:t>
            </a: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年２月に各</a:t>
            </a:r>
            <a:r>
              <a:rPr lang="en-US" altLang="ja-JP" sz="1600" kern="100" dirty="0">
                <a:latin typeface="BIZ UDPゴシック" panose="020B0400000000000000" pitchFamily="50" charset="-128"/>
                <a:ea typeface="BIZ UDPゴシック" panose="020B0400000000000000" pitchFamily="50" charset="-128"/>
                <a:cs typeface="Times New Roman" panose="02020603050405020304" pitchFamily="18" charset="0"/>
              </a:rPr>
              <a:t>TF</a:t>
            </a: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による中間報告、</a:t>
            </a:r>
            <a:r>
              <a:rPr lang="en-US" altLang="ja-JP" sz="1600" kern="100" dirty="0">
                <a:latin typeface="BIZ UDPゴシック" panose="020B0400000000000000" pitchFamily="50" charset="-128"/>
                <a:ea typeface="BIZ UDPゴシック" panose="020B0400000000000000" pitchFamily="50" charset="-128"/>
                <a:cs typeface="Times New Roman" panose="02020603050405020304" pitchFamily="18" charset="0"/>
              </a:rPr>
              <a:t>R</a:t>
            </a: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７夏頃に「成長戦略」を策定。万博終了後、速やかに実行に着手。</a:t>
            </a:r>
            <a:endParaRPr lang="en-US" altLang="ja-JP" sz="16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285750" lvl="0" indent="-285750" algn="just">
              <a:buFont typeface="Wingdings" panose="05000000000000000000" pitchFamily="2" charset="2"/>
              <a:buChar char="Ø"/>
            </a:pP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各</a:t>
            </a:r>
            <a:r>
              <a:rPr lang="en-US" altLang="ja-JP" sz="1600" kern="100" dirty="0">
                <a:latin typeface="BIZ UDPゴシック" panose="020B0400000000000000" pitchFamily="50" charset="-128"/>
                <a:ea typeface="BIZ UDPゴシック" panose="020B0400000000000000" pitchFamily="50" charset="-128"/>
                <a:cs typeface="Times New Roman" panose="02020603050405020304" pitchFamily="18" charset="0"/>
              </a:rPr>
              <a:t>TF</a:t>
            </a: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の取組み状況については、適宜、成長戦略検討チーム（仮）へ報告＜</a:t>
            </a:r>
            <a:r>
              <a:rPr lang="en-US" altLang="ja-JP" sz="1600" kern="100" dirty="0">
                <a:latin typeface="BIZ UDPゴシック" panose="020B0400000000000000" pitchFamily="50" charset="-128"/>
                <a:ea typeface="BIZ UDPゴシック" panose="020B0400000000000000" pitchFamily="50" charset="-128"/>
                <a:cs typeface="Times New Roman" panose="02020603050405020304" pitchFamily="18" charset="0"/>
              </a:rPr>
              <a:t>10</a:t>
            </a: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月下旬・</a:t>
            </a:r>
            <a:r>
              <a:rPr lang="en-US" altLang="ja-JP" sz="1600" kern="100" dirty="0">
                <a:latin typeface="BIZ UDPゴシック" panose="020B0400000000000000" pitchFamily="50" charset="-128"/>
                <a:ea typeface="BIZ UDPゴシック" panose="020B0400000000000000" pitchFamily="50" charset="-128"/>
                <a:cs typeface="Times New Roman" panose="02020603050405020304" pitchFamily="18" charset="0"/>
              </a:rPr>
              <a:t>12</a:t>
            </a: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月下旬には実施＞</a:t>
            </a:r>
          </a:p>
        </p:txBody>
      </p:sp>
      <p:sp>
        <p:nvSpPr>
          <p:cNvPr id="11" name="四角形: 角を丸くする 10">
            <a:extLst>
              <a:ext uri="{FF2B5EF4-FFF2-40B4-BE49-F238E27FC236}">
                <a16:creationId xmlns:a16="http://schemas.microsoft.com/office/drawing/2014/main" id="{E7DA4F8B-FB38-4623-BED4-29AC7E9344D5}"/>
              </a:ext>
            </a:extLst>
          </p:cNvPr>
          <p:cNvSpPr/>
          <p:nvPr/>
        </p:nvSpPr>
        <p:spPr>
          <a:xfrm>
            <a:off x="9366312" y="2089276"/>
            <a:ext cx="1912610" cy="1721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Meiryo UI" panose="020B0604030504040204" pitchFamily="50" charset="-128"/>
                <a:ea typeface="Meiryo UI" panose="020B0604030504040204" pitchFamily="50" charset="-128"/>
              </a:rPr>
              <a:t>万博開催</a:t>
            </a:r>
          </a:p>
        </p:txBody>
      </p:sp>
      <p:sp>
        <p:nvSpPr>
          <p:cNvPr id="36" name="楕円 35">
            <a:extLst>
              <a:ext uri="{FF2B5EF4-FFF2-40B4-BE49-F238E27FC236}">
                <a16:creationId xmlns:a16="http://schemas.microsoft.com/office/drawing/2014/main" id="{305FEF5E-358C-478B-A7F3-44566ABA0CA8}"/>
              </a:ext>
            </a:extLst>
          </p:cNvPr>
          <p:cNvSpPr/>
          <p:nvPr/>
        </p:nvSpPr>
        <p:spPr>
          <a:xfrm>
            <a:off x="3323865" y="4158846"/>
            <a:ext cx="144000" cy="14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楕円 48">
            <a:extLst>
              <a:ext uri="{FF2B5EF4-FFF2-40B4-BE49-F238E27FC236}">
                <a16:creationId xmlns:a16="http://schemas.microsoft.com/office/drawing/2014/main" id="{C74078FE-21B4-4FF9-BFD0-F39ABD9210E2}"/>
              </a:ext>
            </a:extLst>
          </p:cNvPr>
          <p:cNvSpPr/>
          <p:nvPr/>
        </p:nvSpPr>
        <p:spPr>
          <a:xfrm>
            <a:off x="6008627" y="4154261"/>
            <a:ext cx="144000" cy="14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a:extLst>
              <a:ext uri="{FF2B5EF4-FFF2-40B4-BE49-F238E27FC236}">
                <a16:creationId xmlns:a16="http://schemas.microsoft.com/office/drawing/2014/main" id="{52157DCC-5A8E-44A3-95A4-F56B64228BAF}"/>
              </a:ext>
            </a:extLst>
          </p:cNvPr>
          <p:cNvSpPr txBox="1"/>
          <p:nvPr/>
        </p:nvSpPr>
        <p:spPr>
          <a:xfrm>
            <a:off x="5625293" y="4311960"/>
            <a:ext cx="910668" cy="553998"/>
          </a:xfrm>
          <a:prstGeom prst="rect">
            <a:avLst/>
          </a:prstGeom>
          <a:noFill/>
        </p:spPr>
        <p:txBody>
          <a:bodyPr wrap="square" rtlCol="0">
            <a:spAutoFit/>
          </a:bodyPr>
          <a:lstStyle/>
          <a:p>
            <a:pPr algn="ctr"/>
            <a:r>
              <a:rPr kumimoji="1" lang="ja-JP" altLang="en-US" sz="1000" dirty="0">
                <a:latin typeface="Meiryo UI" panose="020B0604030504040204" pitchFamily="50" charset="-128"/>
                <a:ea typeface="Meiryo UI" panose="020B0604030504040204" pitchFamily="50" charset="-128"/>
              </a:rPr>
              <a:t>中間報告に向けた素案</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報告</a:t>
            </a:r>
          </a:p>
        </p:txBody>
      </p:sp>
      <p:sp>
        <p:nvSpPr>
          <p:cNvPr id="53" name="テキスト ボックス 52">
            <a:extLst>
              <a:ext uri="{FF2B5EF4-FFF2-40B4-BE49-F238E27FC236}">
                <a16:creationId xmlns:a16="http://schemas.microsoft.com/office/drawing/2014/main" id="{116D79CE-E484-47D4-95A4-80B3041C7418}"/>
              </a:ext>
            </a:extLst>
          </p:cNvPr>
          <p:cNvSpPr txBox="1"/>
          <p:nvPr/>
        </p:nvSpPr>
        <p:spPr>
          <a:xfrm>
            <a:off x="4809262" y="4866648"/>
            <a:ext cx="1444257" cy="400110"/>
          </a:xfrm>
          <a:prstGeom prst="rect">
            <a:avLst/>
          </a:prstGeom>
          <a:solidFill>
            <a:schemeClr val="bg1"/>
          </a:solidFill>
          <a:ln>
            <a:solidFill>
              <a:schemeClr val="bg1">
                <a:lumMod val="65000"/>
              </a:schemeClr>
            </a:solidFill>
          </a:ln>
        </p:spPr>
        <p:txBody>
          <a:bodyPr wrap="square" rtlCol="0">
            <a:spAutoFit/>
          </a:bodyPr>
          <a:lstStyle/>
          <a:p>
            <a:pPr algn="ctr"/>
            <a:r>
              <a:rPr kumimoji="1" lang="en-US" altLang="ja-JP" sz="1000" dirty="0">
                <a:latin typeface="Meiryo UI" panose="020B0604030504040204" pitchFamily="50" charset="-128"/>
                <a:ea typeface="Meiryo UI" panose="020B0604030504040204" pitchFamily="50" charset="-128"/>
              </a:rPr>
              <a:t>R7</a:t>
            </a:r>
            <a:r>
              <a:rPr kumimoji="1" lang="ja-JP" altLang="en-US" sz="1000" dirty="0">
                <a:latin typeface="Meiryo UI" panose="020B0604030504040204" pitchFamily="50" charset="-128"/>
                <a:ea typeface="Meiryo UI" panose="020B0604030504040204" pitchFamily="50" charset="-128"/>
              </a:rPr>
              <a:t>年度に必要な事業は、</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当初予算の議論スタート</a:t>
            </a:r>
          </a:p>
        </p:txBody>
      </p:sp>
      <p:sp>
        <p:nvSpPr>
          <p:cNvPr id="57" name="楕円 56">
            <a:extLst>
              <a:ext uri="{FF2B5EF4-FFF2-40B4-BE49-F238E27FC236}">
                <a16:creationId xmlns:a16="http://schemas.microsoft.com/office/drawing/2014/main" id="{1105C525-C419-434A-9445-0842EB860E89}"/>
              </a:ext>
            </a:extLst>
          </p:cNvPr>
          <p:cNvSpPr/>
          <p:nvPr/>
        </p:nvSpPr>
        <p:spPr>
          <a:xfrm>
            <a:off x="10018851" y="4149523"/>
            <a:ext cx="144000" cy="14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a:extLst>
              <a:ext uri="{FF2B5EF4-FFF2-40B4-BE49-F238E27FC236}">
                <a16:creationId xmlns:a16="http://schemas.microsoft.com/office/drawing/2014/main" id="{ABEBF0FD-4FA1-4038-9785-74FB8384AED6}"/>
              </a:ext>
            </a:extLst>
          </p:cNvPr>
          <p:cNvSpPr txBox="1"/>
          <p:nvPr/>
        </p:nvSpPr>
        <p:spPr>
          <a:xfrm>
            <a:off x="9635517" y="4307222"/>
            <a:ext cx="910668" cy="246221"/>
          </a:xfrm>
          <a:prstGeom prst="rect">
            <a:avLst/>
          </a:prstGeom>
          <a:noFill/>
        </p:spPr>
        <p:txBody>
          <a:bodyPr wrap="square" rtlCol="0">
            <a:spAutoFit/>
          </a:bodyPr>
          <a:lstStyle/>
          <a:p>
            <a:pPr algn="ctr"/>
            <a:r>
              <a:rPr lang="ja-JP" altLang="en-US" sz="1000" dirty="0">
                <a:latin typeface="Meiryo UI" panose="020B0604030504040204" pitchFamily="50" charset="-128"/>
                <a:ea typeface="Meiryo UI" panose="020B0604030504040204" pitchFamily="50" charset="-128"/>
              </a:rPr>
              <a:t>案のとりまとめ</a:t>
            </a:r>
            <a:endParaRPr lang="en-US" altLang="ja-JP" sz="1000" dirty="0">
              <a:latin typeface="Meiryo UI" panose="020B0604030504040204" pitchFamily="50" charset="-128"/>
              <a:ea typeface="Meiryo UI" panose="020B0604030504040204" pitchFamily="50" charset="-128"/>
            </a:endParaRPr>
          </a:p>
        </p:txBody>
      </p:sp>
      <p:cxnSp>
        <p:nvCxnSpPr>
          <p:cNvPr id="63" name="直線矢印コネクタ 62">
            <a:extLst>
              <a:ext uri="{FF2B5EF4-FFF2-40B4-BE49-F238E27FC236}">
                <a16:creationId xmlns:a16="http://schemas.microsoft.com/office/drawing/2014/main" id="{4C14468E-710C-4987-9C59-F6138E6373D1}"/>
              </a:ext>
            </a:extLst>
          </p:cNvPr>
          <p:cNvCxnSpPr>
            <a:cxnSpLocks/>
          </p:cNvCxnSpPr>
          <p:nvPr/>
        </p:nvCxnSpPr>
        <p:spPr>
          <a:xfrm>
            <a:off x="4593262" y="5058435"/>
            <a:ext cx="216000"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67" name="四角形: 角を丸くする 66">
            <a:extLst>
              <a:ext uri="{FF2B5EF4-FFF2-40B4-BE49-F238E27FC236}">
                <a16:creationId xmlns:a16="http://schemas.microsoft.com/office/drawing/2014/main" id="{190BCB61-F7BE-4BDE-8E8F-B7653E74EED1}"/>
              </a:ext>
            </a:extLst>
          </p:cNvPr>
          <p:cNvSpPr/>
          <p:nvPr/>
        </p:nvSpPr>
        <p:spPr>
          <a:xfrm>
            <a:off x="8950288" y="3118093"/>
            <a:ext cx="270933" cy="80433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vert="eaVert" rtlCol="0" anchor="ctr"/>
          <a:lstStyle/>
          <a:p>
            <a:pPr algn="ctr"/>
            <a:r>
              <a:rPr kumimoji="1" lang="ja-JP" altLang="en-US" sz="900" dirty="0">
                <a:latin typeface="BIZ UDPゴシック" panose="020B0400000000000000" pitchFamily="50" charset="-128"/>
                <a:ea typeface="BIZ UDPゴシック" panose="020B0400000000000000" pitchFamily="50" charset="-128"/>
              </a:rPr>
              <a:t>とりまとめ</a:t>
            </a:r>
          </a:p>
        </p:txBody>
      </p:sp>
      <p:sp>
        <p:nvSpPr>
          <p:cNvPr id="71" name="楕円 70">
            <a:extLst>
              <a:ext uri="{FF2B5EF4-FFF2-40B4-BE49-F238E27FC236}">
                <a16:creationId xmlns:a16="http://schemas.microsoft.com/office/drawing/2014/main" id="{6EBD5A0F-D4D3-42B0-8EF1-A379030E060A}"/>
              </a:ext>
            </a:extLst>
          </p:cNvPr>
          <p:cNvSpPr/>
          <p:nvPr/>
        </p:nvSpPr>
        <p:spPr>
          <a:xfrm>
            <a:off x="6012092" y="3227061"/>
            <a:ext cx="144000" cy="14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a:extLst>
              <a:ext uri="{FF2B5EF4-FFF2-40B4-BE49-F238E27FC236}">
                <a16:creationId xmlns:a16="http://schemas.microsoft.com/office/drawing/2014/main" id="{E1F896F7-C643-434D-BE7C-979DEE59DBC3}"/>
              </a:ext>
            </a:extLst>
          </p:cNvPr>
          <p:cNvSpPr txBox="1"/>
          <p:nvPr/>
        </p:nvSpPr>
        <p:spPr>
          <a:xfrm>
            <a:off x="5628758" y="3384760"/>
            <a:ext cx="910668" cy="400110"/>
          </a:xfrm>
          <a:prstGeom prst="rect">
            <a:avLst/>
          </a:prstGeom>
          <a:noFill/>
        </p:spPr>
        <p:txBody>
          <a:bodyPr wrap="square" rtlCol="0">
            <a:spAutoFit/>
          </a:bodyPr>
          <a:lstStyle/>
          <a:p>
            <a:pPr algn="ctr"/>
            <a:r>
              <a:rPr kumimoji="1" lang="ja-JP" altLang="en-US" sz="1000" dirty="0">
                <a:latin typeface="Meiryo UI" panose="020B0604030504040204" pitchFamily="50" charset="-128"/>
                <a:ea typeface="Meiryo UI" panose="020B0604030504040204" pitchFamily="50" charset="-128"/>
              </a:rPr>
              <a:t>素案</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報告</a:t>
            </a:r>
          </a:p>
        </p:txBody>
      </p:sp>
      <p:sp>
        <p:nvSpPr>
          <p:cNvPr id="74" name="楕円 73">
            <a:extLst>
              <a:ext uri="{FF2B5EF4-FFF2-40B4-BE49-F238E27FC236}">
                <a16:creationId xmlns:a16="http://schemas.microsoft.com/office/drawing/2014/main" id="{0AA6FC60-D07A-48C5-9DB5-662D80366169}"/>
              </a:ext>
            </a:extLst>
          </p:cNvPr>
          <p:cNvSpPr/>
          <p:nvPr/>
        </p:nvSpPr>
        <p:spPr>
          <a:xfrm>
            <a:off x="7711375" y="5703041"/>
            <a:ext cx="144000" cy="14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a:extLst>
              <a:ext uri="{FF2B5EF4-FFF2-40B4-BE49-F238E27FC236}">
                <a16:creationId xmlns:a16="http://schemas.microsoft.com/office/drawing/2014/main" id="{93EC3F55-231E-4E22-99E7-DBF080D860B5}"/>
              </a:ext>
            </a:extLst>
          </p:cNvPr>
          <p:cNvSpPr txBox="1"/>
          <p:nvPr/>
        </p:nvSpPr>
        <p:spPr>
          <a:xfrm>
            <a:off x="7354007" y="5860740"/>
            <a:ext cx="910668" cy="246221"/>
          </a:xfrm>
          <a:prstGeom prst="rect">
            <a:avLst/>
          </a:prstGeom>
          <a:noFill/>
        </p:spPr>
        <p:txBody>
          <a:bodyPr wrap="square" rtlCol="0">
            <a:spAutoFit/>
          </a:bodyPr>
          <a:lstStyle/>
          <a:p>
            <a:pPr algn="ctr"/>
            <a:r>
              <a:rPr kumimoji="1" lang="ja-JP" altLang="en-US" sz="1000" dirty="0">
                <a:latin typeface="Meiryo UI" panose="020B0604030504040204" pitchFamily="50" charset="-128"/>
                <a:ea typeface="Meiryo UI" panose="020B0604030504040204" pitchFamily="50" charset="-128"/>
              </a:rPr>
              <a:t>検討開始</a:t>
            </a:r>
          </a:p>
        </p:txBody>
      </p:sp>
      <p:cxnSp>
        <p:nvCxnSpPr>
          <p:cNvPr id="77" name="直線矢印コネクタ 76">
            <a:extLst>
              <a:ext uri="{FF2B5EF4-FFF2-40B4-BE49-F238E27FC236}">
                <a16:creationId xmlns:a16="http://schemas.microsoft.com/office/drawing/2014/main" id="{32EA1CB6-177F-4EC7-B243-47ABC8D309E9}"/>
              </a:ext>
            </a:extLst>
          </p:cNvPr>
          <p:cNvCxnSpPr>
            <a:cxnSpLocks/>
          </p:cNvCxnSpPr>
          <p:nvPr/>
        </p:nvCxnSpPr>
        <p:spPr>
          <a:xfrm>
            <a:off x="7775480" y="4732390"/>
            <a:ext cx="0" cy="901283"/>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45" name="テキスト ボックス 44">
            <a:extLst>
              <a:ext uri="{FF2B5EF4-FFF2-40B4-BE49-F238E27FC236}">
                <a16:creationId xmlns:a16="http://schemas.microsoft.com/office/drawing/2014/main" id="{E445A5C9-F3DA-4597-88E7-FBC70FE440CD}"/>
              </a:ext>
            </a:extLst>
          </p:cNvPr>
          <p:cNvSpPr txBox="1"/>
          <p:nvPr/>
        </p:nvSpPr>
        <p:spPr>
          <a:xfrm>
            <a:off x="3254423" y="4317551"/>
            <a:ext cx="711994" cy="253426"/>
          </a:xfrm>
          <a:prstGeom prst="rect">
            <a:avLst/>
          </a:prstGeom>
          <a:noFill/>
        </p:spPr>
        <p:txBody>
          <a:bodyPr wrap="square" rtlCol="0">
            <a:spAutoFit/>
          </a:bodyPr>
          <a:lstStyle/>
          <a:p>
            <a:r>
              <a:rPr kumimoji="1" lang="en-US" altLang="ja-JP" sz="1000" dirty="0">
                <a:latin typeface="Meiryo UI" panose="020B0604030504040204" pitchFamily="50" charset="-128"/>
                <a:ea typeface="Meiryo UI" panose="020B0604030504040204" pitchFamily="50" charset="-128"/>
              </a:rPr>
              <a:t>TF</a:t>
            </a:r>
            <a:r>
              <a:rPr kumimoji="1" lang="ja-JP" altLang="en-US" sz="1000" dirty="0">
                <a:latin typeface="Meiryo UI" panose="020B0604030504040204" pitchFamily="50" charset="-128"/>
                <a:ea typeface="Meiryo UI" panose="020B0604030504040204" pitchFamily="50" charset="-128"/>
              </a:rPr>
              <a:t>設置</a:t>
            </a:r>
          </a:p>
        </p:txBody>
      </p:sp>
      <p:sp>
        <p:nvSpPr>
          <p:cNvPr id="56" name="楕円 55">
            <a:extLst>
              <a:ext uri="{FF2B5EF4-FFF2-40B4-BE49-F238E27FC236}">
                <a16:creationId xmlns:a16="http://schemas.microsoft.com/office/drawing/2014/main" id="{BFC90A58-847F-4F25-9D22-6F3553163BE6}"/>
              </a:ext>
            </a:extLst>
          </p:cNvPr>
          <p:cNvSpPr/>
          <p:nvPr/>
        </p:nvSpPr>
        <p:spPr>
          <a:xfrm>
            <a:off x="7657358" y="4149523"/>
            <a:ext cx="144000" cy="14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a:extLst>
              <a:ext uri="{FF2B5EF4-FFF2-40B4-BE49-F238E27FC236}">
                <a16:creationId xmlns:a16="http://schemas.microsoft.com/office/drawing/2014/main" id="{F77F62B7-59DF-441C-9133-B49CC7EC670C}"/>
              </a:ext>
            </a:extLst>
          </p:cNvPr>
          <p:cNvSpPr txBox="1"/>
          <p:nvPr/>
        </p:nvSpPr>
        <p:spPr>
          <a:xfrm>
            <a:off x="7288008" y="4307222"/>
            <a:ext cx="910668" cy="400110"/>
          </a:xfrm>
          <a:prstGeom prst="rect">
            <a:avLst/>
          </a:prstGeom>
          <a:noFill/>
        </p:spPr>
        <p:txBody>
          <a:bodyPr wrap="square" rtlCol="0">
            <a:spAutoFit/>
          </a:bodyPr>
          <a:lstStyle/>
          <a:p>
            <a:pPr algn="ctr"/>
            <a:r>
              <a:rPr kumimoji="1" lang="ja-JP" altLang="en-US" sz="1000" dirty="0">
                <a:latin typeface="Meiryo UI" panose="020B0604030504040204" pitchFamily="50" charset="-128"/>
                <a:ea typeface="Meiryo UI" panose="020B0604030504040204" pitchFamily="50" charset="-128"/>
              </a:rPr>
              <a:t>中間</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報告</a:t>
            </a:r>
          </a:p>
        </p:txBody>
      </p:sp>
      <p:sp>
        <p:nvSpPr>
          <p:cNvPr id="62" name="楕円 61">
            <a:extLst>
              <a:ext uri="{FF2B5EF4-FFF2-40B4-BE49-F238E27FC236}">
                <a16:creationId xmlns:a16="http://schemas.microsoft.com/office/drawing/2014/main" id="{3097287A-7610-4C36-89E5-71632163077D}"/>
              </a:ext>
            </a:extLst>
          </p:cNvPr>
          <p:cNvSpPr/>
          <p:nvPr/>
        </p:nvSpPr>
        <p:spPr>
          <a:xfrm>
            <a:off x="7665341" y="3227061"/>
            <a:ext cx="144000" cy="14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a:extLst>
              <a:ext uri="{FF2B5EF4-FFF2-40B4-BE49-F238E27FC236}">
                <a16:creationId xmlns:a16="http://schemas.microsoft.com/office/drawing/2014/main" id="{5D0C5912-EE9A-44E9-A08B-74CC57EE3C34}"/>
              </a:ext>
            </a:extLst>
          </p:cNvPr>
          <p:cNvSpPr txBox="1"/>
          <p:nvPr/>
        </p:nvSpPr>
        <p:spPr>
          <a:xfrm>
            <a:off x="7282007" y="3384760"/>
            <a:ext cx="910668" cy="400110"/>
          </a:xfrm>
          <a:prstGeom prst="rect">
            <a:avLst/>
          </a:prstGeom>
          <a:noFill/>
        </p:spPr>
        <p:txBody>
          <a:bodyPr wrap="square" rtlCol="0">
            <a:spAutoFit/>
          </a:bodyPr>
          <a:lstStyle/>
          <a:p>
            <a:pPr algn="ctr"/>
            <a:r>
              <a:rPr kumimoji="1" lang="ja-JP" altLang="en-US" sz="1000" dirty="0">
                <a:latin typeface="Meiryo UI" panose="020B0604030504040204" pitchFamily="50" charset="-128"/>
                <a:ea typeface="Meiryo UI" panose="020B0604030504040204" pitchFamily="50" charset="-128"/>
              </a:rPr>
              <a:t>案</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報告</a:t>
            </a:r>
          </a:p>
        </p:txBody>
      </p:sp>
      <p:sp>
        <p:nvSpPr>
          <p:cNvPr id="48" name="テキスト ボックス 47">
            <a:extLst>
              <a:ext uri="{FF2B5EF4-FFF2-40B4-BE49-F238E27FC236}">
                <a16:creationId xmlns:a16="http://schemas.microsoft.com/office/drawing/2014/main" id="{8025A5C7-EB34-4070-A82B-BCDCFBF37CAC}"/>
              </a:ext>
            </a:extLst>
          </p:cNvPr>
          <p:cNvSpPr txBox="1"/>
          <p:nvPr/>
        </p:nvSpPr>
        <p:spPr>
          <a:xfrm>
            <a:off x="4293259" y="4048125"/>
            <a:ext cx="349702" cy="126009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eaVert" rtlCol="0" anchor="ctr"/>
          <a:lstStyle>
            <a:defPPr>
              <a:defRPr lang="ja-JP"/>
            </a:defPPr>
            <a:lvl1pPr algn="ctr">
              <a:defRPr sz="900">
                <a:solidFill>
                  <a:schemeClr val="lt1"/>
                </a:solidFill>
                <a:latin typeface="BIZ UDPゴシック" panose="020B0400000000000000" pitchFamily="50" charset="-128"/>
                <a:ea typeface="BIZ UDPゴシック" panose="020B0400000000000000"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endParaRPr lang="ja-JP" altLang="en-US" dirty="0"/>
          </a:p>
        </p:txBody>
      </p:sp>
      <p:sp>
        <p:nvSpPr>
          <p:cNvPr id="66" name="矢印: 右 65">
            <a:extLst>
              <a:ext uri="{FF2B5EF4-FFF2-40B4-BE49-F238E27FC236}">
                <a16:creationId xmlns:a16="http://schemas.microsoft.com/office/drawing/2014/main" id="{F8DB5402-2F62-4DEC-8A0C-08984D1DFD3A}"/>
              </a:ext>
            </a:extLst>
          </p:cNvPr>
          <p:cNvSpPr/>
          <p:nvPr/>
        </p:nvSpPr>
        <p:spPr>
          <a:xfrm>
            <a:off x="7906865" y="5709122"/>
            <a:ext cx="3024000" cy="144000"/>
          </a:xfrm>
          <a:prstGeom prst="right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楕円 72">
            <a:extLst>
              <a:ext uri="{FF2B5EF4-FFF2-40B4-BE49-F238E27FC236}">
                <a16:creationId xmlns:a16="http://schemas.microsoft.com/office/drawing/2014/main" id="{0C9380D6-61C3-4B33-A166-B6D00BF7AA6E}"/>
              </a:ext>
            </a:extLst>
          </p:cNvPr>
          <p:cNvSpPr/>
          <p:nvPr/>
        </p:nvSpPr>
        <p:spPr>
          <a:xfrm>
            <a:off x="10018851" y="5695323"/>
            <a:ext cx="144000" cy="14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78">
            <a:extLst>
              <a:ext uri="{FF2B5EF4-FFF2-40B4-BE49-F238E27FC236}">
                <a16:creationId xmlns:a16="http://schemas.microsoft.com/office/drawing/2014/main" id="{1E54858C-A2E2-421E-B6FF-72D1531566F5}"/>
              </a:ext>
            </a:extLst>
          </p:cNvPr>
          <p:cNvSpPr txBox="1"/>
          <p:nvPr/>
        </p:nvSpPr>
        <p:spPr>
          <a:xfrm>
            <a:off x="9635517" y="5853022"/>
            <a:ext cx="910668" cy="246221"/>
          </a:xfrm>
          <a:prstGeom prst="rect">
            <a:avLst/>
          </a:prstGeom>
          <a:noFill/>
        </p:spPr>
        <p:txBody>
          <a:bodyPr wrap="square" rtlCol="0">
            <a:spAutoFit/>
          </a:bodyPr>
          <a:lstStyle/>
          <a:p>
            <a:pPr algn="ctr"/>
            <a:r>
              <a:rPr lang="ja-JP" altLang="en-US" sz="1000" dirty="0">
                <a:latin typeface="Meiryo UI" panose="020B0604030504040204" pitchFamily="50" charset="-128"/>
                <a:ea typeface="Meiryo UI" panose="020B0604030504040204" pitchFamily="50" charset="-128"/>
              </a:rPr>
              <a:t>案のとりまとめ</a:t>
            </a:r>
            <a:endParaRPr lang="en-US" altLang="ja-JP" sz="1000" dirty="0">
              <a:latin typeface="Meiryo UI" panose="020B0604030504040204" pitchFamily="50" charset="-128"/>
              <a:ea typeface="Meiryo UI" panose="020B0604030504040204" pitchFamily="50" charset="-128"/>
            </a:endParaRPr>
          </a:p>
        </p:txBody>
      </p:sp>
      <p:grpSp>
        <p:nvGrpSpPr>
          <p:cNvPr id="80" name="グループ化 79">
            <a:extLst>
              <a:ext uri="{FF2B5EF4-FFF2-40B4-BE49-F238E27FC236}">
                <a16:creationId xmlns:a16="http://schemas.microsoft.com/office/drawing/2014/main" id="{52115B6C-BA80-4AE2-8961-029BCA0E207D}"/>
              </a:ext>
            </a:extLst>
          </p:cNvPr>
          <p:cNvGrpSpPr/>
          <p:nvPr/>
        </p:nvGrpSpPr>
        <p:grpSpPr>
          <a:xfrm>
            <a:off x="10935372" y="2346631"/>
            <a:ext cx="338400" cy="4054282"/>
            <a:chOff x="9428131" y="2390510"/>
            <a:chExt cx="270933" cy="2870729"/>
          </a:xfrm>
        </p:grpSpPr>
        <p:sp>
          <p:nvSpPr>
            <p:cNvPr id="81" name="四角形: 角を丸くする 80">
              <a:extLst>
                <a:ext uri="{FF2B5EF4-FFF2-40B4-BE49-F238E27FC236}">
                  <a16:creationId xmlns:a16="http://schemas.microsoft.com/office/drawing/2014/main" id="{F806BB5A-4661-4344-BE65-18882B951A5F}"/>
                </a:ext>
              </a:extLst>
            </p:cNvPr>
            <p:cNvSpPr/>
            <p:nvPr/>
          </p:nvSpPr>
          <p:spPr>
            <a:xfrm>
              <a:off x="9428131" y="2390510"/>
              <a:ext cx="270933" cy="287072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vert="eaVert" rtlCol="0" anchor="ctr"/>
            <a:lstStyle/>
            <a:p>
              <a:pPr algn="ctr"/>
              <a:endParaRPr kumimoji="1" lang="ja-JP" altLang="en-US" sz="1050" dirty="0">
                <a:latin typeface="BIZ UDPゴシック" panose="020B0400000000000000" pitchFamily="50" charset="-128"/>
                <a:ea typeface="BIZ UDPゴシック" panose="020B0400000000000000" pitchFamily="50" charset="-128"/>
              </a:endParaRPr>
            </a:p>
          </p:txBody>
        </p:sp>
        <p:sp>
          <p:nvSpPr>
            <p:cNvPr id="82" name="テキスト ボックス 81">
              <a:extLst>
                <a:ext uri="{FF2B5EF4-FFF2-40B4-BE49-F238E27FC236}">
                  <a16:creationId xmlns:a16="http://schemas.microsoft.com/office/drawing/2014/main" id="{27209DBE-3450-4F2B-A84A-E3930A7AAE13}"/>
                </a:ext>
              </a:extLst>
            </p:cNvPr>
            <p:cNvSpPr txBox="1"/>
            <p:nvPr/>
          </p:nvSpPr>
          <p:spPr>
            <a:xfrm>
              <a:off x="9453692" y="2599760"/>
              <a:ext cx="219811" cy="2452228"/>
            </a:xfrm>
            <a:prstGeom prst="rect">
              <a:avLst/>
            </a:prstGeom>
            <a:noFill/>
          </p:spPr>
          <p:txBody>
            <a:bodyPr vert="eaVert" wrap="square" lIns="0" tIns="0" rIns="0" bIns="0" rtlCol="0" anchor="ctr">
              <a:noAutofit/>
            </a:bodyP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新しい「成長戦略」（将来の大阪の姿を含む）　策定</a:t>
              </a:r>
              <a:endParaRPr kumimoji="1" lang="ja-JP" altLang="en-US" sz="1200" b="1" spc="400" dirty="0">
                <a:solidFill>
                  <a:schemeClr val="bg1"/>
                </a:solidFill>
                <a:latin typeface="Meiryo UI" panose="020B0604030504040204" pitchFamily="50" charset="-128"/>
                <a:ea typeface="Meiryo UI" panose="020B0604030504040204" pitchFamily="50" charset="-128"/>
              </a:endParaRPr>
            </a:p>
          </p:txBody>
        </p:sp>
      </p:grpSp>
      <p:grpSp>
        <p:nvGrpSpPr>
          <p:cNvPr id="12" name="グループ化 11">
            <a:extLst>
              <a:ext uri="{FF2B5EF4-FFF2-40B4-BE49-F238E27FC236}">
                <a16:creationId xmlns:a16="http://schemas.microsoft.com/office/drawing/2014/main" id="{15FD4386-0CE4-4FEC-AC74-E25DA8CFBFFE}"/>
              </a:ext>
            </a:extLst>
          </p:cNvPr>
          <p:cNvGrpSpPr/>
          <p:nvPr/>
        </p:nvGrpSpPr>
        <p:grpSpPr>
          <a:xfrm>
            <a:off x="2970853" y="2368079"/>
            <a:ext cx="346249" cy="2972307"/>
            <a:chOff x="2970853" y="2368079"/>
            <a:chExt cx="346249" cy="2972307"/>
          </a:xfrm>
        </p:grpSpPr>
        <p:sp>
          <p:nvSpPr>
            <p:cNvPr id="40" name="テキスト ボックス 39">
              <a:extLst>
                <a:ext uri="{FF2B5EF4-FFF2-40B4-BE49-F238E27FC236}">
                  <a16:creationId xmlns:a16="http://schemas.microsoft.com/office/drawing/2014/main" id="{3197F672-5BEB-4C44-98C7-87A6B2F37CD8}"/>
                </a:ext>
              </a:extLst>
            </p:cNvPr>
            <p:cNvSpPr txBox="1"/>
            <p:nvPr/>
          </p:nvSpPr>
          <p:spPr>
            <a:xfrm>
              <a:off x="2974700" y="2371888"/>
              <a:ext cx="338554" cy="2964689"/>
            </a:xfrm>
            <a:prstGeom prst="rect">
              <a:avLst/>
            </a:prstGeom>
            <a:solidFill>
              <a:schemeClr val="accent6"/>
            </a:solidFill>
          </p:spPr>
          <p:txBody>
            <a:bodyPr vert="eaVert" wrap="square" rtlCol="0">
              <a:spAutoFit/>
            </a:bodyPr>
            <a:lstStyle/>
            <a:p>
              <a:pPr algn="ctr"/>
              <a:endParaRPr kumimoji="1" lang="ja-JP" altLang="en-US" sz="1000" b="1" spc="400" dirty="0">
                <a:solidFill>
                  <a:schemeClr val="bg1"/>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BB61BDEC-C311-4650-804F-774E7D7BAE91}"/>
                </a:ext>
              </a:extLst>
            </p:cNvPr>
            <p:cNvSpPr txBox="1"/>
            <p:nvPr/>
          </p:nvSpPr>
          <p:spPr>
            <a:xfrm>
              <a:off x="2970853" y="2368079"/>
              <a:ext cx="346249" cy="2972307"/>
            </a:xfrm>
            <a:prstGeom prst="rect">
              <a:avLst/>
            </a:prstGeom>
            <a:noFill/>
          </p:spPr>
          <p:txBody>
            <a:bodyPr vert="eaVert" wrap="square" rtlCol="0" anchor="ctr">
              <a:spAutoFit/>
            </a:bodyPr>
            <a:lstStyle/>
            <a:p>
              <a:pPr algn="ctr"/>
              <a:r>
                <a:rPr kumimoji="1" lang="zh-TW" altLang="en-US" sz="1050" spc="400" dirty="0">
                  <a:solidFill>
                    <a:schemeClr val="bg1"/>
                  </a:solidFill>
                  <a:latin typeface="Meiryo UI" panose="020B0604030504040204" pitchFamily="50" charset="-128"/>
                  <a:ea typeface="Meiryo UI" panose="020B0604030504040204" pitchFamily="50" charset="-128"/>
                </a:rPr>
                <a:t>副首都推進本部</a:t>
              </a:r>
              <a:r>
                <a:rPr kumimoji="1" lang="ja-JP" altLang="en-US" sz="1050" spc="400" dirty="0">
                  <a:solidFill>
                    <a:schemeClr val="bg1"/>
                  </a:solidFill>
                  <a:latin typeface="Meiryo UI" panose="020B0604030504040204" pitchFamily="50" charset="-128"/>
                  <a:ea typeface="Meiryo UI" panose="020B0604030504040204" pitchFamily="50" charset="-128"/>
                </a:rPr>
                <a:t>（</a:t>
              </a:r>
              <a:r>
                <a:rPr kumimoji="1" lang="zh-TW" altLang="en-US" sz="1050" spc="400" dirty="0">
                  <a:solidFill>
                    <a:schemeClr val="bg1"/>
                  </a:solidFill>
                  <a:latin typeface="Meiryo UI" panose="020B0604030504040204" pitchFamily="50" charset="-128"/>
                  <a:ea typeface="Meiryo UI" panose="020B0604030504040204" pitchFamily="50" charset="-128"/>
                </a:rPr>
                <a:t>大阪府市</a:t>
              </a:r>
              <a:r>
                <a:rPr kumimoji="1" lang="ja-JP" altLang="en-US" sz="1050" spc="400" dirty="0">
                  <a:solidFill>
                    <a:schemeClr val="bg1"/>
                  </a:solidFill>
                  <a:latin typeface="Meiryo UI" panose="020B0604030504040204" pitchFamily="50" charset="-128"/>
                  <a:ea typeface="Meiryo UI" panose="020B0604030504040204" pitchFamily="50" charset="-128"/>
                </a:rPr>
                <a:t>）</a:t>
              </a:r>
              <a:r>
                <a:rPr kumimoji="1" lang="zh-TW" altLang="en-US" sz="1050" spc="400" dirty="0">
                  <a:solidFill>
                    <a:schemeClr val="bg1"/>
                  </a:solidFill>
                  <a:latin typeface="Meiryo UI" panose="020B0604030504040204" pitchFamily="50" charset="-128"/>
                  <a:ea typeface="Meiryo UI" panose="020B0604030504040204" pitchFamily="50" charset="-128"/>
                </a:rPr>
                <a:t>会議</a:t>
              </a:r>
              <a:endParaRPr kumimoji="1" lang="ja-JP" altLang="en-US" sz="1050" dirty="0">
                <a:latin typeface="BIZ UDPゴシック" panose="020B0400000000000000" pitchFamily="50" charset="-128"/>
                <a:ea typeface="BIZ UDPゴシック" panose="020B0400000000000000" pitchFamily="50" charset="-128"/>
              </a:endParaRPr>
            </a:p>
          </p:txBody>
        </p:sp>
      </p:grpSp>
      <p:grpSp>
        <p:nvGrpSpPr>
          <p:cNvPr id="76" name="グループ化 75">
            <a:extLst>
              <a:ext uri="{FF2B5EF4-FFF2-40B4-BE49-F238E27FC236}">
                <a16:creationId xmlns:a16="http://schemas.microsoft.com/office/drawing/2014/main" id="{12144BF6-9D84-4569-838B-0A3FBF68BD04}"/>
              </a:ext>
            </a:extLst>
          </p:cNvPr>
          <p:cNvGrpSpPr/>
          <p:nvPr/>
        </p:nvGrpSpPr>
        <p:grpSpPr>
          <a:xfrm>
            <a:off x="7977243" y="2357982"/>
            <a:ext cx="346249" cy="2972307"/>
            <a:chOff x="2970853" y="2368079"/>
            <a:chExt cx="346249" cy="2972307"/>
          </a:xfrm>
        </p:grpSpPr>
        <p:sp>
          <p:nvSpPr>
            <p:cNvPr id="83" name="テキスト ボックス 82">
              <a:extLst>
                <a:ext uri="{FF2B5EF4-FFF2-40B4-BE49-F238E27FC236}">
                  <a16:creationId xmlns:a16="http://schemas.microsoft.com/office/drawing/2014/main" id="{5D0CD3A9-85B7-4A24-98D7-EFF4536C25F9}"/>
                </a:ext>
              </a:extLst>
            </p:cNvPr>
            <p:cNvSpPr txBox="1"/>
            <p:nvPr/>
          </p:nvSpPr>
          <p:spPr>
            <a:xfrm>
              <a:off x="2974700" y="2371888"/>
              <a:ext cx="338554" cy="2964689"/>
            </a:xfrm>
            <a:prstGeom prst="rect">
              <a:avLst/>
            </a:prstGeom>
            <a:solidFill>
              <a:schemeClr val="accent6"/>
            </a:solidFill>
          </p:spPr>
          <p:txBody>
            <a:bodyPr vert="eaVert" wrap="square" rtlCol="0">
              <a:spAutoFit/>
            </a:bodyPr>
            <a:lstStyle/>
            <a:p>
              <a:pPr algn="ctr"/>
              <a:endParaRPr kumimoji="1" lang="ja-JP" altLang="en-US" sz="1000" b="1" spc="400" dirty="0">
                <a:solidFill>
                  <a:schemeClr val="bg1"/>
                </a:solidFill>
                <a:latin typeface="Meiryo UI" panose="020B0604030504040204" pitchFamily="50" charset="-128"/>
                <a:ea typeface="Meiryo UI" panose="020B0604030504040204" pitchFamily="50" charset="-128"/>
              </a:endParaRPr>
            </a:p>
          </p:txBody>
        </p:sp>
        <p:sp>
          <p:nvSpPr>
            <p:cNvPr id="84" name="テキスト ボックス 83">
              <a:extLst>
                <a:ext uri="{FF2B5EF4-FFF2-40B4-BE49-F238E27FC236}">
                  <a16:creationId xmlns:a16="http://schemas.microsoft.com/office/drawing/2014/main" id="{FC14264C-79E8-441C-86A5-75E9B07C9EFB}"/>
                </a:ext>
              </a:extLst>
            </p:cNvPr>
            <p:cNvSpPr txBox="1"/>
            <p:nvPr/>
          </p:nvSpPr>
          <p:spPr>
            <a:xfrm>
              <a:off x="2970853" y="2368079"/>
              <a:ext cx="346249" cy="2972307"/>
            </a:xfrm>
            <a:prstGeom prst="rect">
              <a:avLst/>
            </a:prstGeom>
            <a:noFill/>
          </p:spPr>
          <p:txBody>
            <a:bodyPr vert="eaVert" wrap="square" rtlCol="0" anchor="ctr">
              <a:spAutoFit/>
            </a:bodyPr>
            <a:lstStyle/>
            <a:p>
              <a:pPr algn="ctr"/>
              <a:r>
                <a:rPr kumimoji="1" lang="zh-TW" altLang="en-US" sz="1050" spc="400" dirty="0">
                  <a:solidFill>
                    <a:schemeClr val="bg1"/>
                  </a:solidFill>
                  <a:latin typeface="Meiryo UI" panose="020B0604030504040204" pitchFamily="50" charset="-128"/>
                  <a:ea typeface="Meiryo UI" panose="020B0604030504040204" pitchFamily="50" charset="-128"/>
                </a:rPr>
                <a:t>副首都推進本部</a:t>
              </a:r>
              <a:r>
                <a:rPr kumimoji="1" lang="ja-JP" altLang="en-US" sz="1050" spc="400" dirty="0">
                  <a:solidFill>
                    <a:schemeClr val="bg1"/>
                  </a:solidFill>
                  <a:latin typeface="Meiryo UI" panose="020B0604030504040204" pitchFamily="50" charset="-128"/>
                  <a:ea typeface="Meiryo UI" panose="020B0604030504040204" pitchFamily="50" charset="-128"/>
                </a:rPr>
                <a:t>（</a:t>
              </a:r>
              <a:r>
                <a:rPr kumimoji="1" lang="zh-TW" altLang="en-US" sz="1050" spc="400" dirty="0">
                  <a:solidFill>
                    <a:schemeClr val="bg1"/>
                  </a:solidFill>
                  <a:latin typeface="Meiryo UI" panose="020B0604030504040204" pitchFamily="50" charset="-128"/>
                  <a:ea typeface="Meiryo UI" panose="020B0604030504040204" pitchFamily="50" charset="-128"/>
                </a:rPr>
                <a:t>大阪府市</a:t>
              </a:r>
              <a:r>
                <a:rPr kumimoji="1" lang="ja-JP" altLang="en-US" sz="1050" spc="400" dirty="0">
                  <a:solidFill>
                    <a:schemeClr val="bg1"/>
                  </a:solidFill>
                  <a:latin typeface="Meiryo UI" panose="020B0604030504040204" pitchFamily="50" charset="-128"/>
                  <a:ea typeface="Meiryo UI" panose="020B0604030504040204" pitchFamily="50" charset="-128"/>
                </a:rPr>
                <a:t>）</a:t>
              </a:r>
              <a:r>
                <a:rPr kumimoji="1" lang="zh-TW" altLang="en-US" sz="1050" spc="400" dirty="0">
                  <a:solidFill>
                    <a:schemeClr val="bg1"/>
                  </a:solidFill>
                  <a:latin typeface="Meiryo UI" panose="020B0604030504040204" pitchFamily="50" charset="-128"/>
                  <a:ea typeface="Meiryo UI" panose="020B0604030504040204" pitchFamily="50" charset="-128"/>
                </a:rPr>
                <a:t>会議</a:t>
              </a:r>
              <a:endParaRPr kumimoji="1" lang="ja-JP" altLang="en-US" sz="1050" dirty="0">
                <a:latin typeface="BIZ UDPゴシック" panose="020B0400000000000000" pitchFamily="50" charset="-128"/>
                <a:ea typeface="BIZ UDPゴシック" panose="020B0400000000000000" pitchFamily="50" charset="-128"/>
              </a:endParaRPr>
            </a:p>
          </p:txBody>
        </p:sp>
      </p:grpSp>
      <p:grpSp>
        <p:nvGrpSpPr>
          <p:cNvPr id="85" name="グループ化 84">
            <a:extLst>
              <a:ext uri="{FF2B5EF4-FFF2-40B4-BE49-F238E27FC236}">
                <a16:creationId xmlns:a16="http://schemas.microsoft.com/office/drawing/2014/main" id="{E4A22BAD-0668-458B-A991-4F8A18C2EE2C}"/>
              </a:ext>
            </a:extLst>
          </p:cNvPr>
          <p:cNvGrpSpPr/>
          <p:nvPr/>
        </p:nvGrpSpPr>
        <p:grpSpPr>
          <a:xfrm>
            <a:off x="10512545" y="2356605"/>
            <a:ext cx="387081" cy="4039120"/>
            <a:chOff x="2974700" y="2371888"/>
            <a:chExt cx="339602" cy="2964689"/>
          </a:xfrm>
        </p:grpSpPr>
        <p:sp>
          <p:nvSpPr>
            <p:cNvPr id="86" name="テキスト ボックス 85">
              <a:extLst>
                <a:ext uri="{FF2B5EF4-FFF2-40B4-BE49-F238E27FC236}">
                  <a16:creationId xmlns:a16="http://schemas.microsoft.com/office/drawing/2014/main" id="{1CE3F332-7FF6-4BCA-91EF-E11E33CF9036}"/>
                </a:ext>
              </a:extLst>
            </p:cNvPr>
            <p:cNvSpPr txBox="1"/>
            <p:nvPr/>
          </p:nvSpPr>
          <p:spPr>
            <a:xfrm>
              <a:off x="2974700" y="2371888"/>
              <a:ext cx="338554" cy="2964689"/>
            </a:xfrm>
            <a:prstGeom prst="rect">
              <a:avLst/>
            </a:prstGeom>
            <a:solidFill>
              <a:schemeClr val="accent6"/>
            </a:solidFill>
          </p:spPr>
          <p:txBody>
            <a:bodyPr vert="eaVert" wrap="square" rtlCol="0">
              <a:spAutoFit/>
            </a:bodyPr>
            <a:lstStyle/>
            <a:p>
              <a:pPr algn="ctr"/>
              <a:endParaRPr kumimoji="1" lang="ja-JP" altLang="en-US" sz="1000" b="1" spc="400" dirty="0">
                <a:solidFill>
                  <a:schemeClr val="bg1"/>
                </a:solidFill>
                <a:latin typeface="Meiryo UI" panose="020B0604030504040204" pitchFamily="50" charset="-128"/>
                <a:ea typeface="Meiryo UI" panose="020B0604030504040204" pitchFamily="50" charset="-128"/>
              </a:endParaRPr>
            </a:p>
          </p:txBody>
        </p:sp>
        <p:sp>
          <p:nvSpPr>
            <p:cNvPr id="87" name="テキスト ボックス 86">
              <a:extLst>
                <a:ext uri="{FF2B5EF4-FFF2-40B4-BE49-F238E27FC236}">
                  <a16:creationId xmlns:a16="http://schemas.microsoft.com/office/drawing/2014/main" id="{C7F50976-A66E-4C46-B851-D6E9437422A0}"/>
                </a:ext>
              </a:extLst>
            </p:cNvPr>
            <p:cNvSpPr txBox="1"/>
            <p:nvPr/>
          </p:nvSpPr>
          <p:spPr>
            <a:xfrm>
              <a:off x="2990272" y="2581477"/>
              <a:ext cx="324030" cy="2543150"/>
            </a:xfrm>
            <a:prstGeom prst="rect">
              <a:avLst/>
            </a:prstGeom>
            <a:noFill/>
          </p:spPr>
          <p:txBody>
            <a:bodyPr vert="eaVert" wrap="square" rtlCol="0" anchor="ctr">
              <a:spAutoFit/>
            </a:bodyPr>
            <a:lstStyle/>
            <a:p>
              <a:pPr algn="ctr"/>
              <a:r>
                <a:rPr kumimoji="1" lang="zh-TW" altLang="en-US" sz="1200" spc="400" dirty="0">
                  <a:solidFill>
                    <a:schemeClr val="bg1"/>
                  </a:solidFill>
                  <a:latin typeface="Meiryo UI" panose="020B0604030504040204" pitchFamily="50" charset="-128"/>
                  <a:ea typeface="Meiryo UI" panose="020B0604030504040204" pitchFamily="50" charset="-128"/>
                </a:rPr>
                <a:t>副首都推進本部</a:t>
              </a:r>
              <a:r>
                <a:rPr kumimoji="1" lang="ja-JP" altLang="en-US" sz="1200" spc="400" dirty="0">
                  <a:solidFill>
                    <a:schemeClr val="bg1"/>
                  </a:solidFill>
                  <a:latin typeface="Meiryo UI" panose="020B0604030504040204" pitchFamily="50" charset="-128"/>
                  <a:ea typeface="Meiryo UI" panose="020B0604030504040204" pitchFamily="50" charset="-128"/>
                </a:rPr>
                <a:t>（</a:t>
              </a:r>
              <a:r>
                <a:rPr kumimoji="1" lang="zh-TW" altLang="en-US" sz="1200" spc="400" dirty="0">
                  <a:solidFill>
                    <a:schemeClr val="bg1"/>
                  </a:solidFill>
                  <a:latin typeface="Meiryo UI" panose="020B0604030504040204" pitchFamily="50" charset="-128"/>
                  <a:ea typeface="Meiryo UI" panose="020B0604030504040204" pitchFamily="50" charset="-128"/>
                </a:rPr>
                <a:t>大阪府市</a:t>
              </a:r>
              <a:r>
                <a:rPr kumimoji="1" lang="ja-JP" altLang="en-US" sz="1200" spc="400" dirty="0">
                  <a:solidFill>
                    <a:schemeClr val="bg1"/>
                  </a:solidFill>
                  <a:latin typeface="Meiryo UI" panose="020B0604030504040204" pitchFamily="50" charset="-128"/>
                  <a:ea typeface="Meiryo UI" panose="020B0604030504040204" pitchFamily="50" charset="-128"/>
                </a:rPr>
                <a:t>）</a:t>
              </a:r>
              <a:r>
                <a:rPr kumimoji="1" lang="zh-TW" altLang="en-US" sz="1200" spc="400" dirty="0">
                  <a:solidFill>
                    <a:schemeClr val="bg1"/>
                  </a:solidFill>
                  <a:latin typeface="Meiryo UI" panose="020B0604030504040204" pitchFamily="50" charset="-128"/>
                  <a:ea typeface="Meiryo UI" panose="020B0604030504040204" pitchFamily="50" charset="-128"/>
                </a:rPr>
                <a:t>会議</a:t>
              </a:r>
              <a:endParaRPr kumimoji="1" lang="ja-JP" altLang="en-US" sz="1200" dirty="0">
                <a:latin typeface="BIZ UDPゴシック" panose="020B0400000000000000" pitchFamily="50" charset="-128"/>
                <a:ea typeface="BIZ UDPゴシック" panose="020B0400000000000000" pitchFamily="50" charset="-128"/>
              </a:endParaRPr>
            </a:p>
          </p:txBody>
        </p:sp>
      </p:grpSp>
      <p:sp>
        <p:nvSpPr>
          <p:cNvPr id="55" name="テキスト ボックス 54">
            <a:extLst>
              <a:ext uri="{FF2B5EF4-FFF2-40B4-BE49-F238E27FC236}">
                <a16:creationId xmlns:a16="http://schemas.microsoft.com/office/drawing/2014/main" id="{A364ACA3-212D-4CE9-AEDF-E56F59ED0C1D}"/>
              </a:ext>
            </a:extLst>
          </p:cNvPr>
          <p:cNvSpPr txBox="1"/>
          <p:nvPr/>
        </p:nvSpPr>
        <p:spPr>
          <a:xfrm>
            <a:off x="4227382" y="3982955"/>
            <a:ext cx="507831" cy="1325264"/>
          </a:xfrm>
          <a:prstGeom prst="rect">
            <a:avLst/>
          </a:prstGeom>
          <a:noFill/>
        </p:spPr>
        <p:txBody>
          <a:bodyPr vert="eaVert" wrap="square" rtlCol="0" anchor="ctr">
            <a:spAutoFit/>
          </a:bodyPr>
          <a:lstStyle/>
          <a:p>
            <a:pPr algn="ctr"/>
            <a:r>
              <a:rPr lang="ja-JP" altLang="en-US" sz="1050" dirty="0">
                <a:solidFill>
                  <a:schemeClr val="bg1"/>
                </a:solidFill>
                <a:latin typeface="BIZ UDPゴシック" panose="020B0400000000000000" pitchFamily="50" charset="-128"/>
                <a:ea typeface="BIZ UDPゴシック" panose="020B0400000000000000" pitchFamily="50" charset="-128"/>
              </a:rPr>
              <a:t>各ＴＦの</a:t>
            </a:r>
            <a:endParaRPr lang="en-US" altLang="ja-JP" sz="1050" dirty="0">
              <a:solidFill>
                <a:schemeClr val="bg1"/>
              </a:solidFill>
              <a:latin typeface="BIZ UDPゴシック" panose="020B0400000000000000" pitchFamily="50" charset="-128"/>
              <a:ea typeface="BIZ UDPゴシック" panose="020B0400000000000000" pitchFamily="50" charset="-128"/>
            </a:endParaRPr>
          </a:p>
          <a:p>
            <a:pPr algn="ctr"/>
            <a:r>
              <a:rPr lang="ja-JP" altLang="en-US" sz="1050" dirty="0">
                <a:solidFill>
                  <a:schemeClr val="bg1"/>
                </a:solidFill>
                <a:latin typeface="BIZ UDPゴシック" panose="020B0400000000000000" pitchFamily="50" charset="-128"/>
                <a:ea typeface="BIZ UDPゴシック" panose="020B0400000000000000" pitchFamily="50" charset="-128"/>
              </a:rPr>
              <a:t>たたき台報告</a:t>
            </a:r>
          </a:p>
        </p:txBody>
      </p:sp>
      <p:grpSp>
        <p:nvGrpSpPr>
          <p:cNvPr id="7" name="グループ化 6">
            <a:extLst>
              <a:ext uri="{FF2B5EF4-FFF2-40B4-BE49-F238E27FC236}">
                <a16:creationId xmlns:a16="http://schemas.microsoft.com/office/drawing/2014/main" id="{45D1339F-6EE5-4936-BA68-CCEF5A824F61}"/>
              </a:ext>
            </a:extLst>
          </p:cNvPr>
          <p:cNvGrpSpPr/>
          <p:nvPr/>
        </p:nvGrpSpPr>
        <p:grpSpPr>
          <a:xfrm>
            <a:off x="4022472" y="5466576"/>
            <a:ext cx="2623805" cy="513261"/>
            <a:chOff x="4001084" y="5438915"/>
            <a:chExt cx="2623805" cy="513261"/>
          </a:xfrm>
        </p:grpSpPr>
        <p:sp>
          <p:nvSpPr>
            <p:cNvPr id="2" name="吹き出し: 角を丸めた四角形 1">
              <a:extLst>
                <a:ext uri="{FF2B5EF4-FFF2-40B4-BE49-F238E27FC236}">
                  <a16:creationId xmlns:a16="http://schemas.microsoft.com/office/drawing/2014/main" id="{8CF89E5F-A178-4A9D-A639-91383ECE66B0}"/>
                </a:ext>
              </a:extLst>
            </p:cNvPr>
            <p:cNvSpPr/>
            <p:nvPr/>
          </p:nvSpPr>
          <p:spPr>
            <a:xfrm>
              <a:off x="4001084" y="5456380"/>
              <a:ext cx="2443358" cy="495796"/>
            </a:xfrm>
            <a:prstGeom prst="wedgeRoundRectCallout">
              <a:avLst>
                <a:gd name="adj1" fmla="val -34114"/>
                <a:gd name="adj2" fmla="val -93240"/>
                <a:gd name="adj3" fmla="val 16667"/>
              </a:avLst>
            </a:prstGeom>
            <a:solidFill>
              <a:schemeClr val="bg1"/>
            </a:solidFill>
            <a:ln w="12700">
              <a:solidFill>
                <a:srgbClr val="ED7D31"/>
              </a:solidFill>
              <a:prstDash val="sysDash"/>
            </a:ln>
          </p:spPr>
          <p:style>
            <a:lnRef idx="1">
              <a:schemeClr val="dk1"/>
            </a:lnRef>
            <a:fillRef idx="0">
              <a:schemeClr val="dk1"/>
            </a:fillRef>
            <a:effectRef idx="0">
              <a:schemeClr val="dk1"/>
            </a:effectRef>
            <a:fontRef idx="minor">
              <a:schemeClr val="tx1"/>
            </a:fontRef>
          </p:style>
          <p:txBody>
            <a:bodyPr rtlCol="0" anchor="ctr"/>
            <a:lstStyle/>
            <a:p>
              <a:r>
                <a:rPr kumimoji="1" lang="ja-JP" altLang="en-US" sz="1000" dirty="0">
                  <a:latin typeface="Meiryo UI" panose="020B0604030504040204" pitchFamily="50" charset="-128"/>
                  <a:ea typeface="Meiryo UI" panose="020B0604030504040204" pitchFamily="50" charset="-128"/>
                </a:rPr>
                <a:t>・今後の取組みの方向性</a:t>
              </a:r>
              <a:endParaRPr kumimoji="1"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R7</a:t>
              </a:r>
              <a:r>
                <a:rPr lang="ja-JP" altLang="en-US" sz="1000" dirty="0">
                  <a:latin typeface="Meiryo UI" panose="020B0604030504040204" pitchFamily="50" charset="-128"/>
                  <a:ea typeface="Meiryo UI" panose="020B0604030504040204" pitchFamily="50" charset="-128"/>
                </a:rPr>
                <a:t>年度の取組み</a:t>
              </a:r>
              <a:endParaRPr lang="en-US" altLang="ja-JP" sz="1000" dirty="0">
                <a:latin typeface="Meiryo UI" panose="020B0604030504040204" pitchFamily="50" charset="-128"/>
                <a:ea typeface="Meiryo UI" panose="020B0604030504040204" pitchFamily="50" charset="-128"/>
              </a:endParaRPr>
            </a:p>
          </p:txBody>
        </p:sp>
        <p:sp>
          <p:nvSpPr>
            <p:cNvPr id="78" name="テキスト ボックス 77">
              <a:extLst>
                <a:ext uri="{FF2B5EF4-FFF2-40B4-BE49-F238E27FC236}">
                  <a16:creationId xmlns:a16="http://schemas.microsoft.com/office/drawing/2014/main" id="{E1DD6D60-2B63-4E00-ACD1-8FEFDAE4A871}"/>
                </a:ext>
              </a:extLst>
            </p:cNvPr>
            <p:cNvSpPr txBox="1"/>
            <p:nvPr/>
          </p:nvSpPr>
          <p:spPr>
            <a:xfrm>
              <a:off x="5443083" y="5438915"/>
              <a:ext cx="1181806"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を中間とりまとめ</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2" name="右中かっこ 21">
              <a:extLst>
                <a:ext uri="{FF2B5EF4-FFF2-40B4-BE49-F238E27FC236}">
                  <a16:creationId xmlns:a16="http://schemas.microsoft.com/office/drawing/2014/main" id="{F9DBC186-C27F-43EC-85AD-5A91CE5A335C}"/>
                </a:ext>
              </a:extLst>
            </p:cNvPr>
            <p:cNvSpPr/>
            <p:nvPr/>
          </p:nvSpPr>
          <p:spPr>
            <a:xfrm>
              <a:off x="5393000" y="5555290"/>
              <a:ext cx="45719" cy="334811"/>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grpSp>
      <p:sp>
        <p:nvSpPr>
          <p:cNvPr id="13" name="スライド番号プレースホルダー 12">
            <a:extLst>
              <a:ext uri="{FF2B5EF4-FFF2-40B4-BE49-F238E27FC236}">
                <a16:creationId xmlns:a16="http://schemas.microsoft.com/office/drawing/2014/main" id="{2EA88C0C-1B17-4131-821E-01CD74DA643E}"/>
              </a:ext>
            </a:extLst>
          </p:cNvPr>
          <p:cNvSpPr>
            <a:spLocks noGrp="1"/>
          </p:cNvSpPr>
          <p:nvPr>
            <p:ph type="sldNum" sz="quarter" idx="12"/>
          </p:nvPr>
        </p:nvSpPr>
        <p:spPr/>
        <p:txBody>
          <a:bodyPr/>
          <a:lstStyle/>
          <a:p>
            <a:fld id="{DDF82107-93BA-490C-9453-044014AF67CD}" type="slidenum">
              <a:rPr kumimoji="1" lang="ja-JP" altLang="en-US" smtClean="0"/>
              <a:t>20</a:t>
            </a:fld>
            <a:endParaRPr kumimoji="1" lang="ja-JP" altLang="en-US"/>
          </a:p>
        </p:txBody>
      </p:sp>
    </p:spTree>
    <p:extLst>
      <p:ext uri="{BB962C8B-B14F-4D97-AF65-F5344CB8AC3E}">
        <p14:creationId xmlns:p14="http://schemas.microsoft.com/office/powerpoint/2010/main" val="15681350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7BBD7917-F355-1150-4ADE-7FD0C459842F}"/>
              </a:ext>
            </a:extLst>
          </p:cNvPr>
          <p:cNvSpPr>
            <a:spLocks noGrp="1"/>
          </p:cNvSpPr>
          <p:nvPr>
            <p:ph idx="1"/>
          </p:nvPr>
        </p:nvSpPr>
        <p:spPr>
          <a:xfrm>
            <a:off x="520700" y="1093077"/>
            <a:ext cx="11150600" cy="1860327"/>
          </a:xfrm>
          <a:solidFill>
            <a:schemeClr val="accent5">
              <a:lumMod val="20000"/>
              <a:lumOff val="80000"/>
            </a:schemeClr>
          </a:solidFill>
          <a:ln w="12700">
            <a:noFill/>
            <a:prstDash val="solid"/>
          </a:ln>
        </p:spPr>
        <p:txBody>
          <a:bodyPr anchor="ctr" anchorCtr="0">
            <a:noAutofit/>
          </a:bodyPr>
          <a:lstStyle/>
          <a:p>
            <a:pPr marL="59400" indent="0" algn="just">
              <a:lnSpc>
                <a:spcPct val="130000"/>
              </a:lnSpc>
              <a:spcBef>
                <a:spcPts val="0"/>
              </a:spcBef>
              <a:buNone/>
            </a:pPr>
            <a:r>
              <a:rPr lang="ja-JP" altLang="en-US" sz="1800" kern="100" dirty="0">
                <a:latin typeface="BIZ UDPゴシック" panose="020B0400000000000000" pitchFamily="50" charset="-128"/>
                <a:ea typeface="BIZ UDPゴシック" panose="020B0400000000000000" pitchFamily="50" charset="-128"/>
                <a:cs typeface="Times New Roman" panose="02020603050405020304" pitchFamily="18" charset="0"/>
              </a:rPr>
              <a:t>○次期・大阪の成長戦略の策定については、「大阪府及び大阪市における一体的な行政運営の推進に関する条</a:t>
            </a:r>
            <a:endParaRPr lang="en-US" altLang="ja-JP" sz="18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59400" indent="0" algn="just">
              <a:lnSpc>
                <a:spcPct val="130000"/>
              </a:lnSpc>
              <a:spcBef>
                <a:spcPts val="0"/>
              </a:spcBef>
              <a:buNone/>
            </a:pPr>
            <a:r>
              <a:rPr lang="ja-JP" altLang="en-US" sz="1800" kern="100" dirty="0">
                <a:latin typeface="BIZ UDPゴシック" panose="020B0400000000000000" pitchFamily="50" charset="-128"/>
                <a:ea typeface="BIZ UDPゴシック" panose="020B0400000000000000" pitchFamily="50" charset="-128"/>
                <a:cs typeface="Times New Roman" panose="02020603050405020304" pitchFamily="18" charset="0"/>
              </a:rPr>
              <a:t>　 例（</a:t>
            </a:r>
            <a:r>
              <a:rPr lang="en-US" altLang="ja-JP" sz="1800" kern="100" dirty="0">
                <a:latin typeface="BIZ UDPゴシック" panose="020B0400000000000000" pitchFamily="50" charset="-128"/>
                <a:ea typeface="BIZ UDPゴシック" panose="020B0400000000000000" pitchFamily="50" charset="-128"/>
                <a:cs typeface="Times New Roman" panose="02020603050405020304" pitchFamily="18" charset="0"/>
              </a:rPr>
              <a:t>2021</a:t>
            </a:r>
            <a:r>
              <a:rPr lang="ja-JP" altLang="en-US" sz="1800" kern="100" dirty="0">
                <a:latin typeface="BIZ UDPゴシック" panose="020B0400000000000000" pitchFamily="50" charset="-128"/>
                <a:ea typeface="BIZ UDPゴシック" panose="020B0400000000000000" pitchFamily="50" charset="-128"/>
                <a:cs typeface="Times New Roman" panose="02020603050405020304" pitchFamily="18" charset="0"/>
              </a:rPr>
              <a:t>年４月施行）」に基づき、大阪府が大阪市から事務委託を受けて戦略を策定する。</a:t>
            </a:r>
            <a:endParaRPr lang="en-US" altLang="ja-JP" sz="18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59400" indent="0" algn="just">
              <a:lnSpc>
                <a:spcPct val="130000"/>
              </a:lnSpc>
              <a:spcBef>
                <a:spcPts val="0"/>
              </a:spcBef>
              <a:buNone/>
            </a:pPr>
            <a:r>
              <a:rPr lang="ja-JP" altLang="en-US" sz="1800" kern="100" dirty="0">
                <a:latin typeface="BIZ UDPゴシック" panose="020B0400000000000000" pitchFamily="50" charset="-128"/>
                <a:ea typeface="BIZ UDPゴシック" panose="020B0400000000000000" pitchFamily="50" charset="-128"/>
                <a:cs typeface="Times New Roman" panose="02020603050405020304" pitchFamily="18" charset="0"/>
              </a:rPr>
              <a:t>○大阪市域は、大阪全体の成長を担う都心部、都市圏の核</a:t>
            </a:r>
            <a:r>
              <a:rPr lang="ja-JP" altLang="en-US" sz="1800" dirty="0">
                <a:latin typeface="BIZ UDPゴシック" panose="020B0400000000000000" pitchFamily="50" charset="-128"/>
                <a:ea typeface="BIZ UDPゴシック" panose="020B0400000000000000" pitchFamily="50" charset="-128"/>
              </a:rPr>
              <a:t>として非常に重要な部分であり</a:t>
            </a:r>
            <a:r>
              <a:rPr lang="ja-JP" altLang="en-US" sz="1800" kern="100" dirty="0">
                <a:latin typeface="BIZ UDPゴシック" panose="020B0400000000000000" pitchFamily="50" charset="-128"/>
                <a:ea typeface="BIZ UDPゴシック" panose="020B0400000000000000" pitchFamily="50" charset="-128"/>
                <a:cs typeface="Times New Roman" panose="02020603050405020304" pitchFamily="18" charset="0"/>
              </a:rPr>
              <a:t>、大阪の成長・発展</a:t>
            </a:r>
            <a:endParaRPr lang="en-US" altLang="ja-JP" sz="18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59400" indent="0" algn="just">
              <a:lnSpc>
                <a:spcPct val="130000"/>
              </a:lnSpc>
              <a:spcBef>
                <a:spcPts val="0"/>
              </a:spcBef>
              <a:buNone/>
            </a:pPr>
            <a:r>
              <a:rPr lang="ja-JP" altLang="en-US" sz="1800" kern="100" dirty="0">
                <a:latin typeface="BIZ UDPゴシック" panose="020B0400000000000000" pitchFamily="50" charset="-128"/>
                <a:ea typeface="BIZ UDPゴシック" panose="020B0400000000000000" pitchFamily="50" charset="-128"/>
                <a:cs typeface="Times New Roman" panose="02020603050405020304" pitchFamily="18" charset="0"/>
              </a:rPr>
              <a:t>　 に向けては、府市一体で広域的な視点から成長に関する戦略を検討する必要。</a:t>
            </a:r>
            <a:endParaRPr lang="en-US" altLang="ja-JP" sz="18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59400" indent="0" algn="just">
              <a:lnSpc>
                <a:spcPct val="130000"/>
              </a:lnSpc>
              <a:spcBef>
                <a:spcPts val="0"/>
              </a:spcBef>
              <a:buNone/>
            </a:pPr>
            <a:r>
              <a:rPr lang="ja-JP" altLang="en-US" sz="1800" dirty="0">
                <a:latin typeface="BIZ UDPゴシック" panose="020B0400000000000000" pitchFamily="50" charset="-128"/>
                <a:ea typeface="BIZ UDPゴシック" panose="020B0400000000000000" pitchFamily="50" charset="-128"/>
              </a:rPr>
              <a:t>〇策定された戦略は、府市共通のビジョンとして位置付け、協力して戦略に基づく取組を実施していく。</a:t>
            </a:r>
            <a:endParaRPr kumimoji="1" lang="ja-JP" altLang="en-US" sz="1800" dirty="0">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FBE68AD7-8B85-4970-AE38-0182C6A75CEF}"/>
              </a:ext>
            </a:extLst>
          </p:cNvPr>
          <p:cNvSpPr txBox="1"/>
          <p:nvPr/>
        </p:nvSpPr>
        <p:spPr>
          <a:xfrm>
            <a:off x="461999" y="3305357"/>
            <a:ext cx="8632839" cy="338554"/>
          </a:xfrm>
          <a:prstGeom prst="rect">
            <a:avLst/>
          </a:prstGeom>
          <a:noFill/>
        </p:spPr>
        <p:txBody>
          <a:bodyPr wrap="square" rtlCol="0">
            <a:spAutoFit/>
          </a:bodyPr>
          <a:lstStyle/>
          <a:p>
            <a:r>
              <a:rPr lang="en-US" altLang="ja-JP" sz="1600" b="1" dirty="0">
                <a:latin typeface="BIZ UDPゴシック" panose="020B0400000000000000" pitchFamily="50" charset="-128"/>
                <a:ea typeface="BIZ UDPゴシック" panose="020B0400000000000000" pitchFamily="50" charset="-128"/>
              </a:rPr>
              <a:t>【</a:t>
            </a:r>
            <a:r>
              <a:rPr lang="ja-JP" altLang="en-US" sz="1600" b="1" dirty="0">
                <a:latin typeface="BIZ UDPゴシック" panose="020B0400000000000000" pitchFamily="50" charset="-128"/>
                <a:ea typeface="BIZ UDPゴシック" panose="020B0400000000000000" pitchFamily="50" charset="-128"/>
              </a:rPr>
              <a:t>参考</a:t>
            </a:r>
            <a:r>
              <a:rPr lang="en-US" altLang="ja-JP" sz="1600" b="1" dirty="0">
                <a:latin typeface="BIZ UDPゴシック" panose="020B0400000000000000" pitchFamily="50" charset="-128"/>
                <a:ea typeface="BIZ UDPゴシック" panose="020B0400000000000000" pitchFamily="50" charset="-128"/>
              </a:rPr>
              <a:t>】</a:t>
            </a:r>
            <a:r>
              <a:rPr kumimoji="1" lang="ja-JP" altLang="en-US" sz="1600" b="1" dirty="0">
                <a:latin typeface="BIZ UDPゴシック" panose="020B0400000000000000" pitchFamily="50" charset="-128"/>
                <a:ea typeface="BIZ UDPゴシック" panose="020B0400000000000000" pitchFamily="50" charset="-128"/>
              </a:rPr>
              <a:t>大阪府・市の役割分担</a:t>
            </a:r>
            <a:endParaRPr kumimoji="1" lang="en-US" altLang="ja-JP" sz="1600" b="1" dirty="0">
              <a:latin typeface="BIZ UDPゴシック" panose="020B0400000000000000" pitchFamily="50" charset="-128"/>
              <a:ea typeface="BIZ UDPゴシック" panose="020B0400000000000000" pitchFamily="50" charset="-128"/>
            </a:endParaRPr>
          </a:p>
        </p:txBody>
      </p:sp>
      <p:sp>
        <p:nvSpPr>
          <p:cNvPr id="7" name="コンテンツ プレースホルダー 2">
            <a:extLst>
              <a:ext uri="{FF2B5EF4-FFF2-40B4-BE49-F238E27FC236}">
                <a16:creationId xmlns:a16="http://schemas.microsoft.com/office/drawing/2014/main" id="{B17EF4C2-093A-4941-8889-F8A9E32445CC}"/>
              </a:ext>
            </a:extLst>
          </p:cNvPr>
          <p:cNvSpPr txBox="1">
            <a:spLocks/>
          </p:cNvSpPr>
          <p:nvPr/>
        </p:nvSpPr>
        <p:spPr>
          <a:xfrm>
            <a:off x="541720" y="3668108"/>
            <a:ext cx="11150600" cy="2739490"/>
          </a:xfrm>
          <a:prstGeom prst="rect">
            <a:avLst/>
          </a:prstGeom>
          <a:noFill/>
          <a:ln w="12700">
            <a:solidFill>
              <a:srgbClr val="023894"/>
            </a:solidFill>
            <a:prstDash val="dash"/>
          </a:ln>
        </p:spPr>
        <p:txBody>
          <a:bodyPr vert="horz" lIns="91440" tIns="45720" rIns="91440" bIns="4572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59400" lvl="1" indent="0" algn="just">
              <a:lnSpc>
                <a:spcPct val="120000"/>
              </a:lnSpc>
              <a:spcBef>
                <a:spcPts val="0"/>
              </a:spcBef>
              <a:spcAft>
                <a:spcPts val="300"/>
              </a:spcAft>
              <a:buFont typeface="Arial" panose="020B0604020202020204" pitchFamily="34" charset="0"/>
              <a:buNone/>
            </a:pP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「大阪の成長及び発展に関する基本的な方針に関する事務の委託に関する規約（</a:t>
            </a:r>
            <a:r>
              <a:rPr lang="en-US" altLang="ja-JP" sz="1600" kern="100" dirty="0">
                <a:latin typeface="BIZ UDPゴシック" panose="020B0400000000000000" pitchFamily="50" charset="-128"/>
                <a:ea typeface="BIZ UDPゴシック" panose="020B0400000000000000" pitchFamily="50" charset="-128"/>
                <a:cs typeface="Times New Roman" panose="02020603050405020304" pitchFamily="18" charset="0"/>
              </a:rPr>
              <a:t>2021</a:t>
            </a: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年</a:t>
            </a:r>
            <a:r>
              <a:rPr lang="en-US" altLang="ja-JP" sz="1600" kern="100" dirty="0">
                <a:latin typeface="BIZ UDPゴシック" panose="020B0400000000000000" pitchFamily="50" charset="-128"/>
                <a:ea typeface="BIZ UDPゴシック" panose="020B0400000000000000" pitchFamily="50" charset="-128"/>
                <a:cs typeface="Times New Roman" panose="02020603050405020304" pitchFamily="18" charset="0"/>
              </a:rPr>
              <a:t>6</a:t>
            </a: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月施行）」に基づき、大阪の成長戦略の策定事務の管理及び執行に関する手続を次の通り規定。</a:t>
            </a:r>
            <a:endParaRPr lang="en-US" altLang="ja-JP" sz="16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59400" lvl="1" indent="0" algn="just">
              <a:lnSpc>
                <a:spcPct val="120000"/>
              </a:lnSpc>
              <a:spcBef>
                <a:spcPts val="0"/>
              </a:spcBef>
              <a:spcAft>
                <a:spcPts val="300"/>
              </a:spcAft>
              <a:buFont typeface="Arial" panose="020B0604020202020204" pitchFamily="34" charset="0"/>
              <a:buNone/>
            </a:pPr>
            <a:endParaRPr lang="en-US" altLang="ja-JP" sz="6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59400" lvl="1" indent="0" algn="just">
              <a:lnSpc>
                <a:spcPct val="120000"/>
              </a:lnSpc>
              <a:spcBef>
                <a:spcPts val="0"/>
              </a:spcBef>
              <a:spcAft>
                <a:spcPts val="300"/>
              </a:spcAft>
              <a:buFont typeface="Arial" panose="020B0604020202020204" pitchFamily="34" charset="0"/>
              <a:buNone/>
            </a:pPr>
            <a:r>
              <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第３条</a:t>
            </a:r>
            <a:r>
              <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p>
          <a:p>
            <a:pPr marL="288000" lvl="1" algn="just">
              <a:lnSpc>
                <a:spcPct val="120000"/>
              </a:lnSpc>
              <a:spcBef>
                <a:spcPts val="0"/>
              </a:spcBef>
              <a:spcAft>
                <a:spcPts val="300"/>
              </a:spcAft>
              <a:buFont typeface="Wingdings" panose="05000000000000000000" pitchFamily="2" charset="2"/>
              <a:buChar char="Ø"/>
            </a:pPr>
            <a:r>
              <a:rPr lang="ja-JP"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大阪府知事は、大阪市長の協力を得て、戦略等の案を作成する。</a:t>
            </a:r>
          </a:p>
          <a:p>
            <a:pPr marL="288000" lvl="1" algn="just">
              <a:lnSpc>
                <a:spcPct val="120000"/>
              </a:lnSpc>
              <a:spcBef>
                <a:spcPts val="0"/>
              </a:spcBef>
              <a:spcAft>
                <a:spcPts val="300"/>
              </a:spcAft>
              <a:buFont typeface="Wingdings" panose="05000000000000000000" pitchFamily="2" charset="2"/>
              <a:buChar char="Ø"/>
            </a:pPr>
            <a:r>
              <a:rPr lang="ja-JP"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大阪府知事は、前項の戦略等の案について、副首都推進本部（大阪府市）会議において大阪市長と協議する。</a:t>
            </a:r>
          </a:p>
          <a:p>
            <a:pPr marL="288000" lvl="1" algn="just">
              <a:lnSpc>
                <a:spcPct val="120000"/>
              </a:lnSpc>
              <a:spcBef>
                <a:spcPts val="0"/>
              </a:spcBef>
              <a:spcAft>
                <a:spcPts val="300"/>
              </a:spcAft>
              <a:buFont typeface="Wingdings" panose="05000000000000000000" pitchFamily="2" charset="2"/>
              <a:buChar char="Ø"/>
            </a:pPr>
            <a:r>
              <a:rPr lang="ja-JP"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大阪府知事は、大阪市における事業等の実施状況等の情報提供を受けて、戦略等の進捗管理を行う。</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59400" lvl="1" indent="0" algn="just">
              <a:lnSpc>
                <a:spcPct val="120000"/>
              </a:lnSpc>
              <a:spcBef>
                <a:spcPts val="0"/>
              </a:spcBef>
              <a:spcAft>
                <a:spcPts val="300"/>
              </a:spcAft>
              <a:buFont typeface="Arial" panose="020B0604020202020204" pitchFamily="34" charset="0"/>
              <a:buNone/>
            </a:pPr>
            <a:endParaRPr lang="en-US" altLang="ja-JP" sz="6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59400" lvl="1" indent="0" algn="just">
              <a:lnSpc>
                <a:spcPct val="120000"/>
              </a:lnSpc>
              <a:spcBef>
                <a:spcPts val="0"/>
              </a:spcBef>
              <a:spcAft>
                <a:spcPts val="300"/>
              </a:spcAft>
              <a:buFont typeface="Arial" panose="020B0604020202020204" pitchFamily="34" charset="0"/>
              <a:buNone/>
            </a:pPr>
            <a:r>
              <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第５条</a:t>
            </a:r>
            <a:r>
              <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p>
          <a:p>
            <a:pPr marL="345150" lvl="1" indent="-285750" algn="just">
              <a:lnSpc>
                <a:spcPct val="120000"/>
              </a:lnSpc>
              <a:spcBef>
                <a:spcPts val="0"/>
              </a:spcBef>
              <a:spcAft>
                <a:spcPts val="300"/>
              </a:spcAft>
              <a:buFont typeface="Wingdings" panose="05000000000000000000" pitchFamily="2" charset="2"/>
              <a:buChar char="Ø"/>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大阪府知事及び大阪市長は、委託事務の管理及び執行について、戦略等の策定から進捗管理に至るまでの連携調整を適切に図る。</a:t>
            </a:r>
            <a:endParaRPr lang="ja-JP"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cxnSp>
        <p:nvCxnSpPr>
          <p:cNvPr id="8" name="直線コネクタ 7">
            <a:extLst>
              <a:ext uri="{FF2B5EF4-FFF2-40B4-BE49-F238E27FC236}">
                <a16:creationId xmlns:a16="http://schemas.microsoft.com/office/drawing/2014/main" id="{A04A52B7-745E-4012-B5AE-B5A9A9CF32DE}"/>
              </a:ext>
            </a:extLst>
          </p:cNvPr>
          <p:cNvCxnSpPr>
            <a:cxnSpLocks/>
          </p:cNvCxnSpPr>
          <p:nvPr/>
        </p:nvCxnSpPr>
        <p:spPr>
          <a:xfrm>
            <a:off x="462000" y="870814"/>
            <a:ext cx="11268000" cy="0"/>
          </a:xfrm>
          <a:prstGeom prst="line">
            <a:avLst/>
          </a:prstGeom>
          <a:ln w="38100">
            <a:solidFill>
              <a:srgbClr val="023894"/>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E2A716D4-E2B3-4133-B089-2FA53ABF0E63}"/>
              </a:ext>
            </a:extLst>
          </p:cNvPr>
          <p:cNvSpPr txBox="1"/>
          <p:nvPr/>
        </p:nvSpPr>
        <p:spPr>
          <a:xfrm>
            <a:off x="398940" y="328433"/>
            <a:ext cx="9542063" cy="461665"/>
          </a:xfrm>
          <a:prstGeom prst="rect">
            <a:avLst/>
          </a:prstGeom>
          <a:noFill/>
        </p:spPr>
        <p:txBody>
          <a:bodyPr wrap="square" rtlCol="0">
            <a:spAutoFit/>
          </a:bodyPr>
          <a:lstStyle>
            <a:defPPr>
              <a:defRPr lang="ja-JP"/>
            </a:defPPr>
            <a:lvl1pPr>
              <a:defRPr sz="2400" b="1">
                <a:latin typeface="BIZ UDPゴシック" panose="020B0400000000000000" pitchFamily="50" charset="-128"/>
                <a:ea typeface="BIZ UDPゴシック" panose="020B0400000000000000" pitchFamily="50" charset="-128"/>
              </a:defRPr>
            </a:lvl1pPr>
          </a:lstStyle>
          <a:p>
            <a:r>
              <a:rPr lang="ja-JP" altLang="en-US" dirty="0"/>
              <a:t>＜参考＞成長戦略の策定に向けて（府市の役割分担）</a:t>
            </a:r>
            <a:endParaRPr lang="en-US" altLang="ja-JP" dirty="0"/>
          </a:p>
        </p:txBody>
      </p:sp>
      <p:sp>
        <p:nvSpPr>
          <p:cNvPr id="2" name="スライド番号プレースホルダー 1">
            <a:extLst>
              <a:ext uri="{FF2B5EF4-FFF2-40B4-BE49-F238E27FC236}">
                <a16:creationId xmlns:a16="http://schemas.microsoft.com/office/drawing/2014/main" id="{38E7FB46-6A53-4AE4-969E-F075CD651274}"/>
              </a:ext>
            </a:extLst>
          </p:cNvPr>
          <p:cNvSpPr>
            <a:spLocks noGrp="1"/>
          </p:cNvSpPr>
          <p:nvPr>
            <p:ph type="sldNum" sz="quarter" idx="12"/>
          </p:nvPr>
        </p:nvSpPr>
        <p:spPr>
          <a:xfrm>
            <a:off x="9448800" y="0"/>
            <a:ext cx="2743200" cy="365125"/>
          </a:xfrm>
        </p:spPr>
        <p:txBody>
          <a:bodyPr/>
          <a:lstStyle/>
          <a:p>
            <a:fld id="{DDF82107-93BA-490C-9453-044014AF67CD}" type="slidenum">
              <a:rPr kumimoji="1" lang="ja-JP" altLang="en-US" smtClean="0"/>
              <a:t>21</a:t>
            </a:fld>
            <a:endParaRPr kumimoji="1" lang="ja-JP" altLang="en-US" dirty="0"/>
          </a:p>
        </p:txBody>
      </p:sp>
    </p:spTree>
    <p:extLst>
      <p:ext uri="{BB962C8B-B14F-4D97-AF65-F5344CB8AC3E}">
        <p14:creationId xmlns:p14="http://schemas.microsoft.com/office/powerpoint/2010/main" val="21678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7D173F5B-FD2F-4B3E-B54D-CD1B02505E39}"/>
              </a:ext>
            </a:extLst>
          </p:cNvPr>
          <p:cNvSpPr txBox="1"/>
          <p:nvPr/>
        </p:nvSpPr>
        <p:spPr>
          <a:xfrm>
            <a:off x="5863892" y="1369533"/>
            <a:ext cx="4536117" cy="400110"/>
          </a:xfrm>
          <a:prstGeom prst="rect">
            <a:avLst/>
          </a:prstGeom>
          <a:noFill/>
        </p:spPr>
        <p:txBody>
          <a:bodyPr wrap="square" rtlCol="0">
            <a:spAutoFit/>
          </a:bodyPr>
          <a:lstStyle/>
          <a:p>
            <a:r>
              <a:rPr lang="ja-JP" altLang="en-US" sz="2000" b="1" dirty="0">
                <a:latin typeface="BIZ UDPゴシック" panose="020B0400000000000000" pitchFamily="50" charset="-128"/>
                <a:ea typeface="BIZ UDPゴシック" panose="020B0400000000000000" pitchFamily="50" charset="-128"/>
              </a:rPr>
              <a:t>新たな</a:t>
            </a:r>
            <a:r>
              <a:rPr kumimoji="1" lang="ja-JP" altLang="en-US" sz="2000" b="1" dirty="0">
                <a:latin typeface="BIZ UDPゴシック" panose="020B0400000000000000" pitchFamily="50" charset="-128"/>
                <a:ea typeface="BIZ UDPゴシック" panose="020B0400000000000000" pitchFamily="50" charset="-128"/>
              </a:rPr>
              <a:t>成長戦略の必要性</a:t>
            </a:r>
            <a:endParaRPr kumimoji="1" lang="en-US" altLang="ja-JP" sz="2000" b="1" dirty="0">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B1579C9D-4792-46B0-B8BF-5AB32AD078C1}"/>
              </a:ext>
            </a:extLst>
          </p:cNvPr>
          <p:cNvSpPr/>
          <p:nvPr/>
        </p:nvSpPr>
        <p:spPr>
          <a:xfrm>
            <a:off x="2" y="0"/>
            <a:ext cx="2770092" cy="6396337"/>
          </a:xfrm>
          <a:prstGeom prst="rect">
            <a:avLst/>
          </a:prstGeom>
          <a:solidFill>
            <a:srgbClr val="023894">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B8E8893F-C115-4F94-8403-BFFA359A437C}"/>
              </a:ext>
            </a:extLst>
          </p:cNvPr>
          <p:cNvSpPr/>
          <p:nvPr/>
        </p:nvSpPr>
        <p:spPr>
          <a:xfrm>
            <a:off x="0" y="6396337"/>
            <a:ext cx="12191999" cy="461664"/>
          </a:xfrm>
          <a:prstGeom prst="rect">
            <a:avLst/>
          </a:prstGeom>
          <a:solidFill>
            <a:srgbClr val="079378">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D4A5E252-0374-427D-857B-5EA48C16A852}"/>
              </a:ext>
            </a:extLst>
          </p:cNvPr>
          <p:cNvSpPr txBox="1"/>
          <p:nvPr/>
        </p:nvSpPr>
        <p:spPr>
          <a:xfrm>
            <a:off x="4113822" y="1217277"/>
            <a:ext cx="1131006" cy="4801314"/>
          </a:xfrm>
          <a:prstGeom prst="rect">
            <a:avLst/>
          </a:prstGeom>
          <a:noFill/>
        </p:spPr>
        <p:txBody>
          <a:bodyPr wrap="square" rtlCol="0">
            <a:spAutoFit/>
          </a:bodyPr>
          <a:lstStyle/>
          <a:p>
            <a:pPr algn="r"/>
            <a:r>
              <a:rPr kumimoji="1" lang="en-US" altLang="ja-JP" sz="3600" b="1" dirty="0">
                <a:latin typeface="BIZ UDPゴシック" panose="020B0400000000000000" pitchFamily="50" charset="-128"/>
                <a:ea typeface="BIZ UDPゴシック" panose="020B0400000000000000" pitchFamily="50" charset="-128"/>
              </a:rPr>
              <a:t>1</a:t>
            </a:r>
          </a:p>
          <a:p>
            <a:pPr algn="r"/>
            <a:endParaRPr lang="en-US" altLang="ja-JP" sz="3600" b="1" dirty="0">
              <a:latin typeface="BIZ UDPゴシック" panose="020B0400000000000000" pitchFamily="50" charset="-128"/>
              <a:ea typeface="BIZ UDPゴシック" panose="020B0400000000000000" pitchFamily="50" charset="-128"/>
            </a:endParaRPr>
          </a:p>
          <a:p>
            <a:pPr algn="r"/>
            <a:r>
              <a:rPr kumimoji="1" lang="en-US" altLang="ja-JP" sz="3600" b="1" dirty="0">
                <a:latin typeface="BIZ UDPゴシック" panose="020B0400000000000000" pitchFamily="50" charset="-128"/>
                <a:ea typeface="BIZ UDPゴシック" panose="020B0400000000000000" pitchFamily="50" charset="-128"/>
              </a:rPr>
              <a:t>2</a:t>
            </a:r>
          </a:p>
          <a:p>
            <a:pPr algn="r"/>
            <a:endParaRPr lang="en-US" altLang="ja-JP" sz="3600" b="1" dirty="0">
              <a:latin typeface="BIZ UDPゴシック" panose="020B0400000000000000" pitchFamily="50" charset="-128"/>
              <a:ea typeface="BIZ UDPゴシック" panose="020B0400000000000000" pitchFamily="50" charset="-128"/>
            </a:endParaRPr>
          </a:p>
          <a:p>
            <a:pPr algn="r"/>
            <a:r>
              <a:rPr kumimoji="1" lang="en-US" altLang="ja-JP" sz="3600" b="1" dirty="0">
                <a:latin typeface="BIZ UDPゴシック" panose="020B0400000000000000" pitchFamily="50" charset="-128"/>
                <a:ea typeface="BIZ UDPゴシック" panose="020B0400000000000000" pitchFamily="50" charset="-128"/>
              </a:rPr>
              <a:t>3</a:t>
            </a:r>
          </a:p>
          <a:p>
            <a:pPr algn="r"/>
            <a:endParaRPr lang="en-US" altLang="ja-JP" sz="3600" b="1" dirty="0">
              <a:latin typeface="BIZ UDPゴシック" panose="020B0400000000000000" pitchFamily="50" charset="-128"/>
              <a:ea typeface="BIZ UDPゴシック" panose="020B0400000000000000" pitchFamily="50" charset="-128"/>
            </a:endParaRPr>
          </a:p>
          <a:p>
            <a:pPr algn="r"/>
            <a:r>
              <a:rPr lang="ja-JP" altLang="en-US" sz="3600" b="1" dirty="0">
                <a:latin typeface="BIZ UDPゴシック" panose="020B0400000000000000" pitchFamily="50" charset="-128"/>
                <a:ea typeface="BIZ UDPゴシック" panose="020B0400000000000000" pitchFamily="50" charset="-128"/>
              </a:rPr>
              <a:t>４</a:t>
            </a:r>
            <a:endParaRPr kumimoji="1" lang="en-US" altLang="ja-JP" sz="3600" b="1" dirty="0">
              <a:latin typeface="BIZ UDPゴシック" panose="020B0400000000000000" pitchFamily="50" charset="-128"/>
              <a:ea typeface="BIZ UDPゴシック" panose="020B0400000000000000" pitchFamily="50" charset="-128"/>
            </a:endParaRPr>
          </a:p>
          <a:p>
            <a:pPr algn="r"/>
            <a:endParaRPr lang="en-US" altLang="ja-JP" sz="3600" b="1" dirty="0">
              <a:latin typeface="BIZ UDPゴシック" panose="020B0400000000000000" pitchFamily="50" charset="-128"/>
              <a:ea typeface="BIZ UDPゴシック" panose="020B0400000000000000" pitchFamily="50" charset="-128"/>
            </a:endParaRPr>
          </a:p>
          <a:p>
            <a:pPr algn="r"/>
            <a:endParaRPr kumimoji="1" lang="en-US" altLang="ja-JP" b="1" dirty="0">
              <a:latin typeface="BIZ UDPゴシック" panose="020B0400000000000000" pitchFamily="50" charset="-128"/>
              <a:ea typeface="BIZ UDPゴシック" panose="020B0400000000000000" pitchFamily="50" charset="-128"/>
            </a:endParaRPr>
          </a:p>
        </p:txBody>
      </p:sp>
      <p:sp>
        <p:nvSpPr>
          <p:cNvPr id="9" name="テキスト ボックス 8">
            <a:extLst>
              <a:ext uri="{FF2B5EF4-FFF2-40B4-BE49-F238E27FC236}">
                <a16:creationId xmlns:a16="http://schemas.microsoft.com/office/drawing/2014/main" id="{98652D48-B72C-457C-A112-03E0FCDE583E}"/>
              </a:ext>
            </a:extLst>
          </p:cNvPr>
          <p:cNvSpPr txBox="1"/>
          <p:nvPr/>
        </p:nvSpPr>
        <p:spPr>
          <a:xfrm>
            <a:off x="5863892" y="3569827"/>
            <a:ext cx="2989766" cy="400110"/>
          </a:xfrm>
          <a:prstGeom prst="rect">
            <a:avLst/>
          </a:prstGeom>
          <a:noFill/>
        </p:spPr>
        <p:txBody>
          <a:bodyPr wrap="square" rtlCol="0">
            <a:spAutoFit/>
          </a:bodyPr>
          <a:lstStyle/>
          <a:p>
            <a:r>
              <a:rPr kumimoji="1" lang="ja-JP" altLang="en-US" sz="2000" b="1" dirty="0">
                <a:latin typeface="BIZ UDPゴシック" panose="020B0400000000000000" pitchFamily="50" charset="-128"/>
                <a:ea typeface="BIZ UDPゴシック" panose="020B0400000000000000" pitchFamily="50" charset="-128"/>
              </a:rPr>
              <a:t>今後の進め方</a:t>
            </a:r>
            <a:endParaRPr kumimoji="1" lang="en-US" altLang="ja-JP" sz="2000" b="1" dirty="0">
              <a:latin typeface="BIZ UDPゴシック" panose="020B0400000000000000" pitchFamily="50" charset="-128"/>
              <a:ea typeface="BIZ UDPゴシック" panose="020B0400000000000000" pitchFamily="50" charset="-128"/>
            </a:endParaRPr>
          </a:p>
        </p:txBody>
      </p:sp>
      <p:cxnSp>
        <p:nvCxnSpPr>
          <p:cNvPr id="11" name="直線コネクタ 10">
            <a:extLst>
              <a:ext uri="{FF2B5EF4-FFF2-40B4-BE49-F238E27FC236}">
                <a16:creationId xmlns:a16="http://schemas.microsoft.com/office/drawing/2014/main" id="{188DC6BE-1B28-4E96-8F04-0464C8F201D8}"/>
              </a:ext>
            </a:extLst>
          </p:cNvPr>
          <p:cNvCxnSpPr>
            <a:cxnSpLocks/>
          </p:cNvCxnSpPr>
          <p:nvPr/>
        </p:nvCxnSpPr>
        <p:spPr>
          <a:xfrm>
            <a:off x="5476616" y="1263588"/>
            <a:ext cx="0" cy="61200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0A794AF2-6FBD-4A69-8244-68917E4C829C}"/>
              </a:ext>
            </a:extLst>
          </p:cNvPr>
          <p:cNvCxnSpPr>
            <a:cxnSpLocks/>
          </p:cNvCxnSpPr>
          <p:nvPr/>
        </p:nvCxnSpPr>
        <p:spPr>
          <a:xfrm>
            <a:off x="5476616" y="2363735"/>
            <a:ext cx="0" cy="61200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88C00792-E7A5-47D2-B01A-616A66C8C51E}"/>
              </a:ext>
            </a:extLst>
          </p:cNvPr>
          <p:cNvCxnSpPr>
            <a:cxnSpLocks/>
          </p:cNvCxnSpPr>
          <p:nvPr/>
        </p:nvCxnSpPr>
        <p:spPr>
          <a:xfrm>
            <a:off x="5476616" y="3463882"/>
            <a:ext cx="0" cy="61200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8D58CC92-AE20-41B1-B910-E53CD58CEF3C}"/>
              </a:ext>
            </a:extLst>
          </p:cNvPr>
          <p:cNvCxnSpPr>
            <a:cxnSpLocks/>
          </p:cNvCxnSpPr>
          <p:nvPr/>
        </p:nvCxnSpPr>
        <p:spPr>
          <a:xfrm>
            <a:off x="5476616" y="4564029"/>
            <a:ext cx="0" cy="61200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17514C84-69E1-471B-9737-81BFC529EAA3}"/>
              </a:ext>
            </a:extLst>
          </p:cNvPr>
          <p:cNvSpPr txBox="1"/>
          <p:nvPr/>
        </p:nvSpPr>
        <p:spPr>
          <a:xfrm>
            <a:off x="5863892" y="2469680"/>
            <a:ext cx="3519639" cy="400110"/>
          </a:xfrm>
          <a:prstGeom prst="rect">
            <a:avLst/>
          </a:prstGeom>
          <a:noFill/>
        </p:spPr>
        <p:txBody>
          <a:bodyPr wrap="square" rtlCol="0">
            <a:spAutoFit/>
          </a:bodyPr>
          <a:lstStyle/>
          <a:p>
            <a:r>
              <a:rPr kumimoji="1" lang="ja-JP" altLang="en-US" sz="2000" b="1" dirty="0">
                <a:latin typeface="BIZ UDPゴシック" panose="020B0400000000000000" pitchFamily="50" charset="-128"/>
                <a:ea typeface="BIZ UDPゴシック" panose="020B0400000000000000" pitchFamily="50" charset="-128"/>
              </a:rPr>
              <a:t>現在の取組状況</a:t>
            </a:r>
            <a:endParaRPr kumimoji="1" lang="en-US" altLang="ja-JP" sz="2000" b="1" dirty="0">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42406D85-DC02-4D63-AA8C-7C0590CB6F85}"/>
              </a:ext>
            </a:extLst>
          </p:cNvPr>
          <p:cNvSpPr txBox="1"/>
          <p:nvPr/>
        </p:nvSpPr>
        <p:spPr>
          <a:xfrm>
            <a:off x="5864412" y="4669974"/>
            <a:ext cx="2989766" cy="400110"/>
          </a:xfrm>
          <a:prstGeom prst="rect">
            <a:avLst/>
          </a:prstGeom>
          <a:noFill/>
        </p:spPr>
        <p:txBody>
          <a:bodyPr wrap="square" rtlCol="0">
            <a:spAutoFit/>
          </a:bodyPr>
          <a:lstStyle/>
          <a:p>
            <a:r>
              <a:rPr kumimoji="1" lang="ja-JP" altLang="en-US" sz="2000" b="1" dirty="0">
                <a:latin typeface="BIZ UDPゴシック" panose="020B0400000000000000" pitchFamily="50" charset="-128"/>
                <a:ea typeface="BIZ UDPゴシック" panose="020B0400000000000000" pitchFamily="50" charset="-128"/>
              </a:rPr>
              <a:t>スケジュール</a:t>
            </a:r>
            <a:endParaRPr kumimoji="1" lang="en-US" altLang="ja-JP" sz="2000" b="1" dirty="0">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27875E6D-1561-4553-8429-CEED86146F03}"/>
              </a:ext>
            </a:extLst>
          </p:cNvPr>
          <p:cNvSpPr txBox="1"/>
          <p:nvPr/>
        </p:nvSpPr>
        <p:spPr bwMode="white">
          <a:xfrm>
            <a:off x="548344" y="1413185"/>
            <a:ext cx="1415976" cy="523220"/>
          </a:xfrm>
          <a:prstGeom prst="rect">
            <a:avLst/>
          </a:prstGeom>
          <a:noFill/>
        </p:spPr>
        <p:txBody>
          <a:bodyPr wrap="square" rtlCol="0">
            <a:spAutoFit/>
          </a:bodyPr>
          <a:lstStyle/>
          <a:p>
            <a:pPr algn="ctr"/>
            <a:r>
              <a:rPr kumimoji="1" lang="ja-JP" altLang="en-US" sz="2800" dirty="0">
                <a:solidFill>
                  <a:schemeClr val="bg1"/>
                </a:solidFill>
                <a:latin typeface="BIZ UDPゴシック" panose="020B0400000000000000" pitchFamily="50" charset="-128"/>
                <a:ea typeface="BIZ UDPゴシック" panose="020B0400000000000000" pitchFamily="50" charset="-128"/>
              </a:rPr>
              <a:t>目 次</a:t>
            </a:r>
          </a:p>
        </p:txBody>
      </p:sp>
      <p:sp>
        <p:nvSpPr>
          <p:cNvPr id="19" name="テキスト ボックス 18">
            <a:extLst>
              <a:ext uri="{FF2B5EF4-FFF2-40B4-BE49-F238E27FC236}">
                <a16:creationId xmlns:a16="http://schemas.microsoft.com/office/drawing/2014/main" id="{73F5893E-E44E-4821-97A2-86C182FFD3F4}"/>
              </a:ext>
            </a:extLst>
          </p:cNvPr>
          <p:cNvSpPr txBox="1"/>
          <p:nvPr/>
        </p:nvSpPr>
        <p:spPr>
          <a:xfrm>
            <a:off x="10216452" y="1370385"/>
            <a:ext cx="972000" cy="400110"/>
          </a:xfrm>
          <a:prstGeom prst="rect">
            <a:avLst/>
          </a:prstGeom>
          <a:noFill/>
        </p:spPr>
        <p:txBody>
          <a:bodyPr wrap="square" rtlCol="0">
            <a:spAutoFit/>
          </a:bodyPr>
          <a:lstStyle/>
          <a:p>
            <a:r>
              <a:rPr kumimoji="1" lang="en-US" altLang="ja-JP" sz="2000" b="1" dirty="0">
                <a:latin typeface="BIZ UDPゴシック" panose="020B0400000000000000" pitchFamily="50" charset="-128"/>
                <a:ea typeface="BIZ UDPゴシック" panose="020B0400000000000000" pitchFamily="50" charset="-128"/>
              </a:rPr>
              <a:t>…</a:t>
            </a:r>
            <a:r>
              <a:rPr kumimoji="1" lang="ja-JP" altLang="en-US" sz="2000" b="1" dirty="0">
                <a:latin typeface="BIZ UDPゴシック" panose="020B0400000000000000" pitchFamily="50" charset="-128"/>
                <a:ea typeface="BIZ UDPゴシック" panose="020B0400000000000000" pitchFamily="50" charset="-128"/>
              </a:rPr>
              <a:t>　３</a:t>
            </a:r>
            <a:endParaRPr kumimoji="1" lang="en-US" altLang="ja-JP" sz="2000" b="1" dirty="0">
              <a:latin typeface="BIZ UDPゴシック" panose="020B0400000000000000" pitchFamily="50" charset="-128"/>
              <a:ea typeface="BIZ UDPゴシック" panose="020B0400000000000000" pitchFamily="50" charset="-128"/>
            </a:endParaRPr>
          </a:p>
        </p:txBody>
      </p:sp>
      <p:sp>
        <p:nvSpPr>
          <p:cNvPr id="20" name="テキスト ボックス 19">
            <a:extLst>
              <a:ext uri="{FF2B5EF4-FFF2-40B4-BE49-F238E27FC236}">
                <a16:creationId xmlns:a16="http://schemas.microsoft.com/office/drawing/2014/main" id="{E08214C0-FF61-4C29-BF00-BD447B6D3A06}"/>
              </a:ext>
            </a:extLst>
          </p:cNvPr>
          <p:cNvSpPr txBox="1"/>
          <p:nvPr/>
        </p:nvSpPr>
        <p:spPr>
          <a:xfrm>
            <a:off x="10216452" y="2475221"/>
            <a:ext cx="972000" cy="400110"/>
          </a:xfrm>
          <a:prstGeom prst="rect">
            <a:avLst/>
          </a:prstGeom>
          <a:noFill/>
        </p:spPr>
        <p:txBody>
          <a:bodyPr wrap="square" rtlCol="0">
            <a:spAutoFit/>
          </a:bodyPr>
          <a:lstStyle/>
          <a:p>
            <a:r>
              <a:rPr kumimoji="1" lang="en-US" altLang="ja-JP" sz="2000" b="1" dirty="0">
                <a:latin typeface="BIZ UDPゴシック" panose="020B0400000000000000" pitchFamily="50" charset="-128"/>
                <a:ea typeface="BIZ UDPゴシック" panose="020B0400000000000000" pitchFamily="50" charset="-128"/>
              </a:rPr>
              <a:t>…</a:t>
            </a:r>
            <a:r>
              <a:rPr kumimoji="1" lang="ja-JP" altLang="en-US" sz="2000" b="1" dirty="0">
                <a:latin typeface="BIZ UDPゴシック" panose="020B0400000000000000" pitchFamily="50" charset="-128"/>
                <a:ea typeface="BIZ UDPゴシック" panose="020B0400000000000000" pitchFamily="50" charset="-128"/>
              </a:rPr>
              <a:t>　６</a:t>
            </a:r>
            <a:endParaRPr kumimoji="1" lang="en-US" altLang="ja-JP" sz="2000" b="1" dirty="0">
              <a:latin typeface="BIZ UDPゴシック" panose="020B0400000000000000" pitchFamily="50" charset="-128"/>
              <a:ea typeface="BIZ UDPゴシック" panose="020B0400000000000000" pitchFamily="50" charset="-128"/>
            </a:endParaRPr>
          </a:p>
        </p:txBody>
      </p:sp>
      <p:sp>
        <p:nvSpPr>
          <p:cNvPr id="21" name="テキスト ボックス 20">
            <a:extLst>
              <a:ext uri="{FF2B5EF4-FFF2-40B4-BE49-F238E27FC236}">
                <a16:creationId xmlns:a16="http://schemas.microsoft.com/office/drawing/2014/main" id="{16ADF73F-88E4-4DF0-AA0B-C470D54F8870}"/>
              </a:ext>
            </a:extLst>
          </p:cNvPr>
          <p:cNvSpPr txBox="1"/>
          <p:nvPr/>
        </p:nvSpPr>
        <p:spPr>
          <a:xfrm>
            <a:off x="10216452" y="3582174"/>
            <a:ext cx="972000" cy="400110"/>
          </a:xfrm>
          <a:prstGeom prst="rect">
            <a:avLst/>
          </a:prstGeom>
          <a:noFill/>
        </p:spPr>
        <p:txBody>
          <a:bodyPr wrap="square" rtlCol="0">
            <a:spAutoFit/>
          </a:bodyPr>
          <a:lstStyle/>
          <a:p>
            <a:r>
              <a:rPr kumimoji="1" lang="en-US" altLang="ja-JP" sz="2000" b="1" dirty="0">
                <a:latin typeface="BIZ UDPゴシック" panose="020B0400000000000000" pitchFamily="50" charset="-128"/>
                <a:ea typeface="BIZ UDPゴシック" panose="020B0400000000000000" pitchFamily="50" charset="-128"/>
              </a:rPr>
              <a:t>…</a:t>
            </a:r>
            <a:r>
              <a:rPr kumimoji="1" lang="ja-JP" altLang="en-US" sz="2000" b="1" dirty="0">
                <a:latin typeface="BIZ UDPゴシック" panose="020B0400000000000000" pitchFamily="50" charset="-128"/>
                <a:ea typeface="BIZ UDPゴシック" panose="020B0400000000000000" pitchFamily="50" charset="-128"/>
              </a:rPr>
              <a:t>　</a:t>
            </a:r>
            <a:r>
              <a:rPr kumimoji="1" lang="en-US" altLang="ja-JP" sz="2000" b="1" dirty="0">
                <a:latin typeface="BIZ UDPゴシック" panose="020B0400000000000000" pitchFamily="50" charset="-128"/>
                <a:ea typeface="BIZ UDPゴシック" panose="020B0400000000000000" pitchFamily="50" charset="-128"/>
              </a:rPr>
              <a:t>9</a:t>
            </a:r>
          </a:p>
        </p:txBody>
      </p:sp>
      <p:sp>
        <p:nvSpPr>
          <p:cNvPr id="22" name="テキスト ボックス 21">
            <a:extLst>
              <a:ext uri="{FF2B5EF4-FFF2-40B4-BE49-F238E27FC236}">
                <a16:creationId xmlns:a16="http://schemas.microsoft.com/office/drawing/2014/main" id="{5FD56739-97A6-423C-929D-9BF08D143BF1}"/>
              </a:ext>
            </a:extLst>
          </p:cNvPr>
          <p:cNvSpPr txBox="1"/>
          <p:nvPr/>
        </p:nvSpPr>
        <p:spPr>
          <a:xfrm>
            <a:off x="10216452" y="4710730"/>
            <a:ext cx="972000" cy="400110"/>
          </a:xfrm>
          <a:prstGeom prst="rect">
            <a:avLst/>
          </a:prstGeom>
          <a:noFill/>
        </p:spPr>
        <p:txBody>
          <a:bodyPr wrap="square" rtlCol="0">
            <a:spAutoFit/>
          </a:bodyPr>
          <a:lstStyle/>
          <a:p>
            <a:r>
              <a:rPr kumimoji="1" lang="en-US" altLang="ja-JP" sz="2000" b="1" dirty="0">
                <a:latin typeface="BIZ UDPゴシック" panose="020B0400000000000000" pitchFamily="50" charset="-128"/>
                <a:ea typeface="BIZ UDPゴシック" panose="020B0400000000000000" pitchFamily="50" charset="-128"/>
              </a:rPr>
              <a:t>…</a:t>
            </a:r>
            <a:r>
              <a:rPr kumimoji="1" lang="ja-JP" altLang="en-US" sz="2000" b="1" dirty="0">
                <a:latin typeface="BIZ UDPゴシック" panose="020B0400000000000000" pitchFamily="50" charset="-128"/>
                <a:ea typeface="BIZ UDPゴシック" panose="020B0400000000000000" pitchFamily="50" charset="-128"/>
              </a:rPr>
              <a:t>　</a:t>
            </a:r>
            <a:r>
              <a:rPr kumimoji="1" lang="en-US" altLang="ja-JP" sz="2000" b="1">
                <a:latin typeface="BIZ UDPゴシック" panose="020B0400000000000000" pitchFamily="50" charset="-128"/>
                <a:ea typeface="BIZ UDPゴシック" panose="020B0400000000000000" pitchFamily="50" charset="-128"/>
              </a:rPr>
              <a:t>19</a:t>
            </a:r>
            <a:endParaRPr kumimoji="1" lang="en-US" altLang="ja-JP" sz="2000" b="1" dirty="0">
              <a:latin typeface="BIZ UDPゴシック" panose="020B0400000000000000" pitchFamily="50" charset="-128"/>
              <a:ea typeface="BIZ UDPゴシック" panose="020B0400000000000000" pitchFamily="50" charset="-128"/>
            </a:endParaRPr>
          </a:p>
        </p:txBody>
      </p:sp>
      <p:sp>
        <p:nvSpPr>
          <p:cNvPr id="2" name="スライド番号プレースホルダー 1">
            <a:extLst>
              <a:ext uri="{FF2B5EF4-FFF2-40B4-BE49-F238E27FC236}">
                <a16:creationId xmlns:a16="http://schemas.microsoft.com/office/drawing/2014/main" id="{E862904D-57D0-4C9E-9FA5-BBD8EC875457}"/>
              </a:ext>
            </a:extLst>
          </p:cNvPr>
          <p:cNvSpPr>
            <a:spLocks noGrp="1"/>
          </p:cNvSpPr>
          <p:nvPr>
            <p:ph type="sldNum" sz="quarter" idx="12"/>
          </p:nvPr>
        </p:nvSpPr>
        <p:spPr/>
        <p:txBody>
          <a:bodyPr/>
          <a:lstStyle/>
          <a:p>
            <a:fld id="{DDF82107-93BA-490C-9453-044014AF67CD}" type="slidenum">
              <a:rPr kumimoji="1" lang="ja-JP" altLang="en-US" smtClean="0">
                <a:solidFill>
                  <a:schemeClr val="bg1"/>
                </a:solidFill>
              </a:rPr>
              <a:t>2</a:t>
            </a:fld>
            <a:endParaRPr kumimoji="1" lang="ja-JP" altLang="en-US" dirty="0">
              <a:solidFill>
                <a:schemeClr val="bg1"/>
              </a:solidFill>
            </a:endParaRPr>
          </a:p>
        </p:txBody>
      </p:sp>
    </p:spTree>
    <p:extLst>
      <p:ext uri="{BB962C8B-B14F-4D97-AF65-F5344CB8AC3E}">
        <p14:creationId xmlns:p14="http://schemas.microsoft.com/office/powerpoint/2010/main" val="1216844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7D173F5B-FD2F-4B3E-B54D-CD1B02505E39}"/>
              </a:ext>
            </a:extLst>
          </p:cNvPr>
          <p:cNvSpPr txBox="1"/>
          <p:nvPr/>
        </p:nvSpPr>
        <p:spPr>
          <a:xfrm>
            <a:off x="2189018" y="2924589"/>
            <a:ext cx="7980178" cy="646331"/>
          </a:xfrm>
          <a:prstGeom prst="rect">
            <a:avLst/>
          </a:prstGeom>
          <a:noFill/>
        </p:spPr>
        <p:txBody>
          <a:bodyPr wrap="square" rtlCol="0">
            <a:spAutoFit/>
          </a:bodyPr>
          <a:lstStyle/>
          <a:p>
            <a:pPr algn="dist"/>
            <a:r>
              <a:rPr kumimoji="1" lang="ja-JP" altLang="en-US" sz="3600" b="1" dirty="0">
                <a:latin typeface="BIZ UDPゴシック" panose="020B0400000000000000" pitchFamily="50" charset="-128"/>
                <a:ea typeface="BIZ UDPゴシック" panose="020B0400000000000000" pitchFamily="50" charset="-128"/>
              </a:rPr>
              <a:t>新たな成長戦略の必要性</a:t>
            </a:r>
            <a:endParaRPr kumimoji="1" lang="en-US" altLang="ja-JP" sz="3600" b="1" dirty="0">
              <a:latin typeface="BIZ UDPゴシック" panose="020B0400000000000000" pitchFamily="50" charset="-128"/>
              <a:ea typeface="BIZ UDPゴシック" panose="020B0400000000000000" pitchFamily="50" charset="-128"/>
            </a:endParaRPr>
          </a:p>
        </p:txBody>
      </p:sp>
      <p:sp>
        <p:nvSpPr>
          <p:cNvPr id="12" name="正方形/長方形 11">
            <a:extLst>
              <a:ext uri="{FF2B5EF4-FFF2-40B4-BE49-F238E27FC236}">
                <a16:creationId xmlns:a16="http://schemas.microsoft.com/office/drawing/2014/main" id="{0AEBDBA4-7D66-48F9-B33E-E3E593CE7BA0}"/>
              </a:ext>
            </a:extLst>
          </p:cNvPr>
          <p:cNvSpPr/>
          <p:nvPr/>
        </p:nvSpPr>
        <p:spPr>
          <a:xfrm>
            <a:off x="1022265" y="3825886"/>
            <a:ext cx="5760000" cy="108000"/>
          </a:xfrm>
          <a:prstGeom prst="rect">
            <a:avLst/>
          </a:prstGeom>
          <a:solidFill>
            <a:srgbClr val="0238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51C0188F-EE6C-45A5-A26E-6DFC67414C5C}"/>
              </a:ext>
            </a:extLst>
          </p:cNvPr>
          <p:cNvSpPr/>
          <p:nvPr/>
        </p:nvSpPr>
        <p:spPr>
          <a:xfrm>
            <a:off x="4277238" y="4071888"/>
            <a:ext cx="5760000" cy="36000"/>
          </a:xfrm>
          <a:prstGeom prst="rect">
            <a:avLst/>
          </a:prstGeom>
          <a:solidFill>
            <a:srgbClr val="079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AA621E59-35D8-4912-8FEB-2EF966760299}"/>
              </a:ext>
            </a:extLst>
          </p:cNvPr>
          <p:cNvSpPr/>
          <p:nvPr/>
        </p:nvSpPr>
        <p:spPr>
          <a:xfrm>
            <a:off x="11588817" y="-5001"/>
            <a:ext cx="603182" cy="6636808"/>
          </a:xfrm>
          <a:prstGeom prst="rect">
            <a:avLst/>
          </a:prstGeom>
          <a:solidFill>
            <a:srgbClr val="079378">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C2120552-1E8E-42D0-8735-11458A66AFA1}"/>
              </a:ext>
            </a:extLst>
          </p:cNvPr>
          <p:cNvSpPr/>
          <p:nvPr/>
        </p:nvSpPr>
        <p:spPr>
          <a:xfrm flipV="1">
            <a:off x="2" y="6631806"/>
            <a:ext cx="12191998" cy="226194"/>
          </a:xfrm>
          <a:prstGeom prst="rect">
            <a:avLst/>
          </a:prstGeom>
          <a:solidFill>
            <a:srgbClr val="023894">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CAA1B36A-77C3-4206-B608-01D85F4D0042}"/>
              </a:ext>
            </a:extLst>
          </p:cNvPr>
          <p:cNvSpPr txBox="1"/>
          <p:nvPr/>
        </p:nvSpPr>
        <p:spPr>
          <a:xfrm>
            <a:off x="943373" y="2236948"/>
            <a:ext cx="1338551" cy="1569660"/>
          </a:xfrm>
          <a:prstGeom prst="rect">
            <a:avLst/>
          </a:prstGeom>
          <a:noFill/>
        </p:spPr>
        <p:txBody>
          <a:bodyPr wrap="square" rtlCol="0">
            <a:spAutoFit/>
          </a:bodyPr>
          <a:lstStyle/>
          <a:p>
            <a:r>
              <a:rPr kumimoji="1" lang="ja-JP" altLang="en-US" sz="9600" b="1" dirty="0">
                <a:latin typeface="BIZ UDPゴシック" panose="020B0400000000000000" pitchFamily="50" charset="-128"/>
                <a:ea typeface="BIZ UDPゴシック" panose="020B0400000000000000" pitchFamily="50" charset="-128"/>
              </a:rPr>
              <a:t>１</a:t>
            </a:r>
            <a:endParaRPr kumimoji="1" lang="en-US" altLang="ja-JP" sz="9600" b="1" dirty="0">
              <a:latin typeface="BIZ UDPゴシック" panose="020B0400000000000000" pitchFamily="50" charset="-128"/>
              <a:ea typeface="BIZ UDPゴシック" panose="020B0400000000000000" pitchFamily="50" charset="-128"/>
            </a:endParaRPr>
          </a:p>
        </p:txBody>
      </p:sp>
      <p:sp>
        <p:nvSpPr>
          <p:cNvPr id="2" name="スライド番号プレースホルダー 1">
            <a:extLst>
              <a:ext uri="{FF2B5EF4-FFF2-40B4-BE49-F238E27FC236}">
                <a16:creationId xmlns:a16="http://schemas.microsoft.com/office/drawing/2014/main" id="{B92C0F3C-73DB-459A-870C-2E138EB24EC4}"/>
              </a:ext>
            </a:extLst>
          </p:cNvPr>
          <p:cNvSpPr>
            <a:spLocks noGrp="1"/>
          </p:cNvSpPr>
          <p:nvPr>
            <p:ph type="sldNum" sz="quarter" idx="12"/>
          </p:nvPr>
        </p:nvSpPr>
        <p:spPr>
          <a:xfrm>
            <a:off x="9448800" y="0"/>
            <a:ext cx="2743200" cy="365125"/>
          </a:xfrm>
        </p:spPr>
        <p:txBody>
          <a:bodyPr/>
          <a:lstStyle/>
          <a:p>
            <a:fld id="{DDF82107-93BA-490C-9453-044014AF67CD}" type="slidenum">
              <a:rPr kumimoji="1" lang="ja-JP" altLang="en-US" smtClean="0">
                <a:solidFill>
                  <a:schemeClr val="bg1"/>
                </a:solidFill>
              </a:rPr>
              <a:t>3</a:t>
            </a:fld>
            <a:endParaRPr kumimoji="1" lang="ja-JP" altLang="en-US" dirty="0">
              <a:solidFill>
                <a:schemeClr val="bg1"/>
              </a:solidFill>
            </a:endParaRPr>
          </a:p>
        </p:txBody>
      </p:sp>
    </p:spTree>
    <p:extLst>
      <p:ext uri="{BB962C8B-B14F-4D97-AF65-F5344CB8AC3E}">
        <p14:creationId xmlns:p14="http://schemas.microsoft.com/office/powerpoint/2010/main" val="4291674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7D173F5B-FD2F-4B3E-B54D-CD1B02505E39}"/>
              </a:ext>
            </a:extLst>
          </p:cNvPr>
          <p:cNvSpPr txBox="1"/>
          <p:nvPr/>
        </p:nvSpPr>
        <p:spPr>
          <a:xfrm>
            <a:off x="462000" y="380274"/>
            <a:ext cx="10127342" cy="461665"/>
          </a:xfrm>
          <a:prstGeom prst="rect">
            <a:avLst/>
          </a:prstGeom>
          <a:noFill/>
        </p:spPr>
        <p:txBody>
          <a:bodyPr wrap="square" rtlCol="0">
            <a:spAutoFit/>
          </a:bodyPr>
          <a:lstStyle/>
          <a:p>
            <a:r>
              <a:rPr kumimoji="1" lang="ja-JP" altLang="en-US" sz="2400" b="1" dirty="0">
                <a:latin typeface="BIZ UDPゴシック" panose="020B0400000000000000" pitchFamily="50" charset="-128"/>
                <a:ea typeface="BIZ UDPゴシック" panose="020B0400000000000000" pitchFamily="50" charset="-128"/>
              </a:rPr>
              <a:t>１　「次代をリードする大阪づくり」に向けて</a:t>
            </a:r>
            <a:endParaRPr kumimoji="1" lang="en-US" altLang="ja-JP" sz="2400" b="1" dirty="0">
              <a:latin typeface="BIZ UDPゴシック" panose="020B0400000000000000" pitchFamily="50" charset="-128"/>
              <a:ea typeface="BIZ UDPゴシック" panose="020B0400000000000000" pitchFamily="50" charset="-128"/>
            </a:endParaRPr>
          </a:p>
        </p:txBody>
      </p:sp>
      <p:cxnSp>
        <p:nvCxnSpPr>
          <p:cNvPr id="3" name="直線コネクタ 2">
            <a:extLst>
              <a:ext uri="{FF2B5EF4-FFF2-40B4-BE49-F238E27FC236}">
                <a16:creationId xmlns:a16="http://schemas.microsoft.com/office/drawing/2014/main" id="{8F91B142-30CD-4FD5-A840-2926C795DE6B}"/>
              </a:ext>
            </a:extLst>
          </p:cNvPr>
          <p:cNvCxnSpPr>
            <a:cxnSpLocks/>
          </p:cNvCxnSpPr>
          <p:nvPr/>
        </p:nvCxnSpPr>
        <p:spPr>
          <a:xfrm>
            <a:off x="462000" y="923364"/>
            <a:ext cx="11268000" cy="0"/>
          </a:xfrm>
          <a:prstGeom prst="line">
            <a:avLst/>
          </a:prstGeom>
          <a:ln w="38100">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DED0CACC-09D8-4D70-87AE-A8633941214B}"/>
              </a:ext>
            </a:extLst>
          </p:cNvPr>
          <p:cNvCxnSpPr>
            <a:cxnSpLocks/>
          </p:cNvCxnSpPr>
          <p:nvPr/>
        </p:nvCxnSpPr>
        <p:spPr>
          <a:xfrm>
            <a:off x="298375" y="6744175"/>
            <a:ext cx="10836000" cy="0"/>
          </a:xfrm>
          <a:prstGeom prst="line">
            <a:avLst/>
          </a:prstGeom>
          <a:ln w="9525">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5F75B139-2B4E-4BBC-AF25-1603AC9D565F}"/>
              </a:ext>
            </a:extLst>
          </p:cNvPr>
          <p:cNvCxnSpPr>
            <a:cxnSpLocks/>
          </p:cNvCxnSpPr>
          <p:nvPr/>
        </p:nvCxnSpPr>
        <p:spPr>
          <a:xfrm flipV="1">
            <a:off x="508529" y="1203155"/>
            <a:ext cx="0" cy="5616000"/>
          </a:xfrm>
          <a:prstGeom prst="line">
            <a:avLst/>
          </a:prstGeom>
          <a:ln w="19050">
            <a:solidFill>
              <a:srgbClr val="079378"/>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FA0534F3-8762-4870-B481-5942B785C138}"/>
              </a:ext>
            </a:extLst>
          </p:cNvPr>
          <p:cNvCxnSpPr>
            <a:cxnSpLocks/>
          </p:cNvCxnSpPr>
          <p:nvPr/>
        </p:nvCxnSpPr>
        <p:spPr>
          <a:xfrm flipV="1">
            <a:off x="11604847" y="447200"/>
            <a:ext cx="0" cy="6084000"/>
          </a:xfrm>
          <a:prstGeom prst="line">
            <a:avLst/>
          </a:prstGeom>
          <a:ln w="9525">
            <a:solidFill>
              <a:srgbClr val="079378"/>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3F6B9507-1B98-483D-A2AA-DB3E1967F06C}"/>
              </a:ext>
            </a:extLst>
          </p:cNvPr>
          <p:cNvSpPr txBox="1"/>
          <p:nvPr/>
        </p:nvSpPr>
        <p:spPr>
          <a:xfrm>
            <a:off x="819876" y="1078794"/>
            <a:ext cx="10583845" cy="5616000"/>
          </a:xfrm>
          <a:prstGeom prst="rect">
            <a:avLst/>
          </a:prstGeom>
          <a:solidFill>
            <a:schemeClr val="accent5">
              <a:lumMod val="20000"/>
              <a:lumOff val="80000"/>
            </a:schemeClr>
          </a:solidFill>
          <a:ln>
            <a:noFill/>
          </a:ln>
        </p:spPr>
        <p:txBody>
          <a:bodyPr wrap="square" lIns="180000" tIns="108000" rIns="216000" bIns="108000" rtlCol="0">
            <a:noAutofit/>
          </a:bodyPr>
          <a:lstStyle/>
          <a:p>
            <a:pPr marL="285750" indent="-285750" algn="just">
              <a:lnSpc>
                <a:spcPts val="2500"/>
              </a:lnSpc>
              <a:spcAft>
                <a:spcPts val="1200"/>
              </a:spcAft>
              <a:buFont typeface="Wingdings" panose="05000000000000000000" pitchFamily="2" charset="2"/>
              <a:buChar char="Ø"/>
            </a:pPr>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大阪・関西万博は、「いのち」をテーマに世界の英知が結集し、</a:t>
            </a:r>
            <a:r>
              <a:rPr lang="en-US" altLang="ja-JP" kern="100" dirty="0" err="1">
                <a:latin typeface="BIZ UDPゴシック" panose="020B0400000000000000" pitchFamily="50" charset="-128"/>
                <a:ea typeface="BIZ UDPゴシック" panose="020B0400000000000000" pitchFamily="50" charset="-128"/>
                <a:cs typeface="Times New Roman" panose="02020603050405020304" pitchFamily="18" charset="0"/>
              </a:rPr>
              <a:t>iPS</a:t>
            </a:r>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細胞技術を活用した「生きる心臓モデル」をはじめとした最先端技術を体感できる未来社会の実験場であるとともに、国内外から</a:t>
            </a:r>
            <a:r>
              <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rPr>
              <a:t>2,800</a:t>
            </a:r>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万人もの方々が来阪し、大阪の魅力を世界に発信できる絶好の機会である。</a:t>
            </a:r>
            <a:endPar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285750" indent="-285750" algn="just">
              <a:lnSpc>
                <a:spcPts val="2500"/>
              </a:lnSpc>
              <a:spcAft>
                <a:spcPts val="1200"/>
              </a:spcAft>
              <a:buFont typeface="Wingdings" panose="05000000000000000000" pitchFamily="2" charset="2"/>
              <a:buChar char="Ø"/>
            </a:pPr>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万博開催都市である大阪としては、万博を一過性のイベントとせず、その後の持続的な成長・発展や府民・市民の暮らしの向上につなげていくことが必要であり、同時に、府民・市民の方々にも、万博後の大阪のまちや暮らしが、どのように変わっていくのかを示していかねばならない。</a:t>
            </a:r>
            <a:endPar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285750" indent="-285750" algn="just">
              <a:lnSpc>
                <a:spcPts val="2500"/>
              </a:lnSpc>
              <a:spcAft>
                <a:spcPts val="1200"/>
              </a:spcAft>
              <a:buFont typeface="Wingdings" panose="05000000000000000000" pitchFamily="2" charset="2"/>
              <a:buChar char="Ø"/>
            </a:pPr>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この間、万博のテーマやコンセプトを踏まえ、大阪・関西が強みを発揮できる分野について、万博後のめざす姿を明らかにした「万博アクションプラン」を策定し、オール大阪で推進してきた。</a:t>
            </a:r>
            <a:endPar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285750" indent="-285750" algn="just">
              <a:lnSpc>
                <a:spcPts val="2500"/>
              </a:lnSpc>
              <a:spcAft>
                <a:spcPts val="1200"/>
              </a:spcAft>
              <a:buFont typeface="Wingdings" panose="05000000000000000000" pitchFamily="2" charset="2"/>
              <a:buChar char="Ø"/>
            </a:pPr>
            <a:r>
              <a:rPr lang="ja-JP" altLang="en-US" kern="100" dirty="0">
                <a:latin typeface="BIZ UDPゴシック" panose="020B0400000000000000" pitchFamily="50" charset="-128"/>
                <a:ea typeface="BIZ UDPゴシック" panose="020B0400000000000000" pitchFamily="50" charset="-128"/>
                <a:cs typeface="Times New Roman" panose="02020603050405020304" pitchFamily="18" charset="0"/>
              </a:rPr>
              <a:t>今後、世界の課題解決に貢献し、未来社会を先導する大阪を実現させるためには、万博のコンセプトである「未来社会の実験場」を具体化した「将来の大阪の姿」を明確化するとともに、その実現に向けた指針となる「大阪の成長戦略」を策定し、万博後速やかにスタートさせていかなくてはならない。</a:t>
            </a:r>
            <a:endPar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3" name="二等辺三角形 12">
            <a:extLst>
              <a:ext uri="{FF2B5EF4-FFF2-40B4-BE49-F238E27FC236}">
                <a16:creationId xmlns:a16="http://schemas.microsoft.com/office/drawing/2014/main" id="{C078953C-7BFE-413C-ACE3-0B4C0932A202}"/>
              </a:ext>
            </a:extLst>
          </p:cNvPr>
          <p:cNvSpPr/>
          <p:nvPr/>
        </p:nvSpPr>
        <p:spPr>
          <a:xfrm rot="10800000">
            <a:off x="4726285" y="5418195"/>
            <a:ext cx="2675822" cy="221371"/>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BC800973-69D6-4A75-877E-5337426548A8}"/>
              </a:ext>
            </a:extLst>
          </p:cNvPr>
          <p:cNvSpPr txBox="1"/>
          <p:nvPr/>
        </p:nvSpPr>
        <p:spPr>
          <a:xfrm>
            <a:off x="866406" y="5960221"/>
            <a:ext cx="10380562" cy="707886"/>
          </a:xfrm>
          <a:prstGeom prst="rect">
            <a:avLst/>
          </a:prstGeom>
          <a:noFill/>
        </p:spPr>
        <p:txBody>
          <a:bodyPr wrap="square" anchor="ctr">
            <a:spAutoFit/>
          </a:bodyPr>
          <a:lstStyle/>
          <a:p>
            <a:pPr lvl="0" algn="ctr">
              <a:lnSpc>
                <a:spcPts val="1800"/>
              </a:lnSpc>
              <a:spcBef>
                <a:spcPts val="600"/>
              </a:spcBef>
              <a:spcAft>
                <a:spcPts val="600"/>
              </a:spcAft>
            </a:pPr>
            <a:r>
              <a:rPr lang="ja-JP" altLang="en-US" sz="2200" b="1" kern="100" dirty="0">
                <a:latin typeface="BIZ UDPゴシック" panose="020B0400000000000000" pitchFamily="50" charset="-128"/>
                <a:ea typeface="BIZ UDPゴシック" panose="020B0400000000000000" pitchFamily="50" charset="-128"/>
                <a:cs typeface="Times New Roman" panose="02020603050405020304" pitchFamily="18" charset="0"/>
              </a:rPr>
              <a:t>令和</a:t>
            </a:r>
            <a:r>
              <a:rPr lang="en-US" altLang="ja-JP" sz="2200" b="1" kern="100" dirty="0">
                <a:latin typeface="BIZ UDPゴシック" panose="020B0400000000000000" pitchFamily="50" charset="-128"/>
                <a:ea typeface="BIZ UDPゴシック" panose="020B0400000000000000" pitchFamily="50" charset="-128"/>
                <a:cs typeface="Times New Roman" panose="02020603050405020304" pitchFamily="18" charset="0"/>
              </a:rPr>
              <a:t>7</a:t>
            </a:r>
            <a:r>
              <a:rPr lang="ja-JP" altLang="en-US" sz="2200" b="1" kern="100" dirty="0">
                <a:latin typeface="BIZ UDPゴシック" panose="020B0400000000000000" pitchFamily="50" charset="-128"/>
                <a:ea typeface="BIZ UDPゴシック" panose="020B0400000000000000" pitchFamily="50" charset="-128"/>
                <a:cs typeface="Times New Roman" panose="02020603050405020304" pitchFamily="18" charset="0"/>
              </a:rPr>
              <a:t>年度（</a:t>
            </a:r>
            <a:r>
              <a:rPr lang="en-US" altLang="ja-JP" sz="2200" b="1" kern="100" dirty="0">
                <a:latin typeface="BIZ UDPゴシック" panose="020B0400000000000000" pitchFamily="50" charset="-128"/>
                <a:ea typeface="BIZ UDPゴシック" panose="020B0400000000000000" pitchFamily="50" charset="-128"/>
                <a:cs typeface="Times New Roman" panose="02020603050405020304" pitchFamily="18" charset="0"/>
              </a:rPr>
              <a:t>2025</a:t>
            </a:r>
            <a:r>
              <a:rPr lang="ja-JP" altLang="en-US" sz="2200" b="1" kern="100" dirty="0">
                <a:latin typeface="BIZ UDPゴシック" panose="020B0400000000000000" pitchFamily="50" charset="-128"/>
                <a:ea typeface="BIZ UDPゴシック" panose="020B0400000000000000" pitchFamily="50" charset="-128"/>
                <a:cs typeface="Times New Roman" panose="02020603050405020304" pitchFamily="18" charset="0"/>
              </a:rPr>
              <a:t>年度）に、万博レガシーを継承した新たな「成長戦略」を策定</a:t>
            </a:r>
            <a:endParaRPr lang="en-US" altLang="ja-JP" sz="2200" b="1"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ts val="1800"/>
              </a:lnSpc>
              <a:spcBef>
                <a:spcPts val="600"/>
              </a:spcBef>
              <a:spcAft>
                <a:spcPts val="600"/>
              </a:spcAft>
            </a:pPr>
            <a:r>
              <a:rPr lang="ja-JP" altLang="en-US" sz="2200" b="1" kern="100" dirty="0">
                <a:latin typeface="BIZ UDPゴシック" panose="020B0400000000000000" pitchFamily="50" charset="-128"/>
                <a:ea typeface="BIZ UDPゴシック" panose="020B0400000000000000" pitchFamily="50" charset="-128"/>
                <a:cs typeface="Times New Roman" panose="02020603050405020304" pitchFamily="18" charset="0"/>
              </a:rPr>
              <a:t>あわせて、万博後の「将来の大阪の姿（当面</a:t>
            </a:r>
            <a:r>
              <a:rPr lang="en-US" altLang="ja-JP" sz="2200" b="1" kern="100" dirty="0">
                <a:latin typeface="BIZ UDPゴシック" panose="020B0400000000000000" pitchFamily="50" charset="-128"/>
                <a:ea typeface="BIZ UDPゴシック" panose="020B0400000000000000" pitchFamily="50" charset="-128"/>
                <a:cs typeface="Times New Roman" panose="02020603050405020304" pitchFamily="18" charset="0"/>
              </a:rPr>
              <a:t>20</a:t>
            </a:r>
            <a:r>
              <a:rPr lang="ja-JP" altLang="en-US" sz="2200" b="1" kern="100" dirty="0">
                <a:latin typeface="BIZ UDPゴシック" panose="020B0400000000000000" pitchFamily="50" charset="-128"/>
                <a:ea typeface="BIZ UDPゴシック" panose="020B0400000000000000" pitchFamily="50" charset="-128"/>
                <a:cs typeface="Times New Roman" panose="02020603050405020304" pitchFamily="18" charset="0"/>
              </a:rPr>
              <a:t>３０年）」も示す</a:t>
            </a:r>
            <a:endParaRPr lang="en-US" altLang="ja-JP" sz="2200" b="1"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 name="スライド番号プレースホルダー 1">
            <a:extLst>
              <a:ext uri="{FF2B5EF4-FFF2-40B4-BE49-F238E27FC236}">
                <a16:creationId xmlns:a16="http://schemas.microsoft.com/office/drawing/2014/main" id="{16C06740-7A3F-49E7-AE87-61AD60624FF0}"/>
              </a:ext>
            </a:extLst>
          </p:cNvPr>
          <p:cNvSpPr>
            <a:spLocks noGrp="1"/>
          </p:cNvSpPr>
          <p:nvPr>
            <p:ph type="sldNum" sz="quarter" idx="12"/>
          </p:nvPr>
        </p:nvSpPr>
        <p:spPr/>
        <p:txBody>
          <a:bodyPr/>
          <a:lstStyle/>
          <a:p>
            <a:fld id="{DDF82107-93BA-490C-9453-044014AF67CD}" type="slidenum">
              <a:rPr kumimoji="1" lang="ja-JP" altLang="en-US" smtClean="0"/>
              <a:t>4</a:t>
            </a:fld>
            <a:endParaRPr kumimoji="1" lang="ja-JP" altLang="en-US"/>
          </a:p>
        </p:txBody>
      </p:sp>
    </p:spTree>
    <p:extLst>
      <p:ext uri="{BB962C8B-B14F-4D97-AF65-F5344CB8AC3E}">
        <p14:creationId xmlns:p14="http://schemas.microsoft.com/office/powerpoint/2010/main" val="119430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7D173F5B-FD2F-4B3E-B54D-CD1B02505E39}"/>
              </a:ext>
            </a:extLst>
          </p:cNvPr>
          <p:cNvSpPr txBox="1"/>
          <p:nvPr/>
        </p:nvSpPr>
        <p:spPr>
          <a:xfrm>
            <a:off x="462000" y="373080"/>
            <a:ext cx="5738321" cy="461665"/>
          </a:xfrm>
          <a:prstGeom prst="rect">
            <a:avLst/>
          </a:prstGeom>
          <a:noFill/>
        </p:spPr>
        <p:txBody>
          <a:bodyPr wrap="square" rtlCol="0">
            <a:spAutoFit/>
          </a:bodyPr>
          <a:lstStyle>
            <a:defPPr>
              <a:defRPr lang="ja-JP"/>
            </a:defPPr>
            <a:lvl1pPr>
              <a:defRPr sz="2400" b="1">
                <a:latin typeface="BIZ UDPゴシック" panose="020B0400000000000000" pitchFamily="50" charset="-128"/>
                <a:ea typeface="BIZ UDPゴシック" panose="020B0400000000000000" pitchFamily="50" charset="-128"/>
              </a:defRPr>
            </a:lvl1pPr>
          </a:lstStyle>
          <a:p>
            <a:r>
              <a:rPr lang="ja-JP" altLang="en-US" dirty="0"/>
              <a:t>１　成長戦略の対象範囲（</a:t>
            </a:r>
            <a:r>
              <a:rPr lang="ja-JP" altLang="en-US"/>
              <a:t>案）</a:t>
            </a:r>
            <a:endParaRPr lang="en-US" altLang="ja-JP" dirty="0"/>
          </a:p>
        </p:txBody>
      </p:sp>
      <p:cxnSp>
        <p:nvCxnSpPr>
          <p:cNvPr id="3" name="直線コネクタ 2">
            <a:extLst>
              <a:ext uri="{FF2B5EF4-FFF2-40B4-BE49-F238E27FC236}">
                <a16:creationId xmlns:a16="http://schemas.microsoft.com/office/drawing/2014/main" id="{8F91B142-30CD-4FD5-A840-2926C795DE6B}"/>
              </a:ext>
            </a:extLst>
          </p:cNvPr>
          <p:cNvCxnSpPr>
            <a:cxnSpLocks/>
          </p:cNvCxnSpPr>
          <p:nvPr/>
        </p:nvCxnSpPr>
        <p:spPr>
          <a:xfrm>
            <a:off x="462000" y="923364"/>
            <a:ext cx="11268000" cy="0"/>
          </a:xfrm>
          <a:prstGeom prst="line">
            <a:avLst/>
          </a:prstGeom>
          <a:ln w="38100">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DED0CACC-09D8-4D70-87AE-A8633941214B}"/>
              </a:ext>
            </a:extLst>
          </p:cNvPr>
          <p:cNvCxnSpPr>
            <a:cxnSpLocks/>
          </p:cNvCxnSpPr>
          <p:nvPr/>
        </p:nvCxnSpPr>
        <p:spPr>
          <a:xfrm>
            <a:off x="298375" y="6637731"/>
            <a:ext cx="10836000" cy="0"/>
          </a:xfrm>
          <a:prstGeom prst="line">
            <a:avLst/>
          </a:prstGeom>
          <a:ln w="9525">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5F75B139-2B4E-4BBC-AF25-1603AC9D565F}"/>
              </a:ext>
            </a:extLst>
          </p:cNvPr>
          <p:cNvCxnSpPr>
            <a:cxnSpLocks/>
          </p:cNvCxnSpPr>
          <p:nvPr/>
        </p:nvCxnSpPr>
        <p:spPr>
          <a:xfrm flipV="1">
            <a:off x="508529" y="1203155"/>
            <a:ext cx="0" cy="5580000"/>
          </a:xfrm>
          <a:prstGeom prst="line">
            <a:avLst/>
          </a:prstGeom>
          <a:ln w="19050">
            <a:solidFill>
              <a:srgbClr val="079378"/>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FA0534F3-8762-4870-B481-5942B785C138}"/>
              </a:ext>
            </a:extLst>
          </p:cNvPr>
          <p:cNvCxnSpPr>
            <a:cxnSpLocks/>
          </p:cNvCxnSpPr>
          <p:nvPr/>
        </p:nvCxnSpPr>
        <p:spPr>
          <a:xfrm flipV="1">
            <a:off x="11604847" y="447200"/>
            <a:ext cx="0" cy="6084000"/>
          </a:xfrm>
          <a:prstGeom prst="line">
            <a:avLst/>
          </a:prstGeom>
          <a:ln w="9525">
            <a:solidFill>
              <a:srgbClr val="079378"/>
            </a:solidFill>
          </a:ln>
        </p:spPr>
        <p:style>
          <a:lnRef idx="1">
            <a:schemeClr val="accent1"/>
          </a:lnRef>
          <a:fillRef idx="0">
            <a:schemeClr val="accent1"/>
          </a:fillRef>
          <a:effectRef idx="0">
            <a:schemeClr val="accent1"/>
          </a:effectRef>
          <a:fontRef idx="minor">
            <a:schemeClr val="tx1"/>
          </a:fontRef>
        </p:style>
      </p:cxnSp>
      <p:sp>
        <p:nvSpPr>
          <p:cNvPr id="67" name="テキスト ボックス 66">
            <a:extLst>
              <a:ext uri="{FF2B5EF4-FFF2-40B4-BE49-F238E27FC236}">
                <a16:creationId xmlns:a16="http://schemas.microsoft.com/office/drawing/2014/main" id="{4C8EF38F-183C-4CE5-90E6-1C11F672C5A3}"/>
              </a:ext>
            </a:extLst>
          </p:cNvPr>
          <p:cNvSpPr txBox="1"/>
          <p:nvPr/>
        </p:nvSpPr>
        <p:spPr>
          <a:xfrm>
            <a:off x="620688" y="1029477"/>
            <a:ext cx="10872000" cy="1003544"/>
          </a:xfrm>
          <a:prstGeom prst="rect">
            <a:avLst/>
          </a:prstGeom>
          <a:solidFill>
            <a:schemeClr val="accent5">
              <a:lumMod val="20000"/>
              <a:lumOff val="80000"/>
            </a:schemeClr>
          </a:solidFill>
          <a:ln>
            <a:noFill/>
          </a:ln>
        </p:spPr>
        <p:txBody>
          <a:bodyPr wrap="square" rtlCol="0">
            <a:spAutoFit/>
          </a:bodyPr>
          <a:lstStyle/>
          <a:p>
            <a:pPr marL="285750" lvl="0" indent="-285750" algn="just">
              <a:lnSpc>
                <a:spcPts val="2500"/>
              </a:lnSpc>
              <a:buFont typeface="Wingdings" panose="05000000000000000000" pitchFamily="2" charset="2"/>
              <a:buChar char="Ø"/>
            </a:pP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万博を契機とした「未来社会」の実現に向け、万博で披露された新技術等の社会実装や産業化をはじめ、大阪の強みやポテンシャルを活かしたヒト・モノ・投資を呼び込むチャレンジを後押しする取組みについて検討。</a:t>
            </a:r>
            <a:endParaRPr lang="en-US" altLang="ja-JP" sz="16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marL="285750" lvl="0" indent="-285750" algn="just">
              <a:lnSpc>
                <a:spcPts val="2500"/>
              </a:lnSpc>
              <a:buFont typeface="Wingdings" panose="05000000000000000000" pitchFamily="2" charset="2"/>
              <a:buChar char="Ø"/>
            </a:pP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加えて、拠点形成やインフラなど「成長を支えるまちづくり・都市基盤」についても戦略の対象範囲とする。</a:t>
            </a:r>
          </a:p>
        </p:txBody>
      </p:sp>
      <p:sp>
        <p:nvSpPr>
          <p:cNvPr id="19" name="テキスト ボックス 18">
            <a:extLst>
              <a:ext uri="{FF2B5EF4-FFF2-40B4-BE49-F238E27FC236}">
                <a16:creationId xmlns:a16="http://schemas.microsoft.com/office/drawing/2014/main" id="{579EF932-9AA0-4D53-B721-D56636614DAD}"/>
              </a:ext>
            </a:extLst>
          </p:cNvPr>
          <p:cNvSpPr txBox="1"/>
          <p:nvPr/>
        </p:nvSpPr>
        <p:spPr>
          <a:xfrm>
            <a:off x="600146" y="2065330"/>
            <a:ext cx="10892542" cy="4161136"/>
          </a:xfrm>
          <a:prstGeom prst="rect">
            <a:avLst/>
          </a:prstGeom>
          <a:noFill/>
        </p:spPr>
        <p:txBody>
          <a:bodyPr wrap="square" rtlCol="0">
            <a:noAutofit/>
          </a:bodyPr>
          <a:lstStyle/>
          <a:p>
            <a:pPr marL="84138" lvl="1">
              <a:spcAft>
                <a:spcPts val="300"/>
              </a:spcAft>
            </a:pPr>
            <a:r>
              <a:rPr lang="en-US" altLang="ja-JP" sz="1600" b="1" dirty="0">
                <a:latin typeface="UD デジタル 教科書体 NK-B" panose="02020700000000000000" pitchFamily="18" charset="-128"/>
                <a:ea typeface="UD デジタル 教科書体 NK-B" panose="02020700000000000000" pitchFamily="18" charset="-128"/>
              </a:rPr>
              <a:t>【</a:t>
            </a:r>
            <a:r>
              <a:rPr lang="ja-JP" altLang="en-US" sz="1600" b="1" dirty="0">
                <a:latin typeface="UD デジタル 教科書体 NK-B" panose="02020700000000000000" pitchFamily="18" charset="-128"/>
                <a:ea typeface="UD デジタル 教科書体 NK-B" panose="02020700000000000000" pitchFamily="18" charset="-128"/>
              </a:rPr>
              <a:t>検討項目（案）</a:t>
            </a:r>
            <a:r>
              <a:rPr lang="en-US" altLang="ja-JP" sz="1600" b="1" dirty="0">
                <a:latin typeface="UD デジタル 教科書体 NK-B" panose="02020700000000000000" pitchFamily="18" charset="-128"/>
                <a:ea typeface="UD デジタル 教科書体 NK-B" panose="02020700000000000000" pitchFamily="18" charset="-128"/>
              </a:rPr>
              <a:t>】</a:t>
            </a:r>
          </a:p>
          <a:p>
            <a:pPr marL="84138" lvl="1"/>
            <a:r>
              <a:rPr lang="ja-JP" altLang="en-US" sz="1500" dirty="0">
                <a:latin typeface="UD デジタル 教科書体 NK-B" panose="02020700000000000000" pitchFamily="18" charset="-128"/>
                <a:ea typeface="UD デジタル 教科書体 NK-B" panose="02020700000000000000" pitchFamily="18" charset="-128"/>
              </a:rPr>
              <a:t>◆万博アクションプランでの取組みの深化</a:t>
            </a:r>
            <a:endParaRPr lang="en-US" altLang="ja-JP" sz="1500" dirty="0">
              <a:latin typeface="UD デジタル 教科書体 NK-B" panose="02020700000000000000" pitchFamily="18" charset="-128"/>
              <a:ea typeface="UD デジタル 教科書体 NK-B" panose="02020700000000000000" pitchFamily="18" charset="-128"/>
            </a:endParaRPr>
          </a:p>
          <a:p>
            <a:pPr marL="84138" lvl="1"/>
            <a:r>
              <a:rPr lang="ja-JP" altLang="en-US" sz="1500" dirty="0">
                <a:latin typeface="UD デジタル 教科書体 NK-B" panose="02020700000000000000" pitchFamily="18" charset="-128"/>
                <a:ea typeface="UD デジタル 教科書体 NK-B" panose="02020700000000000000" pitchFamily="18" charset="-128"/>
              </a:rPr>
              <a:t>　</a:t>
            </a:r>
            <a:endParaRPr lang="en-US" altLang="ja-JP" sz="1500" dirty="0">
              <a:latin typeface="UD デジタル 教科書体 NK-B" panose="02020700000000000000" pitchFamily="18" charset="-128"/>
              <a:ea typeface="UD デジタル 教科書体 NK-B" panose="02020700000000000000" pitchFamily="18" charset="-128"/>
            </a:endParaRPr>
          </a:p>
          <a:p>
            <a:pPr marL="84138" lvl="1"/>
            <a:endParaRPr lang="en-US" altLang="ja-JP" sz="1500" dirty="0">
              <a:latin typeface="UD デジタル 教科書体 NK-B" panose="02020700000000000000" pitchFamily="18" charset="-128"/>
              <a:ea typeface="UD デジタル 教科書体 NK-B" panose="02020700000000000000" pitchFamily="18" charset="-128"/>
            </a:endParaRPr>
          </a:p>
          <a:p>
            <a:pPr marL="84138" lvl="1"/>
            <a:endParaRPr lang="en-US" altLang="ja-JP" sz="1500" dirty="0">
              <a:latin typeface="UD デジタル 教科書体 NK-B" panose="02020700000000000000" pitchFamily="18" charset="-128"/>
              <a:ea typeface="UD デジタル 教科書体 NK-B" panose="02020700000000000000" pitchFamily="18" charset="-128"/>
            </a:endParaRPr>
          </a:p>
          <a:p>
            <a:pPr marL="84138" lvl="1"/>
            <a:endParaRPr lang="en-US" altLang="ja-JP" sz="1500" dirty="0">
              <a:latin typeface="UD デジタル 教科書体 NK-B" panose="02020700000000000000" pitchFamily="18" charset="-128"/>
              <a:ea typeface="UD デジタル 教科書体 NK-B" panose="02020700000000000000" pitchFamily="18" charset="-128"/>
            </a:endParaRPr>
          </a:p>
          <a:p>
            <a:pPr marL="84138" lvl="1"/>
            <a:endParaRPr lang="en-US" altLang="ja-JP" sz="1500" dirty="0">
              <a:latin typeface="UD デジタル 教科書体 NK-B" panose="02020700000000000000" pitchFamily="18" charset="-128"/>
              <a:ea typeface="UD デジタル 教科書体 NK-B" panose="02020700000000000000" pitchFamily="18" charset="-128"/>
            </a:endParaRPr>
          </a:p>
          <a:p>
            <a:pPr marL="84138" lvl="1"/>
            <a:r>
              <a:rPr lang="ja-JP" altLang="en-US" sz="1500" dirty="0">
                <a:latin typeface="UD デジタル 教科書体 NK-B" panose="02020700000000000000" pitchFamily="18" charset="-128"/>
                <a:ea typeface="UD デジタル 教科書体 NK-B" panose="02020700000000000000" pitchFamily="18" charset="-128"/>
              </a:rPr>
              <a:t>◆大阪経済を支える産業の底上げ・強化</a:t>
            </a:r>
            <a:endParaRPr lang="en-US" altLang="ja-JP" sz="1500" dirty="0">
              <a:latin typeface="UD デジタル 教科書体 NK-B" panose="02020700000000000000" pitchFamily="18" charset="-128"/>
              <a:ea typeface="UD デジタル 教科書体 NK-B" panose="02020700000000000000" pitchFamily="18" charset="-128"/>
            </a:endParaRPr>
          </a:p>
          <a:p>
            <a:pPr marL="84138" lvl="1"/>
            <a:r>
              <a:rPr lang="ja-JP" altLang="en-US" sz="1500" dirty="0">
                <a:latin typeface="UD デジタル 教科書体 NK-B" panose="02020700000000000000" pitchFamily="18" charset="-128"/>
                <a:ea typeface="UD デジタル 教科書体 NK-B" panose="02020700000000000000" pitchFamily="18" charset="-128"/>
              </a:rPr>
              <a:t>　　</a:t>
            </a:r>
            <a:endParaRPr lang="en-US" altLang="ja-JP" sz="1500" dirty="0">
              <a:latin typeface="UD デジタル 教科書体 NK-B" panose="02020700000000000000" pitchFamily="18" charset="-128"/>
              <a:ea typeface="UD デジタル 教科書体 NK-B" panose="02020700000000000000" pitchFamily="18" charset="-128"/>
            </a:endParaRPr>
          </a:p>
          <a:p>
            <a:pPr marL="84138" lvl="1"/>
            <a:endParaRPr lang="en-US" altLang="ja-JP" sz="1500" dirty="0">
              <a:latin typeface="UD デジタル 教科書体 NK-B" panose="02020700000000000000" pitchFamily="18" charset="-128"/>
              <a:ea typeface="UD デジタル 教科書体 NK-B" panose="02020700000000000000" pitchFamily="18" charset="-128"/>
            </a:endParaRPr>
          </a:p>
          <a:p>
            <a:pPr marL="84138" lvl="1"/>
            <a:endParaRPr lang="en-US" altLang="ja-JP" sz="1500" dirty="0">
              <a:latin typeface="UD デジタル 教科書体 NK-B" panose="02020700000000000000" pitchFamily="18" charset="-128"/>
              <a:ea typeface="UD デジタル 教科書体 NK-B" panose="02020700000000000000" pitchFamily="18" charset="-128"/>
            </a:endParaRPr>
          </a:p>
          <a:p>
            <a:pPr marL="84138" lvl="1"/>
            <a:r>
              <a:rPr lang="ja-JP" altLang="en-US" sz="1500" dirty="0">
                <a:latin typeface="UD デジタル 教科書体 NK-B" panose="02020700000000000000" pitchFamily="18" charset="-128"/>
                <a:ea typeface="UD デジタル 教科書体 NK-B" panose="02020700000000000000" pitchFamily="18" charset="-128"/>
              </a:rPr>
              <a:t>◆成長を支える人材の確保・育成</a:t>
            </a:r>
            <a:endParaRPr lang="en-US" altLang="ja-JP" sz="1500" dirty="0">
              <a:latin typeface="UD デジタル 教科書体 NK-B" panose="02020700000000000000" pitchFamily="18" charset="-128"/>
              <a:ea typeface="UD デジタル 教科書体 NK-B" panose="02020700000000000000" pitchFamily="18" charset="-128"/>
            </a:endParaRPr>
          </a:p>
          <a:p>
            <a:pPr marL="84138" lvl="1"/>
            <a:endParaRPr lang="en-US" altLang="ja-JP" sz="1500" dirty="0">
              <a:latin typeface="UD デジタル 教科書体 NK-B" panose="02020700000000000000" pitchFamily="18" charset="-128"/>
              <a:ea typeface="UD デジタル 教科書体 NK-B" panose="02020700000000000000" pitchFamily="18" charset="-128"/>
            </a:endParaRPr>
          </a:p>
          <a:p>
            <a:pPr marL="84138" lvl="1"/>
            <a:endParaRPr lang="en-US" altLang="ja-JP" sz="1500" dirty="0">
              <a:latin typeface="UD デジタル 教科書体 NK-B" panose="02020700000000000000" pitchFamily="18" charset="-128"/>
              <a:ea typeface="UD デジタル 教科書体 NK-B" panose="02020700000000000000" pitchFamily="18" charset="-128"/>
            </a:endParaRPr>
          </a:p>
          <a:p>
            <a:pPr marL="84138" lvl="1"/>
            <a:endParaRPr lang="en-US" altLang="ja-JP" sz="1500" dirty="0">
              <a:latin typeface="UD デジタル 教科書体 NK-B" panose="02020700000000000000" pitchFamily="18" charset="-128"/>
              <a:ea typeface="UD デジタル 教科書体 NK-B" panose="02020700000000000000" pitchFamily="18" charset="-128"/>
            </a:endParaRPr>
          </a:p>
          <a:p>
            <a:pPr marL="84138" lvl="1"/>
            <a:r>
              <a:rPr lang="ja-JP" altLang="en-US" sz="1500" dirty="0">
                <a:latin typeface="UD デジタル 教科書体 NK-B" panose="02020700000000000000" pitchFamily="18" charset="-128"/>
                <a:ea typeface="UD デジタル 教科書体 NK-B" panose="02020700000000000000" pitchFamily="18" charset="-128"/>
              </a:rPr>
              <a:t>◆成長を支えるまちづくり・都市基盤の整備　　</a:t>
            </a:r>
            <a:endParaRPr lang="en-US" altLang="ja-JP" sz="1500" dirty="0">
              <a:latin typeface="UD デジタル 教科書体 NK-B" panose="02020700000000000000" pitchFamily="18" charset="-128"/>
              <a:ea typeface="UD デジタル 教科書体 NK-B" panose="02020700000000000000" pitchFamily="18" charset="-128"/>
            </a:endParaRPr>
          </a:p>
        </p:txBody>
      </p:sp>
      <p:sp>
        <p:nvSpPr>
          <p:cNvPr id="7" name="正方形/長方形 6">
            <a:extLst>
              <a:ext uri="{FF2B5EF4-FFF2-40B4-BE49-F238E27FC236}">
                <a16:creationId xmlns:a16="http://schemas.microsoft.com/office/drawing/2014/main" id="{89DE34D9-AA6E-4A7D-8628-AD4D7DC15849}"/>
              </a:ext>
            </a:extLst>
          </p:cNvPr>
          <p:cNvSpPr/>
          <p:nvPr/>
        </p:nvSpPr>
        <p:spPr>
          <a:xfrm>
            <a:off x="990121" y="2630715"/>
            <a:ext cx="10420400" cy="100800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500" dirty="0">
                <a:solidFill>
                  <a:schemeClr val="tx1"/>
                </a:solidFill>
                <a:latin typeface="UD デジタル 教科書体 NK-R" panose="02020400000000000000" pitchFamily="18" charset="-128"/>
                <a:ea typeface="UD デジタル 教科書体 NK-R" panose="02020400000000000000" pitchFamily="18" charset="-128"/>
              </a:rPr>
              <a:t>（検討分野）</a:t>
            </a:r>
            <a:endParaRPr kumimoji="1" lang="en-US" altLang="ja-JP" sz="15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5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500" dirty="0">
                <a:solidFill>
                  <a:schemeClr val="tx1"/>
                </a:solidFill>
                <a:latin typeface="UD デジタル 教科書体 NK-R" panose="02020400000000000000" pitchFamily="18" charset="-128"/>
                <a:ea typeface="UD デジタル 教科書体 NK-R" panose="02020400000000000000" pitchFamily="18" charset="-128"/>
              </a:rPr>
              <a:t>　・健康医療（ライフサイエンス、次世代ヘルスケア）　　　　　　　　　　　　　　　　　　・モビリティ（空飛ぶクルマ、自動運転など）</a:t>
            </a:r>
          </a:p>
          <a:p>
            <a:r>
              <a:rPr kumimoji="1" lang="ja-JP" altLang="en-US" sz="1500" dirty="0">
                <a:solidFill>
                  <a:schemeClr val="tx1"/>
                </a:solidFill>
                <a:latin typeface="UD デジタル 教科書体 NK-R" panose="02020400000000000000" pitchFamily="18" charset="-128"/>
                <a:ea typeface="UD デジタル 教科書体 NK-R" panose="02020400000000000000" pitchFamily="18" charset="-128"/>
              </a:rPr>
              <a:t>　　・環境（カーボンニュートラルなど）　　　　　　　　　　　　　　　　　　　　　　　　　　　　　　 ・スタートアップ</a:t>
            </a:r>
          </a:p>
          <a:p>
            <a:r>
              <a:rPr kumimoji="1" lang="ja-JP" altLang="en-US" sz="1500" dirty="0">
                <a:solidFill>
                  <a:schemeClr val="tx1"/>
                </a:solidFill>
                <a:latin typeface="UD デジタル 教科書体 NK-R" panose="02020400000000000000" pitchFamily="18" charset="-128"/>
                <a:ea typeface="UD デジタル 教科書体 NK-R" panose="02020400000000000000" pitchFamily="18" charset="-128"/>
              </a:rPr>
              <a:t>　　・観光・文化・おもてなし（多様な都市魅力の創出、移動の利便性等）　など</a:t>
            </a:r>
          </a:p>
          <a:p>
            <a:endParaRPr kumimoji="1" lang="ja-JP" altLang="en-US" sz="15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1" name="正方形/長方形 20">
            <a:extLst>
              <a:ext uri="{FF2B5EF4-FFF2-40B4-BE49-F238E27FC236}">
                <a16:creationId xmlns:a16="http://schemas.microsoft.com/office/drawing/2014/main" id="{0D23BBA7-AB7A-4A16-8BF8-B7F583C6456F}"/>
              </a:ext>
            </a:extLst>
          </p:cNvPr>
          <p:cNvSpPr/>
          <p:nvPr/>
        </p:nvSpPr>
        <p:spPr>
          <a:xfrm>
            <a:off x="1000729" y="4001547"/>
            <a:ext cx="10420400" cy="542653"/>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500" dirty="0">
                <a:solidFill>
                  <a:schemeClr val="tx1"/>
                </a:solidFill>
                <a:latin typeface="UD デジタル 教科書体 NK-R" panose="02020400000000000000" pitchFamily="18" charset="-128"/>
                <a:ea typeface="UD デジタル 教科書体 NK-R" panose="02020400000000000000" pitchFamily="18" charset="-128"/>
              </a:rPr>
              <a:t>（検討分野）</a:t>
            </a:r>
            <a:endParaRPr kumimoji="1" lang="en-US" altLang="ja-JP" sz="15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500" dirty="0">
                <a:solidFill>
                  <a:schemeClr val="tx1"/>
                </a:solidFill>
                <a:latin typeface="UD デジタル 教科書体 NK-R" panose="02020400000000000000" pitchFamily="18" charset="-128"/>
                <a:ea typeface="UD デジタル 教科書体 NK-R" panose="02020400000000000000" pitchFamily="18" charset="-128"/>
              </a:rPr>
              <a:t>　・ものづくり・観光産業等の生産性・付加価値向上、海外展開</a:t>
            </a:r>
            <a:r>
              <a:rPr lang="ja-JP" altLang="en-US" sz="15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500" dirty="0">
                <a:solidFill>
                  <a:schemeClr val="tx1"/>
                </a:solidFill>
                <a:latin typeface="UD デジタル 教科書体 NK-R" panose="02020400000000000000" pitchFamily="18" charset="-128"/>
                <a:ea typeface="UD デジタル 教科書体 NK-R" panose="02020400000000000000" pitchFamily="18" charset="-128"/>
              </a:rPr>
              <a:t>・大阪の食（農業・水産業）の高度化　など</a:t>
            </a:r>
          </a:p>
          <a:p>
            <a:endParaRPr kumimoji="1" lang="ja-JP" altLang="en-US" sz="15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2" name="正方形/長方形 21">
            <a:extLst>
              <a:ext uri="{FF2B5EF4-FFF2-40B4-BE49-F238E27FC236}">
                <a16:creationId xmlns:a16="http://schemas.microsoft.com/office/drawing/2014/main" id="{7360A1BF-28C6-43DD-9BCC-3319B5F8F711}"/>
              </a:ext>
            </a:extLst>
          </p:cNvPr>
          <p:cNvSpPr/>
          <p:nvPr/>
        </p:nvSpPr>
        <p:spPr>
          <a:xfrm>
            <a:off x="1002052" y="4917271"/>
            <a:ext cx="10420400" cy="542653"/>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500" dirty="0">
                <a:solidFill>
                  <a:schemeClr val="tx1"/>
                </a:solidFill>
                <a:latin typeface="UD デジタル 教科書体 NK-R" panose="02020400000000000000" pitchFamily="18" charset="-128"/>
                <a:ea typeface="UD デジタル 教科書体 NK-R" panose="02020400000000000000" pitchFamily="18" charset="-128"/>
              </a:rPr>
              <a:t>（検討分野）</a:t>
            </a:r>
            <a:endParaRPr kumimoji="1" lang="en-US" altLang="ja-JP" sz="15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5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500" dirty="0">
                <a:solidFill>
                  <a:schemeClr val="tx1"/>
                </a:solidFill>
                <a:latin typeface="UD デジタル 教科書体 NK-R" panose="02020400000000000000" pitchFamily="18" charset="-128"/>
                <a:ea typeface="UD デジタル 教科書体 NK-R" panose="02020400000000000000" pitchFamily="18" charset="-128"/>
              </a:rPr>
              <a:t>次世代成長産業をけん引する人材の確保、育成　　　　　　 　　　　　　　　　　　　　・外国人材　など</a:t>
            </a:r>
            <a:endParaRPr lang="en-US" altLang="ja-JP" sz="1500" dirty="0">
              <a:solidFill>
                <a:schemeClr val="tx1"/>
              </a:solidFill>
              <a:latin typeface="UD デジタル 教科書体 NK-R" panose="02020400000000000000" pitchFamily="18" charset="-128"/>
              <a:ea typeface="UD デジタル 教科書体 NK-R" panose="02020400000000000000" pitchFamily="18" charset="-128"/>
            </a:endParaRPr>
          </a:p>
          <a:p>
            <a:endParaRPr kumimoji="1" lang="ja-JP" altLang="en-US" sz="15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3" name="正方形/長方形 22">
            <a:extLst>
              <a:ext uri="{FF2B5EF4-FFF2-40B4-BE49-F238E27FC236}">
                <a16:creationId xmlns:a16="http://schemas.microsoft.com/office/drawing/2014/main" id="{3859504D-EBA4-4C74-8E0B-987759CC6420}"/>
              </a:ext>
            </a:extLst>
          </p:cNvPr>
          <p:cNvSpPr/>
          <p:nvPr/>
        </p:nvSpPr>
        <p:spPr>
          <a:xfrm>
            <a:off x="963621" y="5837925"/>
            <a:ext cx="10420400" cy="751374"/>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500" dirty="0">
                <a:solidFill>
                  <a:schemeClr val="tx1"/>
                </a:solidFill>
                <a:latin typeface="UD デジタル 教科書体 NK-R" panose="02020400000000000000" pitchFamily="18" charset="-128"/>
                <a:ea typeface="UD デジタル 教科書体 NK-R" panose="02020400000000000000" pitchFamily="18" charset="-128"/>
              </a:rPr>
              <a:t>（検討分野）</a:t>
            </a:r>
            <a:endParaRPr kumimoji="1" lang="en-US" altLang="ja-JP" sz="15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5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500" dirty="0">
                <a:solidFill>
                  <a:schemeClr val="tx1"/>
                </a:solidFill>
                <a:latin typeface="UD デジタル 教科書体 NK-R" panose="02020400000000000000" pitchFamily="18" charset="-128"/>
                <a:ea typeface="UD デジタル 教科書体 NK-R" panose="02020400000000000000" pitchFamily="18" charset="-128"/>
              </a:rPr>
              <a:t>産業集積拠点の形成　　　　　　　　　　　　　　　　　　　　　　　　　　　　　　　　　　　　　　　　　 ・経済活動を支えるインフラネットワークの形成　</a:t>
            </a:r>
            <a:endParaRPr lang="en-US" altLang="ja-JP" sz="15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tx1"/>
                </a:solidFill>
                <a:latin typeface="BIZ UDPゴシック" panose="020B0400000000000000" pitchFamily="50" charset="-128"/>
                <a:ea typeface="BIZ UDPゴシック" panose="020B0400000000000000" pitchFamily="50" charset="-128"/>
              </a:rPr>
              <a:t>  </a:t>
            </a:r>
            <a:r>
              <a:rPr lang="ja-JP" altLang="en-US" sz="15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500" dirty="0">
                <a:solidFill>
                  <a:schemeClr val="tx1"/>
                </a:solidFill>
                <a:latin typeface="UD デジタル 教科書体 NK-R" panose="02020400000000000000" pitchFamily="18" charset="-128"/>
                <a:ea typeface="UD デジタル 教科書体 NK-R" panose="02020400000000000000" pitchFamily="18" charset="-128"/>
              </a:rPr>
              <a:t>都市魅力の向上に資する都市空間の創出　</a:t>
            </a:r>
            <a:r>
              <a:rPr lang="ja-JP" altLang="en-US" sz="1500" dirty="0">
                <a:solidFill>
                  <a:schemeClr val="tx1"/>
                </a:solidFill>
                <a:latin typeface="UD デジタル 教科書体 NK-R" panose="02020400000000000000" pitchFamily="18" charset="-128"/>
                <a:ea typeface="UD デジタル 教科書体 NK-R" panose="02020400000000000000" pitchFamily="18" charset="-128"/>
              </a:rPr>
              <a:t>など</a:t>
            </a:r>
            <a:endParaRPr lang="en-US" altLang="ja-JP" sz="1500" dirty="0">
              <a:solidFill>
                <a:schemeClr val="tx1"/>
              </a:solidFill>
              <a:latin typeface="UD デジタル 教科書体 NK-R" panose="02020400000000000000" pitchFamily="18" charset="-128"/>
              <a:ea typeface="UD デジタル 教科書体 NK-R" panose="02020400000000000000" pitchFamily="18" charset="-128"/>
            </a:endParaRPr>
          </a:p>
          <a:p>
            <a:endParaRPr kumimoji="1" lang="ja-JP" altLang="en-US" sz="15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 name="スライド番号プレースホルダー 1">
            <a:extLst>
              <a:ext uri="{FF2B5EF4-FFF2-40B4-BE49-F238E27FC236}">
                <a16:creationId xmlns:a16="http://schemas.microsoft.com/office/drawing/2014/main" id="{8A4B0674-AF04-41A6-9DB8-A656A082C51D}"/>
              </a:ext>
            </a:extLst>
          </p:cNvPr>
          <p:cNvSpPr>
            <a:spLocks noGrp="1"/>
          </p:cNvSpPr>
          <p:nvPr>
            <p:ph type="sldNum" sz="quarter" idx="12"/>
          </p:nvPr>
        </p:nvSpPr>
        <p:spPr>
          <a:xfrm>
            <a:off x="9448800" y="26556"/>
            <a:ext cx="2743200" cy="365125"/>
          </a:xfrm>
        </p:spPr>
        <p:txBody>
          <a:bodyPr/>
          <a:lstStyle/>
          <a:p>
            <a:fld id="{DDF82107-93BA-490C-9453-044014AF67CD}" type="slidenum">
              <a:rPr kumimoji="1" lang="ja-JP" altLang="en-US" smtClean="0"/>
              <a:t>5</a:t>
            </a:fld>
            <a:endParaRPr kumimoji="1" lang="ja-JP" altLang="en-US"/>
          </a:p>
        </p:txBody>
      </p:sp>
    </p:spTree>
    <p:extLst>
      <p:ext uri="{BB962C8B-B14F-4D97-AF65-F5344CB8AC3E}">
        <p14:creationId xmlns:p14="http://schemas.microsoft.com/office/powerpoint/2010/main" val="3959559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7D173F5B-FD2F-4B3E-B54D-CD1B02505E39}"/>
              </a:ext>
            </a:extLst>
          </p:cNvPr>
          <p:cNvSpPr txBox="1"/>
          <p:nvPr/>
        </p:nvSpPr>
        <p:spPr>
          <a:xfrm>
            <a:off x="3289206" y="2924589"/>
            <a:ext cx="5315241" cy="646331"/>
          </a:xfrm>
          <a:prstGeom prst="rect">
            <a:avLst/>
          </a:prstGeom>
          <a:noFill/>
        </p:spPr>
        <p:txBody>
          <a:bodyPr wrap="square" rtlCol="0">
            <a:spAutoFit/>
          </a:bodyPr>
          <a:lstStyle>
            <a:defPPr>
              <a:defRPr lang="ja-JP"/>
            </a:defPPr>
            <a:lvl1pPr algn="dist">
              <a:defRPr sz="3600" b="1">
                <a:latin typeface="BIZ UDPゴシック" panose="020B0400000000000000" pitchFamily="50" charset="-128"/>
                <a:ea typeface="BIZ UDPゴシック" panose="020B0400000000000000" pitchFamily="50" charset="-128"/>
              </a:defRPr>
            </a:lvl1pPr>
          </a:lstStyle>
          <a:p>
            <a:r>
              <a:rPr lang="ja-JP" altLang="en-US" dirty="0"/>
              <a:t>現在の</a:t>
            </a:r>
            <a:r>
              <a:rPr lang="ja-JP" altLang="en-US"/>
              <a:t>取組状況</a:t>
            </a:r>
            <a:endParaRPr lang="en-US" altLang="ja-JP" dirty="0"/>
          </a:p>
        </p:txBody>
      </p:sp>
      <p:sp>
        <p:nvSpPr>
          <p:cNvPr id="12" name="正方形/長方形 11">
            <a:extLst>
              <a:ext uri="{FF2B5EF4-FFF2-40B4-BE49-F238E27FC236}">
                <a16:creationId xmlns:a16="http://schemas.microsoft.com/office/drawing/2014/main" id="{0AEBDBA4-7D66-48F9-B33E-E3E593CE7BA0}"/>
              </a:ext>
            </a:extLst>
          </p:cNvPr>
          <p:cNvSpPr/>
          <p:nvPr/>
        </p:nvSpPr>
        <p:spPr>
          <a:xfrm>
            <a:off x="1750654" y="3906570"/>
            <a:ext cx="4320000" cy="108000"/>
          </a:xfrm>
          <a:prstGeom prst="rect">
            <a:avLst/>
          </a:prstGeom>
          <a:solidFill>
            <a:srgbClr val="0238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51C0188F-EE6C-45A5-A26E-6DFC67414C5C}"/>
              </a:ext>
            </a:extLst>
          </p:cNvPr>
          <p:cNvSpPr/>
          <p:nvPr/>
        </p:nvSpPr>
        <p:spPr>
          <a:xfrm>
            <a:off x="4247968" y="4152572"/>
            <a:ext cx="4320000" cy="36000"/>
          </a:xfrm>
          <a:prstGeom prst="rect">
            <a:avLst/>
          </a:prstGeom>
          <a:solidFill>
            <a:srgbClr val="079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5B56E430-4C79-4903-A0D1-0C8CD7254FFB}"/>
              </a:ext>
            </a:extLst>
          </p:cNvPr>
          <p:cNvSpPr/>
          <p:nvPr/>
        </p:nvSpPr>
        <p:spPr>
          <a:xfrm>
            <a:off x="11588817" y="-5001"/>
            <a:ext cx="603182" cy="6636808"/>
          </a:xfrm>
          <a:prstGeom prst="rect">
            <a:avLst/>
          </a:prstGeom>
          <a:solidFill>
            <a:srgbClr val="079378">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7DCDA658-4202-4910-B901-0BAC51E8D891}"/>
              </a:ext>
            </a:extLst>
          </p:cNvPr>
          <p:cNvSpPr/>
          <p:nvPr/>
        </p:nvSpPr>
        <p:spPr>
          <a:xfrm flipV="1">
            <a:off x="2" y="6631806"/>
            <a:ext cx="12191998" cy="226194"/>
          </a:xfrm>
          <a:prstGeom prst="rect">
            <a:avLst/>
          </a:prstGeom>
          <a:solidFill>
            <a:srgbClr val="023894">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872F4DFC-165A-4879-93C9-6A7F3EE20F35}"/>
              </a:ext>
            </a:extLst>
          </p:cNvPr>
          <p:cNvSpPr txBox="1"/>
          <p:nvPr/>
        </p:nvSpPr>
        <p:spPr>
          <a:xfrm>
            <a:off x="1691519" y="2256226"/>
            <a:ext cx="1338551" cy="1569660"/>
          </a:xfrm>
          <a:prstGeom prst="rect">
            <a:avLst/>
          </a:prstGeom>
          <a:noFill/>
        </p:spPr>
        <p:txBody>
          <a:bodyPr wrap="square" rtlCol="0">
            <a:spAutoFit/>
          </a:bodyPr>
          <a:lstStyle/>
          <a:p>
            <a:r>
              <a:rPr kumimoji="1" lang="ja-JP" altLang="en-US" sz="9600" b="1" dirty="0">
                <a:latin typeface="BIZ UDPゴシック" panose="020B0400000000000000" pitchFamily="50" charset="-128"/>
                <a:ea typeface="BIZ UDPゴシック" panose="020B0400000000000000" pitchFamily="50" charset="-128"/>
              </a:rPr>
              <a:t>２</a:t>
            </a:r>
            <a:endParaRPr kumimoji="1" lang="en-US" altLang="ja-JP" sz="9600" b="1" dirty="0">
              <a:latin typeface="BIZ UDPゴシック" panose="020B0400000000000000" pitchFamily="50" charset="-128"/>
              <a:ea typeface="BIZ UDPゴシック" panose="020B0400000000000000" pitchFamily="50" charset="-128"/>
            </a:endParaRPr>
          </a:p>
        </p:txBody>
      </p:sp>
      <p:sp>
        <p:nvSpPr>
          <p:cNvPr id="2" name="スライド番号プレースホルダー 1">
            <a:extLst>
              <a:ext uri="{FF2B5EF4-FFF2-40B4-BE49-F238E27FC236}">
                <a16:creationId xmlns:a16="http://schemas.microsoft.com/office/drawing/2014/main" id="{E5E90119-0697-41F0-89FE-5D4A9A839EC5}"/>
              </a:ext>
            </a:extLst>
          </p:cNvPr>
          <p:cNvSpPr>
            <a:spLocks noGrp="1"/>
          </p:cNvSpPr>
          <p:nvPr>
            <p:ph type="sldNum" sz="quarter" idx="12"/>
          </p:nvPr>
        </p:nvSpPr>
        <p:spPr/>
        <p:txBody>
          <a:bodyPr/>
          <a:lstStyle/>
          <a:p>
            <a:fld id="{DDF82107-93BA-490C-9453-044014AF67CD}" type="slidenum">
              <a:rPr kumimoji="1" lang="ja-JP" altLang="en-US" smtClean="0">
                <a:solidFill>
                  <a:schemeClr val="bg1"/>
                </a:solidFill>
              </a:rPr>
              <a:t>6</a:t>
            </a:fld>
            <a:endParaRPr kumimoji="1" lang="ja-JP" altLang="en-US" dirty="0">
              <a:solidFill>
                <a:schemeClr val="bg1"/>
              </a:solidFill>
            </a:endParaRPr>
          </a:p>
        </p:txBody>
      </p:sp>
    </p:spTree>
    <p:extLst>
      <p:ext uri="{BB962C8B-B14F-4D97-AF65-F5344CB8AC3E}">
        <p14:creationId xmlns:p14="http://schemas.microsoft.com/office/powerpoint/2010/main" val="1977495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7D173F5B-FD2F-4B3E-B54D-CD1B02505E39}"/>
              </a:ext>
            </a:extLst>
          </p:cNvPr>
          <p:cNvSpPr txBox="1"/>
          <p:nvPr/>
        </p:nvSpPr>
        <p:spPr>
          <a:xfrm>
            <a:off x="462000" y="328433"/>
            <a:ext cx="9542063" cy="461665"/>
          </a:xfrm>
          <a:prstGeom prst="rect">
            <a:avLst/>
          </a:prstGeom>
          <a:noFill/>
        </p:spPr>
        <p:txBody>
          <a:bodyPr wrap="square" rtlCol="0">
            <a:spAutoFit/>
          </a:bodyPr>
          <a:lstStyle>
            <a:defPPr>
              <a:defRPr lang="ja-JP"/>
            </a:defPPr>
            <a:lvl1pPr>
              <a:defRPr sz="2400" b="1">
                <a:latin typeface="BIZ UDPゴシック" panose="020B0400000000000000" pitchFamily="50" charset="-128"/>
                <a:ea typeface="BIZ UDPゴシック" panose="020B0400000000000000" pitchFamily="50" charset="-128"/>
              </a:defRPr>
            </a:lvl1pPr>
          </a:lstStyle>
          <a:p>
            <a:r>
              <a:rPr lang="ja-JP" altLang="en-US" dirty="0"/>
              <a:t>２　現在の取組状況　　　</a:t>
            </a:r>
            <a:r>
              <a:rPr lang="en-US" altLang="ja-JP" dirty="0"/>
              <a:t>―</a:t>
            </a:r>
            <a:r>
              <a:rPr lang="ja-JP" altLang="en-US" dirty="0"/>
              <a:t>　（１）　成長戦略の策定に向けて</a:t>
            </a:r>
            <a:endParaRPr lang="en-US" altLang="ja-JP" dirty="0"/>
          </a:p>
        </p:txBody>
      </p:sp>
      <p:cxnSp>
        <p:nvCxnSpPr>
          <p:cNvPr id="3" name="直線コネクタ 2">
            <a:extLst>
              <a:ext uri="{FF2B5EF4-FFF2-40B4-BE49-F238E27FC236}">
                <a16:creationId xmlns:a16="http://schemas.microsoft.com/office/drawing/2014/main" id="{8F91B142-30CD-4FD5-A840-2926C795DE6B}"/>
              </a:ext>
            </a:extLst>
          </p:cNvPr>
          <p:cNvCxnSpPr>
            <a:cxnSpLocks/>
          </p:cNvCxnSpPr>
          <p:nvPr/>
        </p:nvCxnSpPr>
        <p:spPr>
          <a:xfrm>
            <a:off x="462000" y="923364"/>
            <a:ext cx="11268000" cy="0"/>
          </a:xfrm>
          <a:prstGeom prst="line">
            <a:avLst/>
          </a:prstGeom>
          <a:ln w="38100">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DED0CACC-09D8-4D70-87AE-A8633941214B}"/>
              </a:ext>
            </a:extLst>
          </p:cNvPr>
          <p:cNvCxnSpPr>
            <a:cxnSpLocks/>
          </p:cNvCxnSpPr>
          <p:nvPr/>
        </p:nvCxnSpPr>
        <p:spPr>
          <a:xfrm>
            <a:off x="298375" y="6430997"/>
            <a:ext cx="10836000" cy="0"/>
          </a:xfrm>
          <a:prstGeom prst="line">
            <a:avLst/>
          </a:prstGeom>
          <a:ln w="9525">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5F75B139-2B4E-4BBC-AF25-1603AC9D565F}"/>
              </a:ext>
            </a:extLst>
          </p:cNvPr>
          <p:cNvCxnSpPr>
            <a:cxnSpLocks/>
          </p:cNvCxnSpPr>
          <p:nvPr/>
        </p:nvCxnSpPr>
        <p:spPr>
          <a:xfrm flipV="1">
            <a:off x="508529" y="1203155"/>
            <a:ext cx="0" cy="5400000"/>
          </a:xfrm>
          <a:prstGeom prst="line">
            <a:avLst/>
          </a:prstGeom>
          <a:ln w="19050">
            <a:solidFill>
              <a:srgbClr val="079378"/>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FA0534F3-8762-4870-B481-5942B785C138}"/>
              </a:ext>
            </a:extLst>
          </p:cNvPr>
          <p:cNvCxnSpPr>
            <a:cxnSpLocks/>
          </p:cNvCxnSpPr>
          <p:nvPr/>
        </p:nvCxnSpPr>
        <p:spPr>
          <a:xfrm flipV="1">
            <a:off x="11604847" y="447200"/>
            <a:ext cx="0" cy="6084000"/>
          </a:xfrm>
          <a:prstGeom prst="line">
            <a:avLst/>
          </a:prstGeom>
          <a:ln w="9525">
            <a:solidFill>
              <a:srgbClr val="079378"/>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469A7FCF-9B25-410B-BC98-E556BCF0EEFF}"/>
              </a:ext>
            </a:extLst>
          </p:cNvPr>
          <p:cNvSpPr txBox="1"/>
          <p:nvPr/>
        </p:nvSpPr>
        <p:spPr>
          <a:xfrm>
            <a:off x="620688" y="1250759"/>
            <a:ext cx="10872000" cy="1931903"/>
          </a:xfrm>
          <a:prstGeom prst="rect">
            <a:avLst/>
          </a:prstGeom>
          <a:solidFill>
            <a:schemeClr val="accent5">
              <a:lumMod val="20000"/>
              <a:lumOff val="80000"/>
            </a:schemeClr>
          </a:solidFill>
          <a:ln>
            <a:noFill/>
          </a:ln>
        </p:spPr>
        <p:txBody>
          <a:bodyPr wrap="square" rtlCol="0">
            <a:noAutofit/>
          </a:bodyPr>
          <a:lstStyle/>
          <a:p>
            <a:pPr marL="285750" lvl="0" indent="-285750" algn="just">
              <a:buFont typeface="Wingdings" panose="05000000000000000000" pitchFamily="2" charset="2"/>
              <a:buChar char="Ø"/>
            </a:pP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これまで万博</a:t>
            </a:r>
            <a:r>
              <a:rPr lang="en-US" altLang="ja-JP" sz="1600" kern="100" dirty="0">
                <a:latin typeface="BIZ UDPゴシック" panose="020B0400000000000000" pitchFamily="50" charset="-128"/>
                <a:ea typeface="BIZ UDPゴシック" panose="020B0400000000000000" pitchFamily="50" charset="-128"/>
                <a:cs typeface="Times New Roman" panose="02020603050405020304" pitchFamily="18" charset="0"/>
              </a:rPr>
              <a:t>AP</a:t>
            </a: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に基づいて進めてきた取組みの成果を活かし、万博後の更なる成長・発展に向けて、具体的道筋を明らかにするべく、次の２つの視点で検討を開始。</a:t>
            </a:r>
            <a:endParaRPr lang="en-US" altLang="ja-JP" sz="16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1" name="正方形/長方形 10">
            <a:extLst>
              <a:ext uri="{FF2B5EF4-FFF2-40B4-BE49-F238E27FC236}">
                <a16:creationId xmlns:a16="http://schemas.microsoft.com/office/drawing/2014/main" id="{E3D9A646-043F-4E5E-8DA8-11D6B076C518}"/>
              </a:ext>
            </a:extLst>
          </p:cNvPr>
          <p:cNvSpPr/>
          <p:nvPr/>
        </p:nvSpPr>
        <p:spPr>
          <a:xfrm>
            <a:off x="552344" y="3288776"/>
            <a:ext cx="10980000" cy="7897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pPr>
              <a:spcAft>
                <a:spcPts val="1200"/>
              </a:spcAft>
            </a:pPr>
            <a:r>
              <a:rPr kumimoji="1" lang="ja-JP" altLang="en-US" sz="1600" b="1" dirty="0">
                <a:solidFill>
                  <a:schemeClr val="tx1"/>
                </a:solidFill>
                <a:latin typeface="BIZ UDPゴシック" panose="020B0400000000000000" pitchFamily="50" charset="-128"/>
                <a:ea typeface="BIZ UDPゴシック" panose="020B0400000000000000" pitchFamily="50" charset="-128"/>
              </a:rPr>
              <a:t>■　取組状況</a:t>
            </a:r>
            <a:endParaRPr kumimoji="1" lang="en-US" altLang="ja-JP" sz="1600" b="1" dirty="0">
              <a:solidFill>
                <a:schemeClr val="tx1"/>
              </a:solidFill>
              <a:latin typeface="BIZ UDPゴシック" panose="020B0400000000000000" pitchFamily="50" charset="-128"/>
              <a:ea typeface="BIZ UDPゴシック" panose="020B0400000000000000" pitchFamily="50" charset="-128"/>
            </a:endParaRPr>
          </a:p>
          <a:p>
            <a:pPr>
              <a:spcAft>
                <a:spcPts val="600"/>
              </a:spcAft>
            </a:pPr>
            <a:r>
              <a:rPr lang="ja-JP" altLang="en-US" sz="1600" dirty="0">
                <a:solidFill>
                  <a:schemeClr val="tx1"/>
                </a:solidFill>
                <a:latin typeface="BIZ UDPゴシック" panose="020B0400000000000000" pitchFamily="50" charset="-128"/>
                <a:ea typeface="BIZ UDPゴシック" panose="020B0400000000000000" pitchFamily="50" charset="-128"/>
              </a:rPr>
              <a:t>　・各部局とディスカッションを重ね、有識者とも意見交換を実施。</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12" name="角丸四角形 97">
            <a:extLst>
              <a:ext uri="{FF2B5EF4-FFF2-40B4-BE49-F238E27FC236}">
                <a16:creationId xmlns:a16="http://schemas.microsoft.com/office/drawing/2014/main" id="{07E271AE-F519-499D-8346-828E2C85763A}"/>
              </a:ext>
            </a:extLst>
          </p:cNvPr>
          <p:cNvSpPr/>
          <p:nvPr/>
        </p:nvSpPr>
        <p:spPr>
          <a:xfrm>
            <a:off x="896327" y="4089399"/>
            <a:ext cx="10326844" cy="1977148"/>
          </a:xfrm>
          <a:prstGeom prst="roundRect">
            <a:avLst>
              <a:gd name="adj" fmla="val 3108"/>
            </a:avLst>
          </a:prstGeom>
          <a:solidFill>
            <a:sysClr val="window" lastClr="FFFFFF"/>
          </a:solidFill>
          <a:ln w="9525" cap="flat" cmpd="sng" algn="ctr">
            <a:solidFill>
              <a:srgbClr val="4472C4">
                <a:lumMod val="20000"/>
                <a:lumOff val="80000"/>
              </a:srgbClr>
            </a:solidFill>
            <a:prstDash val="solid"/>
            <a:miter lim="800000"/>
          </a:ln>
          <a:effectLst/>
        </p:spPr>
        <p:txBody>
          <a:bodyPr lIns="72000" tIns="72000" rIns="72000" bIns="72000" rtlCol="0" anchor="ctr"/>
          <a:lstStyle/>
          <a:p>
            <a:pPr marL="0" marR="0" lvl="0" indent="0" defTabSz="457200" eaLnBrk="1" fontAlgn="auto" latinLnBrk="0" hangingPunct="1">
              <a:lnSpc>
                <a:spcPct val="100000"/>
              </a:lnSpc>
              <a:spcBef>
                <a:spcPts val="0"/>
              </a:spcBef>
              <a:spcAft>
                <a:spcPts val="600"/>
              </a:spcAft>
              <a:buClrTx/>
              <a:buSzTx/>
              <a:buFontTx/>
              <a:buNone/>
              <a:tabLst/>
              <a:defRPr/>
            </a:pPr>
            <a:r>
              <a:rPr kumimoji="0" lang="ja-JP" altLang="en-US" sz="1600" b="0" i="0" u="none" strike="noStrike" kern="0" cap="none" spc="0" normalizeH="0" baseline="0" noProof="0" dirty="0">
                <a:ln>
                  <a:noFill/>
                </a:ln>
                <a:effectLst/>
                <a:uLnTx/>
                <a:uFillTx/>
                <a:latin typeface="BIZ UDPゴシック" panose="020B0400000000000000" pitchFamily="50" charset="-128"/>
                <a:ea typeface="BIZ UDPゴシック" panose="020B0400000000000000" pitchFamily="50" charset="-128"/>
              </a:rPr>
              <a:t>＜有識者の主な意見＞</a:t>
            </a:r>
            <a:endParaRPr kumimoji="0" lang="en-US" altLang="ja-JP" sz="1600" b="0" i="0" u="none" strike="noStrike" kern="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a:p>
            <a:pPr marL="171450" marR="0" lvl="0" indent="-171450" defTabSz="457200" eaLnBrk="1" fontAlgn="auto" latinLnBrk="0" hangingPunct="1">
              <a:lnSpc>
                <a:spcPct val="100000"/>
              </a:lnSpc>
              <a:spcBef>
                <a:spcPts val="0"/>
              </a:spcBef>
              <a:spcAft>
                <a:spcPts val="600"/>
              </a:spcAft>
              <a:buClrTx/>
              <a:buSzTx/>
              <a:buFont typeface="Wingdings" panose="05000000000000000000" pitchFamily="2" charset="2"/>
              <a:buChar char="l"/>
              <a:tabLst/>
              <a:defRPr/>
            </a:pPr>
            <a:r>
              <a:rPr kumimoji="0" lang="ja-JP" altLang="en-US" sz="1600" b="0" i="0" u="none" strike="noStrike" kern="0" cap="none" spc="0" normalizeH="0" baseline="0" noProof="0" dirty="0">
                <a:ln>
                  <a:noFill/>
                </a:ln>
                <a:effectLst/>
                <a:uLnTx/>
                <a:uFillTx/>
                <a:latin typeface="BIZ UDPゴシック" panose="020B0400000000000000" pitchFamily="50" charset="-128"/>
                <a:ea typeface="BIZ UDPゴシック" panose="020B0400000000000000" pitchFamily="50" charset="-128"/>
              </a:rPr>
              <a:t>万博後の成長に向けては、万博で披露された新技術やイノベーションを大阪で実装していくことが必要。</a:t>
            </a:r>
            <a:endParaRPr kumimoji="0" lang="en-US" altLang="ja-JP" sz="1600" b="0" i="0" u="none" strike="noStrike" kern="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a:p>
            <a:pPr marL="171450" marR="0" lvl="0" indent="-171450" defTabSz="457200" eaLnBrk="1" fontAlgn="auto" latinLnBrk="0" hangingPunct="1">
              <a:lnSpc>
                <a:spcPct val="100000"/>
              </a:lnSpc>
              <a:spcBef>
                <a:spcPts val="0"/>
              </a:spcBef>
              <a:spcAft>
                <a:spcPts val="600"/>
              </a:spcAft>
              <a:buClrTx/>
              <a:buSzTx/>
              <a:buFont typeface="Wingdings" panose="05000000000000000000" pitchFamily="2" charset="2"/>
              <a:buChar char="l"/>
              <a:tabLst/>
              <a:defRPr/>
            </a:pPr>
            <a:r>
              <a:rPr kumimoji="0" lang="ja-JP" altLang="en-US" sz="1600" b="0" i="0" u="none" strike="noStrike" kern="0" cap="none" spc="0" normalizeH="0" baseline="0" noProof="0" dirty="0">
                <a:ln>
                  <a:noFill/>
                </a:ln>
                <a:effectLst/>
                <a:uLnTx/>
                <a:uFillTx/>
                <a:latin typeface="BIZ UDPゴシック" panose="020B0400000000000000" pitchFamily="50" charset="-128"/>
                <a:ea typeface="BIZ UDPゴシック" panose="020B0400000000000000" pitchFamily="50" charset="-128"/>
              </a:rPr>
              <a:t>万博を契機として、インバウンドも含めた、ヒト・モノ・投資を呼び込み、定着させることが必要。</a:t>
            </a:r>
            <a:endParaRPr kumimoji="0" lang="en-US" altLang="ja-JP" sz="1600" b="0" i="0" u="none" strike="noStrike" kern="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a:p>
            <a:pPr marL="171450" marR="0" lvl="0" indent="-171450" defTabSz="457200" eaLnBrk="1" fontAlgn="auto" latinLnBrk="0" hangingPunct="1">
              <a:lnSpc>
                <a:spcPct val="100000"/>
              </a:lnSpc>
              <a:spcBef>
                <a:spcPts val="0"/>
              </a:spcBef>
              <a:spcAft>
                <a:spcPts val="600"/>
              </a:spcAft>
              <a:buClrTx/>
              <a:buSzTx/>
              <a:buFont typeface="Wingdings" panose="05000000000000000000" pitchFamily="2" charset="2"/>
              <a:buChar char="l"/>
              <a:tabLst/>
              <a:defRPr/>
            </a:pPr>
            <a:r>
              <a:rPr kumimoji="0" lang="ja-JP" altLang="en-US" sz="1600" b="0" i="0" u="none" strike="noStrike" kern="0" cap="none" spc="0" normalizeH="0" baseline="0" noProof="0" dirty="0">
                <a:ln>
                  <a:noFill/>
                </a:ln>
                <a:effectLst/>
                <a:uLnTx/>
                <a:uFillTx/>
                <a:latin typeface="BIZ UDPゴシック" panose="020B0400000000000000" pitchFamily="50" charset="-128"/>
                <a:ea typeface="BIZ UDPゴシック" panose="020B0400000000000000" pitchFamily="50" charset="-128"/>
              </a:rPr>
              <a:t>単なる都市開発ではなく、投資や人材を呼び込み、利便性を向上させるような仕掛けが必要。</a:t>
            </a:r>
            <a:endParaRPr kumimoji="0" lang="en-US" altLang="ja-JP" sz="1600" b="0" i="0" u="none" strike="noStrike" kern="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a:p>
            <a:pPr marL="171450" marR="0" lvl="0" indent="-171450" defTabSz="457200" eaLnBrk="1" fontAlgn="auto" latinLnBrk="0" hangingPunct="1">
              <a:lnSpc>
                <a:spcPct val="100000"/>
              </a:lnSpc>
              <a:spcBef>
                <a:spcPts val="0"/>
              </a:spcBef>
              <a:spcAft>
                <a:spcPts val="600"/>
              </a:spcAft>
              <a:buClrTx/>
              <a:buSzTx/>
              <a:buFont typeface="Wingdings" panose="05000000000000000000" pitchFamily="2" charset="2"/>
              <a:buChar char="l"/>
              <a:tabLst/>
              <a:defRPr/>
            </a:pPr>
            <a:r>
              <a:rPr kumimoji="0" lang="ja-JP" altLang="en-US" sz="1600" b="0" i="0" u="none" strike="noStrike" kern="0" cap="none" spc="0" normalizeH="0" baseline="0" noProof="0" dirty="0">
                <a:ln>
                  <a:noFill/>
                </a:ln>
                <a:effectLst/>
                <a:uLnTx/>
                <a:uFillTx/>
                <a:latin typeface="BIZ UDPゴシック" panose="020B0400000000000000" pitchFamily="50" charset="-128"/>
                <a:ea typeface="BIZ UDPゴシック" panose="020B0400000000000000" pitchFamily="50" charset="-128"/>
              </a:rPr>
              <a:t>人口減少を見据え、外国人材を含む労働力の確保や生産性の向上、投資拡大が重要。　　　　　　　　　　　　など</a:t>
            </a:r>
          </a:p>
        </p:txBody>
      </p:sp>
      <p:graphicFrame>
        <p:nvGraphicFramePr>
          <p:cNvPr id="2" name="表 3">
            <a:extLst>
              <a:ext uri="{FF2B5EF4-FFF2-40B4-BE49-F238E27FC236}">
                <a16:creationId xmlns:a16="http://schemas.microsoft.com/office/drawing/2014/main" id="{431AD1E9-DD69-4881-BD77-9B8C7A5177DA}"/>
              </a:ext>
            </a:extLst>
          </p:cNvPr>
          <p:cNvGraphicFramePr>
            <a:graphicFrameLocks noGrp="1"/>
          </p:cNvGraphicFramePr>
          <p:nvPr/>
        </p:nvGraphicFramePr>
        <p:xfrm>
          <a:off x="1207466" y="1900493"/>
          <a:ext cx="10324878" cy="1158240"/>
        </p:xfrm>
        <a:graphic>
          <a:graphicData uri="http://schemas.openxmlformats.org/drawingml/2006/table">
            <a:tbl>
              <a:tblPr bandRow="1">
                <a:tableStyleId>{5C22544A-7EE6-4342-B048-85BDC9FD1C3A}</a:tableStyleId>
              </a:tblPr>
              <a:tblGrid>
                <a:gridCol w="1787982">
                  <a:extLst>
                    <a:ext uri="{9D8B030D-6E8A-4147-A177-3AD203B41FA5}">
                      <a16:colId xmlns:a16="http://schemas.microsoft.com/office/drawing/2014/main" val="2467526859"/>
                    </a:ext>
                  </a:extLst>
                </a:gridCol>
                <a:gridCol w="273269">
                  <a:extLst>
                    <a:ext uri="{9D8B030D-6E8A-4147-A177-3AD203B41FA5}">
                      <a16:colId xmlns:a16="http://schemas.microsoft.com/office/drawing/2014/main" val="1238289803"/>
                    </a:ext>
                  </a:extLst>
                </a:gridCol>
                <a:gridCol w="8263627">
                  <a:extLst>
                    <a:ext uri="{9D8B030D-6E8A-4147-A177-3AD203B41FA5}">
                      <a16:colId xmlns:a16="http://schemas.microsoft.com/office/drawing/2014/main" val="449302223"/>
                    </a:ext>
                  </a:extLst>
                </a:gridCol>
              </a:tblGrid>
              <a:tr h="370840">
                <a:tc>
                  <a:txBody>
                    <a:bodyPr/>
                    <a:lstStyle/>
                    <a:p>
                      <a:pPr algn="l"/>
                      <a:r>
                        <a:rPr lang="ja-JP" altLang="en-US" sz="16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① </a:t>
                      </a:r>
                      <a:r>
                        <a:rPr lang="ja-JP" altLang="en-US" sz="1600" kern="100" spc="130" baseline="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成長への道筋</a:t>
                      </a:r>
                      <a:endParaRPr kumimoji="1" lang="ja-JP" altLang="en-US" sz="1600" spc="130" baseline="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a:solidFill>
                            <a:schemeClr val="tx1"/>
                          </a:solidFill>
                        </a:rPr>
                        <a:t>：</a:t>
                      </a:r>
                      <a:endParaRPr kumimoji="1" lang="en-US" altLang="ja-JP" sz="1600" dirty="0">
                        <a:solidFill>
                          <a:schemeClr val="tx1"/>
                        </a:solidFill>
                      </a:endParaRPr>
                    </a:p>
                    <a:p>
                      <a:pPr algn="ctr"/>
                      <a:endParaRPr kumimoji="1" lang="ja-JP" altLang="en-US"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大阪の強みや弱み、万博のインパクト、人口減少社会（生産年齢人口の減少）の影響などを</a:t>
                      </a:r>
                      <a:br>
                        <a:rPr lang="en-US" altLang="ja-JP" sz="16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br>
                      <a:r>
                        <a:rPr lang="ja-JP" altLang="en-US" sz="16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分析し、中長期的な大阪のめざすべき方向性を検討</a:t>
                      </a: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7246565"/>
                  </a:ext>
                </a:extLst>
              </a:tr>
              <a:tr h="370840">
                <a:tc>
                  <a:txBody>
                    <a:bodyPr/>
                    <a:lstStyle/>
                    <a:p>
                      <a:pPr algn="l"/>
                      <a:r>
                        <a:rPr lang="ja-JP" altLang="en-US" sz="16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② </a:t>
                      </a:r>
                      <a:r>
                        <a:rPr lang="ja-JP" altLang="en-US" sz="1600" kern="100" spc="500" baseline="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具体的取組</a:t>
                      </a:r>
                      <a:endParaRPr kumimoji="1" lang="ja-JP" altLang="en-US" sz="1600" spc="500" baseline="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a:solidFill>
                            <a:schemeClr val="tx1"/>
                          </a:solidFill>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ja-JP" altLang="en-US" sz="16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①の分析にあわせて、万博のインパクトを最大限に取込みつつ、持続的な成長を成し遂げるための具体的な取組を検討　</a:t>
                      </a:r>
                      <a:endParaRPr kumimoji="1" lang="ja-JP" altLang="en-US"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9432655"/>
                  </a:ext>
                </a:extLst>
              </a:tr>
            </a:tbl>
          </a:graphicData>
        </a:graphic>
      </p:graphicFrame>
      <p:sp>
        <p:nvSpPr>
          <p:cNvPr id="4" name="スライド番号プレースホルダー 3">
            <a:extLst>
              <a:ext uri="{FF2B5EF4-FFF2-40B4-BE49-F238E27FC236}">
                <a16:creationId xmlns:a16="http://schemas.microsoft.com/office/drawing/2014/main" id="{AD5A9707-1526-42EA-A0B9-57E408333FBE}"/>
              </a:ext>
            </a:extLst>
          </p:cNvPr>
          <p:cNvSpPr>
            <a:spLocks noGrp="1"/>
          </p:cNvSpPr>
          <p:nvPr>
            <p:ph type="sldNum" sz="quarter" idx="12"/>
          </p:nvPr>
        </p:nvSpPr>
        <p:spPr>
          <a:xfrm>
            <a:off x="9448800" y="-3427"/>
            <a:ext cx="2743200" cy="365125"/>
          </a:xfrm>
        </p:spPr>
        <p:txBody>
          <a:bodyPr/>
          <a:lstStyle/>
          <a:p>
            <a:fld id="{DDF82107-93BA-490C-9453-044014AF67CD}" type="slidenum">
              <a:rPr kumimoji="1" lang="ja-JP" altLang="en-US" smtClean="0"/>
              <a:t>7</a:t>
            </a:fld>
            <a:endParaRPr kumimoji="1" lang="ja-JP" altLang="en-US" dirty="0"/>
          </a:p>
        </p:txBody>
      </p:sp>
    </p:spTree>
    <p:extLst>
      <p:ext uri="{BB962C8B-B14F-4D97-AF65-F5344CB8AC3E}">
        <p14:creationId xmlns:p14="http://schemas.microsoft.com/office/powerpoint/2010/main" val="1797091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8F91B142-30CD-4FD5-A840-2926C795DE6B}"/>
              </a:ext>
            </a:extLst>
          </p:cNvPr>
          <p:cNvCxnSpPr>
            <a:cxnSpLocks/>
          </p:cNvCxnSpPr>
          <p:nvPr/>
        </p:nvCxnSpPr>
        <p:spPr>
          <a:xfrm>
            <a:off x="462000" y="703444"/>
            <a:ext cx="11268000" cy="0"/>
          </a:xfrm>
          <a:prstGeom prst="line">
            <a:avLst/>
          </a:prstGeom>
          <a:ln w="38100">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DED0CACC-09D8-4D70-87AE-A8633941214B}"/>
              </a:ext>
            </a:extLst>
          </p:cNvPr>
          <p:cNvCxnSpPr>
            <a:cxnSpLocks/>
          </p:cNvCxnSpPr>
          <p:nvPr/>
        </p:nvCxnSpPr>
        <p:spPr>
          <a:xfrm>
            <a:off x="298375" y="6650914"/>
            <a:ext cx="10836000" cy="0"/>
          </a:xfrm>
          <a:prstGeom prst="line">
            <a:avLst/>
          </a:prstGeom>
          <a:ln w="9525">
            <a:solidFill>
              <a:srgbClr val="023894"/>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5F75B139-2B4E-4BBC-AF25-1603AC9D565F}"/>
              </a:ext>
            </a:extLst>
          </p:cNvPr>
          <p:cNvCxnSpPr>
            <a:cxnSpLocks/>
          </p:cNvCxnSpPr>
          <p:nvPr/>
        </p:nvCxnSpPr>
        <p:spPr>
          <a:xfrm flipV="1">
            <a:off x="508529" y="832759"/>
            <a:ext cx="0" cy="5976000"/>
          </a:xfrm>
          <a:prstGeom prst="line">
            <a:avLst/>
          </a:prstGeom>
          <a:ln w="19050">
            <a:solidFill>
              <a:srgbClr val="079378"/>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FA0534F3-8762-4870-B481-5942B785C138}"/>
              </a:ext>
            </a:extLst>
          </p:cNvPr>
          <p:cNvCxnSpPr>
            <a:cxnSpLocks/>
          </p:cNvCxnSpPr>
          <p:nvPr/>
        </p:nvCxnSpPr>
        <p:spPr>
          <a:xfrm flipV="1">
            <a:off x="11627996" y="318839"/>
            <a:ext cx="0" cy="6408000"/>
          </a:xfrm>
          <a:prstGeom prst="line">
            <a:avLst/>
          </a:prstGeom>
          <a:ln w="9525">
            <a:solidFill>
              <a:srgbClr val="079378"/>
            </a:solidFill>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E561B7C9-E2FF-447B-A52B-F57B02981B55}"/>
              </a:ext>
            </a:extLst>
          </p:cNvPr>
          <p:cNvSpPr txBox="1"/>
          <p:nvPr/>
        </p:nvSpPr>
        <p:spPr>
          <a:xfrm>
            <a:off x="631649" y="909310"/>
            <a:ext cx="10872000" cy="4278094"/>
          </a:xfrm>
          <a:prstGeom prst="rect">
            <a:avLst/>
          </a:prstGeom>
          <a:solidFill>
            <a:schemeClr val="accent1">
              <a:lumMod val="20000"/>
              <a:lumOff val="80000"/>
            </a:schemeClr>
          </a:solidFill>
          <a:ln>
            <a:noFill/>
          </a:ln>
        </p:spPr>
        <p:txBody>
          <a:bodyPr wrap="square" rtlCol="0">
            <a:spAutoFit/>
          </a:bodyPr>
          <a:lstStyle/>
          <a:p>
            <a:pPr marL="285750" indent="-285750">
              <a:buFont typeface="Wingdings" panose="05000000000000000000" pitchFamily="2" charset="2"/>
              <a:buChar char="Ø"/>
            </a:pPr>
            <a:r>
              <a:rPr lang="ja-JP" altLang="en-US" sz="1600" dirty="0">
                <a:latin typeface="BIZ UDPゴシック" panose="020B0400000000000000" pitchFamily="50" charset="-128"/>
                <a:ea typeface="BIZ UDPゴシック" panose="020B0400000000000000" pitchFamily="50" charset="-128"/>
              </a:rPr>
              <a:t>「万博のレガシー」については様々な意見がある中、府市において、万博のテーマやコンセプトも踏まえ、後世に何を</a:t>
            </a:r>
            <a:br>
              <a:rPr lang="en-US" altLang="ja-JP" sz="1600" dirty="0">
                <a:latin typeface="BIZ UDPゴシック" panose="020B0400000000000000" pitchFamily="50" charset="-128"/>
                <a:ea typeface="BIZ UDPゴシック" panose="020B0400000000000000" pitchFamily="50" charset="-128"/>
              </a:rPr>
            </a:br>
            <a:r>
              <a:rPr lang="ja-JP" altLang="en-US" sz="1600" dirty="0">
                <a:latin typeface="BIZ UDPゴシック" panose="020B0400000000000000" pitchFamily="50" charset="-128"/>
                <a:ea typeface="BIZ UDPゴシック" panose="020B0400000000000000" pitchFamily="50" charset="-128"/>
              </a:rPr>
              <a:t>引き継いでいくか、有識者の意見も聴取しながら検討を進めてきた。</a:t>
            </a:r>
            <a:endParaRPr lang="en-US" altLang="ja-JP" sz="1600" dirty="0">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Ø"/>
            </a:pPr>
            <a:endParaRPr lang="en-US" altLang="ja-JP" sz="1600" dirty="0">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Ø"/>
            </a:pPr>
            <a:endParaRPr lang="en-US" altLang="ja-JP" sz="1600" dirty="0">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Ø"/>
            </a:pPr>
            <a:endParaRPr lang="en-US" altLang="ja-JP" sz="1600" dirty="0">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Ø"/>
            </a:pPr>
            <a:endParaRPr lang="en-US" altLang="ja-JP" sz="1600" dirty="0">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Ø"/>
            </a:pPr>
            <a:endParaRPr lang="en-US" altLang="ja-JP" sz="1600" dirty="0">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Ø"/>
            </a:pPr>
            <a:endParaRPr lang="en-US" altLang="ja-JP" sz="1600" dirty="0">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Ø"/>
            </a:pPr>
            <a:endParaRPr lang="en-US" altLang="ja-JP" sz="1600" dirty="0">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Ø"/>
            </a:pPr>
            <a:endParaRPr lang="en-US" altLang="ja-JP" sz="1600" dirty="0">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Ø"/>
            </a:pPr>
            <a:endParaRPr lang="en-US" altLang="ja-JP" sz="1600" dirty="0">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Ø"/>
            </a:pPr>
            <a:endParaRPr lang="en-US" altLang="ja-JP" sz="1600" dirty="0">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Ø"/>
            </a:pPr>
            <a:endParaRPr lang="en-US" altLang="ja-JP" sz="1600" dirty="0">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Ø"/>
            </a:pPr>
            <a:endParaRPr lang="en-US" altLang="ja-JP" sz="1600" dirty="0">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Ø"/>
            </a:pPr>
            <a:r>
              <a:rPr lang="ja-JP" altLang="en-US" sz="1600" dirty="0">
                <a:latin typeface="BIZ UDPゴシック" panose="020B0400000000000000" pitchFamily="50" charset="-128"/>
                <a:ea typeface="BIZ UDPゴシック" panose="020B0400000000000000" pitchFamily="50" charset="-128"/>
              </a:rPr>
              <a:t>一方、関西の経済界、自治体、近畿経済産業局等において、万博で提示された新技術・サービスの社会実装につながる仕組づくりに向け、検討をスタートさせる動きがある。</a:t>
            </a:r>
            <a:endParaRPr lang="en-US" altLang="ja-JP" sz="1600" dirty="0">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Ø"/>
            </a:pPr>
            <a:r>
              <a:rPr lang="ja-JP" altLang="en-US" sz="1600" dirty="0">
                <a:latin typeface="BIZ UDPゴシック" panose="020B0400000000000000" pitchFamily="50" charset="-128"/>
                <a:ea typeface="BIZ UDPゴシック" panose="020B0400000000000000" pitchFamily="50" charset="-128"/>
              </a:rPr>
              <a:t>府市としても、この枠組みに参画し、ともにその実現をめざしていく。</a:t>
            </a:r>
          </a:p>
        </p:txBody>
      </p:sp>
      <p:sp>
        <p:nvSpPr>
          <p:cNvPr id="16" name="テキスト ボックス 15">
            <a:extLst>
              <a:ext uri="{FF2B5EF4-FFF2-40B4-BE49-F238E27FC236}">
                <a16:creationId xmlns:a16="http://schemas.microsoft.com/office/drawing/2014/main" id="{C5BD2DED-A9B1-4800-BBA1-465911BC9895}"/>
              </a:ext>
            </a:extLst>
          </p:cNvPr>
          <p:cNvSpPr txBox="1"/>
          <p:nvPr/>
        </p:nvSpPr>
        <p:spPr>
          <a:xfrm>
            <a:off x="631649" y="5690000"/>
            <a:ext cx="10872000" cy="584775"/>
          </a:xfrm>
          <a:prstGeom prst="rect">
            <a:avLst/>
          </a:prstGeom>
          <a:solidFill>
            <a:schemeClr val="accent1">
              <a:lumMod val="20000"/>
              <a:lumOff val="80000"/>
            </a:schemeClr>
          </a:solidFill>
          <a:ln>
            <a:noFill/>
          </a:ln>
        </p:spPr>
        <p:txBody>
          <a:bodyPr wrap="square" rtlCol="0">
            <a:spAutoFit/>
          </a:bodyPr>
          <a:lstStyle/>
          <a:p>
            <a:pPr marL="550863" indent="-285750">
              <a:spcBef>
                <a:spcPts val="600"/>
              </a:spcBef>
              <a:buFont typeface="Wingdings" panose="05000000000000000000" pitchFamily="2" charset="2"/>
              <a:buChar char="l"/>
            </a:pPr>
            <a:r>
              <a:rPr lang="ja-JP" altLang="en-US" sz="1600" spc="-20" dirty="0">
                <a:latin typeface="BIZ UDPゴシック" panose="020B0400000000000000" pitchFamily="50" charset="-128"/>
                <a:ea typeface="BIZ UDPゴシック" panose="020B0400000000000000" pitchFamily="50" charset="-128"/>
              </a:rPr>
              <a:t>万博を機に芽吹いた革新的な技術等について、実装化・産業化を着実に推進し、「持続的な成長・発展」や、「社会課題の解決」につなげていけるよう、国をはじめ様々なステークホルダーと方向性を共有し、協調して取組みを進めていく。</a:t>
            </a:r>
            <a:endParaRPr lang="en-US" altLang="ja-JP" sz="1600" spc="-20" dirty="0">
              <a:latin typeface="BIZ UDPゴシック" panose="020B0400000000000000" pitchFamily="50" charset="-128"/>
              <a:ea typeface="BIZ UDPゴシック" panose="020B0400000000000000" pitchFamily="50" charset="-128"/>
            </a:endParaRPr>
          </a:p>
        </p:txBody>
      </p:sp>
      <p:sp>
        <p:nvSpPr>
          <p:cNvPr id="14" name="二等辺三角形 13">
            <a:extLst>
              <a:ext uri="{FF2B5EF4-FFF2-40B4-BE49-F238E27FC236}">
                <a16:creationId xmlns:a16="http://schemas.microsoft.com/office/drawing/2014/main" id="{DE34BB0C-ED0B-4CC1-BAA3-048FA666D70A}"/>
              </a:ext>
            </a:extLst>
          </p:cNvPr>
          <p:cNvSpPr/>
          <p:nvPr/>
        </p:nvSpPr>
        <p:spPr>
          <a:xfrm rot="10800000">
            <a:off x="4345857" y="5319987"/>
            <a:ext cx="3510113" cy="288000"/>
          </a:xfrm>
          <a:prstGeom prs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A76C22A9-5088-4CE4-833E-57A22757596F}"/>
              </a:ext>
            </a:extLst>
          </p:cNvPr>
          <p:cNvSpPr txBox="1"/>
          <p:nvPr/>
        </p:nvSpPr>
        <p:spPr>
          <a:xfrm>
            <a:off x="896410" y="1554423"/>
            <a:ext cx="10404000" cy="2590453"/>
          </a:xfrm>
          <a:prstGeom prst="rect">
            <a:avLst/>
          </a:prstGeom>
          <a:solidFill>
            <a:schemeClr val="bg1"/>
          </a:solidFill>
          <a:ln>
            <a:solidFill>
              <a:schemeClr val="bg1">
                <a:lumMod val="65000"/>
              </a:schemeClr>
            </a:solidFill>
            <a:prstDash val="dash"/>
          </a:ln>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　有識者ヒアリングより、大阪・関西万博でめざすべき「レガシー」とは？</a:t>
            </a:r>
            <a:endParaRPr kumimoji="1" lang="en-US" altLang="ja-JP" sz="1600" dirty="0">
              <a:latin typeface="BIZ UDPゴシック" panose="020B0400000000000000" pitchFamily="50" charset="-128"/>
              <a:ea typeface="BIZ UDPゴシック" panose="020B0400000000000000" pitchFamily="50" charset="-128"/>
            </a:endParaRPr>
          </a:p>
          <a:p>
            <a:pPr>
              <a:lnSpc>
                <a:spcPts val="800"/>
              </a:lnSpc>
            </a:pPr>
            <a:endParaRPr kumimoji="1" lang="ja-JP" altLang="en-US" sz="1600" dirty="0">
              <a:latin typeface="BIZ UDPゴシック" panose="020B0400000000000000" pitchFamily="50" charset="-128"/>
              <a:ea typeface="BIZ UDPゴシック" panose="020B0400000000000000" pitchFamily="50" charset="-128"/>
            </a:endParaRPr>
          </a:p>
          <a:p>
            <a:r>
              <a:rPr lang="ja-JP" altLang="en-US" sz="1600" dirty="0">
                <a:latin typeface="BIZ UDPゴシック" panose="020B0400000000000000" pitchFamily="50" charset="-128"/>
                <a:ea typeface="BIZ UDPゴシック" panose="020B0400000000000000" pitchFamily="50" charset="-128"/>
              </a:rPr>
              <a:t>　</a:t>
            </a:r>
            <a:r>
              <a:rPr kumimoji="1" lang="ja-JP" altLang="en-US" sz="1600" b="1" dirty="0">
                <a:latin typeface="BIZ UDPゴシック" panose="020B0400000000000000" pitchFamily="50" charset="-128"/>
                <a:ea typeface="BIZ UDPゴシック" panose="020B0400000000000000" pitchFamily="50" charset="-128"/>
              </a:rPr>
              <a:t>〇 </a:t>
            </a:r>
            <a:r>
              <a:rPr kumimoji="1" lang="ja-JP" altLang="en-US" sz="1600" b="1" u="sng" dirty="0">
                <a:latin typeface="BIZ UDPゴシック" panose="020B0400000000000000" pitchFamily="50" charset="-128"/>
                <a:ea typeface="BIZ UDPゴシック" panose="020B0400000000000000" pitchFamily="50" charset="-128"/>
              </a:rPr>
              <a:t>成長、イノベーションの創出</a:t>
            </a:r>
          </a:p>
          <a:p>
            <a:r>
              <a:rPr kumimoji="1" lang="ja-JP" altLang="en-US" sz="1500" dirty="0">
                <a:latin typeface="BIZ UDPゴシック" panose="020B0400000000000000" pitchFamily="50" charset="-128"/>
                <a:ea typeface="BIZ UDPゴシック" panose="020B0400000000000000" pitchFamily="50" charset="-128"/>
              </a:rPr>
              <a:t>　　・　「成長」というのは必要不可欠な柱。万博は、大阪・関西の成長だけではなく、世界規模での知識の交流、イノベーション</a:t>
            </a:r>
            <a:endParaRPr kumimoji="1" lang="en-US" altLang="ja-JP" sz="1500" dirty="0">
              <a:latin typeface="BIZ UDPゴシック" panose="020B0400000000000000" pitchFamily="50" charset="-128"/>
              <a:ea typeface="BIZ UDPゴシック" panose="020B0400000000000000" pitchFamily="50" charset="-128"/>
            </a:endParaRPr>
          </a:p>
          <a:p>
            <a:r>
              <a:rPr lang="ja-JP" altLang="en-US" sz="1500" dirty="0">
                <a:latin typeface="BIZ UDPゴシック" panose="020B0400000000000000" pitchFamily="50" charset="-128"/>
                <a:ea typeface="BIZ UDPゴシック" panose="020B0400000000000000" pitchFamily="50" charset="-128"/>
              </a:rPr>
              <a:t>　　　　</a:t>
            </a:r>
            <a:r>
              <a:rPr kumimoji="1" lang="ja-JP" altLang="en-US" sz="1500" dirty="0">
                <a:latin typeface="BIZ UDPゴシック" panose="020B0400000000000000" pitchFamily="50" charset="-128"/>
                <a:ea typeface="BIZ UDPゴシック" panose="020B0400000000000000" pitchFamily="50" charset="-128"/>
              </a:rPr>
              <a:t>に寄与する。</a:t>
            </a:r>
          </a:p>
          <a:p>
            <a:pPr>
              <a:lnSpc>
                <a:spcPts val="1000"/>
              </a:lnSpc>
            </a:pP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b="1" dirty="0">
                <a:latin typeface="BIZ UDPゴシック" panose="020B0400000000000000" pitchFamily="50" charset="-128"/>
                <a:ea typeface="BIZ UDPゴシック" panose="020B0400000000000000" pitchFamily="50" charset="-128"/>
              </a:rPr>
              <a:t>〇 </a:t>
            </a:r>
            <a:r>
              <a:rPr kumimoji="1" lang="ja-JP" altLang="en-US" sz="1600" b="1" u="sng" dirty="0">
                <a:latin typeface="BIZ UDPゴシック" panose="020B0400000000000000" pitchFamily="50" charset="-128"/>
                <a:ea typeface="BIZ UDPゴシック" panose="020B0400000000000000" pitchFamily="50" charset="-128"/>
              </a:rPr>
              <a:t>社会課題の解決に貢献</a:t>
            </a:r>
          </a:p>
          <a:p>
            <a:r>
              <a:rPr kumimoji="1" lang="ja-JP" altLang="en-US" sz="1500" dirty="0">
                <a:latin typeface="BIZ UDPゴシック" panose="020B0400000000000000" pitchFamily="50" charset="-128"/>
                <a:ea typeface="BIZ UDPゴシック" panose="020B0400000000000000" pitchFamily="50" charset="-128"/>
              </a:rPr>
              <a:t>　　・　</a:t>
            </a:r>
            <a:r>
              <a:rPr kumimoji="1" lang="en-US" altLang="ja-JP" sz="1500" dirty="0">
                <a:latin typeface="BIZ UDPゴシック" panose="020B0400000000000000" pitchFamily="50" charset="-128"/>
                <a:ea typeface="BIZ UDPゴシック" panose="020B0400000000000000" pitchFamily="50" charset="-128"/>
              </a:rPr>
              <a:t>2025</a:t>
            </a:r>
            <a:r>
              <a:rPr kumimoji="1" lang="ja-JP" altLang="en-US" sz="1500" dirty="0">
                <a:latin typeface="BIZ UDPゴシック" panose="020B0400000000000000" pitchFamily="50" charset="-128"/>
                <a:ea typeface="BIZ UDPゴシック" panose="020B0400000000000000" pitchFamily="50" charset="-128"/>
              </a:rPr>
              <a:t>年は</a:t>
            </a:r>
            <a:r>
              <a:rPr kumimoji="1" lang="en-US" altLang="ja-JP" sz="1500" dirty="0">
                <a:latin typeface="BIZ UDPゴシック" panose="020B0400000000000000" pitchFamily="50" charset="-128"/>
                <a:ea typeface="BIZ UDPゴシック" panose="020B0400000000000000" pitchFamily="50" charset="-128"/>
              </a:rPr>
              <a:t>2050</a:t>
            </a:r>
            <a:r>
              <a:rPr kumimoji="1" lang="ja-JP" altLang="en-US" sz="1500" dirty="0">
                <a:latin typeface="BIZ UDPゴシック" panose="020B0400000000000000" pitchFamily="50" charset="-128"/>
                <a:ea typeface="BIZ UDPゴシック" panose="020B0400000000000000" pitchFamily="50" charset="-128"/>
              </a:rPr>
              <a:t>年のカーボンニュートラル達成に向けた重要な年。その年に「いのち」をテーマに開催する万博には、　</a:t>
            </a:r>
            <a:endParaRPr kumimoji="1" lang="en-US" altLang="ja-JP" sz="1500" dirty="0">
              <a:latin typeface="BIZ UDPゴシック" panose="020B0400000000000000" pitchFamily="50" charset="-128"/>
              <a:ea typeface="BIZ UDPゴシック" panose="020B0400000000000000" pitchFamily="50" charset="-128"/>
            </a:endParaRPr>
          </a:p>
          <a:p>
            <a:r>
              <a:rPr lang="ja-JP" altLang="en-US" sz="1500" dirty="0">
                <a:latin typeface="BIZ UDPゴシック" panose="020B0400000000000000" pitchFamily="50" charset="-128"/>
                <a:ea typeface="BIZ UDPゴシック" panose="020B0400000000000000" pitchFamily="50" charset="-128"/>
              </a:rPr>
              <a:t>　　　　</a:t>
            </a:r>
            <a:r>
              <a:rPr kumimoji="1" lang="ja-JP" altLang="en-US" sz="1500" dirty="0">
                <a:latin typeface="BIZ UDPゴシック" panose="020B0400000000000000" pitchFamily="50" charset="-128"/>
                <a:ea typeface="BIZ UDPゴシック" panose="020B0400000000000000" pitchFamily="50" charset="-128"/>
              </a:rPr>
              <a:t>社会課題解決のための技術を世界に発信する責任がある。</a:t>
            </a:r>
          </a:p>
          <a:p>
            <a:pPr>
              <a:lnSpc>
                <a:spcPts val="1000"/>
              </a:lnSpc>
            </a:pP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b="1" dirty="0">
                <a:latin typeface="BIZ UDPゴシック" panose="020B0400000000000000" pitchFamily="50" charset="-128"/>
                <a:ea typeface="BIZ UDPゴシック" panose="020B0400000000000000" pitchFamily="50" charset="-128"/>
              </a:rPr>
              <a:t>〇 </a:t>
            </a:r>
            <a:r>
              <a:rPr kumimoji="1" lang="ja-JP" altLang="en-US" sz="1600" b="1" u="sng" dirty="0">
                <a:latin typeface="BIZ UDPゴシック" panose="020B0400000000000000" pitchFamily="50" charset="-128"/>
                <a:ea typeface="BIZ UDPゴシック" panose="020B0400000000000000" pitchFamily="50" charset="-128"/>
              </a:rPr>
              <a:t>チャレンジを喚起</a:t>
            </a:r>
          </a:p>
          <a:p>
            <a:r>
              <a:rPr kumimoji="1" lang="ja-JP" altLang="en-US" sz="1500" dirty="0">
                <a:latin typeface="BIZ UDPゴシック" panose="020B0400000000000000" pitchFamily="50" charset="-128"/>
                <a:ea typeface="BIZ UDPゴシック" panose="020B0400000000000000" pitchFamily="50" charset="-128"/>
              </a:rPr>
              <a:t>　　・　ベンチャー育成エコシステムの確立のほか、万博後も、「新しいことはとにかく大阪で試す」という仕組みが必要。</a:t>
            </a:r>
          </a:p>
        </p:txBody>
      </p:sp>
      <p:sp>
        <p:nvSpPr>
          <p:cNvPr id="21" name="テキスト ボックス 20">
            <a:extLst>
              <a:ext uri="{FF2B5EF4-FFF2-40B4-BE49-F238E27FC236}">
                <a16:creationId xmlns:a16="http://schemas.microsoft.com/office/drawing/2014/main" id="{12791B98-DF3A-4B97-A3EB-0735AE23623C}"/>
              </a:ext>
            </a:extLst>
          </p:cNvPr>
          <p:cNvSpPr txBox="1"/>
          <p:nvPr/>
        </p:nvSpPr>
        <p:spPr>
          <a:xfrm>
            <a:off x="4876801" y="5280227"/>
            <a:ext cx="2448233" cy="307777"/>
          </a:xfrm>
          <a:prstGeom prst="rect">
            <a:avLst/>
          </a:prstGeom>
          <a:noFill/>
        </p:spPr>
        <p:txBody>
          <a:bodyPr wrap="square" rtlCol="0">
            <a:spAutoFit/>
          </a:bodyPr>
          <a:lstStyle/>
          <a:p>
            <a:pPr algn="ctr"/>
            <a:r>
              <a:rPr kumimoji="1" lang="ja-JP" altLang="en-US" sz="1400" dirty="0">
                <a:latin typeface="BIZ UDPゴシック" panose="020B0400000000000000" pitchFamily="50" charset="-128"/>
                <a:ea typeface="BIZ UDPゴシック" panose="020B0400000000000000" pitchFamily="50" charset="-128"/>
              </a:rPr>
              <a:t>方向性（案）</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3" name="テキスト ボックス 12">
            <a:extLst>
              <a:ext uri="{FF2B5EF4-FFF2-40B4-BE49-F238E27FC236}">
                <a16:creationId xmlns:a16="http://schemas.microsoft.com/office/drawing/2014/main" id="{DF7DD65B-472B-4068-801C-F0DB15A0421F}"/>
              </a:ext>
            </a:extLst>
          </p:cNvPr>
          <p:cNvSpPr txBox="1"/>
          <p:nvPr/>
        </p:nvSpPr>
        <p:spPr>
          <a:xfrm>
            <a:off x="447326" y="145618"/>
            <a:ext cx="9348607" cy="461665"/>
          </a:xfrm>
          <a:prstGeom prst="rect">
            <a:avLst/>
          </a:prstGeom>
          <a:noFill/>
        </p:spPr>
        <p:txBody>
          <a:bodyPr wrap="square" rtlCol="0">
            <a:spAutoFit/>
          </a:bodyPr>
          <a:lstStyle>
            <a:defPPr>
              <a:defRPr lang="ja-JP"/>
            </a:defPPr>
            <a:lvl1pPr>
              <a:defRPr sz="2400" b="1">
                <a:latin typeface="BIZ UDPゴシック" panose="020B0400000000000000" pitchFamily="50" charset="-128"/>
                <a:ea typeface="BIZ UDPゴシック" panose="020B0400000000000000" pitchFamily="50" charset="-128"/>
              </a:defRPr>
            </a:lvl1pPr>
          </a:lstStyle>
          <a:p>
            <a:r>
              <a:rPr lang="ja-JP" altLang="en-US" dirty="0"/>
              <a:t>２　現在の取組状況　　　</a:t>
            </a:r>
            <a:r>
              <a:rPr lang="en-US" altLang="ja-JP" dirty="0"/>
              <a:t>―</a:t>
            </a:r>
            <a:r>
              <a:rPr lang="ja-JP" altLang="en-US" dirty="0"/>
              <a:t>　（２）　万博レガシーの継承に向けて</a:t>
            </a:r>
            <a:endParaRPr lang="en-US" altLang="ja-JP" dirty="0"/>
          </a:p>
        </p:txBody>
      </p:sp>
      <p:sp>
        <p:nvSpPr>
          <p:cNvPr id="2" name="スライド番号プレースホルダー 1">
            <a:extLst>
              <a:ext uri="{FF2B5EF4-FFF2-40B4-BE49-F238E27FC236}">
                <a16:creationId xmlns:a16="http://schemas.microsoft.com/office/drawing/2014/main" id="{22DAA200-7458-4DCF-B316-2D389EA77100}"/>
              </a:ext>
            </a:extLst>
          </p:cNvPr>
          <p:cNvSpPr>
            <a:spLocks noGrp="1"/>
          </p:cNvSpPr>
          <p:nvPr>
            <p:ph type="sldNum" sz="quarter" idx="12"/>
          </p:nvPr>
        </p:nvSpPr>
        <p:spPr/>
        <p:txBody>
          <a:bodyPr/>
          <a:lstStyle/>
          <a:p>
            <a:fld id="{DDF82107-93BA-490C-9453-044014AF67CD}" type="slidenum">
              <a:rPr kumimoji="1" lang="ja-JP" altLang="en-US" smtClean="0"/>
              <a:t>8</a:t>
            </a:fld>
            <a:endParaRPr kumimoji="1" lang="ja-JP" altLang="en-US"/>
          </a:p>
        </p:txBody>
      </p:sp>
    </p:spTree>
    <p:extLst>
      <p:ext uri="{BB962C8B-B14F-4D97-AF65-F5344CB8AC3E}">
        <p14:creationId xmlns:p14="http://schemas.microsoft.com/office/powerpoint/2010/main" val="102012726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