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78" r:id="rId2"/>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0" d="100"/>
          <a:sy n="100" d="100"/>
        </p:scale>
        <p:origin x="691"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7026E529-5FC7-44BE-8F56-2C9275AB40D0}" type="datetimeFigureOut">
              <a:rPr kumimoji="1" lang="ja-JP" altLang="en-US" smtClean="0"/>
              <a:t>2024/3/1</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4556334B-0832-4211-8A80-7551982C2BB5}" type="slidenum">
              <a:rPr kumimoji="1" lang="ja-JP" altLang="en-US" smtClean="0"/>
              <a:t>‹#›</a:t>
            </a:fld>
            <a:endParaRPr kumimoji="1" lang="ja-JP" altLang="en-US"/>
          </a:p>
        </p:txBody>
      </p:sp>
    </p:spTree>
    <p:extLst>
      <p:ext uri="{BB962C8B-B14F-4D97-AF65-F5344CB8AC3E}">
        <p14:creationId xmlns:p14="http://schemas.microsoft.com/office/powerpoint/2010/main" val="20666186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9E18D94-ACDE-4EC6-8A1C-8C5AA4CBF49D}" type="datetimeFigureOut">
              <a:rPr kumimoji="1" lang="ja-JP" altLang="en-US" smtClean="0"/>
              <a:t>2024/3/1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A313A24-44A6-4369-AA88-E84FF173B60B}" type="slidenum">
              <a:rPr kumimoji="1" lang="ja-JP" altLang="en-US" smtClean="0"/>
              <a:t>‹#›</a:t>
            </a:fld>
            <a:endParaRPr kumimoji="1" lang="ja-JP" altLang="en-US"/>
          </a:p>
        </p:txBody>
      </p:sp>
    </p:spTree>
    <p:extLst>
      <p:ext uri="{BB962C8B-B14F-4D97-AF65-F5344CB8AC3E}">
        <p14:creationId xmlns:p14="http://schemas.microsoft.com/office/powerpoint/2010/main" val="25156926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9E18D94-ACDE-4EC6-8A1C-8C5AA4CBF49D}" type="datetimeFigureOut">
              <a:rPr kumimoji="1" lang="ja-JP" altLang="en-US" smtClean="0"/>
              <a:t>2024/3/1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A313A24-44A6-4369-AA88-E84FF173B60B}" type="slidenum">
              <a:rPr kumimoji="1" lang="ja-JP" altLang="en-US" smtClean="0"/>
              <a:t>‹#›</a:t>
            </a:fld>
            <a:endParaRPr kumimoji="1" lang="ja-JP" altLang="en-US"/>
          </a:p>
        </p:txBody>
      </p:sp>
    </p:spTree>
    <p:extLst>
      <p:ext uri="{BB962C8B-B14F-4D97-AF65-F5344CB8AC3E}">
        <p14:creationId xmlns:p14="http://schemas.microsoft.com/office/powerpoint/2010/main" val="3520887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9E18D94-ACDE-4EC6-8A1C-8C5AA4CBF49D}" type="datetimeFigureOut">
              <a:rPr kumimoji="1" lang="ja-JP" altLang="en-US" smtClean="0"/>
              <a:t>2024/3/1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A313A24-44A6-4369-AA88-E84FF173B60B}" type="slidenum">
              <a:rPr kumimoji="1" lang="ja-JP" altLang="en-US" smtClean="0"/>
              <a:t>‹#›</a:t>
            </a:fld>
            <a:endParaRPr kumimoji="1" lang="ja-JP" altLang="en-US"/>
          </a:p>
        </p:txBody>
      </p:sp>
    </p:spTree>
    <p:extLst>
      <p:ext uri="{BB962C8B-B14F-4D97-AF65-F5344CB8AC3E}">
        <p14:creationId xmlns:p14="http://schemas.microsoft.com/office/powerpoint/2010/main" val="4274109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9E18D94-ACDE-4EC6-8A1C-8C5AA4CBF49D}" type="datetimeFigureOut">
              <a:rPr kumimoji="1" lang="ja-JP" altLang="en-US" smtClean="0"/>
              <a:t>2024/3/1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A313A24-44A6-4369-AA88-E84FF173B60B}" type="slidenum">
              <a:rPr kumimoji="1" lang="ja-JP" altLang="en-US" smtClean="0"/>
              <a:t>‹#›</a:t>
            </a:fld>
            <a:endParaRPr kumimoji="1" lang="ja-JP" altLang="en-US"/>
          </a:p>
        </p:txBody>
      </p:sp>
    </p:spTree>
    <p:extLst>
      <p:ext uri="{BB962C8B-B14F-4D97-AF65-F5344CB8AC3E}">
        <p14:creationId xmlns:p14="http://schemas.microsoft.com/office/powerpoint/2010/main" val="27566747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9E18D94-ACDE-4EC6-8A1C-8C5AA4CBF49D}" type="datetimeFigureOut">
              <a:rPr kumimoji="1" lang="ja-JP" altLang="en-US" smtClean="0"/>
              <a:t>2024/3/1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A313A24-44A6-4369-AA88-E84FF173B60B}" type="slidenum">
              <a:rPr kumimoji="1" lang="ja-JP" altLang="en-US" smtClean="0"/>
              <a:t>‹#›</a:t>
            </a:fld>
            <a:endParaRPr kumimoji="1" lang="ja-JP" altLang="en-US"/>
          </a:p>
        </p:txBody>
      </p:sp>
    </p:spTree>
    <p:extLst>
      <p:ext uri="{BB962C8B-B14F-4D97-AF65-F5344CB8AC3E}">
        <p14:creationId xmlns:p14="http://schemas.microsoft.com/office/powerpoint/2010/main" val="915762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9E18D94-ACDE-4EC6-8A1C-8C5AA4CBF49D}" type="datetimeFigureOut">
              <a:rPr kumimoji="1" lang="ja-JP" altLang="en-US" smtClean="0"/>
              <a:t>2024/3/1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A313A24-44A6-4369-AA88-E84FF173B60B}" type="slidenum">
              <a:rPr kumimoji="1" lang="ja-JP" altLang="en-US" smtClean="0"/>
              <a:t>‹#›</a:t>
            </a:fld>
            <a:endParaRPr kumimoji="1" lang="ja-JP" altLang="en-US"/>
          </a:p>
        </p:txBody>
      </p:sp>
    </p:spTree>
    <p:extLst>
      <p:ext uri="{BB962C8B-B14F-4D97-AF65-F5344CB8AC3E}">
        <p14:creationId xmlns:p14="http://schemas.microsoft.com/office/powerpoint/2010/main" val="23389568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9E18D94-ACDE-4EC6-8A1C-8C5AA4CBF49D}" type="datetimeFigureOut">
              <a:rPr kumimoji="1" lang="ja-JP" altLang="en-US" smtClean="0"/>
              <a:t>2024/3/1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A313A24-44A6-4369-AA88-E84FF173B60B}" type="slidenum">
              <a:rPr kumimoji="1" lang="ja-JP" altLang="en-US" smtClean="0"/>
              <a:t>‹#›</a:t>
            </a:fld>
            <a:endParaRPr kumimoji="1" lang="ja-JP" altLang="en-US"/>
          </a:p>
        </p:txBody>
      </p:sp>
    </p:spTree>
    <p:extLst>
      <p:ext uri="{BB962C8B-B14F-4D97-AF65-F5344CB8AC3E}">
        <p14:creationId xmlns:p14="http://schemas.microsoft.com/office/powerpoint/2010/main" val="40350618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9E18D94-ACDE-4EC6-8A1C-8C5AA4CBF49D}" type="datetimeFigureOut">
              <a:rPr kumimoji="1" lang="ja-JP" altLang="en-US" smtClean="0"/>
              <a:t>2024/3/1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A313A24-44A6-4369-AA88-E84FF173B60B}" type="slidenum">
              <a:rPr kumimoji="1" lang="ja-JP" altLang="en-US" smtClean="0"/>
              <a:t>‹#›</a:t>
            </a:fld>
            <a:endParaRPr kumimoji="1" lang="ja-JP" altLang="en-US"/>
          </a:p>
        </p:txBody>
      </p:sp>
    </p:spTree>
    <p:extLst>
      <p:ext uri="{BB962C8B-B14F-4D97-AF65-F5344CB8AC3E}">
        <p14:creationId xmlns:p14="http://schemas.microsoft.com/office/powerpoint/2010/main" val="41366008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E18D94-ACDE-4EC6-8A1C-8C5AA4CBF49D}" type="datetimeFigureOut">
              <a:rPr kumimoji="1" lang="ja-JP" altLang="en-US" smtClean="0"/>
              <a:t>2024/3/1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A313A24-44A6-4369-AA88-E84FF173B60B}" type="slidenum">
              <a:rPr kumimoji="1" lang="ja-JP" altLang="en-US" smtClean="0"/>
              <a:t>‹#›</a:t>
            </a:fld>
            <a:endParaRPr kumimoji="1" lang="ja-JP" altLang="en-US"/>
          </a:p>
        </p:txBody>
      </p:sp>
    </p:spTree>
    <p:extLst>
      <p:ext uri="{BB962C8B-B14F-4D97-AF65-F5344CB8AC3E}">
        <p14:creationId xmlns:p14="http://schemas.microsoft.com/office/powerpoint/2010/main" val="25375526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9E18D94-ACDE-4EC6-8A1C-8C5AA4CBF49D}" type="datetimeFigureOut">
              <a:rPr kumimoji="1" lang="ja-JP" altLang="en-US" smtClean="0"/>
              <a:t>2024/3/1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A313A24-44A6-4369-AA88-E84FF173B60B}" type="slidenum">
              <a:rPr kumimoji="1" lang="ja-JP" altLang="en-US" smtClean="0"/>
              <a:t>‹#›</a:t>
            </a:fld>
            <a:endParaRPr kumimoji="1" lang="ja-JP" altLang="en-US"/>
          </a:p>
        </p:txBody>
      </p:sp>
    </p:spTree>
    <p:extLst>
      <p:ext uri="{BB962C8B-B14F-4D97-AF65-F5344CB8AC3E}">
        <p14:creationId xmlns:p14="http://schemas.microsoft.com/office/powerpoint/2010/main" val="870424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9E18D94-ACDE-4EC6-8A1C-8C5AA4CBF49D}" type="datetimeFigureOut">
              <a:rPr kumimoji="1" lang="ja-JP" altLang="en-US" smtClean="0"/>
              <a:t>2024/3/1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A313A24-44A6-4369-AA88-E84FF173B60B}" type="slidenum">
              <a:rPr kumimoji="1" lang="ja-JP" altLang="en-US" smtClean="0"/>
              <a:t>‹#›</a:t>
            </a:fld>
            <a:endParaRPr kumimoji="1" lang="ja-JP" altLang="en-US"/>
          </a:p>
        </p:txBody>
      </p:sp>
    </p:spTree>
    <p:extLst>
      <p:ext uri="{BB962C8B-B14F-4D97-AF65-F5344CB8AC3E}">
        <p14:creationId xmlns:p14="http://schemas.microsoft.com/office/powerpoint/2010/main" val="32271062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E18D94-ACDE-4EC6-8A1C-8C5AA4CBF49D}" type="datetimeFigureOut">
              <a:rPr kumimoji="1" lang="ja-JP" altLang="en-US" smtClean="0"/>
              <a:t>2024/3/1</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313A24-44A6-4369-AA88-E84FF173B60B}" type="slidenum">
              <a:rPr kumimoji="1" lang="ja-JP" altLang="en-US" smtClean="0"/>
              <a:t>‹#›</a:t>
            </a:fld>
            <a:endParaRPr kumimoji="1" lang="ja-JP" altLang="en-US"/>
          </a:p>
        </p:txBody>
      </p:sp>
    </p:spTree>
    <p:extLst>
      <p:ext uri="{BB962C8B-B14F-4D97-AF65-F5344CB8AC3E}">
        <p14:creationId xmlns:p14="http://schemas.microsoft.com/office/powerpoint/2010/main" val="38036120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
            <a:extLst>
              <a:ext uri="{FF2B5EF4-FFF2-40B4-BE49-F238E27FC236}">
                <a16:creationId xmlns:a16="http://schemas.microsoft.com/office/drawing/2014/main" id="{B518CB35-4502-4E17-872B-7ED97D53950D}"/>
              </a:ext>
            </a:extLst>
          </p:cNvPr>
          <p:cNvGrpSpPr/>
          <p:nvPr/>
        </p:nvGrpSpPr>
        <p:grpSpPr>
          <a:xfrm>
            <a:off x="0" y="59796"/>
            <a:ext cx="9906000" cy="359822"/>
            <a:chOff x="0" y="-6513"/>
            <a:chExt cx="12192000" cy="442858"/>
          </a:xfrm>
        </p:grpSpPr>
        <p:sp>
          <p:nvSpPr>
            <p:cNvPr id="3" name="正方形/長方形 2">
              <a:extLst>
                <a:ext uri="{FF2B5EF4-FFF2-40B4-BE49-F238E27FC236}">
                  <a16:creationId xmlns:a16="http://schemas.microsoft.com/office/drawing/2014/main" id="{DAE7DE74-F72B-476B-826E-531D1C1272A9}"/>
                </a:ext>
              </a:extLst>
            </p:cNvPr>
            <p:cNvSpPr/>
            <p:nvPr/>
          </p:nvSpPr>
          <p:spPr>
            <a:xfrm>
              <a:off x="0" y="-6513"/>
              <a:ext cx="12192000" cy="442858"/>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bg1"/>
                  </a:solidFill>
                  <a:latin typeface="Meiryo UI" panose="020B0604030504040204" pitchFamily="50" charset="-128"/>
                  <a:ea typeface="Meiryo UI" panose="020B0604030504040204" pitchFamily="50" charset="-128"/>
                </a:rPr>
                <a:t>評価結果の公表について</a:t>
              </a:r>
            </a:p>
          </p:txBody>
        </p:sp>
        <p:sp>
          <p:nvSpPr>
            <p:cNvPr id="4" name="テキスト ボックス 3">
              <a:extLst>
                <a:ext uri="{FF2B5EF4-FFF2-40B4-BE49-F238E27FC236}">
                  <a16:creationId xmlns:a16="http://schemas.microsoft.com/office/drawing/2014/main" id="{FDEBC52F-4A83-4B4C-A34B-05AE7CD3892D}"/>
                </a:ext>
              </a:extLst>
            </p:cNvPr>
            <p:cNvSpPr txBox="1"/>
            <p:nvPr/>
          </p:nvSpPr>
          <p:spPr>
            <a:xfrm>
              <a:off x="10898777" y="9296"/>
              <a:ext cx="1293223" cy="282997"/>
            </a:xfrm>
            <a:prstGeom prst="rect">
              <a:avLst/>
            </a:prstGeom>
            <a:noFill/>
          </p:spPr>
          <p:txBody>
            <a:bodyPr wrap="square" rtlCol="0">
              <a:spAutoFit/>
            </a:bodyPr>
            <a:lstStyle/>
            <a:p>
              <a:pPr algn="ctr"/>
              <a:endParaRPr lang="ja-JP" altLang="en-US" sz="894" b="1" dirty="0">
                <a:solidFill>
                  <a:schemeClr val="bg1"/>
                </a:solidFill>
                <a:latin typeface="Meiryo UI" panose="020B0604030504040204" pitchFamily="50" charset="-128"/>
                <a:ea typeface="Meiryo UI" panose="020B0604030504040204" pitchFamily="50" charset="-128"/>
              </a:endParaRPr>
            </a:p>
          </p:txBody>
        </p:sp>
      </p:grpSp>
      <p:sp>
        <p:nvSpPr>
          <p:cNvPr id="5" name="テキスト ボックス 11">
            <a:extLst>
              <a:ext uri="{FF2B5EF4-FFF2-40B4-BE49-F238E27FC236}">
                <a16:creationId xmlns:a16="http://schemas.microsoft.com/office/drawing/2014/main" id="{72019DC9-7DFA-4114-BBDD-CF24D4841F56}"/>
              </a:ext>
            </a:extLst>
          </p:cNvPr>
          <p:cNvSpPr txBox="1"/>
          <p:nvPr/>
        </p:nvSpPr>
        <p:spPr>
          <a:xfrm>
            <a:off x="7246620" y="63207"/>
            <a:ext cx="2659380" cy="352999"/>
          </a:xfrm>
          <a:prstGeom prst="rect">
            <a:avLst/>
          </a:prstGeom>
          <a:solidFill>
            <a:sysClr val="window" lastClr="FFFFFF"/>
          </a:solidFill>
          <a:ln w="25400" cap="flat" cmpd="sng" algn="ctr">
            <a:solidFill>
              <a:sysClr val="windowText" lastClr="000000"/>
            </a:solidFill>
            <a:prstDash val="solid"/>
          </a:ln>
          <a:effectLst/>
        </p:spPr>
        <p:txBody>
          <a:bodyPr wrap="none" rtlCol="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Aft>
                <a:spcPts val="0"/>
              </a:spcAft>
            </a:pPr>
            <a:r>
              <a:rPr lang="ja-JP" altLang="en-US" sz="900" kern="0" spc="-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令和６</a:t>
            </a:r>
            <a:r>
              <a:rPr lang="ja-JP" altLang="en-US" sz="900" kern="0" spc="-100" baseline="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年３月</a:t>
            </a:r>
            <a:r>
              <a:rPr lang="en-US" altLang="ja-JP" sz="900" kern="0" spc="-100" baseline="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15</a:t>
            </a:r>
            <a:r>
              <a:rPr lang="ja-JP" altLang="en-US" sz="900" kern="0" spc="-100" baseline="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日開催</a:t>
            </a:r>
            <a:endParaRPr lang="en-US" altLang="ja-JP" sz="900" kern="0" spc="-100" baseline="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dist">
              <a:spcAft>
                <a:spcPts val="0"/>
              </a:spcAft>
            </a:pPr>
            <a:r>
              <a:rPr lang="ja-JP" sz="900" kern="12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第</a:t>
            </a:r>
            <a:r>
              <a:rPr lang="ja-JP" altLang="en-US" sz="9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４</a:t>
            </a:r>
            <a:r>
              <a:rPr lang="ja-JP" sz="900" kern="12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回大阪府医療審議会働き方改革部会　資料</a:t>
            </a:r>
            <a:r>
              <a:rPr lang="en-US" altLang="ja-JP" sz="900" kern="12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3</a:t>
            </a:r>
            <a:r>
              <a:rPr lang="en-US" altLang="ja-JP" sz="9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-1</a:t>
            </a:r>
            <a:endParaRPr lang="ja-JP" sz="900" dirty="0">
              <a:effectLst/>
              <a:latin typeface="Meiryo UI" panose="020B0604030504040204" pitchFamily="50" charset="-128"/>
              <a:ea typeface="Meiryo UI" panose="020B0604030504040204" pitchFamily="50" charset="-128"/>
              <a:cs typeface="ＭＳ Ｐゴシック" panose="020B0600070205080204" pitchFamily="50" charset="-128"/>
            </a:endParaRPr>
          </a:p>
        </p:txBody>
      </p:sp>
      <p:sp>
        <p:nvSpPr>
          <p:cNvPr id="6" name="テキスト ボックス 5">
            <a:extLst>
              <a:ext uri="{FF2B5EF4-FFF2-40B4-BE49-F238E27FC236}">
                <a16:creationId xmlns:a16="http://schemas.microsoft.com/office/drawing/2014/main" id="{2A88418A-A40E-4C3D-9A9B-54B068A35149}"/>
              </a:ext>
            </a:extLst>
          </p:cNvPr>
          <p:cNvSpPr txBox="1"/>
          <p:nvPr/>
        </p:nvSpPr>
        <p:spPr>
          <a:xfrm>
            <a:off x="221615" y="447739"/>
            <a:ext cx="9462770" cy="1754326"/>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1200" dirty="0">
                <a:latin typeface="Meiryo UI" panose="020B0604030504040204" pitchFamily="50" charset="-128"/>
                <a:ea typeface="Meiryo UI" panose="020B0604030504040204" pitchFamily="50" charset="-128"/>
              </a:rPr>
              <a:t>根拠法令</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医療法第</a:t>
            </a:r>
            <a:r>
              <a:rPr lang="en-US" altLang="ja-JP" sz="1200" dirty="0">
                <a:latin typeface="Meiryo UI" panose="020B0604030504040204" pitchFamily="50" charset="-128"/>
                <a:ea typeface="Meiryo UI" panose="020B0604030504040204" pitchFamily="50" charset="-128"/>
              </a:rPr>
              <a:t>109</a:t>
            </a:r>
            <a:r>
              <a:rPr lang="ja-JP" altLang="en-US" sz="1200" dirty="0">
                <a:latin typeface="Meiryo UI" panose="020B0604030504040204" pitchFamily="50" charset="-128"/>
                <a:ea typeface="Meiryo UI" panose="020B0604030504040204" pitchFamily="50" charset="-128"/>
              </a:rPr>
              <a:t>条　</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医療機関勤務環境評価センターは、評価を行ったときは、遅滞なく、当該評価に係る病院又は診療所の管理者及び当該病院又は診療所の</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所在地 の都道府県知事に対して、その評価の結果を通知しなければならない。　　　</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医療法第</a:t>
            </a:r>
            <a:r>
              <a:rPr lang="en-US" altLang="ja-JP" sz="1200" dirty="0">
                <a:latin typeface="Meiryo UI" panose="020B0604030504040204" pitchFamily="50" charset="-128"/>
                <a:ea typeface="Meiryo UI" panose="020B0604030504040204" pitchFamily="50" charset="-128"/>
              </a:rPr>
              <a:t>111</a:t>
            </a:r>
            <a:r>
              <a:rPr lang="ja-JP" altLang="en-US" sz="1200" dirty="0">
                <a:latin typeface="Meiryo UI" panose="020B0604030504040204" pitchFamily="50" charset="-128"/>
                <a:ea typeface="Meiryo UI" panose="020B0604030504040204" pitchFamily="50" charset="-128"/>
              </a:rPr>
              <a:t>条第</a:t>
            </a:r>
            <a:r>
              <a:rPr lang="en-US" altLang="ja-JP" sz="1200" dirty="0">
                <a:latin typeface="Meiryo UI" panose="020B0604030504040204" pitchFamily="50" charset="-128"/>
                <a:ea typeface="Meiryo UI" panose="020B0604030504040204" pitchFamily="50" charset="-128"/>
              </a:rPr>
              <a:t>1</a:t>
            </a:r>
            <a:r>
              <a:rPr lang="ja-JP" altLang="en-US" sz="1200" dirty="0">
                <a:latin typeface="Meiryo UI" panose="020B0604030504040204" pitchFamily="50" charset="-128"/>
                <a:ea typeface="Meiryo UI" panose="020B0604030504040204" pitchFamily="50" charset="-128"/>
              </a:rPr>
              <a:t>項　　</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都道府県知事は、厚生労働省令に定めるところにより、第</a:t>
            </a:r>
            <a:r>
              <a:rPr lang="en-US" altLang="ja-JP" sz="1200" dirty="0">
                <a:latin typeface="Meiryo UI" panose="020B0604030504040204" pitchFamily="50" charset="-128"/>
                <a:ea typeface="Meiryo UI" panose="020B0604030504040204" pitchFamily="50" charset="-128"/>
              </a:rPr>
              <a:t>109</a:t>
            </a:r>
            <a:r>
              <a:rPr lang="ja-JP" altLang="en-US" sz="1200" dirty="0">
                <a:latin typeface="Meiryo UI" panose="020B0604030504040204" pitchFamily="50" charset="-128"/>
                <a:ea typeface="Meiryo UI" panose="020B0604030504040204" pitchFamily="50" charset="-128"/>
              </a:rPr>
              <a:t>条の</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規定により通知された</a:t>
            </a:r>
            <a:r>
              <a:rPr lang="ja-JP" altLang="en-US" sz="1200" u="sng" dirty="0">
                <a:latin typeface="Meiryo UI" panose="020B0604030504040204" pitchFamily="50" charset="-128"/>
                <a:ea typeface="Meiryo UI" panose="020B0604030504040204" pitchFamily="50" charset="-128"/>
              </a:rPr>
              <a:t>評価の結果を公表しなければならない。</a:t>
            </a:r>
            <a:endParaRPr lang="en-US" altLang="ja-JP" sz="1200" u="sng"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医療法施行規則第</a:t>
            </a:r>
            <a:r>
              <a:rPr lang="en-US" altLang="ja-JP" sz="1200" dirty="0">
                <a:latin typeface="Meiryo UI" panose="020B0604030504040204" pitchFamily="50" charset="-128"/>
                <a:ea typeface="Meiryo UI" panose="020B0604030504040204" pitchFamily="50" charset="-128"/>
              </a:rPr>
              <a:t>66</a:t>
            </a:r>
            <a:r>
              <a:rPr lang="ja-JP" altLang="en-US" sz="1200" dirty="0">
                <a:latin typeface="Meiryo UI" panose="020B0604030504040204" pitchFamily="50" charset="-128"/>
                <a:ea typeface="Meiryo UI" panose="020B0604030504040204" pitchFamily="50" charset="-128"/>
              </a:rPr>
              <a:t>条</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都道府県知事は法第</a:t>
            </a:r>
            <a:r>
              <a:rPr lang="en-US" altLang="ja-JP" sz="1200" dirty="0">
                <a:latin typeface="Meiryo UI" panose="020B0604030504040204" pitchFamily="50" charset="-128"/>
                <a:ea typeface="Meiryo UI" panose="020B0604030504040204" pitchFamily="50" charset="-128"/>
              </a:rPr>
              <a:t>111</a:t>
            </a:r>
            <a:r>
              <a:rPr lang="ja-JP" altLang="en-US" sz="1200" dirty="0">
                <a:latin typeface="Meiryo UI" panose="020B0604030504040204" pitchFamily="50" charset="-128"/>
                <a:ea typeface="Meiryo UI" panose="020B0604030504040204" pitchFamily="50" charset="-128"/>
              </a:rPr>
              <a:t>条第</a:t>
            </a:r>
            <a:r>
              <a:rPr lang="en-US" altLang="ja-JP" sz="1200" dirty="0">
                <a:latin typeface="Meiryo UI" panose="020B0604030504040204" pitchFamily="50" charset="-128"/>
                <a:ea typeface="Meiryo UI" panose="020B0604030504040204" pitchFamily="50" charset="-128"/>
              </a:rPr>
              <a:t>1</a:t>
            </a:r>
            <a:r>
              <a:rPr lang="ja-JP" altLang="en-US" sz="1200" dirty="0">
                <a:latin typeface="Meiryo UI" panose="020B0604030504040204" pitchFamily="50" charset="-128"/>
                <a:ea typeface="Meiryo UI" panose="020B0604030504040204" pitchFamily="50" charset="-128"/>
              </a:rPr>
              <a:t>項の規定により、法第</a:t>
            </a:r>
            <a:r>
              <a:rPr lang="en-US" altLang="ja-JP" sz="1200" dirty="0">
                <a:latin typeface="Meiryo UI" panose="020B0604030504040204" pitchFamily="50" charset="-128"/>
                <a:ea typeface="Meiryo UI" panose="020B0604030504040204" pitchFamily="50" charset="-128"/>
              </a:rPr>
              <a:t>109</a:t>
            </a:r>
            <a:r>
              <a:rPr lang="ja-JP" altLang="en-US" sz="1200" dirty="0">
                <a:latin typeface="Meiryo UI" panose="020B0604030504040204" pitchFamily="50" charset="-128"/>
                <a:ea typeface="Meiryo UI" panose="020B0604030504040204" pitchFamily="50" charset="-128"/>
              </a:rPr>
              <a:t>条</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の規定により通知された評価の結果の要旨について、当該評価の結果の</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通知を受けてからおおむね１年以内に、インターネットの利用その他の適切な方法により公表しなければならない　</a:t>
            </a:r>
            <a:endParaRPr lang="en-US" altLang="ja-JP" sz="1050" dirty="0">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DEA67D94-FE58-4DD8-A4B2-4E53A230902A}"/>
              </a:ext>
            </a:extLst>
          </p:cNvPr>
          <p:cNvSpPr txBox="1"/>
          <p:nvPr/>
        </p:nvSpPr>
        <p:spPr>
          <a:xfrm>
            <a:off x="71210" y="2253931"/>
            <a:ext cx="6374443" cy="276999"/>
          </a:xfrm>
          <a:prstGeom prst="rect">
            <a:avLst/>
          </a:prstGeom>
          <a:noFill/>
        </p:spPr>
        <p:txBody>
          <a:bodyPr wrap="square" rtlCol="0">
            <a:spAutoFit/>
          </a:bodyPr>
          <a:lstStyle/>
          <a:p>
            <a:r>
              <a:rPr kumimoji="1" lang="en-US" altLang="ja-JP" sz="1200" b="1" dirty="0">
                <a:latin typeface="Meiryo UI" panose="020B0604030504040204" pitchFamily="50" charset="-128"/>
                <a:ea typeface="Meiryo UI" panose="020B0604030504040204" pitchFamily="50" charset="-128"/>
              </a:rPr>
              <a:t>【</a:t>
            </a:r>
            <a:r>
              <a:rPr kumimoji="1" lang="ja-JP" altLang="en-US" sz="1200" b="1" dirty="0">
                <a:latin typeface="Meiryo UI" panose="020B0604030504040204" pitchFamily="50" charset="-128"/>
                <a:ea typeface="Meiryo UI" panose="020B0604030504040204" pitchFamily="50" charset="-128"/>
              </a:rPr>
              <a:t>１</a:t>
            </a:r>
            <a:r>
              <a:rPr kumimoji="1" lang="en-US" altLang="ja-JP" sz="1200" b="1" dirty="0">
                <a:latin typeface="Meiryo UI" panose="020B0604030504040204" pitchFamily="50" charset="-128"/>
                <a:ea typeface="Meiryo UI" panose="020B0604030504040204" pitchFamily="50" charset="-128"/>
              </a:rPr>
              <a:t>】</a:t>
            </a:r>
            <a:r>
              <a:rPr kumimoji="1" lang="ja-JP" altLang="en-US" sz="1200" b="1" dirty="0">
                <a:latin typeface="Meiryo UI" panose="020B0604030504040204" pitchFamily="50" charset="-128"/>
                <a:ea typeface="Meiryo UI" panose="020B0604030504040204" pitchFamily="50" charset="-128"/>
              </a:rPr>
              <a:t>公表方法　：　大阪府ホームページ　働き方改革専用ページに掲載</a:t>
            </a:r>
            <a:endParaRPr kumimoji="1" lang="en-US" altLang="ja-JP" sz="1200" dirty="0">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C7B681A7-CE43-4EC0-88BD-25A1FF368D33}"/>
              </a:ext>
            </a:extLst>
          </p:cNvPr>
          <p:cNvSpPr txBox="1"/>
          <p:nvPr/>
        </p:nvSpPr>
        <p:spPr>
          <a:xfrm>
            <a:off x="71210" y="2605209"/>
            <a:ext cx="7062260" cy="510396"/>
          </a:xfrm>
          <a:prstGeom prst="rect">
            <a:avLst/>
          </a:prstGeom>
          <a:noFill/>
        </p:spPr>
        <p:txBody>
          <a:bodyPr wrap="square" rtlCol="0">
            <a:spAutoFit/>
          </a:bodyPr>
          <a:lstStyle/>
          <a:p>
            <a:r>
              <a:rPr kumimoji="1" lang="en-US" altLang="ja-JP" sz="1200" b="1" dirty="0">
                <a:latin typeface="Meiryo UI" panose="020B0604030504040204" pitchFamily="50" charset="-128"/>
                <a:ea typeface="Meiryo UI" panose="020B0604030504040204" pitchFamily="50" charset="-128"/>
              </a:rPr>
              <a:t>【</a:t>
            </a:r>
            <a:r>
              <a:rPr kumimoji="1" lang="ja-JP" altLang="en-US" sz="1200" b="1" dirty="0">
                <a:latin typeface="Meiryo UI" panose="020B0604030504040204" pitchFamily="50" charset="-128"/>
                <a:ea typeface="Meiryo UI" panose="020B0604030504040204" pitchFamily="50" charset="-128"/>
              </a:rPr>
              <a:t>２</a:t>
            </a:r>
            <a:r>
              <a:rPr kumimoji="1" lang="en-US" altLang="ja-JP" sz="1200" b="1" dirty="0">
                <a:latin typeface="Meiryo UI" panose="020B0604030504040204" pitchFamily="50" charset="-128"/>
                <a:ea typeface="Meiryo UI" panose="020B0604030504040204" pitchFamily="50" charset="-128"/>
              </a:rPr>
              <a:t>】</a:t>
            </a:r>
            <a:r>
              <a:rPr kumimoji="1" lang="ja-JP" altLang="en-US" sz="1200" b="1" dirty="0">
                <a:latin typeface="Meiryo UI" panose="020B0604030504040204" pitchFamily="50" charset="-128"/>
                <a:ea typeface="Meiryo UI" panose="020B0604030504040204" pitchFamily="50" charset="-128"/>
              </a:rPr>
              <a:t>掲載予定日：　令和</a:t>
            </a:r>
            <a:r>
              <a:rPr kumimoji="1" lang="en-US" altLang="ja-JP" sz="1200" b="1" dirty="0">
                <a:latin typeface="Meiryo UI" panose="020B0604030504040204" pitchFamily="50" charset="-128"/>
                <a:ea typeface="Meiryo UI" panose="020B0604030504040204" pitchFamily="50" charset="-128"/>
              </a:rPr>
              <a:t>6</a:t>
            </a:r>
            <a:r>
              <a:rPr kumimoji="1" lang="ja-JP" altLang="en-US" sz="1200" b="1" dirty="0">
                <a:latin typeface="Meiryo UI" panose="020B0604030504040204" pitchFamily="50" charset="-128"/>
                <a:ea typeface="Meiryo UI" panose="020B0604030504040204" pitchFamily="50" charset="-128"/>
              </a:rPr>
              <a:t>年４月</a:t>
            </a:r>
            <a:r>
              <a:rPr kumimoji="1" lang="en-US" altLang="ja-JP" sz="1200" b="1" dirty="0">
                <a:latin typeface="Meiryo UI" panose="020B0604030504040204" pitchFamily="50" charset="-128"/>
                <a:ea typeface="Meiryo UI" panose="020B0604030504040204" pitchFamily="50" charset="-128"/>
              </a:rPr>
              <a:t>1</a:t>
            </a:r>
            <a:r>
              <a:rPr kumimoji="1" lang="ja-JP" altLang="en-US" sz="1200" b="1" dirty="0">
                <a:latin typeface="Meiryo UI" panose="020B0604030504040204" pitchFamily="50" charset="-128"/>
                <a:ea typeface="Meiryo UI" panose="020B0604030504040204" pitchFamily="50" charset="-128"/>
              </a:rPr>
              <a:t>日（月）</a:t>
            </a:r>
            <a:endParaRPr kumimoji="1" lang="en-US" altLang="ja-JP" sz="1200" b="1" dirty="0">
              <a:latin typeface="Meiryo UI" panose="020B0604030504040204" pitchFamily="50" charset="-128"/>
              <a:ea typeface="Meiryo UI" panose="020B0604030504040204" pitchFamily="50" charset="-128"/>
            </a:endParaRPr>
          </a:p>
          <a:p>
            <a:pPr>
              <a:lnSpc>
                <a:spcPts val="500"/>
              </a:lnSpc>
            </a:pPr>
            <a:endParaRPr kumimoji="1" lang="en-US" altLang="ja-JP" sz="12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　　　指定の効力が発生する令和６年４月１日に、評価結果要旨を公表する</a:t>
            </a:r>
            <a:endParaRPr kumimoji="1" lang="en-US" altLang="ja-JP" sz="1100" dirty="0">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110065E2-FA02-4DAB-A4B7-3EFB414D9A9C}"/>
              </a:ext>
            </a:extLst>
          </p:cNvPr>
          <p:cNvSpPr txBox="1"/>
          <p:nvPr/>
        </p:nvSpPr>
        <p:spPr>
          <a:xfrm>
            <a:off x="71210" y="3118871"/>
            <a:ext cx="9517380" cy="276999"/>
          </a:xfrm>
          <a:prstGeom prst="rect">
            <a:avLst/>
          </a:prstGeom>
          <a:noFill/>
        </p:spPr>
        <p:txBody>
          <a:bodyPr wrap="square" rtlCol="0">
            <a:spAutoFit/>
          </a:bodyPr>
          <a:lstStyle/>
          <a:p>
            <a:r>
              <a:rPr kumimoji="1" lang="en-US" altLang="ja-JP" sz="1200" b="1" dirty="0">
                <a:latin typeface="Meiryo UI" panose="020B0604030504040204" pitchFamily="50" charset="-128"/>
                <a:ea typeface="Meiryo UI" panose="020B0604030504040204" pitchFamily="50" charset="-128"/>
              </a:rPr>
              <a:t>【</a:t>
            </a:r>
            <a:r>
              <a:rPr kumimoji="1" lang="ja-JP" altLang="en-US" sz="1200" b="1" dirty="0">
                <a:latin typeface="Meiryo UI" panose="020B0604030504040204" pitchFamily="50" charset="-128"/>
                <a:ea typeface="Meiryo UI" panose="020B0604030504040204" pitchFamily="50" charset="-128"/>
              </a:rPr>
              <a:t>３</a:t>
            </a:r>
            <a:r>
              <a:rPr kumimoji="1" lang="en-US" altLang="ja-JP" sz="1200" b="1" dirty="0">
                <a:latin typeface="Meiryo UI" panose="020B0604030504040204" pitchFamily="50" charset="-128"/>
                <a:ea typeface="Meiryo UI" panose="020B0604030504040204" pitchFamily="50" charset="-128"/>
              </a:rPr>
              <a:t>】</a:t>
            </a:r>
            <a:r>
              <a:rPr kumimoji="1" lang="ja-JP" altLang="en-US" sz="1200" b="1" dirty="0">
                <a:latin typeface="Meiryo UI" panose="020B0604030504040204" pitchFamily="50" charset="-128"/>
                <a:ea typeface="Meiryo UI" panose="020B0604030504040204" pitchFamily="50" charset="-128"/>
              </a:rPr>
              <a:t>公表内容　：</a:t>
            </a:r>
            <a:r>
              <a:rPr kumimoji="1" lang="en-US" altLang="ja-JP" sz="1200" b="1" dirty="0">
                <a:latin typeface="Meiryo UI" panose="020B0604030504040204" pitchFamily="50" charset="-128"/>
                <a:ea typeface="Meiryo UI" panose="020B0604030504040204" pitchFamily="50" charset="-128"/>
              </a:rPr>
              <a:t> </a:t>
            </a:r>
            <a:r>
              <a:rPr kumimoji="1" lang="ja-JP" altLang="en-US" sz="1200" b="1" dirty="0">
                <a:latin typeface="Meiryo UI" panose="020B0604030504040204" pitchFamily="50" charset="-128"/>
                <a:ea typeface="Meiryo UI" panose="020B0604030504040204" pitchFamily="50" charset="-128"/>
              </a:rPr>
              <a:t>　医療機関ごとに、指定の種類、指定事由、指定年月日、医療機関勤務環境評価センターの全体評価を公表する</a:t>
            </a:r>
            <a:endParaRPr kumimoji="1" lang="en-US" altLang="ja-JP" sz="1200" b="1" dirty="0">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A180AF10-AE21-41BE-9D78-A41CF094707A}"/>
              </a:ext>
            </a:extLst>
          </p:cNvPr>
          <p:cNvSpPr txBox="1"/>
          <p:nvPr/>
        </p:nvSpPr>
        <p:spPr>
          <a:xfrm>
            <a:off x="516378" y="6541892"/>
            <a:ext cx="8738362" cy="261610"/>
          </a:xfrm>
          <a:prstGeom prst="rect">
            <a:avLst/>
          </a:prstGeom>
          <a:noFill/>
        </p:spPr>
        <p:txBody>
          <a:bodyPr wrap="square" rtlCol="0">
            <a:spAutoFit/>
          </a:bodyPr>
          <a:lstStyle/>
          <a:p>
            <a:r>
              <a:rPr kumimoji="1" lang="en-US" altLang="ja-JP" sz="1100" dirty="0">
                <a:solidFill>
                  <a:srgbClr val="0070C0"/>
                </a:solidFill>
                <a:latin typeface="Meiryo UI" panose="020B0604030504040204" pitchFamily="50" charset="-128"/>
                <a:ea typeface="Meiryo UI" panose="020B0604030504040204" pitchFamily="50" charset="-128"/>
              </a:rPr>
              <a:t>※</a:t>
            </a:r>
            <a:r>
              <a:rPr kumimoji="1" lang="ja-JP" altLang="en-US" sz="1100" dirty="0">
                <a:solidFill>
                  <a:srgbClr val="0070C0"/>
                </a:solidFill>
                <a:latin typeface="Meiryo UI" panose="020B0604030504040204" pitchFamily="50" charset="-128"/>
                <a:ea typeface="Meiryo UI" panose="020B0604030504040204" pitchFamily="50" charset="-128"/>
              </a:rPr>
              <a:t>医療機関の掲載の順番は、二次医療圏の「豊能、三島、北河内、中河内、南河内、堺市、泉州、大阪市」の順番で、指定日順に掲載</a:t>
            </a:r>
            <a:endParaRPr kumimoji="1" lang="en-US" altLang="ja-JP" sz="1100" dirty="0">
              <a:solidFill>
                <a:srgbClr val="0070C0"/>
              </a:solidFill>
              <a:latin typeface="Meiryo UI" panose="020B0604030504040204" pitchFamily="50" charset="-128"/>
              <a:ea typeface="Meiryo UI" panose="020B0604030504040204" pitchFamily="50" charset="-128"/>
            </a:endParaRPr>
          </a:p>
        </p:txBody>
      </p:sp>
      <p:graphicFrame>
        <p:nvGraphicFramePr>
          <p:cNvPr id="13" name="表 24">
            <a:extLst>
              <a:ext uri="{FF2B5EF4-FFF2-40B4-BE49-F238E27FC236}">
                <a16:creationId xmlns:a16="http://schemas.microsoft.com/office/drawing/2014/main" id="{1428473F-1C60-4C80-AB04-1A244BC8792A}"/>
              </a:ext>
            </a:extLst>
          </p:cNvPr>
          <p:cNvGraphicFramePr>
            <a:graphicFrameLocks noGrp="1"/>
          </p:cNvGraphicFramePr>
          <p:nvPr>
            <p:extLst>
              <p:ext uri="{D42A27DB-BD31-4B8C-83A1-F6EECF244321}">
                <p14:modId xmlns:p14="http://schemas.microsoft.com/office/powerpoint/2010/main" val="3432986540"/>
              </p:ext>
            </p:extLst>
          </p:nvPr>
        </p:nvGraphicFramePr>
        <p:xfrm>
          <a:off x="126869" y="5044748"/>
          <a:ext cx="9707423" cy="1463040"/>
        </p:xfrm>
        <a:graphic>
          <a:graphicData uri="http://schemas.openxmlformats.org/drawingml/2006/table">
            <a:tbl>
              <a:tblPr firstRow="1" bandRow="1">
                <a:tableStyleId>{5C22544A-7EE6-4342-B048-85BDC9FD1C3A}</a:tableStyleId>
              </a:tblPr>
              <a:tblGrid>
                <a:gridCol w="1128142">
                  <a:extLst>
                    <a:ext uri="{9D8B030D-6E8A-4147-A177-3AD203B41FA5}">
                      <a16:colId xmlns:a16="http://schemas.microsoft.com/office/drawing/2014/main" val="902327389"/>
                    </a:ext>
                  </a:extLst>
                </a:gridCol>
                <a:gridCol w="425652">
                  <a:extLst>
                    <a:ext uri="{9D8B030D-6E8A-4147-A177-3AD203B41FA5}">
                      <a16:colId xmlns:a16="http://schemas.microsoft.com/office/drawing/2014/main" val="4287524202"/>
                    </a:ext>
                  </a:extLst>
                </a:gridCol>
                <a:gridCol w="425652">
                  <a:extLst>
                    <a:ext uri="{9D8B030D-6E8A-4147-A177-3AD203B41FA5}">
                      <a16:colId xmlns:a16="http://schemas.microsoft.com/office/drawing/2014/main" val="63494642"/>
                    </a:ext>
                  </a:extLst>
                </a:gridCol>
                <a:gridCol w="425652">
                  <a:extLst>
                    <a:ext uri="{9D8B030D-6E8A-4147-A177-3AD203B41FA5}">
                      <a16:colId xmlns:a16="http://schemas.microsoft.com/office/drawing/2014/main" val="4265620541"/>
                    </a:ext>
                  </a:extLst>
                </a:gridCol>
                <a:gridCol w="425652">
                  <a:extLst>
                    <a:ext uri="{9D8B030D-6E8A-4147-A177-3AD203B41FA5}">
                      <a16:colId xmlns:a16="http://schemas.microsoft.com/office/drawing/2014/main" val="2921250691"/>
                    </a:ext>
                  </a:extLst>
                </a:gridCol>
                <a:gridCol w="830508">
                  <a:extLst>
                    <a:ext uri="{9D8B030D-6E8A-4147-A177-3AD203B41FA5}">
                      <a16:colId xmlns:a16="http://schemas.microsoft.com/office/drawing/2014/main" val="3668227876"/>
                    </a:ext>
                  </a:extLst>
                </a:gridCol>
                <a:gridCol w="830508">
                  <a:extLst>
                    <a:ext uri="{9D8B030D-6E8A-4147-A177-3AD203B41FA5}">
                      <a16:colId xmlns:a16="http://schemas.microsoft.com/office/drawing/2014/main" val="63864019"/>
                    </a:ext>
                  </a:extLst>
                </a:gridCol>
                <a:gridCol w="830508">
                  <a:extLst>
                    <a:ext uri="{9D8B030D-6E8A-4147-A177-3AD203B41FA5}">
                      <a16:colId xmlns:a16="http://schemas.microsoft.com/office/drawing/2014/main" val="131932676"/>
                    </a:ext>
                  </a:extLst>
                </a:gridCol>
                <a:gridCol w="830508">
                  <a:extLst>
                    <a:ext uri="{9D8B030D-6E8A-4147-A177-3AD203B41FA5}">
                      <a16:colId xmlns:a16="http://schemas.microsoft.com/office/drawing/2014/main" val="2175941767"/>
                    </a:ext>
                  </a:extLst>
                </a:gridCol>
                <a:gridCol w="1038135">
                  <a:extLst>
                    <a:ext uri="{9D8B030D-6E8A-4147-A177-3AD203B41FA5}">
                      <a16:colId xmlns:a16="http://schemas.microsoft.com/office/drawing/2014/main" val="3456203091"/>
                    </a:ext>
                  </a:extLst>
                </a:gridCol>
                <a:gridCol w="1038135">
                  <a:extLst>
                    <a:ext uri="{9D8B030D-6E8A-4147-A177-3AD203B41FA5}">
                      <a16:colId xmlns:a16="http://schemas.microsoft.com/office/drawing/2014/main" val="1626849891"/>
                    </a:ext>
                  </a:extLst>
                </a:gridCol>
                <a:gridCol w="1478371">
                  <a:extLst>
                    <a:ext uri="{9D8B030D-6E8A-4147-A177-3AD203B41FA5}">
                      <a16:colId xmlns:a16="http://schemas.microsoft.com/office/drawing/2014/main" val="1684989649"/>
                    </a:ext>
                  </a:extLst>
                </a:gridCol>
              </a:tblGrid>
              <a:tr h="0">
                <a:tc rowSpan="2">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医療機関名</a:t>
                      </a:r>
                      <a:endParaRPr kumimoji="1" lang="en-US" altLang="ja-JP" sz="800" b="0" dirty="0">
                        <a:solidFill>
                          <a:schemeClr val="tx1"/>
                        </a:solidFill>
                        <a:latin typeface="Meiryo UI" panose="020B0604030504040204" pitchFamily="50" charset="-128"/>
                        <a:ea typeface="Meiryo UI" panose="020B0604030504040204" pitchFamily="50" charset="-128"/>
                      </a:endParaRPr>
                    </a:p>
                    <a:p>
                      <a:pPr algn="ctr"/>
                      <a:r>
                        <a:rPr kumimoji="1" lang="ja-JP" altLang="en-US" sz="800" b="0" dirty="0">
                          <a:solidFill>
                            <a:schemeClr val="tx1"/>
                          </a:solidFill>
                          <a:latin typeface="Meiryo UI" panose="020B0604030504040204" pitchFamily="50" charset="-128"/>
                          <a:ea typeface="Meiryo UI" panose="020B0604030504040204" pitchFamily="50" charset="-128"/>
                        </a:rPr>
                        <a:t>（所在地）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指定の種類</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指定事由</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指定年月日</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指定有効期間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医療機関勤務環境評価センターの</a:t>
                      </a:r>
                      <a:endParaRPr kumimoji="1" lang="en-US" altLang="ja-JP" sz="800" b="0" dirty="0">
                        <a:solidFill>
                          <a:schemeClr val="tx1"/>
                        </a:solidFill>
                        <a:latin typeface="Meiryo UI" panose="020B0604030504040204" pitchFamily="50" charset="-128"/>
                        <a:ea typeface="Meiryo UI" panose="020B0604030504040204" pitchFamily="50" charset="-128"/>
                      </a:endParaRPr>
                    </a:p>
                    <a:p>
                      <a:pPr algn="ctr"/>
                      <a:r>
                        <a:rPr kumimoji="1" lang="ja-JP" altLang="en-US" sz="800" b="0" dirty="0">
                          <a:solidFill>
                            <a:schemeClr val="tx1"/>
                          </a:solidFill>
                          <a:latin typeface="Meiryo UI" panose="020B0604030504040204" pitchFamily="50" charset="-128"/>
                          <a:ea typeface="Meiryo UI" panose="020B0604030504040204" pitchFamily="50" charset="-128"/>
                        </a:rPr>
                        <a:t>評価結果の要旨</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67029941"/>
                  </a:ext>
                </a:extLst>
              </a:tr>
              <a:tr h="319802">
                <a:tc vMerge="1">
                  <a:txBody>
                    <a:bodyPr/>
                    <a:lstStyle/>
                    <a:p>
                      <a:pPr algn="l"/>
                      <a:endParaRPr kumimoji="1" lang="ja-JP" altLang="en-US" sz="1200" b="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en-US" altLang="ja-JP" sz="800" b="0" dirty="0">
                          <a:latin typeface="Meiryo UI" panose="020B0604030504040204" pitchFamily="50" charset="-128"/>
                          <a:ea typeface="Meiryo UI" panose="020B0604030504040204" pitchFamily="50" charset="-128"/>
                        </a:rPr>
                        <a:t>B</a:t>
                      </a:r>
                      <a:endParaRPr kumimoji="1" lang="ja-JP" altLang="en-US" sz="800" b="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dirty="0">
                          <a:latin typeface="Meiryo UI" panose="020B0604030504040204" pitchFamily="50" charset="-128"/>
                          <a:ea typeface="Meiryo UI" panose="020B0604030504040204" pitchFamily="50" charset="-128"/>
                        </a:rPr>
                        <a:t>連携</a:t>
                      </a:r>
                      <a:r>
                        <a:rPr kumimoji="1" lang="en-US" altLang="ja-JP" sz="800" b="0" dirty="0">
                          <a:latin typeface="Meiryo UI" panose="020B0604030504040204" pitchFamily="50" charset="-128"/>
                          <a:ea typeface="Meiryo UI" panose="020B0604030504040204" pitchFamily="50" charset="-128"/>
                        </a:rPr>
                        <a:t>B</a:t>
                      </a:r>
                      <a:endParaRPr kumimoji="1" lang="ja-JP" altLang="en-US" sz="800" b="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en-US" altLang="ja-JP" sz="800" b="0" dirty="0">
                          <a:latin typeface="Meiryo UI" panose="020B0604030504040204" pitchFamily="50" charset="-128"/>
                          <a:ea typeface="Meiryo UI" panose="020B0604030504040204" pitchFamily="50" charset="-128"/>
                        </a:rPr>
                        <a:t>C-1</a:t>
                      </a:r>
                      <a:endParaRPr kumimoji="1" lang="ja-JP" altLang="en-US" sz="800" b="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en-US" altLang="ja-JP" sz="800" b="0" dirty="0">
                          <a:latin typeface="Meiryo UI" panose="020B0604030504040204" pitchFamily="50" charset="-128"/>
                          <a:ea typeface="Meiryo UI" panose="020B0604030504040204" pitchFamily="50" charset="-128"/>
                        </a:rPr>
                        <a:t>C-2</a:t>
                      </a:r>
                      <a:endParaRPr kumimoji="1" lang="ja-JP" altLang="en-US" sz="800" b="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en-US" altLang="ja-JP" sz="800" b="0" dirty="0">
                          <a:latin typeface="Meiryo UI" panose="020B0604030504040204" pitchFamily="50" charset="-128"/>
                          <a:ea typeface="Meiryo UI" panose="020B0604030504040204" pitchFamily="50" charset="-128"/>
                        </a:rPr>
                        <a:t>B</a:t>
                      </a:r>
                      <a:endParaRPr kumimoji="1" lang="ja-JP" altLang="en-US" sz="800" b="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dirty="0">
                          <a:latin typeface="Meiryo UI" panose="020B0604030504040204" pitchFamily="50" charset="-128"/>
                          <a:ea typeface="Meiryo UI" panose="020B0604030504040204" pitchFamily="50" charset="-128"/>
                        </a:rPr>
                        <a:t>連携</a:t>
                      </a:r>
                      <a:r>
                        <a:rPr kumimoji="1" lang="en-US" altLang="ja-JP" sz="800" b="0" dirty="0">
                          <a:latin typeface="Meiryo UI" panose="020B0604030504040204" pitchFamily="50" charset="-128"/>
                          <a:ea typeface="Meiryo UI" panose="020B0604030504040204" pitchFamily="50" charset="-128"/>
                        </a:rPr>
                        <a:t>B</a:t>
                      </a:r>
                      <a:endParaRPr kumimoji="1" lang="ja-JP" altLang="en-US" sz="800" b="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en-US" altLang="ja-JP" sz="800" b="0" dirty="0">
                          <a:latin typeface="Meiryo UI" panose="020B0604030504040204" pitchFamily="50" charset="-128"/>
                          <a:ea typeface="Meiryo UI" panose="020B0604030504040204" pitchFamily="50" charset="-128"/>
                        </a:rPr>
                        <a:t>C-1</a:t>
                      </a:r>
                      <a:endParaRPr kumimoji="1" lang="ja-JP" altLang="en-US" sz="800" b="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en-US" altLang="ja-JP" sz="800" b="0" dirty="0">
                          <a:latin typeface="Meiryo UI" panose="020B0604030504040204" pitchFamily="50" charset="-128"/>
                          <a:ea typeface="Meiryo UI" panose="020B0604030504040204" pitchFamily="50" charset="-128"/>
                        </a:rPr>
                        <a:t>C-2</a:t>
                      </a:r>
                      <a:endParaRPr kumimoji="1" lang="ja-JP" altLang="en-US" sz="800" b="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l"/>
                      <a:endParaRPr kumimoji="1" lang="ja-JP" altLang="en-US" sz="1200" b="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l"/>
                      <a:endParaRPr kumimoji="1" lang="ja-JP" altLang="en-US" sz="1200" b="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l"/>
                      <a:endParaRPr kumimoji="1" lang="en-US" altLang="ja-JP" sz="1200" b="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22960897"/>
                  </a:ext>
                </a:extLst>
              </a:tr>
              <a:tr h="248995">
                <a:tc>
                  <a:txBody>
                    <a:bodyPr/>
                    <a:lstStyle/>
                    <a:p>
                      <a:pPr algn="l"/>
                      <a:r>
                        <a:rPr kumimoji="1" lang="en-US" altLang="ja-JP" sz="800" b="0" dirty="0">
                          <a:latin typeface="Meiryo UI" panose="020B0604030504040204" pitchFamily="50" charset="-128"/>
                          <a:ea typeface="Meiryo UI" panose="020B0604030504040204" pitchFamily="50" charset="-128"/>
                        </a:rPr>
                        <a:t>D</a:t>
                      </a:r>
                      <a:r>
                        <a:rPr kumimoji="1" lang="ja-JP" altLang="en-US" sz="800" b="0" dirty="0">
                          <a:latin typeface="Meiryo UI" panose="020B0604030504040204" pitchFamily="50" charset="-128"/>
                          <a:ea typeface="Meiryo UI" panose="020B0604030504040204" pitchFamily="50" charset="-128"/>
                        </a:rPr>
                        <a:t>病院</a:t>
                      </a:r>
                      <a:endParaRPr kumimoji="1" lang="en-US" altLang="ja-JP" sz="800" b="0" dirty="0">
                        <a:latin typeface="Meiryo UI" panose="020B0604030504040204" pitchFamily="50" charset="-128"/>
                        <a:ea typeface="Meiryo UI" panose="020B0604030504040204" pitchFamily="50" charset="-128"/>
                      </a:endParaRPr>
                    </a:p>
                    <a:p>
                      <a:pPr algn="l"/>
                      <a:r>
                        <a:rPr kumimoji="1" lang="ja-JP" altLang="en-US" sz="800" b="0" dirty="0">
                          <a:latin typeface="Meiryo UI" panose="020B0604030504040204" pitchFamily="50" charset="-128"/>
                          <a:ea typeface="Meiryo UI" panose="020B0604030504040204" pitchFamily="50" charset="-128"/>
                        </a:rPr>
                        <a:t>（所在地）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800" b="0" dirty="0">
                          <a:latin typeface="Meiryo UI" panose="020B0604030504040204" pitchFamily="50" charset="-128"/>
                          <a:ea typeface="Meiryo UI" panose="020B0604030504040204" pitchFamily="50"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800" b="0" dirty="0">
                          <a:latin typeface="Meiryo UI" panose="020B0604030504040204" pitchFamily="50" charset="-128"/>
                          <a:ea typeface="Meiryo UI" panose="020B0604030504040204" pitchFamily="50"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kumimoji="1" lang="ja-JP" altLang="en-US" sz="800" b="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kumimoji="1" lang="ja-JP" altLang="en-US" sz="800" b="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800" b="0" dirty="0">
                          <a:latin typeface="Meiryo UI" panose="020B0604030504040204" pitchFamily="50" charset="-128"/>
                          <a:ea typeface="Meiryo UI" panose="020B0604030504040204" pitchFamily="50" charset="-128"/>
                        </a:rPr>
                        <a:t>救急医療</a:t>
                      </a:r>
                      <a:endParaRPr kumimoji="1" lang="en-US" altLang="ja-JP" sz="800" b="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dirty="0">
                          <a:latin typeface="Meiryo UI" panose="020B0604030504040204" pitchFamily="50" charset="-128"/>
                          <a:ea typeface="Meiryo UI" panose="020B0604030504040204" pitchFamily="50" charset="-128"/>
                        </a:rPr>
                        <a:t>医師派遣</a:t>
                      </a:r>
                    </a:p>
                    <a:p>
                      <a:pPr algn="l"/>
                      <a:endParaRPr kumimoji="1" lang="ja-JP" altLang="en-US" sz="800" b="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kumimoji="1" lang="ja-JP" altLang="en-US" sz="800" b="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kumimoji="1" lang="ja-JP" altLang="en-US" sz="800" b="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800" b="0" dirty="0">
                          <a:latin typeface="Meiryo UI" panose="020B0604030504040204" pitchFamily="50" charset="-128"/>
                          <a:ea typeface="Meiryo UI" panose="020B0604030504040204" pitchFamily="50" charset="-128"/>
                        </a:rPr>
                        <a:t>令和</a:t>
                      </a:r>
                      <a:r>
                        <a:rPr kumimoji="1" lang="en-US" altLang="ja-JP" sz="800" b="0" dirty="0">
                          <a:latin typeface="Meiryo UI" panose="020B0604030504040204" pitchFamily="50" charset="-128"/>
                          <a:ea typeface="Meiryo UI" panose="020B0604030504040204" pitchFamily="50" charset="-128"/>
                        </a:rPr>
                        <a:t>5</a:t>
                      </a:r>
                      <a:r>
                        <a:rPr kumimoji="1" lang="ja-JP" altLang="en-US" sz="800" b="0" dirty="0">
                          <a:latin typeface="Meiryo UI" panose="020B0604030504040204" pitchFamily="50" charset="-128"/>
                          <a:ea typeface="Meiryo UI" panose="020B0604030504040204" pitchFamily="50" charset="-128"/>
                        </a:rPr>
                        <a:t>年○月○日</a:t>
                      </a:r>
                      <a:endParaRPr kumimoji="1" lang="en-US" altLang="ja-JP" sz="800" b="0" dirty="0">
                        <a:latin typeface="Meiryo UI" panose="020B0604030504040204" pitchFamily="50" charset="-128"/>
                        <a:ea typeface="Meiryo UI" panose="020B0604030504040204" pitchFamily="50" charset="-128"/>
                      </a:endParaRPr>
                    </a:p>
                    <a:p>
                      <a:pPr algn="l"/>
                      <a:r>
                        <a:rPr kumimoji="1" lang="ja-JP" altLang="en-US" sz="800" b="0" dirty="0">
                          <a:latin typeface="Meiryo UI" panose="020B0604030504040204" pitchFamily="50" charset="-128"/>
                          <a:ea typeface="Meiryo UI" panose="020B0604030504040204" pitchFamily="50" charset="-128"/>
                        </a:rPr>
                        <a:t>令和</a:t>
                      </a:r>
                      <a:r>
                        <a:rPr kumimoji="1" lang="en-US" altLang="ja-JP" sz="800" b="0" dirty="0">
                          <a:latin typeface="Meiryo UI" panose="020B0604030504040204" pitchFamily="50" charset="-128"/>
                          <a:ea typeface="Meiryo UI" panose="020B0604030504040204" pitchFamily="50" charset="-128"/>
                        </a:rPr>
                        <a:t>6</a:t>
                      </a:r>
                      <a:r>
                        <a:rPr kumimoji="1" lang="ja-JP" altLang="en-US" sz="800" b="0" dirty="0">
                          <a:latin typeface="Meiryo UI" panose="020B0604030504040204" pitchFamily="50" charset="-128"/>
                          <a:ea typeface="Meiryo UI" panose="020B0604030504040204" pitchFamily="50" charset="-128"/>
                        </a:rPr>
                        <a:t>年○月○日</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dirty="0">
                          <a:latin typeface="Meiryo UI" panose="020B0604030504040204" pitchFamily="50" charset="-128"/>
                          <a:ea typeface="Meiryo UI" panose="020B0604030504040204" pitchFamily="50" charset="-128"/>
                        </a:rPr>
                        <a:t>令和６年〇月〇日から３年間</a:t>
                      </a:r>
                    </a:p>
                    <a:p>
                      <a:pPr algn="l"/>
                      <a:endParaRPr kumimoji="1" lang="ja-JP" altLang="en-US" sz="800" b="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800" b="0" dirty="0">
                          <a:latin typeface="Meiryo UI" panose="020B0604030504040204" pitchFamily="50" charset="-128"/>
                          <a:ea typeface="Meiryo UI" panose="020B0604030504040204" pitchFamily="50" charset="-128"/>
                        </a:rPr>
                        <a:t>評価１</a:t>
                      </a:r>
                      <a:endParaRPr kumimoji="1" lang="en-US" altLang="ja-JP" sz="800" b="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62221842"/>
                  </a:ext>
                </a:extLst>
              </a:tr>
              <a:tr h="266337">
                <a:tc>
                  <a:txBody>
                    <a:bodyPr/>
                    <a:lstStyle/>
                    <a:p>
                      <a:pPr algn="l"/>
                      <a:r>
                        <a:rPr kumimoji="1" lang="en-US" altLang="ja-JP" sz="800" b="0" dirty="0">
                          <a:latin typeface="Meiryo UI" panose="020B0604030504040204" pitchFamily="50" charset="-128"/>
                          <a:ea typeface="Meiryo UI" panose="020B0604030504040204" pitchFamily="50" charset="-128"/>
                        </a:rPr>
                        <a:t>E</a:t>
                      </a:r>
                      <a:r>
                        <a:rPr kumimoji="1" lang="ja-JP" altLang="en-US" sz="800" b="0" dirty="0">
                          <a:latin typeface="Meiryo UI" panose="020B0604030504040204" pitchFamily="50" charset="-128"/>
                          <a:ea typeface="Meiryo UI" panose="020B0604030504040204" pitchFamily="50" charset="-128"/>
                        </a:rPr>
                        <a:t>病院</a:t>
                      </a:r>
                      <a:endParaRPr kumimoji="1" lang="en-US" altLang="ja-JP" sz="800" b="0" dirty="0">
                        <a:latin typeface="Meiryo UI" panose="020B0604030504040204" pitchFamily="50" charset="-128"/>
                        <a:ea typeface="Meiryo UI" panose="020B0604030504040204" pitchFamily="50" charset="-128"/>
                      </a:endParaRPr>
                    </a:p>
                    <a:p>
                      <a:pPr algn="l"/>
                      <a:r>
                        <a:rPr kumimoji="1" lang="ja-JP" altLang="en-US" sz="800" b="0" dirty="0">
                          <a:latin typeface="Meiryo UI" panose="020B0604030504040204" pitchFamily="50" charset="-128"/>
                          <a:ea typeface="Meiryo UI" panose="020B0604030504040204" pitchFamily="50" charset="-128"/>
                        </a:rPr>
                        <a:t>（所在地）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kumimoji="1" lang="ja-JP" altLang="en-US" sz="800" b="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kumimoji="1" lang="ja-JP" altLang="en-US" sz="800" b="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800" b="0" dirty="0">
                          <a:latin typeface="Meiryo UI" panose="020B0604030504040204" pitchFamily="50" charset="-128"/>
                          <a:ea typeface="Meiryo UI" panose="020B0604030504040204" pitchFamily="50"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kumimoji="1" lang="ja-JP" altLang="en-US" sz="800" b="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kumimoji="1" lang="ja-JP" altLang="en-US" sz="800" b="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kumimoji="1" lang="ja-JP" altLang="en-US" sz="800" b="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dirty="0">
                          <a:latin typeface="Meiryo UI" panose="020B0604030504040204" pitchFamily="50" charset="-128"/>
                          <a:ea typeface="Meiryo UI" panose="020B0604030504040204" pitchFamily="50" charset="-128"/>
                        </a:rPr>
                        <a:t>臨床研修・専門研修</a:t>
                      </a:r>
                    </a:p>
                    <a:p>
                      <a:pPr algn="l"/>
                      <a:endParaRPr kumimoji="1" lang="ja-JP" altLang="en-US" sz="800" b="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kumimoji="1" lang="ja-JP" altLang="en-US" sz="800" b="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800" b="0" dirty="0">
                          <a:latin typeface="Meiryo UI" panose="020B0604030504040204" pitchFamily="50" charset="-128"/>
                          <a:ea typeface="Meiryo UI" panose="020B0604030504040204" pitchFamily="50" charset="-128"/>
                        </a:rPr>
                        <a:t>令和</a:t>
                      </a:r>
                      <a:r>
                        <a:rPr kumimoji="1" lang="en-US" altLang="ja-JP" sz="800" b="0" dirty="0">
                          <a:latin typeface="Meiryo UI" panose="020B0604030504040204" pitchFamily="50" charset="-128"/>
                          <a:ea typeface="Meiryo UI" panose="020B0604030504040204" pitchFamily="50" charset="-128"/>
                        </a:rPr>
                        <a:t>6</a:t>
                      </a:r>
                      <a:r>
                        <a:rPr kumimoji="1" lang="ja-JP" altLang="en-US" sz="800" b="0" dirty="0">
                          <a:latin typeface="Meiryo UI" panose="020B0604030504040204" pitchFamily="50" charset="-128"/>
                          <a:ea typeface="Meiryo UI" panose="020B0604030504040204" pitchFamily="50" charset="-128"/>
                        </a:rPr>
                        <a:t>年○月○日</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800" b="0" dirty="0">
                          <a:latin typeface="Meiryo UI" panose="020B0604030504040204" pitchFamily="50" charset="-128"/>
                          <a:ea typeface="Meiryo UI" panose="020B0604030504040204" pitchFamily="50" charset="-128"/>
                        </a:rPr>
                        <a:t>令和６年〇月〇日から３年間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800" b="0" dirty="0">
                          <a:latin typeface="Meiryo UI" panose="020B0604030504040204" pitchFamily="50" charset="-128"/>
                          <a:ea typeface="Meiryo UI" panose="020B0604030504040204" pitchFamily="50" charset="-128"/>
                        </a:rPr>
                        <a:t>評価３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03480708"/>
                  </a:ext>
                </a:extLst>
              </a:tr>
            </a:tbl>
          </a:graphicData>
        </a:graphic>
      </p:graphicFrame>
      <p:sp>
        <p:nvSpPr>
          <p:cNvPr id="16" name="テキスト ボックス 15">
            <a:extLst>
              <a:ext uri="{FF2B5EF4-FFF2-40B4-BE49-F238E27FC236}">
                <a16:creationId xmlns:a16="http://schemas.microsoft.com/office/drawing/2014/main" id="{B4D24432-EBE2-4735-BFB1-121A5FF878E1}"/>
              </a:ext>
            </a:extLst>
          </p:cNvPr>
          <p:cNvSpPr txBox="1"/>
          <p:nvPr/>
        </p:nvSpPr>
        <p:spPr>
          <a:xfrm>
            <a:off x="71210" y="4686814"/>
            <a:ext cx="1254913" cy="276999"/>
          </a:xfrm>
          <a:prstGeom prst="rect">
            <a:avLst/>
          </a:prstGeom>
          <a:noFill/>
        </p:spPr>
        <p:txBody>
          <a:bodyPr wrap="square" rtlCol="0">
            <a:spAutoFit/>
          </a:bodyPr>
          <a:lstStyle/>
          <a:p>
            <a:r>
              <a:rPr kumimoji="1" lang="en-US" altLang="ja-JP" sz="1200" b="1" dirty="0">
                <a:latin typeface="Meiryo UI" panose="020B0604030504040204" pitchFamily="50" charset="-128"/>
                <a:ea typeface="Meiryo UI" panose="020B0604030504040204" pitchFamily="50" charset="-128"/>
              </a:rPr>
              <a:t>〈</a:t>
            </a:r>
            <a:r>
              <a:rPr kumimoji="1" lang="ja-JP" altLang="en-US" sz="1200" b="1" dirty="0">
                <a:latin typeface="Meiryo UI" panose="020B0604030504040204" pitchFamily="50" charset="-128"/>
                <a:ea typeface="Meiryo UI" panose="020B0604030504040204" pitchFamily="50" charset="-128"/>
              </a:rPr>
              <a:t>公表イメージ</a:t>
            </a:r>
            <a:r>
              <a:rPr kumimoji="1" lang="en-US" altLang="ja-JP" sz="1200" b="1" dirty="0">
                <a:latin typeface="Meiryo UI" panose="020B0604030504040204" pitchFamily="50" charset="-128"/>
                <a:ea typeface="Meiryo UI" panose="020B0604030504040204" pitchFamily="50" charset="-128"/>
              </a:rPr>
              <a:t>〉</a:t>
            </a:r>
            <a:r>
              <a:rPr kumimoji="1" lang="ja-JP" altLang="en-US" sz="1200" b="1" dirty="0">
                <a:latin typeface="Meiryo UI" panose="020B0604030504040204" pitchFamily="50" charset="-128"/>
                <a:ea typeface="Meiryo UI" panose="020B0604030504040204" pitchFamily="50" charset="-128"/>
              </a:rPr>
              <a:t>　</a:t>
            </a:r>
            <a:endParaRPr kumimoji="1" lang="en-US" altLang="ja-JP" sz="1200" b="1" dirty="0">
              <a:latin typeface="Meiryo UI" panose="020B0604030504040204" pitchFamily="50" charset="-128"/>
              <a:ea typeface="Meiryo UI" panose="020B0604030504040204" pitchFamily="50" charset="-128"/>
            </a:endParaRPr>
          </a:p>
        </p:txBody>
      </p:sp>
      <p:grpSp>
        <p:nvGrpSpPr>
          <p:cNvPr id="11" name="グループ化 10">
            <a:extLst>
              <a:ext uri="{FF2B5EF4-FFF2-40B4-BE49-F238E27FC236}">
                <a16:creationId xmlns:a16="http://schemas.microsoft.com/office/drawing/2014/main" id="{9BA9A7A9-848E-43DA-8333-350E88E7917A}"/>
              </a:ext>
            </a:extLst>
          </p:cNvPr>
          <p:cNvGrpSpPr/>
          <p:nvPr/>
        </p:nvGrpSpPr>
        <p:grpSpPr>
          <a:xfrm>
            <a:off x="278765" y="3315637"/>
            <a:ext cx="10058170" cy="1587933"/>
            <a:chOff x="71210" y="3120693"/>
            <a:chExt cx="10058170" cy="1587933"/>
          </a:xfrm>
        </p:grpSpPr>
        <p:sp>
          <p:nvSpPr>
            <p:cNvPr id="15" name="テキスト ボックス 14">
              <a:extLst>
                <a:ext uri="{FF2B5EF4-FFF2-40B4-BE49-F238E27FC236}">
                  <a16:creationId xmlns:a16="http://schemas.microsoft.com/office/drawing/2014/main" id="{2B97BB43-C548-4689-9C7D-E5A23E16F154}"/>
                </a:ext>
              </a:extLst>
            </p:cNvPr>
            <p:cNvSpPr txBox="1"/>
            <p:nvPr/>
          </p:nvSpPr>
          <p:spPr>
            <a:xfrm>
              <a:off x="71210" y="3120693"/>
              <a:ext cx="9412722" cy="1438855"/>
            </a:xfrm>
            <a:prstGeom prst="rect">
              <a:avLst/>
            </a:prstGeom>
            <a:noFill/>
          </p:spPr>
          <p:txBody>
            <a:bodyPr wrap="square" rtlCol="0">
              <a:spAutoFit/>
            </a:bodyPr>
            <a:lstStyle/>
            <a:p>
              <a:r>
                <a:rPr kumimoji="1" lang="ja-JP" altLang="en-US" sz="1100" dirty="0">
                  <a:latin typeface="Meiryo UI" panose="020B0604030504040204" pitchFamily="50" charset="-128"/>
                  <a:ea typeface="Meiryo UI" panose="020B0604030504040204" pitchFamily="50" charset="-128"/>
                </a:rPr>
                <a:t>医療機関勤務環境評価センターの全体評価　：　評価項目の達成度に応じて、以下の４種の定型コメントで表現される。</a:t>
              </a:r>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評価１．　　  医師の労働時間短縮に向けた医療機関内の取組は十分に行われており、労働時間短縮が進んでいる</a:t>
              </a:r>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評価２．　　  医師の労働時間短縮に向けた医療機関内の取組は十分に行われているが、労働時間短縮が進んでいない</a:t>
              </a:r>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評価３．　　  医師の労働時間短縮に向けた医療機関内の取組に改善の必要があるが、医師労働時間短縮計画案から今後の取組の改善が見込まれる</a:t>
              </a:r>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評価４－１．医師の労働時間短縮に向けた医療機関内の取組に改善の必要があり、医師労働時間短縮計画案も見直しが必要である</a:t>
              </a:r>
              <a:endParaRPr kumimoji="1" lang="en-US" altLang="ja-JP" sz="1100" dirty="0">
                <a:latin typeface="Meiryo UI" panose="020B0604030504040204" pitchFamily="50" charset="-128"/>
                <a:ea typeface="Meiryo UI" panose="020B0604030504040204" pitchFamily="50" charset="-128"/>
              </a:endParaRPr>
            </a:p>
            <a:p>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（評価４－２．労働基準関係法令及び医療法に規定された事項（必須項目）に関する医療機関内の取組に改善の必要がある）</a:t>
              </a:r>
            </a:p>
            <a:p>
              <a:r>
                <a:rPr kumimoji="1" lang="ja-JP" altLang="en-US" sz="1050" i="0" dirty="0">
                  <a:latin typeface="BIZ UDPゴシック" panose="020B0400000000000000" pitchFamily="50" charset="-128"/>
                  <a:ea typeface="BIZ UDPゴシック" panose="020B0400000000000000" pitchFamily="50" charset="-128"/>
                </a:rPr>
                <a:t>　</a:t>
              </a:r>
              <a:endParaRPr kumimoji="1" lang="ja-JP" altLang="en-US" sz="1100" dirty="0">
                <a:latin typeface="Meiryo UI" panose="020B0604030504040204" pitchFamily="50" charset="-128"/>
                <a:ea typeface="Meiryo UI" panose="020B0604030504040204" pitchFamily="50" charset="-128"/>
              </a:endParaRPr>
            </a:p>
          </p:txBody>
        </p:sp>
        <p:sp>
          <p:nvSpPr>
            <p:cNvPr id="19" name="矢印: 上 18">
              <a:extLst>
                <a:ext uri="{FF2B5EF4-FFF2-40B4-BE49-F238E27FC236}">
                  <a16:creationId xmlns:a16="http://schemas.microsoft.com/office/drawing/2014/main" id="{2B93A6EC-5BA9-42F5-816E-BF7D639ED32F}"/>
                </a:ext>
              </a:extLst>
            </p:cNvPr>
            <p:cNvSpPr/>
            <p:nvPr/>
          </p:nvSpPr>
          <p:spPr>
            <a:xfrm>
              <a:off x="8758987" y="3459390"/>
              <a:ext cx="379813" cy="434164"/>
            </a:xfrm>
            <a:prstGeom prst="up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矢印: 下 19">
              <a:extLst>
                <a:ext uri="{FF2B5EF4-FFF2-40B4-BE49-F238E27FC236}">
                  <a16:creationId xmlns:a16="http://schemas.microsoft.com/office/drawing/2014/main" id="{90EE59FE-2C52-4598-8449-80EBBEBA69BD}"/>
                </a:ext>
              </a:extLst>
            </p:cNvPr>
            <p:cNvSpPr/>
            <p:nvPr/>
          </p:nvSpPr>
          <p:spPr>
            <a:xfrm>
              <a:off x="8777940" y="4292240"/>
              <a:ext cx="341906" cy="341587"/>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テキスト ボックス 20">
              <a:extLst>
                <a:ext uri="{FF2B5EF4-FFF2-40B4-BE49-F238E27FC236}">
                  <a16:creationId xmlns:a16="http://schemas.microsoft.com/office/drawing/2014/main" id="{C049D580-66AF-472A-AEA7-DF0FE611D69E}"/>
                </a:ext>
              </a:extLst>
            </p:cNvPr>
            <p:cNvSpPr txBox="1"/>
            <p:nvPr/>
          </p:nvSpPr>
          <p:spPr>
            <a:xfrm>
              <a:off x="9104335" y="3420294"/>
              <a:ext cx="864978" cy="415498"/>
            </a:xfrm>
            <a:prstGeom prst="rect">
              <a:avLst/>
            </a:prstGeom>
            <a:noFill/>
          </p:spPr>
          <p:txBody>
            <a:bodyPr wrap="square" rtlCol="0">
              <a:spAutoFit/>
            </a:bodyPr>
            <a:lstStyle/>
            <a:p>
              <a:r>
                <a:rPr kumimoji="1" lang="ja-JP" altLang="en-US" sz="1050" dirty="0">
                  <a:latin typeface="Meiryo UI" panose="020B0604030504040204" pitchFamily="50" charset="-128"/>
                  <a:ea typeface="Meiryo UI" panose="020B0604030504040204" pitchFamily="50" charset="-128"/>
                </a:rPr>
                <a:t>全て</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満たす</a:t>
              </a:r>
            </a:p>
          </p:txBody>
        </p:sp>
        <p:sp>
          <p:nvSpPr>
            <p:cNvPr id="22" name="テキスト ボックス 21">
              <a:extLst>
                <a:ext uri="{FF2B5EF4-FFF2-40B4-BE49-F238E27FC236}">
                  <a16:creationId xmlns:a16="http://schemas.microsoft.com/office/drawing/2014/main" id="{714CC1CE-BEB9-40CF-AC7A-2ABCE8B607D9}"/>
                </a:ext>
              </a:extLst>
            </p:cNvPr>
            <p:cNvSpPr txBox="1"/>
            <p:nvPr/>
          </p:nvSpPr>
          <p:spPr>
            <a:xfrm>
              <a:off x="9012562" y="4293128"/>
              <a:ext cx="1116818" cy="415498"/>
            </a:xfrm>
            <a:prstGeom prst="rect">
              <a:avLst/>
            </a:prstGeom>
            <a:noFill/>
          </p:spPr>
          <p:txBody>
            <a:bodyPr wrap="square" rtlCol="0">
              <a:spAutoFit/>
            </a:bodyPr>
            <a:lstStyle/>
            <a:p>
              <a:r>
                <a:rPr kumimoji="1" lang="ja-JP" altLang="en-US" sz="1050" dirty="0">
                  <a:latin typeface="Meiryo UI" panose="020B0604030504040204" pitchFamily="50" charset="-128"/>
                  <a:ea typeface="Meiryo UI" panose="020B0604030504040204" pitchFamily="50" charset="-128"/>
                </a:rPr>
                <a:t>一部</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満たさない</a:t>
              </a:r>
              <a:endParaRPr kumimoji="1" lang="en-US" altLang="ja-JP" sz="1050" dirty="0">
                <a:latin typeface="Meiryo UI" panose="020B0604030504040204" pitchFamily="50" charset="-128"/>
                <a:ea typeface="Meiryo UI" panose="020B0604030504040204" pitchFamily="50" charset="-128"/>
              </a:endParaRPr>
            </a:p>
          </p:txBody>
        </p:sp>
        <p:cxnSp>
          <p:nvCxnSpPr>
            <p:cNvPr id="27" name="直線コネクタ 26">
              <a:extLst>
                <a:ext uri="{FF2B5EF4-FFF2-40B4-BE49-F238E27FC236}">
                  <a16:creationId xmlns:a16="http://schemas.microsoft.com/office/drawing/2014/main" id="{EF926BFC-A437-485E-8357-95622C851827}"/>
                </a:ext>
              </a:extLst>
            </p:cNvPr>
            <p:cNvCxnSpPr/>
            <p:nvPr/>
          </p:nvCxnSpPr>
          <p:spPr>
            <a:xfrm flipV="1">
              <a:off x="100704" y="4052713"/>
              <a:ext cx="8728387" cy="23416"/>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17" name="テキスト ボックス 16">
              <a:extLst>
                <a:ext uri="{FF2B5EF4-FFF2-40B4-BE49-F238E27FC236}">
                  <a16:creationId xmlns:a16="http://schemas.microsoft.com/office/drawing/2014/main" id="{7615F6EF-8FC8-4B61-81B1-6B55DA3081EC}"/>
                </a:ext>
              </a:extLst>
            </p:cNvPr>
            <p:cNvSpPr txBox="1"/>
            <p:nvPr/>
          </p:nvSpPr>
          <p:spPr>
            <a:xfrm>
              <a:off x="8467432" y="3876259"/>
              <a:ext cx="1016500" cy="415498"/>
            </a:xfrm>
            <a:prstGeom prst="rect">
              <a:avLst/>
            </a:prstGeom>
            <a:solidFill>
              <a:schemeClr val="accent5">
                <a:lumMod val="75000"/>
              </a:schemeClr>
            </a:solidFill>
            <a:ln w="38100">
              <a:noFill/>
            </a:ln>
          </p:spPr>
          <p:txBody>
            <a:bodyPr wrap="square" rtlCol="0">
              <a:spAutoFit/>
            </a:bodyPr>
            <a:lstStyle/>
            <a:p>
              <a:r>
                <a:rPr kumimoji="1" lang="ja-JP" altLang="en-US" sz="1050" dirty="0">
                  <a:solidFill>
                    <a:schemeClr val="bg1"/>
                  </a:solidFill>
                  <a:latin typeface="Meiryo UI" panose="020B0604030504040204" pitchFamily="50" charset="-128"/>
                  <a:ea typeface="Meiryo UI" panose="020B0604030504040204" pitchFamily="50" charset="-128"/>
                </a:rPr>
                <a:t>労働関係法令及び医療法</a:t>
              </a:r>
            </a:p>
          </p:txBody>
        </p:sp>
      </p:grpSp>
    </p:spTree>
    <p:extLst>
      <p:ext uri="{BB962C8B-B14F-4D97-AF65-F5344CB8AC3E}">
        <p14:creationId xmlns:p14="http://schemas.microsoft.com/office/powerpoint/2010/main" val="405500447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1493</TotalTime>
  <Words>610</Words>
  <Application>Microsoft Office PowerPoint</Application>
  <PresentationFormat>A4 210 x 297 mm</PresentationFormat>
  <Paragraphs>65</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BIZ UDPゴシック</vt:lpstr>
      <vt:lpstr>Meiryo UI</vt:lpstr>
      <vt:lpstr>游ゴシック</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嶋口　真一</dc:creator>
  <cp:lastModifiedBy>塚本　耕平</cp:lastModifiedBy>
  <cp:revision>80</cp:revision>
  <cp:lastPrinted>2024-02-29T03:06:43Z</cp:lastPrinted>
  <dcterms:created xsi:type="dcterms:W3CDTF">2023-11-30T04:46:33Z</dcterms:created>
  <dcterms:modified xsi:type="dcterms:W3CDTF">2024-03-01T01:19:00Z</dcterms:modified>
</cp:coreProperties>
</file>