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7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00" d="100"/>
          <a:sy n="100" d="100"/>
        </p:scale>
        <p:origin x="69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026E529-5FC7-44BE-8F56-2C9275AB40D0}" type="datetimeFigureOut">
              <a:rPr kumimoji="1" lang="ja-JP" altLang="en-US" smtClean="0"/>
              <a:t>2024/3/1</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556334B-0832-4211-8A80-7551982C2BB5}" type="slidenum">
              <a:rPr kumimoji="1" lang="ja-JP" altLang="en-US" smtClean="0"/>
              <a:t>‹#›</a:t>
            </a:fld>
            <a:endParaRPr kumimoji="1" lang="ja-JP" altLang="en-US"/>
          </a:p>
        </p:txBody>
      </p:sp>
    </p:spTree>
    <p:extLst>
      <p:ext uri="{BB962C8B-B14F-4D97-AF65-F5344CB8AC3E}">
        <p14:creationId xmlns:p14="http://schemas.microsoft.com/office/powerpoint/2010/main" val="2066618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2515692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3520887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4274109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2756674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915762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23389568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4035061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4136600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25375526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87042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19E18D94-ACDE-4EC6-8A1C-8C5AA4CBF49D}" type="datetimeFigureOut">
              <a:rPr kumimoji="1" lang="ja-JP" altLang="en-US" smtClean="0"/>
              <a:t>2024/3/1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3227106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18D94-ACDE-4EC6-8A1C-8C5AA4CBF49D}" type="datetimeFigureOut">
              <a:rPr kumimoji="1" lang="ja-JP" altLang="en-US" smtClean="0"/>
              <a:t>2024/3/1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313A24-44A6-4369-AA88-E84FF173B60B}" type="slidenum">
              <a:rPr kumimoji="1" lang="ja-JP" altLang="en-US" smtClean="0"/>
              <a:t>‹#›</a:t>
            </a:fld>
            <a:endParaRPr kumimoji="1" lang="ja-JP" altLang="en-US"/>
          </a:p>
        </p:txBody>
      </p:sp>
    </p:spTree>
    <p:extLst>
      <p:ext uri="{BB962C8B-B14F-4D97-AF65-F5344CB8AC3E}">
        <p14:creationId xmlns:p14="http://schemas.microsoft.com/office/powerpoint/2010/main" val="38036120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グループ化 2">
            <a:extLst>
              <a:ext uri="{FF2B5EF4-FFF2-40B4-BE49-F238E27FC236}">
                <a16:creationId xmlns:a16="http://schemas.microsoft.com/office/drawing/2014/main" id="{E659CC94-D97D-4C88-BDB2-37FCD2A083C3}"/>
              </a:ext>
            </a:extLst>
          </p:cNvPr>
          <p:cNvGrpSpPr/>
          <p:nvPr/>
        </p:nvGrpSpPr>
        <p:grpSpPr>
          <a:xfrm>
            <a:off x="0" y="59796"/>
            <a:ext cx="9906000" cy="359822"/>
            <a:chOff x="0" y="-6513"/>
            <a:chExt cx="12192000" cy="442858"/>
          </a:xfrm>
        </p:grpSpPr>
        <p:sp>
          <p:nvSpPr>
            <p:cNvPr id="4" name="正方形/長方形 3">
              <a:extLst>
                <a:ext uri="{FF2B5EF4-FFF2-40B4-BE49-F238E27FC236}">
                  <a16:creationId xmlns:a16="http://schemas.microsoft.com/office/drawing/2014/main" id="{622F7ABE-3356-4102-93B5-BF64660D2732}"/>
                </a:ext>
              </a:extLst>
            </p:cNvPr>
            <p:cNvSpPr/>
            <p:nvPr/>
          </p:nvSpPr>
          <p:spPr>
            <a:xfrm>
              <a:off x="0" y="-6513"/>
              <a:ext cx="12192000" cy="442858"/>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Meiryo UI" panose="020B0604030504040204" pitchFamily="50" charset="-128"/>
                  <a:ea typeface="Meiryo UI" panose="020B0604030504040204" pitchFamily="50" charset="-128"/>
                </a:rPr>
                <a:t>指定の公示について</a:t>
              </a:r>
            </a:p>
          </p:txBody>
        </p:sp>
        <p:sp>
          <p:nvSpPr>
            <p:cNvPr id="5" name="テキスト ボックス 4">
              <a:extLst>
                <a:ext uri="{FF2B5EF4-FFF2-40B4-BE49-F238E27FC236}">
                  <a16:creationId xmlns:a16="http://schemas.microsoft.com/office/drawing/2014/main" id="{1BED644A-9004-4AC7-B180-A75D33219E57}"/>
                </a:ext>
              </a:extLst>
            </p:cNvPr>
            <p:cNvSpPr txBox="1"/>
            <p:nvPr/>
          </p:nvSpPr>
          <p:spPr>
            <a:xfrm>
              <a:off x="10898777" y="9296"/>
              <a:ext cx="1293223" cy="282997"/>
            </a:xfrm>
            <a:prstGeom prst="rect">
              <a:avLst/>
            </a:prstGeom>
            <a:noFill/>
          </p:spPr>
          <p:txBody>
            <a:bodyPr wrap="square" rtlCol="0">
              <a:spAutoFit/>
            </a:bodyPr>
            <a:lstStyle/>
            <a:p>
              <a:pPr algn="ctr"/>
              <a:endParaRPr lang="ja-JP" altLang="en-US" sz="894" b="1" dirty="0">
                <a:solidFill>
                  <a:schemeClr val="bg1"/>
                </a:solidFill>
                <a:latin typeface="Meiryo UI" panose="020B0604030504040204" pitchFamily="50" charset="-128"/>
                <a:ea typeface="Meiryo UI" panose="020B0604030504040204" pitchFamily="50" charset="-128"/>
              </a:endParaRPr>
            </a:p>
          </p:txBody>
        </p:sp>
      </p:grpSp>
      <p:sp>
        <p:nvSpPr>
          <p:cNvPr id="17" name="テキスト ボックス 11">
            <a:extLst>
              <a:ext uri="{FF2B5EF4-FFF2-40B4-BE49-F238E27FC236}">
                <a16:creationId xmlns:a16="http://schemas.microsoft.com/office/drawing/2014/main" id="{7F7A80F7-6848-4FE2-96DD-41E90F4D6BF7}"/>
              </a:ext>
            </a:extLst>
          </p:cNvPr>
          <p:cNvSpPr txBox="1"/>
          <p:nvPr/>
        </p:nvSpPr>
        <p:spPr>
          <a:xfrm>
            <a:off x="7246620" y="63207"/>
            <a:ext cx="2659380" cy="352999"/>
          </a:xfrm>
          <a:prstGeom prst="rect">
            <a:avLst/>
          </a:prstGeom>
          <a:solidFill>
            <a:sysClr val="window" lastClr="FFFFFF"/>
          </a:solidFill>
          <a:ln w="25400" cap="flat" cmpd="sng" algn="ctr">
            <a:solidFill>
              <a:sysClr val="windowText" lastClr="000000"/>
            </a:solidFill>
            <a:prstDash val="solid"/>
          </a:ln>
          <a:effectLst/>
        </p:spPr>
        <p:txBody>
          <a:bodyPr wrap="none" rtlCol="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spcAft>
                <a:spcPts val="0"/>
              </a:spcAft>
            </a:pPr>
            <a:r>
              <a:rPr lang="ja-JP" altLang="en-US" sz="900" kern="0" spc="-1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令和６</a:t>
            </a:r>
            <a:r>
              <a:rPr lang="ja-JP" altLang="en-US" sz="9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年３月</a:t>
            </a:r>
            <a:r>
              <a:rPr lang="en-US" altLang="ja-JP" sz="9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15</a:t>
            </a:r>
            <a:r>
              <a:rPr lang="ja-JP" altLang="en-US" sz="9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日開催</a:t>
            </a:r>
            <a:endParaRPr lang="en-US" altLang="ja-JP" sz="900" kern="0" spc="-100" baseline="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endParaRPr>
          </a:p>
          <a:p>
            <a:pPr algn="dist">
              <a:spcAft>
                <a:spcPts val="0"/>
              </a:spcAft>
            </a:pPr>
            <a:r>
              <a:rPr lang="ja-JP" sz="9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第</a:t>
            </a:r>
            <a:r>
              <a:rPr lang="ja-JP" altLang="en-US"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４</a:t>
            </a:r>
            <a:r>
              <a:rPr lang="ja-JP" sz="900" kern="1200" dirty="0">
                <a:solidFill>
                  <a:srgbClr val="000000"/>
                </a:solidFill>
                <a:effectLst/>
                <a:latin typeface="Meiryo UI" panose="020B0604030504040204" pitchFamily="50" charset="-128"/>
                <a:ea typeface="Meiryo UI" panose="020B0604030504040204" pitchFamily="50" charset="-128"/>
                <a:cs typeface="Times New Roman" panose="02020603050405020304" pitchFamily="18" charset="0"/>
              </a:rPr>
              <a:t>回大阪府医療審議会働き方改革部会　資料</a:t>
            </a:r>
            <a:r>
              <a:rPr lang="en-US" altLang="ja-JP" sz="900" dirty="0">
                <a:solidFill>
                  <a:srgbClr val="000000"/>
                </a:solidFill>
                <a:latin typeface="Meiryo UI" panose="020B0604030504040204" pitchFamily="50" charset="-128"/>
                <a:ea typeface="Meiryo UI" panose="020B0604030504040204" pitchFamily="50" charset="-128"/>
                <a:cs typeface="Times New Roman" panose="02020603050405020304" pitchFamily="18" charset="0"/>
              </a:rPr>
              <a:t>2-1</a:t>
            </a:r>
            <a:endParaRPr lang="ja-JP" sz="900" dirty="0">
              <a:effectLst/>
              <a:latin typeface="Meiryo UI" panose="020B0604030504040204" pitchFamily="50" charset="-128"/>
              <a:ea typeface="Meiryo UI" panose="020B0604030504040204" pitchFamily="50" charset="-128"/>
              <a:cs typeface="ＭＳ Ｐゴシック" panose="020B0600070205080204" pitchFamily="50" charset="-128"/>
            </a:endParaRPr>
          </a:p>
        </p:txBody>
      </p:sp>
      <p:sp>
        <p:nvSpPr>
          <p:cNvPr id="22" name="テキスト ボックス 21">
            <a:extLst>
              <a:ext uri="{FF2B5EF4-FFF2-40B4-BE49-F238E27FC236}">
                <a16:creationId xmlns:a16="http://schemas.microsoft.com/office/drawing/2014/main" id="{C78775A4-9BD7-454D-8023-6BD6399D5BF1}"/>
              </a:ext>
            </a:extLst>
          </p:cNvPr>
          <p:cNvSpPr txBox="1"/>
          <p:nvPr/>
        </p:nvSpPr>
        <p:spPr>
          <a:xfrm>
            <a:off x="302083" y="474391"/>
            <a:ext cx="8886368"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ja-JP" altLang="en-US" sz="1200" dirty="0">
                <a:latin typeface="Meiryo UI" panose="020B0604030504040204" pitchFamily="50" charset="-128"/>
                <a:ea typeface="Meiryo UI" panose="020B0604030504040204" pitchFamily="50" charset="-128"/>
              </a:rPr>
              <a:t>根拠法令</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改正医療法第</a:t>
            </a:r>
            <a:r>
              <a:rPr lang="en-US" altLang="ja-JP" sz="1200" dirty="0">
                <a:latin typeface="Meiryo UI" panose="020B0604030504040204" pitchFamily="50" charset="-128"/>
                <a:ea typeface="Meiryo UI" panose="020B0604030504040204" pitchFamily="50" charset="-128"/>
              </a:rPr>
              <a:t>113</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項、第</a:t>
            </a:r>
            <a:r>
              <a:rPr lang="en-US" altLang="ja-JP" sz="1200" dirty="0">
                <a:latin typeface="Meiryo UI" panose="020B0604030504040204" pitchFamily="50" charset="-128"/>
                <a:ea typeface="Meiryo UI" panose="020B0604030504040204" pitchFamily="50" charset="-128"/>
              </a:rPr>
              <a:t>118</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項、第</a:t>
            </a:r>
            <a:r>
              <a:rPr lang="en-US" altLang="ja-JP" sz="1200" dirty="0">
                <a:latin typeface="Meiryo UI" panose="020B0604030504040204" pitchFamily="50" charset="-128"/>
                <a:ea typeface="Meiryo UI" panose="020B0604030504040204" pitchFamily="50" charset="-128"/>
              </a:rPr>
              <a:t>119</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項、第</a:t>
            </a:r>
            <a:r>
              <a:rPr lang="en-US" altLang="ja-JP" sz="1200" dirty="0">
                <a:latin typeface="Meiryo UI" panose="020B0604030504040204" pitchFamily="50" charset="-128"/>
                <a:ea typeface="Meiryo UI" panose="020B0604030504040204" pitchFamily="50" charset="-128"/>
              </a:rPr>
              <a:t>120</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項</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都道府県知事は、第</a:t>
            </a:r>
            <a:r>
              <a:rPr lang="en-US" altLang="ja-JP" sz="1200" dirty="0">
                <a:latin typeface="Meiryo UI" panose="020B0604030504040204" pitchFamily="50" charset="-128"/>
                <a:ea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rPr>
              <a:t>項の規定による指定をしたときは、厚生労働省令で定めるところにより、その旨を公示しなければならない。</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改正医療法施行規則第</a:t>
            </a:r>
            <a:r>
              <a:rPr lang="en-US" altLang="ja-JP" sz="1200" dirty="0">
                <a:latin typeface="Meiryo UI" panose="020B0604030504040204" pitchFamily="50" charset="-128"/>
                <a:ea typeface="Meiryo UI" panose="020B0604030504040204" pitchFamily="50" charset="-128"/>
              </a:rPr>
              <a:t>83</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90</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93</a:t>
            </a:r>
            <a:r>
              <a:rPr lang="ja-JP" altLang="en-US" sz="1200" dirty="0">
                <a:latin typeface="Meiryo UI" panose="020B0604030504040204" pitchFamily="50" charset="-128"/>
                <a:ea typeface="Meiryo UI" panose="020B0604030504040204" pitchFamily="50" charset="-128"/>
              </a:rPr>
              <a:t>条</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法第</a:t>
            </a:r>
            <a:r>
              <a:rPr lang="en-US" altLang="ja-JP" sz="1200" dirty="0">
                <a:latin typeface="Meiryo UI" panose="020B0604030504040204" pitchFamily="50" charset="-128"/>
                <a:ea typeface="Meiryo UI" panose="020B0604030504040204" pitchFamily="50" charset="-128"/>
              </a:rPr>
              <a:t>113</a:t>
            </a:r>
            <a:r>
              <a:rPr lang="ja-JP" altLang="en-US" sz="1200" dirty="0">
                <a:latin typeface="Meiryo UI" panose="020B0604030504040204" pitchFamily="50" charset="-128"/>
                <a:ea typeface="Meiryo UI" panose="020B0604030504040204" pitchFamily="50" charset="-128"/>
              </a:rPr>
              <a:t>条第</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項の規定による公示は、インターネットの利用その他の適切な方法により行うものとする。</a:t>
            </a:r>
            <a:endParaRPr lang="en-US" altLang="ja-JP" sz="1200" dirty="0">
              <a:latin typeface="Meiryo UI" panose="020B0604030504040204" pitchFamily="50" charset="-128"/>
              <a:ea typeface="Meiryo UI" panose="020B0604030504040204" pitchFamily="50" charset="-128"/>
            </a:endParaRPr>
          </a:p>
        </p:txBody>
      </p:sp>
      <p:graphicFrame>
        <p:nvGraphicFramePr>
          <p:cNvPr id="24" name="表 24">
            <a:extLst>
              <a:ext uri="{FF2B5EF4-FFF2-40B4-BE49-F238E27FC236}">
                <a16:creationId xmlns:a16="http://schemas.microsoft.com/office/drawing/2014/main" id="{79FD6A0E-3CDC-408B-8B8C-6037DDDC470A}"/>
              </a:ext>
            </a:extLst>
          </p:cNvPr>
          <p:cNvGraphicFramePr>
            <a:graphicFrameLocks noGrp="1"/>
          </p:cNvGraphicFramePr>
          <p:nvPr>
            <p:extLst>
              <p:ext uri="{D42A27DB-BD31-4B8C-83A1-F6EECF244321}">
                <p14:modId xmlns:p14="http://schemas.microsoft.com/office/powerpoint/2010/main" val="2756795800"/>
              </p:ext>
            </p:extLst>
          </p:nvPr>
        </p:nvGraphicFramePr>
        <p:xfrm>
          <a:off x="471566" y="4818409"/>
          <a:ext cx="9204353" cy="548640"/>
        </p:xfrm>
        <a:graphic>
          <a:graphicData uri="http://schemas.openxmlformats.org/drawingml/2006/table">
            <a:tbl>
              <a:tblPr firstRow="1" bandRow="1">
                <a:tableStyleId>{5C22544A-7EE6-4342-B048-85BDC9FD1C3A}</a:tableStyleId>
              </a:tblPr>
              <a:tblGrid>
                <a:gridCol w="4261717">
                  <a:extLst>
                    <a:ext uri="{9D8B030D-6E8A-4147-A177-3AD203B41FA5}">
                      <a16:colId xmlns:a16="http://schemas.microsoft.com/office/drawing/2014/main" val="902327389"/>
                    </a:ext>
                  </a:extLst>
                </a:gridCol>
                <a:gridCol w="1206062">
                  <a:extLst>
                    <a:ext uri="{9D8B030D-6E8A-4147-A177-3AD203B41FA5}">
                      <a16:colId xmlns:a16="http://schemas.microsoft.com/office/drawing/2014/main" val="3668227876"/>
                    </a:ext>
                  </a:extLst>
                </a:gridCol>
                <a:gridCol w="1433323">
                  <a:extLst>
                    <a:ext uri="{9D8B030D-6E8A-4147-A177-3AD203B41FA5}">
                      <a16:colId xmlns:a16="http://schemas.microsoft.com/office/drawing/2014/main" val="3456203091"/>
                    </a:ext>
                  </a:extLst>
                </a:gridCol>
                <a:gridCol w="2303251">
                  <a:extLst>
                    <a:ext uri="{9D8B030D-6E8A-4147-A177-3AD203B41FA5}">
                      <a16:colId xmlns:a16="http://schemas.microsoft.com/office/drawing/2014/main" val="1626849891"/>
                    </a:ext>
                  </a:extLst>
                </a:gridCol>
              </a:tblGrid>
              <a:tr h="256633">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医療機関名（所在地）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指定事由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指定年月日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指定有効期間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7029941"/>
                  </a:ext>
                </a:extLst>
              </a:tr>
              <a:tr h="248995">
                <a:tc>
                  <a:txBody>
                    <a:bodyPr/>
                    <a:lstStyle/>
                    <a:p>
                      <a:pPr algn="l"/>
                      <a:r>
                        <a:rPr kumimoji="1" lang="en-US" altLang="ja-JP" sz="1200" b="0" dirty="0">
                          <a:latin typeface="Meiryo UI" panose="020B0604030504040204" pitchFamily="50" charset="-128"/>
                          <a:ea typeface="Meiryo UI" panose="020B0604030504040204" pitchFamily="50" charset="-128"/>
                        </a:rPr>
                        <a:t>A</a:t>
                      </a:r>
                      <a:r>
                        <a:rPr kumimoji="1" lang="ja-JP" altLang="en-US" sz="1200" b="0" dirty="0">
                          <a:latin typeface="Meiryo UI" panose="020B0604030504040204" pitchFamily="50" charset="-128"/>
                          <a:ea typeface="Meiryo UI" panose="020B0604030504040204" pitchFamily="50" charset="-128"/>
                        </a:rPr>
                        <a:t>病院（所在地）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Meiryo UI" panose="020B0604030504040204" pitchFamily="50" charset="-128"/>
                          <a:ea typeface="Meiryo UI" panose="020B0604030504040204" pitchFamily="50" charset="-128"/>
                        </a:rPr>
                        <a:t>救急医療</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Meiryo UI" panose="020B0604030504040204" pitchFamily="50" charset="-128"/>
                          <a:ea typeface="Meiryo UI" panose="020B0604030504040204" pitchFamily="50" charset="-128"/>
                        </a:rPr>
                        <a:t>令和</a:t>
                      </a:r>
                      <a:r>
                        <a:rPr kumimoji="1" lang="en-US" altLang="ja-JP" sz="1200" b="0" dirty="0">
                          <a:latin typeface="Meiryo UI" panose="020B0604030504040204" pitchFamily="50" charset="-128"/>
                          <a:ea typeface="Meiryo UI" panose="020B0604030504040204" pitchFamily="50" charset="-128"/>
                        </a:rPr>
                        <a:t>5</a:t>
                      </a:r>
                      <a:r>
                        <a:rPr kumimoji="1" lang="ja-JP" altLang="en-US" sz="1200" b="0" dirty="0">
                          <a:latin typeface="Meiryo UI" panose="020B0604030504040204" pitchFamily="50" charset="-128"/>
                          <a:ea typeface="Meiryo UI" panose="020B0604030504040204" pitchFamily="50" charset="-128"/>
                        </a:rPr>
                        <a:t>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Meiryo UI" panose="020B0604030504040204" pitchFamily="50" charset="-128"/>
                          <a:ea typeface="Meiryo UI" panose="020B0604030504040204" pitchFamily="50" charset="-128"/>
                        </a:rPr>
                        <a:t>令和〇年〇月〇日より３年間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2221842"/>
                  </a:ext>
                </a:extLst>
              </a:tr>
            </a:tbl>
          </a:graphicData>
        </a:graphic>
      </p:graphicFrame>
      <p:sp>
        <p:nvSpPr>
          <p:cNvPr id="14" name="テキスト ボックス 13">
            <a:extLst>
              <a:ext uri="{FF2B5EF4-FFF2-40B4-BE49-F238E27FC236}">
                <a16:creationId xmlns:a16="http://schemas.microsoft.com/office/drawing/2014/main" id="{6606997F-9945-4DA7-8533-01CEE72D4C5F}"/>
              </a:ext>
            </a:extLst>
          </p:cNvPr>
          <p:cNvSpPr txBox="1"/>
          <p:nvPr/>
        </p:nvSpPr>
        <p:spPr>
          <a:xfrm>
            <a:off x="116148" y="1728297"/>
            <a:ext cx="6374443" cy="446276"/>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１</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公示方法　：　大阪府公報（電子公報システムで掲載）</a:t>
            </a:r>
            <a:endParaRPr kumimoji="1" lang="en-US" altLang="ja-JP" sz="1200" b="1" dirty="0">
              <a:latin typeface="Meiryo UI" panose="020B0604030504040204" pitchFamily="50" charset="-128"/>
              <a:ea typeface="Meiryo UI" panose="020B0604030504040204" pitchFamily="50" charset="-128"/>
            </a:endParaRPr>
          </a:p>
          <a:p>
            <a:r>
              <a:rPr kumimoji="1" lang="ja-JP" altLang="en-US" sz="1100" b="1" dirty="0">
                <a:latin typeface="Meiryo UI" panose="020B0604030504040204" pitchFamily="50" charset="-128"/>
                <a:ea typeface="Meiryo UI" panose="020B0604030504040204" pitchFamily="50" charset="-128"/>
              </a:rPr>
              <a:t>　　　　　　　　　　　　　　</a:t>
            </a:r>
            <a:r>
              <a:rPr kumimoji="1" lang="ja-JP" altLang="en-US" sz="1100" dirty="0">
                <a:latin typeface="Meiryo UI" panose="020B0604030504040204" pitchFamily="50" charset="-128"/>
                <a:ea typeface="Meiryo UI" panose="020B0604030504040204" pitchFamily="50" charset="-128"/>
              </a:rPr>
              <a:t>大阪府ホームページ（トップページ）の情報を探すで「大阪府公報」で検索</a:t>
            </a:r>
            <a:endParaRPr kumimoji="1" lang="en-US" altLang="ja-JP" sz="12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DB465D24-1FB2-40C1-94B2-A252DDE3CDE6}"/>
              </a:ext>
            </a:extLst>
          </p:cNvPr>
          <p:cNvSpPr txBox="1"/>
          <p:nvPr/>
        </p:nvSpPr>
        <p:spPr>
          <a:xfrm>
            <a:off x="116148" y="2282761"/>
            <a:ext cx="9573721" cy="510396"/>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２</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掲載予定日：　令和</a:t>
            </a:r>
            <a:r>
              <a:rPr kumimoji="1" lang="en-US" altLang="ja-JP" sz="1200" b="1" dirty="0">
                <a:latin typeface="Meiryo UI" panose="020B0604030504040204" pitchFamily="50" charset="-128"/>
                <a:ea typeface="Meiryo UI" panose="020B0604030504040204" pitchFamily="50" charset="-128"/>
              </a:rPr>
              <a:t>6</a:t>
            </a:r>
            <a:r>
              <a:rPr kumimoji="1" lang="ja-JP" altLang="en-US" sz="1200" b="1" dirty="0">
                <a:latin typeface="Meiryo UI" panose="020B0604030504040204" pitchFamily="50" charset="-128"/>
                <a:ea typeface="Meiryo UI" panose="020B0604030504040204" pitchFamily="50" charset="-128"/>
              </a:rPr>
              <a:t>年４月１日（月）</a:t>
            </a:r>
            <a:endParaRPr kumimoji="1" lang="en-US" altLang="ja-JP" sz="1200" b="1" dirty="0">
              <a:latin typeface="Meiryo UI" panose="020B0604030504040204" pitchFamily="50" charset="-128"/>
              <a:ea typeface="Meiryo UI" panose="020B0604030504040204" pitchFamily="50" charset="-128"/>
            </a:endParaRPr>
          </a:p>
          <a:p>
            <a:pPr>
              <a:lnSpc>
                <a:spcPts val="500"/>
              </a:lnSpc>
            </a:pPr>
            <a:endParaRPr kumimoji="1" lang="en-US" altLang="ja-JP" sz="12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改正医療法施行前にあたる今年度指定分については効力発生日は、すべて令和６年</a:t>
            </a:r>
            <a:r>
              <a:rPr kumimoji="1" lang="en-US" altLang="ja-JP" sz="1100" dirty="0">
                <a:latin typeface="Meiryo UI" panose="020B0604030504040204" pitchFamily="50" charset="-128"/>
                <a:ea typeface="Meiryo UI" panose="020B0604030504040204" pitchFamily="50" charset="-128"/>
              </a:rPr>
              <a:t>4</a:t>
            </a:r>
            <a:r>
              <a:rPr kumimoji="1" lang="ja-JP" altLang="en-US" sz="1100" dirty="0">
                <a:latin typeface="Meiryo UI" panose="020B0604030504040204" pitchFamily="50" charset="-128"/>
                <a:ea typeface="Meiryo UI" panose="020B0604030504040204" pitchFamily="50" charset="-128"/>
              </a:rPr>
              <a:t>月</a:t>
            </a: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日となることから、一括して掲載することとする。</a:t>
            </a:r>
            <a:endParaRPr kumimoji="1" lang="en-US" altLang="ja-JP" sz="1100" dirty="0">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0390A37C-68A5-4246-A364-C27D2EB4D801}"/>
              </a:ext>
            </a:extLst>
          </p:cNvPr>
          <p:cNvSpPr txBox="1"/>
          <p:nvPr/>
        </p:nvSpPr>
        <p:spPr>
          <a:xfrm>
            <a:off x="130099" y="3002459"/>
            <a:ext cx="9545820" cy="276999"/>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３</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公示内容　：　指定の種類ごとに掲載し、指定内容・指定年月日、指定有効期間を公表事項とする</a:t>
            </a:r>
            <a:endParaRPr kumimoji="1" lang="en-US" altLang="ja-JP" sz="1200" b="1" dirty="0">
              <a:latin typeface="Meiryo UI" panose="020B0604030504040204" pitchFamily="50" charset="-128"/>
              <a:ea typeface="Meiryo UI" panose="020B0604030504040204" pitchFamily="50" charset="-128"/>
            </a:endParaRPr>
          </a:p>
        </p:txBody>
      </p:sp>
      <p:sp>
        <p:nvSpPr>
          <p:cNvPr id="29" name="テキスト ボックス 28">
            <a:extLst>
              <a:ext uri="{FF2B5EF4-FFF2-40B4-BE49-F238E27FC236}">
                <a16:creationId xmlns:a16="http://schemas.microsoft.com/office/drawing/2014/main" id="{00F46C82-0A59-47A5-A604-760895AD68F7}"/>
              </a:ext>
            </a:extLst>
          </p:cNvPr>
          <p:cNvSpPr txBox="1"/>
          <p:nvPr/>
        </p:nvSpPr>
        <p:spPr>
          <a:xfrm>
            <a:off x="234928" y="4304918"/>
            <a:ext cx="1254913" cy="276999"/>
          </a:xfrm>
          <a:prstGeom prst="rect">
            <a:avLst/>
          </a:prstGeom>
          <a:noFill/>
        </p:spPr>
        <p:txBody>
          <a:bodyPr wrap="square" rtlCol="0">
            <a:spAutoFit/>
          </a:bodyPr>
          <a:lstStyle/>
          <a:p>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掲載イメージ</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　</a:t>
            </a:r>
            <a:endParaRPr kumimoji="1" lang="en-US" altLang="ja-JP" sz="1200" b="1" dirty="0">
              <a:latin typeface="Meiryo UI" panose="020B0604030504040204" pitchFamily="50" charset="-128"/>
              <a:ea typeface="Meiryo UI" panose="020B0604030504040204" pitchFamily="50" charset="-128"/>
            </a:endParaRPr>
          </a:p>
        </p:txBody>
      </p:sp>
      <p:sp>
        <p:nvSpPr>
          <p:cNvPr id="30" name="テキスト ボックス 29">
            <a:extLst>
              <a:ext uri="{FF2B5EF4-FFF2-40B4-BE49-F238E27FC236}">
                <a16:creationId xmlns:a16="http://schemas.microsoft.com/office/drawing/2014/main" id="{A7F33044-010C-4EBE-BC74-84A58ED56E7D}"/>
              </a:ext>
            </a:extLst>
          </p:cNvPr>
          <p:cNvSpPr txBox="1"/>
          <p:nvPr/>
        </p:nvSpPr>
        <p:spPr>
          <a:xfrm>
            <a:off x="288296" y="4563418"/>
            <a:ext cx="8846785"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特定地域医療提供機関（地域の医療提供体制の確保のためにやむを得ず医師の労働時間が長時間となる医療機関）</a:t>
            </a:r>
            <a:endParaRPr kumimoji="1" lang="en-US" altLang="ja-JP" sz="1200" b="1" dirty="0">
              <a:latin typeface="Meiryo UI" panose="020B0604030504040204" pitchFamily="50" charset="-128"/>
              <a:ea typeface="Meiryo UI" panose="020B0604030504040204" pitchFamily="50" charset="-128"/>
            </a:endParaRPr>
          </a:p>
        </p:txBody>
      </p:sp>
      <p:sp>
        <p:nvSpPr>
          <p:cNvPr id="31" name="テキスト ボックス 30">
            <a:extLst>
              <a:ext uri="{FF2B5EF4-FFF2-40B4-BE49-F238E27FC236}">
                <a16:creationId xmlns:a16="http://schemas.microsoft.com/office/drawing/2014/main" id="{E36DB4C1-038E-4F3B-B2EB-DA55F8737757}"/>
              </a:ext>
            </a:extLst>
          </p:cNvPr>
          <p:cNvSpPr txBox="1"/>
          <p:nvPr/>
        </p:nvSpPr>
        <p:spPr>
          <a:xfrm>
            <a:off x="574804" y="5363939"/>
            <a:ext cx="9350591" cy="261610"/>
          </a:xfrm>
          <a:prstGeom prst="rect">
            <a:avLst/>
          </a:prstGeom>
          <a:noFill/>
        </p:spPr>
        <p:txBody>
          <a:bodyPr wrap="square" rtlCol="0">
            <a:spAutoFit/>
          </a:bodyPr>
          <a:lstStyle/>
          <a:p>
            <a:r>
              <a:rPr kumimoji="1" lang="en-US" altLang="ja-JP" sz="1100" dirty="0">
                <a:solidFill>
                  <a:srgbClr val="0070C0"/>
                </a:solidFill>
                <a:latin typeface="Meiryo UI" panose="020B0604030504040204" pitchFamily="50" charset="-128"/>
                <a:ea typeface="Meiryo UI" panose="020B0604030504040204" pitchFamily="50" charset="-128"/>
              </a:rPr>
              <a:t>※</a:t>
            </a:r>
            <a:r>
              <a:rPr kumimoji="1" lang="ja-JP" altLang="en-US" sz="1100" dirty="0">
                <a:solidFill>
                  <a:srgbClr val="0070C0"/>
                </a:solidFill>
                <a:latin typeface="Meiryo UI" panose="020B0604030504040204" pitchFamily="50" charset="-128"/>
                <a:ea typeface="Meiryo UI" panose="020B0604030504040204" pitchFamily="50" charset="-128"/>
              </a:rPr>
              <a:t>掲載は指定年月日順に掲載し、指定年月日が同一日の場合、二次医療圏の「豊能、三島、北河内、中河内、南河内、堺市、泉州、大阪市」の順に掲載</a:t>
            </a:r>
            <a:endParaRPr kumimoji="1" lang="en-US" altLang="ja-JP" sz="1100" dirty="0">
              <a:solidFill>
                <a:srgbClr val="0070C0"/>
              </a:solidFill>
              <a:latin typeface="Meiryo UI" panose="020B0604030504040204" pitchFamily="50" charset="-128"/>
              <a:ea typeface="Meiryo UI" panose="020B0604030504040204" pitchFamily="50" charset="-128"/>
            </a:endParaRPr>
          </a:p>
        </p:txBody>
      </p:sp>
      <p:sp>
        <p:nvSpPr>
          <p:cNvPr id="33" name="テキスト ボックス 32">
            <a:extLst>
              <a:ext uri="{FF2B5EF4-FFF2-40B4-BE49-F238E27FC236}">
                <a16:creationId xmlns:a16="http://schemas.microsoft.com/office/drawing/2014/main" id="{92F161B8-D8AF-45B4-98A3-22448D5A9FD6}"/>
              </a:ext>
            </a:extLst>
          </p:cNvPr>
          <p:cNvSpPr txBox="1"/>
          <p:nvPr/>
        </p:nvSpPr>
        <p:spPr>
          <a:xfrm>
            <a:off x="302083" y="5651018"/>
            <a:ext cx="9543315" cy="276999"/>
          </a:xfrm>
          <a:prstGeom prst="rect">
            <a:avLst/>
          </a:prstGeom>
          <a:noFill/>
        </p:spPr>
        <p:txBody>
          <a:bodyPr wrap="square" rtlCol="0">
            <a:spAutoFit/>
          </a:bodyPr>
          <a:lstStyle/>
          <a:p>
            <a:r>
              <a:rPr kumimoji="1" lang="ja-JP" altLang="en-US" sz="1200" b="1" dirty="0">
                <a:latin typeface="Meiryo UI" panose="020B0604030504040204" pitchFamily="50" charset="-128"/>
                <a:ea typeface="Meiryo UI" panose="020B0604030504040204" pitchFamily="50" charset="-128"/>
              </a:rPr>
              <a:t>連携型特定地域医療提供機関（他の医療機関へ医師の派遣を行うことによってやむを得ず医師の労働時間が長時間となる医療機関）</a:t>
            </a:r>
            <a:endParaRPr kumimoji="1" lang="en-US" altLang="ja-JP" sz="1200" b="1" dirty="0">
              <a:latin typeface="Meiryo UI" panose="020B0604030504040204" pitchFamily="50" charset="-128"/>
              <a:ea typeface="Meiryo UI" panose="020B0604030504040204" pitchFamily="50" charset="-128"/>
            </a:endParaRPr>
          </a:p>
        </p:txBody>
      </p:sp>
      <p:graphicFrame>
        <p:nvGraphicFramePr>
          <p:cNvPr id="35" name="表 24">
            <a:extLst>
              <a:ext uri="{FF2B5EF4-FFF2-40B4-BE49-F238E27FC236}">
                <a16:creationId xmlns:a16="http://schemas.microsoft.com/office/drawing/2014/main" id="{157C1271-43A2-4CD0-A412-A3ABEB4F68D5}"/>
              </a:ext>
            </a:extLst>
          </p:cNvPr>
          <p:cNvGraphicFramePr>
            <a:graphicFrameLocks noGrp="1"/>
          </p:cNvGraphicFramePr>
          <p:nvPr>
            <p:extLst>
              <p:ext uri="{D42A27DB-BD31-4B8C-83A1-F6EECF244321}">
                <p14:modId xmlns:p14="http://schemas.microsoft.com/office/powerpoint/2010/main" val="1266512724"/>
              </p:ext>
            </p:extLst>
          </p:nvPr>
        </p:nvGraphicFramePr>
        <p:xfrm>
          <a:off x="473168" y="5909518"/>
          <a:ext cx="9204353" cy="822960"/>
        </p:xfrm>
        <a:graphic>
          <a:graphicData uri="http://schemas.openxmlformats.org/drawingml/2006/table">
            <a:tbl>
              <a:tblPr firstRow="1" bandRow="1">
                <a:tableStyleId>{5C22544A-7EE6-4342-B048-85BDC9FD1C3A}</a:tableStyleId>
              </a:tblPr>
              <a:tblGrid>
                <a:gridCol w="4261717">
                  <a:extLst>
                    <a:ext uri="{9D8B030D-6E8A-4147-A177-3AD203B41FA5}">
                      <a16:colId xmlns:a16="http://schemas.microsoft.com/office/drawing/2014/main" val="902327389"/>
                    </a:ext>
                  </a:extLst>
                </a:gridCol>
                <a:gridCol w="1206062">
                  <a:extLst>
                    <a:ext uri="{9D8B030D-6E8A-4147-A177-3AD203B41FA5}">
                      <a16:colId xmlns:a16="http://schemas.microsoft.com/office/drawing/2014/main" val="3668227876"/>
                    </a:ext>
                  </a:extLst>
                </a:gridCol>
                <a:gridCol w="1433323">
                  <a:extLst>
                    <a:ext uri="{9D8B030D-6E8A-4147-A177-3AD203B41FA5}">
                      <a16:colId xmlns:a16="http://schemas.microsoft.com/office/drawing/2014/main" val="3456203091"/>
                    </a:ext>
                  </a:extLst>
                </a:gridCol>
                <a:gridCol w="2303251">
                  <a:extLst>
                    <a:ext uri="{9D8B030D-6E8A-4147-A177-3AD203B41FA5}">
                      <a16:colId xmlns:a16="http://schemas.microsoft.com/office/drawing/2014/main" val="1626849891"/>
                    </a:ext>
                  </a:extLst>
                </a:gridCol>
              </a:tblGrid>
              <a:tr h="256633">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医療機関名（所在地）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指定事由</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指定年月日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200" b="0" dirty="0">
                          <a:solidFill>
                            <a:schemeClr val="tx1"/>
                          </a:solidFill>
                          <a:latin typeface="Meiryo UI" panose="020B0604030504040204" pitchFamily="50" charset="-128"/>
                          <a:ea typeface="Meiryo UI" panose="020B0604030504040204" pitchFamily="50" charset="-128"/>
                        </a:rPr>
                        <a:t>指定有効期間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7029941"/>
                  </a:ext>
                </a:extLst>
              </a:tr>
              <a:tr h="248995">
                <a:tc>
                  <a:txBody>
                    <a:bodyPr/>
                    <a:lstStyle/>
                    <a:p>
                      <a:pPr algn="l"/>
                      <a:r>
                        <a:rPr kumimoji="1" lang="en-US" altLang="ja-JP" sz="1200" b="0" dirty="0">
                          <a:latin typeface="Meiryo UI" panose="020B0604030504040204" pitchFamily="50" charset="-128"/>
                          <a:ea typeface="Meiryo UI" panose="020B0604030504040204" pitchFamily="50" charset="-128"/>
                        </a:rPr>
                        <a:t>A</a:t>
                      </a:r>
                      <a:r>
                        <a:rPr kumimoji="1" lang="ja-JP" altLang="en-US" sz="1200" b="0" dirty="0">
                          <a:latin typeface="Meiryo UI" panose="020B0604030504040204" pitchFamily="50" charset="-128"/>
                          <a:ea typeface="Meiryo UI" panose="020B0604030504040204" pitchFamily="50" charset="-128"/>
                        </a:rPr>
                        <a:t>病院（所在地）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Meiryo UI" panose="020B0604030504040204" pitchFamily="50" charset="-128"/>
                          <a:ea typeface="Meiryo UI" panose="020B0604030504040204" pitchFamily="50" charset="-128"/>
                        </a:rPr>
                        <a:t>医師派遣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Meiryo UI" panose="020B0604030504040204" pitchFamily="50" charset="-128"/>
                          <a:ea typeface="Meiryo UI" panose="020B0604030504040204" pitchFamily="50" charset="-128"/>
                        </a:rPr>
                        <a:t>令和</a:t>
                      </a:r>
                      <a:r>
                        <a:rPr kumimoji="1" lang="en-US" altLang="ja-JP" sz="1200" b="0" dirty="0">
                          <a:latin typeface="Meiryo UI" panose="020B0604030504040204" pitchFamily="50" charset="-128"/>
                          <a:ea typeface="Meiryo UI" panose="020B0604030504040204" pitchFamily="50" charset="-128"/>
                        </a:rPr>
                        <a:t>5</a:t>
                      </a:r>
                      <a:r>
                        <a:rPr kumimoji="1" lang="ja-JP" altLang="en-US" sz="1200" b="0" dirty="0">
                          <a:latin typeface="Meiryo UI" panose="020B0604030504040204" pitchFamily="50" charset="-128"/>
                          <a:ea typeface="Meiryo UI" panose="020B0604030504040204" pitchFamily="50" charset="-128"/>
                        </a:rPr>
                        <a:t>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Meiryo UI" panose="020B0604030504040204" pitchFamily="50" charset="-128"/>
                          <a:ea typeface="Meiryo UI" panose="020B0604030504040204" pitchFamily="50" charset="-128"/>
                        </a:rPr>
                        <a:t>令和〇年〇月〇日より３年間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62221842"/>
                  </a:ext>
                </a:extLst>
              </a:tr>
              <a:tr h="266337">
                <a:tc>
                  <a:txBody>
                    <a:bodyPr/>
                    <a:lstStyle/>
                    <a:p>
                      <a:pPr algn="l"/>
                      <a:r>
                        <a:rPr kumimoji="1" lang="en-US" altLang="ja-JP" sz="1200" b="0" dirty="0">
                          <a:latin typeface="Meiryo UI" panose="020B0604030504040204" pitchFamily="50" charset="-128"/>
                          <a:ea typeface="Meiryo UI" panose="020B0604030504040204" pitchFamily="50" charset="-128"/>
                        </a:rPr>
                        <a:t>C</a:t>
                      </a:r>
                      <a:r>
                        <a:rPr kumimoji="1" lang="ja-JP" altLang="en-US" sz="1200" b="0" dirty="0">
                          <a:latin typeface="Meiryo UI" panose="020B0604030504040204" pitchFamily="50" charset="-128"/>
                          <a:ea typeface="Meiryo UI" panose="020B0604030504040204" pitchFamily="50" charset="-128"/>
                        </a:rPr>
                        <a:t>病院（所在地）</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Meiryo UI" panose="020B0604030504040204" pitchFamily="50" charset="-128"/>
                          <a:ea typeface="Meiryo UI" panose="020B0604030504040204" pitchFamily="50" charset="-128"/>
                        </a:rPr>
                        <a:t>医師派遣</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Meiryo UI" panose="020B0604030504040204" pitchFamily="50" charset="-128"/>
                          <a:ea typeface="Meiryo UI" panose="020B0604030504040204" pitchFamily="50" charset="-128"/>
                        </a:rPr>
                        <a:t>令和</a:t>
                      </a:r>
                      <a:r>
                        <a:rPr kumimoji="1" lang="en-US" altLang="ja-JP" sz="1200" b="0" dirty="0">
                          <a:latin typeface="Meiryo UI" panose="020B0604030504040204" pitchFamily="50" charset="-128"/>
                          <a:ea typeface="Meiryo UI" panose="020B0604030504040204" pitchFamily="50" charset="-128"/>
                        </a:rPr>
                        <a:t>6</a:t>
                      </a:r>
                      <a:r>
                        <a:rPr kumimoji="1" lang="ja-JP" altLang="en-US" sz="1200" b="0" dirty="0">
                          <a:latin typeface="Meiryo UI" panose="020B0604030504040204" pitchFamily="50" charset="-128"/>
                          <a:ea typeface="Meiryo UI" panose="020B0604030504040204" pitchFamily="50" charset="-128"/>
                        </a:rPr>
                        <a:t>年○月○日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200" b="0" dirty="0">
                          <a:latin typeface="Meiryo UI" panose="020B0604030504040204" pitchFamily="50" charset="-128"/>
                          <a:ea typeface="Meiryo UI" panose="020B0604030504040204" pitchFamily="50" charset="-128"/>
                        </a:rPr>
                        <a:t>令和〇年〇月〇日より３年間</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3480708"/>
                  </a:ext>
                </a:extLst>
              </a:tr>
            </a:tbl>
          </a:graphicData>
        </a:graphic>
      </p:graphicFrame>
      <p:sp>
        <p:nvSpPr>
          <p:cNvPr id="38" name="テキスト ボックス 37">
            <a:extLst>
              <a:ext uri="{FF2B5EF4-FFF2-40B4-BE49-F238E27FC236}">
                <a16:creationId xmlns:a16="http://schemas.microsoft.com/office/drawing/2014/main" id="{2804D9F9-15F8-4A0C-B8EC-6D289F4ABB3F}"/>
              </a:ext>
            </a:extLst>
          </p:cNvPr>
          <p:cNvSpPr txBox="1"/>
          <p:nvPr/>
        </p:nvSpPr>
        <p:spPr>
          <a:xfrm>
            <a:off x="35502" y="3268337"/>
            <a:ext cx="9834995" cy="1015663"/>
          </a:xfrm>
          <a:prstGeom prst="rect">
            <a:avLst/>
          </a:prstGeom>
          <a:noFill/>
          <a:ln>
            <a:solidFill>
              <a:schemeClr val="dk1"/>
            </a:solidFill>
            <a:prstDash val="sysDash"/>
          </a:ln>
        </p:spPr>
        <p:txBody>
          <a:bodyPr wrap="square" lIns="36000" rIns="36000" rtlCol="0">
            <a:spAutoFit/>
          </a:bodyPr>
          <a:lstStyle/>
          <a:p>
            <a:r>
              <a:rPr kumimoji="1" lang="ja-JP" altLang="en-US" sz="1200" b="1" dirty="0">
                <a:latin typeface="Meiryo UI" panose="020B0604030504040204" pitchFamily="50" charset="-128"/>
                <a:ea typeface="Meiryo UI" panose="020B0604030504040204" pitchFamily="50" charset="-128"/>
              </a:rPr>
              <a:t>　</a:t>
            </a:r>
            <a:r>
              <a:rPr kumimoji="1" lang="en-US" altLang="ja-JP" sz="1200" b="1" dirty="0">
                <a:latin typeface="Meiryo UI" panose="020B0604030504040204" pitchFamily="50" charset="-128"/>
                <a:ea typeface="Meiryo UI" panose="020B0604030504040204" pitchFamily="50" charset="-128"/>
              </a:rPr>
              <a:t>〈</a:t>
            </a:r>
            <a:r>
              <a:rPr kumimoji="1" lang="ja-JP" altLang="en-US" sz="1200" b="1" dirty="0">
                <a:latin typeface="Meiryo UI" panose="020B0604030504040204" pitchFamily="50" charset="-128"/>
                <a:ea typeface="Meiryo UI" panose="020B0604030504040204" pitchFamily="50" charset="-128"/>
              </a:rPr>
              <a:t>指定の種類と説明書き</a:t>
            </a:r>
            <a:r>
              <a:rPr kumimoji="1" lang="en-US" altLang="ja-JP" sz="1200" b="1" dirty="0">
                <a:latin typeface="Meiryo UI" panose="020B0604030504040204" pitchFamily="50" charset="-128"/>
                <a:ea typeface="Meiryo UI" panose="020B0604030504040204" pitchFamily="50" charset="-128"/>
              </a:rPr>
              <a:t>〉</a:t>
            </a:r>
          </a:p>
          <a:p>
            <a:r>
              <a:rPr kumimoji="1" lang="ja-JP" altLang="en-US" sz="1200" dirty="0">
                <a:latin typeface="Meiryo UI" panose="020B0604030504040204" pitchFamily="50" charset="-128"/>
                <a:ea typeface="Meiryo UI" panose="020B0604030504040204" pitchFamily="50" charset="-128"/>
              </a:rPr>
              <a:t>　　■特定地域医療提供機関（地域の医療提供体制の確保のためにやむを得ず医師の労働時間が長時間となる医療機関）⇒</a:t>
            </a:r>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水準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■連携型特定地域医療提供機関（他の医療機関へ医師の派遣を行うことによってやむを得ず医師の労働時間が長時間となる医療機関）⇒連携</a:t>
            </a:r>
            <a:r>
              <a:rPr kumimoji="1" lang="en-US" altLang="ja-JP" sz="1200" dirty="0">
                <a:latin typeface="Meiryo UI" panose="020B0604030504040204" pitchFamily="50" charset="-128"/>
                <a:ea typeface="Meiryo UI" panose="020B0604030504040204" pitchFamily="50" charset="-128"/>
              </a:rPr>
              <a:t>B</a:t>
            </a:r>
            <a:r>
              <a:rPr kumimoji="1" lang="ja-JP" altLang="en-US" sz="1200" dirty="0">
                <a:latin typeface="Meiryo UI" panose="020B0604030504040204" pitchFamily="50" charset="-128"/>
                <a:ea typeface="Meiryo UI" panose="020B0604030504040204" pitchFamily="50" charset="-128"/>
              </a:rPr>
              <a:t>水準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■技能向上集中研修機関（集中的に技能向上を図るためにやむを得ず研修医・専攻医の労働時間が長時間となる医療機関）⇒</a:t>
            </a:r>
            <a:r>
              <a:rPr kumimoji="1" lang="en-US" altLang="ja-JP" sz="1200" dirty="0">
                <a:latin typeface="Meiryo UI" panose="020B0604030504040204" pitchFamily="50" charset="-128"/>
                <a:ea typeface="Meiryo UI" panose="020B0604030504040204" pitchFamily="50" charset="-128"/>
              </a:rPr>
              <a:t>C-1</a:t>
            </a:r>
            <a:r>
              <a:rPr kumimoji="1" lang="ja-JP" altLang="en-US" sz="1200" dirty="0">
                <a:latin typeface="Meiryo UI" panose="020B0604030504040204" pitchFamily="50" charset="-128"/>
                <a:ea typeface="Meiryo UI" panose="020B0604030504040204" pitchFamily="50" charset="-128"/>
              </a:rPr>
              <a:t>水準</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　　■特定高度技能研修機関（特定分野の高度な技能を修得するためにやむを得ず当該研修を受ける医師の労働時間が長時間となる医療機関</a:t>
            </a:r>
            <a:r>
              <a:rPr kumimoji="1" lang="ja-JP" altLang="en-US" sz="1200" b="1" dirty="0">
                <a:latin typeface="Meiryo UI" panose="020B0604030504040204" pitchFamily="50" charset="-128"/>
                <a:ea typeface="Meiryo UI" panose="020B0604030504040204" pitchFamily="50" charset="-128"/>
              </a:rPr>
              <a:t>）</a:t>
            </a:r>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C-2</a:t>
            </a:r>
            <a:r>
              <a:rPr kumimoji="1" lang="ja-JP" altLang="en-US" sz="1200" dirty="0">
                <a:latin typeface="Meiryo UI" panose="020B0604030504040204" pitchFamily="50" charset="-128"/>
                <a:ea typeface="Meiryo UI" panose="020B0604030504040204" pitchFamily="50" charset="-128"/>
              </a:rPr>
              <a:t>水準</a:t>
            </a:r>
            <a:endParaRPr kumimoji="1" lang="en-US" altLang="ja-JP" sz="12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3270447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1348</TotalTime>
  <Words>589</Words>
  <Application>Microsoft Office PowerPoint</Application>
  <PresentationFormat>A4 210 x 297 mm</PresentationFormat>
  <Paragraphs>43</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嶋口　真一</dc:creator>
  <cp:lastModifiedBy>塚本　耕平</cp:lastModifiedBy>
  <cp:revision>69</cp:revision>
  <cp:lastPrinted>2024-02-27T02:00:43Z</cp:lastPrinted>
  <dcterms:created xsi:type="dcterms:W3CDTF">2023-11-30T04:46:33Z</dcterms:created>
  <dcterms:modified xsi:type="dcterms:W3CDTF">2024-03-01T01:18:45Z</dcterms:modified>
</cp:coreProperties>
</file>