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app.xml" Type="http://schemas.openxmlformats.org/officeDocument/2006/relationships/extended-properties" Id="rId5"></Relationship><Relationship Target="docProps/core.xml" Type="http://schemas.openxmlformats.org/package/2006/relationships/metadata/core-properties" Id="rId6"></Relationship><Relationship Target="docProps/custom.xml" Type="http://schemas.openxmlformats.org/officeDocument/2006/relationships/custom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5" r:id="rId4"/>
  </p:sldMasterIdLst>
  <p:notesMasterIdLst>
    <p:notesMasterId r:id="rId6"/>
  </p:notesMasterIdLst>
  <p:handoutMasterIdLst>
    <p:handoutMasterId r:id="rId7"/>
  </p:handoutMasterIdLst>
  <p:sldIdLst>
    <p:sldId id="5611" r:id="rId5"/>
  </p:sldIdLst>
  <p:sldSz cx="9906000" cy="6858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70B6C56-A229-4B5F-B4B1-B19261F7337E}">
          <p14:sldIdLst>
            <p14:sldId id="56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7"/>
    <a:srgbClr val="CCE7F0"/>
    <a:srgbClr val="FFCCCC"/>
    <a:srgbClr val="FFFFCC"/>
    <a:srgbClr val="E60012"/>
    <a:srgbClr val="EFEFEF"/>
    <a:srgbClr val="339944"/>
    <a:srgbClr val="6666FF"/>
    <a:srgbClr val="33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124" y="84"/>
      </p:cViewPr>
      <p:guideLst/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commentAuthors.xml" Type="http://schemas.openxmlformats.org/officeDocument/2006/relationships/commentAuthors" Id="rId8"></Relationship><Relationship Target="../customXml/item3.xml" Type="http://schemas.openxmlformats.org/officeDocument/2006/relationships/customXml" Id="rId3"></Relationship><Relationship Target="handoutMasters/handoutMaster1.xml" Type="http://schemas.openxmlformats.org/officeDocument/2006/relationships/handoutMaster" Id="rId7"></Relationship><Relationship Target="tableStyles.xml" Type="http://schemas.openxmlformats.org/officeDocument/2006/relationships/tableStyles" Id="rId12"></Relationship><Relationship Target="../customXml/item2.xml" Type="http://schemas.openxmlformats.org/officeDocument/2006/relationships/customXml" Id="rId2"></Relationship><Relationship Target="../customXml/item1.xml" Type="http://schemas.openxmlformats.org/officeDocument/2006/relationships/customXml" Id="rId1"></Relationship><Relationship Target="notesMasters/notesMaster1.xml" Type="http://schemas.openxmlformats.org/officeDocument/2006/relationships/notesMaster" Id="rId6"></Relationship><Relationship Target="theme/theme1.xml" Type="http://schemas.openxmlformats.org/officeDocument/2006/relationships/theme" Id="rId11"></Relationship><Relationship Target="slides/slide1.xml" Type="http://schemas.openxmlformats.org/officeDocument/2006/relationships/slide" Id="rId5"></Relationship><Relationship Target="viewProps.xml" Type="http://schemas.openxmlformats.org/officeDocument/2006/relationships/viewProps" Id="rId10"></Relationship><Relationship Target="slideMasters/slideMaster1.xml" Type="http://schemas.openxmlformats.org/officeDocument/2006/relationships/slideMaster" Id="rId4"></Relationship><Relationship Target="presProps.xml" Type="http://schemas.openxmlformats.org/officeDocument/2006/relationships/presProps" Id="rId9"></Relationship></Relationships>
</file>

<file path=ppt/handoutMasters/_rels/handoutMaster1.xml.rels><?xml version="1.0" encoding="UTF-8" ?><Relationships xmlns="http://schemas.openxmlformats.org/package/2006/relationships"><Relationship Target="../theme/theme3.xml" Type="http://schemas.openxmlformats.org/officeDocument/2006/relationships/theme" Id="rId1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37898EB-BCC0-4F0A-8303-921E8C3264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" y="3"/>
            <a:ext cx="4308130" cy="340741"/>
          </a:xfrm>
          <a:prstGeom prst="rect">
            <a:avLst/>
          </a:prstGeom>
        </p:spPr>
        <p:txBody>
          <a:bodyPr vert="horz" lIns="91526" tIns="45763" rIns="91526" bIns="457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71653C7-CF6D-4722-B3BB-C5461D5BD8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8890" y="3"/>
            <a:ext cx="4308130" cy="340741"/>
          </a:xfrm>
          <a:prstGeom prst="rect">
            <a:avLst/>
          </a:prstGeom>
        </p:spPr>
        <p:txBody>
          <a:bodyPr vert="horz" lIns="91526" tIns="45763" rIns="91526" bIns="45763" rtlCol="0"/>
          <a:lstStyle>
            <a:lvl1pPr algn="r">
              <a:defRPr sz="1200"/>
            </a:lvl1pPr>
          </a:lstStyle>
          <a:p>
            <a:fld id="{9EA3F9F9-BBCB-4031-AC66-FEEE5FA5257A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6D383D-2329-45A2-8373-B4DD262C17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" y="6466461"/>
            <a:ext cx="4308130" cy="340741"/>
          </a:xfrm>
          <a:prstGeom prst="rect">
            <a:avLst/>
          </a:prstGeom>
        </p:spPr>
        <p:txBody>
          <a:bodyPr vert="horz" lIns="91526" tIns="45763" rIns="91526" bIns="457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4DA6898-AD0D-470F-BEE2-3D0FDF3167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8890" y="6466461"/>
            <a:ext cx="4308130" cy="340741"/>
          </a:xfrm>
          <a:prstGeom prst="rect">
            <a:avLst/>
          </a:prstGeom>
        </p:spPr>
        <p:txBody>
          <a:bodyPr vert="horz" lIns="91526" tIns="45763" rIns="91526" bIns="45763" rtlCol="0" anchor="b"/>
          <a:lstStyle>
            <a:lvl1pPr algn="r">
              <a:defRPr sz="1200"/>
            </a:lvl1pPr>
          </a:lstStyle>
          <a:p>
            <a:fld id="{BFAE218E-A678-4658-854E-6864E0BB6E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4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4308130" cy="340741"/>
          </a:xfrm>
          <a:prstGeom prst="rect">
            <a:avLst/>
          </a:prstGeom>
        </p:spPr>
        <p:txBody>
          <a:bodyPr vert="horz" lIns="91526" tIns="45763" rIns="91526" bIns="457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8890" y="3"/>
            <a:ext cx="4308130" cy="340741"/>
          </a:xfrm>
          <a:prstGeom prst="rect">
            <a:avLst/>
          </a:prstGeom>
        </p:spPr>
        <p:txBody>
          <a:bodyPr vert="horz" lIns="91526" tIns="45763" rIns="91526" bIns="45763" rtlCol="0"/>
          <a:lstStyle>
            <a:lvl1pPr algn="r">
              <a:defRPr sz="1200"/>
            </a:lvl1pPr>
          </a:lstStyle>
          <a:p>
            <a:fld id="{1E5E8425-49AF-4404-9CE2-F088C26E9B24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19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6" tIns="45763" rIns="91526" bIns="457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473" y="3275689"/>
            <a:ext cx="7952398" cy="2680206"/>
          </a:xfrm>
          <a:prstGeom prst="rect">
            <a:avLst/>
          </a:prstGeom>
        </p:spPr>
        <p:txBody>
          <a:bodyPr vert="horz" lIns="91526" tIns="45763" rIns="91526" bIns="4576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6466461"/>
            <a:ext cx="4308130" cy="340741"/>
          </a:xfrm>
          <a:prstGeom prst="rect">
            <a:avLst/>
          </a:prstGeom>
        </p:spPr>
        <p:txBody>
          <a:bodyPr vert="horz" lIns="91526" tIns="45763" rIns="91526" bIns="457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8890" y="6466461"/>
            <a:ext cx="4308130" cy="340741"/>
          </a:xfrm>
          <a:prstGeom prst="rect">
            <a:avLst/>
          </a:prstGeom>
        </p:spPr>
        <p:txBody>
          <a:bodyPr vert="horz" lIns="91526" tIns="45763" rIns="91526" bIns="45763" rtlCol="0" anchor="b"/>
          <a:lstStyle>
            <a:lvl1pPr algn="r">
              <a:defRPr sz="1200"/>
            </a:lvl1pPr>
          </a:lstStyle>
          <a:p>
            <a:fld id="{6123DDBC-BEE3-46E2-88A1-36AA1E3A66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77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51" rtl="0" eaLnBrk="1" latinLnBrk="0" hangingPunct="1">
      <a:defRPr kumimoji="1" sz="1257" kern="1200">
        <a:solidFill>
          <a:schemeClr val="tx1"/>
        </a:solidFill>
        <a:latin typeface="+mn-lt"/>
        <a:ea typeface="+mn-ea"/>
        <a:cs typeface="+mn-cs"/>
      </a:defRPr>
    </a:lvl1pPr>
    <a:lvl2pPr marL="478926" algn="l" defTabSz="957851" rtl="0" eaLnBrk="1" latinLnBrk="0" hangingPunct="1">
      <a:defRPr kumimoji="1" sz="1257" kern="1200">
        <a:solidFill>
          <a:schemeClr val="tx1"/>
        </a:solidFill>
        <a:latin typeface="+mn-lt"/>
        <a:ea typeface="+mn-ea"/>
        <a:cs typeface="+mn-cs"/>
      </a:defRPr>
    </a:lvl2pPr>
    <a:lvl3pPr marL="957851" algn="l" defTabSz="957851" rtl="0" eaLnBrk="1" latinLnBrk="0" hangingPunct="1">
      <a:defRPr kumimoji="1" sz="1257" kern="1200">
        <a:solidFill>
          <a:schemeClr val="tx1"/>
        </a:solidFill>
        <a:latin typeface="+mn-lt"/>
        <a:ea typeface="+mn-ea"/>
        <a:cs typeface="+mn-cs"/>
      </a:defRPr>
    </a:lvl3pPr>
    <a:lvl4pPr marL="1436777" algn="l" defTabSz="957851" rtl="0" eaLnBrk="1" latinLnBrk="0" hangingPunct="1">
      <a:defRPr kumimoji="1" sz="1257" kern="1200">
        <a:solidFill>
          <a:schemeClr val="tx1"/>
        </a:solidFill>
        <a:latin typeface="+mn-lt"/>
        <a:ea typeface="+mn-ea"/>
        <a:cs typeface="+mn-cs"/>
      </a:defRPr>
    </a:lvl4pPr>
    <a:lvl5pPr marL="1915703" algn="l" defTabSz="957851" rtl="0" eaLnBrk="1" latinLnBrk="0" hangingPunct="1">
      <a:defRPr kumimoji="1" sz="1257" kern="1200">
        <a:solidFill>
          <a:schemeClr val="tx1"/>
        </a:solidFill>
        <a:latin typeface="+mn-lt"/>
        <a:ea typeface="+mn-ea"/>
        <a:cs typeface="+mn-cs"/>
      </a:defRPr>
    </a:lvl5pPr>
    <a:lvl6pPr marL="2394629" algn="l" defTabSz="957851" rtl="0" eaLnBrk="1" latinLnBrk="0" hangingPunct="1">
      <a:defRPr kumimoji="1" sz="1257" kern="1200">
        <a:solidFill>
          <a:schemeClr val="tx1"/>
        </a:solidFill>
        <a:latin typeface="+mn-lt"/>
        <a:ea typeface="+mn-ea"/>
        <a:cs typeface="+mn-cs"/>
      </a:defRPr>
    </a:lvl6pPr>
    <a:lvl7pPr marL="2873554" algn="l" defTabSz="957851" rtl="0" eaLnBrk="1" latinLnBrk="0" hangingPunct="1">
      <a:defRPr kumimoji="1" sz="1257" kern="1200">
        <a:solidFill>
          <a:schemeClr val="tx1"/>
        </a:solidFill>
        <a:latin typeface="+mn-lt"/>
        <a:ea typeface="+mn-ea"/>
        <a:cs typeface="+mn-cs"/>
      </a:defRPr>
    </a:lvl7pPr>
    <a:lvl8pPr marL="3352478" algn="l" defTabSz="957851" rtl="0" eaLnBrk="1" latinLnBrk="0" hangingPunct="1">
      <a:defRPr kumimoji="1" sz="1257" kern="1200">
        <a:solidFill>
          <a:schemeClr val="tx1"/>
        </a:solidFill>
        <a:latin typeface="+mn-lt"/>
        <a:ea typeface="+mn-ea"/>
        <a:cs typeface="+mn-cs"/>
      </a:defRPr>
    </a:lvl8pPr>
    <a:lvl9pPr marL="3831404" algn="l" defTabSz="957851" rtl="0" eaLnBrk="1" latinLnBrk="0" hangingPunct="1">
      <a:defRPr kumimoji="1"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4CCC-06F8-4CFD-B548-64B7AF38851C}" type="datetime1">
              <a:rPr lang="ja-JP" altLang="en-US" smtClean="0"/>
              <a:t>2024/9/11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1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A68F-C6D8-46C4-B889-828B7843BB4B}" type="datetime1">
              <a:rPr lang="ja-JP" altLang="en-US" smtClean="0"/>
              <a:t>2024/9/11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096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A68F-C6D8-46C4-B889-828B7843BB4B}" type="datetime1">
              <a:rPr lang="ja-JP" altLang="en-US" smtClean="0"/>
              <a:t>2024/9/11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528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リード文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92" y="914496"/>
            <a:ext cx="9072320" cy="1276532"/>
          </a:xfrm>
          <a:solidFill>
            <a:srgbClr val="EFEFEF"/>
          </a:solidFill>
        </p:spPr>
        <p:txBody>
          <a:bodyPr vert="horz" lIns="180000" tIns="144000" rIns="180000" bIns="144000" rtlCol="0">
            <a:spAutoFit/>
          </a:bodyPr>
          <a:lstStyle>
            <a:lvl1pPr>
              <a:defRPr lang="ja-JP" altLang="en-US" sz="1452" b="1" noProof="0" dirty="0" smtClean="0"/>
            </a:lvl1pPr>
            <a:lvl2pPr>
              <a:defRPr lang="ja-JP" altLang="en-US" b="1" noProof="0" dirty="0" smtClean="0"/>
            </a:lvl2pPr>
            <a:lvl3pPr>
              <a:defRPr lang="ja-JP" altLang="en-US" b="1" noProof="0" dirty="0" smtClean="0"/>
            </a:lvl3pPr>
            <a:lvl4pPr>
              <a:defRPr lang="ja-JP" altLang="en-US" b="1" noProof="0" dirty="0"/>
            </a:lvl4pPr>
          </a:lstStyle>
          <a:p>
            <a:pPr marR="0" lvl="0">
              <a:spcAft>
                <a:spcPts val="0"/>
              </a:spcAft>
              <a:tabLst/>
            </a:pPr>
            <a:r>
              <a:rPr kumimoji="1" lang="ja-JP" altLang="en-US" sz="16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マスター テキストの書式設定</a:t>
            </a:r>
          </a:p>
          <a:p>
            <a:pPr marR="0" lvl="1">
              <a:spcAft>
                <a:spcPts val="0"/>
              </a:spcAft>
              <a:tabLst/>
            </a:pP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 </a:t>
            </a:r>
            <a:r>
              <a:rPr kumimoji="1" lang="en-US" altLang="ja-JP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レベル</a:t>
            </a:r>
          </a:p>
          <a:p>
            <a:pPr marR="0" lvl="2">
              <a:spcAft>
                <a:spcPts val="0"/>
              </a:spcAft>
              <a:buSzTx/>
              <a:tabLst/>
            </a:pP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 </a:t>
            </a:r>
            <a:r>
              <a:rPr kumimoji="1" lang="en-US" altLang="ja-JP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</a:t>
            </a: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レベル</a:t>
            </a:r>
          </a:p>
          <a:p>
            <a:pPr marR="0" lvl="3"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tabLst/>
            </a:pP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 </a:t>
            </a:r>
            <a:r>
              <a:rPr kumimoji="1" lang="en-US" altLang="ja-JP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レベル</a:t>
            </a: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AC475D6D-EFDE-474E-B5E1-31B2A630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8E462AE7-9F16-4BB9-9EB6-3910733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334A-E680-4368-9CD3-67669889608F}" type="datetime1">
              <a:rPr kumimoji="1" lang="ja-JP" altLang="en-US" smtClean="0"/>
              <a:t>2024/9/11</a:t>
            </a:fld>
            <a:endParaRPr kumimoji="1" lang="ja-JP" alt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87215981-0AE2-4F81-8B7E-F5B4979E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C55BBB2-D192-4944-823A-82A862F6E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0906" y="6658110"/>
            <a:ext cx="333541" cy="19595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 fontAlgn="ctr">
              <a:defRPr sz="816" b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1pPr>
          </a:lstStyle>
          <a:p>
            <a:fld id="{43917D35-CB2B-46E2-AAA2-A2005A22827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517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リード文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92" y="914496"/>
            <a:ext cx="9072320" cy="1276532"/>
          </a:xfrm>
          <a:noFill/>
        </p:spPr>
        <p:txBody>
          <a:bodyPr vert="horz" lIns="180000" tIns="144000" rIns="180000" bIns="144000" rtlCol="0">
            <a:spAutoFit/>
          </a:bodyPr>
          <a:lstStyle>
            <a:lvl1pPr>
              <a:defRPr lang="ja-JP" altLang="en-US" sz="1452" noProof="0" dirty="0" smtClean="0"/>
            </a:lvl1pPr>
            <a:lvl2pPr>
              <a:defRPr lang="ja-JP" altLang="en-US" noProof="0" dirty="0" smtClean="0"/>
            </a:lvl2pPr>
            <a:lvl3pPr>
              <a:defRPr lang="ja-JP" altLang="en-US" noProof="0" dirty="0" smtClean="0"/>
            </a:lvl3pPr>
            <a:lvl4pPr>
              <a:defRPr lang="ja-JP" altLang="en-US" noProof="0" dirty="0"/>
            </a:lvl4pPr>
          </a:lstStyle>
          <a:p>
            <a:pPr marR="0" lvl="0">
              <a:spcAft>
                <a:spcPts val="0"/>
              </a:spcAft>
              <a:tabLst/>
            </a:pPr>
            <a:r>
              <a:rPr kumimoji="1" lang="ja-JP" altLang="en-US" sz="16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マスター テキストの書式設定</a:t>
            </a:r>
          </a:p>
          <a:p>
            <a:pPr marR="0" lvl="1">
              <a:spcAft>
                <a:spcPts val="0"/>
              </a:spcAft>
              <a:tabLst/>
            </a:pP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 </a:t>
            </a:r>
            <a:r>
              <a:rPr kumimoji="1" lang="en-US" altLang="ja-JP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レベル</a:t>
            </a:r>
          </a:p>
          <a:p>
            <a:pPr marR="0" lvl="2">
              <a:spcAft>
                <a:spcPts val="0"/>
              </a:spcAft>
              <a:buSzTx/>
              <a:tabLst/>
            </a:pP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 </a:t>
            </a:r>
            <a:r>
              <a:rPr kumimoji="1" lang="en-US" altLang="ja-JP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</a:t>
            </a: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レベル</a:t>
            </a:r>
          </a:p>
          <a:p>
            <a:pPr marR="0" lvl="3"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tabLst/>
            </a:pP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 </a:t>
            </a:r>
            <a:r>
              <a:rPr kumimoji="1" lang="en-US" altLang="ja-JP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レベル</a:t>
            </a: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AC475D6D-EFDE-474E-B5E1-31B2A630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8E462AE7-9F16-4BB9-9EB6-3910733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E42C-7B23-4AC8-8843-5C9C58D2184F}" type="datetime1">
              <a:rPr kumimoji="1" lang="ja-JP" altLang="en-US" smtClean="0"/>
              <a:t>2024/9/11</a:t>
            </a:fld>
            <a:endParaRPr kumimoji="1" lang="ja-JP" alt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87215981-0AE2-4F81-8B7E-F5B4979E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B308F9-7293-495E-97FD-44BFFA02D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0906" y="6658110"/>
            <a:ext cx="333541" cy="19595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 fontAlgn="ctr">
              <a:defRPr sz="816" b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1pPr>
          </a:lstStyle>
          <a:p>
            <a:fld id="{43917D35-CB2B-46E2-AAA2-A2005A22827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6691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530CF4ED-436E-45C0-B298-2C6B211F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A3029F-0FBC-4561-9D4B-5A0B5DAAF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F745-B739-4A25-883A-FCC7EE94A050}" type="datetime1">
              <a:rPr kumimoji="1" lang="ja-JP" altLang="en-US" smtClean="0"/>
              <a:t>2024/9/11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E84AA09-2F1E-44A8-9301-367BCFF1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792CE2-E95A-469F-9D64-5C490592A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0906" y="6658110"/>
            <a:ext cx="333541" cy="19595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 fontAlgn="ctr">
              <a:defRPr sz="816" b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1pPr>
          </a:lstStyle>
          <a:p>
            <a:fld id="{43917D35-CB2B-46E2-AAA2-A2005A22827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644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8424-1932-424F-85B3-5340BE3CC85E}" type="datetime1">
              <a:rPr lang="ja-JP" altLang="en-US" smtClean="0"/>
              <a:t>2024/9/11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5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CBC-B696-4FD3-81A9-9A62179C8856}" type="datetime1">
              <a:rPr lang="ja-JP" altLang="en-US" smtClean="0"/>
              <a:t>2024/9/11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4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04FF-9672-4C87-9AF2-E3D9313AA64F}" type="datetime1">
              <a:rPr lang="ja-JP" altLang="en-US" smtClean="0"/>
              <a:t>2024/9/11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3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16C-51CE-4E8C-B94A-26244A93D53D}" type="datetime1">
              <a:rPr lang="ja-JP" altLang="en-US" smtClean="0"/>
              <a:t>2024/9/11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8A97-267D-448C-AEE9-AD0744AC46B8}" type="datetime1">
              <a:rPr lang="ja-JP" altLang="en-US" smtClean="0"/>
              <a:t>2024/9/11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5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0EC1-7E61-4990-BF20-0CD9C21F6DA0}" type="datetime1">
              <a:rPr lang="ja-JP" altLang="en-US" smtClean="0"/>
              <a:t>2024/9/11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4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A68F-C6D8-46C4-B889-828B7843BB4B}" type="datetime1">
              <a:rPr lang="ja-JP" altLang="en-US" smtClean="0"/>
              <a:t>2024/9/11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239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E0DB-2C28-4A92-AD90-8C2F3F342ABD}" type="datetime1">
              <a:rPr lang="ja-JP" altLang="en-US" smtClean="0"/>
              <a:t>2024/9/11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57187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13.xml" Type="http://schemas.openxmlformats.org/officeDocument/2006/relationships/slideLayout" Id="rId13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slideLayouts/slideLayout12.xml" Type="http://schemas.openxmlformats.org/officeDocument/2006/relationships/slideLayout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theme/theme1.xml" Type="http://schemas.openxmlformats.org/officeDocument/2006/relationships/theme" Id="rId1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Relationship Target="../slideLayouts/slideLayout14.xml" Type="http://schemas.openxmlformats.org/officeDocument/2006/relationships/slideLayout" Id="rId14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7A68F-C6D8-46C4-B889-828B7843BB4B}" type="datetime1">
              <a:rPr lang="ja-JP" altLang="en-US" smtClean="0"/>
              <a:t>2024/9/11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2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46" r:id="rId12"/>
    <p:sldLayoutId id="2147483752" r:id="rId13"/>
    <p:sldLayoutId id="214748375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1.png" Type="http://schemas.openxmlformats.org/officeDocument/2006/relationships/image" Id="rId3"></Relationship><Relationship TargetMode="External" Target="https://www.reuse-materials.jp/" Type="http://schemas.openxmlformats.org/officeDocument/2006/relationships/hyperlink" Id="rId2"></Relationship><Relationship Target="../slideLayouts/slideLayout7.xml" Type="http://schemas.openxmlformats.org/officeDocument/2006/relationships/slideLayout" Id="rId1"></Relationship><Relationship Target="../media/image3.png" Type="http://schemas.openxmlformats.org/officeDocument/2006/relationships/image" Id="rId5"></Relationship><Relationship Target="../media/image2.png" Type="http://schemas.openxmlformats.org/officeDocument/2006/relationships/image" Id="rId4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7292527" y="157127"/>
            <a:ext cx="2438361" cy="287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7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大阪府・大阪市　万博推進局</a:t>
            </a:r>
            <a:endParaRPr lang="en-US" altLang="ja-JP" sz="127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C26DE9-C4D0-4CEA-894D-5CB6AEC9F5DF}"/>
              </a:ext>
            </a:extLst>
          </p:cNvPr>
          <p:cNvSpPr/>
          <p:nvPr/>
        </p:nvSpPr>
        <p:spPr>
          <a:xfrm>
            <a:off x="0" y="-7620"/>
            <a:ext cx="9906000" cy="571500"/>
          </a:xfrm>
          <a:prstGeom prst="rect">
            <a:avLst/>
          </a:prstGeom>
          <a:solidFill>
            <a:srgbClr val="006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3">
            <a:extLst>
              <a:ext uri="{FF2B5EF4-FFF2-40B4-BE49-F238E27FC236}">
                <a16:creationId xmlns:a16="http://schemas.microsoft.com/office/drawing/2014/main" id="{4F85C613-11CD-46AF-88EE-B1A563B15021}"/>
              </a:ext>
            </a:extLst>
          </p:cNvPr>
          <p:cNvSpPr txBox="1">
            <a:spLocks/>
          </p:cNvSpPr>
          <p:nvPr/>
        </p:nvSpPr>
        <p:spPr>
          <a:xfrm>
            <a:off x="174497" y="88541"/>
            <a:ext cx="8084600" cy="392623"/>
          </a:xfrm>
          <a:prstGeom prst="rect">
            <a:avLst/>
          </a:prstGeom>
        </p:spPr>
        <p:txBody>
          <a:bodyPr/>
          <a:lstStyle>
            <a:lvl1pPr algn="l" defTabSz="1007943" rtl="0" eaLnBrk="1" fontAlgn="ctr" latinLnBrk="0" hangingPunct="1">
              <a:lnSpc>
                <a:spcPct val="90000"/>
              </a:lnSpc>
              <a:spcBef>
                <a:spcPct val="0"/>
              </a:spcBef>
              <a:buNone/>
              <a:defRPr kumimoji="1" sz="2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ja-JP" sz="2400" b="1" dirty="0">
                <a:solidFill>
                  <a:schemeClr val="bg1"/>
                </a:solidFill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「万博サーキュラーマーケット</a:t>
            </a:r>
            <a:r>
              <a:rPr lang="ja-JP" altLang="en-US" sz="2400" dirty="0">
                <a:solidFill>
                  <a:schemeClr val="bg1"/>
                </a:solidFill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dirty="0">
                <a:solidFill>
                  <a:schemeClr val="bg1"/>
                </a:solidFill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ミャク市！」の開設について</a:t>
            </a:r>
            <a:endParaRPr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0B4491-55AF-4BE5-861C-13A5490C4ED1}"/>
              </a:ext>
            </a:extLst>
          </p:cNvPr>
          <p:cNvSpPr txBox="1"/>
          <p:nvPr/>
        </p:nvSpPr>
        <p:spPr>
          <a:xfrm>
            <a:off x="174497" y="675982"/>
            <a:ext cx="96129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ja-JP" altLang="en-US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未来社会ショーケース事業「グリーン万博」の取組みの一環として、</a:t>
            </a: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万博会場における施設・建材・設備・備品等の移設およびリユースに向けた需要と供給をマッチングさせるリユースマッチングサイト「万博サーキュラーマーケット　ミャク市！」のサービスが開始</a:t>
            </a:r>
            <a:endParaRPr lang="en-US" altLang="ja-JP" sz="16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5CAB703-9C5C-4ED1-9979-1B912234133F}"/>
              </a:ext>
            </a:extLst>
          </p:cNvPr>
          <p:cNvSpPr txBox="1"/>
          <p:nvPr/>
        </p:nvSpPr>
        <p:spPr>
          <a:xfrm>
            <a:off x="101472" y="1606981"/>
            <a:ext cx="9720720" cy="203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■万博サーキュラーマーケット「ミャク市！」の概要　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URL: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2"/>
              </a:rPr>
              <a:t>https://www.reuse-materials.jp/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900"/>
              </a:lnSpc>
            </a:pP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①施設等の移築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②建材・設備のリユース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③什器・備品のリユース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で構成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・順次、出品・公募され、入札を行ったうえで譲渡先が選定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・移築先が自治体の場合は、地域活性化計画などの活用により、無償譲渡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・譲渡先については公募入札で決定するが、公共団体での利用を優先</a:t>
            </a: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府市・国＞府市以外の地方自治体＞独立行政法人＞準公共＞民間等</a:t>
            </a: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・移築・解体・輸送・移築先の建設に係る費用は、落札者で負担</a:t>
            </a: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・一部だけの移築対応も可能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5AB0A5-7913-48A2-9468-D73854DD4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13" y="1978199"/>
            <a:ext cx="1012024" cy="87790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9B53204-D21D-4CE6-9812-965A2652A6B4}"/>
              </a:ext>
            </a:extLst>
          </p:cNvPr>
          <p:cNvSpPr txBox="1"/>
          <p:nvPr/>
        </p:nvSpPr>
        <p:spPr>
          <a:xfrm>
            <a:off x="6323357" y="2856099"/>
            <a:ext cx="1935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「ミャク市！」</a:t>
            </a:r>
            <a:r>
              <a:rPr kumimoji="1" lang="en-US" altLang="ja-JP" sz="1000" dirty="0"/>
              <a:t>QR</a:t>
            </a:r>
            <a:r>
              <a:rPr kumimoji="1" lang="ja-JP" altLang="en-US" sz="1000" dirty="0"/>
              <a:t>コード</a:t>
            </a: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BE6D882-37E1-45CA-94CE-E9CC9B037303}"/>
              </a:ext>
            </a:extLst>
          </p:cNvPr>
          <p:cNvGrpSpPr/>
          <p:nvPr/>
        </p:nvGrpSpPr>
        <p:grpSpPr>
          <a:xfrm>
            <a:off x="-81626" y="3786313"/>
            <a:ext cx="5953032" cy="2951133"/>
            <a:chOff x="40609" y="4142607"/>
            <a:chExt cx="5311478" cy="2461437"/>
          </a:xfrm>
        </p:grpSpPr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D7271D0C-E50B-4E54-95F5-E3747E5129CA}"/>
                </a:ext>
              </a:extLst>
            </p:cNvPr>
            <p:cNvSpPr/>
            <p:nvPr/>
          </p:nvSpPr>
          <p:spPr>
            <a:xfrm>
              <a:off x="215106" y="4284362"/>
              <a:ext cx="4944984" cy="2319682"/>
            </a:xfrm>
            <a:prstGeom prst="roundRect">
              <a:avLst>
                <a:gd name="adj" fmla="val 5539"/>
              </a:avLst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08568BAA-0278-4094-8ACB-01FB229AF410}"/>
                </a:ext>
              </a:extLst>
            </p:cNvPr>
            <p:cNvGrpSpPr/>
            <p:nvPr/>
          </p:nvGrpSpPr>
          <p:grpSpPr>
            <a:xfrm>
              <a:off x="40609" y="4142607"/>
              <a:ext cx="5311478" cy="2461437"/>
              <a:chOff x="94105" y="3630234"/>
              <a:chExt cx="5311478" cy="2041716"/>
            </a:xfrm>
            <a:noFill/>
          </p:grpSpPr>
          <p:sp>
            <p:nvSpPr>
              <p:cNvPr id="2" name="四角形: 角を丸くする 1">
                <a:extLst>
                  <a:ext uri="{FF2B5EF4-FFF2-40B4-BE49-F238E27FC236}">
                    <a16:creationId xmlns:a16="http://schemas.microsoft.com/office/drawing/2014/main" id="{8F0EE6F6-2145-41C3-A5AF-FBBCC629291E}"/>
                  </a:ext>
                </a:extLst>
              </p:cNvPr>
              <p:cNvSpPr/>
              <p:nvPr/>
            </p:nvSpPr>
            <p:spPr>
              <a:xfrm>
                <a:off x="94105" y="3630234"/>
                <a:ext cx="5096115" cy="2041716"/>
              </a:xfrm>
              <a:prstGeom prst="roundRect">
                <a:avLst>
                  <a:gd name="adj" fmla="val 553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494C9D2-BEC2-4AA2-A8E8-5FE9BB6BAF84}"/>
                  </a:ext>
                </a:extLst>
              </p:cNvPr>
              <p:cNvSpPr txBox="1"/>
              <p:nvPr/>
            </p:nvSpPr>
            <p:spPr>
              <a:xfrm>
                <a:off x="197136" y="3770625"/>
                <a:ext cx="5208447" cy="175102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lang="ja-JP" altLang="en-US" sz="1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①施設等の移築</a:t>
                </a:r>
              </a:p>
              <a:p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運営期間：</a:t>
                </a:r>
                <a:r>
                  <a:rPr lang="en-US" altLang="ja-JP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2024</a:t>
                </a:r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年</a:t>
                </a:r>
                <a:r>
                  <a:rPr lang="en-US" altLang="ja-JP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8</a:t>
                </a:r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月</a:t>
                </a:r>
                <a:r>
                  <a:rPr lang="en-US" altLang="ja-JP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6</a:t>
                </a:r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日（火）～</a:t>
                </a:r>
                <a:r>
                  <a:rPr lang="en-US" altLang="ja-JP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2024</a:t>
                </a:r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年</a:t>
                </a:r>
                <a:r>
                  <a:rPr lang="en-US" altLang="ja-JP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12</a:t>
                </a:r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月末（予定）</a:t>
                </a:r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対象施設：大屋根リング、迎賓館、</a:t>
                </a:r>
                <a:r>
                  <a:rPr lang="en-US" altLang="ja-JP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EXPO </a:t>
                </a:r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ホール「シャインハット」、</a:t>
                </a:r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　　　シグネチャーパビリオン、休憩所など</a:t>
                </a:r>
              </a:p>
              <a:p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lang="ja-JP" altLang="en-US" sz="1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②建材・設備のリユース（例：照明、空調、壁材など）</a:t>
                </a:r>
              </a:p>
              <a:p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運営期間：</a:t>
                </a:r>
                <a:r>
                  <a:rPr lang="en-US" altLang="ja-JP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2025</a:t>
                </a:r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年</a:t>
                </a:r>
                <a:r>
                  <a:rPr lang="en-US" altLang="ja-JP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月頃～</a:t>
                </a:r>
                <a:r>
                  <a:rPr lang="en-US" altLang="ja-JP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2025</a:t>
                </a:r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年</a:t>
                </a:r>
                <a:r>
                  <a:rPr lang="en-US" altLang="ja-JP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</a:t>
                </a:r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月末（予定）</a:t>
                </a:r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endPara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lang="ja-JP" altLang="en-US" sz="1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③什器・備品のリユース（例：机やいす、キャビネット、プリンターなど）</a:t>
                </a:r>
              </a:p>
              <a:p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運営期間：</a:t>
                </a:r>
                <a:r>
                  <a:rPr lang="en-US" altLang="ja-JP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2025</a:t>
                </a:r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年９月頃～</a:t>
                </a:r>
                <a:r>
                  <a:rPr lang="en-US" altLang="ja-JP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2026</a:t>
                </a:r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年</a:t>
                </a:r>
                <a:r>
                  <a:rPr lang="en-US" altLang="ja-JP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月末（予定）</a:t>
                </a:r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616476C6-762F-45F9-A3A1-C2177240F126}"/>
                </a:ext>
              </a:extLst>
            </p:cNvPr>
            <p:cNvSpPr/>
            <p:nvPr/>
          </p:nvSpPr>
          <p:spPr>
            <a:xfrm>
              <a:off x="215106" y="4142607"/>
              <a:ext cx="4944984" cy="27892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/>
                <a:t>スケジュール</a:t>
              </a: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10A03140-C04A-4636-A938-25BFFF2184A6}"/>
              </a:ext>
            </a:extLst>
          </p:cNvPr>
          <p:cNvGrpSpPr/>
          <p:nvPr/>
        </p:nvGrpSpPr>
        <p:grpSpPr>
          <a:xfrm>
            <a:off x="5736316" y="3805389"/>
            <a:ext cx="4241434" cy="2925260"/>
            <a:chOff x="5261715" y="2859038"/>
            <a:chExt cx="4806400" cy="2978473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31F30014-1CEF-4684-85CC-6D3B57EA916C}"/>
                </a:ext>
              </a:extLst>
            </p:cNvPr>
            <p:cNvGrpSpPr/>
            <p:nvPr/>
          </p:nvGrpSpPr>
          <p:grpSpPr>
            <a:xfrm>
              <a:off x="5261715" y="2859038"/>
              <a:ext cx="4806400" cy="2978473"/>
              <a:chOff x="5261715" y="3027712"/>
              <a:chExt cx="4806400" cy="2978473"/>
            </a:xfrm>
          </p:grpSpPr>
          <p:sp>
            <p:nvSpPr>
              <p:cNvPr id="44" name="四角形: 角を丸くする 43">
                <a:extLst>
                  <a:ext uri="{FF2B5EF4-FFF2-40B4-BE49-F238E27FC236}">
                    <a16:creationId xmlns:a16="http://schemas.microsoft.com/office/drawing/2014/main" id="{CC1C3EA5-74B5-4912-A50B-E3DE53BEBD48}"/>
                  </a:ext>
                </a:extLst>
              </p:cNvPr>
              <p:cNvSpPr/>
              <p:nvPr/>
            </p:nvSpPr>
            <p:spPr>
              <a:xfrm>
                <a:off x="5272129" y="3181337"/>
                <a:ext cx="4516241" cy="2807384"/>
              </a:xfrm>
              <a:prstGeom prst="roundRect">
                <a:avLst>
                  <a:gd name="adj" fmla="val 5539"/>
                </a:avLst>
              </a:prstGeom>
              <a:solidFill>
                <a:schemeClr val="accent2">
                  <a:lumMod val="20000"/>
                  <a:lumOff val="8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CD745FD-951C-4D43-B17A-A7CC2DD268A5}"/>
                  </a:ext>
                </a:extLst>
              </p:cNvPr>
              <p:cNvSpPr txBox="1"/>
              <p:nvPr/>
            </p:nvSpPr>
            <p:spPr>
              <a:xfrm>
                <a:off x="5362896" y="3499182"/>
                <a:ext cx="4705219" cy="2507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●博覧会協会が移築・リユースの希望申込みを</a:t>
                </a:r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 受付</a:t>
                </a:r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●申込者が提出した事業詳細計画書に基づいて</a:t>
                </a:r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 博覧会協会が面談を実施</a:t>
                </a:r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　　　　　　　　　　　　</a:t>
                </a:r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●申込が集まり次第、博覧会協会が入札を行い、</a:t>
                </a:r>
                <a:endPara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 譲渡先を選定</a:t>
                </a:r>
              </a:p>
              <a:p>
                <a:endParaRPr kumimoji="1" lang="ja-JP" altLang="en-US" sz="1400" dirty="0"/>
              </a:p>
            </p:txBody>
          </p:sp>
          <p:sp>
            <p:nvSpPr>
              <p:cNvPr id="46" name="四角形: 角を丸くする 45">
                <a:extLst>
                  <a:ext uri="{FF2B5EF4-FFF2-40B4-BE49-F238E27FC236}">
                    <a16:creationId xmlns:a16="http://schemas.microsoft.com/office/drawing/2014/main" id="{07B91AB1-4190-4919-895A-5A37A0023388}"/>
                  </a:ext>
                </a:extLst>
              </p:cNvPr>
              <p:cNvSpPr/>
              <p:nvPr/>
            </p:nvSpPr>
            <p:spPr>
              <a:xfrm>
                <a:off x="5261715" y="3027712"/>
                <a:ext cx="4526655" cy="34049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400" b="1" dirty="0"/>
                  <a:t>移築・リユース先が決定されるまでの流れ</a:t>
                </a:r>
              </a:p>
            </p:txBody>
          </p:sp>
        </p:grpSp>
        <p:sp>
          <p:nvSpPr>
            <p:cNvPr id="42" name="二等辺三角形 41">
              <a:extLst>
                <a:ext uri="{FF2B5EF4-FFF2-40B4-BE49-F238E27FC236}">
                  <a16:creationId xmlns:a16="http://schemas.microsoft.com/office/drawing/2014/main" id="{1B544421-A9B6-474C-B095-F723529DED7A}"/>
                </a:ext>
              </a:extLst>
            </p:cNvPr>
            <p:cNvSpPr/>
            <p:nvPr/>
          </p:nvSpPr>
          <p:spPr>
            <a:xfrm rot="10800000">
              <a:off x="7414268" y="3897697"/>
              <a:ext cx="278295" cy="17412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二等辺三角形 42">
              <a:extLst>
                <a:ext uri="{FF2B5EF4-FFF2-40B4-BE49-F238E27FC236}">
                  <a16:creationId xmlns:a16="http://schemas.microsoft.com/office/drawing/2014/main" id="{3943BEB2-E9BA-43F8-8505-24CF01F0D55B}"/>
                </a:ext>
              </a:extLst>
            </p:cNvPr>
            <p:cNvSpPr/>
            <p:nvPr/>
          </p:nvSpPr>
          <p:spPr>
            <a:xfrm rot="10800000">
              <a:off x="7444303" y="4833107"/>
              <a:ext cx="278295" cy="17412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49" name="図 48">
            <a:extLst>
              <a:ext uri="{FF2B5EF4-FFF2-40B4-BE49-F238E27FC236}">
                <a16:creationId xmlns:a16="http://schemas.microsoft.com/office/drawing/2014/main" id="{9442ACBB-91CE-403D-843F-0A8A8AC80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438" y="2877383"/>
            <a:ext cx="1512935" cy="844796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9964C8E7-9494-48CF-A9DA-3855E4DF2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439" y="1956510"/>
            <a:ext cx="1512934" cy="856738"/>
          </a:xfrm>
          <a:prstGeom prst="rect">
            <a:avLst/>
          </a:prstGeom>
        </p:spPr>
      </p:pic>
      <p:sp>
        <p:nvSpPr>
          <p:cNvPr id="24" name="タイトル 1">
            <a:extLst>
              <a:ext uri="{FF2B5EF4-FFF2-40B4-BE49-F238E27FC236}">
                <a16:creationId xmlns:a16="http://schemas.microsoft.com/office/drawing/2014/main" id="{48C35366-15F1-214D-1487-0D209BEFC4FD}"/>
              </a:ext>
            </a:extLst>
          </p:cNvPr>
          <p:cNvSpPr txBox="1">
            <a:spLocks/>
          </p:cNvSpPr>
          <p:nvPr/>
        </p:nvSpPr>
        <p:spPr>
          <a:xfrm>
            <a:off x="8668829" y="19466"/>
            <a:ext cx="1308921" cy="481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defRPr>
            </a:lvl1pPr>
          </a:lstStyle>
          <a:p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資料４</a:t>
            </a:r>
            <a:endParaRPr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03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37D5EB2CBC3654FAC2E2ABA3E2F12C7" ma:contentTypeVersion="7" ma:contentTypeDescription="新しいドキュメントを作成します。" ma:contentTypeScope="" ma:versionID="83e8b993474b4f072f6ca3b344188132">
  <xsd:schema xmlns:xsd="http://www.w3.org/2001/XMLSchema" xmlns:xs="http://www.w3.org/2001/XMLSchema" xmlns:p="http://schemas.microsoft.com/office/2006/metadata/properties" xmlns:ns2="8bc7d132-2267-4bb1-8af0-d47ce48eb5b9" targetNamespace="http://schemas.microsoft.com/office/2006/metadata/properties" ma:root="true" ma:fieldsID="490ad908e8e6a9d2d33acea56e03583f" ns2:_="">
    <xsd:import namespace="8bc7d132-2267-4bb1-8af0-d47ce48eb5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7d132-2267-4bb1-8af0-d47ce48eb5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55A620-9D52-4CF1-91DA-A7DEBCF85E76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8bc7d132-2267-4bb1-8af0-d47ce48eb5b9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C98ECE5-78A0-4F33-864A-B029978D4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c7d132-2267-4bb1-8af0-d47ce48eb5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41D942-C818-4421-9FE1-6E869FC1CE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A4 210 x 297 mm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UDPゴシック</vt:lpstr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2024-09-11T10:29:24Z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0x010100F37D5EB2CBC3654FAC2E2ABA3E2F12C7</vt:lpwstr>
  </property>
</Properties>
</file>