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5" d="100"/>
          <a:sy n="125" d="100"/>
        </p:scale>
        <p:origin x="720" y="-45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3411566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206860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3735902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2383956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3407093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232817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1165828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114465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2539587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1799439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037458-372A-4611-9D7C-40BCA6147899}" type="datetimeFigureOut">
              <a:rPr kumimoji="1" lang="ja-JP" altLang="en-US" smtClean="0"/>
              <a:t>2023/9/21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32079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037458-372A-4611-9D7C-40BCA6147899}" type="datetimeFigureOut">
              <a:rPr kumimoji="1" lang="ja-JP" altLang="en-US" smtClean="0"/>
              <a:t>2023/9/21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84340AB-40F3-4C65-BCE1-0ADA19B36EDD}" type="slidenum">
              <a:rPr kumimoji="1" lang="ja-JP" altLang="en-US" smtClean="0"/>
              <a:t>‹#›</a:t>
            </a:fld>
            <a:endParaRPr kumimoji="1" lang="ja-JP" altLang="en-US"/>
          </a:p>
        </p:txBody>
      </p:sp>
    </p:spTree>
    <p:extLst>
      <p:ext uri="{BB962C8B-B14F-4D97-AF65-F5344CB8AC3E}">
        <p14:creationId xmlns:p14="http://schemas.microsoft.com/office/powerpoint/2010/main" val="2475259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bwMode="gray">
          <a:xfrm>
            <a:off x="76199" y="5383470"/>
            <a:ext cx="6696075" cy="2257442"/>
          </a:xfrm>
          <a:prstGeom prst="roundRect">
            <a:avLst>
              <a:gd name="adj" fmla="val 3050"/>
            </a:avLst>
          </a:prstGeom>
          <a:noFill/>
          <a:ln>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メモ 3"/>
          <p:cNvSpPr/>
          <p:nvPr/>
        </p:nvSpPr>
        <p:spPr bwMode="gray">
          <a:xfrm>
            <a:off x="0" y="9525"/>
            <a:ext cx="4791075" cy="571500"/>
          </a:xfrm>
          <a:prstGeom prst="foldedCorner">
            <a:avLst>
              <a:gd name="adj" fmla="val 33333"/>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0" y="33665"/>
            <a:ext cx="4724400" cy="553998"/>
          </a:xfrm>
          <a:prstGeom prst="rect">
            <a:avLst/>
          </a:prstGeom>
          <a:noFill/>
        </p:spPr>
        <p:txBody>
          <a:bodyPr wrap="square" rtlCol="0">
            <a:spAutoFit/>
          </a:bodyPr>
          <a:lstStyle/>
          <a:p>
            <a:r>
              <a:rPr kumimoji="1" lang="ja-JP" altLang="en-US" sz="1200" dirty="0" smtClean="0"/>
              <a:t>高等学校等就学支援金制度（授業料無償化制度）に</a:t>
            </a:r>
            <a:endParaRPr kumimoji="1" lang="en-US" altLang="ja-JP" sz="1200" dirty="0" smtClean="0"/>
          </a:p>
          <a:p>
            <a:pPr algn="ctr"/>
            <a:r>
              <a:rPr kumimoji="1" lang="ja-JP" altLang="en-US" b="1" dirty="0" smtClean="0"/>
              <a:t>「家計急変支援制度」</a:t>
            </a:r>
            <a:r>
              <a:rPr kumimoji="1" lang="ja-JP" altLang="en-US" sz="1400" b="1" dirty="0" smtClean="0"/>
              <a:t>が新たに創設されました！</a:t>
            </a:r>
            <a:endParaRPr kumimoji="1" lang="ja-JP" altLang="en-US" sz="1400" b="1" dirty="0"/>
          </a:p>
        </p:txBody>
      </p:sp>
      <p:sp>
        <p:nvSpPr>
          <p:cNvPr id="8" name="角丸四角形 7"/>
          <p:cNvSpPr/>
          <p:nvPr/>
        </p:nvSpPr>
        <p:spPr bwMode="gray">
          <a:xfrm>
            <a:off x="76200" y="857250"/>
            <a:ext cx="6696075" cy="952499"/>
          </a:xfrm>
          <a:prstGeom prst="roundRect">
            <a:avLst>
              <a:gd name="adj" fmla="val 9667"/>
            </a:avLst>
          </a:prstGeom>
          <a:noFill/>
          <a:ln>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ホームベース 5"/>
          <p:cNvSpPr/>
          <p:nvPr/>
        </p:nvSpPr>
        <p:spPr bwMode="gray">
          <a:xfrm>
            <a:off x="9525" y="704851"/>
            <a:ext cx="1295400" cy="304800"/>
          </a:xfrm>
          <a:prstGeom prst="homePlate">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7150" y="730538"/>
            <a:ext cx="1219200"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１　制度の概要</a:t>
            </a:r>
            <a:endParaRPr kumimoji="1" lang="ja-JP" altLang="en-US"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3337" y="1005275"/>
            <a:ext cx="6781800" cy="877163"/>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　 生徒の保護者等に、それ</a:t>
            </a:r>
            <a:r>
              <a:rPr kumimoji="1" lang="ja-JP" altLang="en-US" sz="1200" dirty="0">
                <a:latin typeface="Meiryo UI" panose="020B0604030504040204" pitchFamily="50" charset="-128"/>
                <a:ea typeface="Meiryo UI" panose="020B0604030504040204" pitchFamily="50" charset="-128"/>
              </a:rPr>
              <a:t>まで得ていた収入を得ることができなくなった「</a:t>
            </a:r>
            <a:r>
              <a:rPr kumimoji="1" lang="ja-JP" altLang="en-US" sz="1200" dirty="0" smtClean="0">
                <a:latin typeface="Meiryo UI" panose="020B0604030504040204" pitchFamily="50" charset="-128"/>
                <a:ea typeface="Meiryo UI" panose="020B0604030504040204" pitchFamily="50" charset="-128"/>
              </a:rPr>
              <a:t>家計急変</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が</a:t>
            </a:r>
            <a:r>
              <a:rPr kumimoji="1" lang="ja-JP" altLang="en-US" sz="1200" dirty="0" smtClean="0">
                <a:latin typeface="Meiryo UI" panose="020B0604030504040204" pitchFamily="50" charset="-128"/>
                <a:ea typeface="Meiryo UI" panose="020B0604030504040204" pitchFamily="50" charset="-128"/>
              </a:rPr>
              <a:t>生じている場合</a:t>
            </a:r>
            <a:r>
              <a:rPr kumimoji="1" lang="ja-JP" altLang="en-US" sz="1200" dirty="0">
                <a:latin typeface="Meiryo UI" panose="020B0604030504040204" pitchFamily="50" charset="-128"/>
                <a:ea typeface="Meiryo UI" panose="020B0604030504040204" pitchFamily="50" charset="-128"/>
              </a:rPr>
              <a:t>に</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特例的</a:t>
            </a:r>
            <a:r>
              <a:rPr kumimoji="1" lang="ja-JP" altLang="en-US" sz="1200" dirty="0">
                <a:latin typeface="Meiryo UI" panose="020B0604030504040204" pitchFamily="50" charset="-128"/>
                <a:ea typeface="Meiryo UI" panose="020B0604030504040204" pitchFamily="50" charset="-128"/>
              </a:rPr>
              <a:t>に就学支援金の支給</a:t>
            </a:r>
            <a:r>
              <a:rPr kumimoji="1" lang="ja-JP" altLang="en-US" sz="1200" dirty="0" smtClean="0">
                <a:latin typeface="Meiryo UI" panose="020B0604030504040204" pitchFamily="50" charset="-128"/>
                <a:ea typeface="Meiryo UI" panose="020B0604030504040204" pitchFamily="50" charset="-128"/>
              </a:rPr>
              <a:t>対象（授業料を無償）と</a:t>
            </a:r>
            <a:r>
              <a:rPr kumimoji="1" lang="ja-JP" altLang="en-US" sz="1200" dirty="0">
                <a:latin typeface="Meiryo UI" panose="020B0604030504040204" pitchFamily="50" charset="-128"/>
                <a:ea typeface="Meiryo UI" panose="020B0604030504040204" pitchFamily="50" charset="-128"/>
              </a:rPr>
              <a:t>する</a:t>
            </a:r>
            <a:r>
              <a:rPr kumimoji="1" lang="ja-JP" altLang="en-US" sz="1200" dirty="0" smtClean="0">
                <a:latin typeface="Meiryo UI" panose="020B0604030504040204" pitchFamily="50" charset="-128"/>
                <a:ea typeface="Meiryo UI" panose="020B0604030504040204" pitchFamily="50" charset="-128"/>
              </a:rPr>
              <a:t>制度です。</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3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「家計急変」：負傷や疾病により療養していて勤務できない状態であるときや、自己の責めに帰することのできない理由による</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離職・事業の廃業　など</a:t>
            </a:r>
            <a:endParaRPr kumimoji="1" lang="en-US" altLang="ja-JP" sz="1000" dirty="0" smtClean="0">
              <a:latin typeface="Meiryo UI" panose="020B0604030504040204" pitchFamily="50" charset="-128"/>
              <a:ea typeface="Meiryo UI" panose="020B0604030504040204" pitchFamily="50" charset="-128"/>
            </a:endParaRPr>
          </a:p>
        </p:txBody>
      </p:sp>
      <p:sp>
        <p:nvSpPr>
          <p:cNvPr id="12" name="角丸四角形 11"/>
          <p:cNvSpPr/>
          <p:nvPr/>
        </p:nvSpPr>
        <p:spPr bwMode="gray">
          <a:xfrm>
            <a:off x="76199" y="2050167"/>
            <a:ext cx="6696075" cy="3014005"/>
          </a:xfrm>
          <a:prstGeom prst="roundRect">
            <a:avLst>
              <a:gd name="adj" fmla="val 3050"/>
            </a:avLst>
          </a:prstGeom>
          <a:noFill/>
          <a:ln>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ホームベース 9"/>
          <p:cNvSpPr/>
          <p:nvPr/>
        </p:nvSpPr>
        <p:spPr bwMode="gray">
          <a:xfrm>
            <a:off x="9525" y="1888245"/>
            <a:ext cx="1838325" cy="304800"/>
          </a:xfrm>
          <a:prstGeom prst="homePlate">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6676" y="1914559"/>
            <a:ext cx="1838326"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２　制度の対象となる要件</a:t>
            </a:r>
            <a:endParaRPr kumimoji="1" lang="ja-JP" altLang="en-US" sz="12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4287" y="2202718"/>
            <a:ext cx="6781800" cy="146193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次の①から④の要件を全て満たす場合に、家計急変支援制度の対象となる可能性があります。</a:t>
            </a:r>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① </a:t>
            </a:r>
            <a:r>
              <a:rPr kumimoji="1" lang="ja-JP" altLang="en-US" sz="1200" dirty="0">
                <a:latin typeface="Meiryo UI" panose="020B0604030504040204" pitchFamily="50" charset="-128"/>
                <a:ea typeface="Meiryo UI" panose="020B0604030504040204" pitchFamily="50" charset="-128"/>
              </a:rPr>
              <a:t>本制度の対象となる 「家計急変</a:t>
            </a:r>
            <a:r>
              <a:rPr kumimoji="1" lang="ja-JP" altLang="en-US" sz="1200" dirty="0" smtClean="0">
                <a:latin typeface="Meiryo UI" panose="020B0604030504040204" pitchFamily="50" charset="-128"/>
                <a:ea typeface="Meiryo UI" panose="020B0604030504040204" pitchFamily="50" charset="-128"/>
              </a:rPr>
              <a:t>事由</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１、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に該当する事由のある者。</a:t>
            </a:r>
            <a:endParaRPr kumimoji="1" lang="en-US" altLang="ja-JP" sz="1200" dirty="0">
              <a:latin typeface="Meiryo UI" panose="020B0604030504040204" pitchFamily="50" charset="-128"/>
              <a:ea typeface="Meiryo UI" panose="020B0604030504040204" pitchFamily="50" charset="-128"/>
            </a:endParaRPr>
          </a:p>
          <a:p>
            <a:endParaRPr kumimoji="1" lang="en-US" altLang="ja-JP" sz="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② 就学支援金の受給資格のうち、所得制限の基準以外の要件を全て満たす者。</a:t>
            </a:r>
            <a:endParaRPr kumimoji="1" lang="en-US" altLang="ja-JP" sz="1200" dirty="0">
              <a:latin typeface="Meiryo UI" panose="020B0604030504040204" pitchFamily="50" charset="-128"/>
              <a:ea typeface="Meiryo UI" panose="020B0604030504040204" pitchFamily="50" charset="-128"/>
            </a:endParaRPr>
          </a:p>
          <a:p>
            <a:endParaRPr kumimoji="1" lang="en-US" altLang="ja-JP" sz="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③</a:t>
            </a:r>
            <a:r>
              <a:rPr kumimoji="1" lang="ja-JP" altLang="en-US" sz="1200" dirty="0" smtClean="0">
                <a:latin typeface="Meiryo UI" panose="020B0604030504040204" pitchFamily="50" charset="-128"/>
                <a:ea typeface="Meiryo UI" panose="020B0604030504040204" pitchFamily="50" charset="-128"/>
              </a:rPr>
              <a:t> マイナンバーによる税照会で得られる税額の情報に「家計急変」した状態が反映されておらず、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所得超過（世帯年収がおよそ</a:t>
            </a:r>
            <a:r>
              <a:rPr kumimoji="1" lang="en-US" altLang="ja-JP" sz="1200" dirty="0" smtClean="0">
                <a:latin typeface="Meiryo UI" panose="020B0604030504040204" pitchFamily="50" charset="-128"/>
                <a:ea typeface="Meiryo UI" panose="020B0604030504040204" pitchFamily="50" charset="-128"/>
              </a:rPr>
              <a:t>910</a:t>
            </a:r>
            <a:r>
              <a:rPr kumimoji="1" lang="ja-JP" altLang="en-US" sz="1200" dirty="0" smtClean="0">
                <a:latin typeface="Meiryo UI" panose="020B0604030504040204" pitchFamily="50" charset="-128"/>
                <a:ea typeface="Meiryo UI" panose="020B0604030504040204" pitchFamily="50" charset="-128"/>
              </a:rPr>
              <a:t>万円</a:t>
            </a:r>
            <a:r>
              <a:rPr kumimoji="1" lang="ja-JP" altLang="en-US" sz="800" dirty="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２）</a:t>
            </a:r>
            <a:r>
              <a:rPr kumimoji="1" lang="ja-JP" altLang="en-US" sz="1200" dirty="0" smtClean="0">
                <a:latin typeface="Meiryo UI" panose="020B0604030504040204" pitchFamily="50" charset="-128"/>
                <a:ea typeface="Meiryo UI" panose="020B0604030504040204" pitchFamily="50" charset="-128"/>
              </a:rPr>
              <a:t>）により通常の就学支援金制度の適用が受けられない者。</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④</a:t>
            </a:r>
            <a:r>
              <a:rPr kumimoji="1" lang="ja-JP" altLang="en-US" sz="1200" dirty="0" smtClean="0">
                <a:latin typeface="Meiryo UI" panose="020B0604030504040204" pitchFamily="50" charset="-128"/>
                <a:ea typeface="Meiryo UI" panose="020B0604030504040204" pitchFamily="50" charset="-128"/>
              </a:rPr>
              <a:t> 家計急変事由発生後の世帯年収が、およそ</a:t>
            </a:r>
            <a:r>
              <a:rPr kumimoji="1" lang="en-US" altLang="ja-JP" sz="1200" dirty="0" smtClean="0">
                <a:latin typeface="Meiryo UI" panose="020B0604030504040204" pitchFamily="50" charset="-128"/>
                <a:ea typeface="Meiryo UI" panose="020B0604030504040204" pitchFamily="50" charset="-128"/>
              </a:rPr>
              <a:t>590</a:t>
            </a:r>
            <a:r>
              <a:rPr kumimoji="1" lang="ja-JP" altLang="en-US" sz="1200" dirty="0" smtClean="0">
                <a:latin typeface="Meiryo UI" panose="020B0604030504040204" pitchFamily="50" charset="-128"/>
                <a:ea typeface="Meiryo UI" panose="020B0604030504040204" pitchFamily="50" charset="-128"/>
              </a:rPr>
              <a:t>万円未満相当</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２、３）</a:t>
            </a:r>
            <a:r>
              <a:rPr kumimoji="1" lang="ja-JP" altLang="en-US" sz="1200" dirty="0" smtClean="0">
                <a:latin typeface="Meiryo UI" panose="020B0604030504040204" pitchFamily="50" charset="-128"/>
                <a:ea typeface="Meiryo UI" panose="020B0604030504040204" pitchFamily="50" charset="-128"/>
              </a:rPr>
              <a:t> まで減少している者。</a:t>
            </a:r>
            <a:endParaRPr kumimoji="1" lang="en-US" altLang="ja-JP" sz="1200" dirty="0" smtClean="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28600" y="3674561"/>
            <a:ext cx="6450414" cy="1354217"/>
          </a:xfrm>
          <a:prstGeom prst="rect">
            <a:avLst/>
          </a:prstGeom>
          <a:noFill/>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１：本制度の対象となる「家計急変事由」については、文部</a:t>
            </a:r>
            <a:r>
              <a:rPr kumimoji="1" lang="ja-JP" altLang="en-US" sz="800" dirty="0">
                <a:latin typeface="Meiryo UI" panose="020B0604030504040204" pitchFamily="50" charset="-128"/>
                <a:ea typeface="Meiryo UI" panose="020B0604030504040204" pitchFamily="50" charset="-128"/>
              </a:rPr>
              <a:t>科学省のホームページに掲載されている「家計急変支援申請の手引き</a:t>
            </a:r>
            <a:r>
              <a:rPr kumimoji="1" lang="ja-JP" altLang="en-US" sz="800" dirty="0" smtClean="0">
                <a:latin typeface="Meiryo UI" panose="020B0604030504040204" pitchFamily="50" charset="-128"/>
                <a:ea typeface="Meiryo UI" panose="020B0604030504040204" pitchFamily="50" charset="-128"/>
              </a:rPr>
              <a:t>」をご参照ください。</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「家計急変事由」は、下記の「家計急変事由対象一覧」の</a:t>
            </a:r>
            <a:r>
              <a:rPr kumimoji="1" lang="en-US" altLang="ja-JP" sz="800" dirty="0" smtClean="0">
                <a:latin typeface="Meiryo UI" panose="020B0604030504040204" pitchFamily="50" charset="-128"/>
                <a:ea typeface="Meiryo UI" panose="020B0604030504040204" pitchFamily="50" charset="-128"/>
              </a:rPr>
              <a:t>QR</a:t>
            </a:r>
            <a:r>
              <a:rPr kumimoji="1" lang="ja-JP" altLang="en-US" sz="800" dirty="0" smtClean="0">
                <a:latin typeface="Meiryo UI" panose="020B0604030504040204" pitchFamily="50" charset="-128"/>
                <a:ea typeface="Meiryo UI" panose="020B0604030504040204" pitchFamily="50" charset="-128"/>
              </a:rPr>
              <a:t>コード読み取って表示されるページでもご確認いただけます。</a:t>
            </a:r>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500" dirty="0" smtClean="0">
              <a:latin typeface="Meiryo UI" panose="020B0604030504040204" pitchFamily="50" charset="-128"/>
              <a:ea typeface="Meiryo UI" panose="020B0604030504040204" pitchFamily="50" charset="-128"/>
            </a:endParaRPr>
          </a:p>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２：高校生の生徒、親権者である父母、中学生の４人家族で、親権者のうち一方のみが働いている場合の目安です。</a:t>
            </a:r>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endParaRPr>
          </a:p>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３：家計急変支援の対象となった場合、世帯年収がおよそ</a:t>
            </a:r>
            <a:r>
              <a:rPr kumimoji="1" lang="en-US" altLang="ja-JP" sz="800" dirty="0" smtClean="0">
                <a:latin typeface="Meiryo UI" panose="020B0604030504040204" pitchFamily="50" charset="-128"/>
                <a:ea typeface="Meiryo UI" panose="020B0604030504040204" pitchFamily="50" charset="-128"/>
              </a:rPr>
              <a:t>590</a:t>
            </a:r>
            <a:r>
              <a:rPr kumimoji="1" lang="ja-JP" altLang="en-US" sz="800" dirty="0" smtClean="0">
                <a:latin typeface="Meiryo UI" panose="020B0604030504040204" pitchFamily="50" charset="-128"/>
                <a:ea typeface="Meiryo UI" panose="020B0604030504040204" pitchFamily="50" charset="-128"/>
              </a:rPr>
              <a:t>万円以上相当に回復するまでの間は支援を受けられます。</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再就職などにより年収推計が、およそ</a:t>
            </a:r>
            <a:r>
              <a:rPr kumimoji="1" lang="en-US" altLang="ja-JP" sz="800" dirty="0" smtClean="0">
                <a:latin typeface="Meiryo UI" panose="020B0604030504040204" pitchFamily="50" charset="-128"/>
                <a:ea typeface="Meiryo UI" panose="020B0604030504040204" pitchFamily="50" charset="-128"/>
              </a:rPr>
              <a:t>590</a:t>
            </a:r>
            <a:r>
              <a:rPr kumimoji="1" lang="ja-JP" altLang="en-US" sz="800" dirty="0" smtClean="0">
                <a:latin typeface="Meiryo UI" panose="020B0604030504040204" pitchFamily="50" charset="-128"/>
                <a:ea typeface="Meiryo UI" panose="020B0604030504040204" pitchFamily="50" charset="-128"/>
              </a:rPr>
              <a:t>万円以上相当に回復すると見込まれる場合は、必ず届け出てください。</a:t>
            </a:r>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定年退職、自己の責めに帰する理由による自己都合退職などは、本制度の対象にはなりません。</a:t>
            </a:r>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3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保護者等の死亡・離婚については、本制度の対象にはなりませんが、通常の就学支援金制度の対象となる場合がありますので、生徒がお通いの</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学校の事務室にご相談ください。</a:t>
            </a:r>
            <a:endParaRPr kumimoji="1" lang="en-US" altLang="ja-JP" sz="800" dirty="0" smtClean="0">
              <a:latin typeface="Meiryo UI" panose="020B0604030504040204" pitchFamily="50" charset="-128"/>
              <a:ea typeface="Meiryo UI" panose="020B0604030504040204" pitchFamily="50" charset="-128"/>
            </a:endParaRPr>
          </a:p>
        </p:txBody>
      </p:sp>
      <p:pic>
        <p:nvPicPr>
          <p:cNvPr id="19" name="図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9274" y="38064"/>
            <a:ext cx="1228725" cy="407062"/>
          </a:xfrm>
          <a:prstGeom prst="rect">
            <a:avLst/>
          </a:prstGeom>
        </p:spPr>
      </p:pic>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43076" y="2600632"/>
            <a:ext cx="104924" cy="103987"/>
          </a:xfrm>
          <a:prstGeom prst="rect">
            <a:avLst/>
          </a:prstGeom>
        </p:spPr>
      </p:pic>
      <p:sp>
        <p:nvSpPr>
          <p:cNvPr id="25" name="ホームベース 24"/>
          <p:cNvSpPr/>
          <p:nvPr/>
        </p:nvSpPr>
        <p:spPr bwMode="gray">
          <a:xfrm>
            <a:off x="14287" y="5177905"/>
            <a:ext cx="1966913" cy="304800"/>
          </a:xfrm>
          <a:prstGeom prst="homePlate">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57948" y="5191805"/>
            <a:ext cx="1954220"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３</a:t>
            </a:r>
            <a:r>
              <a:rPr kumimoji="1" lang="ja-JP" altLang="en-US" sz="1200" dirty="0" smtClean="0">
                <a:latin typeface="Meiryo UI" panose="020B0604030504040204" pitchFamily="50" charset="-128"/>
                <a:ea typeface="Meiryo UI" panose="020B0604030504040204" pitchFamily="50" charset="-128"/>
              </a:rPr>
              <a:t>　申請に必要な証明書類</a:t>
            </a:r>
            <a:endParaRPr kumimoji="1" lang="ja-JP" altLang="en-US" sz="12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14287" y="5483511"/>
            <a:ext cx="6781800" cy="1546577"/>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　本制度の申請には、次の証明書類等が必要となります。</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① 家計急変事由証明書類</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４） </a:t>
            </a:r>
            <a:r>
              <a:rPr kumimoji="1" lang="ja-JP" altLang="en-US" sz="1200" dirty="0" smtClean="0">
                <a:latin typeface="Meiryo UI" panose="020B0604030504040204" pitchFamily="50" charset="-128"/>
                <a:ea typeface="Meiryo UI" panose="020B0604030504040204" pitchFamily="50" charset="-128"/>
              </a:rPr>
              <a:t>（原則、第三者が証明したもの）</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　例：医師による診断書（</a:t>
            </a:r>
            <a:r>
              <a:rPr kumimoji="1" lang="en-US" altLang="ja-JP" sz="1050" dirty="0" smtClean="0">
                <a:latin typeface="Meiryo UI" panose="020B0604030504040204" pitchFamily="50" charset="-128"/>
                <a:ea typeface="Meiryo UI" panose="020B0604030504040204" pitchFamily="50" charset="-128"/>
              </a:rPr>
              <a:t>90</a:t>
            </a:r>
            <a:r>
              <a:rPr kumimoji="1" lang="ja-JP" altLang="en-US" sz="1050" dirty="0" smtClean="0">
                <a:latin typeface="Meiryo UI" panose="020B0604030504040204" pitchFamily="50" charset="-128"/>
                <a:ea typeface="Meiryo UI" panose="020B0604030504040204" pitchFamily="50" charset="-128"/>
              </a:rPr>
              <a:t>日以上就労が困難な旨が記載されているもの）、雇用保険受給資格者証、</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　　　　破産手続開始を証明する書類　など</a:t>
            </a:r>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② 収入証明書類</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５）</a:t>
            </a:r>
            <a:r>
              <a:rPr kumimoji="1" lang="ja-JP" altLang="en-US" sz="1100" dirty="0" smtClean="0">
                <a:latin typeface="Meiryo UI" panose="020B0604030504040204" pitchFamily="50" charset="-128"/>
                <a:ea typeface="Meiryo UI" panose="020B0604030504040204" pitchFamily="50" charset="-128"/>
              </a:rPr>
              <a:t>（「年収推計シート」に入力して以下の書類とともに提出）</a:t>
            </a:r>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 課税対象となる給与所得、事業所得、不動産所得や一時所得等に係る証明書類（非課税のものは不要）</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　　例：給与明細書、年金振込通知書、帳簿　など</a:t>
            </a:r>
            <a:endParaRPr kumimoji="1" lang="en-US" altLang="ja-JP" sz="1050" dirty="0" smtClean="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221700" y="7049138"/>
            <a:ext cx="6450414" cy="538609"/>
          </a:xfrm>
          <a:prstGeom prst="rect">
            <a:avLst/>
          </a:prstGeom>
          <a:noFill/>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４：保護者等が、会社役員や公務員であっても家計急変事由に該当する場合があります。</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詳細は、文部</a:t>
            </a:r>
            <a:r>
              <a:rPr kumimoji="1" lang="ja-JP" altLang="en-US" sz="800" dirty="0">
                <a:latin typeface="Meiryo UI" panose="020B0604030504040204" pitchFamily="50" charset="-128"/>
                <a:ea typeface="Meiryo UI" panose="020B0604030504040204" pitchFamily="50" charset="-128"/>
              </a:rPr>
              <a:t>科学省のホームページに掲載されている「家計急変支援申請の手引き</a:t>
            </a:r>
            <a:r>
              <a:rPr kumimoji="1" lang="ja-JP" altLang="en-US" sz="800" dirty="0" smtClean="0">
                <a:latin typeface="Meiryo UI" panose="020B0604030504040204" pitchFamily="50" charset="-128"/>
                <a:ea typeface="Meiryo UI" panose="020B0604030504040204" pitchFamily="50" charset="-128"/>
              </a:rPr>
              <a:t>」に記載の「家計急変事由対象一覧」をご参照ください。</a:t>
            </a:r>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500" dirty="0" smtClean="0">
              <a:latin typeface="Meiryo UI" panose="020B0604030504040204" pitchFamily="50" charset="-128"/>
              <a:ea typeface="Meiryo UI" panose="020B0604030504040204" pitchFamily="50" charset="-128"/>
            </a:endParaRPr>
          </a:p>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５</a:t>
            </a:r>
            <a:r>
              <a:rPr kumimoji="1" lang="ja-JP" altLang="en-US" sz="800" dirty="0" smtClean="0">
                <a:latin typeface="Meiryo UI" panose="020B0604030504040204" pitchFamily="50" charset="-128"/>
                <a:ea typeface="Meiryo UI" panose="020B0604030504040204" pitchFamily="50" charset="-128"/>
              </a:rPr>
              <a:t>：得ている所得に対応する証明書類の提出が必要になります。</a:t>
            </a:r>
            <a:endParaRPr kumimoji="1" lang="en-US" altLang="ja-JP" sz="800" dirty="0" smtClean="0">
              <a:latin typeface="Meiryo UI" panose="020B0604030504040204" pitchFamily="50" charset="-128"/>
              <a:ea typeface="Meiryo UI" panose="020B0604030504040204" pitchFamily="50" charset="-128"/>
            </a:endParaRPr>
          </a:p>
        </p:txBody>
      </p:sp>
      <p:sp>
        <p:nvSpPr>
          <p:cNvPr id="31" name="角丸四角形 30"/>
          <p:cNvSpPr/>
          <p:nvPr/>
        </p:nvSpPr>
        <p:spPr bwMode="gray">
          <a:xfrm>
            <a:off x="76199" y="7760470"/>
            <a:ext cx="6696075" cy="1935981"/>
          </a:xfrm>
          <a:prstGeom prst="roundRect">
            <a:avLst>
              <a:gd name="adj" fmla="val 3050"/>
            </a:avLst>
          </a:prstGeom>
          <a:no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1" name="図 40"/>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915405" y="8449566"/>
            <a:ext cx="5712997" cy="1144700"/>
          </a:xfrm>
          <a:prstGeom prst="rect">
            <a:avLst/>
          </a:prstGeom>
        </p:spPr>
      </p:pic>
      <p:sp>
        <p:nvSpPr>
          <p:cNvPr id="44" name="正方形/長方形 43"/>
          <p:cNvSpPr/>
          <p:nvPr/>
        </p:nvSpPr>
        <p:spPr bwMode="gray">
          <a:xfrm>
            <a:off x="1481691" y="8462251"/>
            <a:ext cx="289959" cy="1382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6" name="図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0153" y="7893973"/>
            <a:ext cx="2269544" cy="438593"/>
          </a:xfrm>
          <a:prstGeom prst="rect">
            <a:avLst/>
          </a:prstGeom>
        </p:spPr>
      </p:pic>
      <p:sp>
        <p:nvSpPr>
          <p:cNvPr id="49" name="テキスト ボックス 48"/>
          <p:cNvSpPr txBox="1"/>
          <p:nvPr/>
        </p:nvSpPr>
        <p:spPr>
          <a:xfrm>
            <a:off x="2402953" y="8031179"/>
            <a:ext cx="360676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「高等学校等就学支援金制度（家計急変支援）」より</a:t>
            </a:r>
            <a:endParaRPr kumimoji="1" lang="ja-JP" altLang="en-US" sz="1200" dirty="0">
              <a:latin typeface="Meiryo UI" panose="020B0604030504040204" pitchFamily="50" charset="-128"/>
              <a:ea typeface="Meiryo UI" panose="020B0604030504040204" pitchFamily="50" charset="-128"/>
            </a:endParaRPr>
          </a:p>
        </p:txBody>
      </p:sp>
      <p:sp>
        <p:nvSpPr>
          <p:cNvPr id="2" name="角丸四角形 1"/>
          <p:cNvSpPr/>
          <p:nvPr/>
        </p:nvSpPr>
        <p:spPr bwMode="gray">
          <a:xfrm>
            <a:off x="221700" y="4510192"/>
            <a:ext cx="6185924" cy="505362"/>
          </a:xfrm>
          <a:prstGeom prst="roundRect">
            <a:avLst/>
          </a:prstGeom>
          <a:noFill/>
          <a:ln w="28575" cmpd="dbl">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1634" y="4641427"/>
            <a:ext cx="226068" cy="224049"/>
          </a:xfrm>
          <a:prstGeom prst="rect">
            <a:avLst/>
          </a:prstGeom>
        </p:spPr>
      </p:pic>
    </p:spTree>
    <p:extLst>
      <p:ext uri="{BB962C8B-B14F-4D97-AF65-F5344CB8AC3E}">
        <p14:creationId xmlns:p14="http://schemas.microsoft.com/office/powerpoint/2010/main" val="851608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1"/>
          <p:cNvGraphicFramePr>
            <a:graphicFrameLocks noGrp="1"/>
          </p:cNvGraphicFramePr>
          <p:nvPr>
            <p:ph idx="1"/>
            <p:extLst>
              <p:ext uri="{D42A27DB-BD31-4B8C-83A1-F6EECF244321}">
                <p14:modId xmlns:p14="http://schemas.microsoft.com/office/powerpoint/2010/main" val="1831858001"/>
              </p:ext>
            </p:extLst>
          </p:nvPr>
        </p:nvGraphicFramePr>
        <p:xfrm>
          <a:off x="221700" y="840659"/>
          <a:ext cx="6545264" cy="7159442"/>
        </p:xfrm>
        <a:graphic>
          <a:graphicData uri="http://schemas.openxmlformats.org/drawingml/2006/table">
            <a:tbl>
              <a:tblPr firstRow="1" bandRow="1">
                <a:tableStyleId>{5940675A-B579-460E-94D1-54222C63F5DA}</a:tableStyleId>
              </a:tblPr>
              <a:tblGrid>
                <a:gridCol w="3272632">
                  <a:extLst>
                    <a:ext uri="{9D8B030D-6E8A-4147-A177-3AD203B41FA5}">
                      <a16:colId xmlns:a16="http://schemas.microsoft.com/office/drawing/2014/main" val="140607353"/>
                    </a:ext>
                  </a:extLst>
                </a:gridCol>
                <a:gridCol w="3272632">
                  <a:extLst>
                    <a:ext uri="{9D8B030D-6E8A-4147-A177-3AD203B41FA5}">
                      <a16:colId xmlns:a16="http://schemas.microsoft.com/office/drawing/2014/main" val="1697148879"/>
                    </a:ext>
                  </a:extLst>
                </a:gridCol>
              </a:tblGrid>
              <a:tr h="508818">
                <a:tc>
                  <a:txBody>
                    <a:bodyPr/>
                    <a:lstStyle/>
                    <a:p>
                      <a:pPr algn="ctr"/>
                      <a:r>
                        <a:rPr kumimoji="1" lang="ja-JP" altLang="en-US" sz="1100" dirty="0" smtClean="0"/>
                        <a:t>生徒・保護者等</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t>学校・大阪府教育委員会</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26229383"/>
                  </a:ext>
                </a:extLst>
              </a:tr>
              <a:tr h="6650624">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315832930"/>
                  </a:ext>
                </a:extLst>
              </a:tr>
            </a:tbl>
          </a:graphicData>
        </a:graphic>
      </p:graphicFrame>
      <p:sp>
        <p:nvSpPr>
          <p:cNvPr id="29" name="右矢印 28"/>
          <p:cNvSpPr/>
          <p:nvPr/>
        </p:nvSpPr>
        <p:spPr>
          <a:xfrm rot="10800000">
            <a:off x="2405603" y="6089886"/>
            <a:ext cx="2986628" cy="217359"/>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145499" y="420329"/>
            <a:ext cx="6696075" cy="8281219"/>
          </a:xfrm>
          <a:prstGeom prst="roundRect">
            <a:avLst>
              <a:gd name="adj" fmla="val 1416"/>
            </a:avLst>
          </a:prstGeom>
          <a:noFill/>
          <a:ln>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gray">
          <a:xfrm>
            <a:off x="6011532" y="951153"/>
            <a:ext cx="317107" cy="297119"/>
          </a:xfrm>
          <a:prstGeom prst="rect">
            <a:avLst/>
          </a:prstGeom>
        </p:spPr>
      </p:pic>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845658" y="955983"/>
            <a:ext cx="285607" cy="252570"/>
          </a:xfrm>
          <a:prstGeom prst="rect">
            <a:avLst/>
          </a:prstGeom>
        </p:spPr>
      </p:pic>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gray">
          <a:xfrm>
            <a:off x="492901" y="966018"/>
            <a:ext cx="292494" cy="231164"/>
          </a:xfrm>
          <a:prstGeom prst="rect">
            <a:avLst/>
          </a:prstGeom>
        </p:spPr>
      </p:pic>
      <p:sp>
        <p:nvSpPr>
          <p:cNvPr id="12" name="右矢印 11"/>
          <p:cNvSpPr/>
          <p:nvPr/>
        </p:nvSpPr>
        <p:spPr>
          <a:xfrm rot="10800000">
            <a:off x="2420241" y="3862645"/>
            <a:ext cx="2986628" cy="217359"/>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bwMode="gray">
          <a:xfrm>
            <a:off x="2907988" y="3862644"/>
            <a:ext cx="990912" cy="215444"/>
          </a:xfrm>
          <a:prstGeom prst="rect">
            <a:avLst/>
          </a:prstGeom>
          <a:noFill/>
        </p:spPr>
        <p:txBody>
          <a:bodyPr wrap="square" rtlCol="0">
            <a:spAutoFit/>
          </a:bodyPr>
          <a:lstStyle/>
          <a:p>
            <a:r>
              <a:rPr kumimoji="1" lang="ja-JP" altLang="en-US" sz="800" dirty="0" smtClean="0">
                <a:latin typeface="Meiryo UI" panose="020B0604030504040204" pitchFamily="50" charset="-128"/>
                <a:ea typeface="Meiryo UI" panose="020B0604030504040204" pitchFamily="50" charset="-128"/>
              </a:rPr>
              <a:t>一次審査の結果：</a:t>
            </a:r>
            <a:endParaRPr kumimoji="1" lang="ja-JP" altLang="en-US" sz="800" b="1" dirty="0">
              <a:latin typeface="Meiryo UI" panose="020B0604030504040204" pitchFamily="50" charset="-128"/>
              <a:ea typeface="Meiryo UI" panose="020B0604030504040204" pitchFamily="50" charset="-128"/>
            </a:endParaRPr>
          </a:p>
        </p:txBody>
      </p:sp>
      <p:sp>
        <p:nvSpPr>
          <p:cNvPr id="15" name="雲 14"/>
          <p:cNvSpPr/>
          <p:nvPr/>
        </p:nvSpPr>
        <p:spPr>
          <a:xfrm>
            <a:off x="667568" y="3819684"/>
            <a:ext cx="1638066" cy="330979"/>
          </a:xfrm>
          <a:prstGeom prst="cloud">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818402" y="3841597"/>
            <a:ext cx="1461959"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不認定（手続終了）</a:t>
            </a:r>
            <a:endParaRPr kumimoji="1" lang="ja-JP" altLang="en-US" sz="1100" dirty="0">
              <a:latin typeface="Meiryo UI" panose="020B0604030504040204" pitchFamily="50" charset="-128"/>
              <a:ea typeface="Meiryo UI" panose="020B0604030504040204" pitchFamily="50" charset="-128"/>
            </a:endParaRPr>
          </a:p>
        </p:txBody>
      </p:sp>
      <p:sp>
        <p:nvSpPr>
          <p:cNvPr id="24" name="正方形/長方形 23"/>
          <p:cNvSpPr/>
          <p:nvPr/>
        </p:nvSpPr>
        <p:spPr bwMode="gray">
          <a:xfrm>
            <a:off x="596767" y="609347"/>
            <a:ext cx="45719" cy="105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bwMode="gray">
          <a:xfrm rot="20661355">
            <a:off x="4274544" y="5163327"/>
            <a:ext cx="673100" cy="230832"/>
          </a:xfrm>
          <a:prstGeom prst="rect">
            <a:avLst/>
          </a:prstGeom>
          <a:solidFill>
            <a:schemeClr val="bg2">
              <a:lumMod val="75000"/>
            </a:schemeClr>
          </a:solidFill>
          <a:ln>
            <a:solidFill>
              <a:schemeClr val="bg1">
                <a:lumMod val="50000"/>
              </a:schemeClr>
            </a:solidFill>
          </a:ln>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二次審査</a:t>
            </a:r>
            <a:endParaRPr kumimoji="1" lang="ja-JP" altLang="en-US" sz="900" dirty="0">
              <a:latin typeface="Meiryo UI" panose="020B0604030504040204" pitchFamily="50" charset="-128"/>
              <a:ea typeface="Meiryo UI" panose="020B0604030504040204" pitchFamily="50" charset="-128"/>
            </a:endParaRPr>
          </a:p>
        </p:txBody>
      </p:sp>
      <p:sp>
        <p:nvSpPr>
          <p:cNvPr id="33" name="雲 32"/>
          <p:cNvSpPr/>
          <p:nvPr/>
        </p:nvSpPr>
        <p:spPr bwMode="gray">
          <a:xfrm>
            <a:off x="664821" y="6041725"/>
            <a:ext cx="1638066" cy="330979"/>
          </a:xfrm>
          <a:prstGeom prst="cloud">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bwMode="gray">
          <a:xfrm>
            <a:off x="794442" y="6073605"/>
            <a:ext cx="1461959"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不認定（手続終了）</a:t>
            </a:r>
            <a:endParaRPr kumimoji="1" lang="ja-JP" altLang="en-US" sz="1100" dirty="0">
              <a:latin typeface="Meiryo UI" panose="020B0604030504040204" pitchFamily="50" charset="-128"/>
              <a:ea typeface="Meiryo UI" panose="020B0604030504040204" pitchFamily="50" charset="-128"/>
            </a:endParaRPr>
          </a:p>
        </p:txBody>
      </p:sp>
      <p:sp>
        <p:nvSpPr>
          <p:cNvPr id="43" name="正方形/長方形 42"/>
          <p:cNvSpPr/>
          <p:nvPr/>
        </p:nvSpPr>
        <p:spPr>
          <a:xfrm>
            <a:off x="5376472" y="2834767"/>
            <a:ext cx="131243" cy="432422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bwMode="gray">
          <a:xfrm>
            <a:off x="4502150" y="5436719"/>
            <a:ext cx="1428750" cy="262564"/>
          </a:xfrm>
          <a:prstGeom prst="roundRect">
            <a:avLst/>
          </a:prstGeom>
          <a:solidFill>
            <a:schemeClr val="bg1"/>
          </a:solidFill>
          <a:ln w="28575"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bwMode="gray">
          <a:xfrm>
            <a:off x="4502150" y="5432057"/>
            <a:ext cx="1428750" cy="261610"/>
          </a:xfrm>
          <a:prstGeom prst="rect">
            <a:avLst/>
          </a:prstGeom>
          <a:noFill/>
          <a:ln w="19050">
            <a:noFill/>
            <a:prstDash val="sysDash"/>
          </a:ln>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収入証明書類の審査</a:t>
            </a:r>
            <a:endParaRPr kumimoji="1" lang="ja-JP" altLang="en-US" sz="1100" dirty="0">
              <a:latin typeface="Meiryo UI" panose="020B0604030504040204" pitchFamily="50" charset="-128"/>
              <a:ea typeface="Meiryo UI" panose="020B0604030504040204" pitchFamily="50" charset="-128"/>
            </a:endParaRPr>
          </a:p>
        </p:txBody>
      </p:sp>
      <p:sp>
        <p:nvSpPr>
          <p:cNvPr id="44" name="右矢印 43"/>
          <p:cNvSpPr/>
          <p:nvPr/>
        </p:nvSpPr>
        <p:spPr>
          <a:xfrm rot="10800000">
            <a:off x="2363543" y="6996180"/>
            <a:ext cx="3140319" cy="224469"/>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乗算 45"/>
          <p:cNvSpPr/>
          <p:nvPr/>
        </p:nvSpPr>
        <p:spPr bwMode="gray">
          <a:xfrm>
            <a:off x="3841750" y="3809302"/>
            <a:ext cx="356988" cy="31397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bwMode="gray">
          <a:xfrm>
            <a:off x="5288836" y="4022357"/>
            <a:ext cx="307777" cy="1018680"/>
          </a:xfrm>
          <a:prstGeom prst="rect">
            <a:avLst/>
          </a:prstGeom>
          <a:noFill/>
        </p:spPr>
        <p:txBody>
          <a:bodyPr vert="eaVert" wrap="square" rtlCol="0">
            <a:spAutoFit/>
          </a:bodyPr>
          <a:lstStyle/>
          <a:p>
            <a:r>
              <a:rPr kumimoji="1" lang="ja-JP" altLang="en-US" sz="800" dirty="0" smtClean="0">
                <a:solidFill>
                  <a:schemeClr val="bg1"/>
                </a:solidFill>
                <a:latin typeface="Meiryo UI" panose="020B0604030504040204" pitchFamily="50" charset="-128"/>
                <a:ea typeface="Meiryo UI" panose="020B0604030504040204" pitchFamily="50" charset="-128"/>
              </a:rPr>
              <a:t>一次審査の結果：</a:t>
            </a:r>
            <a:endParaRPr kumimoji="1" lang="ja-JP" altLang="en-US" sz="800" dirty="0">
              <a:solidFill>
                <a:schemeClr val="bg1"/>
              </a:solidFill>
              <a:latin typeface="Meiryo UI" panose="020B0604030504040204" pitchFamily="50" charset="-128"/>
              <a:ea typeface="Meiryo UI" panose="020B0604030504040204" pitchFamily="50" charset="-128"/>
            </a:endParaRPr>
          </a:p>
        </p:txBody>
      </p:sp>
      <p:sp>
        <p:nvSpPr>
          <p:cNvPr id="50" name="テキスト ボックス 49"/>
          <p:cNvSpPr txBox="1"/>
          <p:nvPr/>
        </p:nvSpPr>
        <p:spPr bwMode="gray">
          <a:xfrm>
            <a:off x="2949678" y="6087684"/>
            <a:ext cx="1017638" cy="215444"/>
          </a:xfrm>
          <a:prstGeom prst="rect">
            <a:avLst/>
          </a:prstGeom>
          <a:noFill/>
        </p:spPr>
        <p:txBody>
          <a:bodyPr wrap="square" rtlCol="0">
            <a:spAutoFit/>
          </a:bodyPr>
          <a:lstStyle/>
          <a:p>
            <a:r>
              <a:rPr kumimoji="1" lang="ja-JP" altLang="en-US" sz="800" dirty="0" smtClean="0">
                <a:latin typeface="Meiryo UI" panose="020B0604030504040204" pitchFamily="50" charset="-128"/>
                <a:ea typeface="Meiryo UI" panose="020B0604030504040204" pitchFamily="50" charset="-128"/>
              </a:rPr>
              <a:t>二次審査の結果：</a:t>
            </a:r>
            <a:endParaRPr kumimoji="1" lang="ja-JP" altLang="en-US" sz="800" b="1" dirty="0">
              <a:latin typeface="Meiryo UI" panose="020B0604030504040204" pitchFamily="50" charset="-128"/>
              <a:ea typeface="Meiryo UI" panose="020B0604030504040204" pitchFamily="50" charset="-128"/>
            </a:endParaRPr>
          </a:p>
        </p:txBody>
      </p:sp>
      <p:sp>
        <p:nvSpPr>
          <p:cNvPr id="51" name="乗算 50"/>
          <p:cNvSpPr/>
          <p:nvPr/>
        </p:nvSpPr>
        <p:spPr bwMode="gray">
          <a:xfrm>
            <a:off x="3848100" y="6048066"/>
            <a:ext cx="356988" cy="31397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bwMode="gray">
          <a:xfrm>
            <a:off x="2949675" y="6995907"/>
            <a:ext cx="1029315" cy="215444"/>
          </a:xfrm>
          <a:prstGeom prst="rect">
            <a:avLst/>
          </a:prstGeom>
          <a:noFill/>
        </p:spPr>
        <p:txBody>
          <a:bodyPr wrap="square" rtlCol="0">
            <a:spAutoFit/>
          </a:bodyPr>
          <a:lstStyle/>
          <a:p>
            <a:r>
              <a:rPr kumimoji="1" lang="ja-JP" altLang="en-US" sz="800" dirty="0" smtClean="0">
                <a:solidFill>
                  <a:schemeClr val="bg1"/>
                </a:solidFill>
                <a:latin typeface="Meiryo UI" panose="020B0604030504040204" pitchFamily="50" charset="-128"/>
                <a:ea typeface="Meiryo UI" panose="020B0604030504040204" pitchFamily="50" charset="-128"/>
              </a:rPr>
              <a:t>二次審査の結果：</a:t>
            </a:r>
            <a:endParaRPr kumimoji="1" lang="ja-JP" altLang="en-US" sz="800" b="1" dirty="0">
              <a:solidFill>
                <a:schemeClr val="bg1"/>
              </a:solidFill>
              <a:latin typeface="Meiryo UI" panose="020B0604030504040204" pitchFamily="50" charset="-128"/>
              <a:ea typeface="Meiryo UI" panose="020B0604030504040204" pitchFamily="50" charset="-128"/>
            </a:endParaRPr>
          </a:p>
        </p:txBody>
      </p:sp>
      <p:sp>
        <p:nvSpPr>
          <p:cNvPr id="55" name="フレーム 54"/>
          <p:cNvSpPr/>
          <p:nvPr/>
        </p:nvSpPr>
        <p:spPr bwMode="gray">
          <a:xfrm>
            <a:off x="918161" y="6851595"/>
            <a:ext cx="1334248" cy="552013"/>
          </a:xfrm>
          <a:prstGeom prst="frame">
            <a:avLst/>
          </a:prstGeom>
          <a:solidFill>
            <a:schemeClr val="tx1">
              <a:lumMod val="65000"/>
              <a:lumOff val="3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6" name="テキスト ボックス 55"/>
          <p:cNvSpPr txBox="1"/>
          <p:nvPr/>
        </p:nvSpPr>
        <p:spPr>
          <a:xfrm>
            <a:off x="954214" y="6915861"/>
            <a:ext cx="1329229" cy="430887"/>
          </a:xfrm>
          <a:prstGeom prst="rect">
            <a:avLst/>
          </a:prstGeom>
          <a:noFill/>
        </p:spPr>
        <p:txBody>
          <a:bodyPr wrap="square" rtlCol="0">
            <a:spAutoFit/>
          </a:bodyPr>
          <a:lstStyle/>
          <a:p>
            <a:r>
              <a:rPr kumimoji="1" lang="ja-JP" altLang="en-US" sz="1100" b="1" dirty="0" smtClean="0">
                <a:latin typeface="Meiryo UI" panose="020B0604030504040204" pitchFamily="50" charset="-128"/>
                <a:ea typeface="Meiryo UI" panose="020B0604030504040204" pitchFamily="50" charset="-128"/>
              </a:rPr>
              <a:t>認定！</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授業料が無償に！</a:t>
            </a:r>
            <a:endParaRPr kumimoji="1" lang="ja-JP" altLang="en-US" sz="1100" b="1" dirty="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221700" y="8059342"/>
            <a:ext cx="6450414" cy="538609"/>
          </a:xfrm>
          <a:prstGeom prst="rect">
            <a:avLst/>
          </a:prstGeom>
          <a:noFill/>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６：家計急変支援制度の認定を受けた場合、認定後も引き続き収入要件を満たしているか確認するため、次の手続きが必要です。</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毎年７月 ➡ 「収入状況届出」、毎年１月 ➡ 「家計急変継続審査」</a:t>
            </a:r>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500" dirty="0" smtClean="0">
              <a:latin typeface="Meiryo UI" panose="020B0604030504040204" pitchFamily="50" charset="-128"/>
              <a:ea typeface="Meiryo UI" panose="020B0604030504040204" pitchFamily="50" charset="-128"/>
            </a:endParaRPr>
          </a:p>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７：</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６の手続きには、「年収推計シート」とともに直近６か月分の収入証明書類の提出が必要になります。</a:t>
            </a:r>
            <a:endParaRPr kumimoji="1" lang="en-US" altLang="ja-JP" sz="800" dirty="0" smtClean="0">
              <a:latin typeface="Meiryo UI" panose="020B0604030504040204" pitchFamily="50" charset="-128"/>
              <a:ea typeface="Meiryo UI" panose="020B0604030504040204" pitchFamily="50" charset="-128"/>
            </a:endParaRPr>
          </a:p>
        </p:txBody>
      </p:sp>
      <p:sp>
        <p:nvSpPr>
          <p:cNvPr id="60" name="テキスト ボックス 59"/>
          <p:cNvSpPr txBox="1"/>
          <p:nvPr/>
        </p:nvSpPr>
        <p:spPr bwMode="gray">
          <a:xfrm>
            <a:off x="1701800" y="7356275"/>
            <a:ext cx="732746" cy="200055"/>
          </a:xfrm>
          <a:prstGeom prst="rect">
            <a:avLst/>
          </a:prstGeom>
          <a:no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６、</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７</a:t>
            </a:r>
            <a:endParaRPr kumimoji="1" lang="ja-JP" altLang="en-US" sz="700" dirty="0">
              <a:latin typeface="Meiryo UI" panose="020B0604030504040204" pitchFamily="50" charset="-128"/>
              <a:ea typeface="Meiryo UI" panose="020B0604030504040204" pitchFamily="50" charset="-128"/>
            </a:endParaRPr>
          </a:p>
        </p:txBody>
      </p:sp>
      <p:sp>
        <p:nvSpPr>
          <p:cNvPr id="53" name="二等辺三角形 52"/>
          <p:cNvSpPr/>
          <p:nvPr/>
        </p:nvSpPr>
        <p:spPr bwMode="gray">
          <a:xfrm rot="1887376">
            <a:off x="308004" y="5175724"/>
            <a:ext cx="144752" cy="170537"/>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bwMode="gray">
          <a:xfrm>
            <a:off x="296249" y="3597033"/>
            <a:ext cx="673100" cy="230832"/>
          </a:xfrm>
          <a:prstGeom prst="rect">
            <a:avLst/>
          </a:prstGeom>
          <a:solidFill>
            <a:schemeClr val="bg2">
              <a:lumMod val="75000"/>
            </a:schemeClr>
          </a:solidFill>
          <a:ln>
            <a:solidFill>
              <a:schemeClr val="bg1">
                <a:lumMod val="50000"/>
              </a:schemeClr>
            </a:solidFill>
          </a:ln>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一次審査</a:t>
            </a:r>
            <a:endParaRPr kumimoji="1" lang="ja-JP" altLang="en-US" sz="900" dirty="0">
              <a:latin typeface="Meiryo UI" panose="020B0604030504040204" pitchFamily="50" charset="-128"/>
              <a:ea typeface="Meiryo UI" panose="020B0604030504040204" pitchFamily="50" charset="-128"/>
            </a:endParaRPr>
          </a:p>
        </p:txBody>
      </p:sp>
      <p:sp>
        <p:nvSpPr>
          <p:cNvPr id="62" name="テキスト ボックス 61"/>
          <p:cNvSpPr txBox="1"/>
          <p:nvPr/>
        </p:nvSpPr>
        <p:spPr bwMode="gray">
          <a:xfrm>
            <a:off x="302599" y="5792355"/>
            <a:ext cx="673100" cy="230832"/>
          </a:xfrm>
          <a:prstGeom prst="rect">
            <a:avLst/>
          </a:prstGeom>
          <a:solidFill>
            <a:schemeClr val="bg2">
              <a:lumMod val="75000"/>
            </a:schemeClr>
          </a:solidFill>
          <a:ln>
            <a:solidFill>
              <a:schemeClr val="bg1">
                <a:lumMod val="50000"/>
              </a:schemeClr>
            </a:solidFill>
          </a:ln>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二次審査</a:t>
            </a:r>
            <a:endParaRPr kumimoji="1" lang="ja-JP" altLang="en-US" sz="900" dirty="0">
              <a:latin typeface="Meiryo UI" panose="020B0604030504040204" pitchFamily="50" charset="-128"/>
              <a:ea typeface="Meiryo UI" panose="020B0604030504040204" pitchFamily="50" charset="-128"/>
            </a:endParaRPr>
          </a:p>
        </p:txBody>
      </p:sp>
      <p:sp>
        <p:nvSpPr>
          <p:cNvPr id="67" name="右矢印 66"/>
          <p:cNvSpPr/>
          <p:nvPr/>
        </p:nvSpPr>
        <p:spPr>
          <a:xfrm>
            <a:off x="2777919" y="2821382"/>
            <a:ext cx="1552575" cy="213260"/>
          </a:xfrm>
          <a:prstGeom prst="right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角丸四角形 68"/>
          <p:cNvSpPr/>
          <p:nvPr/>
        </p:nvSpPr>
        <p:spPr bwMode="gray">
          <a:xfrm>
            <a:off x="4444794" y="2839980"/>
            <a:ext cx="2000250" cy="262564"/>
          </a:xfrm>
          <a:prstGeom prst="roundRect">
            <a:avLst/>
          </a:prstGeom>
          <a:solidFill>
            <a:schemeClr val="bg1"/>
          </a:solidFill>
          <a:ln w="28575"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4444794" y="2834766"/>
            <a:ext cx="2000250" cy="261610"/>
          </a:xfrm>
          <a:prstGeom prst="rect">
            <a:avLst/>
          </a:prstGeom>
          <a:noFill/>
          <a:ln w="19050">
            <a:noFill/>
            <a:prstDash val="sysDash"/>
          </a:ln>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家計急変事由証明書類の審査</a:t>
            </a:r>
            <a:endParaRPr kumimoji="1" lang="ja-JP" altLang="en-US" sz="1100" dirty="0">
              <a:latin typeface="Meiryo UI" panose="020B0604030504040204" pitchFamily="50" charset="-128"/>
              <a:ea typeface="Meiryo UI" panose="020B0604030504040204" pitchFamily="50" charset="-128"/>
            </a:endParaRPr>
          </a:p>
        </p:txBody>
      </p:sp>
      <p:sp>
        <p:nvSpPr>
          <p:cNvPr id="71" name="テキスト ボックス 70"/>
          <p:cNvSpPr txBox="1"/>
          <p:nvPr/>
        </p:nvSpPr>
        <p:spPr bwMode="gray">
          <a:xfrm rot="20661355">
            <a:off x="4292394" y="2545526"/>
            <a:ext cx="673100" cy="230832"/>
          </a:xfrm>
          <a:prstGeom prst="rect">
            <a:avLst/>
          </a:prstGeom>
          <a:solidFill>
            <a:schemeClr val="bg2">
              <a:lumMod val="75000"/>
            </a:schemeClr>
          </a:solidFill>
          <a:ln>
            <a:solidFill>
              <a:schemeClr val="bg1">
                <a:lumMod val="50000"/>
              </a:schemeClr>
            </a:solidFill>
          </a:ln>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一次審査</a:t>
            </a:r>
            <a:endParaRPr kumimoji="1" lang="ja-JP" altLang="en-US" sz="900" dirty="0">
              <a:latin typeface="Meiryo UI" panose="020B0604030504040204" pitchFamily="50" charset="-128"/>
              <a:ea typeface="Meiryo UI" panose="020B0604030504040204" pitchFamily="50" charset="-128"/>
            </a:endParaRPr>
          </a:p>
        </p:txBody>
      </p:sp>
      <p:sp>
        <p:nvSpPr>
          <p:cNvPr id="72" name="ホームベース 71"/>
          <p:cNvSpPr/>
          <p:nvPr/>
        </p:nvSpPr>
        <p:spPr>
          <a:xfrm>
            <a:off x="14288" y="266139"/>
            <a:ext cx="1500188" cy="304800"/>
          </a:xfrm>
          <a:prstGeom prst="homePlate">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66676" y="286259"/>
            <a:ext cx="1476376"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４　申請手続の流れ</a:t>
            </a:r>
            <a:endParaRPr kumimoji="1" lang="ja-JP" altLang="en-US" sz="1200" dirty="0">
              <a:latin typeface="Meiryo UI" panose="020B0604030504040204" pitchFamily="50" charset="-128"/>
              <a:ea typeface="Meiryo UI" panose="020B0604030504040204" pitchFamily="50" charset="-128"/>
            </a:endParaRPr>
          </a:p>
        </p:txBody>
      </p:sp>
      <p:grpSp>
        <p:nvGrpSpPr>
          <p:cNvPr id="75" name="グループ化 74"/>
          <p:cNvGrpSpPr/>
          <p:nvPr/>
        </p:nvGrpSpPr>
        <p:grpSpPr bwMode="gray">
          <a:xfrm>
            <a:off x="574642" y="1507332"/>
            <a:ext cx="2426250" cy="546745"/>
            <a:chOff x="126450" y="8041050"/>
            <a:chExt cx="2426250" cy="546745"/>
          </a:xfrm>
        </p:grpSpPr>
        <p:sp>
          <p:nvSpPr>
            <p:cNvPr id="76" name="爆発 2 75"/>
            <p:cNvSpPr/>
            <p:nvPr/>
          </p:nvSpPr>
          <p:spPr bwMode="gray">
            <a:xfrm>
              <a:off x="126450" y="8041050"/>
              <a:ext cx="2426250" cy="546745"/>
            </a:xfrm>
            <a:prstGeom prst="irregularSeal2">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bwMode="gray">
            <a:xfrm rot="21255986">
              <a:off x="424835" y="8203617"/>
              <a:ext cx="1724028" cy="276999"/>
            </a:xfrm>
            <a:prstGeom prst="rect">
              <a:avLst/>
            </a:prstGeom>
            <a:noFill/>
          </p:spPr>
          <p:txBody>
            <a:bodyPr wrap="square" rtlCol="0">
              <a:spAutoFit/>
            </a:bodyPr>
            <a:lstStyle/>
            <a:p>
              <a:r>
                <a:rPr kumimoji="1" lang="ja-JP" altLang="en-US" sz="1200" b="1" dirty="0" smtClean="0">
                  <a:solidFill>
                    <a:schemeClr val="bg1"/>
                  </a:solidFill>
                  <a:latin typeface="Meiryo UI" panose="020B0604030504040204" pitchFamily="50" charset="-128"/>
                  <a:ea typeface="Meiryo UI" panose="020B0604030504040204" pitchFamily="50" charset="-128"/>
                </a:rPr>
                <a:t>家計急変事由が発生！</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sp>
        <p:nvSpPr>
          <p:cNvPr id="78" name="テキスト ボックス 77"/>
          <p:cNvSpPr txBox="1"/>
          <p:nvPr/>
        </p:nvSpPr>
        <p:spPr bwMode="gray">
          <a:xfrm>
            <a:off x="724268" y="2816311"/>
            <a:ext cx="1981349" cy="276999"/>
          </a:xfrm>
          <a:prstGeom prst="rect">
            <a:avLst/>
          </a:prstGeom>
          <a:solidFill>
            <a:schemeClr val="bg1"/>
          </a:solidFill>
          <a:ln w="38100">
            <a:solidFill>
              <a:schemeClr val="bg1">
                <a:lumMod val="65000"/>
              </a:schemeClr>
            </a:solidFill>
          </a:ln>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家計急変支援制度への申請</a:t>
            </a:r>
            <a:endParaRPr kumimoji="1" lang="ja-JP" altLang="en-US" sz="1200" dirty="0">
              <a:latin typeface="Meiryo UI" panose="020B0604030504040204" pitchFamily="50" charset="-128"/>
              <a:ea typeface="Meiryo UI" panose="020B0604030504040204" pitchFamily="50" charset="-128"/>
            </a:endParaRPr>
          </a:p>
        </p:txBody>
      </p:sp>
      <p:pic>
        <p:nvPicPr>
          <p:cNvPr id="79" name="図 7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gray">
          <a:xfrm>
            <a:off x="269409" y="1419813"/>
            <a:ext cx="344284" cy="381668"/>
          </a:xfrm>
          <a:prstGeom prst="rect">
            <a:avLst/>
          </a:prstGeom>
        </p:spPr>
      </p:pic>
      <p:sp>
        <p:nvSpPr>
          <p:cNvPr id="2" name="ドーナツ 1"/>
          <p:cNvSpPr/>
          <p:nvPr/>
        </p:nvSpPr>
        <p:spPr bwMode="gray">
          <a:xfrm>
            <a:off x="5316837" y="4888782"/>
            <a:ext cx="244987" cy="250722"/>
          </a:xfrm>
          <a:prstGeom prst="donu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0" name="ドーナツ 79"/>
          <p:cNvSpPr/>
          <p:nvPr/>
        </p:nvSpPr>
        <p:spPr bwMode="gray">
          <a:xfrm>
            <a:off x="3875802" y="6995907"/>
            <a:ext cx="244987" cy="250722"/>
          </a:xfrm>
          <a:prstGeom prst="donu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1" name="角丸四角形 80"/>
          <p:cNvSpPr/>
          <p:nvPr/>
        </p:nvSpPr>
        <p:spPr bwMode="gray">
          <a:xfrm>
            <a:off x="145499" y="8954023"/>
            <a:ext cx="6696075" cy="880475"/>
          </a:xfrm>
          <a:prstGeom prst="roundRect">
            <a:avLst>
              <a:gd name="adj" fmla="val 3050"/>
            </a:avLst>
          </a:prstGeom>
          <a:no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bwMode="gray">
          <a:xfrm>
            <a:off x="134866" y="8747981"/>
            <a:ext cx="1194205" cy="354934"/>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47561" y="8794167"/>
            <a:ext cx="1160244" cy="276999"/>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お問い合わせ先</a:t>
            </a:r>
            <a:endParaRPr kumimoji="1" lang="ja-JP" altLang="en-US" sz="1200" b="1"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flipH="1">
            <a:off x="221699" y="9145808"/>
            <a:ext cx="6450413"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府民お問い合わせセンター　ピピっとライン　　　☏０６－６９１０</a:t>
            </a:r>
            <a:r>
              <a:rPr kumimoji="1" lang="ja-JP" altLang="en-US" sz="1100" dirty="0" err="1" smtClean="0">
                <a:latin typeface="Meiryo UI" panose="020B0604030504040204" pitchFamily="50" charset="-128"/>
                <a:ea typeface="Meiryo UI" panose="020B0604030504040204" pitchFamily="50" charset="-128"/>
              </a:rPr>
              <a:t>ー</a:t>
            </a:r>
            <a:r>
              <a:rPr kumimoji="1" lang="ja-JP" altLang="en-US" sz="1100" smtClean="0">
                <a:latin typeface="Meiryo UI" panose="020B0604030504040204" pitchFamily="50" charset="-128"/>
                <a:ea typeface="Meiryo UI" panose="020B0604030504040204" pitchFamily="50" charset="-128"/>
              </a:rPr>
              <a:t>８００１</a:t>
            </a:r>
            <a:endParaRPr kumimoji="1" lang="ja-JP" altLang="en-US" sz="1100" dirty="0">
              <a:latin typeface="Meiryo UI" panose="020B0604030504040204" pitchFamily="50" charset="-128"/>
              <a:ea typeface="Meiryo UI" panose="020B0604030504040204" pitchFamily="50" charset="-128"/>
            </a:endParaRPr>
          </a:p>
        </p:txBody>
      </p:sp>
      <p:pic>
        <p:nvPicPr>
          <p:cNvPr id="11" name="図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bwMode="gray">
          <a:xfrm>
            <a:off x="3820320" y="966018"/>
            <a:ext cx="453418" cy="282669"/>
          </a:xfrm>
          <a:prstGeom prst="rect">
            <a:avLst/>
          </a:prstGeom>
        </p:spPr>
      </p:pic>
      <p:pic>
        <p:nvPicPr>
          <p:cNvPr id="65" name="図 6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59802" y="2034183"/>
            <a:ext cx="400217" cy="349980"/>
          </a:xfrm>
          <a:prstGeom prst="rect">
            <a:avLst/>
          </a:prstGeom>
        </p:spPr>
      </p:pic>
      <p:pic>
        <p:nvPicPr>
          <p:cNvPr id="66" name="図 6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033710" y="1971798"/>
            <a:ext cx="493301" cy="373033"/>
          </a:xfrm>
          <a:prstGeom prst="rect">
            <a:avLst/>
          </a:prstGeom>
        </p:spPr>
      </p:pic>
      <p:pic>
        <p:nvPicPr>
          <p:cNvPr id="68" name="図 6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777919" y="1714647"/>
            <a:ext cx="644556" cy="473500"/>
          </a:xfrm>
          <a:prstGeom prst="rect">
            <a:avLst/>
          </a:prstGeom>
        </p:spPr>
      </p:pic>
      <p:pic>
        <p:nvPicPr>
          <p:cNvPr id="85" name="図 8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21131891">
            <a:off x="6043498" y="5327005"/>
            <a:ext cx="595148" cy="491644"/>
          </a:xfrm>
          <a:prstGeom prst="rect">
            <a:avLst/>
          </a:prstGeom>
        </p:spPr>
      </p:pic>
      <p:pic>
        <p:nvPicPr>
          <p:cNvPr id="84" name="図 83"/>
          <p:cNvPicPr>
            <a:picLocks noChangeAspect="1"/>
          </p:cNvPicPr>
          <p:nvPr/>
        </p:nvPicPr>
        <p:blipFill>
          <a:blip r:embed="rId11"/>
          <a:stretch>
            <a:fillRect/>
          </a:stretch>
        </p:blipFill>
        <p:spPr>
          <a:xfrm>
            <a:off x="6193201" y="2307488"/>
            <a:ext cx="485216" cy="497658"/>
          </a:xfrm>
          <a:prstGeom prst="rect">
            <a:avLst/>
          </a:prstGeom>
        </p:spPr>
      </p:pic>
      <p:sp>
        <p:nvSpPr>
          <p:cNvPr id="41" name="角丸四角形吹き出し 40"/>
          <p:cNvSpPr/>
          <p:nvPr/>
        </p:nvSpPr>
        <p:spPr bwMode="gray">
          <a:xfrm>
            <a:off x="5554450" y="5807950"/>
            <a:ext cx="1164969" cy="1185503"/>
          </a:xfrm>
          <a:prstGeom prst="wedgeRoundRectCallout">
            <a:avLst>
              <a:gd name="adj1" fmla="val -42620"/>
              <a:gd name="adj2" fmla="val -59365"/>
              <a:gd name="adj3" fmla="val 16667"/>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5596786" y="5823902"/>
            <a:ext cx="1146600" cy="1169551"/>
          </a:xfrm>
          <a:prstGeom prst="rect">
            <a:avLst/>
          </a:prstGeom>
          <a:noFill/>
        </p:spPr>
        <p:txBody>
          <a:bodyPr wrap="square" rtlCol="0">
            <a:spAutoFit/>
          </a:bodyPr>
          <a:lstStyle/>
          <a:p>
            <a:r>
              <a:rPr kumimoji="1" lang="ja-JP" altLang="en-US" sz="800" dirty="0" smtClean="0">
                <a:latin typeface="Meiryo UI" panose="020B0604030504040204" pitchFamily="50" charset="-128"/>
                <a:ea typeface="Meiryo UI" panose="020B0604030504040204" pitchFamily="50" charset="-128"/>
              </a:rPr>
              <a:t>家計急変事由発生後３か月分の収入証明書類で審査</a:t>
            </a:r>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㊟家計急変事由が発生してから４か月以上経過している場合は</a:t>
            </a:r>
            <a:r>
              <a:rPr kumimoji="1" lang="en-US" altLang="ja-JP" sz="700" dirty="0" smtClean="0">
                <a:latin typeface="Meiryo UI" panose="020B0604030504040204" pitchFamily="50" charset="-128"/>
                <a:ea typeface="Meiryo UI" panose="020B0604030504040204" pitchFamily="50" charset="-128"/>
              </a:rPr>
              <a:t>…</a:t>
            </a:r>
          </a:p>
          <a:p>
            <a:pPr algn="ctr"/>
            <a:r>
              <a:rPr kumimoji="1" lang="ja-JP" altLang="en-US" sz="700" dirty="0" smtClean="0">
                <a:latin typeface="Meiryo UI" panose="020B0604030504040204" pitchFamily="50" charset="-128"/>
                <a:ea typeface="Meiryo UI" panose="020B0604030504040204" pitchFamily="50" charset="-128"/>
              </a:rPr>
              <a:t>⇩</a:t>
            </a:r>
            <a:endParaRPr kumimoji="1" lang="en-US" altLang="ja-JP" sz="700" dirty="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申請月の前３か月分の</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収入証明</a:t>
            </a:r>
            <a:r>
              <a:rPr kumimoji="1" lang="ja-JP" altLang="en-US" sz="700" dirty="0" smtClean="0">
                <a:latin typeface="Meiryo UI" panose="020B0604030504040204" pitchFamily="50" charset="-128"/>
                <a:ea typeface="Meiryo UI" panose="020B0604030504040204" pitchFamily="50" charset="-128"/>
              </a:rPr>
              <a:t>書類を提出</a:t>
            </a:r>
            <a:endParaRPr kumimoji="1" lang="ja-JP" altLang="en-US" sz="700" dirty="0">
              <a:latin typeface="Meiryo UI" panose="020B0604030504040204" pitchFamily="50" charset="-128"/>
              <a:ea typeface="Meiryo UI" panose="020B0604030504040204" pitchFamily="50" charset="-128"/>
            </a:endParaRPr>
          </a:p>
        </p:txBody>
      </p:sp>
      <p:sp>
        <p:nvSpPr>
          <p:cNvPr id="86" name="右矢印 85"/>
          <p:cNvSpPr/>
          <p:nvPr/>
        </p:nvSpPr>
        <p:spPr>
          <a:xfrm rot="5400000">
            <a:off x="1415756" y="2263566"/>
            <a:ext cx="746015" cy="213260"/>
          </a:xfrm>
          <a:prstGeom prst="right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684581" y="3068719"/>
            <a:ext cx="2488526" cy="507831"/>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原則、オンラインでの申請</a:t>
            </a:r>
            <a:endParaRPr kumimoji="1" lang="en-US" altLang="ja-JP" sz="900" dirty="0" smtClean="0">
              <a:latin typeface="Meiryo UI" panose="020B0604030504040204" pitchFamily="50" charset="-128"/>
              <a:ea typeface="Meiryo UI" panose="020B0604030504040204" pitchFamily="50" charset="-128"/>
            </a:endParaRPr>
          </a:p>
          <a:p>
            <a:endParaRPr kumimoji="1" lang="en-US" altLang="ja-JP" sz="2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紙での申請の場合は、申請書、家計急変事由書類、</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収入証明書類を提出</a:t>
            </a:r>
            <a:endParaRPr kumimoji="1" lang="en-US" altLang="ja-JP" sz="1000" dirty="0" smtClean="0">
              <a:latin typeface="Meiryo UI" panose="020B0604030504040204" pitchFamily="50" charset="-128"/>
              <a:ea typeface="Meiryo UI" panose="020B0604030504040204" pitchFamily="50" charset="-128"/>
            </a:endParaRPr>
          </a:p>
        </p:txBody>
      </p:sp>
      <p:sp>
        <p:nvSpPr>
          <p:cNvPr id="20" name="爆発 2 19"/>
          <p:cNvSpPr/>
          <p:nvPr/>
        </p:nvSpPr>
        <p:spPr bwMode="gray">
          <a:xfrm rot="20750994">
            <a:off x="225906" y="2374814"/>
            <a:ext cx="1105173" cy="490272"/>
          </a:xfrm>
          <a:prstGeom prst="irregularSeal2">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rot="20624297">
            <a:off x="355931" y="2518762"/>
            <a:ext cx="811642" cy="307777"/>
          </a:xfrm>
          <a:prstGeom prst="rect">
            <a:avLst/>
          </a:prstGeom>
          <a:noFill/>
        </p:spPr>
        <p:txBody>
          <a:bodyPr wrap="square" rtlCol="0">
            <a:spAutoFit/>
          </a:bodyPr>
          <a:lstStyle/>
          <a:p>
            <a:r>
              <a:rPr kumimoji="1" lang="ja-JP" altLang="en-US" sz="700" dirty="0" smtClean="0">
                <a:latin typeface="Meiryo UI" panose="020B0604030504040204" pitchFamily="50" charset="-128"/>
                <a:ea typeface="Meiryo UI" panose="020B0604030504040204" pitchFamily="50" charset="-128"/>
              </a:rPr>
              <a:t>急変事由発生後、速やかに</a:t>
            </a:r>
            <a:endParaRPr kumimoji="1" lang="ja-JP" altLang="en-US" sz="700" dirty="0">
              <a:latin typeface="Meiryo UI" panose="020B0604030504040204" pitchFamily="50" charset="-128"/>
              <a:ea typeface="Meiryo UI" panose="020B0604030504040204" pitchFamily="50" charset="-128"/>
            </a:endParaRPr>
          </a:p>
        </p:txBody>
      </p:sp>
      <p:sp>
        <p:nvSpPr>
          <p:cNvPr id="88" name="角丸四角形吹き出し 87"/>
          <p:cNvSpPr/>
          <p:nvPr/>
        </p:nvSpPr>
        <p:spPr bwMode="gray">
          <a:xfrm>
            <a:off x="5547788" y="3219441"/>
            <a:ext cx="1164969" cy="717095"/>
          </a:xfrm>
          <a:prstGeom prst="wedgeRoundRectCallout">
            <a:avLst>
              <a:gd name="adj1" fmla="val -42620"/>
              <a:gd name="adj2" fmla="val -59365"/>
              <a:gd name="adj3" fmla="val 16667"/>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bwMode="gray">
          <a:xfrm>
            <a:off x="5538080" y="3234908"/>
            <a:ext cx="1181339" cy="707886"/>
          </a:xfrm>
          <a:prstGeom prst="rect">
            <a:avLst/>
          </a:prstGeom>
          <a:noFill/>
        </p:spPr>
        <p:txBody>
          <a:bodyPr wrap="square" rtlCol="0">
            <a:spAutoFit/>
          </a:bodyPr>
          <a:lstStyle/>
          <a:p>
            <a:r>
              <a:rPr kumimoji="1" lang="ja-JP" altLang="en-US" sz="800" dirty="0" smtClean="0">
                <a:latin typeface="Meiryo UI" panose="020B0604030504040204" pitchFamily="50" charset="-128"/>
                <a:ea typeface="Meiryo UI" panose="020B0604030504040204" pitchFamily="50" charset="-128"/>
              </a:rPr>
              <a:t>診断書、</a:t>
            </a:r>
            <a:r>
              <a:rPr kumimoji="1" lang="zh-TW" altLang="en-US" sz="800" dirty="0">
                <a:latin typeface="Meiryo UI" panose="020B0604030504040204" pitchFamily="50" charset="-128"/>
                <a:ea typeface="Meiryo UI" panose="020B0604030504040204" pitchFamily="50" charset="-128"/>
              </a:rPr>
              <a:t>雇用保険受給</a:t>
            </a:r>
            <a:r>
              <a:rPr kumimoji="1" lang="zh-TW" altLang="en-US" sz="800" dirty="0" smtClean="0">
                <a:latin typeface="Meiryo UI" panose="020B0604030504040204" pitchFamily="50" charset="-128"/>
                <a:ea typeface="Meiryo UI" panose="020B0604030504040204" pitchFamily="50" charset="-128"/>
              </a:rPr>
              <a:t>資格者証</a:t>
            </a:r>
            <a:r>
              <a:rPr kumimoji="1" lang="ja-JP" altLang="en-US" sz="800" dirty="0" err="1"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離職票、個人事業の開業・廃止等届出書などの家計急変事由証明書類で審査</a:t>
            </a:r>
            <a:endParaRPr kumimoji="1" lang="en-US" altLang="ja-JP" sz="800" dirty="0" smtClean="0">
              <a:latin typeface="Meiryo UI" panose="020B0604030504040204" pitchFamily="50" charset="-128"/>
              <a:ea typeface="Meiryo UI" panose="020B0604030504040204" pitchFamily="50" charset="-128"/>
            </a:endParaRPr>
          </a:p>
        </p:txBody>
      </p:sp>
      <p:pic>
        <p:nvPicPr>
          <p:cNvPr id="90" name="図 8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80874" y="1879674"/>
            <a:ext cx="197387" cy="447854"/>
          </a:xfrm>
          <a:prstGeom prst="rect">
            <a:avLst/>
          </a:prstGeom>
        </p:spPr>
      </p:pic>
      <p:pic>
        <p:nvPicPr>
          <p:cNvPr id="91" name="図 9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58880" y="1893028"/>
            <a:ext cx="228075" cy="431537"/>
          </a:xfrm>
          <a:prstGeom prst="rect">
            <a:avLst/>
          </a:prstGeom>
        </p:spPr>
      </p:pic>
    </p:spTree>
    <p:extLst>
      <p:ext uri="{BB962C8B-B14F-4D97-AF65-F5344CB8AC3E}">
        <p14:creationId xmlns:p14="http://schemas.microsoft.com/office/powerpoint/2010/main" val="829100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1906</TotalTime>
  <Words>1089</Words>
  <Application>Microsoft Office PowerPoint</Application>
  <PresentationFormat>A4 210 x 297 mm</PresentationFormat>
  <Paragraphs>86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都築　則一</dc:creator>
  <cp:lastModifiedBy>久保　小牧</cp:lastModifiedBy>
  <cp:revision>79</cp:revision>
  <cp:lastPrinted>2023-05-15T11:45:10Z</cp:lastPrinted>
  <dcterms:created xsi:type="dcterms:W3CDTF">2023-05-09T23:41:34Z</dcterms:created>
  <dcterms:modified xsi:type="dcterms:W3CDTF">2023-09-21T07:09:08Z</dcterms:modified>
</cp:coreProperties>
</file>