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41" autoAdjust="0"/>
    <p:restoredTop sz="90664" autoAdjust="0"/>
  </p:normalViewPr>
  <p:slideViewPr>
    <p:cSldViewPr snapToGrid="0">
      <p:cViewPr varScale="1">
        <p:scale>
          <a:sx n="67" d="100"/>
          <a:sy n="67" d="100"/>
        </p:scale>
        <p:origin x="12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678" cy="498559"/>
          </a:xfrm>
          <a:prstGeom prst="rect">
            <a:avLst/>
          </a:prstGeom>
        </p:spPr>
        <p:txBody>
          <a:bodyPr vert="horz" lIns="62993" tIns="31497" rIns="62993" bIns="31497"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48" y="0"/>
            <a:ext cx="2950765" cy="498559"/>
          </a:xfrm>
          <a:prstGeom prst="rect">
            <a:avLst/>
          </a:prstGeom>
        </p:spPr>
        <p:txBody>
          <a:bodyPr vert="horz" lIns="62993" tIns="31497" rIns="62993" bIns="31497" rtlCol="0"/>
          <a:lstStyle>
            <a:lvl1pPr algn="r">
              <a:defRPr sz="800"/>
            </a:lvl1pPr>
          </a:lstStyle>
          <a:p>
            <a:fld id="{F3223F38-205D-4280-BA73-DB3747C6E56D}" type="datetimeFigureOut">
              <a:rPr kumimoji="1" lang="ja-JP" altLang="en-US" smtClean="0"/>
              <a:t>2019/9/24</a:t>
            </a:fld>
            <a:endParaRPr kumimoji="1" lang="ja-JP" altLang="en-US"/>
          </a:p>
        </p:txBody>
      </p:sp>
      <p:sp>
        <p:nvSpPr>
          <p:cNvPr id="4" name="スライド イメージ プレースホルダー 3"/>
          <p:cNvSpPr>
            <a:spLocks noGrp="1" noRot="1" noChangeAspect="1"/>
          </p:cNvSpPr>
          <p:nvPr>
            <p:ph type="sldImg" idx="2"/>
          </p:nvPr>
        </p:nvSpPr>
        <p:spPr>
          <a:xfrm>
            <a:off x="420688" y="1241425"/>
            <a:ext cx="5965825" cy="3355975"/>
          </a:xfrm>
          <a:prstGeom prst="rect">
            <a:avLst/>
          </a:prstGeom>
          <a:noFill/>
          <a:ln w="12700">
            <a:solidFill>
              <a:prstClr val="black"/>
            </a:solidFill>
          </a:ln>
        </p:spPr>
        <p:txBody>
          <a:bodyPr vert="horz" lIns="62993" tIns="31497" rIns="62993" bIns="31497" rtlCol="0" anchor="ctr"/>
          <a:lstStyle/>
          <a:p>
            <a:endParaRPr lang="ja-JP" altLang="en-US"/>
          </a:p>
        </p:txBody>
      </p:sp>
      <p:sp>
        <p:nvSpPr>
          <p:cNvPr id="5" name="ノート プレースホルダー 4"/>
          <p:cNvSpPr>
            <a:spLocks noGrp="1"/>
          </p:cNvSpPr>
          <p:nvPr>
            <p:ph type="body" sz="quarter" idx="3"/>
          </p:nvPr>
        </p:nvSpPr>
        <p:spPr>
          <a:xfrm>
            <a:off x="680611" y="4783532"/>
            <a:ext cx="5445978" cy="3913800"/>
          </a:xfrm>
          <a:prstGeom prst="rect">
            <a:avLst/>
          </a:prstGeom>
        </p:spPr>
        <p:txBody>
          <a:bodyPr vert="horz" lIns="62993" tIns="31497" rIns="62993" bIns="3149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779"/>
            <a:ext cx="2949678" cy="498559"/>
          </a:xfrm>
          <a:prstGeom prst="rect">
            <a:avLst/>
          </a:prstGeom>
        </p:spPr>
        <p:txBody>
          <a:bodyPr vert="horz" lIns="62993" tIns="31497" rIns="62993" bIns="31497"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48" y="9440779"/>
            <a:ext cx="2950765" cy="498559"/>
          </a:xfrm>
          <a:prstGeom prst="rect">
            <a:avLst/>
          </a:prstGeom>
        </p:spPr>
        <p:txBody>
          <a:bodyPr vert="horz" lIns="62993" tIns="31497" rIns="62993" bIns="31497" rtlCol="0" anchor="b"/>
          <a:lstStyle>
            <a:lvl1pPr algn="r">
              <a:defRPr sz="800"/>
            </a:lvl1pPr>
          </a:lstStyle>
          <a:p>
            <a:fld id="{716A6BE2-88A4-4237-81BB-059C7CE1C16F}" type="slidenum">
              <a:rPr kumimoji="1" lang="ja-JP" altLang="en-US" smtClean="0"/>
              <a:t>‹#›</a:t>
            </a:fld>
            <a:endParaRPr kumimoji="1" lang="ja-JP" altLang="en-US"/>
          </a:p>
        </p:txBody>
      </p:sp>
    </p:spTree>
    <p:extLst>
      <p:ext uri="{BB962C8B-B14F-4D97-AF65-F5344CB8AC3E}">
        <p14:creationId xmlns:p14="http://schemas.microsoft.com/office/powerpoint/2010/main" val="22736373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6A6BE2-88A4-4237-81BB-059C7CE1C16F}" type="slidenum">
              <a:rPr kumimoji="1" lang="ja-JP" altLang="en-US" smtClean="0"/>
              <a:t>1</a:t>
            </a:fld>
            <a:endParaRPr kumimoji="1" lang="ja-JP" altLang="en-US"/>
          </a:p>
        </p:txBody>
      </p:sp>
    </p:spTree>
    <p:extLst>
      <p:ext uri="{BB962C8B-B14F-4D97-AF65-F5344CB8AC3E}">
        <p14:creationId xmlns:p14="http://schemas.microsoft.com/office/powerpoint/2010/main" val="1150707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C666BE5-6A1E-49AC-B311-17C549E287B0}"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2770971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666BE5-6A1E-49AC-B311-17C549E287B0}"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2614374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666BE5-6A1E-49AC-B311-17C549E287B0}"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1807880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C666BE5-6A1E-49AC-B311-17C549E287B0}"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1969496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C666BE5-6A1E-49AC-B311-17C549E287B0}"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1933852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C666BE5-6A1E-49AC-B311-17C549E287B0}" type="datetimeFigureOut">
              <a:rPr kumimoji="1" lang="ja-JP" altLang="en-US" smtClean="0"/>
              <a:t>2019/9/24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2071372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C666BE5-6A1E-49AC-B311-17C549E287B0}" type="datetimeFigureOut">
              <a:rPr kumimoji="1" lang="ja-JP" altLang="en-US" smtClean="0"/>
              <a:t>2019/9/24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705674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C666BE5-6A1E-49AC-B311-17C549E287B0}" type="datetimeFigureOut">
              <a:rPr kumimoji="1" lang="ja-JP" altLang="en-US" smtClean="0"/>
              <a:t>2019/9/24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3365585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666BE5-6A1E-49AC-B311-17C549E287B0}" type="datetimeFigureOut">
              <a:rPr kumimoji="1" lang="ja-JP" altLang="en-US" smtClean="0"/>
              <a:t>2019/9/24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3782889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666BE5-6A1E-49AC-B311-17C549E287B0}" type="datetimeFigureOut">
              <a:rPr kumimoji="1" lang="ja-JP" altLang="en-US" smtClean="0"/>
              <a:t>2019/9/24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2628272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C666BE5-6A1E-49AC-B311-17C549E287B0}" type="datetimeFigureOut">
              <a:rPr kumimoji="1" lang="ja-JP" altLang="en-US" smtClean="0"/>
              <a:t>2019/9/24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954602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666BE5-6A1E-49AC-B311-17C549E287B0}" type="datetimeFigureOut">
              <a:rPr kumimoji="1" lang="ja-JP" altLang="en-US" smtClean="0"/>
              <a:t>2019/9/24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A5A8C5-5FC5-42B7-A3D1-759B776882F7}" type="slidenum">
              <a:rPr kumimoji="1" lang="ja-JP" altLang="en-US" smtClean="0"/>
              <a:t>‹#›</a:t>
            </a:fld>
            <a:endParaRPr kumimoji="1" lang="ja-JP" altLang="en-US"/>
          </a:p>
        </p:txBody>
      </p:sp>
    </p:spTree>
    <p:extLst>
      <p:ext uri="{BB962C8B-B14F-4D97-AF65-F5344CB8AC3E}">
        <p14:creationId xmlns:p14="http://schemas.microsoft.com/office/powerpoint/2010/main" val="1833103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363642" y="3675741"/>
            <a:ext cx="7353299" cy="2031325"/>
          </a:xfrm>
          <a:prstGeom prst="rect">
            <a:avLst/>
          </a:prstGeom>
          <a:noFill/>
          <a:ln>
            <a:solidFill>
              <a:schemeClr val="tx1"/>
            </a:solidFill>
            <a:prstDash val="dash"/>
          </a:ln>
        </p:spPr>
        <p:txBody>
          <a:bodyPr wrap="square" rtlCol="0">
            <a:spAutoFit/>
          </a:bodyPr>
          <a:lstStyle/>
          <a:p>
            <a:r>
              <a:rPr lang="en-US" altLang="ja-JP" sz="800" dirty="0" smtClean="0"/>
              <a:t>【</a:t>
            </a:r>
            <a:r>
              <a:rPr lang="ja-JP" altLang="en-US" sz="900" dirty="0"/>
              <a:t>全体</a:t>
            </a:r>
            <a:r>
              <a:rPr lang="ja-JP" altLang="en-US" sz="900" dirty="0" smtClean="0"/>
              <a:t>評価</a:t>
            </a:r>
            <a:r>
              <a:rPr lang="en-US" altLang="ja-JP" sz="900" dirty="0" smtClean="0"/>
              <a:t>】</a:t>
            </a:r>
            <a:endParaRPr lang="en-US" altLang="ja-JP" sz="900" dirty="0"/>
          </a:p>
          <a:p>
            <a:r>
              <a:rPr lang="ja-JP" altLang="en-US" sz="900" dirty="0" smtClean="0"/>
              <a:t>○</a:t>
            </a:r>
            <a:r>
              <a:rPr lang="ja-JP" altLang="ja-JP" sz="900" dirty="0" smtClean="0"/>
              <a:t>ブドウ</a:t>
            </a:r>
            <a:r>
              <a:rPr lang="ja-JP" altLang="ja-JP" sz="900" dirty="0"/>
              <a:t>関連産業活性化にむけた研究拠点となる</a:t>
            </a:r>
            <a:r>
              <a:rPr lang="ja-JP" altLang="ja-JP" sz="900" b="1" u="sng" dirty="0"/>
              <a:t>「ぶどう・ワインラボ」の整備</a:t>
            </a:r>
            <a:r>
              <a:rPr lang="ja-JP" altLang="ja-JP" sz="900" dirty="0"/>
              <a:t>等、技術支援・相談体制の充実を図るとともに、</a:t>
            </a:r>
            <a:r>
              <a:rPr lang="ja-JP" altLang="ja-JP" sz="900" b="1" u="sng" dirty="0"/>
              <a:t>特定外来生物であるクビアカツヤカミキリの</a:t>
            </a:r>
            <a:r>
              <a:rPr lang="ja-JP" altLang="ja-JP" sz="900" dirty="0"/>
              <a:t>発生に伴い、</a:t>
            </a:r>
            <a:r>
              <a:rPr lang="ja-JP" altLang="ja-JP" sz="900" b="1" u="sng" dirty="0"/>
              <a:t>被害対策手引書を作成する</a:t>
            </a:r>
            <a:r>
              <a:rPr lang="ja-JP" altLang="ja-JP" sz="900" dirty="0"/>
              <a:t>等、緊急時での迅速な対応を行った</a:t>
            </a:r>
            <a:r>
              <a:rPr lang="ja-JP" altLang="ja-JP" sz="900" dirty="0" smtClean="0"/>
              <a:t>。</a:t>
            </a:r>
            <a:r>
              <a:rPr lang="en-US" altLang="ja-JP" sz="900" dirty="0"/>
              <a:t>【※</a:t>
            </a:r>
            <a:r>
              <a:rPr lang="ja-JP" altLang="en-US" sz="900" dirty="0" smtClean="0"/>
              <a:t>１</a:t>
            </a:r>
            <a:r>
              <a:rPr lang="en-US" altLang="ja-JP" sz="900" dirty="0" smtClean="0"/>
              <a:t>,</a:t>
            </a:r>
            <a:r>
              <a:rPr lang="ja-JP" altLang="en-US" sz="900" dirty="0" smtClean="0"/>
              <a:t>２</a:t>
            </a:r>
            <a:r>
              <a:rPr lang="en-US" altLang="ja-JP" sz="900" dirty="0" smtClean="0"/>
              <a:t>,</a:t>
            </a:r>
            <a:r>
              <a:rPr lang="ja-JP" altLang="en-US" sz="900" dirty="0" smtClean="0"/>
              <a:t>３</a:t>
            </a:r>
            <a:r>
              <a:rPr lang="en-US" altLang="ja-JP" sz="900" dirty="0" smtClean="0"/>
              <a:t>】</a:t>
            </a:r>
            <a:endParaRPr lang="ja-JP" altLang="ja-JP" sz="900" dirty="0"/>
          </a:p>
          <a:p>
            <a:r>
              <a:rPr lang="ja-JP" altLang="en-US" sz="900" dirty="0"/>
              <a:t>○２０～３０㎞毎にしかないアメダスデータに対し、府域の</a:t>
            </a:r>
            <a:r>
              <a:rPr lang="en-US" altLang="ja-JP" sz="900" dirty="0"/>
              <a:t>1</a:t>
            </a:r>
            <a:r>
              <a:rPr lang="ja-JP" altLang="en-US" sz="900" dirty="0"/>
              <a:t>㎞メッシュでの気象データの算出は、詳細な領域ごとの</a:t>
            </a:r>
            <a:r>
              <a:rPr lang="ja-JP" altLang="en-US" sz="900" b="1" u="sng" dirty="0"/>
              <a:t>温暖化適応策を見据えた農業の栽培管理等に直結した活用が可能となる成果が得られた</a:t>
            </a:r>
            <a:r>
              <a:rPr lang="ja-JP" altLang="en-US" sz="900" dirty="0"/>
              <a:t>。</a:t>
            </a:r>
            <a:r>
              <a:rPr lang="en-US" altLang="ja-JP" sz="900" dirty="0"/>
              <a:t>【※</a:t>
            </a:r>
            <a:r>
              <a:rPr lang="ja-JP" altLang="en-US" sz="900" dirty="0"/>
              <a:t>２</a:t>
            </a:r>
            <a:r>
              <a:rPr lang="en-US" altLang="ja-JP" sz="900" dirty="0"/>
              <a:t>】</a:t>
            </a:r>
            <a:endParaRPr lang="ja-JP" altLang="ja-JP" sz="900" dirty="0"/>
          </a:p>
          <a:p>
            <a:r>
              <a:rPr lang="ja-JP" altLang="en-US" sz="900" dirty="0" smtClean="0"/>
              <a:t>○</a:t>
            </a:r>
            <a:r>
              <a:rPr lang="ja-JP" altLang="ja-JP" sz="900" b="1" u="sng" dirty="0" smtClean="0"/>
              <a:t>学術</a:t>
            </a:r>
            <a:r>
              <a:rPr lang="ja-JP" altLang="ja-JP" sz="900" b="1" u="sng" dirty="0"/>
              <a:t>論文数や学会発表件数の目標値を大幅に上回る</a:t>
            </a:r>
            <a:r>
              <a:rPr lang="ja-JP" altLang="ja-JP" sz="900" dirty="0"/>
              <a:t>とともに、生物多様性分野において</a:t>
            </a:r>
            <a:r>
              <a:rPr lang="ja-JP" altLang="ja-JP" sz="900" b="1" u="sng" dirty="0"/>
              <a:t>関西の自然生態系分野を代表する学術誌の賞を受賞</a:t>
            </a:r>
            <a:r>
              <a:rPr lang="ja-JP" altLang="ja-JP" sz="900" dirty="0"/>
              <a:t>する等、外部からも研究成果が評価された</a:t>
            </a:r>
            <a:r>
              <a:rPr lang="ja-JP" altLang="ja-JP" sz="900" dirty="0" smtClean="0"/>
              <a:t>。</a:t>
            </a:r>
            <a:r>
              <a:rPr lang="en-US" altLang="ja-JP" sz="900" dirty="0" smtClean="0"/>
              <a:t>【※</a:t>
            </a:r>
            <a:r>
              <a:rPr lang="ja-JP" altLang="en-US" sz="900" dirty="0" smtClean="0"/>
              <a:t>２</a:t>
            </a:r>
            <a:r>
              <a:rPr lang="en-US" altLang="ja-JP" sz="900" dirty="0" smtClean="0"/>
              <a:t>,</a:t>
            </a:r>
            <a:r>
              <a:rPr lang="ja-JP" altLang="en-US" sz="900" dirty="0" smtClean="0"/>
              <a:t>３</a:t>
            </a:r>
            <a:r>
              <a:rPr lang="en-US" altLang="ja-JP" sz="900" dirty="0" smtClean="0"/>
              <a:t>】</a:t>
            </a:r>
            <a:endParaRPr lang="ja-JP" altLang="ja-JP" sz="900" dirty="0"/>
          </a:p>
          <a:p>
            <a:r>
              <a:rPr lang="ja-JP" altLang="en-US" sz="900" dirty="0"/>
              <a:t>○</a:t>
            </a:r>
            <a:r>
              <a:rPr lang="ja-JP" altLang="ja-JP" sz="900" dirty="0"/>
              <a:t>環境・農林水産分野の公設試験研究機関として、</a:t>
            </a:r>
            <a:r>
              <a:rPr lang="ja-JP" altLang="ja-JP" sz="900" b="1" u="sng" dirty="0"/>
              <a:t>質の高い調査研究</a:t>
            </a:r>
            <a:r>
              <a:rPr lang="ja-JP" altLang="ja-JP" sz="900" dirty="0"/>
              <a:t>に加え、府民の安全・安心に寄与し、また</a:t>
            </a:r>
            <a:r>
              <a:rPr lang="ja-JP" altLang="ja-JP" sz="900" b="1" u="sng" dirty="0"/>
              <a:t>新しいプロジェクトについても積極的に取組んでおり、安定的な運営が図られていることは評価</a:t>
            </a:r>
            <a:r>
              <a:rPr lang="ja-JP" altLang="ja-JP" sz="900" dirty="0"/>
              <a:t>できる。</a:t>
            </a:r>
            <a:r>
              <a:rPr lang="en-US" altLang="ja-JP" sz="900" dirty="0"/>
              <a:t>【※</a:t>
            </a:r>
            <a:r>
              <a:rPr lang="ja-JP" altLang="en-US" sz="900" dirty="0"/>
              <a:t>２</a:t>
            </a:r>
            <a:r>
              <a:rPr lang="en-US" altLang="ja-JP" sz="900" dirty="0"/>
              <a:t>,</a:t>
            </a:r>
            <a:r>
              <a:rPr lang="ja-JP" altLang="en-US" sz="900" dirty="0"/>
              <a:t>４</a:t>
            </a:r>
            <a:r>
              <a:rPr lang="en-US" altLang="ja-JP" sz="900" dirty="0"/>
              <a:t>】</a:t>
            </a:r>
            <a:r>
              <a:rPr lang="ja-JP" altLang="ja-JP" sz="900" dirty="0"/>
              <a:t>施設の新設や建替えを期に、今後も、</a:t>
            </a:r>
            <a:r>
              <a:rPr lang="ja-JP" altLang="ja-JP" sz="900" b="1" u="sng" dirty="0"/>
              <a:t>総合研究機関としての強みを活かし、更なる取組みに期待</a:t>
            </a:r>
            <a:r>
              <a:rPr lang="ja-JP" altLang="ja-JP" sz="900" dirty="0"/>
              <a:t>する。</a:t>
            </a:r>
            <a:r>
              <a:rPr lang="en-US" altLang="ja-JP" sz="900" dirty="0"/>
              <a:t>【※</a:t>
            </a:r>
            <a:r>
              <a:rPr lang="ja-JP" altLang="en-US" sz="900" dirty="0"/>
              <a:t>２</a:t>
            </a:r>
            <a:r>
              <a:rPr lang="en-US" altLang="ja-JP" sz="900" dirty="0"/>
              <a:t>】</a:t>
            </a:r>
          </a:p>
          <a:p>
            <a:r>
              <a:rPr lang="ja-JP" altLang="en-US" sz="900" dirty="0" smtClean="0"/>
              <a:t>○</a:t>
            </a:r>
            <a:r>
              <a:rPr lang="ja-JP" altLang="ja-JP" sz="900" dirty="0" smtClean="0"/>
              <a:t>平成</a:t>
            </a:r>
            <a:r>
              <a:rPr lang="ja-JP" altLang="ja-JP" sz="900" dirty="0"/>
              <a:t>２８年度に設置した研究支援室が中心となり、</a:t>
            </a:r>
            <a:r>
              <a:rPr lang="ja-JP" altLang="ja-JP" sz="900" b="1" u="sng" dirty="0"/>
              <a:t>外部研究資金の応募数・採択数・採択率・獲得資金額を増加</a:t>
            </a:r>
            <a:r>
              <a:rPr lang="ja-JP" altLang="ja-JP" sz="900" dirty="0"/>
              <a:t>させる等、研究資金獲得のための体制を充実させた</a:t>
            </a:r>
            <a:r>
              <a:rPr lang="ja-JP" altLang="ja-JP" sz="900" dirty="0" smtClean="0"/>
              <a:t>。</a:t>
            </a:r>
            <a:r>
              <a:rPr lang="en-US" altLang="ja-JP" sz="900" dirty="0" smtClean="0"/>
              <a:t>【※</a:t>
            </a:r>
            <a:r>
              <a:rPr lang="ja-JP" altLang="en-US" sz="900" dirty="0" smtClean="0"/>
              <a:t>４</a:t>
            </a:r>
            <a:r>
              <a:rPr lang="en-US" altLang="ja-JP" sz="900" dirty="0" smtClean="0"/>
              <a:t>】</a:t>
            </a:r>
          </a:p>
          <a:p>
            <a:r>
              <a:rPr lang="ja-JP" altLang="en-US" sz="900" dirty="0" smtClean="0"/>
              <a:t>○</a:t>
            </a:r>
            <a:r>
              <a:rPr lang="ja-JP" altLang="ja-JP" sz="900" dirty="0" smtClean="0"/>
              <a:t>電力</a:t>
            </a:r>
            <a:r>
              <a:rPr lang="ja-JP" altLang="ja-JP" sz="900" dirty="0"/>
              <a:t>調達手法の見直しに取り組み、</a:t>
            </a:r>
            <a:r>
              <a:rPr lang="ja-JP" altLang="ja-JP" sz="900" b="1" u="sng" dirty="0"/>
              <a:t>電力料金単価を約３０％削減</a:t>
            </a:r>
            <a:r>
              <a:rPr lang="ja-JP" altLang="ja-JP" sz="900" dirty="0"/>
              <a:t>し、コスト削減による健全な財務運営の実現に資することができた</a:t>
            </a:r>
            <a:r>
              <a:rPr lang="ja-JP" altLang="ja-JP" sz="900" dirty="0" smtClean="0"/>
              <a:t>。</a:t>
            </a:r>
            <a:r>
              <a:rPr lang="en-US" altLang="ja-JP" sz="900" dirty="0"/>
              <a:t> 【※</a:t>
            </a:r>
            <a:r>
              <a:rPr lang="ja-JP" altLang="en-US" sz="900" dirty="0"/>
              <a:t>４</a:t>
            </a:r>
            <a:r>
              <a:rPr lang="en-US" altLang="ja-JP" sz="900" dirty="0"/>
              <a:t>】</a:t>
            </a:r>
            <a:endParaRPr lang="ja-JP" altLang="ja-JP" sz="900" dirty="0"/>
          </a:p>
        </p:txBody>
      </p:sp>
      <p:sp>
        <p:nvSpPr>
          <p:cNvPr id="17" name="角丸四角形 16"/>
          <p:cNvSpPr/>
          <p:nvPr/>
        </p:nvSpPr>
        <p:spPr>
          <a:xfrm>
            <a:off x="293873" y="926150"/>
            <a:ext cx="1346340" cy="244153"/>
          </a:xfrm>
          <a:prstGeom prst="roundRect">
            <a:avLst>
              <a:gd name="adj" fmla="val 50000"/>
            </a:avLst>
          </a:prstGeom>
          <a:solidFill>
            <a:schemeClr val="accent6">
              <a:lumMod val="20000"/>
              <a:lumOff val="80000"/>
            </a:schemeClr>
          </a:solidFill>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b="1" dirty="0" smtClean="0"/>
              <a:t>H28</a:t>
            </a:r>
            <a:r>
              <a:rPr lang="ja-JP" altLang="en-US" sz="1200" b="1" dirty="0" smtClean="0"/>
              <a:t>年度</a:t>
            </a:r>
            <a:endParaRPr lang="ja-JP" altLang="en-US" sz="1200" b="1" dirty="0"/>
          </a:p>
        </p:txBody>
      </p:sp>
      <p:sp>
        <p:nvSpPr>
          <p:cNvPr id="21" name="テキスト ボックス 20"/>
          <p:cNvSpPr txBox="1"/>
          <p:nvPr/>
        </p:nvSpPr>
        <p:spPr>
          <a:xfrm>
            <a:off x="932151" y="5926472"/>
            <a:ext cx="10742011" cy="900246"/>
          </a:xfrm>
          <a:prstGeom prst="rect">
            <a:avLst/>
          </a:prstGeom>
          <a:noFill/>
          <a:ln w="25400" cmpd="dbl">
            <a:solidFill>
              <a:schemeClr val="tx1"/>
            </a:solidFill>
            <a:prstDash val="solid"/>
          </a:ln>
        </p:spPr>
        <p:txBody>
          <a:bodyPr wrap="square" rtlCol="0">
            <a:spAutoFit/>
          </a:bodyPr>
          <a:lstStyle/>
          <a:p>
            <a:r>
              <a:rPr lang="ja-JP" altLang="en-US" sz="1050" b="1" dirty="0" smtClean="0"/>
              <a:t>◆上記を踏まえた第３期中期目標策定に係るポイント</a:t>
            </a:r>
            <a:endParaRPr lang="en-US" altLang="ja-JP" sz="1050" b="1" dirty="0" smtClean="0"/>
          </a:p>
          <a:p>
            <a:r>
              <a:rPr lang="ja-JP" altLang="en-US" sz="1050" dirty="0" smtClean="0"/>
              <a:t>１．ぶどう・ワインの研究を</a:t>
            </a:r>
            <a:r>
              <a:rPr lang="ja-JP" altLang="en-US" sz="1050" dirty="0"/>
              <a:t>始</a:t>
            </a:r>
            <a:r>
              <a:rPr lang="ja-JP" altLang="en-US" sz="1050" dirty="0" smtClean="0"/>
              <a:t>めとした、これまでに着手した研究を更に伸ばしていくよう取組を強化する。</a:t>
            </a:r>
            <a:endParaRPr lang="en-US" altLang="ja-JP" sz="1050" dirty="0" smtClean="0"/>
          </a:p>
          <a:p>
            <a:r>
              <a:rPr lang="ja-JP" altLang="en-US" sz="1050" dirty="0"/>
              <a:t>２．各研究</a:t>
            </a:r>
            <a:r>
              <a:rPr lang="ja-JP" altLang="en-US" sz="1050" dirty="0" smtClean="0"/>
              <a:t>分野が連携の効果を高めていき</a:t>
            </a:r>
            <a:r>
              <a:rPr lang="ja-JP" altLang="en-US" sz="1050" dirty="0"/>
              <a:t>、</a:t>
            </a:r>
            <a:r>
              <a:rPr lang="ja-JP" altLang="en-US" sz="1050" dirty="0" smtClean="0"/>
              <a:t>総合</a:t>
            </a:r>
            <a:r>
              <a:rPr lang="ja-JP" altLang="en-US" sz="1050" dirty="0"/>
              <a:t>研究所と</a:t>
            </a:r>
            <a:r>
              <a:rPr lang="ja-JP" altLang="en-US" sz="1050" dirty="0" smtClean="0"/>
              <a:t>して地域の持続</a:t>
            </a:r>
            <a:r>
              <a:rPr lang="ja-JP" altLang="en-US" sz="1050" dirty="0"/>
              <a:t>可能な発展と安全安心な生活を目指すため</a:t>
            </a:r>
            <a:r>
              <a:rPr lang="ja-JP" altLang="en-US" sz="1050" dirty="0" smtClean="0"/>
              <a:t>、質の高い調査研究を</a:t>
            </a:r>
            <a:r>
              <a:rPr lang="ja-JP" altLang="en-US" sz="1050" dirty="0"/>
              <a:t>行う</a:t>
            </a:r>
            <a:r>
              <a:rPr lang="ja-JP" altLang="en-US" sz="1050" dirty="0" smtClean="0"/>
              <a:t>。</a:t>
            </a:r>
            <a:endParaRPr lang="en-US" altLang="ja-JP" sz="1050" dirty="0" smtClean="0"/>
          </a:p>
          <a:p>
            <a:r>
              <a:rPr lang="ja-JP" altLang="en-US" sz="1050" dirty="0" smtClean="0"/>
              <a:t>３．地域とのネットワークを構築し、連携を進め、知見収集・技術開発と研究成果等の積極的な情報発信に取り組む。</a:t>
            </a:r>
            <a:endParaRPr lang="en-US" altLang="ja-JP" sz="1050" dirty="0"/>
          </a:p>
          <a:p>
            <a:r>
              <a:rPr lang="ja-JP" altLang="en-US" sz="1050" dirty="0"/>
              <a:t>４</a:t>
            </a:r>
            <a:r>
              <a:rPr lang="ja-JP" altLang="en-US" sz="1050" dirty="0" smtClean="0"/>
              <a:t>．引き続き積極的な外部研究資金の獲得等による自主財源の</a:t>
            </a:r>
            <a:r>
              <a:rPr lang="ja-JP" altLang="en-US" sz="1050" dirty="0"/>
              <a:t>確保</a:t>
            </a:r>
            <a:r>
              <a:rPr lang="ja-JP" altLang="en-US" sz="1050" dirty="0" smtClean="0"/>
              <a:t>やコスト削減、育成等による職員の資質向上、施設の効果的・効率的な運用等、安定的な経営に努める。</a:t>
            </a:r>
            <a:endParaRPr lang="en-US" altLang="ja-JP" sz="1050" dirty="0"/>
          </a:p>
        </p:txBody>
      </p:sp>
      <p:sp>
        <p:nvSpPr>
          <p:cNvPr id="23" name="テキスト ボックス 22"/>
          <p:cNvSpPr txBox="1"/>
          <p:nvPr/>
        </p:nvSpPr>
        <p:spPr>
          <a:xfrm>
            <a:off x="363642" y="1206542"/>
            <a:ext cx="7353299" cy="2169825"/>
          </a:xfrm>
          <a:prstGeom prst="rect">
            <a:avLst/>
          </a:prstGeom>
          <a:noFill/>
          <a:ln>
            <a:solidFill>
              <a:schemeClr val="tx1"/>
            </a:solidFill>
            <a:prstDash val="dash"/>
          </a:ln>
        </p:spPr>
        <p:txBody>
          <a:bodyPr wrap="square" rtlCol="0">
            <a:spAutoFit/>
          </a:bodyPr>
          <a:lstStyle/>
          <a:p>
            <a:r>
              <a:rPr lang="en-US" altLang="ja-JP" sz="900" dirty="0" smtClean="0"/>
              <a:t>【</a:t>
            </a:r>
            <a:r>
              <a:rPr lang="ja-JP" altLang="en-US" sz="900" dirty="0"/>
              <a:t>全体</a:t>
            </a:r>
            <a:r>
              <a:rPr lang="ja-JP" altLang="en-US" sz="900" dirty="0" smtClean="0"/>
              <a:t>評価</a:t>
            </a:r>
            <a:r>
              <a:rPr lang="en-US" altLang="ja-JP" sz="900" dirty="0" smtClean="0"/>
              <a:t>】</a:t>
            </a:r>
          </a:p>
          <a:p>
            <a:r>
              <a:rPr lang="ja-JP" altLang="ja-JP" sz="900" dirty="0" smtClean="0"/>
              <a:t>○内閣府</a:t>
            </a:r>
            <a:r>
              <a:rPr lang="ja-JP" altLang="ja-JP" sz="900" dirty="0"/>
              <a:t>の「地方創生拠点整備交付金」を活用した</a:t>
            </a:r>
            <a:r>
              <a:rPr lang="ja-JP" altLang="ja-JP" sz="900" b="1" u="sng" dirty="0"/>
              <a:t>ブドウ研究拠点整備に着手し、府内ワイナリーおよびブドウ生産農家支援強化を開始した</a:t>
            </a:r>
            <a:r>
              <a:rPr lang="ja-JP" altLang="ja-JP" sz="900" dirty="0" smtClean="0"/>
              <a:t>。</a:t>
            </a:r>
            <a:r>
              <a:rPr lang="en-US" altLang="ja-JP" sz="900" dirty="0" smtClean="0"/>
              <a:t>【※</a:t>
            </a:r>
            <a:r>
              <a:rPr lang="ja-JP" altLang="en-US" sz="900" dirty="0" smtClean="0"/>
              <a:t>１</a:t>
            </a:r>
            <a:r>
              <a:rPr lang="en-US" altLang="ja-JP" sz="900" dirty="0" smtClean="0"/>
              <a:t>】</a:t>
            </a:r>
            <a:endParaRPr lang="ja-JP" altLang="ja-JP" sz="900" dirty="0"/>
          </a:p>
          <a:p>
            <a:r>
              <a:rPr lang="ja-JP" altLang="en-US" sz="900" dirty="0" smtClean="0"/>
              <a:t>○</a:t>
            </a:r>
            <a:r>
              <a:rPr lang="ja-JP" altLang="ja-JP" sz="900" dirty="0" smtClean="0"/>
              <a:t>アスベスト</a:t>
            </a:r>
            <a:r>
              <a:rPr lang="ja-JP" altLang="ja-JP" sz="900" dirty="0"/>
              <a:t>の分析法について、従来</a:t>
            </a:r>
            <a:r>
              <a:rPr lang="en-US" altLang="ja-JP" sz="900" dirty="0"/>
              <a:t>4</a:t>
            </a:r>
            <a:r>
              <a:rPr lang="ja-JP" altLang="ja-JP" sz="900" dirty="0"/>
              <a:t>時間のサンプリングが必要であったところ、サンプリング時間を短縮（</a:t>
            </a:r>
            <a:r>
              <a:rPr lang="en-US" altLang="ja-JP" sz="900" dirty="0"/>
              <a:t>2</a:t>
            </a:r>
            <a:r>
              <a:rPr lang="ja-JP" altLang="ja-JP" sz="900" dirty="0"/>
              <a:t>時間以上</a:t>
            </a:r>
            <a:r>
              <a:rPr lang="en-US" altLang="ja-JP" sz="900" dirty="0"/>
              <a:t>4</a:t>
            </a:r>
            <a:r>
              <a:rPr lang="ja-JP" altLang="ja-JP" sz="900" dirty="0"/>
              <a:t>時間以下）しても信頼性の</a:t>
            </a:r>
            <a:r>
              <a:rPr lang="ja-JP" altLang="ja-JP" sz="900" dirty="0" smtClean="0"/>
              <a:t>あるデータ</a:t>
            </a:r>
            <a:r>
              <a:rPr lang="ja-JP" altLang="ja-JP" sz="900" dirty="0"/>
              <a:t>が得られることを確認した。これにより</a:t>
            </a:r>
            <a:r>
              <a:rPr lang="ja-JP" altLang="ja-JP" sz="900" b="1" u="sng" dirty="0"/>
              <a:t>大阪府生活環境の保全等に関する条例施行規則の測定法が改正され、府の指導迅速化に大きく貢献</a:t>
            </a:r>
            <a:r>
              <a:rPr lang="ja-JP" altLang="ja-JP" sz="900" dirty="0"/>
              <a:t>した</a:t>
            </a:r>
            <a:r>
              <a:rPr lang="ja-JP" altLang="ja-JP" sz="900" dirty="0" smtClean="0"/>
              <a:t>。</a:t>
            </a:r>
            <a:r>
              <a:rPr lang="en-US" altLang="ja-JP" sz="900" dirty="0" smtClean="0"/>
              <a:t>【※</a:t>
            </a:r>
            <a:r>
              <a:rPr lang="ja-JP" altLang="en-US" sz="900" dirty="0" smtClean="0"/>
              <a:t>２</a:t>
            </a:r>
            <a:r>
              <a:rPr lang="en-US" altLang="ja-JP" sz="900" dirty="0" smtClean="0"/>
              <a:t>】</a:t>
            </a:r>
            <a:endParaRPr lang="ja-JP" altLang="ja-JP" sz="900" dirty="0"/>
          </a:p>
          <a:p>
            <a:r>
              <a:rPr lang="ja-JP" altLang="en-US" sz="900" dirty="0" smtClean="0"/>
              <a:t>○</a:t>
            </a:r>
            <a:r>
              <a:rPr lang="ja-JP" altLang="ja-JP" sz="900" b="1" u="sng" dirty="0" smtClean="0"/>
              <a:t>総合的病</a:t>
            </a:r>
            <a:r>
              <a:rPr lang="ja-JP" altLang="ja-JP" sz="900" b="1" u="sng" dirty="0"/>
              <a:t>害虫・雑草管理（</a:t>
            </a:r>
            <a:r>
              <a:rPr lang="en-US" altLang="ja-JP" sz="900" b="1" u="sng" dirty="0"/>
              <a:t>IPM</a:t>
            </a:r>
            <a:r>
              <a:rPr lang="ja-JP" altLang="ja-JP" sz="900" b="1" u="sng" dirty="0"/>
              <a:t>）マニュアルの作成</a:t>
            </a:r>
            <a:r>
              <a:rPr lang="ja-JP" altLang="ja-JP" sz="900" dirty="0"/>
              <a:t>に加え 、</a:t>
            </a:r>
            <a:r>
              <a:rPr lang="ja-JP" altLang="ja-JP" sz="900" b="1" u="sng" dirty="0"/>
              <a:t>想定以上の殺虫剤使用量削減の実証まで行う</a:t>
            </a:r>
            <a:r>
              <a:rPr lang="ja-JP" altLang="ja-JP" sz="900" dirty="0"/>
              <a:t>ことで、高品質で安全な農産物生産のための技術の開発を行った</a:t>
            </a:r>
            <a:r>
              <a:rPr lang="ja-JP" altLang="ja-JP" sz="900" dirty="0" smtClean="0"/>
              <a:t>。</a:t>
            </a:r>
            <a:r>
              <a:rPr lang="en-US" altLang="ja-JP" sz="900" dirty="0" smtClean="0"/>
              <a:t>【※</a:t>
            </a:r>
            <a:r>
              <a:rPr lang="ja-JP" altLang="en-US" sz="900" dirty="0" smtClean="0"/>
              <a:t>２</a:t>
            </a:r>
            <a:r>
              <a:rPr lang="en-US" altLang="ja-JP" sz="900" dirty="0" smtClean="0"/>
              <a:t>】</a:t>
            </a:r>
            <a:endParaRPr lang="ja-JP" altLang="ja-JP" sz="900" dirty="0"/>
          </a:p>
          <a:p>
            <a:r>
              <a:rPr lang="ja-JP" altLang="ja-JP" sz="900" dirty="0"/>
              <a:t>○新棟整備による環境科学センターの移転・機能集約を契機として、分野の異なる職員がコミュニケーションを密にし、</a:t>
            </a:r>
            <a:r>
              <a:rPr lang="ja-JP" altLang="ja-JP" sz="900" b="1" u="sng" dirty="0"/>
              <a:t>それぞれの強みを融合できる体制づくりに努めたことや、業務効率化を推進したことは評価</a:t>
            </a:r>
            <a:r>
              <a:rPr lang="ja-JP" altLang="ja-JP" sz="900" dirty="0"/>
              <a:t>できる</a:t>
            </a:r>
            <a:r>
              <a:rPr lang="ja-JP" altLang="en-US" sz="900" dirty="0"/>
              <a:t>。</a:t>
            </a:r>
            <a:r>
              <a:rPr lang="en-US" altLang="ja-JP" sz="900" dirty="0"/>
              <a:t>【※</a:t>
            </a:r>
            <a:r>
              <a:rPr lang="ja-JP" altLang="en-US" sz="900" dirty="0"/>
              <a:t>２</a:t>
            </a:r>
            <a:r>
              <a:rPr lang="en-US" altLang="ja-JP" sz="900" dirty="0"/>
              <a:t>,</a:t>
            </a:r>
            <a:r>
              <a:rPr lang="ja-JP" altLang="en-US" sz="900" dirty="0"/>
              <a:t>４</a:t>
            </a:r>
            <a:r>
              <a:rPr lang="en-US" altLang="ja-JP" sz="900" dirty="0"/>
              <a:t>】</a:t>
            </a:r>
          </a:p>
          <a:p>
            <a:r>
              <a:rPr lang="ja-JP" altLang="en-US" sz="900" dirty="0" smtClean="0"/>
              <a:t>○</a:t>
            </a:r>
            <a:r>
              <a:rPr lang="ja-JP" altLang="ja-JP" sz="900" dirty="0" smtClean="0"/>
              <a:t>外部</a:t>
            </a:r>
            <a:r>
              <a:rPr lang="ja-JP" altLang="ja-JP" sz="900" dirty="0"/>
              <a:t>研究資金の獲得や適正な管理を支援するため、新たに</a:t>
            </a:r>
            <a:r>
              <a:rPr lang="ja-JP" altLang="ja-JP" sz="900" b="1" u="sng" dirty="0"/>
              <a:t>研究支援室を設置</a:t>
            </a:r>
            <a:r>
              <a:rPr lang="ja-JP" altLang="ja-JP" sz="900" dirty="0"/>
              <a:t>。外部研究資金に積極的に応募し、</a:t>
            </a:r>
            <a:r>
              <a:rPr lang="ja-JP" altLang="ja-JP" sz="900" b="1" u="sng" dirty="0"/>
              <a:t>数値目標【外部資金に係る実施件数と応募件数の合計</a:t>
            </a:r>
            <a:r>
              <a:rPr lang="en-US" altLang="ja-JP" sz="900" b="1" u="sng" dirty="0"/>
              <a:t>75</a:t>
            </a:r>
            <a:r>
              <a:rPr lang="ja-JP" altLang="ja-JP" sz="900" b="1" u="sng" dirty="0"/>
              <a:t>件】を達成し、採択率も</a:t>
            </a:r>
            <a:r>
              <a:rPr lang="en-US" altLang="ja-JP" sz="900" b="1" u="sng" dirty="0"/>
              <a:t>32</a:t>
            </a:r>
            <a:r>
              <a:rPr lang="ja-JP" altLang="ja-JP" sz="900" b="1" u="sng" dirty="0"/>
              <a:t>％と高水準を維持</a:t>
            </a:r>
            <a:r>
              <a:rPr lang="ja-JP" altLang="ja-JP" sz="900" dirty="0"/>
              <a:t>した。特に、代表研究機関として応募した「水ナスの低コスト複合環境制御による安定生産の実証」では、</a:t>
            </a:r>
            <a:r>
              <a:rPr lang="ja-JP" altLang="ja-JP" sz="900" b="1" u="sng" dirty="0"/>
              <a:t>大型の調査研究資金を獲得</a:t>
            </a:r>
            <a:r>
              <a:rPr lang="ja-JP" altLang="ja-JP" sz="900" dirty="0"/>
              <a:t>した</a:t>
            </a:r>
            <a:r>
              <a:rPr lang="ja-JP" altLang="ja-JP" sz="900" dirty="0" smtClean="0"/>
              <a:t>。</a:t>
            </a:r>
            <a:r>
              <a:rPr lang="en-US" altLang="ja-JP" sz="900" dirty="0" smtClean="0"/>
              <a:t>【※</a:t>
            </a:r>
            <a:r>
              <a:rPr lang="ja-JP" altLang="en-US" sz="900" dirty="0" smtClean="0"/>
              <a:t>４</a:t>
            </a:r>
            <a:r>
              <a:rPr lang="en-US" altLang="ja-JP" sz="900" dirty="0" smtClean="0"/>
              <a:t>】</a:t>
            </a:r>
          </a:p>
          <a:p>
            <a:r>
              <a:rPr lang="ja-JP" altLang="en-US" sz="900" dirty="0" smtClean="0"/>
              <a:t>○大学院就学支援や研修派遣を実施し、</a:t>
            </a:r>
            <a:r>
              <a:rPr lang="ja-JP" altLang="en-US" sz="900" b="1" u="sng" dirty="0" smtClean="0"/>
              <a:t>職員の調査研究力を強化</a:t>
            </a:r>
            <a:r>
              <a:rPr lang="ja-JP" altLang="en-US" sz="900" dirty="0" smtClean="0"/>
              <a:t>した。また、優秀職員の表彰を実施し、</a:t>
            </a:r>
            <a:r>
              <a:rPr lang="ja-JP" altLang="en-US" sz="900" b="1" u="sng" dirty="0" smtClean="0"/>
              <a:t>職員のインセンティブ向上を図った</a:t>
            </a:r>
            <a:r>
              <a:rPr lang="ja-JP" altLang="en-US" sz="900" dirty="0" smtClean="0"/>
              <a:t>。</a:t>
            </a:r>
            <a:r>
              <a:rPr lang="en-US" altLang="ja-JP" sz="900" dirty="0" smtClean="0"/>
              <a:t>【※</a:t>
            </a:r>
            <a:r>
              <a:rPr lang="ja-JP" altLang="en-US" sz="900" dirty="0" smtClean="0"/>
              <a:t>４</a:t>
            </a:r>
            <a:r>
              <a:rPr lang="en-US" altLang="ja-JP" sz="900" dirty="0" smtClean="0"/>
              <a:t>】</a:t>
            </a:r>
            <a:endParaRPr lang="ja-JP" altLang="ja-JP" sz="900" dirty="0"/>
          </a:p>
        </p:txBody>
      </p:sp>
      <p:sp>
        <p:nvSpPr>
          <p:cNvPr id="24" name="角丸四角形 23"/>
          <p:cNvSpPr/>
          <p:nvPr/>
        </p:nvSpPr>
        <p:spPr>
          <a:xfrm>
            <a:off x="2407789" y="481255"/>
            <a:ext cx="7471158" cy="444895"/>
          </a:xfrm>
          <a:prstGeom prst="roundRect">
            <a:avLst>
              <a:gd name="adj" fmla="val 50000"/>
            </a:avLst>
          </a:prstGeom>
          <a:ln w="28575">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400" b="1" dirty="0" smtClean="0"/>
              <a:t>H2</a:t>
            </a:r>
            <a:r>
              <a:rPr lang="en-US" altLang="ja-JP" sz="1400" b="1" dirty="0"/>
              <a:t>8</a:t>
            </a:r>
            <a:r>
              <a:rPr lang="ja-JP" altLang="en-US" sz="1400" b="1" dirty="0" err="1" smtClean="0"/>
              <a:t>、</a:t>
            </a:r>
            <a:r>
              <a:rPr lang="en-US" altLang="ja-JP" sz="1400" b="1" dirty="0" smtClean="0"/>
              <a:t>H29</a:t>
            </a:r>
            <a:r>
              <a:rPr lang="ja-JP" altLang="en-US" sz="1400" b="1" dirty="0" smtClean="0"/>
              <a:t>年度評価：全体として年度計画及び中期計画のとおり進捗（各項目評価：</a:t>
            </a:r>
            <a:r>
              <a:rPr lang="en-US" altLang="ja-JP" sz="1400" b="1" dirty="0" smtClean="0"/>
              <a:t>A</a:t>
            </a:r>
            <a:r>
              <a:rPr lang="ja-JP" altLang="en-US" sz="1400" b="1" dirty="0" smtClean="0"/>
              <a:t>）</a:t>
            </a:r>
            <a:endParaRPr lang="ja-JP" altLang="en-US" sz="1400" b="1" dirty="0"/>
          </a:p>
        </p:txBody>
      </p:sp>
      <p:sp>
        <p:nvSpPr>
          <p:cNvPr id="25" name="下矢印 24"/>
          <p:cNvSpPr/>
          <p:nvPr/>
        </p:nvSpPr>
        <p:spPr>
          <a:xfrm>
            <a:off x="5761150" y="5731883"/>
            <a:ext cx="1084014" cy="19458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7789331" y="1206542"/>
            <a:ext cx="4301067" cy="1754326"/>
          </a:xfrm>
          <a:prstGeom prst="rect">
            <a:avLst/>
          </a:prstGeom>
          <a:noFill/>
          <a:ln>
            <a:solidFill>
              <a:schemeClr val="tx1"/>
            </a:solidFill>
            <a:prstDash val="lgDash"/>
          </a:ln>
        </p:spPr>
        <p:txBody>
          <a:bodyPr wrap="square" rtlCol="0">
            <a:spAutoFit/>
          </a:bodyPr>
          <a:lstStyle/>
          <a:p>
            <a:r>
              <a:rPr lang="en-US" altLang="ja-JP" sz="900" dirty="0" smtClean="0"/>
              <a:t>【</a:t>
            </a:r>
            <a:r>
              <a:rPr lang="ja-JP" altLang="en-US" sz="900" dirty="0"/>
              <a:t>委員からの指摘</a:t>
            </a:r>
            <a:r>
              <a:rPr lang="ja-JP" altLang="en-US" sz="900" dirty="0" smtClean="0"/>
              <a:t>等</a:t>
            </a:r>
            <a:r>
              <a:rPr lang="en-US" altLang="ja-JP" sz="900" dirty="0" smtClean="0"/>
              <a:t>】</a:t>
            </a:r>
          </a:p>
          <a:p>
            <a:r>
              <a:rPr lang="ja-JP" altLang="en-US" sz="900" dirty="0"/>
              <a:t>○</a:t>
            </a:r>
            <a:r>
              <a:rPr lang="ja-JP" altLang="ja-JP" sz="900" dirty="0"/>
              <a:t>６次産業化支援にあたっては、商品化を見通した案件の採択やコスト面など</a:t>
            </a:r>
            <a:r>
              <a:rPr lang="ja-JP" altLang="ja-JP" sz="900" b="1" u="sng" dirty="0"/>
              <a:t>商品化された後の展開も視野に入れた商品開発など、実効的な支援に努められたい</a:t>
            </a:r>
            <a:r>
              <a:rPr lang="ja-JP" altLang="ja-JP" sz="900" dirty="0"/>
              <a:t>。</a:t>
            </a:r>
            <a:r>
              <a:rPr lang="en-US" altLang="ja-JP" sz="900" dirty="0"/>
              <a:t>【※</a:t>
            </a:r>
            <a:r>
              <a:rPr lang="ja-JP" altLang="en-US" sz="900" dirty="0"/>
              <a:t>２</a:t>
            </a:r>
            <a:r>
              <a:rPr lang="en-US" altLang="ja-JP" sz="900" dirty="0"/>
              <a:t>】</a:t>
            </a:r>
          </a:p>
          <a:p>
            <a:r>
              <a:rPr lang="ja-JP" altLang="en-US" sz="900" b="1" dirty="0" smtClean="0"/>
              <a:t>○</a:t>
            </a:r>
            <a:r>
              <a:rPr lang="ja-JP" altLang="ja-JP" sz="900" dirty="0" smtClean="0"/>
              <a:t>今後</a:t>
            </a:r>
            <a:r>
              <a:rPr lang="ja-JP" altLang="ja-JP" sz="900" dirty="0"/>
              <a:t>とも、より</a:t>
            </a:r>
            <a:r>
              <a:rPr lang="ja-JP" altLang="ja-JP" sz="900" b="1" u="sng" dirty="0"/>
              <a:t>「質」の高い調査研究</a:t>
            </a:r>
            <a:r>
              <a:rPr lang="ja-JP" altLang="ja-JP" sz="900" dirty="0"/>
              <a:t>を重ねるとともに、</a:t>
            </a:r>
            <a:r>
              <a:rPr lang="ja-JP" altLang="ja-JP" sz="900" b="1" u="sng" dirty="0"/>
              <a:t>学術論文、学会等発表や外部研究資金獲得</a:t>
            </a:r>
            <a:r>
              <a:rPr lang="ja-JP" altLang="ja-JP" sz="900" dirty="0"/>
              <a:t>などにおいて主体的、積極的に取り組むなど、</a:t>
            </a:r>
            <a:r>
              <a:rPr lang="ja-JP" altLang="ja-JP" sz="900" b="1" u="sng" dirty="0"/>
              <a:t>一層の努力を期待</a:t>
            </a:r>
            <a:r>
              <a:rPr lang="ja-JP" altLang="ja-JP" sz="900" dirty="0"/>
              <a:t>する</a:t>
            </a:r>
            <a:r>
              <a:rPr lang="ja-JP" altLang="ja-JP" sz="900" dirty="0" smtClean="0"/>
              <a:t>。</a:t>
            </a:r>
            <a:r>
              <a:rPr lang="en-US" altLang="ja-JP" sz="900" dirty="0" smtClean="0"/>
              <a:t>【※</a:t>
            </a:r>
            <a:r>
              <a:rPr lang="ja-JP" altLang="en-US" sz="900" dirty="0" smtClean="0"/>
              <a:t>２</a:t>
            </a:r>
            <a:r>
              <a:rPr lang="en-US" altLang="ja-JP" sz="900" dirty="0" smtClean="0"/>
              <a:t>,</a:t>
            </a:r>
            <a:r>
              <a:rPr lang="ja-JP" altLang="en-US" sz="900" dirty="0" smtClean="0"/>
              <a:t>３</a:t>
            </a:r>
            <a:r>
              <a:rPr lang="en-US" altLang="ja-JP" sz="900" dirty="0" smtClean="0"/>
              <a:t>,</a:t>
            </a:r>
            <a:r>
              <a:rPr lang="ja-JP" altLang="en-US" sz="900" dirty="0" smtClean="0"/>
              <a:t>４</a:t>
            </a:r>
            <a:r>
              <a:rPr lang="en-US" altLang="ja-JP" sz="900" dirty="0" smtClean="0"/>
              <a:t>】</a:t>
            </a:r>
          </a:p>
          <a:p>
            <a:r>
              <a:rPr lang="ja-JP" altLang="en-US" sz="900" dirty="0" smtClean="0"/>
              <a:t>○農業大学校における</a:t>
            </a:r>
            <a:r>
              <a:rPr lang="ja-JP" altLang="en-US" sz="900" b="1" u="sng" dirty="0" smtClean="0"/>
              <a:t>教育内容のさらなる充実</a:t>
            </a:r>
            <a:r>
              <a:rPr lang="ja-JP" altLang="en-US" sz="900" dirty="0" smtClean="0"/>
              <a:t>に向け、養成料の見直しを含め、引き続き運営改善についての検討を進められたい。</a:t>
            </a:r>
            <a:r>
              <a:rPr lang="en-US" altLang="ja-JP" sz="900" dirty="0" smtClean="0"/>
              <a:t>【※</a:t>
            </a:r>
            <a:r>
              <a:rPr lang="ja-JP" altLang="en-US" sz="900" dirty="0" smtClean="0"/>
              <a:t>３</a:t>
            </a:r>
            <a:r>
              <a:rPr lang="en-US" altLang="ja-JP" sz="900" dirty="0" smtClean="0"/>
              <a:t>】</a:t>
            </a:r>
          </a:p>
          <a:p>
            <a:r>
              <a:rPr lang="ja-JP" altLang="en-US" sz="900" dirty="0" smtClean="0"/>
              <a:t>○コンプライアンス、情報セキュリティ等に関する職員研修の実施にあたっては、</a:t>
            </a:r>
            <a:r>
              <a:rPr lang="en-US" altLang="ja-JP" sz="900" dirty="0" smtClean="0"/>
              <a:t>e-</a:t>
            </a:r>
            <a:r>
              <a:rPr lang="ja-JP" altLang="en-US" sz="900" dirty="0" smtClean="0"/>
              <a:t>ラーニングの活用等、</a:t>
            </a:r>
            <a:r>
              <a:rPr lang="ja-JP" altLang="en-US" sz="900" b="1" u="sng" dirty="0" smtClean="0"/>
              <a:t>必要な研修情報が遺漏なく伝達されるように工夫されたい。</a:t>
            </a:r>
            <a:r>
              <a:rPr lang="en-US" altLang="ja-JP" sz="900" dirty="0" smtClean="0"/>
              <a:t>【※</a:t>
            </a:r>
            <a:r>
              <a:rPr lang="ja-JP" altLang="en-US" sz="900" dirty="0" smtClean="0"/>
              <a:t>４</a:t>
            </a:r>
            <a:r>
              <a:rPr lang="en-US" altLang="ja-JP" sz="900" dirty="0" smtClean="0"/>
              <a:t>】</a:t>
            </a:r>
          </a:p>
        </p:txBody>
      </p:sp>
      <p:sp>
        <p:nvSpPr>
          <p:cNvPr id="18" name="角丸四角形 17"/>
          <p:cNvSpPr/>
          <p:nvPr/>
        </p:nvSpPr>
        <p:spPr>
          <a:xfrm>
            <a:off x="852464" y="56582"/>
            <a:ext cx="10821698" cy="424673"/>
          </a:xfrm>
          <a:prstGeom prst="roundRect">
            <a:avLst>
              <a:gd name="adj" fmla="val 50000"/>
            </a:avLst>
          </a:prstGeom>
          <a:noFill/>
          <a:ln w="28575">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smtClean="0">
                <a:solidFill>
                  <a:schemeClr val="tx1"/>
                </a:solidFill>
              </a:rPr>
              <a:t>(</a:t>
            </a:r>
            <a:r>
              <a:rPr lang="ja-JP" altLang="en-US" dirty="0" smtClean="0">
                <a:solidFill>
                  <a:schemeClr val="tx1"/>
                </a:solidFill>
              </a:rPr>
              <a:t>地独</a:t>
            </a:r>
            <a:r>
              <a:rPr lang="en-US" altLang="ja-JP" dirty="0" smtClean="0">
                <a:solidFill>
                  <a:schemeClr val="tx1"/>
                </a:solidFill>
              </a:rPr>
              <a:t>)</a:t>
            </a:r>
            <a:r>
              <a:rPr lang="ja-JP" altLang="en-US" dirty="0" smtClean="0">
                <a:solidFill>
                  <a:schemeClr val="tx1"/>
                </a:solidFill>
              </a:rPr>
              <a:t>府立環境農林水産総合研究所評価委員会 </a:t>
            </a:r>
            <a:r>
              <a:rPr lang="ja-JP" altLang="en-US" dirty="0" smtClean="0"/>
              <a:t>第２期中期</a:t>
            </a:r>
            <a:r>
              <a:rPr lang="ja-JP" altLang="en-US" dirty="0" smtClean="0">
                <a:solidFill>
                  <a:schemeClr val="tx1"/>
                </a:solidFill>
              </a:rPr>
              <a:t>目標期間</a:t>
            </a:r>
            <a:r>
              <a:rPr lang="ja-JP" altLang="en-US" dirty="0" smtClean="0"/>
              <a:t>各事業年度評価の状況</a:t>
            </a:r>
            <a:endParaRPr kumimoji="1" lang="ja-JP" altLang="en-US" dirty="0">
              <a:ln w="0"/>
              <a:solidFill>
                <a:schemeClr val="tx1"/>
              </a:solidFill>
              <a:effectLst>
                <a:outerShdw blurRad="38100" dist="19050" dir="2700000" algn="tl" rotWithShape="0">
                  <a:schemeClr val="dk1">
                    <a:alpha val="40000"/>
                  </a:schemeClr>
                </a:outerShdw>
              </a:effectLst>
            </a:endParaRPr>
          </a:p>
        </p:txBody>
      </p:sp>
      <p:sp>
        <p:nvSpPr>
          <p:cNvPr id="28" name="角丸四角形 27"/>
          <p:cNvSpPr/>
          <p:nvPr/>
        </p:nvSpPr>
        <p:spPr>
          <a:xfrm>
            <a:off x="293873" y="3401184"/>
            <a:ext cx="1346340" cy="249740"/>
          </a:xfrm>
          <a:prstGeom prst="roundRect">
            <a:avLst>
              <a:gd name="adj" fmla="val 50000"/>
            </a:avLst>
          </a:prstGeom>
          <a:solidFill>
            <a:schemeClr val="accent6">
              <a:lumMod val="20000"/>
              <a:lumOff val="80000"/>
            </a:schemeClr>
          </a:solidFill>
          <a:ln w="28575"/>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b="1" dirty="0" smtClean="0"/>
              <a:t>H29</a:t>
            </a:r>
            <a:r>
              <a:rPr lang="ja-JP" altLang="en-US" sz="1200" b="1" dirty="0" smtClean="0"/>
              <a:t>年度</a:t>
            </a:r>
            <a:endParaRPr lang="ja-JP" altLang="en-US" sz="1200" b="1" dirty="0"/>
          </a:p>
        </p:txBody>
      </p:sp>
      <p:sp>
        <p:nvSpPr>
          <p:cNvPr id="11" name="テキスト ボックス 10"/>
          <p:cNvSpPr txBox="1"/>
          <p:nvPr/>
        </p:nvSpPr>
        <p:spPr>
          <a:xfrm>
            <a:off x="7789331" y="3545857"/>
            <a:ext cx="4301067" cy="2169825"/>
          </a:xfrm>
          <a:prstGeom prst="rect">
            <a:avLst/>
          </a:prstGeom>
          <a:noFill/>
          <a:ln>
            <a:solidFill>
              <a:schemeClr val="tx1"/>
            </a:solidFill>
            <a:prstDash val="lgDash"/>
          </a:ln>
        </p:spPr>
        <p:txBody>
          <a:bodyPr wrap="square" rtlCol="0">
            <a:spAutoFit/>
          </a:bodyPr>
          <a:lstStyle/>
          <a:p>
            <a:r>
              <a:rPr lang="en-US" altLang="ja-JP" sz="900" dirty="0"/>
              <a:t>【</a:t>
            </a:r>
            <a:r>
              <a:rPr lang="ja-JP" altLang="en-US" sz="900" dirty="0"/>
              <a:t>委員からの指摘等</a:t>
            </a:r>
            <a:r>
              <a:rPr lang="en-US" altLang="ja-JP" sz="900" dirty="0"/>
              <a:t>】</a:t>
            </a:r>
          </a:p>
          <a:p>
            <a:r>
              <a:rPr lang="ja-JP" altLang="en-US" sz="900" dirty="0"/>
              <a:t>○</a:t>
            </a:r>
            <a:r>
              <a:rPr lang="ja-JP" altLang="ja-JP" sz="900" dirty="0"/>
              <a:t>アメリカミズアブの研究については、</a:t>
            </a:r>
            <a:r>
              <a:rPr lang="ja-JP" altLang="ja-JP" sz="900" b="1" u="sng" dirty="0"/>
              <a:t>本格的な実験段階に入ったことは評価</a:t>
            </a:r>
            <a:r>
              <a:rPr lang="ja-JP" altLang="ja-JP" sz="900" dirty="0"/>
              <a:t>しており、今後の成果に期待したい。</a:t>
            </a:r>
            <a:r>
              <a:rPr lang="en-US" altLang="ja-JP" sz="900" dirty="0"/>
              <a:t>【※</a:t>
            </a:r>
            <a:r>
              <a:rPr lang="ja-JP" altLang="en-US" sz="900" dirty="0"/>
              <a:t>１</a:t>
            </a:r>
            <a:r>
              <a:rPr lang="en-US" altLang="ja-JP" sz="900" dirty="0"/>
              <a:t>】</a:t>
            </a:r>
          </a:p>
          <a:p>
            <a:r>
              <a:rPr lang="ja-JP" altLang="en-US" sz="900" dirty="0" smtClean="0"/>
              <a:t>○</a:t>
            </a:r>
            <a:r>
              <a:rPr lang="ja-JP" altLang="ja-JP" sz="900" dirty="0" smtClean="0"/>
              <a:t>「</a:t>
            </a:r>
            <a:r>
              <a:rPr lang="ja-JP" altLang="ja-JP" sz="900" dirty="0"/>
              <a:t>ぶどう・ワインラボ」の設置により、今後研究所におけるブドウに関する研究が進むが、ブドウの品種や醸造に係る研究は長期間に亘るため、</a:t>
            </a:r>
            <a:r>
              <a:rPr lang="ja-JP" altLang="ja-JP" sz="900" b="1" u="sng" dirty="0"/>
              <a:t>ワイナリーや農家との連携を密にしながら、研究所の取組みの柱の一つとして今後も根気強く取組まれたい</a:t>
            </a:r>
            <a:r>
              <a:rPr lang="ja-JP" altLang="ja-JP" sz="900" dirty="0" smtClean="0"/>
              <a:t>。</a:t>
            </a:r>
            <a:r>
              <a:rPr lang="en-US" altLang="ja-JP" sz="900" dirty="0"/>
              <a:t>【※</a:t>
            </a:r>
            <a:r>
              <a:rPr lang="ja-JP" altLang="en-US" sz="900" dirty="0" smtClean="0"/>
              <a:t>１</a:t>
            </a:r>
            <a:r>
              <a:rPr lang="en-US" altLang="ja-JP" sz="900" dirty="0" smtClean="0"/>
              <a:t>,</a:t>
            </a:r>
            <a:r>
              <a:rPr lang="ja-JP" altLang="en-US" sz="900" dirty="0" smtClean="0"/>
              <a:t>３</a:t>
            </a:r>
            <a:r>
              <a:rPr lang="en-US" altLang="ja-JP" sz="900" dirty="0" smtClean="0"/>
              <a:t>】</a:t>
            </a:r>
            <a:endParaRPr lang="ja-JP" altLang="ja-JP" sz="900" dirty="0"/>
          </a:p>
          <a:p>
            <a:r>
              <a:rPr lang="ja-JP" altLang="en-US" sz="900" b="1" dirty="0"/>
              <a:t>○</a:t>
            </a:r>
            <a:r>
              <a:rPr lang="ja-JP" altLang="ja-JP" sz="900" dirty="0" smtClean="0"/>
              <a:t>クビアカツヤカミキリ</a:t>
            </a:r>
            <a:r>
              <a:rPr lang="ja-JP" altLang="ja-JP" sz="900" dirty="0"/>
              <a:t>の被害拡大防止にむけて、様々な取組みをされているところだが、</a:t>
            </a:r>
            <a:r>
              <a:rPr lang="ja-JP" altLang="ja-JP" sz="900" b="1" u="sng" dirty="0"/>
              <a:t>府民の安全・安心に係ることから引き続き対応を進めていかれることを期待</a:t>
            </a:r>
            <a:r>
              <a:rPr lang="ja-JP" altLang="ja-JP" sz="900" dirty="0" smtClean="0"/>
              <a:t>する。</a:t>
            </a:r>
            <a:r>
              <a:rPr lang="en-US" altLang="ja-JP" sz="900" dirty="0" smtClean="0"/>
              <a:t>【※</a:t>
            </a:r>
            <a:r>
              <a:rPr lang="ja-JP" altLang="en-US" sz="900" dirty="0" smtClean="0"/>
              <a:t>２</a:t>
            </a:r>
            <a:r>
              <a:rPr lang="en-US" altLang="ja-JP" sz="900" dirty="0" smtClean="0"/>
              <a:t>,</a:t>
            </a:r>
            <a:r>
              <a:rPr lang="ja-JP" altLang="en-US" sz="900" dirty="0" smtClean="0"/>
              <a:t>３</a:t>
            </a:r>
            <a:r>
              <a:rPr lang="en-US" altLang="ja-JP" sz="900" dirty="0" smtClean="0"/>
              <a:t>】</a:t>
            </a:r>
          </a:p>
          <a:p>
            <a:r>
              <a:rPr lang="ja-JP" altLang="en-US" sz="900" dirty="0" smtClean="0"/>
              <a:t>○研究成果</a:t>
            </a:r>
            <a:r>
              <a:rPr lang="ja-JP" altLang="ja-JP" sz="900" dirty="0" smtClean="0"/>
              <a:t>が</a:t>
            </a:r>
            <a:r>
              <a:rPr lang="ja-JP" altLang="ja-JP" sz="900" dirty="0"/>
              <a:t>出たときはプレス発表等、</a:t>
            </a:r>
            <a:r>
              <a:rPr lang="ja-JP" altLang="ja-JP" sz="900" b="1" u="sng" dirty="0"/>
              <a:t>積極的な広報</a:t>
            </a:r>
            <a:r>
              <a:rPr lang="ja-JP" altLang="ja-JP" sz="900" dirty="0"/>
              <a:t>に</a:t>
            </a:r>
            <a:r>
              <a:rPr lang="ja-JP" altLang="ja-JP" sz="900" dirty="0" smtClean="0"/>
              <a:t>努められ</a:t>
            </a:r>
            <a:r>
              <a:rPr lang="ja-JP" altLang="en-US" sz="900" dirty="0" smtClean="0"/>
              <a:t>たい。</a:t>
            </a:r>
            <a:r>
              <a:rPr lang="en-US" altLang="ja-JP" sz="900" dirty="0" smtClean="0"/>
              <a:t>【</a:t>
            </a:r>
            <a:r>
              <a:rPr lang="en-US" altLang="ja-JP" sz="900" dirty="0"/>
              <a:t>※</a:t>
            </a:r>
            <a:r>
              <a:rPr lang="ja-JP" altLang="en-US" sz="900" dirty="0" smtClean="0"/>
              <a:t>３</a:t>
            </a:r>
            <a:r>
              <a:rPr lang="en-US" altLang="ja-JP" sz="900" dirty="0" smtClean="0"/>
              <a:t>】</a:t>
            </a:r>
          </a:p>
          <a:p>
            <a:r>
              <a:rPr lang="ja-JP" altLang="en-US" sz="900" dirty="0" smtClean="0"/>
              <a:t>○</a:t>
            </a:r>
            <a:r>
              <a:rPr lang="ja-JP" altLang="ja-JP" sz="900" b="1" u="sng" dirty="0" smtClean="0"/>
              <a:t>地域</a:t>
            </a:r>
            <a:r>
              <a:rPr lang="ja-JP" altLang="ja-JP" sz="900" b="1" u="sng" dirty="0"/>
              <a:t>の団体ともさらに連携を深め、地域の課題を掘り起こし</a:t>
            </a:r>
            <a:r>
              <a:rPr lang="ja-JP" altLang="ja-JP" sz="900" dirty="0"/>
              <a:t>ていただきたい</a:t>
            </a:r>
            <a:r>
              <a:rPr lang="ja-JP" altLang="ja-JP" sz="900" dirty="0" smtClean="0"/>
              <a:t>。</a:t>
            </a:r>
            <a:r>
              <a:rPr lang="en-US" altLang="ja-JP" sz="900" dirty="0" smtClean="0"/>
              <a:t>【※</a:t>
            </a:r>
            <a:r>
              <a:rPr lang="ja-JP" altLang="en-US" sz="900" dirty="0" smtClean="0"/>
              <a:t>３</a:t>
            </a:r>
            <a:r>
              <a:rPr lang="en-US" altLang="ja-JP" sz="900" dirty="0" smtClean="0"/>
              <a:t>】</a:t>
            </a:r>
          </a:p>
          <a:p>
            <a:r>
              <a:rPr lang="ja-JP" altLang="en-US" sz="900" dirty="0" smtClean="0"/>
              <a:t>○インフラ整備や大規模改修は計画的に取り組んでいくべきで、</a:t>
            </a:r>
            <a:r>
              <a:rPr lang="ja-JP" altLang="en-US" sz="900" b="1" u="sng" dirty="0" smtClean="0"/>
              <a:t>老朽化している水産技術センターについても、計画的に修繕を進めていただきたい。</a:t>
            </a:r>
            <a:r>
              <a:rPr lang="en-US" altLang="ja-JP" sz="900" dirty="0" smtClean="0"/>
              <a:t>【※</a:t>
            </a:r>
            <a:r>
              <a:rPr lang="ja-JP" altLang="en-US" sz="900" dirty="0" smtClean="0"/>
              <a:t>４</a:t>
            </a:r>
            <a:r>
              <a:rPr lang="en-US" altLang="ja-JP" sz="900" dirty="0" smtClean="0"/>
              <a:t>】</a:t>
            </a:r>
          </a:p>
        </p:txBody>
      </p:sp>
      <p:sp>
        <p:nvSpPr>
          <p:cNvPr id="2" name="正方形/長方形 1"/>
          <p:cNvSpPr/>
          <p:nvPr/>
        </p:nvSpPr>
        <p:spPr>
          <a:xfrm>
            <a:off x="11029948" y="472238"/>
            <a:ext cx="1060449" cy="42467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資料６</a:t>
            </a:r>
            <a:endParaRPr kumimoji="1" lang="ja-JP" altLang="en-US" dirty="0"/>
          </a:p>
        </p:txBody>
      </p:sp>
      <p:sp>
        <p:nvSpPr>
          <p:cNvPr id="14" name="正方形/長方形 13"/>
          <p:cNvSpPr/>
          <p:nvPr/>
        </p:nvSpPr>
        <p:spPr>
          <a:xfrm>
            <a:off x="11029948" y="127252"/>
            <a:ext cx="1060449" cy="20023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800" dirty="0" smtClean="0"/>
              <a:t>R01.07.08</a:t>
            </a:r>
            <a:endParaRPr kumimoji="1" lang="ja-JP" altLang="en-US" sz="800" dirty="0"/>
          </a:p>
        </p:txBody>
      </p:sp>
    </p:spTree>
    <p:extLst>
      <p:ext uri="{BB962C8B-B14F-4D97-AF65-F5344CB8AC3E}">
        <p14:creationId xmlns:p14="http://schemas.microsoft.com/office/powerpoint/2010/main" val="1703446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702</TotalTime>
  <Words>1308</Words>
  <Application>Microsoft Office PowerPoint</Application>
  <PresentationFormat>ワイド画面</PresentationFormat>
  <Paragraphs>38</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技術支援・知見提供</dc:title>
  <dc:creator>髙坂　由依子</dc:creator>
  <cp:lastModifiedBy>石川　麻耶</cp:lastModifiedBy>
  <cp:revision>66</cp:revision>
  <cp:lastPrinted>2019-06-18T06:05:15Z</cp:lastPrinted>
  <dcterms:created xsi:type="dcterms:W3CDTF">2019-05-23T08:58:34Z</dcterms:created>
  <dcterms:modified xsi:type="dcterms:W3CDTF">2019-09-24T03:15:45Z</dcterms:modified>
</cp:coreProperties>
</file>