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1"/>
  </p:notesMasterIdLst>
  <p:handoutMasterIdLst>
    <p:handoutMasterId r:id="rId12"/>
  </p:handoutMasterIdLst>
  <p:sldIdLst>
    <p:sldId id="325" r:id="rId3"/>
    <p:sldId id="333" r:id="rId4"/>
    <p:sldId id="328" r:id="rId5"/>
    <p:sldId id="329" r:id="rId6"/>
    <p:sldId id="330" r:id="rId7"/>
    <p:sldId id="335" r:id="rId8"/>
    <p:sldId id="336" r:id="rId9"/>
    <p:sldId id="339" r:id="rId10"/>
  </p:sldIdLst>
  <p:sldSz cx="9906000" cy="6858000" type="A4"/>
  <p:notesSz cx="6735763" cy="9866313"/>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F81BD"/>
    <a:srgbClr val="000099"/>
    <a:srgbClr val="FF3300"/>
    <a:srgbClr val="FF5050"/>
    <a:srgbClr val="33CC33"/>
    <a:srgbClr val="00CC00"/>
    <a:srgbClr val="FF9900"/>
    <a:srgbClr val="99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99117" autoAdjust="0"/>
  </p:normalViewPr>
  <p:slideViewPr>
    <p:cSldViewPr snapToGrid="0">
      <p:cViewPr varScale="1">
        <p:scale>
          <a:sx n="75" d="100"/>
          <a:sy n="75" d="100"/>
        </p:scale>
        <p:origin x="933" y="6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6.2&#24403;&#21021;\&#9733;&#20844;&#34920;&#36039;&#26009;&#9733;\&#36028;&#12426;&#20184;&#12369;&#12493;&#12479;&#65288;&#21069;&#25552;&#26465;&#20214;&#12394;&#12393;&#65289;\&#12304;&#24120;&#12395;&#26368;&#26032;&#12305;&#21454;&#25903;&#25913;&#21892;_&#12464;&#12521;&#12501;%20.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405847186921245E-2"/>
          <c:y val="9.0697735579174377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1-4C48-4FFB-9B8B-DF8BD0390287}"/>
              </c:ext>
            </c:extLst>
          </c:dPt>
          <c:dPt>
            <c:idx val="1"/>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3-4C48-4FFB-9B8B-DF8BD0390287}"/>
              </c:ext>
            </c:extLst>
          </c:dPt>
          <c:dPt>
            <c:idx val="2"/>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5-4C48-4FFB-9B8B-DF8BD0390287}"/>
              </c:ext>
            </c:extLst>
          </c:dPt>
          <c:dPt>
            <c:idx val="3"/>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7-4C48-4FFB-9B8B-DF8BD0390287}"/>
              </c:ext>
            </c:extLst>
          </c:dPt>
          <c:dPt>
            <c:idx val="4"/>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9-4C48-4FFB-9B8B-DF8BD0390287}"/>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4C48-4FFB-9B8B-DF8BD0390287}"/>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4C48-4FFB-9B8B-DF8BD0390287}"/>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4C48-4FFB-9B8B-DF8BD0390287}"/>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4C48-4FFB-9B8B-DF8BD0390287}"/>
              </c:ext>
            </c:extLst>
          </c:dPt>
          <c:dPt>
            <c:idx val="9"/>
            <c:invertIfNegative val="0"/>
            <c:bubble3D val="0"/>
            <c:spPr>
              <a:gradFill>
                <a:gsLst>
                  <a:gs pos="100000">
                    <a:srgbClr val="FF0000"/>
                  </a:gs>
                  <a:gs pos="91000">
                    <a:srgbClr val="FF0000"/>
                  </a:gs>
                  <a:gs pos="60000">
                    <a:sysClr val="window" lastClr="FFFFFF"/>
                  </a:gs>
                </a:gsLst>
                <a:lin ang="5400000" scaled="0"/>
              </a:gradFill>
              <a:ln w="6350" cmpd="sng">
                <a:solidFill>
                  <a:srgbClr val="FF0000"/>
                </a:solidFill>
                <a:prstDash val="solid"/>
              </a:ln>
            </c:spPr>
            <c:extLst>
              <c:ext xmlns:c16="http://schemas.microsoft.com/office/drawing/2014/chart" uri="{C3380CC4-5D6E-409C-BE32-E72D297353CC}">
                <c16:uniqueId val="{00000013-4C48-4FFB-9B8B-DF8BD0390287}"/>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4C48-4FFB-9B8B-DF8BD0390287}"/>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4C48-4FFB-9B8B-DF8BD0390287}"/>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4C48-4FFB-9B8B-DF8BD0390287}"/>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4C48-4FFB-9B8B-DF8BD0390287}"/>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4C48-4FFB-9B8B-DF8BD0390287}"/>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4C48-4FFB-9B8B-DF8BD0390287}"/>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4C48-4FFB-9B8B-DF8BD0390287}"/>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4C48-4FFB-9B8B-DF8BD0390287}"/>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4C48-4FFB-9B8B-DF8BD0390287}"/>
              </c:ext>
            </c:extLst>
          </c:dPt>
          <c:dLbls>
            <c:dLbl>
              <c:idx val="0"/>
              <c:layout>
                <c:manualLayout>
                  <c:x val="0"/>
                  <c:y val="-0.23443048028713903"/>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C48-4FFB-9B8B-DF8BD0390287}"/>
                </c:ext>
              </c:extLst>
            </c:dLbl>
            <c:dLbl>
              <c:idx val="1"/>
              <c:layout>
                <c:manualLayout>
                  <c:x val="-2.3657996290600399E-17"/>
                  <c:y val="-0.17270907493837959"/>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C48-4FFB-9B8B-DF8BD0390287}"/>
                </c:ext>
              </c:extLst>
            </c:dLbl>
            <c:dLbl>
              <c:idx val="2"/>
              <c:layout>
                <c:manualLayout>
                  <c:x val="-7.5079991692694704E-4"/>
                  <c:y val="-0.20868073032447898"/>
                </c:manualLayout>
              </c:layout>
              <c:tx>
                <c:rich>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1">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6.3273158231196433E-2"/>
                      <c:h val="2.861434736983752E-2"/>
                    </c:manualLayout>
                  </c15:layout>
                  <c15:dlblFieldTable/>
                  <c15:showDataLabelsRange val="0"/>
                </c:ext>
                <c:ext xmlns:c16="http://schemas.microsoft.com/office/drawing/2014/chart" uri="{C3380CC4-5D6E-409C-BE32-E72D297353CC}">
                  <c16:uniqueId val="{00000005-4C48-4FFB-9B8B-DF8BD0390287}"/>
                </c:ext>
              </c:extLst>
            </c:dLbl>
            <c:dLbl>
              <c:idx val="3"/>
              <c:layout>
                <c:manualLayout>
                  <c:x val="-1.2904257854939299E-3"/>
                  <c:y val="-9.86709120143534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C48-4FFB-9B8B-DF8BD0390287}"/>
                </c:ext>
              </c:extLst>
            </c:dLbl>
            <c:dLbl>
              <c:idx val="4"/>
              <c:layout>
                <c:manualLayout>
                  <c:x val="-4.7315992581200798E-17"/>
                  <c:y val="-0.202614915105313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C48-4FFB-9B8B-DF8BD0390287}"/>
                </c:ext>
              </c:extLst>
            </c:dLbl>
            <c:dLbl>
              <c:idx val="5"/>
              <c:layout>
                <c:manualLayout>
                  <c:x val="-1.3436424920695998E-3"/>
                  <c:y val="-0.182049294637697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C48-4FFB-9B8B-DF8BD0390287}"/>
                </c:ext>
              </c:extLst>
            </c:dLbl>
            <c:dLbl>
              <c:idx val="6"/>
              <c:layout>
                <c:manualLayout>
                  <c:x val="-2.7353498240118712E-4"/>
                  <c:y val="-0.200996316356153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C48-4FFB-9B8B-DF8BD0390287}"/>
                </c:ext>
              </c:extLst>
            </c:dLbl>
            <c:dLbl>
              <c:idx val="7"/>
              <c:layout>
                <c:manualLayout>
                  <c:x val="1.1536835773335826E-3"/>
                  <c:y val="-0.301237761291756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C48-4FFB-9B8B-DF8BD0390287}"/>
                </c:ext>
              </c:extLst>
            </c:dLbl>
            <c:dLbl>
              <c:idx val="8"/>
              <c:layout>
                <c:manualLayout>
                  <c:x val="-1.0473005534644268E-3"/>
                  <c:y val="-0.1519177117493175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C48-4FFB-9B8B-DF8BD0390287}"/>
                </c:ext>
              </c:extLst>
            </c:dLbl>
            <c:dLbl>
              <c:idx val="9"/>
              <c:layout>
                <c:manualLayout>
                  <c:x val="-4.1448881880035739E-3"/>
                  <c:y val="-0.125802673878722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C48-4FFB-9B8B-DF8BD0390287}"/>
                </c:ext>
              </c:extLst>
            </c:dLbl>
            <c:dLbl>
              <c:idx val="10"/>
              <c:layout>
                <c:manualLayout>
                  <c:x val="-7.437875450143183E-5"/>
                  <c:y val="-0.127331218624486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C48-4FFB-9B8B-DF8BD0390287}"/>
                </c:ext>
              </c:extLst>
            </c:dLbl>
            <c:dLbl>
              <c:idx val="11"/>
              <c:layout>
                <c:manualLayout>
                  <c:x val="1.3528398052333379E-3"/>
                  <c:y val="-9.1772149395240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4C48-4FFB-9B8B-DF8BD0390287}"/>
                </c:ext>
              </c:extLst>
            </c:dLbl>
            <c:dLbl>
              <c:idx val="12"/>
              <c:layout>
                <c:manualLayout>
                  <c:x val="1.0169160861330363E-3"/>
                  <c:y val="-0.111700586128941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C48-4FFB-9B8B-DF8BD0390287}"/>
                </c:ext>
              </c:extLst>
            </c:dLbl>
            <c:dLbl>
              <c:idx val="13"/>
              <c:layout>
                <c:manualLayout>
                  <c:x val="-1.5639860509352214E-3"/>
                  <c:y val="-8.29986743734258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C48-4FFB-9B8B-DF8BD0390287}"/>
                </c:ext>
              </c:extLst>
            </c:dLbl>
            <c:dLbl>
              <c:idx val="14"/>
              <c:layout>
                <c:manualLayout>
                  <c:x val="-8.4602767216080348E-17"/>
                  <c:y val="-5.50095400903980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C48-4FFB-9B8B-DF8BD0390287}"/>
                </c:ext>
              </c:extLst>
            </c:dLbl>
            <c:dLbl>
              <c:idx val="15"/>
              <c:layout>
                <c:manualLayout>
                  <c:x val="-2.3073748514854543E-3"/>
                  <c:y val="-9.9017691940626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C48-4FFB-9B8B-DF8BD0390287}"/>
                </c:ext>
              </c:extLst>
            </c:dLbl>
            <c:dLbl>
              <c:idx val="16"/>
              <c:layout>
                <c:manualLayout>
                  <c:x val="2.3073748514852851E-3"/>
                  <c:y val="-4.03403967782432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C48-4FFB-9B8B-DF8BD0390287}"/>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'R6.2月版'!$B$3:$O$3</c:f>
              <c:strCache>
                <c:ptCount val="14"/>
                <c:pt idx="0">
                  <c:v>R6
(2024)</c:v>
                </c:pt>
                <c:pt idx="1">
                  <c:v>R7
(2025)</c:v>
                </c:pt>
                <c:pt idx="2">
                  <c:v>R8
(2026)</c:v>
                </c:pt>
                <c:pt idx="3">
                  <c:v>R9
(2027)</c:v>
                </c:pt>
                <c:pt idx="4">
                  <c:v>R10
(2028)</c:v>
                </c:pt>
                <c:pt idx="5">
                  <c:v>R11
(2029)</c:v>
                </c:pt>
                <c:pt idx="6">
                  <c:v>R12
(2030)</c:v>
                </c:pt>
                <c:pt idx="7">
                  <c:v>R13
(2031)</c:v>
                </c:pt>
                <c:pt idx="8">
                  <c:v>R14
(2032)</c:v>
                </c:pt>
                <c:pt idx="9">
                  <c:v>R15
(2033)</c:v>
                </c:pt>
                <c:pt idx="10">
                  <c:v>R16
(2034)</c:v>
                </c:pt>
                <c:pt idx="11">
                  <c:v>R17
(2035)</c:v>
                </c:pt>
                <c:pt idx="12">
                  <c:v>R18
(2036)</c:v>
                </c:pt>
                <c:pt idx="13">
                  <c:v>R19
(2037)</c:v>
                </c:pt>
              </c:strCache>
            </c:strRef>
          </c:cat>
          <c:val>
            <c:numRef>
              <c:f>'R6.2月版'!$B$4:$O$4</c:f>
              <c:numCache>
                <c:formatCode>#,##0;"▲ "#,##0</c:formatCode>
                <c:ptCount val="14"/>
                <c:pt idx="0">
                  <c:v>-680</c:v>
                </c:pt>
                <c:pt idx="1">
                  <c:v>-500</c:v>
                </c:pt>
                <c:pt idx="2">
                  <c:v>-570</c:v>
                </c:pt>
                <c:pt idx="3">
                  <c:v>-230</c:v>
                </c:pt>
                <c:pt idx="4">
                  <c:v>-590</c:v>
                </c:pt>
                <c:pt idx="5">
                  <c:v>-530</c:v>
                </c:pt>
                <c:pt idx="6">
                  <c:v>-580</c:v>
                </c:pt>
                <c:pt idx="7">
                  <c:v>-940</c:v>
                </c:pt>
                <c:pt idx="8">
                  <c:v>-370</c:v>
                </c:pt>
                <c:pt idx="9">
                  <c:v>-340</c:v>
                </c:pt>
                <c:pt idx="10">
                  <c:v>-350</c:v>
                </c:pt>
                <c:pt idx="11">
                  <c:v>-240</c:v>
                </c:pt>
                <c:pt idx="12">
                  <c:v>-310</c:v>
                </c:pt>
                <c:pt idx="13">
                  <c:v>-200</c:v>
                </c:pt>
              </c:numCache>
            </c:numRef>
          </c:val>
          <c:extLst>
            <c:ext xmlns:c16="http://schemas.microsoft.com/office/drawing/2014/chart" uri="{C3380CC4-5D6E-409C-BE32-E72D297353CC}">
              <c16:uniqueId val="{00000026-4C48-4FFB-9B8B-DF8BD0390287}"/>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4C48-4FFB-9B8B-DF8BD0390287}"/>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4C48-4FFB-9B8B-DF8BD0390287}"/>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4C48-4FFB-9B8B-DF8BD0390287}"/>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4C48-4FFB-9B8B-DF8BD0390287}"/>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4C48-4FFB-9B8B-DF8BD0390287}"/>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4C48-4FFB-9B8B-DF8BD0390287}"/>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4C48-4FFB-9B8B-DF8BD0390287}"/>
              </c:ext>
            </c:extLst>
          </c:dPt>
          <c:dLbls>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'R6.2月版'!$B$3:$O$3</c:f>
              <c:strCache>
                <c:ptCount val="14"/>
                <c:pt idx="0">
                  <c:v>R6
(2024)</c:v>
                </c:pt>
                <c:pt idx="1">
                  <c:v>R7
(2025)</c:v>
                </c:pt>
                <c:pt idx="2">
                  <c:v>R8
(2026)</c:v>
                </c:pt>
                <c:pt idx="3">
                  <c:v>R9
(2027)</c:v>
                </c:pt>
                <c:pt idx="4">
                  <c:v>R10
(2028)</c:v>
                </c:pt>
                <c:pt idx="5">
                  <c:v>R11
(2029)</c:v>
                </c:pt>
                <c:pt idx="6">
                  <c:v>R12
(2030)</c:v>
                </c:pt>
                <c:pt idx="7">
                  <c:v>R13
(2031)</c:v>
                </c:pt>
                <c:pt idx="8">
                  <c:v>R14
(2032)</c:v>
                </c:pt>
                <c:pt idx="9">
                  <c:v>R15
(2033)</c:v>
                </c:pt>
                <c:pt idx="10">
                  <c:v>R16
(2034)</c:v>
                </c:pt>
                <c:pt idx="11">
                  <c:v>R17
(2035)</c:v>
                </c:pt>
                <c:pt idx="12">
                  <c:v>R18
(2036)</c:v>
                </c:pt>
                <c:pt idx="13">
                  <c:v>R19
(2037)</c:v>
                </c:pt>
              </c:strCache>
            </c:strRef>
          </c:cat>
          <c:val>
            <c:numRef>
              <c:f>'R6.2月版'!$B$11:$O$11</c:f>
              <c:numCache>
                <c:formatCode>General</c:formatCode>
                <c:ptCount val="14"/>
              </c:numCache>
            </c:numRef>
          </c:val>
          <c:extLst>
            <c:ext xmlns:c16="http://schemas.microsoft.com/office/drawing/2014/chart" uri="{C3380CC4-5D6E-409C-BE32-E72D297353CC}">
              <c16:uniqueId val="{00000035-4C48-4FFB-9B8B-DF8BD0390287}"/>
            </c:ext>
          </c:extLst>
        </c:ser>
        <c:dLbls>
          <c:showLegendKey val="0"/>
          <c:showVal val="0"/>
          <c:showCatName val="0"/>
          <c:showSerName val="0"/>
          <c:showPercent val="0"/>
          <c:showBubbleSize val="0"/>
        </c:dLbls>
        <c:gapWidth val="39"/>
        <c:overlap val="100"/>
        <c:axId val="91541888"/>
        <c:axId val="91543808"/>
      </c:bar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0.12747</cdr:x>
      <cdr:y>0.54789</cdr:y>
    </cdr:from>
    <cdr:to>
      <cdr:x>0.18522</cdr:x>
      <cdr:y>0.60725</cdr:y>
    </cdr:to>
    <cdr:cxnSp macro="">
      <cdr:nvCxnSpPr>
        <cdr:cNvPr id="9" name="直線矢印コネクタ 8">
          <a:extLst xmlns:a="http://schemas.openxmlformats.org/drawingml/2006/main">
            <a:ext uri="{FF2B5EF4-FFF2-40B4-BE49-F238E27FC236}">
              <a16:creationId xmlns:a16="http://schemas.microsoft.com/office/drawing/2014/main" id="{607BED19-D721-4AFD-AA4A-F4ED62E7D8AA}"/>
            </a:ext>
          </a:extLst>
        </cdr:cNvPr>
        <cdr:cNvCxnSpPr/>
      </cdr:nvCxnSpPr>
      <cdr:spPr>
        <a:xfrm xmlns:a="http://schemas.openxmlformats.org/drawingml/2006/main" flipH="1" flipV="1">
          <a:off x="1204854" y="2999939"/>
          <a:ext cx="545830" cy="32505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0.16266</cdr:x>
      <cdr:y>0.60731</cdr:y>
    </cdr:from>
    <cdr:to>
      <cdr:x>0.33566</cdr:x>
      <cdr:y>0.67722</cdr:y>
    </cdr:to>
    <cdr:sp macro="" textlink="">
      <cdr:nvSpPr>
        <cdr:cNvPr id="15" name="角丸四角形 14"/>
        <cdr:cNvSpPr/>
      </cdr:nvSpPr>
      <cdr:spPr>
        <a:xfrm xmlns:a="http://schemas.openxmlformats.org/drawingml/2006/main">
          <a:off x="1565527" y="3127324"/>
          <a:ext cx="1665058" cy="360000"/>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24/8/8 10時37分</a:t>
            </a:fld>
            <a:endParaRPr lang="en-US" altLang="ja-JP"/>
          </a:p>
        </p:txBody>
      </p:sp>
      <p:sp>
        <p:nvSpPr>
          <p:cNvPr id="17412" name="Rectangle 4"/>
          <p:cNvSpPr>
            <a:spLocks noGrp="1" noChangeArrowheads="1"/>
          </p:cNvSpPr>
          <p:nvPr>
            <p:ph type="ftr" sz="quarter" idx="2"/>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24/8/8 10時37分</a:t>
            </a:fld>
            <a:endParaRPr lang="en-US" altLang="ja-JP"/>
          </a:p>
        </p:txBody>
      </p:sp>
      <p:sp>
        <p:nvSpPr>
          <p:cNvPr id="15364" name="Rectangle 4"/>
          <p:cNvSpPr>
            <a:spLocks noGrp="1" noRot="1" noChangeAspect="1" noChangeArrowheads="1" noTextEdit="1"/>
          </p:cNvSpPr>
          <p:nvPr>
            <p:ph type="sldImg" idx="2"/>
          </p:nvPr>
        </p:nvSpPr>
        <p:spPr bwMode="auto">
          <a:xfrm>
            <a:off x="704850" y="742950"/>
            <a:ext cx="5335588"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2334" y="4688121"/>
            <a:ext cx="5391124" cy="443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703263" y="741363"/>
            <a:ext cx="5340350" cy="3697287"/>
          </a:xfrm>
          <a:ln/>
        </p:spPr>
      </p:sp>
      <p:sp>
        <p:nvSpPr>
          <p:cNvPr id="17411"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45573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69938"/>
            <a:ext cx="5534025" cy="38306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400429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87400" y="769938"/>
            <a:ext cx="5532438" cy="3830637"/>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7168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87400" y="769938"/>
            <a:ext cx="5532438" cy="3830637"/>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80742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18528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24/8/8 10時37分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24/8/8 10時37分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24/8/8 10時37分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24/8/8 10時37分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24/8/8 10時37分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24/8/8 10時37分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24/8/8 10時37分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24/8/8 10時37分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24/8/8 10時37分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24/8/8 10時37分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24/8/8 10時37分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24/8/8 10時37分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24/8/8 10時37分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24/8/8 10時37分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24/8/8 10時37分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24/8/8 10時37分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24/8/8 10時37分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24/8/8 10時37分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24/8/8 10時37分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24/8/8 10時37分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24/8/8 10時37分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24/8/8 10時37分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24/8/8 10時37分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24/8/8 10時37分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24/8/8 10時37分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24/8/8 10時37分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09433" y="1596788"/>
            <a:ext cx="9143193" cy="4790364"/>
          </a:xfrm>
          <a:noFill/>
        </p:spPr>
        <p:txBody>
          <a:bodyPr>
            <a:normAutofit/>
          </a:bodyPr>
          <a:lstStyle/>
          <a:p>
            <a:pPr marL="265113" indent="-265113">
              <a:lnSpc>
                <a:spcPct val="120000"/>
              </a:lnSpc>
              <a:spcBef>
                <a:spcPts val="600"/>
              </a:spcBef>
              <a:buNone/>
            </a:pPr>
            <a:r>
              <a:rPr lang="ja-JP" altLang="en-US" sz="2800" dirty="0">
                <a:latin typeface="ＭＳ Ｐゴシック" pitchFamily="50" charset="-128"/>
              </a:rPr>
              <a:t>◆ 「財政運営基本条例」に基づき、財政状況に関する中長期試算を作成。</a:t>
            </a:r>
            <a:br>
              <a:rPr lang="ja-JP" altLang="en-US" sz="2800" dirty="0">
                <a:latin typeface="ＭＳ Ｐゴシック" pitchFamily="50" charset="-128"/>
              </a:rPr>
            </a:br>
            <a:r>
              <a:rPr lang="ja-JP" altLang="en-US" sz="2800" dirty="0">
                <a:latin typeface="ＭＳ Ｐゴシック" pitchFamily="50" charset="-128"/>
              </a:rPr>
              <a:t>（発射台となる毎年度の当初予算毎に作成）</a:t>
            </a:r>
            <a:endParaRPr lang="en-US" altLang="ja-JP" sz="2800" dirty="0">
              <a:latin typeface="ＭＳ Ｐゴシック" pitchFamily="50" charset="-128"/>
            </a:endParaRPr>
          </a:p>
          <a:p>
            <a:pPr marL="265113" indent="-265113">
              <a:lnSpc>
                <a:spcPct val="120000"/>
              </a:lnSpc>
              <a:spcBef>
                <a:spcPts val="600"/>
              </a:spcBef>
              <a:buNone/>
            </a:pPr>
            <a:endParaRPr lang="ja-JP" altLang="en-US" sz="2800" dirty="0">
              <a:latin typeface="ＭＳ Ｐゴシック" pitchFamily="50" charset="-128"/>
            </a:endParaRPr>
          </a:p>
          <a:p>
            <a:pPr marL="265113" indent="-265113">
              <a:lnSpc>
                <a:spcPct val="120000"/>
              </a:lnSpc>
              <a:spcBef>
                <a:spcPts val="600"/>
              </a:spcBef>
              <a:buNone/>
            </a:pPr>
            <a:r>
              <a:rPr lang="ja-JP" altLang="en-US" sz="2800" dirty="0">
                <a:latin typeface="ＭＳ Ｐゴシック" pitchFamily="50" charset="-128"/>
              </a:rPr>
              <a:t>◆ 試算にあたっては、「中長期の経済財政に関する試算」（内閣府）で示された経済成長率・長期金利や歳入・歳出の状況など、現時点で見込むことができる条件を前提に推計。なお、この試算は不確定要素を多く含んでおり、将来に向かって相当の幅をもってみる必要。</a:t>
            </a:r>
          </a:p>
        </p:txBody>
      </p:sp>
      <p:sp>
        <p:nvSpPr>
          <p:cNvPr id="6" name="Rectangle 2"/>
          <p:cNvSpPr txBox="1">
            <a:spLocks noChangeArrowheads="1"/>
          </p:cNvSpPr>
          <p:nvPr/>
        </p:nvSpPr>
        <p:spPr>
          <a:xfrm>
            <a:off x="119487" y="392627"/>
            <a:ext cx="9684913" cy="105606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latin typeface="ＭＳ Ｐゴシック" pitchFamily="50" charset="-128"/>
              </a:rPr>
              <a:t>14</a:t>
            </a:r>
            <a:r>
              <a:rPr lang="ja-JP" altLang="en-US" sz="2800" b="1" dirty="0" err="1">
                <a:latin typeface="ＭＳ Ｐゴシック" pitchFamily="50" charset="-128"/>
              </a:rPr>
              <a:t>．</a:t>
            </a:r>
            <a:r>
              <a:rPr lang="ja-JP" altLang="en-US" sz="2800" b="1" dirty="0">
                <a:latin typeface="ＭＳ Ｐゴシック" pitchFamily="50" charset="-128"/>
              </a:rPr>
              <a:t>財政状況に関する中長期試算</a:t>
            </a:r>
            <a:r>
              <a:rPr lang="en-US" altLang="ja-JP" sz="2800" b="1" dirty="0">
                <a:latin typeface="ＭＳ Ｐゴシック" pitchFamily="50" charset="-128"/>
              </a:rPr>
              <a:t>〔</a:t>
            </a:r>
            <a:r>
              <a:rPr lang="ja-JP" altLang="en-US" sz="2800" b="1" dirty="0">
                <a:latin typeface="ＭＳ Ｐゴシック" pitchFamily="50" charset="-128"/>
              </a:rPr>
              <a:t>粗い試算</a:t>
            </a:r>
            <a:r>
              <a:rPr lang="en-US" altLang="ja-JP" sz="2800" b="1" dirty="0">
                <a:latin typeface="ＭＳ Ｐゴシック" pitchFamily="50" charset="-128"/>
              </a:rPr>
              <a:t>〕</a:t>
            </a:r>
            <a:r>
              <a:rPr lang="ja-JP" altLang="en-US" sz="2800" b="1" dirty="0">
                <a:latin typeface="ＭＳ Ｐゴシック" pitchFamily="50" charset="-128"/>
              </a:rPr>
              <a:t>の策定について</a:t>
            </a:r>
            <a:br>
              <a:rPr lang="en-US" altLang="ja-JP" sz="2800" b="1" dirty="0">
                <a:latin typeface="ＭＳ Ｐゴシック" pitchFamily="50" charset="-128"/>
              </a:rPr>
            </a:br>
            <a:r>
              <a:rPr lang="ja-JP" altLang="en-US" sz="2800" b="1" dirty="0">
                <a:latin typeface="ＭＳ Ｐゴシック" pitchFamily="50" charset="-128"/>
              </a:rPr>
              <a:t> </a:t>
            </a:r>
            <a:r>
              <a:rPr lang="en-US" altLang="ja-JP" sz="2800" b="1" dirty="0">
                <a:latin typeface="ＭＳ Ｐゴシック" pitchFamily="50" charset="-128"/>
              </a:rPr>
              <a:t>【</a:t>
            </a:r>
            <a:r>
              <a:rPr lang="ja-JP" altLang="en-US" sz="2800" b="1" dirty="0">
                <a:latin typeface="ＭＳ Ｐゴシック" pitchFamily="50" charset="-128"/>
              </a:rPr>
              <a:t>令和６年２月版</a:t>
            </a:r>
            <a:r>
              <a:rPr lang="en-US" altLang="ja-JP" sz="2800" b="1" dirty="0">
                <a:latin typeface="ＭＳ Ｐゴシック" pitchFamily="50" charset="-128"/>
              </a:rPr>
              <a:t>】</a:t>
            </a:r>
          </a:p>
        </p:txBody>
      </p:sp>
    </p:spTree>
    <p:extLst>
      <p:ext uri="{BB962C8B-B14F-4D97-AF65-F5344CB8AC3E}">
        <p14:creationId xmlns:p14="http://schemas.microsoft.com/office/powerpoint/2010/main" val="91515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635001" y="1068866"/>
            <a:ext cx="8642563" cy="561315"/>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財政調整基金の残高見込額：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1,583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20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9" name="テキスト ボックス 12"/>
          <p:cNvSpPr txBox="1"/>
          <p:nvPr/>
        </p:nvSpPr>
        <p:spPr>
          <a:xfrm>
            <a:off x="168985" y="2078998"/>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100489" y="6275444"/>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38" name="ホームベース 37"/>
          <p:cNvSpPr/>
          <p:nvPr/>
        </p:nvSpPr>
        <p:spPr bwMode="auto">
          <a:xfrm rot="5400000">
            <a:off x="-1580087" y="386519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1" name="テキスト ボックス 1"/>
          <p:cNvSpPr txBox="1"/>
          <p:nvPr/>
        </p:nvSpPr>
        <p:spPr>
          <a:xfrm>
            <a:off x="1347256" y="1805176"/>
            <a:ext cx="513019" cy="2966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p:txBody>
      </p:sp>
      <p:sp>
        <p:nvSpPr>
          <p:cNvPr id="22" name="テキスト ボックス 11"/>
          <p:cNvSpPr txBox="1"/>
          <p:nvPr/>
        </p:nvSpPr>
        <p:spPr>
          <a:xfrm>
            <a:off x="447469" y="1679637"/>
            <a:ext cx="788742" cy="37841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13" name="グラフ 12">
            <a:extLst>
              <a:ext uri="{FF2B5EF4-FFF2-40B4-BE49-F238E27FC236}">
                <a16:creationId xmlns:a16="http://schemas.microsoft.com/office/drawing/2014/main" id="{7182A495-5276-4F38-B481-3A2B486079B4}"/>
              </a:ext>
            </a:extLst>
          </p:cNvPr>
          <p:cNvGraphicFramePr>
            <a:graphicFrameLocks/>
          </p:cNvGraphicFramePr>
          <p:nvPr/>
        </p:nvGraphicFramePr>
        <p:xfrm>
          <a:off x="460600" y="1689262"/>
          <a:ext cx="9451919" cy="5475484"/>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
            <a:extLst>
              <a:ext uri="{FF2B5EF4-FFF2-40B4-BE49-F238E27FC236}">
                <a16:creationId xmlns:a16="http://schemas.microsoft.com/office/drawing/2014/main" id="{8F42A337-455D-4DCC-B75F-15A473F5EBC7}"/>
              </a:ext>
            </a:extLst>
          </p:cNvPr>
          <p:cNvSpPr txBox="1"/>
          <p:nvPr/>
        </p:nvSpPr>
        <p:spPr>
          <a:xfrm>
            <a:off x="9072852" y="1741252"/>
            <a:ext cx="594246" cy="29368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HGSｺﾞｼｯｸM" panose="020B0600000000000000" pitchFamily="50" charset="-128"/>
                <a:ea typeface="HGSｺﾞｼｯｸM" panose="020B0600000000000000" pitchFamily="50" charset="-128"/>
              </a:rPr>
              <a:t>(</a:t>
            </a:r>
            <a:r>
              <a:rPr lang="ja-JP" altLang="en-US" sz="1000" dirty="0">
                <a:latin typeface="HGSｺﾞｼｯｸM" panose="020B0600000000000000" pitchFamily="50" charset="-128"/>
                <a:ea typeface="HGSｺﾞｼｯｸM" panose="020B0600000000000000" pitchFamily="50" charset="-128"/>
              </a:rPr>
              <a:t>年度</a:t>
            </a:r>
            <a:r>
              <a:rPr lang="en-US" altLang="ja-JP" sz="1000" dirty="0">
                <a:latin typeface="HGSｺﾞｼｯｸM" panose="020B0600000000000000" pitchFamily="50" charset="-128"/>
                <a:ea typeface="HGSｺﾞｼｯｸM" panose="020B0600000000000000" pitchFamily="50" charset="-128"/>
              </a:rPr>
              <a:t>)</a:t>
            </a:r>
            <a:endParaRPr lang="ja-JP" altLang="en-US" sz="100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124839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pic>
        <p:nvPicPr>
          <p:cNvPr id="5" name="図 4">
            <a:extLst>
              <a:ext uri="{FF2B5EF4-FFF2-40B4-BE49-F238E27FC236}">
                <a16:creationId xmlns:a16="http://schemas.microsoft.com/office/drawing/2014/main" id="{4D887671-0A88-40EF-AE29-058CB6838FCB}"/>
              </a:ext>
            </a:extLst>
          </p:cNvPr>
          <p:cNvPicPr>
            <a:picLocks noChangeAspect="1" noChangeArrowheads="1"/>
            <a:extLst>
              <a:ext uri="{84589F7E-364E-4C9E-8A38-B11213B215E9}">
                <a14:cameraTool xmlns:a14="http://schemas.microsoft.com/office/drawing/2010/main" cellRange="$C$2:$W$32"/>
              </a:ext>
            </a:extLst>
          </p:cNvPicPr>
          <p:nvPr/>
        </p:nvPicPr>
        <p:blipFill>
          <a:blip r:embed="rId2"/>
          <a:srcRect/>
          <a:stretch>
            <a:fillRect/>
          </a:stretch>
        </p:blipFill>
        <p:spPr bwMode="auto">
          <a:xfrm>
            <a:off x="588437" y="1054208"/>
            <a:ext cx="8691033" cy="5624749"/>
          </a:xfrm>
          <a:prstGeom prst="rect">
            <a:avLst/>
          </a:prstGeom>
          <a:noFill/>
          <a:ln w="9525">
            <a:noFill/>
            <a:miter lim="800000"/>
            <a:headEnd/>
            <a:tailEnd/>
          </a:ln>
        </p:spPr>
      </p:pic>
    </p:spTree>
    <p:extLst>
      <p:ext uri="{BB962C8B-B14F-4D97-AF65-F5344CB8AC3E}">
        <p14:creationId xmlns:p14="http://schemas.microsoft.com/office/powerpoint/2010/main" val="54631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4524315"/>
          </a:xfrm>
          <a:prstGeom prst="rect">
            <a:avLst/>
          </a:prstGeom>
          <a:noFill/>
        </p:spPr>
        <p:txBody>
          <a:bodyPr wrap="square" rtlCol="0">
            <a:spAutoFit/>
          </a:bodyPr>
          <a:lstStyle/>
          <a:p>
            <a:pPr marL="216000" indent="-457200" algn="l"/>
            <a:r>
              <a:rPr lang="ja-JP" altLang="en-US" dirty="0">
                <a:latin typeface="HGSｺﾞｼｯｸM" panose="020B0600000000000000" pitchFamily="50" charset="-128"/>
                <a:ea typeface="HGSｺﾞｼｯｸM" panose="020B0600000000000000" pitchFamily="50" charset="-128"/>
              </a:rPr>
              <a:t>〇府税の増加の一方で一般施策経費の増加などにより、</a:t>
            </a:r>
            <a:r>
              <a:rPr lang="ja-JP" altLang="en-US" u="sng" dirty="0">
                <a:latin typeface="HGSｺﾞｼｯｸM" panose="020B0600000000000000" pitchFamily="50" charset="-128"/>
                <a:ea typeface="HGSｺﾞｼｯｸM" panose="020B0600000000000000" pitchFamily="50" charset="-128"/>
              </a:rPr>
              <a:t>前回試算（令和</a:t>
            </a:r>
            <a:r>
              <a:rPr lang="en-US" altLang="ja-JP" u="sng" dirty="0">
                <a:latin typeface="HGSｺﾞｼｯｸM" panose="020B0600000000000000" pitchFamily="50" charset="-128"/>
                <a:ea typeface="HGSｺﾞｼｯｸM" panose="020B0600000000000000" pitchFamily="50" charset="-128"/>
              </a:rPr>
              <a:t>5</a:t>
            </a:r>
            <a:r>
              <a:rPr lang="ja-JP" altLang="en-US" u="sng" dirty="0">
                <a:latin typeface="HGSｺﾞｼｯｸM" panose="020B0600000000000000" pitchFamily="50" charset="-128"/>
                <a:ea typeface="HGSｺﾞｼｯｸM" panose="020B0600000000000000" pitchFamily="50" charset="-128"/>
              </a:rPr>
              <a:t>年</a:t>
            </a:r>
            <a:r>
              <a:rPr lang="en-US" altLang="ja-JP" u="sng" dirty="0">
                <a:latin typeface="HGSｺﾞｼｯｸM" panose="020B0600000000000000" pitchFamily="50" charset="-128"/>
                <a:ea typeface="HGSｺﾞｼｯｸM" panose="020B0600000000000000" pitchFamily="50" charset="-128"/>
              </a:rPr>
              <a:t>2</a:t>
            </a:r>
            <a:r>
              <a:rPr lang="ja-JP" altLang="en-US" u="sng" dirty="0">
                <a:latin typeface="HGSｺﾞｼｯｸM" panose="020B0600000000000000" pitchFamily="50" charset="-128"/>
                <a:ea typeface="HGSｺﾞｼｯｸM" panose="020B0600000000000000" pitchFamily="50" charset="-128"/>
              </a:rPr>
              <a:t>月版）と比べて、各年度の収支がおおむね</a:t>
            </a:r>
            <a:r>
              <a:rPr lang="en-US" altLang="ja-JP" u="sng" dirty="0">
                <a:latin typeface="HGSｺﾞｼｯｸM" panose="020B0600000000000000" pitchFamily="50" charset="-128"/>
                <a:ea typeface="HGSｺﾞｼｯｸM" panose="020B0600000000000000" pitchFamily="50" charset="-128"/>
              </a:rPr>
              <a:t>20</a:t>
            </a:r>
            <a:r>
              <a:rPr lang="ja-JP" altLang="en-US" u="sng" dirty="0">
                <a:latin typeface="HGSｺﾞｼｯｸM" panose="020B0600000000000000" pitchFamily="50" charset="-128"/>
                <a:ea typeface="HGSｺﾞｼｯｸM" panose="020B0600000000000000" pitchFamily="50" charset="-128"/>
              </a:rPr>
              <a:t>億円～</a:t>
            </a:r>
            <a:r>
              <a:rPr lang="en-US" altLang="ja-JP" u="sng" dirty="0">
                <a:latin typeface="HGSｺﾞｼｯｸM" panose="020B0600000000000000" pitchFamily="50" charset="-128"/>
                <a:ea typeface="HGSｺﾞｼｯｸM" panose="020B0600000000000000" pitchFamily="50" charset="-128"/>
              </a:rPr>
              <a:t>140</a:t>
            </a:r>
            <a:r>
              <a:rPr lang="ja-JP" altLang="en-US" u="sng" dirty="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・令和</a:t>
            </a:r>
            <a:r>
              <a:rPr lang="en-US" altLang="ja-JP" dirty="0">
                <a:latin typeface="HGSｺﾞｼｯｸM" panose="020B0600000000000000" pitchFamily="50" charset="-128"/>
                <a:ea typeface="HGSｺﾞｼｯｸM" panose="020B0600000000000000" pitchFamily="50" charset="-128"/>
              </a:rPr>
              <a:t>6</a:t>
            </a:r>
            <a:r>
              <a:rPr lang="ja-JP" altLang="en-US" dirty="0">
                <a:latin typeface="HGSｺﾞｼｯｸM" panose="020B0600000000000000" pitchFamily="50" charset="-128"/>
                <a:ea typeface="HGSｺﾞｼｯｸM" panose="020B0600000000000000" pitchFamily="50" charset="-128"/>
              </a:rPr>
              <a:t>年度税収見込みは増加するとともに、内閣府試算の経済成長率の上昇などにより、後年度の税収見込みが増加。</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marL="468000" indent="-457200" algn="l"/>
            <a:r>
              <a:rPr lang="ja-JP" altLang="en-US" dirty="0">
                <a:latin typeface="HGSｺﾞｼｯｸM" panose="020B0600000000000000" pitchFamily="50" charset="-128"/>
                <a:ea typeface="HGSｺﾞｼｯｸM" panose="020B0600000000000000" pitchFamily="50" charset="-128"/>
              </a:rPr>
              <a:t>　・一方で、令和</a:t>
            </a:r>
            <a:r>
              <a:rPr lang="en-US" altLang="ja-JP" dirty="0">
                <a:latin typeface="HGSｺﾞｼｯｸM" panose="020B0600000000000000" pitchFamily="50" charset="-128"/>
                <a:ea typeface="HGSｺﾞｼｯｸM" panose="020B0600000000000000" pitchFamily="50" charset="-128"/>
              </a:rPr>
              <a:t>5</a:t>
            </a:r>
            <a:r>
              <a:rPr lang="ja-JP" altLang="en-US" dirty="0">
                <a:latin typeface="HGSｺﾞｼｯｸM" panose="020B0600000000000000" pitchFamily="50" charset="-128"/>
                <a:ea typeface="HGSｺﾞｼｯｸM" panose="020B0600000000000000" pitchFamily="50" charset="-128"/>
              </a:rPr>
              <a:t>年度給与改定や、高校・大阪公立大学等の授業料等無償化制度の拡充などを織り込んだことにより、歳出が増加。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marL="216000" indent="-457200" algn="l"/>
            <a:r>
              <a:rPr lang="ja-JP" altLang="en-US" dirty="0">
                <a:latin typeface="HGSｺﾞｼｯｸM" panose="020B0600000000000000" pitchFamily="50" charset="-128"/>
                <a:ea typeface="HGSｺﾞｼｯｸM" panose="020B0600000000000000" pitchFamily="50" charset="-128"/>
              </a:rPr>
              <a:t>〇今後も、物価上昇や賃上げなどが及ぼす影響や、海外経済等の動向による景気の下振れリスクがあることから、依然として予断を許さない状況。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819487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6</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nvGraphicFramePr>
        <p:xfrm>
          <a:off x="373486" y="1672100"/>
          <a:ext cx="9138848" cy="4247695"/>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98388">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年度税収見込みや内閣府試算（令和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月）の経済成長率を反映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a:latin typeface="HGSｺﾞｼｯｸM" panose="020B0600000000000000" pitchFamily="50" charset="-128"/>
                          <a:ea typeface="HGSｺﾞｼｯｸM" panose="020B0600000000000000" pitchFamily="50" charset="-128"/>
                        </a:rPr>
                        <a:t>370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660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zh-TW"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税収見込みや社会保障関係経費等を反映</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zh-TW"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令和</a:t>
                      </a:r>
                      <a:r>
                        <a:rPr kumimoji="1" lang="en-US" altLang="ja-JP" sz="1200" dirty="0">
                          <a:latin typeface="HGSｺﾞｼｯｸM" panose="020B0600000000000000" pitchFamily="50" charset="-128"/>
                          <a:ea typeface="HGSｺﾞｼｯｸM" panose="020B0600000000000000" pitchFamily="50" charset="-128"/>
                        </a:rPr>
                        <a:t>5</a:t>
                      </a:r>
                      <a:r>
                        <a:rPr kumimoji="1" lang="ja-JP" altLang="en-US" sz="1200" dirty="0">
                          <a:latin typeface="HGSｺﾞｼｯｸM" panose="020B0600000000000000" pitchFamily="50" charset="-128"/>
                          <a:ea typeface="HGSｺﾞｼｯｸM" panose="020B0600000000000000" pitchFamily="50" charset="-128"/>
                        </a:rPr>
                        <a:t>年度給与改定や内閣府試算（令和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月）の消費者物価上昇率等を反映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100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180</a:t>
                      </a:r>
                      <a:r>
                        <a:rPr kumimoji="1" lang="ja-JP" altLang="en-US" sz="1200" dirty="0">
                          <a:latin typeface="HGSｺﾞｼｯｸM" panose="020B0600000000000000" pitchFamily="50" charset="-128"/>
                          <a:ea typeface="HGSｺﾞｼｯｸM" panose="020B0600000000000000" pitchFamily="50" charset="-128"/>
                        </a:rPr>
                        <a:t>億円程度悪化</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府税の増加による臨時財政対策債減の影響や、内閣府試算（令和</a:t>
                      </a:r>
                      <a:r>
                        <a:rPr kumimoji="1" lang="en-US" altLang="ja-JP" sz="1200" dirty="0">
                          <a:latin typeface="HGSｺﾞｼｯｸM" panose="020B0600000000000000" pitchFamily="50" charset="-128"/>
                          <a:ea typeface="HGSｺﾞｼｯｸM" panose="020B0600000000000000" pitchFamily="50" charset="-128"/>
                        </a:rPr>
                        <a:t>6</a:t>
                      </a:r>
                      <a:r>
                        <a:rPr kumimoji="1" lang="ja-JP" altLang="en-US" sz="1200" dirty="0">
                          <a:latin typeface="HGSｺﾞｼｯｸM" panose="020B0600000000000000" pitchFamily="50" charset="-128"/>
                          <a:ea typeface="HGSｺﾞｼｯｸM" panose="020B0600000000000000" pitchFamily="50" charset="-128"/>
                        </a:rPr>
                        <a:t>年</a:t>
                      </a:r>
                      <a:r>
                        <a:rPr kumimoji="1" lang="en-US" altLang="ja-JP" sz="1200" dirty="0">
                          <a:latin typeface="HGSｺﾞｼｯｸM" panose="020B0600000000000000" pitchFamily="50" charset="-128"/>
                          <a:ea typeface="HGSｺﾞｼｯｸM" panose="020B0600000000000000" pitchFamily="50" charset="-128"/>
                        </a:rPr>
                        <a:t>1</a:t>
                      </a:r>
                      <a:r>
                        <a:rPr kumimoji="1" lang="ja-JP" altLang="en-US" sz="1200" dirty="0">
                          <a:latin typeface="HGSｺﾞｼｯｸM" panose="020B0600000000000000" pitchFamily="50" charset="-128"/>
                          <a:ea typeface="HGSｺﾞｼｯｸM" panose="020B0600000000000000" pitchFamily="50" charset="-128"/>
                        </a:rPr>
                        <a:t>月）を踏まえた金利等を反映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40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150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58800">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高校・大阪公立大学等の授業料等無償化制度の拡充や</a:t>
                      </a:r>
                      <a:r>
                        <a:rPr kumimoji="1" lang="ja-JP" altLang="en-US" sz="1200">
                          <a:latin typeface="HGSｺﾞｼｯｸM" panose="020B0600000000000000" pitchFamily="50" charset="-128"/>
                          <a:ea typeface="HGSｺﾞｼｯｸM" panose="020B0600000000000000" pitchFamily="50" charset="-128"/>
                        </a:rPr>
                        <a:t>、万博の会場建設費補助金の増等</a:t>
                      </a:r>
                      <a:r>
                        <a:rPr kumimoji="1" lang="ja-JP" altLang="en-US" sz="1200" dirty="0">
                          <a:latin typeface="HGSｺﾞｼｯｸM" panose="020B0600000000000000" pitchFamily="50" charset="-128"/>
                          <a:ea typeface="HGSｺﾞｼｯｸM" panose="020B0600000000000000" pitchFamily="50" charset="-128"/>
                        </a:rPr>
                        <a:t>を反映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a:latin typeface="HGSｺﾞｼｯｸM" panose="020B0600000000000000" pitchFamily="50" charset="-128"/>
                          <a:ea typeface="HGSｺﾞｼｯｸM" panose="020B0600000000000000" pitchFamily="50" charset="-128"/>
                        </a:rPr>
                        <a:t>350</a:t>
                      </a:r>
                      <a:r>
                        <a:rPr kumimoji="1" lang="ja-JP" altLang="en-US" sz="1200" dirty="0">
                          <a:latin typeface="HGSｺﾞｼｯｸM" panose="020B0600000000000000" pitchFamily="50" charset="-128"/>
                          <a:ea typeface="HGSｺﾞｼｯｸM" panose="020B0600000000000000" pitchFamily="50" charset="-128"/>
                        </a:rPr>
                        <a:t>億円～</a:t>
                      </a:r>
                      <a:r>
                        <a:rPr kumimoji="1" lang="en-US" altLang="ja-JP" sz="1200" dirty="0">
                          <a:latin typeface="HGSｺﾞｼｯｸM" panose="020B0600000000000000" pitchFamily="50" charset="-128"/>
                          <a:ea typeface="HGSｺﾞｼｯｸM" panose="020B0600000000000000" pitchFamily="50" charset="-128"/>
                        </a:rPr>
                        <a:t>440</a:t>
                      </a:r>
                      <a:r>
                        <a:rPr kumimoji="1" lang="ja-JP" altLang="en-US" sz="1200" dirty="0">
                          <a:latin typeface="HGSｺﾞｼｯｸM" panose="020B0600000000000000" pitchFamily="50" charset="-128"/>
                          <a:ea typeface="HGSｺﾞｼｯｸM" panose="020B0600000000000000" pitchFamily="50" charset="-128"/>
                        </a:rPr>
                        <a:t>億円程度悪化</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5</a:t>
            </a:r>
            <a:r>
              <a:rPr kumimoji="1" lang="ja-JP" altLang="en-US" dirty="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月版）からの主な変動要因 </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7</a:t>
            </a:r>
            <a:r>
              <a:rPr lang="ja-JP" altLang="en-US" dirty="0">
                <a:latin typeface="HGSｺﾞｼｯｸM" panose="020B0600000000000000" pitchFamily="50" charset="-128"/>
                <a:ea typeface="HGSｺﾞｼｯｸM" panose="020B0600000000000000" pitchFamily="50" charset="-128"/>
              </a:rPr>
              <a:t>～</a:t>
            </a:r>
            <a:r>
              <a:rPr lang="en-US" altLang="ja-JP" dirty="0">
                <a:latin typeface="HGSｺﾞｼｯｸM" panose="020B0600000000000000" pitchFamily="50" charset="-128"/>
                <a:ea typeface="HGSｺﾞｼｯｸM" panose="020B0600000000000000" pitchFamily="50" charset="-128"/>
              </a:rPr>
              <a:t>19</a:t>
            </a:r>
            <a:r>
              <a:rPr lang="ja-JP" altLang="en-US" dirty="0">
                <a:latin typeface="HGSｺﾞｼｯｸM" panose="020B0600000000000000" pitchFamily="50" charset="-128"/>
                <a:ea typeface="HGSｺﾞｼｯｸM" panose="020B0600000000000000" pitchFamily="50" charset="-128"/>
              </a:rPr>
              <a:t>年度）</a:t>
            </a:r>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16302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BA3C572-8853-4DFD-B2CC-C6D9632EAA04}"/>
              </a:ext>
            </a:extLst>
          </p:cNvPr>
          <p:cNvPicPr>
            <a:picLocks noChangeAspect="1" noChangeArrowheads="1"/>
            <a:extLst>
              <a:ext uri="{84589F7E-364E-4C9E-8A38-B11213B215E9}">
                <a14:cameraTool xmlns:a14="http://schemas.microsoft.com/office/drawing/2010/main" cellRange="$A$1:$Y$30" spid="_x0000_s86026"/>
              </a:ext>
            </a:extLst>
          </p:cNvPicPr>
          <p:nvPr/>
        </p:nvPicPr>
        <p:blipFill>
          <a:blip r:embed="rId2"/>
          <a:srcRect/>
          <a:stretch>
            <a:fillRect/>
          </a:stretch>
        </p:blipFill>
        <p:spPr bwMode="auto">
          <a:xfrm>
            <a:off x="750014" y="149649"/>
            <a:ext cx="8751864" cy="6517652"/>
          </a:xfrm>
          <a:prstGeom prst="rect">
            <a:avLst/>
          </a:prstGeom>
          <a:noFill/>
          <a:ln w="9525">
            <a:noFill/>
            <a:miter lim="800000"/>
            <a:headEnd/>
            <a:tailEnd/>
          </a:ln>
        </p:spPr>
      </p:pic>
    </p:spTree>
    <p:extLst>
      <p:ext uri="{BB962C8B-B14F-4D97-AF65-F5344CB8AC3E}">
        <p14:creationId xmlns:p14="http://schemas.microsoft.com/office/powerpoint/2010/main" val="57689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66247A3-CF78-4504-9287-3D0D35543FBF}"/>
              </a:ext>
            </a:extLst>
          </p:cNvPr>
          <p:cNvPicPr>
            <a:picLocks noChangeAspect="1" noChangeArrowheads="1"/>
            <a:extLst>
              <a:ext uri="{84589F7E-364E-4C9E-8A38-B11213B215E9}">
                <a14:cameraTool xmlns:a14="http://schemas.microsoft.com/office/drawing/2010/main" cellRange="$AB$1:$AN$30" spid="_x0000_s86027"/>
              </a:ext>
            </a:extLst>
          </p:cNvPicPr>
          <p:nvPr/>
        </p:nvPicPr>
        <p:blipFill>
          <a:blip r:embed="rId2"/>
          <a:srcRect/>
          <a:stretch>
            <a:fillRect/>
          </a:stretch>
        </p:blipFill>
        <p:spPr bwMode="auto">
          <a:xfrm>
            <a:off x="719191" y="134585"/>
            <a:ext cx="8793143" cy="6595461"/>
          </a:xfrm>
          <a:prstGeom prst="rect">
            <a:avLst/>
          </a:prstGeom>
          <a:noFill/>
          <a:ln w="9525">
            <a:noFill/>
            <a:miter lim="800000"/>
            <a:headEnd/>
            <a:tailEnd/>
          </a:ln>
        </p:spPr>
      </p:pic>
    </p:spTree>
    <p:extLst>
      <p:ext uri="{BB962C8B-B14F-4D97-AF65-F5344CB8AC3E}">
        <p14:creationId xmlns:p14="http://schemas.microsoft.com/office/powerpoint/2010/main" val="222139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735369" y="1756646"/>
          <a:ext cx="8481392" cy="3681319"/>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5</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令和</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度末試算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solidFill>
                            <a:schemeClr val="tx1"/>
                          </a:solidFill>
                          <a:latin typeface="+mn-ea"/>
                          <a:ea typeface="+mn-ea"/>
                        </a:rPr>
                        <a:t>870</a:t>
                      </a:r>
                      <a:endParaRPr lang="ja-JP" altLang="en-US" sz="1400" b="1" dirty="0">
                        <a:solidFill>
                          <a:schemeClr val="tx1"/>
                        </a:solidFill>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chemeClr val="tx1"/>
                          </a:solidFill>
                          <a:effectLst/>
                          <a:latin typeface="+mn-ea"/>
                          <a:ea typeface="+mn-ea"/>
                        </a:rPr>
                        <a:t>870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chemeClr val="tx1"/>
                          </a:solidFill>
                          <a:effectLst/>
                          <a:latin typeface="+mn-ea"/>
                          <a:ea typeface="+mn-ea"/>
                        </a:rPr>
                        <a:t>育英会・住宅供給公社</a:t>
                      </a:r>
                      <a:endParaRPr lang="zh-TW" altLang="en-US" sz="10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solidFill>
                            <a:schemeClr val="tx1"/>
                          </a:solidFill>
                          <a:latin typeface="+mn-ea"/>
                          <a:ea typeface="+mn-ea"/>
                        </a:rPr>
                        <a:t>35</a:t>
                      </a:r>
                      <a:endParaRPr lang="ja-JP" altLang="en-US" sz="1400" b="1" u="none" dirty="0">
                        <a:solidFill>
                          <a:schemeClr val="tx1"/>
                        </a:solidFill>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41</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現時点では更なる</a:t>
                      </a:r>
                      <a:endParaRPr lang="en-US" altLang="ja-JP" sz="800" b="0" i="0" u="none" strike="noStrike" dirty="0">
                        <a:solidFill>
                          <a:schemeClr val="tx1"/>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負担は見込まれない</a:t>
                      </a:r>
                      <a:endParaRPr lang="en-US" altLang="ja-JP" sz="7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ＭＳ Ｐゴシック"/>
                        </a:rPr>
                        <a:t>+</a:t>
                      </a:r>
                      <a:r>
                        <a:rPr lang="el-GR" altLang="ja-JP" sz="1200" b="0" i="0" u="none" strike="noStrike" dirty="0">
                          <a:solidFill>
                            <a:schemeClr val="tx1"/>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chemeClr val="tx1"/>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solidFill>
                            <a:schemeClr val="tx1"/>
                          </a:solidFill>
                        </a:rPr>
                        <a:t>　　　現時点では事業の</a:t>
                      </a:r>
                      <a:br>
                        <a:rPr kumimoji="1" lang="en-US" altLang="ja-JP" sz="800" dirty="0">
                          <a:solidFill>
                            <a:schemeClr val="tx1"/>
                          </a:solidFill>
                        </a:rPr>
                      </a:br>
                      <a:r>
                        <a:rPr kumimoji="1" lang="ja-JP" altLang="en-US" sz="800" dirty="0">
                          <a:solidFill>
                            <a:schemeClr val="tx1"/>
                          </a:solidFill>
                        </a:rPr>
                        <a:t>　　 採算性が確保されて</a:t>
                      </a:r>
                      <a:br>
                        <a:rPr kumimoji="1" lang="en-US" altLang="ja-JP" sz="800" dirty="0">
                          <a:solidFill>
                            <a:schemeClr val="tx1"/>
                          </a:solidFill>
                        </a:rPr>
                      </a:br>
                      <a:r>
                        <a:rPr kumimoji="1" lang="ja-JP" altLang="en-US" sz="800" dirty="0">
                          <a:solidFill>
                            <a:schemeClr val="tx1"/>
                          </a:solidFill>
                        </a:rPr>
                        <a:t>　　 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chemeClr val="tx1"/>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　令和</a:t>
                      </a:r>
                      <a:r>
                        <a:rPr lang="en-US" altLang="ja-JP" sz="800" b="0" i="0" u="none" strike="noStrike" dirty="0">
                          <a:solidFill>
                            <a:schemeClr val="tx1"/>
                          </a:solidFill>
                          <a:effectLst/>
                          <a:latin typeface="+mn-ea"/>
                          <a:ea typeface="+mn-ea"/>
                        </a:rPr>
                        <a:t>5</a:t>
                      </a:r>
                      <a:r>
                        <a:rPr lang="ja-JP" altLang="en-US" sz="800" b="0" i="0" u="none" strike="noStrike" dirty="0">
                          <a:solidFill>
                            <a:schemeClr val="tx1"/>
                          </a:solidFill>
                          <a:effectLst/>
                          <a:latin typeface="+mn-ea"/>
                          <a:ea typeface="+mn-ea"/>
                        </a:rPr>
                        <a:t>年度末に廃止予定</a:t>
                      </a:r>
                      <a:endParaRPr lang="en-US" altLang="ja-JP" sz="8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ＭＳ Ｐゴシック"/>
                        </a:rPr>
                        <a:t>-</a:t>
                      </a:r>
                      <a:r>
                        <a:rPr lang="el-GR" altLang="ja-JP" sz="1200" b="0" i="0" u="none" strike="noStrike" dirty="0">
                          <a:solidFill>
                            <a:schemeClr val="tx1"/>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chemeClr val="tx1"/>
                          </a:solidFill>
                          <a:effectLst/>
                          <a:latin typeface="+mn-ea"/>
                          <a:ea typeface="+mn-ea"/>
                        </a:rPr>
                        <a:t>―</a:t>
                      </a:r>
                      <a:endParaRPr lang="ja-JP" altLang="en-US" sz="1400" b="0" i="0" u="none" strike="noStrike" dirty="0">
                        <a:solidFill>
                          <a:schemeClr val="tx1"/>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9320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chemeClr val="tx1"/>
                          </a:solidFill>
                          <a:effectLst/>
                          <a:latin typeface="+mn-ea"/>
                          <a:ea typeface="+mn-ea"/>
                          <a:cs typeface="+mn-cs"/>
                        </a:rPr>
                        <a:t>760</a:t>
                      </a:r>
                      <a:endParaRPr kumimoji="1" lang="ja-JP" altLang="en-US" sz="1400" b="1" i="0" u="none" strike="noStrike" kern="1200" dirty="0">
                        <a:solidFill>
                          <a:schemeClr val="tx1"/>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430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480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chemeClr val="tx1"/>
                          </a:solidFill>
                          <a:effectLst/>
                          <a:latin typeface="ＭＳ Ｐゴシック"/>
                        </a:rPr>
                        <a:t>合　　計</a:t>
                      </a:r>
                      <a:endParaRPr lang="en-US" altLang="ja-JP" sz="1400" b="1" i="0" u="none" strike="noStrike" dirty="0">
                        <a:solidFill>
                          <a:schemeClr val="tx1"/>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chemeClr val="tx1"/>
                          </a:solidFill>
                          <a:effectLst/>
                          <a:latin typeface="+mn-ea"/>
                          <a:ea typeface="+mn-ea"/>
                        </a:rPr>
                        <a:t>1,335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4184715" y="6001360"/>
            <a:ext cx="3575993" cy="692497"/>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）まちづくり会計（</a:t>
            </a:r>
            <a:r>
              <a:rPr lang="en-US" altLang="ja-JP" sz="900" b="1" dirty="0">
                <a:latin typeface="+mn-ea"/>
                <a:ea typeface="+mn-ea"/>
              </a:rPr>
              <a:t>430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(760</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る取得価格と評価額の差（</a:t>
            </a:r>
            <a:r>
              <a:rPr lang="en-US" altLang="ja-JP" sz="800" dirty="0">
                <a:latin typeface="ＭＳ Ｐ明朝" panose="02020600040205080304" pitchFamily="18" charset="-128"/>
                <a:ea typeface="ＭＳ Ｐ明朝" panose="02020600040205080304" pitchFamily="18" charset="-128"/>
              </a:rPr>
              <a:t>330</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15</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418213" y="1528893"/>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nvGraphicFramePr>
        <p:xfrm>
          <a:off x="5043533" y="5540455"/>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4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595897"/>
            <a:ext cx="4057508" cy="1264962"/>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870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○災害等の発生（</a:t>
            </a:r>
            <a:r>
              <a:rPr lang="en-US" altLang="ja-JP" sz="800" dirty="0">
                <a:latin typeface="ＭＳ Ｐ明朝" pitchFamily="18" charset="-128"/>
                <a:ea typeface="ＭＳ Ｐ明朝" pitchFamily="18" charset="-128"/>
              </a:rPr>
              <a:t>330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a:t>
            </a:r>
            <a:r>
              <a:rPr lang="ja-JP" altLang="en-US" sz="800" dirty="0">
                <a:latin typeface="ＭＳ Ｐ明朝" pitchFamily="18" charset="-128"/>
                <a:ea typeface="ＭＳ Ｐ明朝" pitchFamily="18" charset="-128"/>
              </a:rPr>
              <a:t>内閣府試算で想定されているベースラインケースにおける消費者物価上昇率を反映</a:t>
            </a:r>
          </a:p>
        </p:txBody>
      </p:sp>
      <p:sp>
        <p:nvSpPr>
          <p:cNvPr id="5" name="正方形/長方形 4"/>
          <p:cNvSpPr/>
          <p:nvPr/>
        </p:nvSpPr>
        <p:spPr>
          <a:xfrm>
            <a:off x="7433048" y="22944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447223" y="4629450"/>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nvGraphicFramePr>
        <p:xfrm>
          <a:off x="8184235" y="5540455"/>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600" dirty="0"/>
                        <a:t>1,400</a:t>
                      </a:r>
                      <a:endParaRPr kumimoji="1" lang="ja-JP" altLang="en-US" sz="2000" dirty="0"/>
                    </a:p>
                  </a:txBody>
                  <a:tcPr anchor="ctr" anchorCtr="1"/>
                </a:tc>
                <a:extLst>
                  <a:ext uri="{0D108BD9-81ED-4DB2-BD59-A6C34878D82A}">
                    <a16:rowId xmlns:a16="http://schemas.microsoft.com/office/drawing/2014/main" val="10000"/>
                  </a:ext>
                </a:extLst>
              </a:tr>
            </a:tbl>
          </a:graphicData>
        </a:graphic>
      </p:graphicFrame>
      <p:sp>
        <p:nvSpPr>
          <p:cNvPr id="21" name="角丸四角形 20"/>
          <p:cNvSpPr/>
          <p:nvPr/>
        </p:nvSpPr>
        <p:spPr>
          <a:xfrm>
            <a:off x="598116" y="852546"/>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solidFill>
                  <a:schemeClr val="tx1"/>
                </a:solidFill>
                <a:latin typeface="ＭＳ Ｐゴシック" panose="020B0600070205080204" pitchFamily="50" charset="-128"/>
                <a:ea typeface="ＭＳ Ｐゴシック" panose="020B0600070205080204" pitchFamily="50" charset="-128"/>
              </a:rPr>
              <a:t>　 ○　同条第２項の規定に基づき、積立目標額の見直しを行った結果、</a:t>
            </a:r>
            <a:r>
              <a:rPr lang="zh-TW" altLang="en-US" sz="900" dirty="0">
                <a:solidFill>
                  <a:schemeClr val="tx1"/>
                </a:solidFill>
                <a:latin typeface="ＭＳ Ｐゴシック" panose="020B0600070205080204" pitchFamily="50" charset="-128"/>
                <a:ea typeface="ＭＳ Ｐゴシック" panose="020B0600070205080204" pitchFamily="50" charset="-128"/>
              </a:rPr>
              <a:t>令和</a:t>
            </a:r>
            <a:r>
              <a:rPr lang="en-US" altLang="zh-TW" sz="900" dirty="0">
                <a:solidFill>
                  <a:schemeClr val="tx1"/>
                </a:solidFill>
                <a:latin typeface="ＭＳ Ｐゴシック" panose="020B0600070205080204" pitchFamily="50" charset="-128"/>
                <a:ea typeface="ＭＳ Ｐゴシック" panose="020B0600070205080204" pitchFamily="50" charset="-128"/>
              </a:rPr>
              <a:t>2</a:t>
            </a:r>
            <a:r>
              <a:rPr lang="zh-TW" altLang="en-US" sz="900" dirty="0">
                <a:solidFill>
                  <a:schemeClr val="tx1"/>
                </a:solidFill>
                <a:latin typeface="ＭＳ Ｐゴシック" panose="020B0600070205080204" pitchFamily="50" charset="-128"/>
                <a:ea typeface="ＭＳ Ｐゴシック" panose="020B0600070205080204" pitchFamily="50" charset="-128"/>
              </a:rPr>
              <a:t>度末試算</a:t>
            </a:r>
            <a:r>
              <a:rPr lang="ja-JP" altLang="en-US" sz="900" dirty="0">
                <a:solidFill>
                  <a:schemeClr val="tx1"/>
                </a:solidFill>
                <a:latin typeface="ＭＳ Ｐゴシック" panose="020B0600070205080204" pitchFamily="50" charset="-128"/>
                <a:ea typeface="ＭＳ Ｐゴシック" panose="020B0600070205080204" pitchFamily="50" charset="-128"/>
              </a:rPr>
              <a:t>から大きな変動がないことから、積立目標額は変更せず、</a:t>
            </a:r>
            <a:r>
              <a:rPr lang="en-US" altLang="ja-JP" sz="900" dirty="0">
                <a:solidFill>
                  <a:schemeClr val="tx1"/>
                </a:solidFill>
                <a:latin typeface="ＭＳ Ｐゴシック" panose="020B0600070205080204" pitchFamily="50" charset="-128"/>
                <a:ea typeface="ＭＳ Ｐゴシック" panose="020B0600070205080204" pitchFamily="50" charset="-128"/>
              </a:rPr>
              <a:t>1,400</a:t>
            </a:r>
            <a:r>
              <a:rPr lang="ja-JP" altLang="en-US" sz="900" dirty="0">
                <a:solidFill>
                  <a:schemeClr val="tx1"/>
                </a:solidFill>
                <a:latin typeface="ＭＳ Ｐゴシック" panose="020B0600070205080204" pitchFamily="50" charset="-128"/>
                <a:ea typeface="ＭＳ Ｐゴシック" panose="020B0600070205080204" pitchFamily="50" charset="-128"/>
              </a:rPr>
              <a:t>億円と設定。</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3" name="Text Box 13">
            <a:extLst>
              <a:ext uri="{FF2B5EF4-FFF2-40B4-BE49-F238E27FC236}">
                <a16:creationId xmlns:a16="http://schemas.microsoft.com/office/drawing/2014/main" id="{58FC071F-1C22-40F3-8329-B07B13BD7285}"/>
              </a:ext>
            </a:extLst>
          </p:cNvPr>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Tree>
    <p:extLst>
      <p:ext uri="{BB962C8B-B14F-4D97-AF65-F5344CB8AC3E}">
        <p14:creationId xmlns:p14="http://schemas.microsoft.com/office/powerpoint/2010/main" val="1745162665"/>
      </p:ext>
    </p:extLst>
  </p:cSld>
  <p:clrMapOvr>
    <a:masterClrMapping/>
  </p:clrMapOvr>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17062</TotalTime>
  <Words>1199</Words>
  <Application>Microsoft Office PowerPoint</Application>
  <PresentationFormat>A4 210 x 297 mm</PresentationFormat>
  <Paragraphs>150</Paragraphs>
  <Slides>8</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8</vt:i4>
      </vt:variant>
    </vt:vector>
  </HeadingPairs>
  <TitlesOfParts>
    <vt:vector size="20"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Wingdings</vt:lpstr>
      <vt:lpstr>s-cool14</vt:lpstr>
      <vt:lpstr>Office ​​テーマ</vt:lpstr>
      <vt:lpstr>PowerPoint プレゼンテーション</vt:lpstr>
      <vt:lpstr>　財政収支の見通し 【令和6年2月版】</vt:lpstr>
      <vt:lpstr>　試算の前提条件 【令和6年2月版】</vt:lpstr>
      <vt:lpstr>　結果のポイント（1/2）【令和6年2月版】</vt:lpstr>
      <vt:lpstr>　結果のポイント（2/2）【令和6年2月版】</vt:lpstr>
      <vt:lpstr>PowerPoint プレゼンテーション</vt:lpstr>
      <vt:lpstr>PowerPoint プレゼンテーション</vt:lpstr>
      <vt:lpstr>財政調整基金への積立目標額　《1,400億円（ 令和15年度末）》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杉山　伸孝</cp:lastModifiedBy>
  <cp:revision>1347</cp:revision>
  <cp:lastPrinted>2024-08-08T01:44:58Z</cp:lastPrinted>
  <dcterms:created xsi:type="dcterms:W3CDTF">2009-12-29T09:06:20Z</dcterms:created>
  <dcterms:modified xsi:type="dcterms:W3CDTF">2024-08-08T01:49:55Z</dcterms:modified>
</cp:coreProperties>
</file>