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D626"/>
    <a:srgbClr val="0068B7"/>
    <a:srgbClr val="CCFFFF"/>
    <a:srgbClr val="FFEA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52" autoAdjust="0"/>
    <p:restoredTop sz="94434" autoAdjust="0"/>
  </p:normalViewPr>
  <p:slideViewPr>
    <p:cSldViewPr snapToGrid="0" showGuides="1">
      <p:cViewPr>
        <p:scale>
          <a:sx n="100" d="100"/>
          <a:sy n="100" d="100"/>
        </p:scale>
        <p:origin x="134" y="9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34" tIns="45717" rIns="91434" bIns="45717" rtlCol="0"/>
          <a:lstStyle>
            <a:lvl1pPr algn="r">
              <a:defRPr sz="1200"/>
            </a:lvl1pPr>
          </a:lstStyle>
          <a:p>
            <a:fld id="{BF4CD999-9E4D-494B-9D03-031D85103A60}" type="datetimeFigureOut">
              <a:rPr kumimoji="1" lang="ja-JP" altLang="en-US" smtClean="0"/>
              <a:t>2024/11/13</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1039" y="4783139"/>
            <a:ext cx="5445125" cy="3913187"/>
          </a:xfrm>
          <a:prstGeom prst="rect">
            <a:avLst/>
          </a:prstGeom>
        </p:spPr>
        <p:txBody>
          <a:bodyPr vert="horz" lIns="91434" tIns="45717" rIns="91434"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8475"/>
          </a:xfrm>
          <a:prstGeom prst="rect">
            <a:avLst/>
          </a:prstGeom>
        </p:spPr>
        <p:txBody>
          <a:bodyPr vert="horz" lIns="91434" tIns="45717" rIns="91434" bIns="45717" rtlCol="0" anchor="b"/>
          <a:lstStyle>
            <a:lvl1pPr algn="r">
              <a:defRPr sz="1200"/>
            </a:lvl1pPr>
          </a:lstStyle>
          <a:p>
            <a:fld id="{F6F36C77-A956-4EE6-A031-8EBB290F8D20}" type="slidenum">
              <a:rPr kumimoji="1" lang="ja-JP" altLang="en-US" smtClean="0"/>
              <a:t>‹#›</a:t>
            </a:fld>
            <a:endParaRPr kumimoji="1" lang="ja-JP" altLang="en-US"/>
          </a:p>
        </p:txBody>
      </p:sp>
    </p:spTree>
    <p:extLst>
      <p:ext uri="{BB962C8B-B14F-4D97-AF65-F5344CB8AC3E}">
        <p14:creationId xmlns:p14="http://schemas.microsoft.com/office/powerpoint/2010/main" val="21405188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AC18090-EC49-4DDA-9164-FA82C7BDB773}" type="datetimeFigureOut">
              <a:rPr kumimoji="1" lang="ja-JP" altLang="en-US" smtClean="0"/>
              <a:t>2024/11/13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85DA0B-BF6D-43FF-8F1D-9576D19735B8}" type="slidenum">
              <a:rPr kumimoji="1" lang="ja-JP" altLang="en-US" smtClean="0"/>
              <a:t>‹#›</a:t>
            </a:fld>
            <a:endParaRPr kumimoji="1" lang="ja-JP" altLang="en-US"/>
          </a:p>
        </p:txBody>
      </p:sp>
    </p:spTree>
    <p:extLst>
      <p:ext uri="{BB962C8B-B14F-4D97-AF65-F5344CB8AC3E}">
        <p14:creationId xmlns:p14="http://schemas.microsoft.com/office/powerpoint/2010/main" val="4166059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AC18090-EC49-4DDA-9164-FA82C7BDB773}" type="datetimeFigureOut">
              <a:rPr kumimoji="1" lang="ja-JP" altLang="en-US" smtClean="0"/>
              <a:t>2024/11/13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85DA0B-BF6D-43FF-8F1D-9576D19735B8}" type="slidenum">
              <a:rPr kumimoji="1" lang="ja-JP" altLang="en-US" smtClean="0"/>
              <a:t>‹#›</a:t>
            </a:fld>
            <a:endParaRPr kumimoji="1" lang="ja-JP" altLang="en-US"/>
          </a:p>
        </p:txBody>
      </p:sp>
    </p:spTree>
    <p:extLst>
      <p:ext uri="{BB962C8B-B14F-4D97-AF65-F5344CB8AC3E}">
        <p14:creationId xmlns:p14="http://schemas.microsoft.com/office/powerpoint/2010/main" val="3285306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AC18090-EC49-4DDA-9164-FA82C7BDB773}" type="datetimeFigureOut">
              <a:rPr kumimoji="1" lang="ja-JP" altLang="en-US" smtClean="0"/>
              <a:t>2024/11/13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85DA0B-BF6D-43FF-8F1D-9576D19735B8}" type="slidenum">
              <a:rPr kumimoji="1" lang="ja-JP" altLang="en-US" smtClean="0"/>
              <a:t>‹#›</a:t>
            </a:fld>
            <a:endParaRPr kumimoji="1" lang="ja-JP" altLang="en-US"/>
          </a:p>
        </p:txBody>
      </p:sp>
    </p:spTree>
    <p:extLst>
      <p:ext uri="{BB962C8B-B14F-4D97-AF65-F5344CB8AC3E}">
        <p14:creationId xmlns:p14="http://schemas.microsoft.com/office/powerpoint/2010/main" val="3357865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AC18090-EC49-4DDA-9164-FA82C7BDB773}" type="datetimeFigureOut">
              <a:rPr kumimoji="1" lang="ja-JP" altLang="en-US" smtClean="0"/>
              <a:t>2024/11/13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85DA0B-BF6D-43FF-8F1D-9576D19735B8}" type="slidenum">
              <a:rPr kumimoji="1" lang="ja-JP" altLang="en-US" smtClean="0"/>
              <a:t>‹#›</a:t>
            </a:fld>
            <a:endParaRPr kumimoji="1" lang="ja-JP" altLang="en-US"/>
          </a:p>
        </p:txBody>
      </p:sp>
    </p:spTree>
    <p:extLst>
      <p:ext uri="{BB962C8B-B14F-4D97-AF65-F5344CB8AC3E}">
        <p14:creationId xmlns:p14="http://schemas.microsoft.com/office/powerpoint/2010/main" val="373902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AC18090-EC49-4DDA-9164-FA82C7BDB773}" type="datetimeFigureOut">
              <a:rPr kumimoji="1" lang="ja-JP" altLang="en-US" smtClean="0"/>
              <a:t>2024/11/13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85DA0B-BF6D-43FF-8F1D-9576D19735B8}" type="slidenum">
              <a:rPr kumimoji="1" lang="ja-JP" altLang="en-US" smtClean="0"/>
              <a:t>‹#›</a:t>
            </a:fld>
            <a:endParaRPr kumimoji="1" lang="ja-JP" altLang="en-US"/>
          </a:p>
        </p:txBody>
      </p:sp>
    </p:spTree>
    <p:extLst>
      <p:ext uri="{BB962C8B-B14F-4D97-AF65-F5344CB8AC3E}">
        <p14:creationId xmlns:p14="http://schemas.microsoft.com/office/powerpoint/2010/main" val="57390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AC18090-EC49-4DDA-9164-FA82C7BDB773}" type="datetimeFigureOut">
              <a:rPr kumimoji="1" lang="ja-JP" altLang="en-US" smtClean="0"/>
              <a:t>2024/11/13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85DA0B-BF6D-43FF-8F1D-9576D19735B8}" type="slidenum">
              <a:rPr kumimoji="1" lang="ja-JP" altLang="en-US" smtClean="0"/>
              <a:t>‹#›</a:t>
            </a:fld>
            <a:endParaRPr kumimoji="1" lang="ja-JP" altLang="en-US"/>
          </a:p>
        </p:txBody>
      </p:sp>
    </p:spTree>
    <p:extLst>
      <p:ext uri="{BB962C8B-B14F-4D97-AF65-F5344CB8AC3E}">
        <p14:creationId xmlns:p14="http://schemas.microsoft.com/office/powerpoint/2010/main" val="2029440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AC18090-EC49-4DDA-9164-FA82C7BDB773}" type="datetimeFigureOut">
              <a:rPr kumimoji="1" lang="ja-JP" altLang="en-US" smtClean="0"/>
              <a:t>2024/11/13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D85DA0B-BF6D-43FF-8F1D-9576D19735B8}" type="slidenum">
              <a:rPr kumimoji="1" lang="ja-JP" altLang="en-US" smtClean="0"/>
              <a:t>‹#›</a:t>
            </a:fld>
            <a:endParaRPr kumimoji="1" lang="ja-JP" altLang="en-US"/>
          </a:p>
        </p:txBody>
      </p:sp>
    </p:spTree>
    <p:extLst>
      <p:ext uri="{BB962C8B-B14F-4D97-AF65-F5344CB8AC3E}">
        <p14:creationId xmlns:p14="http://schemas.microsoft.com/office/powerpoint/2010/main" val="1399972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AC18090-EC49-4DDA-9164-FA82C7BDB773}" type="datetimeFigureOut">
              <a:rPr kumimoji="1" lang="ja-JP" altLang="en-US" smtClean="0"/>
              <a:t>2024/11/13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D85DA0B-BF6D-43FF-8F1D-9576D19735B8}" type="slidenum">
              <a:rPr kumimoji="1" lang="ja-JP" altLang="en-US" smtClean="0"/>
              <a:t>‹#›</a:t>
            </a:fld>
            <a:endParaRPr kumimoji="1" lang="ja-JP" altLang="en-US"/>
          </a:p>
        </p:txBody>
      </p:sp>
    </p:spTree>
    <p:extLst>
      <p:ext uri="{BB962C8B-B14F-4D97-AF65-F5344CB8AC3E}">
        <p14:creationId xmlns:p14="http://schemas.microsoft.com/office/powerpoint/2010/main" val="1638164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C18090-EC49-4DDA-9164-FA82C7BDB773}" type="datetimeFigureOut">
              <a:rPr kumimoji="1" lang="ja-JP" altLang="en-US" smtClean="0"/>
              <a:t>2024/11/13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D85DA0B-BF6D-43FF-8F1D-9576D19735B8}" type="slidenum">
              <a:rPr kumimoji="1" lang="ja-JP" altLang="en-US" smtClean="0"/>
              <a:t>‹#›</a:t>
            </a:fld>
            <a:endParaRPr kumimoji="1" lang="ja-JP" altLang="en-US"/>
          </a:p>
        </p:txBody>
      </p:sp>
    </p:spTree>
    <p:extLst>
      <p:ext uri="{BB962C8B-B14F-4D97-AF65-F5344CB8AC3E}">
        <p14:creationId xmlns:p14="http://schemas.microsoft.com/office/powerpoint/2010/main" val="3327543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AC18090-EC49-4DDA-9164-FA82C7BDB773}" type="datetimeFigureOut">
              <a:rPr kumimoji="1" lang="ja-JP" altLang="en-US" smtClean="0"/>
              <a:t>2024/11/13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85DA0B-BF6D-43FF-8F1D-9576D19735B8}" type="slidenum">
              <a:rPr kumimoji="1" lang="ja-JP" altLang="en-US" smtClean="0"/>
              <a:t>‹#›</a:t>
            </a:fld>
            <a:endParaRPr kumimoji="1" lang="ja-JP" altLang="en-US"/>
          </a:p>
        </p:txBody>
      </p:sp>
    </p:spTree>
    <p:extLst>
      <p:ext uri="{BB962C8B-B14F-4D97-AF65-F5344CB8AC3E}">
        <p14:creationId xmlns:p14="http://schemas.microsoft.com/office/powerpoint/2010/main" val="4119526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AC18090-EC49-4DDA-9164-FA82C7BDB773}" type="datetimeFigureOut">
              <a:rPr kumimoji="1" lang="ja-JP" altLang="en-US" smtClean="0"/>
              <a:t>2024/11/13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85DA0B-BF6D-43FF-8F1D-9576D19735B8}" type="slidenum">
              <a:rPr kumimoji="1" lang="ja-JP" altLang="en-US" smtClean="0"/>
              <a:t>‹#›</a:t>
            </a:fld>
            <a:endParaRPr kumimoji="1" lang="ja-JP" altLang="en-US"/>
          </a:p>
        </p:txBody>
      </p:sp>
    </p:spTree>
    <p:extLst>
      <p:ext uri="{BB962C8B-B14F-4D97-AF65-F5344CB8AC3E}">
        <p14:creationId xmlns:p14="http://schemas.microsoft.com/office/powerpoint/2010/main" val="1803147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C18090-EC49-4DDA-9164-FA82C7BDB773}" type="datetimeFigureOut">
              <a:rPr kumimoji="1" lang="ja-JP" altLang="en-US" smtClean="0"/>
              <a:t>2024/11/13</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85DA0B-BF6D-43FF-8F1D-9576D19735B8}" type="slidenum">
              <a:rPr kumimoji="1" lang="ja-JP" altLang="en-US" smtClean="0"/>
              <a:t>‹#›</a:t>
            </a:fld>
            <a:endParaRPr kumimoji="1" lang="ja-JP" altLang="en-US"/>
          </a:p>
        </p:txBody>
      </p:sp>
    </p:spTree>
    <p:extLst>
      <p:ext uri="{BB962C8B-B14F-4D97-AF65-F5344CB8AC3E}">
        <p14:creationId xmlns:p14="http://schemas.microsoft.com/office/powerpoint/2010/main" val="7616587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a:extLst>
              <a:ext uri="{FF2B5EF4-FFF2-40B4-BE49-F238E27FC236}">
                <a16:creationId xmlns:a16="http://schemas.microsoft.com/office/drawing/2014/main" id="{9C7CAFF7-CBCE-47AF-905F-4101C8AA6639}"/>
              </a:ext>
            </a:extLst>
          </p:cNvPr>
          <p:cNvSpPr/>
          <p:nvPr/>
        </p:nvSpPr>
        <p:spPr>
          <a:xfrm>
            <a:off x="0" y="0"/>
            <a:ext cx="9906000" cy="477054"/>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bIns="0" rtlCol="0" anchor="t">
            <a:spAutoFit/>
          </a:bodyPr>
          <a:lstStyle/>
          <a:p>
            <a:r>
              <a:rPr kumimoji="1" lang="ja-JP" altLang="en-US" sz="2800" b="1" dirty="0">
                <a:solidFill>
                  <a:schemeClr val="bg1"/>
                </a:solidFill>
                <a:latin typeface="メイリオ" panose="020B0604030504040204" pitchFamily="50" charset="-128"/>
                <a:ea typeface="メイリオ" panose="020B0604030504040204" pitchFamily="50" charset="-128"/>
              </a:rPr>
              <a:t>検討会</a:t>
            </a:r>
            <a:r>
              <a:rPr kumimoji="1" lang="ja-JP" altLang="en-US" sz="2800" b="1">
                <a:solidFill>
                  <a:schemeClr val="bg1"/>
                </a:solidFill>
                <a:latin typeface="メイリオ" panose="020B0604030504040204" pitchFamily="50" charset="-128"/>
                <a:ea typeface="メイリオ" panose="020B0604030504040204" pitchFamily="50" charset="-128"/>
              </a:rPr>
              <a:t>の概要</a:t>
            </a:r>
            <a:endParaRPr kumimoji="1" lang="ja-JP" altLang="en-US" sz="2800" b="1" dirty="0">
              <a:solidFill>
                <a:schemeClr val="bg1"/>
              </a:solidFill>
              <a:latin typeface="メイリオ" panose="020B0604030504040204" pitchFamily="50" charset="-128"/>
              <a:ea typeface="メイリオ" panose="020B0604030504040204" pitchFamily="50" charset="-128"/>
            </a:endParaRPr>
          </a:p>
        </p:txBody>
      </p:sp>
      <p:sp>
        <p:nvSpPr>
          <p:cNvPr id="41" name="テキスト ボックス 40">
            <a:extLst>
              <a:ext uri="{FF2B5EF4-FFF2-40B4-BE49-F238E27FC236}">
                <a16:creationId xmlns:a16="http://schemas.microsoft.com/office/drawing/2014/main" id="{47046996-383B-43B4-BFD6-D87F7781ED26}"/>
              </a:ext>
            </a:extLst>
          </p:cNvPr>
          <p:cNvSpPr txBox="1"/>
          <p:nvPr/>
        </p:nvSpPr>
        <p:spPr>
          <a:xfrm>
            <a:off x="15814067" y="1256870"/>
            <a:ext cx="5070231" cy="1081065"/>
          </a:xfrm>
          <a:prstGeom prst="rect">
            <a:avLst/>
          </a:prstGeom>
          <a:noFill/>
        </p:spPr>
        <p:txBody>
          <a:bodyPr wrap="square" rtlCol="0">
            <a:spAutoFit/>
          </a:bodyPr>
          <a:lstStyle/>
          <a:p>
            <a:pPr marL="285750" indent="-285750">
              <a:lnSpc>
                <a:spcPct val="150000"/>
              </a:lnSpc>
              <a:buFont typeface="Wingdings" panose="05000000000000000000" pitchFamily="2" charset="2"/>
              <a:buChar char="n"/>
            </a:pPr>
            <a:r>
              <a:rPr lang="ja-JP" altLang="en-US" sz="1600" b="1" dirty="0">
                <a:latin typeface="メイリオ" panose="020B0604030504040204" pitchFamily="50" charset="-128"/>
                <a:ea typeface="メイリオ" panose="020B0604030504040204" pitchFamily="50" charset="-128"/>
              </a:rPr>
              <a:t>検討項目</a:t>
            </a:r>
            <a:endParaRPr lang="en-US" altLang="ja-JP" sz="1600" b="1" dirty="0">
              <a:latin typeface="メイリオ" panose="020B0604030504040204" pitchFamily="50" charset="-128"/>
              <a:ea typeface="メイリオ" panose="020B0604030504040204" pitchFamily="50" charset="-128"/>
            </a:endParaRPr>
          </a:p>
          <a:p>
            <a:pPr marL="742950" lvl="1" indent="-285750">
              <a:lnSpc>
                <a:spcPct val="150000"/>
              </a:lnSpc>
              <a:buFont typeface="Arial" panose="020B0604020202020204" pitchFamily="34" charset="0"/>
              <a:buChar char="•"/>
            </a:pPr>
            <a:r>
              <a:rPr lang="ja-JP" altLang="en-US" sz="1400" dirty="0">
                <a:latin typeface="メイリオ" panose="020B0604030504040204" pitchFamily="50" charset="-128"/>
                <a:ea typeface="メイリオ" panose="020B0604030504040204" pitchFamily="50" charset="-128"/>
              </a:rPr>
              <a:t>答申路線と検討路線の優位性比較</a:t>
            </a:r>
            <a:endParaRPr lang="en-US" altLang="ja-JP" sz="1400" dirty="0">
              <a:latin typeface="メイリオ" panose="020B0604030504040204" pitchFamily="50" charset="-128"/>
              <a:ea typeface="メイリオ" panose="020B0604030504040204" pitchFamily="50" charset="-128"/>
            </a:endParaRPr>
          </a:p>
          <a:p>
            <a:pPr marL="742950" lvl="1" indent="-285750">
              <a:lnSpc>
                <a:spcPct val="150000"/>
              </a:lnSpc>
              <a:buFont typeface="Arial" panose="020B0604020202020204" pitchFamily="34" charset="0"/>
              <a:buChar char="•"/>
            </a:pPr>
            <a:r>
              <a:rPr lang="ja-JP" altLang="en-US" sz="1400" dirty="0">
                <a:latin typeface="メイリオ" panose="020B0604030504040204" pitchFamily="50" charset="-128"/>
                <a:ea typeface="メイリオ" panose="020B0604030504040204" pitchFamily="50" charset="-128"/>
              </a:rPr>
              <a:t>今後の課題整理　など</a:t>
            </a:r>
            <a:endParaRPr lang="en-US" altLang="ja-JP" sz="1400" dirty="0">
              <a:latin typeface="メイリオ" panose="020B0604030504040204" pitchFamily="50" charset="-128"/>
              <a:ea typeface="メイリオ" panose="020B0604030504040204" pitchFamily="50" charset="-128"/>
            </a:endParaRPr>
          </a:p>
        </p:txBody>
      </p:sp>
      <p:sp>
        <p:nvSpPr>
          <p:cNvPr id="42" name="四角形: 角を丸くする 41">
            <a:extLst>
              <a:ext uri="{FF2B5EF4-FFF2-40B4-BE49-F238E27FC236}">
                <a16:creationId xmlns:a16="http://schemas.microsoft.com/office/drawing/2014/main" id="{F0BF14BB-A324-46E5-968F-5D9D11282609}"/>
              </a:ext>
            </a:extLst>
          </p:cNvPr>
          <p:cNvSpPr/>
          <p:nvPr/>
        </p:nvSpPr>
        <p:spPr>
          <a:xfrm>
            <a:off x="21000" y="602322"/>
            <a:ext cx="9864000" cy="529279"/>
          </a:xfrm>
          <a:prstGeom prst="roundRect">
            <a:avLst/>
          </a:prstGeom>
          <a:noFill/>
          <a:ln w="25400">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lIns="18000" tIns="72000" rIns="18000" bIns="36000" rtlCol="0" anchor="t" anchorCtr="0">
            <a:spAutoFit/>
          </a:bodyPr>
          <a:lstStyle/>
          <a:p>
            <a:pPr algn="ctr"/>
            <a:r>
              <a:rPr lang="ja-JP" altLang="en-US" sz="1200" dirty="0">
                <a:solidFill>
                  <a:schemeClr val="tx1"/>
                </a:solidFill>
                <a:latin typeface="メイリオ" panose="020B0604030504040204" pitchFamily="50" charset="-128"/>
                <a:ea typeface="メイリオ" panose="020B0604030504040204" pitchFamily="50" charset="-128"/>
              </a:rPr>
              <a:t>夢洲における国際観光拠点の形成に向けたまちづくりの状況を踏まえ、夢洲への鉄道によるアクセスにかかる整備の方向性について検討を行うため、有識者等の意見を聴くとともに、関係者による意見交換を行うことを目的として、夢洲アクセス鉄道に関する検討会を開催します。</a:t>
            </a:r>
            <a:endParaRPr kumimoji="1" lang="ja-JP" altLang="en-US" sz="1200" dirty="0">
              <a:solidFill>
                <a:schemeClr val="tx1"/>
              </a:solidFill>
            </a:endParaRPr>
          </a:p>
        </p:txBody>
      </p:sp>
      <p:sp>
        <p:nvSpPr>
          <p:cNvPr id="43" name="テキスト ボックス 42">
            <a:extLst>
              <a:ext uri="{FF2B5EF4-FFF2-40B4-BE49-F238E27FC236}">
                <a16:creationId xmlns:a16="http://schemas.microsoft.com/office/drawing/2014/main" id="{FA948F12-D75E-42F6-96C3-C5A7E37A445D}"/>
              </a:ext>
            </a:extLst>
          </p:cNvPr>
          <p:cNvSpPr txBox="1"/>
          <p:nvPr/>
        </p:nvSpPr>
        <p:spPr>
          <a:xfrm>
            <a:off x="15814065" y="4838620"/>
            <a:ext cx="6043051" cy="3135474"/>
          </a:xfrm>
          <a:prstGeom prst="rect">
            <a:avLst/>
          </a:prstGeom>
          <a:noFill/>
        </p:spPr>
        <p:txBody>
          <a:bodyPr wrap="square" rtlCol="0">
            <a:spAutoFit/>
          </a:bodyPr>
          <a:lstStyle/>
          <a:p>
            <a:pPr marL="285750" indent="-285750">
              <a:lnSpc>
                <a:spcPct val="150000"/>
              </a:lnSpc>
              <a:buFont typeface="Wingdings" panose="05000000000000000000" pitchFamily="2" charset="2"/>
              <a:buChar char="n"/>
            </a:pPr>
            <a:r>
              <a:rPr lang="ja-JP" altLang="en-US" sz="1600" b="1" dirty="0">
                <a:latin typeface="メイリオ" panose="020B0604030504040204" pitchFamily="50" charset="-128"/>
                <a:ea typeface="メイリオ" panose="020B0604030504040204" pitchFamily="50" charset="-128"/>
              </a:rPr>
              <a:t>検討体制</a:t>
            </a:r>
            <a:endParaRPr lang="en-US" altLang="ja-JP" sz="1600" b="1" dirty="0">
              <a:latin typeface="メイリオ" panose="020B0604030504040204" pitchFamily="50" charset="-128"/>
              <a:ea typeface="メイリオ" panose="020B0604030504040204" pitchFamily="50" charset="-128"/>
            </a:endParaRPr>
          </a:p>
          <a:p>
            <a:pPr>
              <a:lnSpc>
                <a:spcPct val="150000"/>
              </a:lnSpc>
            </a:pPr>
            <a:r>
              <a:rPr lang="ja-JP" altLang="en-US" sz="1400" dirty="0">
                <a:latin typeface="メイリオ" panose="020B0604030504040204" pitchFamily="50" charset="-128"/>
                <a:ea typeface="メイリオ" panose="020B0604030504040204" pitchFamily="50" charset="-128"/>
              </a:rPr>
              <a:t>　「夢洲アクセス鉄道に関する検討会」（非公開で開催）</a:t>
            </a:r>
            <a:endParaRPr lang="en-US" altLang="ja-JP" sz="1400" dirty="0">
              <a:latin typeface="メイリオ" panose="020B0604030504040204" pitchFamily="50" charset="-128"/>
              <a:ea typeface="メイリオ" panose="020B0604030504040204" pitchFamily="50" charset="-128"/>
            </a:endParaRPr>
          </a:p>
          <a:p>
            <a:pPr>
              <a:lnSpc>
                <a:spcPct val="150000"/>
              </a:lnSpc>
            </a:pPr>
            <a:endParaRPr lang="en-US" altLang="ja-JP" sz="500" dirty="0">
              <a:latin typeface="メイリオ" panose="020B0604030504040204" pitchFamily="50" charset="-128"/>
              <a:ea typeface="メイリオ" panose="020B0604030504040204" pitchFamily="50" charset="-128"/>
            </a:endParaRPr>
          </a:p>
          <a:p>
            <a:pPr marL="1393825" indent="-1130300">
              <a:lnSpc>
                <a:spcPct val="150000"/>
              </a:lnSpc>
            </a:pPr>
            <a:r>
              <a:rPr lang="en-US" altLang="ja-JP" sz="1400"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委   員  </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関西大学　宇都宮浄人 教授</a:t>
            </a:r>
            <a:endParaRPr lang="en-US" altLang="ja-JP" sz="1400" dirty="0">
              <a:latin typeface="メイリオ" panose="020B0604030504040204" pitchFamily="50" charset="-128"/>
              <a:ea typeface="メイリオ" panose="020B0604030504040204" pitchFamily="50" charset="-128"/>
            </a:endParaRPr>
          </a:p>
          <a:p>
            <a:pPr marL="1393825" indent="-1130300">
              <a:lnSpc>
                <a:spcPct val="150000"/>
              </a:lnSpc>
            </a:pPr>
            <a:r>
              <a:rPr lang="en-US" altLang="ja-JP" sz="1400"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京都大学　松島格也　特定教授</a:t>
            </a:r>
            <a:endParaRPr lang="en-US" altLang="ja-JP" sz="1400" dirty="0">
              <a:latin typeface="メイリオ" panose="020B0604030504040204" pitchFamily="50" charset="-128"/>
              <a:ea typeface="メイリオ" panose="020B0604030504040204" pitchFamily="50" charset="-128"/>
            </a:endParaRPr>
          </a:p>
          <a:p>
            <a:pPr marL="1393825" indent="-1130300">
              <a:lnSpc>
                <a:spcPct val="150000"/>
              </a:lnSpc>
            </a:pPr>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鉄道事業者</a:t>
            </a:r>
            <a:r>
              <a:rPr lang="en-US" altLang="ja-JP" sz="1400"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　</a:t>
            </a:r>
            <a:r>
              <a:rPr lang="ja-JP" altLang="ja-JP" sz="1400" kern="100" dirty="0">
                <a:effectLst/>
                <a:latin typeface="メイリオ" panose="020B0604030504040204" pitchFamily="50" charset="-128"/>
                <a:ea typeface="メイリオ" panose="020B0604030504040204" pitchFamily="50" charset="-128"/>
              </a:rPr>
              <a:t>西日本旅客鉄道</a:t>
            </a:r>
            <a:r>
              <a:rPr lang="ja-JP" altLang="en-US" sz="1400" kern="100" dirty="0">
                <a:effectLst/>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a:t>
            </a:r>
            <a:r>
              <a:rPr lang="ja-JP" altLang="ja-JP" sz="1400" dirty="0">
                <a:latin typeface="メイリオ" panose="020B0604030504040204" pitchFamily="50" charset="-128"/>
                <a:ea typeface="メイリオ" panose="020B0604030504040204" pitchFamily="50" charset="-128"/>
              </a:rPr>
              <a:t>京阪電気鉄道</a:t>
            </a:r>
            <a:r>
              <a:rPr lang="ja-JP" altLang="en-US" sz="1400" dirty="0">
                <a:latin typeface="メイリオ" panose="020B0604030504040204" pitchFamily="50" charset="-128"/>
                <a:ea typeface="メイリオ" panose="020B0604030504040204" pitchFamily="50" charset="-128"/>
              </a:rPr>
              <a:t>㈱、　</a:t>
            </a:r>
            <a:endParaRPr lang="en-US" altLang="ja-JP" sz="1400" dirty="0">
              <a:latin typeface="メイリオ" panose="020B0604030504040204" pitchFamily="50" charset="-128"/>
              <a:ea typeface="メイリオ" panose="020B0604030504040204" pitchFamily="50" charset="-128"/>
            </a:endParaRPr>
          </a:p>
          <a:p>
            <a:pPr marL="1393825" indent="-1130300">
              <a:lnSpc>
                <a:spcPct val="150000"/>
              </a:lnSpc>
            </a:pPr>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　㈱</a:t>
            </a:r>
            <a:r>
              <a:rPr lang="ja-JP" altLang="ja-JP" sz="1400" dirty="0">
                <a:latin typeface="メイリオ" panose="020B0604030504040204" pitchFamily="50" charset="-128"/>
                <a:ea typeface="メイリオ" panose="020B0604030504040204" pitchFamily="50" charset="-128"/>
              </a:rPr>
              <a:t>大阪港トランスポートシステム</a:t>
            </a:r>
            <a:r>
              <a:rPr lang="ja-JP" altLang="en-US" sz="1400" dirty="0">
                <a:latin typeface="メイリオ" panose="020B0604030504040204" pitchFamily="50" charset="-128"/>
                <a:ea typeface="メイリオ" panose="020B0604030504040204" pitchFamily="50" charset="-128"/>
              </a:rPr>
              <a:t>、</a:t>
            </a:r>
            <a:endParaRPr lang="en-US" altLang="ja-JP" sz="1400" dirty="0">
              <a:latin typeface="メイリオ" panose="020B0604030504040204" pitchFamily="50" charset="-128"/>
              <a:ea typeface="メイリオ" panose="020B0604030504040204" pitchFamily="50" charset="-128"/>
            </a:endParaRPr>
          </a:p>
          <a:p>
            <a:pPr marL="1393825" indent="-1130300">
              <a:lnSpc>
                <a:spcPct val="150000"/>
              </a:lnSpc>
            </a:pPr>
            <a:r>
              <a:rPr lang="en-US" altLang="ja-JP" sz="1400"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　</a:t>
            </a:r>
            <a:r>
              <a:rPr lang="ja-JP" altLang="ja-JP" sz="1400" dirty="0">
                <a:latin typeface="メイリオ" panose="020B0604030504040204" pitchFamily="50" charset="-128"/>
                <a:ea typeface="メイリオ" panose="020B0604030504040204" pitchFamily="50" charset="-128"/>
              </a:rPr>
              <a:t>大阪市高速電気軌道</a:t>
            </a:r>
            <a:r>
              <a:rPr lang="ja-JP" altLang="en-US" sz="1400" dirty="0">
                <a:latin typeface="メイリオ" panose="020B0604030504040204" pitchFamily="50" charset="-128"/>
                <a:ea typeface="メイリオ" panose="020B0604030504040204" pitchFamily="50" charset="-128"/>
              </a:rPr>
              <a:t>㈱、</a:t>
            </a:r>
            <a:r>
              <a:rPr lang="ja-JP" altLang="ja-JP" sz="1400" dirty="0">
                <a:latin typeface="メイリオ" panose="020B0604030504040204" pitchFamily="50" charset="-128"/>
                <a:ea typeface="メイリオ" panose="020B0604030504040204" pitchFamily="50" charset="-128"/>
              </a:rPr>
              <a:t>阪神電気鉄道</a:t>
            </a:r>
            <a:r>
              <a:rPr lang="ja-JP" altLang="en-US" sz="1400" dirty="0">
                <a:latin typeface="メイリオ" panose="020B0604030504040204" pitchFamily="50" charset="-128"/>
                <a:ea typeface="メイリオ" panose="020B0604030504040204" pitchFamily="50" charset="-128"/>
              </a:rPr>
              <a:t>㈱</a:t>
            </a:r>
            <a:endParaRPr lang="en-US" altLang="ja-JP" sz="1400" dirty="0">
              <a:latin typeface="メイリオ" panose="020B0604030504040204" pitchFamily="50" charset="-128"/>
              <a:ea typeface="メイリオ" panose="020B0604030504040204" pitchFamily="50" charset="-128"/>
            </a:endParaRPr>
          </a:p>
          <a:p>
            <a:pPr marL="1393825" indent="-1130300">
              <a:lnSpc>
                <a:spcPct val="150000"/>
              </a:lnSpc>
            </a:pPr>
            <a:r>
              <a:rPr lang="en-US" altLang="ja-JP" sz="1400"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大阪府・大阪市</a:t>
            </a:r>
            <a:endParaRPr lang="en-US" altLang="ja-JP" sz="1400" dirty="0">
              <a:latin typeface="メイリオ" panose="020B0604030504040204" pitchFamily="50" charset="-128"/>
              <a:ea typeface="メイリオ" panose="020B0604030504040204" pitchFamily="50" charset="-128"/>
            </a:endParaRPr>
          </a:p>
          <a:p>
            <a:pPr marL="263525">
              <a:lnSpc>
                <a:spcPct val="150000"/>
              </a:lnSpc>
            </a:pP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ｵﾌﾞｻﾞｰﾊﾞｰ</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国土交通省（近畿運輸局・近畿地方整備局）</a:t>
            </a:r>
            <a:endParaRPr lang="en-US" altLang="ja-JP" sz="1400" dirty="0">
              <a:latin typeface="メイリオ" panose="020B0604030504040204" pitchFamily="50" charset="-128"/>
              <a:ea typeface="メイリオ" panose="020B0604030504040204" pitchFamily="50" charset="-128"/>
            </a:endParaRPr>
          </a:p>
        </p:txBody>
      </p:sp>
      <p:sp>
        <p:nvSpPr>
          <p:cNvPr id="44" name="テキスト ボックス 43">
            <a:extLst>
              <a:ext uri="{FF2B5EF4-FFF2-40B4-BE49-F238E27FC236}">
                <a16:creationId xmlns:a16="http://schemas.microsoft.com/office/drawing/2014/main" id="{5D492477-173D-4625-867A-42A446C5163F}"/>
              </a:ext>
            </a:extLst>
          </p:cNvPr>
          <p:cNvSpPr txBox="1"/>
          <p:nvPr/>
        </p:nvSpPr>
        <p:spPr>
          <a:xfrm>
            <a:off x="10058400" y="1256870"/>
            <a:ext cx="5738251" cy="2973891"/>
          </a:xfrm>
          <a:prstGeom prst="rect">
            <a:avLst/>
          </a:prstGeom>
          <a:noFill/>
        </p:spPr>
        <p:txBody>
          <a:bodyPr wrap="square" rtlCol="0">
            <a:spAutoFit/>
          </a:bodyPr>
          <a:lstStyle/>
          <a:p>
            <a:pPr marL="285750" indent="-285750">
              <a:lnSpc>
                <a:spcPct val="150000"/>
              </a:lnSpc>
              <a:buFont typeface="Wingdings" panose="05000000000000000000" pitchFamily="2" charset="2"/>
              <a:buChar char="n"/>
            </a:pPr>
            <a:r>
              <a:rPr lang="ja-JP" altLang="en-US" sz="1600" b="1" dirty="0">
                <a:latin typeface="メイリオ" panose="020B0604030504040204" pitchFamily="50" charset="-128"/>
                <a:ea typeface="メイリオ" panose="020B0604030504040204" pitchFamily="50" charset="-128"/>
              </a:rPr>
              <a:t>検討対象路線</a:t>
            </a:r>
            <a:endParaRPr lang="en-US" altLang="ja-JP" sz="1600" b="1" dirty="0">
              <a:latin typeface="メイリオ" panose="020B0604030504040204" pitchFamily="50" charset="-128"/>
              <a:ea typeface="メイリオ" panose="020B0604030504040204" pitchFamily="50" charset="-128"/>
            </a:endParaRPr>
          </a:p>
          <a:p>
            <a:pPr>
              <a:lnSpc>
                <a:spcPct val="150000"/>
              </a:lnSpc>
            </a:pPr>
            <a:r>
              <a:rPr lang="ja-JP" altLang="en-US" sz="1400" b="1" dirty="0">
                <a:latin typeface="メイリオ" panose="020B0604030504040204" pitchFamily="50" charset="-128"/>
                <a:ea typeface="メイリオ" panose="020B0604030504040204" pitchFamily="50" charset="-128"/>
              </a:rPr>
              <a:t>　１）</a:t>
            </a:r>
            <a:r>
              <a:rPr lang="ja-JP" altLang="en-US" sz="1400" b="1" dirty="0">
                <a:solidFill>
                  <a:srgbClr val="FA9500"/>
                </a:solidFill>
                <a:latin typeface="メイリオ" panose="020B0604030504040204" pitchFamily="50" charset="-128"/>
                <a:ea typeface="メイリオ" panose="020B0604030504040204" pitchFamily="50" charset="-128"/>
              </a:rPr>
              <a:t>答申路線</a:t>
            </a:r>
            <a:r>
              <a:rPr lang="en-US" altLang="ja-JP" sz="1400" b="1" baseline="30000" dirty="0">
                <a:solidFill>
                  <a:srgbClr val="FA9500"/>
                </a:solidFill>
                <a:latin typeface="メイリオ" panose="020B0604030504040204" pitchFamily="50" charset="-128"/>
                <a:ea typeface="メイリオ" panose="020B0604030504040204" pitchFamily="50" charset="-128"/>
              </a:rPr>
              <a:t>※</a:t>
            </a:r>
            <a:r>
              <a:rPr lang="ja-JP" altLang="en-US" sz="1400" dirty="0">
                <a:solidFill>
                  <a:srgbClr val="FA9500"/>
                </a:solidFill>
                <a:latin typeface="メイリオ" panose="020B0604030504040204" pitchFamily="50" charset="-128"/>
                <a:ea typeface="メイリオ" panose="020B0604030504040204" pitchFamily="50" charset="-128"/>
              </a:rPr>
              <a:t>（</a:t>
            </a:r>
            <a:r>
              <a:rPr lang="zh-TW" altLang="en-US" sz="1400" dirty="0">
                <a:solidFill>
                  <a:srgbClr val="FA9500"/>
                </a:solidFill>
                <a:latin typeface="メイリオ" panose="020B0604030504040204" pitchFamily="50" charset="-128"/>
                <a:ea typeface="メイリオ" panose="020B0604030504040204" pitchFamily="50" charset="-128"/>
              </a:rPr>
              <a:t>中之島～西九条～新桜島～</a:t>
            </a:r>
            <a:r>
              <a:rPr lang="ja-JP" altLang="en-US" sz="1400" dirty="0">
                <a:solidFill>
                  <a:srgbClr val="FA9500"/>
                </a:solidFill>
                <a:latin typeface="メイリオ" panose="020B0604030504040204" pitchFamily="50" charset="-128"/>
                <a:ea typeface="メイリオ" panose="020B0604030504040204" pitchFamily="50" charset="-128"/>
              </a:rPr>
              <a:t>舞洲～</a:t>
            </a:r>
            <a:r>
              <a:rPr lang="zh-TW" altLang="en-US" sz="1400" dirty="0">
                <a:solidFill>
                  <a:srgbClr val="FA9500"/>
                </a:solidFill>
                <a:latin typeface="メイリオ" panose="020B0604030504040204" pitchFamily="50" charset="-128"/>
                <a:ea typeface="メイリオ" panose="020B0604030504040204" pitchFamily="50" charset="-128"/>
              </a:rPr>
              <a:t>夢洲</a:t>
            </a:r>
            <a:r>
              <a:rPr lang="ja-JP" altLang="en-US" sz="1400" dirty="0">
                <a:solidFill>
                  <a:srgbClr val="FA9500"/>
                </a:solidFill>
                <a:latin typeface="メイリオ" panose="020B0604030504040204" pitchFamily="50" charset="-128"/>
                <a:ea typeface="メイリオ" panose="020B0604030504040204" pitchFamily="50" charset="-128"/>
              </a:rPr>
              <a:t>）</a:t>
            </a:r>
            <a:endParaRPr lang="en-US" altLang="ja-JP" sz="1400" dirty="0">
              <a:solidFill>
                <a:srgbClr val="FA9500"/>
              </a:solidFill>
              <a:latin typeface="メイリオ" panose="020B0604030504040204" pitchFamily="50" charset="-128"/>
              <a:ea typeface="メイリオ" panose="020B0604030504040204" pitchFamily="50" charset="-128"/>
            </a:endParaRPr>
          </a:p>
          <a:p>
            <a:pPr lvl="1">
              <a:lnSpc>
                <a:spcPct val="150000"/>
              </a:lnSpc>
            </a:pPr>
            <a:endParaRPr lang="en-US" altLang="ja-JP" sz="400" dirty="0">
              <a:latin typeface="メイリオ" panose="020B0604030504040204" pitchFamily="50" charset="-128"/>
              <a:ea typeface="メイリオ" panose="020B0604030504040204" pitchFamily="50" charset="-128"/>
            </a:endParaRPr>
          </a:p>
          <a:p>
            <a:pPr>
              <a:lnSpc>
                <a:spcPct val="150000"/>
              </a:lnSpc>
              <a:spcBef>
                <a:spcPct val="0"/>
              </a:spcBef>
              <a:buFontTx/>
              <a:buNone/>
            </a:pPr>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「運輸政策審議会答申第</a:t>
            </a:r>
            <a:r>
              <a:rPr lang="en-US" altLang="ja-JP" sz="1100" dirty="0">
                <a:latin typeface="メイリオ" panose="020B0604030504040204" pitchFamily="50" charset="-128"/>
                <a:ea typeface="メイリオ" panose="020B0604030504040204" pitchFamily="50" charset="-128"/>
              </a:rPr>
              <a:t>10</a:t>
            </a:r>
            <a:r>
              <a:rPr lang="ja-JP" altLang="en-US" sz="1100" dirty="0">
                <a:latin typeface="メイリオ" panose="020B0604030504040204" pitchFamily="50" charset="-128"/>
                <a:ea typeface="メイリオ" panose="020B0604030504040204" pitchFamily="50" charset="-128"/>
              </a:rPr>
              <a:t>号（平成元年）」</a:t>
            </a:r>
            <a:endParaRPr lang="en-US" altLang="ja-JP" sz="1100" dirty="0">
              <a:latin typeface="メイリオ" panose="020B0604030504040204" pitchFamily="50" charset="-128"/>
              <a:ea typeface="メイリオ" panose="020B0604030504040204" pitchFamily="50" charset="-128"/>
            </a:endParaRPr>
          </a:p>
          <a:p>
            <a:pPr>
              <a:lnSpc>
                <a:spcPct val="150000"/>
              </a:lnSpc>
              <a:spcBef>
                <a:spcPct val="0"/>
              </a:spcBef>
              <a:buFontTx/>
              <a:buNone/>
            </a:pPr>
            <a:r>
              <a:rPr lang="ja-JP" altLang="en-US" sz="1100" dirty="0">
                <a:latin typeface="メイリオ" panose="020B0604030504040204" pitchFamily="50" charset="-128"/>
                <a:ea typeface="メイリオ" panose="020B0604030504040204" pitchFamily="50" charset="-128"/>
              </a:rPr>
              <a:t>　　　　　　　　　・北港テクノポート線（コスモスクエア～夢洲～舞洲～此花方面）　</a:t>
            </a:r>
            <a:endParaRPr lang="en-US" altLang="ja-JP" sz="1100" dirty="0">
              <a:latin typeface="メイリオ" panose="020B0604030504040204" pitchFamily="50" charset="-128"/>
              <a:ea typeface="メイリオ" panose="020B0604030504040204" pitchFamily="50" charset="-128"/>
            </a:endParaRPr>
          </a:p>
          <a:p>
            <a:pPr>
              <a:lnSpc>
                <a:spcPct val="150000"/>
              </a:lnSpc>
              <a:spcBef>
                <a:spcPct val="0"/>
              </a:spcBef>
              <a:buFontTx/>
              <a:buNone/>
            </a:pPr>
            <a:r>
              <a:rPr lang="ja-JP" altLang="en-US" sz="11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　「近畿地方交通審議会答申第</a:t>
            </a:r>
            <a:r>
              <a:rPr lang="en-US" altLang="ja-JP" sz="1100" dirty="0">
                <a:latin typeface="メイリオ" panose="020B0604030504040204" pitchFamily="50" charset="-128"/>
                <a:ea typeface="メイリオ" panose="020B0604030504040204" pitchFamily="50" charset="-128"/>
              </a:rPr>
              <a:t>8</a:t>
            </a:r>
            <a:r>
              <a:rPr lang="ja-JP" altLang="en-US" sz="1100" dirty="0">
                <a:latin typeface="メイリオ" panose="020B0604030504040204" pitchFamily="50" charset="-128"/>
                <a:ea typeface="メイリオ" panose="020B0604030504040204" pitchFamily="50" charset="-128"/>
              </a:rPr>
              <a:t>号（平成</a:t>
            </a:r>
            <a:r>
              <a:rPr lang="en-US" altLang="ja-JP" sz="1100" dirty="0">
                <a:latin typeface="メイリオ" panose="020B0604030504040204" pitchFamily="50" charset="-128"/>
                <a:ea typeface="メイリオ" panose="020B0604030504040204" pitchFamily="50" charset="-128"/>
              </a:rPr>
              <a:t>16</a:t>
            </a:r>
            <a:r>
              <a:rPr lang="ja-JP" altLang="en-US" sz="1100" dirty="0">
                <a:latin typeface="メイリオ" panose="020B0604030504040204" pitchFamily="50" charset="-128"/>
                <a:ea typeface="メイリオ" panose="020B0604030504040204" pitchFamily="50" charset="-128"/>
              </a:rPr>
              <a:t>年）」</a:t>
            </a:r>
            <a:endParaRPr lang="en-US" altLang="ja-JP" sz="1100" dirty="0">
              <a:latin typeface="メイリオ" panose="020B0604030504040204" pitchFamily="50" charset="-128"/>
              <a:ea typeface="メイリオ" panose="020B0604030504040204" pitchFamily="50" charset="-128"/>
            </a:endParaRPr>
          </a:p>
          <a:p>
            <a:pPr>
              <a:lnSpc>
                <a:spcPct val="150000"/>
              </a:lnSpc>
              <a:spcBef>
                <a:spcPct val="0"/>
              </a:spcBef>
              <a:buFontTx/>
              <a:buNone/>
            </a:pPr>
            <a:r>
              <a:rPr lang="ja-JP" altLang="en-US" sz="1100" dirty="0">
                <a:latin typeface="メイリオ" panose="020B0604030504040204" pitchFamily="50" charset="-128"/>
                <a:ea typeface="メイリオ" panose="020B0604030504040204" pitchFamily="50" charset="-128"/>
              </a:rPr>
              <a:t>　　　　　　　　　・中之島新線延伸（中之島～西九条～千鳥橋～新桜島）</a:t>
            </a:r>
            <a:endParaRPr lang="en-US" altLang="ja-JP" sz="1400" dirty="0">
              <a:latin typeface="メイリオ" panose="020B0604030504040204" pitchFamily="50" charset="-128"/>
              <a:ea typeface="メイリオ" panose="020B0604030504040204" pitchFamily="50" charset="-128"/>
            </a:endParaRPr>
          </a:p>
          <a:p>
            <a:pPr marL="1200150" lvl="2" indent="-285750">
              <a:lnSpc>
                <a:spcPct val="150000"/>
              </a:lnSpc>
              <a:buFont typeface="Arial" panose="020B0604020202020204" pitchFamily="34" charset="0"/>
              <a:buChar char="•"/>
            </a:pPr>
            <a:endParaRPr lang="en-US" altLang="ja-JP" sz="500" dirty="0">
              <a:latin typeface="メイリオ" panose="020B0604030504040204" pitchFamily="50" charset="-128"/>
              <a:ea typeface="メイリオ" panose="020B0604030504040204" pitchFamily="50" charset="-128"/>
            </a:endParaRPr>
          </a:p>
          <a:p>
            <a:pPr>
              <a:lnSpc>
                <a:spcPct val="150000"/>
              </a:lnSpc>
            </a:pPr>
            <a:r>
              <a:rPr lang="ja-JP" altLang="en-US" sz="1400" b="1" dirty="0">
                <a:latin typeface="メイリオ" panose="020B0604030504040204" pitchFamily="50" charset="-128"/>
                <a:ea typeface="メイリオ" panose="020B0604030504040204" pitchFamily="50" charset="-128"/>
              </a:rPr>
              <a:t>　２）検討路線</a:t>
            </a:r>
            <a:endParaRPr lang="en-US" altLang="ja-JP" sz="1400" b="1" dirty="0">
              <a:latin typeface="メイリオ" panose="020B0604030504040204" pitchFamily="50" charset="-128"/>
              <a:ea typeface="メイリオ" panose="020B0604030504040204" pitchFamily="50" charset="-128"/>
            </a:endParaRPr>
          </a:p>
          <a:p>
            <a:pPr marL="742950" lvl="1" indent="-285750">
              <a:lnSpc>
                <a:spcPct val="150000"/>
              </a:lnSpc>
              <a:buFont typeface="Arial" panose="020B0604020202020204" pitchFamily="34" charset="0"/>
              <a:buChar char="•"/>
            </a:pPr>
            <a:r>
              <a:rPr lang="zh-TW" altLang="en-US" sz="1400" b="1" dirty="0">
                <a:solidFill>
                  <a:srgbClr val="FF0065"/>
                </a:solidFill>
                <a:latin typeface="メイリオ" panose="020B0604030504040204" pitchFamily="50" charset="-128"/>
                <a:ea typeface="メイリオ" panose="020B0604030504040204" pitchFamily="50" charset="-128"/>
              </a:rPr>
              <a:t>ＪＲ桜島線延伸</a:t>
            </a:r>
            <a:r>
              <a:rPr lang="zh-TW" altLang="en-US" sz="1400" dirty="0">
                <a:solidFill>
                  <a:srgbClr val="FF0065"/>
                </a:solidFill>
                <a:latin typeface="メイリオ" panose="020B0604030504040204" pitchFamily="50" charset="-128"/>
                <a:ea typeface="メイリオ" panose="020B0604030504040204" pitchFamily="50" charset="-128"/>
              </a:rPr>
              <a:t>（桜島～</a:t>
            </a:r>
            <a:r>
              <a:rPr lang="ja-JP" altLang="en-US" sz="1400" dirty="0">
                <a:solidFill>
                  <a:srgbClr val="FF0065"/>
                </a:solidFill>
                <a:latin typeface="メイリオ" panose="020B0604030504040204" pitchFamily="50" charset="-128"/>
                <a:ea typeface="メイリオ" panose="020B0604030504040204" pitchFamily="50" charset="-128"/>
              </a:rPr>
              <a:t>舞洲～</a:t>
            </a:r>
            <a:r>
              <a:rPr lang="zh-TW" altLang="en-US" sz="1400" dirty="0">
                <a:solidFill>
                  <a:srgbClr val="FF0065"/>
                </a:solidFill>
                <a:latin typeface="メイリオ" panose="020B0604030504040204" pitchFamily="50" charset="-128"/>
                <a:ea typeface="メイリオ" panose="020B0604030504040204" pitchFamily="50" charset="-128"/>
              </a:rPr>
              <a:t>夢洲）</a:t>
            </a:r>
            <a:endParaRPr lang="en-US" altLang="zh-TW" sz="1400" dirty="0">
              <a:solidFill>
                <a:srgbClr val="FF0065"/>
              </a:solidFill>
              <a:latin typeface="メイリオ" panose="020B0604030504040204" pitchFamily="50" charset="-128"/>
              <a:ea typeface="メイリオ" panose="020B0604030504040204" pitchFamily="50" charset="-128"/>
            </a:endParaRPr>
          </a:p>
          <a:p>
            <a:pPr marL="742950" lvl="1" indent="-285750">
              <a:lnSpc>
                <a:spcPct val="150000"/>
              </a:lnSpc>
              <a:buFont typeface="Arial" panose="020B0604020202020204" pitchFamily="34" charset="0"/>
              <a:buChar char="•"/>
            </a:pPr>
            <a:r>
              <a:rPr lang="zh-TW" altLang="en-US" sz="1400" b="1" dirty="0">
                <a:solidFill>
                  <a:srgbClr val="0072C0"/>
                </a:solidFill>
                <a:latin typeface="メイリオ" panose="020B0604030504040204" pitchFamily="50" charset="-128"/>
                <a:ea typeface="メイリオ" panose="020B0604030504040204" pitchFamily="50" charset="-128"/>
              </a:rPr>
              <a:t>京阪中之島線延伸</a:t>
            </a:r>
            <a:r>
              <a:rPr lang="zh-TW" altLang="en-US" sz="1400" dirty="0">
                <a:solidFill>
                  <a:srgbClr val="0072C0"/>
                </a:solidFill>
                <a:latin typeface="メイリオ" panose="020B0604030504040204" pitchFamily="50" charset="-128"/>
                <a:ea typeface="メイリオ" panose="020B0604030504040204" pitchFamily="50" charset="-128"/>
              </a:rPr>
              <a:t>（中之島～九条）</a:t>
            </a:r>
            <a:endParaRPr lang="en-US" altLang="ja-JP" sz="1600" dirty="0">
              <a:latin typeface="メイリオ" panose="020B0604030504040204" pitchFamily="50" charset="-128"/>
              <a:ea typeface="メイリオ" panose="020B0604030504040204" pitchFamily="50" charset="-128"/>
            </a:endParaRPr>
          </a:p>
        </p:txBody>
      </p:sp>
      <p:sp>
        <p:nvSpPr>
          <p:cNvPr id="45" name="テキスト ボックス 44">
            <a:extLst>
              <a:ext uri="{FF2B5EF4-FFF2-40B4-BE49-F238E27FC236}">
                <a16:creationId xmlns:a16="http://schemas.microsoft.com/office/drawing/2014/main" id="{554C5657-7EBC-4FE3-AF88-0CDAF92575B1}"/>
              </a:ext>
            </a:extLst>
          </p:cNvPr>
          <p:cNvSpPr txBox="1"/>
          <p:nvPr/>
        </p:nvSpPr>
        <p:spPr>
          <a:xfrm>
            <a:off x="15814066" y="2337935"/>
            <a:ext cx="5738251" cy="2500685"/>
          </a:xfrm>
          <a:prstGeom prst="rect">
            <a:avLst/>
          </a:prstGeom>
          <a:noFill/>
        </p:spPr>
        <p:txBody>
          <a:bodyPr wrap="square" rtlCol="0">
            <a:spAutoFit/>
          </a:bodyPr>
          <a:lstStyle/>
          <a:p>
            <a:pPr marL="285750" indent="-285750">
              <a:lnSpc>
                <a:spcPct val="150000"/>
              </a:lnSpc>
              <a:buFont typeface="Wingdings" panose="05000000000000000000" pitchFamily="2" charset="2"/>
              <a:buChar char="n"/>
            </a:pPr>
            <a:r>
              <a:rPr lang="ja-JP" altLang="en-US" sz="1600" b="1" dirty="0">
                <a:latin typeface="メイリオ" panose="020B0604030504040204" pitchFamily="50" charset="-128"/>
                <a:ea typeface="メイリオ" panose="020B0604030504040204" pitchFamily="50" charset="-128"/>
              </a:rPr>
              <a:t>スケジュール（予定）</a:t>
            </a:r>
            <a:endParaRPr lang="en-US" altLang="ja-JP" sz="1600" b="1" dirty="0">
              <a:latin typeface="メイリオ" panose="020B0604030504040204" pitchFamily="50" charset="-128"/>
              <a:ea typeface="メイリオ" panose="020B0604030504040204" pitchFamily="50" charset="-128"/>
            </a:endParaRPr>
          </a:p>
          <a:p>
            <a:pPr lvl="1">
              <a:lnSpc>
                <a:spcPct val="150000"/>
              </a:lnSpc>
            </a:pPr>
            <a:r>
              <a:rPr lang="ja-JP" altLang="en-US" sz="1400" dirty="0">
                <a:latin typeface="メイリオ" panose="020B0604030504040204" pitchFamily="50" charset="-128"/>
                <a:ea typeface="メイリオ" panose="020B0604030504040204" pitchFamily="50" charset="-128"/>
              </a:rPr>
              <a:t>令和６年</a:t>
            </a:r>
            <a:r>
              <a:rPr lang="en-US" altLang="ja-JP" sz="1400" dirty="0">
                <a:latin typeface="メイリオ" panose="020B0604030504040204" pitchFamily="50" charset="-128"/>
                <a:ea typeface="メイリオ" panose="020B0604030504040204" pitchFamily="50" charset="-128"/>
              </a:rPr>
              <a:t>11</a:t>
            </a:r>
            <a:r>
              <a:rPr lang="ja-JP" altLang="en-US" sz="1400" dirty="0">
                <a:latin typeface="メイリオ" panose="020B0604030504040204" pitchFamily="50" charset="-128"/>
                <a:ea typeface="メイリオ" panose="020B0604030504040204" pitchFamily="50" charset="-128"/>
              </a:rPr>
              <a:t>月～</a:t>
            </a:r>
            <a:r>
              <a:rPr lang="en-US" altLang="ja-JP" sz="1400"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　検討会開催</a:t>
            </a:r>
            <a:endParaRPr lang="en-US" altLang="ja-JP" sz="1400" dirty="0">
              <a:latin typeface="メイリオ" panose="020B0604030504040204" pitchFamily="50" charset="-128"/>
              <a:ea typeface="メイリオ" panose="020B0604030504040204" pitchFamily="50" charset="-128"/>
            </a:endParaRPr>
          </a:p>
          <a:p>
            <a:pPr lvl="1">
              <a:lnSpc>
                <a:spcPct val="150000"/>
              </a:lnSpc>
            </a:pPr>
            <a:r>
              <a:rPr lang="ja-JP" altLang="en-US" sz="1400" dirty="0">
                <a:latin typeface="メイリオ" panose="020B0604030504040204" pitchFamily="50" charset="-128"/>
                <a:ea typeface="メイリオ" panose="020B0604030504040204" pitchFamily="50" charset="-128"/>
              </a:rPr>
              <a:t>令和７年度前半</a:t>
            </a:r>
            <a:r>
              <a:rPr lang="en-US" altLang="ja-JP" sz="1400"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　検討結果（概要）とりまとめ</a:t>
            </a:r>
            <a:endParaRPr lang="en-US" altLang="ja-JP" sz="1400" dirty="0">
              <a:latin typeface="メイリオ" panose="020B0604030504040204" pitchFamily="50" charset="-128"/>
              <a:ea typeface="メイリオ" panose="020B0604030504040204" pitchFamily="50" charset="-128"/>
            </a:endParaRPr>
          </a:p>
          <a:p>
            <a:pPr lvl="1">
              <a:lnSpc>
                <a:spcPct val="150000"/>
              </a:lnSpc>
            </a:pPr>
            <a:endParaRPr lang="en-US" altLang="ja-JP" sz="500" dirty="0">
              <a:latin typeface="メイリオ" panose="020B0604030504040204" pitchFamily="50" charset="-128"/>
              <a:ea typeface="メイリオ" panose="020B0604030504040204" pitchFamily="50" charset="-128"/>
            </a:endParaRPr>
          </a:p>
          <a:p>
            <a:pPr marL="266700" lvl="1"/>
            <a:r>
              <a:rPr lang="ja-JP" altLang="en-US" sz="1200" dirty="0">
                <a:latin typeface="メイリオ" panose="020B0604030504040204" pitchFamily="50" charset="-128"/>
                <a:ea typeface="メイリオ" panose="020B0604030504040204" pitchFamily="50" charset="-128"/>
              </a:rPr>
              <a:t>参考）夢洲第２期区域の開発のスケジュール（今後変更の可能性あり）</a:t>
            </a:r>
            <a:endParaRPr lang="en-US" altLang="ja-JP" sz="1200" dirty="0">
              <a:latin typeface="メイリオ" panose="020B0604030504040204" pitchFamily="50" charset="-128"/>
              <a:ea typeface="メイリオ" panose="020B0604030504040204" pitchFamily="50" charset="-128"/>
            </a:endParaRPr>
          </a:p>
          <a:p>
            <a:pPr marL="266700" lvl="1"/>
            <a:endParaRPr lang="en-US" altLang="ja-JP" sz="500" dirty="0">
              <a:latin typeface="メイリオ" panose="020B0604030504040204" pitchFamily="50" charset="-128"/>
              <a:ea typeface="メイリオ" panose="020B0604030504040204" pitchFamily="50" charset="-128"/>
            </a:endParaRPr>
          </a:p>
          <a:p>
            <a:pPr lvl="1"/>
            <a:r>
              <a:rPr lang="ja-JP" altLang="en-US" sz="1200" dirty="0">
                <a:latin typeface="メイリオ" panose="020B0604030504040204" pitchFamily="50" charset="-128"/>
                <a:ea typeface="メイリオ" panose="020B0604030504040204" pitchFamily="50" charset="-128"/>
              </a:rPr>
              <a:t>      令和６年７月</a:t>
            </a: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　民間提案募集の概要公表</a:t>
            </a:r>
            <a:endParaRPr lang="en-US" altLang="ja-JP" sz="1200" dirty="0">
              <a:latin typeface="メイリオ" panose="020B0604030504040204" pitchFamily="50" charset="-128"/>
              <a:ea typeface="メイリオ" panose="020B0604030504040204" pitchFamily="50" charset="-128"/>
            </a:endParaRPr>
          </a:p>
          <a:p>
            <a:pPr lvl="1"/>
            <a:r>
              <a:rPr lang="ja-JP" altLang="en-US" sz="1200" dirty="0">
                <a:latin typeface="メイリオ" panose="020B0604030504040204" pitchFamily="50" charset="-128"/>
                <a:ea typeface="メイリオ" panose="020B0604030504040204" pitchFamily="50" charset="-128"/>
              </a:rPr>
              <a:t>　　令和６年９月</a:t>
            </a: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：「夢洲第２期区域マスタープランの策定に向けた</a:t>
            </a:r>
            <a:endParaRPr lang="en-US" altLang="ja-JP" sz="1200" dirty="0">
              <a:latin typeface="メイリオ" panose="020B0604030504040204" pitchFamily="50" charset="-128"/>
              <a:ea typeface="メイリオ" panose="020B0604030504040204" pitchFamily="50" charset="-128"/>
            </a:endParaRPr>
          </a:p>
          <a:p>
            <a:pPr lvl="1"/>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　　提案募集（１次募集）」開始</a:t>
            </a:r>
            <a:endParaRPr lang="en-US" altLang="ja-JP" sz="1200" dirty="0">
              <a:latin typeface="メイリオ" panose="020B0604030504040204" pitchFamily="50" charset="-128"/>
              <a:ea typeface="メイリオ" panose="020B0604030504040204" pitchFamily="50" charset="-128"/>
            </a:endParaRPr>
          </a:p>
          <a:p>
            <a:pPr lvl="1"/>
            <a:r>
              <a:rPr lang="ja-JP" altLang="en-US" sz="1200" dirty="0">
                <a:latin typeface="メイリオ" panose="020B0604030504040204" pitchFamily="50" charset="-128"/>
                <a:ea typeface="メイリオ" panose="020B0604030504040204" pitchFamily="50" charset="-128"/>
              </a:rPr>
              <a:t>     令和７年３月</a:t>
            </a: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：「夢洲第２期区域マスタープラン」策定</a:t>
            </a:r>
            <a:endParaRPr lang="en-US" altLang="ja-JP" sz="1200" dirty="0">
              <a:latin typeface="メイリオ" panose="020B0604030504040204" pitchFamily="50" charset="-128"/>
              <a:ea typeface="メイリオ" panose="020B0604030504040204" pitchFamily="50" charset="-128"/>
            </a:endParaRPr>
          </a:p>
          <a:p>
            <a:pPr lvl="1"/>
            <a:r>
              <a:rPr lang="ja-JP" altLang="en-US" sz="1200" dirty="0">
                <a:latin typeface="メイリオ" panose="020B0604030504040204" pitchFamily="50" charset="-128"/>
                <a:ea typeface="メイリオ" panose="020B0604030504040204" pitchFamily="50" charset="-128"/>
              </a:rPr>
              <a:t>     令和７年度後半</a:t>
            </a: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　夢洲第２期区域開発事業者募集（２次募集）開始</a:t>
            </a:r>
            <a:endParaRPr lang="en-US" altLang="ja-JP" sz="1400" dirty="0">
              <a:latin typeface="メイリオ" panose="020B0604030504040204" pitchFamily="50" charset="-128"/>
              <a:ea typeface="メイリオ" panose="020B0604030504040204" pitchFamily="50" charset="-128"/>
            </a:endParaRPr>
          </a:p>
        </p:txBody>
      </p:sp>
      <p:sp>
        <p:nvSpPr>
          <p:cNvPr id="51" name="大かっこ 50">
            <a:extLst>
              <a:ext uri="{FF2B5EF4-FFF2-40B4-BE49-F238E27FC236}">
                <a16:creationId xmlns:a16="http://schemas.microsoft.com/office/drawing/2014/main" id="{980E3BBC-0436-4D19-8832-ED17B61CDD6F}"/>
              </a:ext>
            </a:extLst>
          </p:cNvPr>
          <p:cNvSpPr/>
          <p:nvPr/>
        </p:nvSpPr>
        <p:spPr>
          <a:xfrm>
            <a:off x="18255397" y="6383853"/>
            <a:ext cx="3405723" cy="860228"/>
          </a:xfrm>
          <a:prstGeom prst="bracketPair">
            <a:avLst>
              <a:gd name="adj" fmla="val 5311"/>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lnSpc>
                <a:spcPct val="150000"/>
              </a:lnSpc>
            </a:pPr>
            <a:endParaRPr kumimoji="1" lang="ja-JP" altLang="en-US"/>
          </a:p>
        </p:txBody>
      </p:sp>
      <p:pic>
        <p:nvPicPr>
          <p:cNvPr id="62" name="図 61">
            <a:extLst>
              <a:ext uri="{FF2B5EF4-FFF2-40B4-BE49-F238E27FC236}">
                <a16:creationId xmlns:a16="http://schemas.microsoft.com/office/drawing/2014/main" id="{0195589C-775C-45DD-B6B4-EA5333FB9B5A}"/>
              </a:ext>
            </a:extLst>
          </p:cNvPr>
          <p:cNvPicPr>
            <a:picLocks noChangeAspect="1"/>
          </p:cNvPicPr>
          <p:nvPr/>
        </p:nvPicPr>
        <p:blipFill>
          <a:blip r:embed="rId2"/>
          <a:stretch>
            <a:fillRect/>
          </a:stretch>
        </p:blipFill>
        <p:spPr>
          <a:xfrm>
            <a:off x="10299282" y="4520066"/>
            <a:ext cx="5514785" cy="3452857"/>
          </a:xfrm>
          <a:prstGeom prst="rect">
            <a:avLst/>
          </a:prstGeom>
        </p:spPr>
      </p:pic>
      <p:pic>
        <p:nvPicPr>
          <p:cNvPr id="4" name="図 3">
            <a:extLst>
              <a:ext uri="{FF2B5EF4-FFF2-40B4-BE49-F238E27FC236}">
                <a16:creationId xmlns:a16="http://schemas.microsoft.com/office/drawing/2014/main" id="{D0B6774F-A6A4-4EDA-8FC4-E0DB582B2B59}"/>
              </a:ext>
            </a:extLst>
          </p:cNvPr>
          <p:cNvPicPr>
            <a:picLocks noChangeAspect="1"/>
          </p:cNvPicPr>
          <p:nvPr/>
        </p:nvPicPr>
        <p:blipFill>
          <a:blip r:embed="rId3"/>
          <a:stretch>
            <a:fillRect/>
          </a:stretch>
        </p:blipFill>
        <p:spPr>
          <a:xfrm>
            <a:off x="0" y="1202899"/>
            <a:ext cx="9906000" cy="5655101"/>
          </a:xfrm>
          <a:prstGeom prst="rect">
            <a:avLst/>
          </a:prstGeom>
        </p:spPr>
      </p:pic>
    </p:spTree>
    <p:extLst>
      <p:ext uri="{BB962C8B-B14F-4D97-AF65-F5344CB8AC3E}">
        <p14:creationId xmlns:p14="http://schemas.microsoft.com/office/powerpoint/2010/main" val="132204359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437</Words>
  <Application>Microsoft Office PowerPoint</Application>
  <PresentationFormat>A4 210 x 297 mm</PresentationFormat>
  <Paragraphs>37</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メイリオ</vt:lpstr>
      <vt:lpstr>游ゴシック</vt:lpstr>
      <vt:lpstr>Arial</vt:lpstr>
      <vt:lpstr>Calibri</vt:lpstr>
      <vt:lpstr>Calibri Light</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大阪府</cp:lastModifiedBy>
  <cp:revision>1</cp:revision>
  <dcterms:modified xsi:type="dcterms:W3CDTF">2024-11-13T07:16:38Z</dcterms:modified>
</cp:coreProperties>
</file>