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7" r:id="rId3"/>
    <p:sldId id="316" r:id="rId4"/>
    <p:sldId id="321" r:id="rId5"/>
    <p:sldId id="256" r:id="rId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6219" autoAdjust="0"/>
  </p:normalViewPr>
  <p:slideViewPr>
    <p:cSldViewPr snapToGrid="0" showGuides="1">
      <p:cViewPr varScale="1">
        <p:scale>
          <a:sx n="92" d="100"/>
          <a:sy n="92" d="100"/>
        </p:scale>
        <p:origin x="101" y="250"/>
      </p:cViewPr>
      <p:guideLst>
        <p:guide orient="horz" pos="238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D0172A8-2753-4BAC-81DB-9726CFE6027E}"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371D6D4-7193-4442-B41E-EAF627CC5DCB}" type="slidenum">
              <a:rPr kumimoji="1" lang="ja-JP" altLang="en-US" smtClean="0"/>
              <a:t>‹#›</a:t>
            </a:fld>
            <a:endParaRPr kumimoji="1" lang="ja-JP" altLang="en-US"/>
          </a:p>
        </p:txBody>
      </p:sp>
    </p:spTree>
    <p:extLst>
      <p:ext uri="{BB962C8B-B14F-4D97-AF65-F5344CB8AC3E}">
        <p14:creationId xmlns:p14="http://schemas.microsoft.com/office/powerpoint/2010/main" val="20916662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２１</a:t>
            </a:r>
          </a:p>
        </p:txBody>
      </p:sp>
      <p:sp>
        <p:nvSpPr>
          <p:cNvPr id="4" name="スライド番号プレースホルダー 3"/>
          <p:cNvSpPr>
            <a:spLocks noGrp="1"/>
          </p:cNvSpPr>
          <p:nvPr>
            <p:ph type="sldNum" sz="quarter" idx="5"/>
          </p:nvPr>
        </p:nvSpPr>
        <p:spPr/>
        <p:txBody>
          <a:bodyPr/>
          <a:lstStyle/>
          <a:p>
            <a:fld id="{B371D6D4-7193-4442-B41E-EAF627CC5DCB}" type="slidenum">
              <a:rPr kumimoji="1" lang="ja-JP" altLang="en-US" smtClean="0"/>
              <a:t>5</a:t>
            </a:fld>
            <a:endParaRPr kumimoji="1" lang="ja-JP" altLang="en-US"/>
          </a:p>
        </p:txBody>
      </p:sp>
    </p:spTree>
    <p:extLst>
      <p:ext uri="{BB962C8B-B14F-4D97-AF65-F5344CB8AC3E}">
        <p14:creationId xmlns:p14="http://schemas.microsoft.com/office/powerpoint/2010/main" val="1062043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61B638-4AD5-4152-A87F-3D97FE79E4F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560F921-727A-4B38-AA6D-26B5D1866E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8C3F5F0-39F9-44DE-BFDE-450CC7E74DAB}"/>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7E8F0532-936A-4318-A9B5-B1FB596BD7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38D6581-64DA-460A-967E-7B5F539CC2DD}"/>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3544936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0B3EB2-4E02-4741-9885-BA091CA1DB7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2501D4F-5FFE-4EB2-A815-BA248DBF9A4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7146805-6C37-44F6-B1A0-716D97EE8618}"/>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58B039C9-9CA8-44E3-BDC2-4EBD6251DB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706774-6922-423A-A231-34E4B288EDB1}"/>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376561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30091AE-E0F2-4C32-8528-58A0D387036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AC27CF1-59A9-42F1-BEE5-4A154BEB573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56FCF14-3C40-4C69-B63F-7DDB3BE22E81}"/>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95B83BED-DE64-48A9-BC8C-4C8F70CA54B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8091B85-5CA6-4044-BA5F-317BD837AB32}"/>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639778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A21DC-E6A4-4CC9-A314-3450956BC6BC}"/>
              </a:ext>
            </a:extLst>
          </p:cNvPr>
          <p:cNvSpPr>
            <a:spLocks noGrp="1"/>
          </p:cNvSpPr>
          <p:nvPr>
            <p:ph type="title"/>
          </p:nvPr>
        </p:nvSpPr>
        <p:spPr>
          <a:xfrm>
            <a:off x="0" y="0"/>
            <a:ext cx="12192000" cy="648000"/>
          </a:xfrm>
          <a:solidFill>
            <a:srgbClr val="0070C0"/>
          </a:solidFill>
        </p:spPr>
        <p:txBody>
          <a:bodyPr>
            <a:normAutofit/>
          </a:bodyPr>
          <a:lstStyle>
            <a:lvl1pPr>
              <a:defRPr sz="2800">
                <a:solidFill>
                  <a:schemeClr val="bg1"/>
                </a:solidFill>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
        <p:nvSpPr>
          <p:cNvPr id="3" name="スライド番号プレースホルダー 5">
            <a:extLst>
              <a:ext uri="{FF2B5EF4-FFF2-40B4-BE49-F238E27FC236}">
                <a16:creationId xmlns:a16="http://schemas.microsoft.com/office/drawing/2014/main" id="{C029DD25-7C31-4C9E-9452-2FD8A1DFEB5B}"/>
              </a:ext>
            </a:extLst>
          </p:cNvPr>
          <p:cNvSpPr>
            <a:spLocks noGrp="1"/>
          </p:cNvSpPr>
          <p:nvPr>
            <p:ph type="sldNum" sz="quarter" idx="12"/>
          </p:nvPr>
        </p:nvSpPr>
        <p:spPr>
          <a:xfrm>
            <a:off x="9448800" y="6488182"/>
            <a:ext cx="2743200" cy="365125"/>
          </a:xfrm>
        </p:spPr>
        <p:txBody>
          <a:bodyPr/>
          <a:lstStyle/>
          <a:p>
            <a:fld id="{EE2C198F-981A-4DF1-8565-87A4DA80C639}" type="slidenum">
              <a:rPr kumimoji="1" lang="ja-JP" altLang="en-US" smtClean="0"/>
              <a:t>‹#›</a:t>
            </a:fld>
            <a:endParaRPr kumimoji="1" lang="ja-JP" altLang="en-US"/>
          </a:p>
        </p:txBody>
      </p:sp>
    </p:spTree>
    <p:extLst>
      <p:ext uri="{BB962C8B-B14F-4D97-AF65-F5344CB8AC3E}">
        <p14:creationId xmlns:p14="http://schemas.microsoft.com/office/powerpoint/2010/main" val="1644785121"/>
      </p:ext>
    </p:extLst>
  </p:cSld>
  <p:clrMapOvr>
    <a:masterClrMapping/>
  </p:clrMapOvr>
  <p:extLst>
    <p:ext uri="{DCECCB84-F9BA-43D5-87BE-67443E8EF086}">
      <p15:sldGuideLst xmlns:p15="http://schemas.microsoft.com/office/powerpoint/2012/main">
        <p15:guide id="1" orient="horz" pos="436">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14EA8F-DD55-40C5-BC76-3B4323853A8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0BC1581-664C-4185-B423-B01E2455AF1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1801C83-66D3-4047-929E-FF9B0ABBA608}"/>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F350693B-0AB8-4F5F-8CDB-F567726D151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AA04173-0684-4A9B-8602-827CDB405DD0}"/>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133669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BA2AA4-87AC-4C07-824E-B951770A323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40AAE6-6A5D-4E8A-B344-8EE6CB3715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CDBC9F5-BAD3-4EA6-B8FC-70E98F38257F}"/>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1FA23137-2158-4654-B504-CA695F6EA96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C8F353C-A0A3-4193-BCA8-7942AC126872}"/>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790930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3D28BF-F43B-446A-8A10-504AFF02FA3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D5C94AE-C6D9-43A5-BF3F-F0FD51A095D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A5F77B8-0BD9-488D-9683-3A28BEBD78D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3808DA7-40CF-4351-8797-91D44A65227C}"/>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6" name="フッター プレースホルダー 5">
            <a:extLst>
              <a:ext uri="{FF2B5EF4-FFF2-40B4-BE49-F238E27FC236}">
                <a16:creationId xmlns:a16="http://schemas.microsoft.com/office/drawing/2014/main" id="{D03A75A5-9093-4105-8F93-3620A8CF8F8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0745BA2-13B5-4DC4-AC3D-9809C70C7112}"/>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297868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A42B5C-0A01-4793-B463-7D1AE9F9928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0F607E-4117-40FE-B248-4ED4D3B80F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C3F57F6-C17A-4D63-BA69-9546C91D232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CF18F0F-596F-4BE8-862B-60982AC244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C074732-1EF5-4149-BFF7-9427DC43CBA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264BAEA-94C0-4A89-8BD4-B3BDDFDE5D40}"/>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8" name="フッター プレースホルダー 7">
            <a:extLst>
              <a:ext uri="{FF2B5EF4-FFF2-40B4-BE49-F238E27FC236}">
                <a16:creationId xmlns:a16="http://schemas.microsoft.com/office/drawing/2014/main" id="{1F1AC8D4-60C7-4B65-A60C-C0B3A4F62E0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99EFB60-F018-43ED-8C82-75D3E1EC5A9D}"/>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4159777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5D824C-E147-4BB8-8FCD-76B786B1589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4D4B24C-5328-443A-8A6C-A4BD89BA7152}"/>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4" name="フッター プレースホルダー 3">
            <a:extLst>
              <a:ext uri="{FF2B5EF4-FFF2-40B4-BE49-F238E27FC236}">
                <a16:creationId xmlns:a16="http://schemas.microsoft.com/office/drawing/2014/main" id="{51C58815-E97A-49DA-9CF8-8E0E8502C05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F18A701-6888-4C1C-83E0-A4B0A6946BB3}"/>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4069394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35AAC43-E028-45F0-B838-4B9C3D1FEF70}"/>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3" name="フッター プレースホルダー 2">
            <a:extLst>
              <a:ext uri="{FF2B5EF4-FFF2-40B4-BE49-F238E27FC236}">
                <a16:creationId xmlns:a16="http://schemas.microsoft.com/office/drawing/2014/main" id="{E378F939-2C80-4439-9530-FC9548B06AE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E2A9135-DB86-4A91-97C3-EDA2F4B0CD90}"/>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2257013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9ACCA9-F0D4-4D09-9067-D7191CF745D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0E37131-9DF5-47B2-B1F0-1A0E1533D3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8C0FF79-CECC-4309-AAF9-234E2D4839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E538F96-6AFC-413B-B4B0-F8558BDD35DC}"/>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6" name="フッター プレースホルダー 5">
            <a:extLst>
              <a:ext uri="{FF2B5EF4-FFF2-40B4-BE49-F238E27FC236}">
                <a16:creationId xmlns:a16="http://schemas.microsoft.com/office/drawing/2014/main" id="{FD27CE81-66EA-44F4-BFD0-8E2EC22B0F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9F7318D-88DE-42EC-9717-658750EF404B}"/>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1019418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5CB75C-2256-4471-BF95-306BC11986D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34AD942-D3AD-408A-92E0-691B9E5204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0F5FFC3-CA1A-48A7-B8EE-FD6232AE7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AD61B6F-02C0-4332-B960-35A6B6B6843A}"/>
              </a:ext>
            </a:extLst>
          </p:cNvPr>
          <p:cNvSpPr>
            <a:spLocks noGrp="1"/>
          </p:cNvSpPr>
          <p:nvPr>
            <p:ph type="dt" sz="half" idx="10"/>
          </p:nvPr>
        </p:nvSpPr>
        <p:spPr/>
        <p:txBody>
          <a:bodyPr/>
          <a:lstStyle/>
          <a:p>
            <a:fld id="{3D6EDB09-3C98-4672-AC39-EA948AD11055}" type="datetimeFigureOut">
              <a:rPr kumimoji="1" lang="ja-JP" altLang="en-US" smtClean="0"/>
              <a:t>2024/8/23</a:t>
            </a:fld>
            <a:endParaRPr kumimoji="1" lang="ja-JP" altLang="en-US"/>
          </a:p>
        </p:txBody>
      </p:sp>
      <p:sp>
        <p:nvSpPr>
          <p:cNvPr id="6" name="フッター プレースホルダー 5">
            <a:extLst>
              <a:ext uri="{FF2B5EF4-FFF2-40B4-BE49-F238E27FC236}">
                <a16:creationId xmlns:a16="http://schemas.microsoft.com/office/drawing/2014/main" id="{8BA126A5-E165-440D-B5EC-EB39C460D23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AC0883E-A9FE-47AB-93B4-DC18AED7BE68}"/>
              </a:ext>
            </a:extLst>
          </p:cNvPr>
          <p:cNvSpPr>
            <a:spLocks noGrp="1"/>
          </p:cNvSpPr>
          <p:nvPr>
            <p:ph type="sldNum" sz="quarter" idx="12"/>
          </p:nvPr>
        </p:nvSpPr>
        <p:spPr/>
        <p:txBody>
          <a:body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620272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DCDBA9-5E16-4000-AC5C-33347A5160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19FE2C1-6A92-4CC5-AF60-F2F0E0C181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28B5B1-89F0-49C4-814B-54346F8D28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6EDB09-3C98-4672-AC39-EA948AD11055}"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EA148C6A-7C0B-4775-A02B-0D074AC363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E12CCFA-2BB4-4D7E-82D3-FDF7D245B6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D5F6A-E9A3-4F1D-A95F-E5ABA25BADA2}" type="slidenum">
              <a:rPr kumimoji="1" lang="ja-JP" altLang="en-US" smtClean="0"/>
              <a:t>‹#›</a:t>
            </a:fld>
            <a:endParaRPr kumimoji="1" lang="ja-JP" altLang="en-US"/>
          </a:p>
        </p:txBody>
      </p:sp>
    </p:spTree>
    <p:extLst>
      <p:ext uri="{BB962C8B-B14F-4D97-AF65-F5344CB8AC3E}">
        <p14:creationId xmlns:p14="http://schemas.microsoft.com/office/powerpoint/2010/main" val="2512570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10F94-72AB-427F-9CCE-F6E5EBFC37D1}"/>
              </a:ext>
            </a:extLst>
          </p:cNvPr>
          <p:cNvSpPr>
            <a:spLocks noGrp="1"/>
          </p:cNvSpPr>
          <p:nvPr>
            <p:ph type="title"/>
          </p:nvPr>
        </p:nvSpPr>
        <p:spPr>
          <a:xfrm>
            <a:off x="0" y="-1"/>
            <a:ext cx="12192000" cy="692151"/>
          </a:xfrm>
        </p:spPr>
        <p:txBody>
          <a:bodyPr>
            <a:noAutofit/>
          </a:bodyPr>
          <a:lstStyle/>
          <a:p>
            <a:r>
              <a:rPr kumimoji="1" lang="ja-JP" altLang="en-US" sz="2800" dirty="0"/>
              <a:t>■令和</a:t>
            </a:r>
            <a:r>
              <a:rPr kumimoji="1" lang="en-US" altLang="ja-JP" sz="2800" dirty="0"/>
              <a:t>6</a:t>
            </a:r>
            <a:r>
              <a:rPr kumimoji="1" lang="ja-JP" altLang="en-US" sz="2800" dirty="0"/>
              <a:t>～</a:t>
            </a:r>
            <a:r>
              <a:rPr kumimoji="1" lang="en-US" altLang="ja-JP" sz="2800" dirty="0"/>
              <a:t>8</a:t>
            </a:r>
            <a:r>
              <a:rPr kumimoji="1" lang="ja-JP" altLang="en-US" sz="2800" dirty="0"/>
              <a:t>年度目標工賃の見直し</a:t>
            </a:r>
          </a:p>
        </p:txBody>
      </p:sp>
      <p:sp>
        <p:nvSpPr>
          <p:cNvPr id="5" name="正方形/長方形 4"/>
          <p:cNvSpPr/>
          <p:nvPr/>
        </p:nvSpPr>
        <p:spPr>
          <a:xfrm>
            <a:off x="466356" y="1149513"/>
            <a:ext cx="11352281" cy="1965153"/>
          </a:xfrm>
          <a:prstGeom prst="rect">
            <a:avLst/>
          </a:prstGeom>
        </p:spPr>
        <p:txBody>
          <a:bodyPr wrap="square">
            <a:spAutoFit/>
          </a:bodyPr>
          <a:lstStyle/>
          <a:p>
            <a:pPr>
              <a:lnSpc>
                <a:spcPct val="120000"/>
              </a:lnSpc>
            </a:pPr>
            <a:r>
              <a:rPr lang="ja-JP" altLang="en-US" sz="1400" dirty="0">
                <a:latin typeface="メイリオ" panose="020B0604030504040204" pitchFamily="50" charset="-128"/>
                <a:ea typeface="メイリオ" panose="020B0604030504040204" pitchFamily="50" charset="-128"/>
              </a:rPr>
              <a:t>　「大阪府工賃向上計画（令和</a:t>
            </a:r>
            <a:r>
              <a:rPr lang="en-US" altLang="ja-JP" sz="1400" dirty="0">
                <a:latin typeface="メイリオ" panose="020B0604030504040204" pitchFamily="50" charset="-128"/>
                <a:ea typeface="メイリオ" panose="020B0604030504040204" pitchFamily="50" charset="-128"/>
              </a:rPr>
              <a:t>6</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年度）」の工賃目標（月額）については、令和</a:t>
            </a:r>
            <a:r>
              <a:rPr lang="en-US" altLang="ja-JP" sz="1400" dirty="0">
                <a:latin typeface="メイリオ" panose="020B0604030504040204" pitchFamily="50" charset="-128"/>
                <a:ea typeface="メイリオ" panose="020B0604030504040204" pitchFamily="50" charset="-128"/>
              </a:rPr>
              <a:t>4</a:t>
            </a:r>
            <a:r>
              <a:rPr lang="ja-JP" altLang="en-US" sz="1400" dirty="0">
                <a:latin typeface="メイリオ" panose="020B0604030504040204" pitchFamily="50" charset="-128"/>
                <a:ea typeface="メイリオ" panose="020B0604030504040204" pitchFamily="50" charset="-128"/>
              </a:rPr>
              <a:t>年度実績（速報値）を基に、</a:t>
            </a:r>
            <a:r>
              <a:rPr lang="ja-JP" altLang="en-US" sz="1400" dirty="0">
                <a:solidFill>
                  <a:srgbClr val="FF0000"/>
                </a:solidFill>
                <a:latin typeface="メイリオ" panose="020B0604030504040204" pitchFamily="50" charset="-128"/>
                <a:ea typeface="メイリオ" panose="020B0604030504040204" pitchFamily="50" charset="-128"/>
              </a:rPr>
              <a:t>年約５％</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）向上することにより、第</a:t>
            </a:r>
            <a:r>
              <a:rPr lang="en-US" altLang="ja-JP" sz="1400" dirty="0">
                <a:latin typeface="メイリオ" panose="020B0604030504040204" pitchFamily="50" charset="-128"/>
                <a:ea typeface="メイリオ" panose="020B0604030504040204" pitchFamily="50" charset="-128"/>
              </a:rPr>
              <a:t>7</a:t>
            </a:r>
            <a:r>
              <a:rPr lang="ja-JP" altLang="en-US" sz="1400" dirty="0">
                <a:latin typeface="メイリオ" panose="020B0604030504040204" pitchFamily="50" charset="-128"/>
                <a:ea typeface="メイリオ" panose="020B0604030504040204" pitchFamily="50" charset="-128"/>
              </a:rPr>
              <a:t>期</a:t>
            </a:r>
            <a:r>
              <a:rPr lang="ja-JP" altLang="en-US" sz="1400" dirty="0" err="1">
                <a:latin typeface="メイリオ" panose="020B0604030504040204" pitchFamily="50" charset="-128"/>
                <a:ea typeface="メイリオ" panose="020B0604030504040204" pitchFamily="50" charset="-128"/>
              </a:rPr>
              <a:t>大阪府障がい</a:t>
            </a:r>
            <a:r>
              <a:rPr lang="ja-JP" altLang="en-US" sz="1400" dirty="0">
                <a:latin typeface="メイリオ" panose="020B0604030504040204" pitchFamily="50" charset="-128"/>
                <a:ea typeface="メイリオ" panose="020B0604030504040204" pitchFamily="50" charset="-128"/>
              </a:rPr>
              <a:t>福祉計画（令和</a:t>
            </a:r>
            <a:r>
              <a:rPr lang="en-US" altLang="ja-JP" sz="1400" dirty="0">
                <a:latin typeface="メイリオ" panose="020B0604030504040204" pitchFamily="50" charset="-128"/>
                <a:ea typeface="メイリオ" panose="020B0604030504040204" pitchFamily="50" charset="-128"/>
              </a:rPr>
              <a:t>6</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年度）の数値目標</a:t>
            </a:r>
            <a:r>
              <a:rPr lang="en-US" altLang="ja-JP" sz="1400" dirty="0">
                <a:latin typeface="メイリオ" panose="020B0604030504040204" pitchFamily="50" charset="-128"/>
                <a:ea typeface="メイリオ" panose="020B0604030504040204" pitchFamily="50" charset="-128"/>
              </a:rPr>
              <a:t>16,500</a:t>
            </a:r>
            <a:r>
              <a:rPr lang="ja-JP" altLang="en-US" sz="1400" dirty="0">
                <a:latin typeface="メイリオ" panose="020B0604030504040204" pitchFamily="50" charset="-128"/>
                <a:ea typeface="メイリオ" panose="020B0604030504040204" pitchFamily="50" charset="-128"/>
              </a:rPr>
              <a:t>円の達成を目標に設定しました。</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平成</a:t>
            </a:r>
            <a:r>
              <a:rPr lang="en-US" altLang="ja-JP" sz="1100" dirty="0">
                <a:solidFill>
                  <a:srgbClr val="FF0000"/>
                </a:solidFill>
                <a:latin typeface="メイリオ" panose="020B0604030504040204" pitchFamily="50" charset="-128"/>
                <a:ea typeface="メイリオ" panose="020B0604030504040204" pitchFamily="50" charset="-128"/>
              </a:rPr>
              <a:t>30</a:t>
            </a:r>
            <a:r>
              <a:rPr lang="ja-JP" altLang="en-US" sz="1100" dirty="0">
                <a:solidFill>
                  <a:srgbClr val="FF0000"/>
                </a:solidFill>
                <a:latin typeface="メイリオ" panose="020B0604030504040204" pitchFamily="50" charset="-128"/>
                <a:ea typeface="メイリオ" panose="020B0604030504040204" pitchFamily="50" charset="-128"/>
              </a:rPr>
              <a:t>年～令和</a:t>
            </a:r>
            <a:r>
              <a:rPr lang="en-US" altLang="ja-JP" sz="1100" dirty="0">
                <a:solidFill>
                  <a:srgbClr val="FF0000"/>
                </a:solidFill>
                <a:latin typeface="メイリオ" panose="020B0604030504040204" pitchFamily="50" charset="-128"/>
                <a:ea typeface="メイリオ" panose="020B0604030504040204" pitchFamily="50" charset="-128"/>
              </a:rPr>
              <a:t>4</a:t>
            </a:r>
            <a:r>
              <a:rPr lang="ja-JP" altLang="en-US" sz="1100" dirty="0">
                <a:solidFill>
                  <a:srgbClr val="FF0000"/>
                </a:solidFill>
                <a:latin typeface="メイリオ" panose="020B0604030504040204" pitchFamily="50" charset="-128"/>
                <a:ea typeface="メイリオ" panose="020B0604030504040204" pitchFamily="50" charset="-128"/>
              </a:rPr>
              <a:t>年度工賃実績の伸び率平均値（令和</a:t>
            </a:r>
            <a:r>
              <a:rPr lang="en-US" altLang="ja-JP" sz="1100" dirty="0">
                <a:solidFill>
                  <a:srgbClr val="FF0000"/>
                </a:solidFill>
                <a:latin typeface="メイリオ" panose="020B0604030504040204" pitchFamily="50" charset="-128"/>
                <a:ea typeface="メイリオ" panose="020B0604030504040204" pitchFamily="50" charset="-128"/>
              </a:rPr>
              <a:t>2</a:t>
            </a:r>
            <a:r>
              <a:rPr lang="ja-JP" altLang="en-US" sz="1100" dirty="0">
                <a:solidFill>
                  <a:srgbClr val="FF0000"/>
                </a:solidFill>
                <a:latin typeface="メイリオ" panose="020B0604030504040204" pitchFamily="50" charset="-128"/>
                <a:ea typeface="メイリオ" panose="020B0604030504040204" pitchFamily="50" charset="-128"/>
              </a:rPr>
              <a:t>年度（新型コロナウイルスの影響によるマイナス）を除く）</a:t>
            </a:r>
            <a:endParaRPr lang="en-US" altLang="ja-JP" sz="1100" dirty="0">
              <a:solidFill>
                <a:srgbClr val="FF0000"/>
              </a:solidFill>
              <a:latin typeface="メイリオ" panose="020B0604030504040204" pitchFamily="50" charset="-128"/>
              <a:ea typeface="メイリオ" panose="020B0604030504040204" pitchFamily="50" charset="-128"/>
            </a:endParaRPr>
          </a:p>
          <a:p>
            <a:pPr>
              <a:lnSpc>
                <a:spcPct val="120000"/>
              </a:lnSpc>
            </a:pPr>
            <a:endParaRPr lang="en-US" altLang="ja-JP" sz="7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国の令和６年度障害福祉サービス等報酬改定において、平均工賃月額の算定方法の見直しとして、障がい特性等により、利用日数が少ない方を多く受け入れる場合があることを踏まえ、平均利用者数を用いた新しい算定式を導入することとなりました。</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この算定式変更の影響により、府内事業所の令和５年度平均工賃月額（速報値）は、</a:t>
            </a:r>
            <a:r>
              <a:rPr lang="en-US" altLang="ja-JP" sz="1400" dirty="0">
                <a:solidFill>
                  <a:srgbClr val="FF0000"/>
                </a:solidFill>
                <a:latin typeface="メイリオ" panose="020B0604030504040204" pitchFamily="50" charset="-128"/>
                <a:ea typeface="メイリオ" panose="020B0604030504040204" pitchFamily="50" charset="-128"/>
              </a:rPr>
              <a:t>17,925</a:t>
            </a:r>
            <a:r>
              <a:rPr lang="ja-JP" altLang="en-US" sz="1400" dirty="0">
                <a:solidFill>
                  <a:srgbClr val="FF0000"/>
                </a:solidFill>
                <a:latin typeface="メイリオ" panose="020B0604030504040204" pitchFamily="50" charset="-128"/>
                <a:ea typeface="メイリオ" panose="020B0604030504040204" pitchFamily="50" charset="-128"/>
              </a:rPr>
              <a:t>円</a:t>
            </a:r>
            <a:r>
              <a:rPr lang="ja-JP" altLang="en-US" sz="1400" dirty="0">
                <a:latin typeface="メイリオ" panose="020B0604030504040204" pitchFamily="50" charset="-128"/>
                <a:ea typeface="メイリオ" panose="020B0604030504040204" pitchFamily="50" charset="-128"/>
              </a:rPr>
              <a:t>となり、推計値</a:t>
            </a:r>
            <a:r>
              <a:rPr lang="en-US" altLang="ja-JP" sz="1400" dirty="0">
                <a:latin typeface="メイリオ" panose="020B0604030504040204" pitchFamily="50" charset="-128"/>
                <a:ea typeface="メイリオ" panose="020B0604030504040204" pitchFamily="50" charset="-128"/>
              </a:rPr>
              <a:t>14,400</a:t>
            </a:r>
            <a:r>
              <a:rPr lang="ja-JP" altLang="en-US" sz="1400" dirty="0">
                <a:latin typeface="メイリオ" panose="020B0604030504040204" pitchFamily="50" charset="-128"/>
                <a:ea typeface="メイリオ" panose="020B0604030504040204" pitchFamily="50" charset="-128"/>
              </a:rPr>
              <a:t>円から大幅にアップしました。以上を踏まえ、大阪府の工賃目標について、以下のとおり修正いたします。</a:t>
            </a:r>
            <a:endParaRPr lang="en-US" altLang="ja-JP" sz="1400" dirty="0">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275114227"/>
              </p:ext>
            </p:extLst>
          </p:nvPr>
        </p:nvGraphicFramePr>
        <p:xfrm>
          <a:off x="466357" y="4772652"/>
          <a:ext cx="11287837" cy="1846449"/>
        </p:xfrm>
        <a:graphic>
          <a:graphicData uri="http://schemas.openxmlformats.org/drawingml/2006/table">
            <a:tbl>
              <a:tblPr firstRow="1">
                <a:tableStyleId>{5C22544A-7EE6-4342-B048-85BDC9FD1C3A}</a:tableStyleId>
              </a:tblPr>
              <a:tblGrid>
                <a:gridCol w="648935">
                  <a:extLst>
                    <a:ext uri="{9D8B030D-6E8A-4147-A177-3AD203B41FA5}">
                      <a16:colId xmlns:a16="http://schemas.microsoft.com/office/drawing/2014/main" val="3457561333"/>
                    </a:ext>
                  </a:extLst>
                </a:gridCol>
                <a:gridCol w="602157">
                  <a:extLst>
                    <a:ext uri="{9D8B030D-6E8A-4147-A177-3AD203B41FA5}">
                      <a16:colId xmlns:a16="http://schemas.microsoft.com/office/drawing/2014/main" val="2242807156"/>
                    </a:ext>
                  </a:extLst>
                </a:gridCol>
                <a:gridCol w="1639259">
                  <a:extLst>
                    <a:ext uri="{9D8B030D-6E8A-4147-A177-3AD203B41FA5}">
                      <a16:colId xmlns:a16="http://schemas.microsoft.com/office/drawing/2014/main" val="1232041827"/>
                    </a:ext>
                  </a:extLst>
                </a:gridCol>
                <a:gridCol w="1639259">
                  <a:extLst>
                    <a:ext uri="{9D8B030D-6E8A-4147-A177-3AD203B41FA5}">
                      <a16:colId xmlns:a16="http://schemas.microsoft.com/office/drawing/2014/main" val="2547342986"/>
                    </a:ext>
                  </a:extLst>
                </a:gridCol>
                <a:gridCol w="1639259">
                  <a:extLst>
                    <a:ext uri="{9D8B030D-6E8A-4147-A177-3AD203B41FA5}">
                      <a16:colId xmlns:a16="http://schemas.microsoft.com/office/drawing/2014/main" val="2981875415"/>
                    </a:ext>
                  </a:extLst>
                </a:gridCol>
                <a:gridCol w="1639259">
                  <a:extLst>
                    <a:ext uri="{9D8B030D-6E8A-4147-A177-3AD203B41FA5}">
                      <a16:colId xmlns:a16="http://schemas.microsoft.com/office/drawing/2014/main" val="1372689234"/>
                    </a:ext>
                  </a:extLst>
                </a:gridCol>
                <a:gridCol w="1639259">
                  <a:extLst>
                    <a:ext uri="{9D8B030D-6E8A-4147-A177-3AD203B41FA5}">
                      <a16:colId xmlns:a16="http://schemas.microsoft.com/office/drawing/2014/main" val="4029700254"/>
                    </a:ext>
                  </a:extLst>
                </a:gridCol>
                <a:gridCol w="1840450">
                  <a:extLst>
                    <a:ext uri="{9D8B030D-6E8A-4147-A177-3AD203B41FA5}">
                      <a16:colId xmlns:a16="http://schemas.microsoft.com/office/drawing/2014/main" val="458887179"/>
                    </a:ext>
                  </a:extLst>
                </a:gridCol>
              </a:tblGrid>
              <a:tr h="340015">
                <a:tc>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anchor="ctr">
                    <a:lnR w="6350" cap="flat" cmpd="sng" algn="ctr">
                      <a:solidFill>
                        <a:schemeClr val="bg1"/>
                      </a:solidFill>
                      <a:prstDash val="solid"/>
                      <a:round/>
                      <a:headEnd type="none" w="med" len="med"/>
                      <a:tailEnd type="none" w="med" len="med"/>
                    </a:lnR>
                  </a:tcPr>
                </a:tc>
                <a:tc>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tcP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年度</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tcP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4</a:t>
                      </a:r>
                      <a:r>
                        <a:rPr kumimoji="1" lang="ja-JP" altLang="en-US" sz="1600" dirty="0">
                          <a:latin typeface="メイリオ" panose="020B0604030504040204" pitchFamily="50" charset="-128"/>
                          <a:ea typeface="メイリオ" panose="020B0604030504040204" pitchFamily="50" charset="-128"/>
                        </a:rPr>
                        <a:t>年度</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95000"/>
                        </a:schemeClr>
                      </a:solidFill>
                      <a:prstDash val="solid"/>
                      <a:round/>
                      <a:headEnd type="none" w="med" len="med"/>
                      <a:tailEnd type="none" w="med" len="med"/>
                    </a:lnT>
                  </a:tcP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5</a:t>
                      </a:r>
                      <a:r>
                        <a:rPr kumimoji="1" lang="ja-JP" altLang="en-US" sz="1600" dirty="0">
                          <a:latin typeface="メイリオ" panose="020B0604030504040204" pitchFamily="50" charset="-128"/>
                          <a:ea typeface="メイリオ" panose="020B0604030504040204" pitchFamily="50" charset="-128"/>
                        </a:rPr>
                        <a:t>年度</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tcP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6</a:t>
                      </a:r>
                      <a:r>
                        <a:rPr kumimoji="1" lang="ja-JP" altLang="en-US" sz="1600" dirty="0">
                          <a:latin typeface="メイリオ" panose="020B0604030504040204" pitchFamily="50" charset="-128"/>
                          <a:ea typeface="メイリオ" panose="020B0604030504040204" pitchFamily="50" charset="-128"/>
                        </a:rPr>
                        <a:t>年度</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7</a:t>
                      </a:r>
                      <a:r>
                        <a:rPr kumimoji="1" lang="ja-JP" altLang="en-US" sz="1600" dirty="0">
                          <a:latin typeface="メイリオ" panose="020B0604030504040204" pitchFamily="50" charset="-128"/>
                          <a:ea typeface="メイリオ" panose="020B0604030504040204" pitchFamily="50" charset="-128"/>
                        </a:rPr>
                        <a:t>年度</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tcP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年度</a:t>
                      </a:r>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06086785"/>
                  </a:ext>
                </a:extLst>
              </a:tr>
              <a:tr h="448202">
                <a:tc rowSpan="2">
                  <a:txBody>
                    <a:bodyPr/>
                    <a:lstStyle/>
                    <a:p>
                      <a:pPr algn="ctr"/>
                      <a:r>
                        <a:rPr kumimoji="1" lang="ja-JP" altLang="en-US" sz="1600" dirty="0">
                          <a:latin typeface="メイリオ" panose="020B0604030504040204" pitchFamily="50" charset="-128"/>
                          <a:ea typeface="メイリオ" panose="020B0604030504040204" pitchFamily="50" charset="-128"/>
                        </a:rPr>
                        <a:t>工賃目標</a:t>
                      </a:r>
                    </a:p>
                  </a:txBody>
                  <a:tcPr anchor="ctr">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a:r>
                        <a:rPr kumimoji="1" lang="ja-JP" altLang="en-US" sz="1600" dirty="0">
                          <a:latin typeface="メイリオ" panose="020B0604030504040204" pitchFamily="50" charset="-128"/>
                          <a:ea typeface="メイリオ" panose="020B0604030504040204" pitchFamily="50" charset="-128"/>
                        </a:rPr>
                        <a:t>当初</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12700" cmpd="sng">
                      <a:noFill/>
                    </a:lnB>
                    <a:solidFill>
                      <a:schemeClr val="accent1">
                        <a:lumMod val="40000"/>
                        <a:lumOff val="60000"/>
                      </a:schemeClr>
                    </a:solidFill>
                  </a:tcPr>
                </a:tc>
                <a:tc>
                  <a:txBody>
                    <a:bodyPr/>
                    <a:lstStyle/>
                    <a:p>
                      <a:pPr algn="r"/>
                      <a:r>
                        <a:rPr kumimoji="1" lang="en-US" altLang="ja-JP" sz="1600" dirty="0">
                          <a:latin typeface="メイリオ" panose="020B0604030504040204" pitchFamily="50" charset="-128"/>
                          <a:ea typeface="メイリオ" panose="020B0604030504040204" pitchFamily="50" charset="-128"/>
                        </a:rPr>
                        <a:t>15,000</a:t>
                      </a:r>
                      <a:endParaRPr kumimoji="1" lang="ja-JP" altLang="en-US" sz="160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12700" cmpd="sng">
                      <a:noFill/>
                    </a:lnB>
                    <a:solidFill>
                      <a:schemeClr val="accent1">
                        <a:lumMod val="40000"/>
                        <a:lumOff val="60000"/>
                      </a:schemeClr>
                    </a:solidFill>
                  </a:tcPr>
                </a:tc>
                <a:tc>
                  <a:txBody>
                    <a:bodyPr/>
                    <a:lstStyle/>
                    <a:p>
                      <a:pPr algn="r"/>
                      <a:r>
                        <a:rPr kumimoji="1" lang="en-US" altLang="ja-JP" sz="1600" dirty="0">
                          <a:latin typeface="メイリオ" panose="020B0604030504040204" pitchFamily="50" charset="-128"/>
                          <a:ea typeface="メイリオ" panose="020B0604030504040204" pitchFamily="50" charset="-128"/>
                        </a:rPr>
                        <a:t>15,300</a:t>
                      </a:r>
                      <a:endParaRPr kumimoji="1" lang="ja-JP" altLang="en-US" sz="105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12700" cmpd="sng">
                      <a:noFill/>
                    </a:lnB>
                    <a:solidFill>
                      <a:schemeClr val="accent1">
                        <a:lumMod val="40000"/>
                        <a:lumOff val="60000"/>
                      </a:schemeClr>
                    </a:solidFill>
                  </a:tcPr>
                </a:tc>
                <a:tc>
                  <a:txBody>
                    <a:bodyPr/>
                    <a:lstStyle/>
                    <a:p>
                      <a:pPr algn="r"/>
                      <a:r>
                        <a:rPr kumimoji="1" lang="en-US" altLang="ja-JP" sz="1600" b="1" dirty="0">
                          <a:latin typeface="メイリオ" panose="020B0604030504040204" pitchFamily="50" charset="-128"/>
                          <a:ea typeface="メイリオ" panose="020B0604030504040204" pitchFamily="50" charset="-128"/>
                        </a:rPr>
                        <a:t>16,500</a:t>
                      </a:r>
                    </a:p>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800" b="1" dirty="0">
                          <a:latin typeface="メイリオ" panose="020B0604030504040204" pitchFamily="50" charset="-128"/>
                          <a:ea typeface="メイリオ" panose="020B0604030504040204" pitchFamily="50" charset="-128"/>
                        </a:rPr>
                        <a:t>第６期大阪府障がい福祉計画</a:t>
                      </a:r>
                      <a:endParaRPr lang="en-US" altLang="ja-JP" sz="800" b="1" dirty="0">
                        <a:latin typeface="メイリオ" panose="020B0604030504040204" pitchFamily="50" charset="-128"/>
                        <a:ea typeface="メイリオ"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800" b="1" dirty="0">
                          <a:latin typeface="メイリオ" panose="020B0604030504040204" pitchFamily="50" charset="-128"/>
                          <a:ea typeface="メイリオ" panose="020B0604030504040204" pitchFamily="50" charset="-128"/>
                        </a:rPr>
                        <a:t>の数値目標</a:t>
                      </a:r>
                      <a:endParaRPr kumimoji="1" lang="en-US" altLang="ja-JP" sz="800" b="1"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12700" cmpd="sng">
                      <a:noFill/>
                    </a:lnB>
                    <a:solidFill>
                      <a:schemeClr val="accent1">
                        <a:lumMod val="40000"/>
                        <a:lumOff val="60000"/>
                      </a:schemeClr>
                    </a:solidFill>
                  </a:tcPr>
                </a:tc>
                <a:tc>
                  <a:txBody>
                    <a:bodyPr/>
                    <a:lstStyle/>
                    <a:p>
                      <a:pPr algn="r"/>
                      <a:r>
                        <a:rPr kumimoji="1" lang="en-US" altLang="ja-JP" sz="1600" dirty="0">
                          <a:latin typeface="メイリオ" panose="020B0604030504040204" pitchFamily="50" charset="-128"/>
                          <a:ea typeface="メイリオ" panose="020B0604030504040204" pitchFamily="50" charset="-128"/>
                        </a:rPr>
                        <a:t>15,000</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12700" cmpd="sng">
                      <a:noFill/>
                    </a:lnB>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メイリオ" panose="020B0604030504040204" pitchFamily="50" charset="-128"/>
                          <a:ea typeface="メイリオ" panose="020B0604030504040204" pitchFamily="50" charset="-128"/>
                        </a:rPr>
                        <a:t>15,800</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12700" cmpd="sng">
                      <a:noFill/>
                    </a:lnB>
                    <a:solidFill>
                      <a:schemeClr val="accent1">
                        <a:lumMod val="40000"/>
                        <a:lumOff val="60000"/>
                      </a:schemeClr>
                    </a:solidFill>
                  </a:tcPr>
                </a:tc>
                <a:tc>
                  <a:txBody>
                    <a:bodyPr/>
                    <a:lstStyle/>
                    <a:p>
                      <a:pPr algn="r"/>
                      <a:r>
                        <a:rPr kumimoji="1" lang="en-US" altLang="ja-JP" sz="1600" b="1" dirty="0">
                          <a:latin typeface="メイリオ" panose="020B0604030504040204" pitchFamily="50" charset="-128"/>
                          <a:ea typeface="メイリオ" panose="020B0604030504040204" pitchFamily="50" charset="-128"/>
                        </a:rPr>
                        <a:t>16,500</a:t>
                      </a:r>
                    </a:p>
                    <a:p>
                      <a:pPr algn="r"/>
                      <a:r>
                        <a:rPr lang="ja-JP" altLang="en-US" sz="800" b="1" dirty="0">
                          <a:latin typeface="メイリオ" panose="020B0604030504040204" pitchFamily="50" charset="-128"/>
                          <a:ea typeface="メイリオ" panose="020B0604030504040204" pitchFamily="50" charset="-128"/>
                        </a:rPr>
                        <a:t>第</a:t>
                      </a:r>
                      <a:r>
                        <a:rPr lang="en-US" altLang="ja-JP" sz="800" b="1" dirty="0">
                          <a:latin typeface="メイリオ" panose="020B0604030504040204" pitchFamily="50" charset="-128"/>
                          <a:ea typeface="メイリオ" panose="020B0604030504040204" pitchFamily="50" charset="-128"/>
                        </a:rPr>
                        <a:t>7</a:t>
                      </a:r>
                      <a:r>
                        <a:rPr lang="ja-JP" altLang="en-US" sz="800" b="1" dirty="0">
                          <a:latin typeface="メイリオ" panose="020B0604030504040204" pitchFamily="50" charset="-128"/>
                          <a:ea typeface="メイリオ" panose="020B0604030504040204" pitchFamily="50" charset="-128"/>
                        </a:rPr>
                        <a:t>期大阪府障がい福祉計画</a:t>
                      </a:r>
                      <a:endParaRPr lang="en-US" altLang="ja-JP" sz="800" b="1" dirty="0">
                        <a:latin typeface="メイリオ" panose="020B0604030504040204" pitchFamily="50" charset="-128"/>
                        <a:ea typeface="メイリオ" panose="020B0604030504040204" pitchFamily="50" charset="-128"/>
                      </a:endParaRPr>
                    </a:p>
                    <a:p>
                      <a:pPr algn="r"/>
                      <a:r>
                        <a:rPr lang="ja-JP" altLang="en-US" sz="800" b="1" dirty="0">
                          <a:latin typeface="メイリオ" panose="020B0604030504040204" pitchFamily="50" charset="-128"/>
                          <a:ea typeface="メイリオ" panose="020B0604030504040204" pitchFamily="50" charset="-128"/>
                        </a:rPr>
                        <a:t>の数値目標</a:t>
                      </a:r>
                      <a:endParaRPr kumimoji="1" lang="en-US" altLang="ja-JP" sz="800" b="1"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B w="12700" cmpd="sng">
                      <a:noFill/>
                    </a:lnB>
                    <a:solidFill>
                      <a:schemeClr val="accent1">
                        <a:lumMod val="40000"/>
                        <a:lumOff val="60000"/>
                      </a:schemeClr>
                    </a:solidFill>
                  </a:tcPr>
                </a:tc>
                <a:extLst>
                  <a:ext uri="{0D108BD9-81ED-4DB2-BD59-A6C34878D82A}">
                    <a16:rowId xmlns:a16="http://schemas.microsoft.com/office/drawing/2014/main" val="3906307769"/>
                  </a:ext>
                </a:extLst>
              </a:tr>
              <a:tr h="340015">
                <a:tc vMerge="1">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pPr algn="r"/>
                      <a:r>
                        <a:rPr kumimoji="1" lang="ja-JP" altLang="en-US" sz="1600" dirty="0">
                          <a:solidFill>
                            <a:srgbClr val="FF0000"/>
                          </a:solidFill>
                          <a:latin typeface="メイリオ" panose="020B0604030504040204" pitchFamily="50" charset="-128"/>
                          <a:ea typeface="メイリオ" panose="020B0604030504040204" pitchFamily="50" charset="-128"/>
                        </a:rPr>
                        <a:t>修正</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endParaRPr kumimoji="1" lang="ja-JP" altLang="en-US" sz="160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メイリオ" panose="020B0604030504040204" pitchFamily="50" charset="-128"/>
                          <a:ea typeface="メイリオ" panose="020B0604030504040204" pitchFamily="50" charset="-128"/>
                        </a:rPr>
                        <a:t>14,000</a:t>
                      </a:r>
                      <a:endParaRPr kumimoji="1" lang="ja-JP" altLang="en-US" sz="105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メイリオ" panose="020B0604030504040204" pitchFamily="50" charset="-128"/>
                          <a:ea typeface="メイリオ" panose="020B0604030504040204" pitchFamily="50" charset="-128"/>
                        </a:rPr>
                        <a:t>14,900</a:t>
                      </a:r>
                      <a:endParaRPr kumimoji="1" lang="ja-JP" altLang="en-US" sz="105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rgbClr val="FF0000"/>
                          </a:solidFill>
                          <a:latin typeface="メイリオ" panose="020B0604030504040204" pitchFamily="50" charset="-128"/>
                          <a:ea typeface="メイリオ" panose="020B0604030504040204" pitchFamily="50" charset="-128"/>
                        </a:rPr>
                        <a:t>18,800</a:t>
                      </a:r>
                      <a:endParaRPr kumimoji="1" lang="ja-JP" altLang="en-US" sz="1050" dirty="0">
                        <a:solidFill>
                          <a:srgbClr val="FF0000"/>
                        </a:solidFill>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rgbClr val="FF0000"/>
                          </a:solidFill>
                          <a:latin typeface="メイリオ" panose="020B0604030504040204" pitchFamily="50" charset="-128"/>
                          <a:ea typeface="メイリオ" panose="020B0604030504040204" pitchFamily="50" charset="-128"/>
                        </a:rPr>
                        <a:t>19,700</a:t>
                      </a:r>
                      <a:endParaRPr kumimoji="1" lang="ja-JP" altLang="en-US" sz="1050" dirty="0">
                        <a:solidFill>
                          <a:srgbClr val="FF0000"/>
                        </a:solidFill>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20</a:t>
                      </a:r>
                      <a:r>
                        <a:rPr kumimoji="1" lang="en-US" altLang="ja-JP" sz="1600" dirty="0">
                          <a:solidFill>
                            <a:srgbClr val="FF0000"/>
                          </a:solidFill>
                          <a:latin typeface="メイリオ" panose="020B0604030504040204" pitchFamily="50" charset="-128"/>
                          <a:ea typeface="メイリオ" panose="020B0604030504040204" pitchFamily="50" charset="-128"/>
                        </a:rPr>
                        <a:t>,700</a:t>
                      </a:r>
                      <a:endParaRPr kumimoji="1" lang="ja-JP" altLang="en-US" sz="1050" dirty="0">
                        <a:solidFill>
                          <a:srgbClr val="FF0000"/>
                        </a:solidFill>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12700" cmpd="sng">
                      <a:noFill/>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3612284922"/>
                  </a:ext>
                </a:extLst>
              </a:tr>
              <a:tr h="587299">
                <a:tc>
                  <a:txBody>
                    <a:bodyPr/>
                    <a:lstStyle/>
                    <a:p>
                      <a:pPr algn="ctr"/>
                      <a:r>
                        <a:rPr kumimoji="1" lang="ja-JP" altLang="en-US" sz="1600" dirty="0">
                          <a:latin typeface="メイリオ" panose="020B0604030504040204" pitchFamily="50" charset="-128"/>
                          <a:ea typeface="メイリオ" panose="020B0604030504040204" pitchFamily="50" charset="-128"/>
                        </a:rPr>
                        <a:t>工賃実績</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r"/>
                      <a:endParaRPr kumimoji="1" lang="ja-JP" altLang="en-US" sz="160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r"/>
                      <a:r>
                        <a:rPr kumimoji="1" lang="en-US" altLang="ja-JP" sz="1600" dirty="0">
                          <a:latin typeface="メイリオ" panose="020B0604030504040204" pitchFamily="50" charset="-128"/>
                          <a:ea typeface="メイリオ" panose="020B0604030504040204" pitchFamily="50" charset="-128"/>
                        </a:rPr>
                        <a:t>12,786  </a:t>
                      </a:r>
                      <a:endParaRPr kumimoji="1" lang="ja-JP" altLang="en-US" sz="160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r"/>
                      <a:r>
                        <a:rPr kumimoji="1" lang="en-US" altLang="ja-JP" sz="1600" dirty="0">
                          <a:latin typeface="メイリオ" panose="020B0604030504040204" pitchFamily="50" charset="-128"/>
                          <a:ea typeface="メイリオ" panose="020B0604030504040204" pitchFamily="50" charset="-128"/>
                        </a:rPr>
                        <a:t>13,681</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推計値</a:t>
                      </a:r>
                      <a:r>
                        <a:rPr kumimoji="1" lang="en-US" altLang="ja-JP" sz="16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14,400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速報値</a:t>
                      </a:r>
                      <a:r>
                        <a:rPr kumimoji="1" lang="en-US" altLang="ja-JP" sz="16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17,925</a:t>
                      </a:r>
                      <a:endParaRPr kumimoji="1"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r"/>
                      <a:endParaRPr kumimoji="1" lang="ja-JP" altLang="en-US" sz="1600" dirty="0">
                        <a:latin typeface="メイリオ" panose="020B0604030504040204" pitchFamily="50" charset="-128"/>
                        <a:ea typeface="メイリオ" panose="020B0604030504040204" pitchFamily="50"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r"/>
                      <a:endParaRPr kumimoji="1" lang="ja-JP" altLang="en-US" sz="1600" dirty="0">
                        <a:latin typeface="メイリオ" panose="020B0604030504040204" pitchFamily="50" charset="-128"/>
                        <a:ea typeface="メイリオ" panose="020B0604030504040204" pitchFamily="50"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r"/>
                      <a:endParaRPr kumimoji="1" lang="ja-JP" altLang="en-US" sz="1600" b="1" dirty="0">
                        <a:latin typeface="メイリオ" panose="020B0604030504040204" pitchFamily="50" charset="-128"/>
                        <a:ea typeface="メイリオ" panose="020B0604030504040204" pitchFamily="50"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71652980"/>
                  </a:ext>
                </a:extLst>
              </a:tr>
            </a:tbl>
          </a:graphicData>
        </a:graphic>
      </p:graphicFrame>
      <p:sp>
        <p:nvSpPr>
          <p:cNvPr id="10" name="テキスト ボックス 9">
            <a:extLst>
              <a:ext uri="{FF2B5EF4-FFF2-40B4-BE49-F238E27FC236}">
                <a16:creationId xmlns:a16="http://schemas.microsoft.com/office/drawing/2014/main" id="{142E139A-5DE8-4FED-8D1F-A25ECADDCB3A}"/>
              </a:ext>
            </a:extLst>
          </p:cNvPr>
          <p:cNvSpPr txBox="1"/>
          <p:nvPr/>
        </p:nvSpPr>
        <p:spPr>
          <a:xfrm>
            <a:off x="273356" y="3478908"/>
            <a:ext cx="5822644" cy="410882"/>
          </a:xfrm>
          <a:prstGeom prst="rect">
            <a:avLst/>
          </a:prstGeom>
          <a:noFill/>
        </p:spPr>
        <p:txBody>
          <a:bodyPr wrap="square">
            <a:spAutoFit/>
          </a:bodyPr>
          <a:lstStyle/>
          <a:p>
            <a:pPr>
              <a:lnSpc>
                <a:spcPct val="120000"/>
              </a:lnSpc>
            </a:pPr>
            <a:r>
              <a:rPr lang="ja-JP" altLang="en-US" b="1" dirty="0">
                <a:latin typeface="メイリオ" panose="020B0604030504040204" pitchFamily="50" charset="-128"/>
                <a:ea typeface="メイリオ" panose="020B0604030504040204" pitchFamily="50" charset="-128"/>
              </a:rPr>
              <a:t>大阪府の工賃目標  </a:t>
            </a:r>
            <a:r>
              <a:rPr lang="en-US" altLang="ja-JP" b="1"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月額</a:t>
            </a:r>
            <a:r>
              <a:rPr lang="en-US" altLang="ja-JP" b="1"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令和</a:t>
            </a:r>
            <a:r>
              <a:rPr lang="en-US" altLang="ja-JP" b="1" dirty="0">
                <a:latin typeface="メイリオ" panose="020B0604030504040204" pitchFamily="50" charset="-128"/>
                <a:ea typeface="メイリオ" panose="020B0604030504040204" pitchFamily="50" charset="-128"/>
              </a:rPr>
              <a:t>8</a:t>
            </a:r>
            <a:r>
              <a:rPr lang="ja-JP" altLang="en-US" b="1" dirty="0">
                <a:latin typeface="メイリオ" panose="020B0604030504040204" pitchFamily="50" charset="-128"/>
                <a:ea typeface="メイリオ" panose="020B0604030504040204" pitchFamily="50" charset="-128"/>
              </a:rPr>
              <a:t>年度：</a:t>
            </a:r>
            <a:r>
              <a:rPr lang="en-US" altLang="ja-JP" b="1" dirty="0">
                <a:latin typeface="メイリオ" panose="020B0604030504040204" pitchFamily="50" charset="-128"/>
                <a:ea typeface="メイリオ" panose="020B0604030504040204" pitchFamily="50" charset="-128"/>
              </a:rPr>
              <a:t>20,700</a:t>
            </a:r>
            <a:r>
              <a:rPr lang="ja-JP" altLang="en-US" b="1" dirty="0">
                <a:latin typeface="メイリオ" panose="020B0604030504040204" pitchFamily="50" charset="-128"/>
                <a:ea typeface="メイリオ" panose="020B0604030504040204" pitchFamily="50" charset="-128"/>
              </a:rPr>
              <a:t>円　</a:t>
            </a:r>
            <a:endParaRPr lang="en-US" altLang="ja-JP" b="1"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8E87F641-2DA2-4F80-BC74-B52B674BE236}"/>
              </a:ext>
            </a:extLst>
          </p:cNvPr>
          <p:cNvSpPr txBox="1"/>
          <p:nvPr/>
        </p:nvSpPr>
        <p:spPr>
          <a:xfrm>
            <a:off x="466357" y="3920339"/>
            <a:ext cx="11377220" cy="821763"/>
          </a:xfrm>
          <a:prstGeom prst="rect">
            <a:avLst/>
          </a:prstGeom>
          <a:noFill/>
        </p:spPr>
        <p:txBody>
          <a:bodyPr wrap="square">
            <a:spAutoFit/>
          </a:bodyPr>
          <a:lstStyle/>
          <a:p>
            <a:pPr>
              <a:lnSpc>
                <a:spcPct val="120000"/>
              </a:lnSpc>
            </a:pPr>
            <a:r>
              <a:rPr lang="ja-JP" altLang="en-US" sz="1400" dirty="0">
                <a:latin typeface="メイリオ" panose="020B0604030504040204" pitchFamily="50" charset="-128"/>
                <a:ea typeface="メイリオ" panose="020B0604030504040204" pitchFamily="50" charset="-128"/>
              </a:rPr>
              <a:t>　令和</a:t>
            </a:r>
            <a:r>
              <a:rPr lang="en-US" altLang="ja-JP" sz="1400" dirty="0">
                <a:latin typeface="メイリオ" panose="020B0604030504040204" pitchFamily="50" charset="-128"/>
                <a:ea typeface="メイリオ" panose="020B0604030504040204" pitchFamily="50" charset="-128"/>
              </a:rPr>
              <a:t>6</a:t>
            </a:r>
            <a:r>
              <a:rPr lang="ja-JP" altLang="en-US" sz="1400" dirty="0">
                <a:latin typeface="メイリオ" panose="020B0604030504040204" pitchFamily="50" charset="-128"/>
                <a:ea typeface="メイリオ" panose="020B0604030504040204" pitchFamily="50" charset="-128"/>
              </a:rPr>
              <a:t>年度報酬改定による、平均工賃月額算定式の変更を踏まえ、令和６～８年度の工賃目標（月額）については、令和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年度大阪府平均工賃月額（速報値）</a:t>
            </a:r>
            <a:r>
              <a:rPr lang="en-US" altLang="ja-JP" sz="1400" dirty="0">
                <a:solidFill>
                  <a:srgbClr val="FF0000"/>
                </a:solidFill>
                <a:latin typeface="メイリオ" panose="020B0604030504040204" pitchFamily="50" charset="-128"/>
                <a:ea typeface="メイリオ" panose="020B0604030504040204" pitchFamily="50" charset="-128"/>
              </a:rPr>
              <a:t>17,925</a:t>
            </a:r>
            <a:r>
              <a:rPr lang="ja-JP" altLang="en-US" sz="1400" dirty="0">
                <a:solidFill>
                  <a:srgbClr val="FF0000"/>
                </a:solidFill>
                <a:latin typeface="メイリオ" panose="020B0604030504040204" pitchFamily="50" charset="-128"/>
                <a:ea typeface="メイリオ" panose="020B0604030504040204" pitchFamily="50" charset="-128"/>
              </a:rPr>
              <a:t>円</a:t>
            </a:r>
            <a:r>
              <a:rPr lang="ja-JP" altLang="en-US" sz="1400" dirty="0">
                <a:latin typeface="メイリオ" panose="020B0604030504040204" pitchFamily="50" charset="-128"/>
                <a:ea typeface="メイリオ" panose="020B0604030504040204" pitchFamily="50" charset="-128"/>
              </a:rPr>
              <a:t>を基に、</a:t>
            </a:r>
            <a:r>
              <a:rPr lang="ja-JP" altLang="en-US" sz="1400" dirty="0">
                <a:solidFill>
                  <a:srgbClr val="FF0000"/>
                </a:solidFill>
                <a:latin typeface="メイリオ" panose="020B0604030504040204" pitchFamily="50" charset="-128"/>
                <a:ea typeface="メイリオ" panose="020B0604030504040204" pitchFamily="50" charset="-128"/>
              </a:rPr>
              <a:t>年約５％</a:t>
            </a:r>
            <a:r>
              <a:rPr lang="ja-JP" altLang="en-US" sz="1400" dirty="0">
                <a:latin typeface="メイリオ" panose="020B0604030504040204" pitchFamily="50" charset="-128"/>
                <a:ea typeface="メイリオ" panose="020B0604030504040204" pitchFamily="50" charset="-128"/>
              </a:rPr>
              <a:t>向上することにより、令和</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年度に</a:t>
            </a:r>
            <a:r>
              <a:rPr lang="en-US" altLang="ja-JP" sz="1400" dirty="0">
                <a:latin typeface="メイリオ" panose="020B0604030504040204" pitchFamily="50" charset="-128"/>
                <a:ea typeface="メイリオ" panose="020B0604030504040204" pitchFamily="50" charset="-128"/>
              </a:rPr>
              <a:t>20,700</a:t>
            </a:r>
            <a:r>
              <a:rPr lang="ja-JP" altLang="en-US" sz="1400" dirty="0">
                <a:latin typeface="メイリオ" panose="020B0604030504040204" pitchFamily="50" charset="-128"/>
                <a:ea typeface="メイリオ" panose="020B0604030504040204" pitchFamily="50" charset="-128"/>
              </a:rPr>
              <a:t>円達成を目標に設定します。</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平成</a:t>
            </a:r>
            <a:r>
              <a:rPr lang="en-US" altLang="ja-JP" sz="1100" dirty="0">
                <a:solidFill>
                  <a:srgbClr val="FF0000"/>
                </a:solidFill>
                <a:latin typeface="メイリオ" panose="020B0604030504040204" pitchFamily="50" charset="-128"/>
                <a:ea typeface="メイリオ" panose="020B0604030504040204" pitchFamily="50" charset="-128"/>
              </a:rPr>
              <a:t>30</a:t>
            </a:r>
            <a:r>
              <a:rPr lang="ja-JP" altLang="en-US" sz="1100" dirty="0">
                <a:solidFill>
                  <a:srgbClr val="FF0000"/>
                </a:solidFill>
                <a:latin typeface="メイリオ" panose="020B0604030504040204" pitchFamily="50" charset="-128"/>
                <a:ea typeface="メイリオ" panose="020B0604030504040204" pitchFamily="50" charset="-128"/>
              </a:rPr>
              <a:t>年～令和</a:t>
            </a:r>
            <a:r>
              <a:rPr lang="en-US" altLang="ja-JP" sz="1100" dirty="0">
                <a:solidFill>
                  <a:srgbClr val="FF0000"/>
                </a:solidFill>
                <a:latin typeface="メイリオ" panose="020B0604030504040204" pitchFamily="50" charset="-128"/>
                <a:ea typeface="メイリオ" panose="020B0604030504040204" pitchFamily="50" charset="-128"/>
              </a:rPr>
              <a:t>4</a:t>
            </a:r>
            <a:r>
              <a:rPr lang="ja-JP" altLang="en-US" sz="1100" dirty="0">
                <a:solidFill>
                  <a:srgbClr val="FF0000"/>
                </a:solidFill>
                <a:latin typeface="メイリオ" panose="020B0604030504040204" pitchFamily="50" charset="-128"/>
                <a:ea typeface="メイリオ" panose="020B0604030504040204" pitchFamily="50" charset="-128"/>
              </a:rPr>
              <a:t>年度工賃実績の伸び率平均値（令和</a:t>
            </a:r>
            <a:r>
              <a:rPr lang="en-US" altLang="ja-JP" sz="1100" dirty="0">
                <a:solidFill>
                  <a:srgbClr val="FF0000"/>
                </a:solidFill>
                <a:latin typeface="メイリオ" panose="020B0604030504040204" pitchFamily="50" charset="-128"/>
                <a:ea typeface="メイリオ" panose="020B0604030504040204" pitchFamily="50" charset="-128"/>
              </a:rPr>
              <a:t>2</a:t>
            </a:r>
            <a:r>
              <a:rPr lang="ja-JP" altLang="en-US" sz="1100" dirty="0">
                <a:solidFill>
                  <a:srgbClr val="FF0000"/>
                </a:solidFill>
                <a:latin typeface="メイリオ" panose="020B0604030504040204" pitchFamily="50" charset="-128"/>
                <a:ea typeface="メイリオ" panose="020B0604030504040204" pitchFamily="50" charset="-128"/>
              </a:rPr>
              <a:t>年度（新型コロナウイルスの影響によるマイナス）を除く）</a:t>
            </a:r>
            <a:endParaRPr lang="en-US" altLang="ja-JP" sz="1100" dirty="0">
              <a:solidFill>
                <a:srgbClr val="FF0000"/>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0A8C5AED-B949-4E80-B71A-6AB70FB02BFA}"/>
              </a:ext>
            </a:extLst>
          </p:cNvPr>
          <p:cNvSpPr/>
          <p:nvPr/>
        </p:nvSpPr>
        <p:spPr>
          <a:xfrm>
            <a:off x="271548" y="3429000"/>
            <a:ext cx="11699490" cy="33624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2DBD194B-D963-46E7-86D8-90CEB4012B52}"/>
              </a:ext>
            </a:extLst>
          </p:cNvPr>
          <p:cNvSpPr txBox="1"/>
          <p:nvPr/>
        </p:nvSpPr>
        <p:spPr>
          <a:xfrm>
            <a:off x="298021" y="802805"/>
            <a:ext cx="11788158" cy="410882"/>
          </a:xfrm>
          <a:prstGeom prst="rect">
            <a:avLst/>
          </a:prstGeom>
          <a:noFill/>
        </p:spPr>
        <p:txBody>
          <a:bodyPr wrap="square">
            <a:spAutoFit/>
          </a:bodyPr>
          <a:lstStyle/>
          <a:p>
            <a:pPr>
              <a:lnSpc>
                <a:spcPct val="120000"/>
              </a:lnSpc>
            </a:pPr>
            <a:r>
              <a:rPr lang="ja-JP" altLang="en-US" b="1" dirty="0">
                <a:latin typeface="メイリオ" panose="020B0604030504040204" pitchFamily="50" charset="-128"/>
                <a:ea typeface="メイリオ" panose="020B0604030504040204" pitchFamily="50" charset="-128"/>
              </a:rPr>
              <a:t>令和</a:t>
            </a:r>
            <a:r>
              <a:rPr lang="en-US" altLang="ja-JP" b="1" dirty="0">
                <a:latin typeface="メイリオ" panose="020B0604030504040204" pitchFamily="50" charset="-128"/>
                <a:ea typeface="メイリオ" panose="020B0604030504040204" pitchFamily="50" charset="-128"/>
              </a:rPr>
              <a:t>6</a:t>
            </a:r>
            <a:r>
              <a:rPr lang="ja-JP" altLang="en-US" b="1" dirty="0">
                <a:latin typeface="メイリオ" panose="020B0604030504040204" pitchFamily="50" charset="-128"/>
                <a:ea typeface="メイリオ" panose="020B0604030504040204" pitchFamily="50" charset="-128"/>
              </a:rPr>
              <a:t>年度報酬改定による算定式変更を踏まえた工賃目標の見直し</a:t>
            </a:r>
            <a:endParaRPr lang="en-US" altLang="ja-JP" b="1" dirty="0">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65F4999C-7C07-4D4A-B1FB-B4077C3B9E73}"/>
              </a:ext>
            </a:extLst>
          </p:cNvPr>
          <p:cNvSpPr/>
          <p:nvPr/>
        </p:nvSpPr>
        <p:spPr>
          <a:xfrm>
            <a:off x="10813621" y="92418"/>
            <a:ext cx="1272558" cy="4724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資料２－１</a:t>
            </a:r>
          </a:p>
        </p:txBody>
      </p:sp>
    </p:spTree>
    <p:extLst>
      <p:ext uri="{BB962C8B-B14F-4D97-AF65-F5344CB8AC3E}">
        <p14:creationId xmlns:p14="http://schemas.microsoft.com/office/powerpoint/2010/main" val="2705405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507"/>
            <a:ext cx="12192000" cy="346006"/>
          </a:xfrm>
          <a:prstGeom prst="rect">
            <a:avLst/>
          </a:prstGeom>
          <a:solidFill>
            <a:schemeClr val="accent5">
              <a:lumMod val="75000"/>
            </a:schemeClr>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algn="ctr">
              <a:lnSpc>
                <a:spcPct val="150000"/>
              </a:lnSpc>
              <a:defRPr/>
            </a:pPr>
            <a:r>
              <a:rPr lang="zh-TW" altLang="en-US" b="1" dirty="0">
                <a:latin typeface="BIZ UDPゴシック" panose="020B0400000000000000" pitchFamily="50" charset="-128"/>
                <a:ea typeface="BIZ UDPゴシック" panose="020B0400000000000000" pitchFamily="50" charset="-128"/>
              </a:rPr>
              <a:t>大阪府工賃向上計画（令和</a:t>
            </a:r>
            <a:r>
              <a:rPr lang="ja-JP" altLang="en-US" b="1" dirty="0">
                <a:latin typeface="BIZ UDPゴシック" panose="020B0400000000000000" pitchFamily="50" charset="-128"/>
                <a:ea typeface="BIZ UDPゴシック" panose="020B0400000000000000" pitchFamily="50" charset="-128"/>
              </a:rPr>
              <a:t>６～８</a:t>
            </a:r>
            <a:r>
              <a:rPr lang="zh-TW" altLang="en-US" b="1" dirty="0">
                <a:latin typeface="BIZ UDPゴシック" panose="020B0400000000000000" pitchFamily="50" charset="-128"/>
                <a:ea typeface="BIZ UDPゴシック" panose="020B0400000000000000" pitchFamily="50" charset="-128"/>
              </a:rPr>
              <a:t>年度）</a:t>
            </a:r>
            <a:r>
              <a:rPr lang="ja-JP" altLang="en-US" b="1" dirty="0">
                <a:latin typeface="BIZ UDPゴシック" panose="020B0400000000000000" pitchFamily="50" charset="-128"/>
                <a:ea typeface="BIZ UDPゴシック" panose="020B0400000000000000" pitchFamily="50" charset="-128"/>
              </a:rPr>
              <a:t>の概要（案）</a:t>
            </a:r>
            <a:endParaRPr lang="zh-TW" altLang="en-US" b="1"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178600" y="348318"/>
            <a:ext cx="5930422" cy="252000"/>
          </a:xfrm>
          <a:prstGeom prst="rect">
            <a:avLst/>
          </a:prstGeom>
          <a:solidFill>
            <a:schemeClr val="accent5">
              <a:lumMod val="75000"/>
            </a:schemeClr>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a:lnSpc>
                <a:spcPct val="150000"/>
              </a:lnSpc>
              <a:defRPr/>
            </a:pPr>
            <a:r>
              <a:rPr lang="en-US" altLang="ja-JP" sz="1200" b="1" dirty="0">
                <a:latin typeface="BIZ UDPゴシック" panose="020B0400000000000000" pitchFamily="50" charset="-128"/>
                <a:ea typeface="BIZ UDPゴシック" panose="020B0400000000000000" pitchFamily="50" charset="-128"/>
              </a:rPr>
              <a:t>Ⅰ</a:t>
            </a:r>
            <a:r>
              <a:rPr lang="ja-JP" altLang="en-US" sz="1200" b="1" dirty="0">
                <a:latin typeface="BIZ UDPゴシック" panose="020B0400000000000000" pitchFamily="50" charset="-128"/>
                <a:ea typeface="BIZ UDPゴシック" panose="020B0400000000000000" pitchFamily="50" charset="-128"/>
              </a:rPr>
              <a:t>　計画策定の趣旨等</a:t>
            </a:r>
            <a:endParaRPr lang="zh-TW" altLang="en-US" sz="1200" b="1" dirty="0">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182880" y="583182"/>
            <a:ext cx="5913121" cy="24902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a:solidFill>
                  <a:schemeClr val="tx1"/>
                </a:solidFill>
                <a:latin typeface="BIZ UDPゴシック" panose="020B0400000000000000" pitchFamily="50" charset="-128"/>
                <a:ea typeface="BIZ UDPゴシック" panose="020B0400000000000000"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rPr>
              <a:t>趣旨</a:t>
            </a:r>
            <a:r>
              <a:rPr lang="en-US" altLang="ja-JP" sz="1050" dirty="0">
                <a:solidFill>
                  <a:schemeClr val="tx1"/>
                </a:solidFill>
                <a:latin typeface="BIZ UDPゴシック" panose="020B0400000000000000" pitchFamily="50" charset="-128"/>
                <a:ea typeface="BIZ UDPゴシック" panose="020B0400000000000000" pitchFamily="50" charset="-128"/>
              </a:rPr>
              <a:t>】</a:t>
            </a:r>
          </a:p>
          <a:p>
            <a:pPr marL="179388" indent="-93663"/>
            <a:r>
              <a:rPr lang="ja-JP" altLang="en-US" sz="1000" dirty="0">
                <a:solidFill>
                  <a:schemeClr val="tx1"/>
                </a:solidFill>
                <a:latin typeface="BIZ UDPゴシック" panose="020B0400000000000000" pitchFamily="50" charset="-128"/>
                <a:ea typeface="BIZ UDPゴシック" panose="020B0400000000000000" pitchFamily="50" charset="-128"/>
              </a:rPr>
              <a:t>・障がい者が地域において自立した生活を営むためには、一般就労はもとより、福祉的就労の充実が不可欠であり、工賃向上に資する取組みを推進し、福祉的就労の活性化を図る必要がある</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pPr marL="179388" indent="-93663"/>
            <a:r>
              <a:rPr lang="ja-JP" altLang="en-US" sz="1000" dirty="0">
                <a:solidFill>
                  <a:schemeClr val="tx1"/>
                </a:solidFill>
                <a:latin typeface="BIZ UDPゴシック" panose="020B0400000000000000" pitchFamily="50" charset="-128"/>
                <a:ea typeface="BIZ UDPゴシック" panose="020B0400000000000000" pitchFamily="50" charset="-128"/>
              </a:rPr>
              <a:t>・大阪府では「第５次大阪府障がい者計画」において、「障がい者の就労支援の強化」を最重点施策の一つに位置付け、福祉的就労の活性化等を含む障がい者の就労支援の強化に取り組んでいる</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pPr marL="179388" indent="-93663"/>
            <a:r>
              <a:rPr lang="ja-JP" altLang="en-US" sz="1000" dirty="0">
                <a:solidFill>
                  <a:schemeClr val="tx1"/>
                </a:solidFill>
                <a:latin typeface="BIZ UDPゴシック" panose="020B0400000000000000" pitchFamily="50" charset="-128"/>
                <a:ea typeface="BIZ UDPゴシック" panose="020B0400000000000000" pitchFamily="50" charset="-128"/>
              </a:rPr>
              <a:t>・国の</a:t>
            </a:r>
            <a:r>
              <a:rPr lang="en-US" altLang="ja-JP" sz="1000" dirty="0">
                <a:solidFill>
                  <a:schemeClr val="tx1"/>
                </a:solidFill>
                <a:latin typeface="BIZ UDPゴシック" panose="020B0400000000000000" pitchFamily="50" charset="-128"/>
                <a:ea typeface="BIZ UDPゴシック" panose="020B0400000000000000" pitchFamily="50" charset="-128"/>
              </a:rPr>
              <a:t>『</a:t>
            </a:r>
            <a:r>
              <a:rPr lang="ja-JP" altLang="en-US" sz="1000" dirty="0">
                <a:solidFill>
                  <a:schemeClr val="tx1"/>
                </a:solidFill>
                <a:latin typeface="BIZ UDPゴシック" panose="020B0400000000000000" pitchFamily="50" charset="-128"/>
                <a:ea typeface="BIZ UDPゴシック" panose="020B0400000000000000" pitchFamily="50" charset="-128"/>
              </a:rPr>
              <a:t>「工賃向上計画」を推進するための基本的な指針</a:t>
            </a:r>
            <a:r>
              <a:rPr lang="en-US" altLang="ja-JP" sz="1000" dirty="0">
                <a:solidFill>
                  <a:schemeClr val="tx1"/>
                </a:solidFill>
                <a:latin typeface="BIZ UDPゴシック" panose="020B0400000000000000" pitchFamily="50" charset="-128"/>
                <a:ea typeface="BIZ UDPゴシック" panose="020B0400000000000000" pitchFamily="50" charset="-128"/>
              </a:rPr>
              <a:t>』</a:t>
            </a:r>
            <a:r>
              <a:rPr lang="ja-JP" altLang="en-US" sz="1000" dirty="0">
                <a:solidFill>
                  <a:schemeClr val="tx1"/>
                </a:solidFill>
                <a:latin typeface="BIZ UDPゴシック" panose="020B0400000000000000" pitchFamily="50" charset="-128"/>
                <a:ea typeface="BIZ UDPゴシック" panose="020B0400000000000000" pitchFamily="50" charset="-128"/>
              </a:rPr>
              <a:t>一部改正を踏まえ、本計画を策定し、就労継続支援Ｂ型事業所等のさらなる工賃水準向上を目指すとともに、一般就労への移行を促進することとした</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pPr marL="87313" indent="-87313"/>
            <a:r>
              <a:rPr lang="en-US" altLang="ja-JP" sz="1000" dirty="0">
                <a:solidFill>
                  <a:schemeClr val="tx1"/>
                </a:solidFill>
                <a:latin typeface="BIZ UDPゴシック" panose="020B0400000000000000" pitchFamily="50" charset="-128"/>
                <a:ea typeface="BIZ UDPゴシック" panose="020B0400000000000000" pitchFamily="50" charset="-128"/>
              </a:rPr>
              <a:t>【</a:t>
            </a:r>
            <a:r>
              <a:rPr lang="ja-JP" altLang="en-US" sz="1000" dirty="0">
                <a:solidFill>
                  <a:schemeClr val="tx1"/>
                </a:solidFill>
                <a:latin typeface="BIZ UDPゴシック" panose="020B0400000000000000" pitchFamily="50" charset="-128"/>
                <a:ea typeface="BIZ UDPゴシック" panose="020B0400000000000000" pitchFamily="50" charset="-128"/>
              </a:rPr>
              <a:t>計画の位置づけ</a:t>
            </a:r>
            <a:r>
              <a:rPr lang="en-US" altLang="ja-JP" sz="1000" dirty="0">
                <a:solidFill>
                  <a:schemeClr val="tx1"/>
                </a:solidFill>
                <a:latin typeface="BIZ UDPゴシック" panose="020B0400000000000000" pitchFamily="50" charset="-128"/>
                <a:ea typeface="BIZ UDPゴシック" panose="020B0400000000000000" pitchFamily="50" charset="-128"/>
              </a:rPr>
              <a:t>】</a:t>
            </a:r>
            <a:endParaRPr lang="ja-JP" altLang="en-US" sz="1000" dirty="0">
              <a:solidFill>
                <a:schemeClr val="tx1"/>
              </a:solidFill>
              <a:latin typeface="BIZ UDPゴシック" panose="020B0400000000000000" pitchFamily="50" charset="-128"/>
              <a:ea typeface="BIZ UDPゴシック" panose="020B0400000000000000" pitchFamily="50" charset="-128"/>
            </a:endParaRPr>
          </a:p>
          <a:p>
            <a:pPr marL="179388" indent="-93663"/>
            <a:r>
              <a:rPr lang="ja-JP" altLang="en-US" sz="1000" dirty="0">
                <a:solidFill>
                  <a:schemeClr val="tx1"/>
                </a:solidFill>
                <a:latin typeface="BIZ UDPゴシック" panose="020B0400000000000000" pitchFamily="50" charset="-128"/>
                <a:ea typeface="BIZ UDPゴシック" panose="020B0400000000000000" pitchFamily="50" charset="-128"/>
              </a:rPr>
              <a:t>・「第５次大阪府障がい者計画」で定めた工賃水準の向上に向けた基本的な考え方を受けて「工賃水準の向上」に向けた取組を具体的に推進するための個別の事業実施計画</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pPr marL="87313" indent="-87313"/>
            <a:r>
              <a:rPr lang="en-US" altLang="ja-JP" sz="1000" dirty="0">
                <a:solidFill>
                  <a:schemeClr val="tx1"/>
                </a:solidFill>
                <a:latin typeface="BIZ UDPゴシック" panose="020B0400000000000000" pitchFamily="50" charset="-128"/>
                <a:ea typeface="BIZ UDPゴシック" panose="020B0400000000000000" pitchFamily="50" charset="-128"/>
              </a:rPr>
              <a:t>【</a:t>
            </a:r>
            <a:r>
              <a:rPr lang="ja-JP" altLang="en-US" sz="1000" dirty="0">
                <a:solidFill>
                  <a:schemeClr val="tx1"/>
                </a:solidFill>
                <a:latin typeface="BIZ UDPゴシック" panose="020B0400000000000000" pitchFamily="50" charset="-128"/>
                <a:ea typeface="BIZ UDPゴシック" panose="020B0400000000000000" pitchFamily="50" charset="-128"/>
              </a:rPr>
              <a:t>計画期間</a:t>
            </a:r>
            <a:r>
              <a:rPr lang="en-US" altLang="ja-JP" sz="1000" dirty="0">
                <a:solidFill>
                  <a:schemeClr val="tx1"/>
                </a:solidFill>
                <a:latin typeface="BIZ UDPゴシック" panose="020B0400000000000000" pitchFamily="50" charset="-128"/>
                <a:ea typeface="BIZ UDPゴシック" panose="020B0400000000000000" pitchFamily="50" charset="-128"/>
              </a:rPr>
              <a:t>】</a:t>
            </a:r>
            <a:endParaRPr lang="ja-JP" altLang="en-US" sz="1000" dirty="0">
              <a:solidFill>
                <a:schemeClr val="tx1"/>
              </a:solidFill>
              <a:latin typeface="BIZ UDPゴシック" panose="020B0400000000000000" pitchFamily="50" charset="-128"/>
              <a:ea typeface="BIZ UDPゴシック" panose="020B0400000000000000" pitchFamily="50" charset="-128"/>
            </a:endParaRPr>
          </a:p>
          <a:p>
            <a:pPr marL="87313" indent="-87313"/>
            <a:r>
              <a:rPr lang="ja-JP" altLang="en-US" sz="1000" dirty="0">
                <a:solidFill>
                  <a:schemeClr val="tx1"/>
                </a:solidFill>
                <a:latin typeface="BIZ UDPゴシック" panose="020B0400000000000000" pitchFamily="50" charset="-128"/>
                <a:ea typeface="BIZ UDPゴシック" panose="020B0400000000000000" pitchFamily="50" charset="-128"/>
              </a:rPr>
              <a:t>　・令和６年度から令和８年度までの３年間</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pPr marL="87313" indent="-87313"/>
            <a:r>
              <a:rPr lang="en-US" altLang="ja-JP" sz="1000" dirty="0">
                <a:solidFill>
                  <a:schemeClr val="tx1"/>
                </a:solidFill>
                <a:latin typeface="BIZ UDPゴシック" panose="020B0400000000000000" pitchFamily="50" charset="-128"/>
                <a:ea typeface="BIZ UDPゴシック" panose="020B0400000000000000" pitchFamily="50" charset="-128"/>
              </a:rPr>
              <a:t>【</a:t>
            </a:r>
            <a:r>
              <a:rPr lang="ja-JP" altLang="en-US" sz="1000" dirty="0">
                <a:solidFill>
                  <a:schemeClr val="tx1"/>
                </a:solidFill>
                <a:latin typeface="BIZ UDPゴシック" panose="020B0400000000000000" pitchFamily="50" charset="-128"/>
                <a:ea typeface="BIZ UDPゴシック" panose="020B0400000000000000" pitchFamily="50" charset="-128"/>
              </a:rPr>
              <a:t>計画の対象事業所</a:t>
            </a:r>
            <a:r>
              <a:rPr lang="en-US" altLang="ja-JP" sz="1000" dirty="0">
                <a:solidFill>
                  <a:schemeClr val="tx1"/>
                </a:solidFill>
                <a:latin typeface="BIZ UDPゴシック" panose="020B0400000000000000" pitchFamily="50" charset="-128"/>
                <a:ea typeface="BIZ UDPゴシック" panose="020B0400000000000000" pitchFamily="50" charset="-128"/>
              </a:rPr>
              <a:t>】</a:t>
            </a:r>
          </a:p>
          <a:p>
            <a:pPr marL="87313" indent="-87313"/>
            <a:r>
              <a:rPr lang="ja-JP" altLang="en-US" sz="1000" dirty="0">
                <a:solidFill>
                  <a:schemeClr val="tx1"/>
                </a:solidFill>
                <a:latin typeface="BIZ UDPゴシック" panose="020B0400000000000000" pitchFamily="50" charset="-128"/>
                <a:ea typeface="BIZ UDPゴシック" panose="020B0400000000000000" pitchFamily="50" charset="-128"/>
              </a:rPr>
              <a:t>　・就労継続支援</a:t>
            </a:r>
            <a:r>
              <a:rPr lang="en-US" altLang="ja-JP" sz="1000" dirty="0">
                <a:solidFill>
                  <a:schemeClr val="tx1"/>
                </a:solidFill>
                <a:latin typeface="BIZ UDPゴシック" panose="020B0400000000000000" pitchFamily="50" charset="-128"/>
                <a:ea typeface="BIZ UDPゴシック" panose="020B0400000000000000" pitchFamily="50" charset="-128"/>
              </a:rPr>
              <a:t>B</a:t>
            </a:r>
            <a:r>
              <a:rPr lang="ja-JP" altLang="en-US" sz="1000" dirty="0">
                <a:solidFill>
                  <a:schemeClr val="tx1"/>
                </a:solidFill>
                <a:latin typeface="BIZ UDPゴシック" panose="020B0400000000000000" pitchFamily="50" charset="-128"/>
                <a:ea typeface="BIZ UDPゴシック" panose="020B0400000000000000" pitchFamily="50" charset="-128"/>
              </a:rPr>
              <a:t>型事業所等</a:t>
            </a:r>
            <a:endParaRPr lang="en-US" altLang="ja-JP" sz="1000" dirty="0">
              <a:solidFill>
                <a:schemeClr val="tx1"/>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178601" y="3124659"/>
            <a:ext cx="5930422" cy="252000"/>
          </a:xfrm>
          <a:prstGeom prst="rect">
            <a:avLst/>
          </a:prstGeom>
          <a:solidFill>
            <a:schemeClr val="accent5">
              <a:lumMod val="75000"/>
            </a:schemeClr>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a:lnSpc>
                <a:spcPct val="150000"/>
              </a:lnSpc>
              <a:defRPr/>
            </a:pPr>
            <a:r>
              <a:rPr lang="en-US" altLang="ja-JP" sz="1200" b="1" dirty="0">
                <a:latin typeface="BIZ UDPゴシック" panose="020B0400000000000000" pitchFamily="50" charset="-128"/>
                <a:ea typeface="BIZ UDPゴシック" panose="020B0400000000000000" pitchFamily="50" charset="-128"/>
              </a:rPr>
              <a:t>Ⅱ</a:t>
            </a:r>
            <a:r>
              <a:rPr lang="ja-JP" altLang="en-US" sz="1200" b="1" dirty="0">
                <a:latin typeface="BIZ UDPゴシック" panose="020B0400000000000000" pitchFamily="50" charset="-128"/>
                <a:ea typeface="BIZ UDPゴシック" panose="020B0400000000000000" pitchFamily="50" charset="-128"/>
              </a:rPr>
              <a:t>　工賃目標</a:t>
            </a:r>
            <a:endParaRPr lang="zh-TW" altLang="en-US" sz="1200" b="1" dirty="0">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182880" y="3352626"/>
            <a:ext cx="5913121" cy="22451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rgbClr val="FF0000"/>
              </a:solidFill>
              <a:latin typeface="BIZ UDPゴシック" panose="020B0400000000000000" pitchFamily="50" charset="-128"/>
              <a:ea typeface="BIZ UDPゴシック" panose="020B0400000000000000" pitchFamily="50" charset="-128"/>
            </a:endParaRPr>
          </a:p>
        </p:txBody>
      </p:sp>
      <p:sp>
        <p:nvSpPr>
          <p:cNvPr id="18" name="正方形/長方形 17"/>
          <p:cNvSpPr/>
          <p:nvPr/>
        </p:nvSpPr>
        <p:spPr>
          <a:xfrm>
            <a:off x="182880" y="5854145"/>
            <a:ext cx="5913121" cy="9647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BIZ UDPゴシック" panose="020B0400000000000000" pitchFamily="50" charset="-128"/>
                <a:ea typeface="BIZ UDPゴシック" panose="020B0400000000000000" pitchFamily="50" charset="-128"/>
              </a:rPr>
              <a:t>１．大阪府の役割：府工賃向上計画の策定と取組推進、工賃向上計画の推進に関する専門委員会における</a:t>
            </a:r>
            <a:r>
              <a:rPr lang="en-US" altLang="ja-JP" sz="1000" dirty="0">
                <a:solidFill>
                  <a:schemeClr val="tx1"/>
                </a:solidFill>
                <a:latin typeface="BIZ UDPゴシック" panose="020B0400000000000000" pitchFamily="50" charset="-128"/>
                <a:ea typeface="BIZ UDPゴシック" panose="020B0400000000000000" pitchFamily="50" charset="-128"/>
              </a:rPr>
              <a:t>	</a:t>
            </a:r>
            <a:r>
              <a:rPr lang="ja-JP" altLang="en-US" sz="1000" dirty="0">
                <a:solidFill>
                  <a:schemeClr val="tx1"/>
                </a:solidFill>
                <a:latin typeface="BIZ UDPゴシック" panose="020B0400000000000000" pitchFamily="50" charset="-128"/>
                <a:ea typeface="BIZ UDPゴシック" panose="020B0400000000000000" pitchFamily="50" charset="-128"/>
              </a:rPr>
              <a:t>　府計画の報告・点検、市町村・企業等との連携、府内優先調達の推進</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r>
              <a:rPr lang="ja-JP" altLang="en-US" sz="1000" dirty="0">
                <a:solidFill>
                  <a:schemeClr val="tx1"/>
                </a:solidFill>
                <a:latin typeface="BIZ UDPゴシック" panose="020B0400000000000000" pitchFamily="50" charset="-128"/>
                <a:ea typeface="BIZ UDPゴシック" panose="020B0400000000000000" pitchFamily="50" charset="-128"/>
              </a:rPr>
              <a:t>２．事業所の役割：事業所の工賃向上計画の策定・提出・公表・取組推進・点検</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r>
              <a:rPr lang="ja-JP" altLang="en-US" sz="1000" dirty="0">
                <a:solidFill>
                  <a:schemeClr val="tx1"/>
                </a:solidFill>
                <a:latin typeface="BIZ UDPゴシック" panose="020B0400000000000000" pitchFamily="50" charset="-128"/>
                <a:ea typeface="BIZ UDPゴシック" panose="020B0400000000000000" pitchFamily="50" charset="-128"/>
              </a:rPr>
              <a:t>３．市町村の役割：市町村の工賃水準目標の設定、事業所支援の取組推進、優先調達の推進</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r>
              <a:rPr lang="ja-JP" altLang="en-US" sz="1000" dirty="0">
                <a:solidFill>
                  <a:schemeClr val="tx1"/>
                </a:solidFill>
                <a:latin typeface="BIZ UDPゴシック" panose="020B0400000000000000" pitchFamily="50" charset="-128"/>
                <a:ea typeface="BIZ UDPゴシック" panose="020B0400000000000000" pitchFamily="50" charset="-128"/>
              </a:rPr>
              <a:t>４．企業等の役割：福祉的就労への理解促進のため、事業所を活用した発注等の取組推進</a:t>
            </a:r>
          </a:p>
        </p:txBody>
      </p:sp>
      <p:sp>
        <p:nvSpPr>
          <p:cNvPr id="17" name="テキスト ボックス 16"/>
          <p:cNvSpPr txBox="1"/>
          <p:nvPr/>
        </p:nvSpPr>
        <p:spPr>
          <a:xfrm>
            <a:off x="178600" y="5622181"/>
            <a:ext cx="5930422" cy="252000"/>
          </a:xfrm>
          <a:prstGeom prst="rect">
            <a:avLst/>
          </a:prstGeom>
          <a:solidFill>
            <a:schemeClr val="accent5">
              <a:lumMod val="75000"/>
            </a:schemeClr>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a:lnSpc>
                <a:spcPct val="150000"/>
              </a:lnSpc>
              <a:defRPr/>
            </a:pPr>
            <a:r>
              <a:rPr lang="en-US" altLang="ja-JP" sz="1200" b="1" dirty="0">
                <a:latin typeface="BIZ UDPゴシック" panose="020B0400000000000000" pitchFamily="50" charset="-128"/>
                <a:ea typeface="BIZ UDPゴシック" panose="020B0400000000000000" pitchFamily="50" charset="-128"/>
              </a:rPr>
              <a:t>Ⅲ</a:t>
            </a:r>
            <a:r>
              <a:rPr lang="ja-JP" altLang="en-US" sz="1200" b="1" dirty="0">
                <a:latin typeface="BIZ UDPゴシック" panose="020B0400000000000000" pitchFamily="50" charset="-128"/>
                <a:ea typeface="BIZ UDPゴシック" panose="020B0400000000000000" pitchFamily="50" charset="-128"/>
              </a:rPr>
              <a:t>　官民一体の取組みにおけるそれぞれの役割</a:t>
            </a:r>
          </a:p>
        </p:txBody>
      </p:sp>
      <p:graphicFrame>
        <p:nvGraphicFramePr>
          <p:cNvPr id="4" name="表 3">
            <a:extLst>
              <a:ext uri="{FF2B5EF4-FFF2-40B4-BE49-F238E27FC236}">
                <a16:creationId xmlns:a16="http://schemas.microsoft.com/office/drawing/2014/main" id="{8DB58511-4840-4937-BFD6-31638A594599}"/>
              </a:ext>
            </a:extLst>
          </p:cNvPr>
          <p:cNvGraphicFramePr>
            <a:graphicFrameLocks noGrp="1"/>
          </p:cNvGraphicFramePr>
          <p:nvPr>
            <p:extLst>
              <p:ext uri="{D42A27DB-BD31-4B8C-83A1-F6EECF244321}">
                <p14:modId xmlns:p14="http://schemas.microsoft.com/office/powerpoint/2010/main" val="1468243594"/>
              </p:ext>
            </p:extLst>
          </p:nvPr>
        </p:nvGraphicFramePr>
        <p:xfrm>
          <a:off x="237584" y="3431225"/>
          <a:ext cx="5766976" cy="1127760"/>
        </p:xfrm>
        <a:graphic>
          <a:graphicData uri="http://schemas.openxmlformats.org/drawingml/2006/table">
            <a:tbl>
              <a:tblPr firstRow="1" bandRow="1">
                <a:tableStyleId>{7DF18680-E054-41AD-8BC1-D1AEF772440D}</a:tableStyleId>
              </a:tblPr>
              <a:tblGrid>
                <a:gridCol w="371980">
                  <a:extLst>
                    <a:ext uri="{9D8B030D-6E8A-4147-A177-3AD203B41FA5}">
                      <a16:colId xmlns:a16="http://schemas.microsoft.com/office/drawing/2014/main" val="232999765"/>
                    </a:ext>
                  </a:extLst>
                </a:gridCol>
                <a:gridCol w="1348749">
                  <a:extLst>
                    <a:ext uri="{9D8B030D-6E8A-4147-A177-3AD203B41FA5}">
                      <a16:colId xmlns:a16="http://schemas.microsoft.com/office/drawing/2014/main" val="941855623"/>
                    </a:ext>
                  </a:extLst>
                </a:gridCol>
                <a:gridCol w="1348749">
                  <a:extLst>
                    <a:ext uri="{9D8B030D-6E8A-4147-A177-3AD203B41FA5}">
                      <a16:colId xmlns:a16="http://schemas.microsoft.com/office/drawing/2014/main" val="956857078"/>
                    </a:ext>
                  </a:extLst>
                </a:gridCol>
                <a:gridCol w="1348749">
                  <a:extLst>
                    <a:ext uri="{9D8B030D-6E8A-4147-A177-3AD203B41FA5}">
                      <a16:colId xmlns:a16="http://schemas.microsoft.com/office/drawing/2014/main" val="2179141799"/>
                    </a:ext>
                  </a:extLst>
                </a:gridCol>
                <a:gridCol w="1348749">
                  <a:extLst>
                    <a:ext uri="{9D8B030D-6E8A-4147-A177-3AD203B41FA5}">
                      <a16:colId xmlns:a16="http://schemas.microsoft.com/office/drawing/2014/main" val="1899189353"/>
                    </a:ext>
                  </a:extLst>
                </a:gridCol>
              </a:tblGrid>
              <a:tr h="138445">
                <a:tc>
                  <a:txBody>
                    <a:bodyPr/>
                    <a:lstStyle/>
                    <a:p>
                      <a:pPr algn="ct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年度実績</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ja-JP" sz="1100" kern="1200" dirty="0">
                          <a:effectLst/>
                          <a:latin typeface="BIZ UDPゴシック" panose="020B0400000000000000" pitchFamily="50" charset="-128"/>
                          <a:ea typeface="BIZ UDPゴシック" panose="020B0400000000000000" pitchFamily="50" charset="-128"/>
                        </a:rPr>
                        <a:t>令和６年度</a:t>
                      </a:r>
                      <a:r>
                        <a:rPr lang="ja-JP" altLang="en-US" sz="1100" kern="1200" dirty="0">
                          <a:effectLst/>
                          <a:latin typeface="BIZ UDPゴシック" panose="020B0400000000000000" pitchFamily="50" charset="-128"/>
                          <a:ea typeface="BIZ UDPゴシック" panose="020B0400000000000000" pitchFamily="50" charset="-128"/>
                        </a:rPr>
                        <a:t>目標</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ja-JP" sz="1100" kern="1200" dirty="0">
                          <a:effectLst/>
                          <a:latin typeface="BIZ UDPゴシック" panose="020B0400000000000000" pitchFamily="50" charset="-128"/>
                          <a:ea typeface="BIZ UDPゴシック" panose="020B0400000000000000" pitchFamily="50" charset="-128"/>
                        </a:rPr>
                        <a:t>令和７年度</a:t>
                      </a:r>
                      <a:r>
                        <a:rPr lang="ja-JP" altLang="en-US" sz="1100" kern="1200" dirty="0">
                          <a:effectLst/>
                          <a:latin typeface="BIZ UDPゴシック" panose="020B0400000000000000" pitchFamily="50" charset="-128"/>
                          <a:ea typeface="BIZ UDPゴシック" panose="020B0400000000000000" pitchFamily="50" charset="-128"/>
                        </a:rPr>
                        <a:t>目標</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ja-JP" sz="1100" kern="1200" dirty="0">
                          <a:effectLst/>
                          <a:latin typeface="BIZ UDPゴシック" panose="020B0400000000000000" pitchFamily="50" charset="-128"/>
                          <a:ea typeface="BIZ UDPゴシック" panose="020B0400000000000000" pitchFamily="50" charset="-128"/>
                        </a:rPr>
                        <a:t>令和８年度</a:t>
                      </a:r>
                      <a:r>
                        <a:rPr lang="ja-JP" altLang="en-US" sz="1100" kern="1200" dirty="0">
                          <a:effectLst/>
                          <a:latin typeface="BIZ UDPゴシック" panose="020B0400000000000000" pitchFamily="50" charset="-128"/>
                          <a:ea typeface="BIZ UDPゴシック" panose="020B0400000000000000" pitchFamily="50" charset="-128"/>
                        </a:rPr>
                        <a:t>目標</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extLst>
                  <a:ext uri="{0D108BD9-81ED-4DB2-BD59-A6C34878D82A}">
                    <a16:rowId xmlns:a16="http://schemas.microsoft.com/office/drawing/2014/main" val="809192595"/>
                  </a:ext>
                </a:extLst>
              </a:tr>
              <a:tr h="244315">
                <a:tc>
                  <a:txBody>
                    <a:bodyPr/>
                    <a:lstStyle/>
                    <a:p>
                      <a:pPr algn="ctr"/>
                      <a:r>
                        <a:rPr lang="ja-JP" altLang="en-US"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当初</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推計値</a:t>
                      </a:r>
                      <a:r>
                        <a:rPr lang="en-US" alt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14,400</a:t>
                      </a:r>
                      <a:r>
                        <a:rPr lang="ja-JP" altLang="en-US"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円</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en-US" sz="1600" kern="1200" dirty="0">
                          <a:effectLst/>
                          <a:latin typeface="BIZ UDPゴシック" panose="020B0400000000000000" pitchFamily="50" charset="-128"/>
                          <a:ea typeface="BIZ UDPゴシック" panose="020B0400000000000000" pitchFamily="50" charset="-128"/>
                        </a:rPr>
                        <a:t>15,000</a:t>
                      </a:r>
                      <a:r>
                        <a:rPr lang="ja-JP" sz="1600" kern="1200" dirty="0">
                          <a:effectLst/>
                          <a:latin typeface="BIZ UDPゴシック" panose="020B0400000000000000" pitchFamily="50" charset="-128"/>
                          <a:ea typeface="BIZ UDPゴシック" panose="020B0400000000000000" pitchFamily="50" charset="-128"/>
                        </a:rPr>
                        <a:t>円</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en-US" sz="1600" kern="1200" dirty="0">
                          <a:effectLst/>
                          <a:latin typeface="BIZ UDPゴシック" panose="020B0400000000000000" pitchFamily="50" charset="-128"/>
                          <a:ea typeface="BIZ UDPゴシック" panose="020B0400000000000000" pitchFamily="50" charset="-128"/>
                        </a:rPr>
                        <a:t>15,800</a:t>
                      </a:r>
                      <a:r>
                        <a:rPr lang="ja-JP" sz="1600" kern="1200" dirty="0">
                          <a:effectLst/>
                          <a:latin typeface="BIZ UDPゴシック" panose="020B0400000000000000" pitchFamily="50" charset="-128"/>
                          <a:ea typeface="BIZ UDPゴシック" panose="020B0400000000000000" pitchFamily="50" charset="-128"/>
                        </a:rPr>
                        <a:t>円</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en-US" sz="1600" kern="1200" dirty="0">
                          <a:effectLst/>
                          <a:latin typeface="BIZ UDPゴシック" panose="020B0400000000000000" pitchFamily="50" charset="-128"/>
                          <a:ea typeface="BIZ UDPゴシック" panose="020B0400000000000000" pitchFamily="50" charset="-128"/>
                        </a:rPr>
                        <a:t>16,500</a:t>
                      </a:r>
                      <a:r>
                        <a:rPr lang="ja-JP" sz="1600" kern="1200" dirty="0">
                          <a:effectLst/>
                          <a:latin typeface="BIZ UDPゴシック" panose="020B0400000000000000" pitchFamily="50" charset="-128"/>
                          <a:ea typeface="BIZ UDPゴシック" panose="020B0400000000000000" pitchFamily="50" charset="-128"/>
                        </a:rPr>
                        <a:t>円</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extLst>
                  <a:ext uri="{0D108BD9-81ED-4DB2-BD59-A6C34878D82A}">
                    <a16:rowId xmlns:a16="http://schemas.microsoft.com/office/drawing/2014/main" val="2506207051"/>
                  </a:ext>
                </a:extLst>
              </a:tr>
              <a:tr h="244315">
                <a:tc>
                  <a:txBody>
                    <a:bodyPr/>
                    <a:lstStyle/>
                    <a:p>
                      <a:pPr algn="ctr"/>
                      <a:r>
                        <a:rPr lang="ja-JP" altLang="en-US" sz="11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修正</a:t>
                      </a:r>
                      <a:endParaRPr lang="ja-JP" sz="11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速報値</a:t>
                      </a:r>
                      <a:r>
                        <a:rPr lang="en-US" altLang="ja-JP" sz="11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17,925</a:t>
                      </a:r>
                      <a:r>
                        <a:rPr lang="ja-JP" altLang="en-US" sz="11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endParaRPr lang="ja-JP" altLang="ja-JP" sz="11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en-US" altLang="ja-JP"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18,800</a:t>
                      </a:r>
                      <a:r>
                        <a:rPr lang="ja-JP" altLang="en-US"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endParaRPr lang="ja-JP"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en-US" altLang="ja-JP"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19,700</a:t>
                      </a:r>
                      <a:r>
                        <a:rPr lang="ja-JP" altLang="en-US"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endParaRPr lang="ja-JP"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en-US" altLang="ja-JP"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a:t>
                      </a:r>
                      <a:r>
                        <a:rPr lang="ja-JP" altLang="en-US"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７</a:t>
                      </a:r>
                      <a:r>
                        <a:rPr lang="en-US" altLang="ja-JP"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00</a:t>
                      </a:r>
                      <a:r>
                        <a:rPr lang="ja-JP" altLang="en-US"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endParaRPr lang="ja-JP" sz="16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extLst>
                  <a:ext uri="{0D108BD9-81ED-4DB2-BD59-A6C34878D82A}">
                    <a16:rowId xmlns:a16="http://schemas.microsoft.com/office/drawing/2014/main" val="4271588164"/>
                  </a:ext>
                </a:extLst>
              </a:tr>
            </a:tbl>
          </a:graphicData>
        </a:graphic>
      </p:graphicFrame>
      <p:sp>
        <p:nvSpPr>
          <p:cNvPr id="55" name="テキスト ボックス 54">
            <a:extLst>
              <a:ext uri="{FF2B5EF4-FFF2-40B4-BE49-F238E27FC236}">
                <a16:creationId xmlns:a16="http://schemas.microsoft.com/office/drawing/2014/main" id="{96C0A523-0413-4F66-AAB9-55364EC7837A}"/>
              </a:ext>
            </a:extLst>
          </p:cNvPr>
          <p:cNvSpPr txBox="1"/>
          <p:nvPr/>
        </p:nvSpPr>
        <p:spPr>
          <a:xfrm>
            <a:off x="210232" y="4531758"/>
            <a:ext cx="5858416" cy="400110"/>
          </a:xfrm>
          <a:prstGeom prst="rect">
            <a:avLst/>
          </a:prstGeom>
          <a:noFill/>
        </p:spPr>
        <p:txBody>
          <a:bodyPr wrap="square">
            <a:spAutoFit/>
          </a:bodyPr>
          <a:lstStyle/>
          <a:p>
            <a:pPr marL="357188" indent="-357188"/>
            <a:r>
              <a:rPr lang="ja-JP" altLang="en-US" sz="1000" dirty="0">
                <a:latin typeface="BIZ UDPゴシック" panose="020B0400000000000000" pitchFamily="50" charset="-128"/>
                <a:ea typeface="BIZ UDPゴシック" panose="020B0400000000000000" pitchFamily="50" charset="-128"/>
              </a:rPr>
              <a:t>当初：令和６～８年度の工賃目標（月額）については、令和４年度実績を基に、年約５％向上することにより、第７期大阪府障がい福祉計画（令和６～８年度）の数値目標</a:t>
            </a:r>
            <a:r>
              <a:rPr lang="en-US" altLang="ja-JP" sz="1000" dirty="0">
                <a:latin typeface="BIZ UDPゴシック" panose="020B0400000000000000" pitchFamily="50" charset="-128"/>
                <a:ea typeface="BIZ UDPゴシック" panose="020B0400000000000000" pitchFamily="50" charset="-128"/>
              </a:rPr>
              <a:t>16,500</a:t>
            </a:r>
            <a:r>
              <a:rPr lang="ja-JP" altLang="en-US" sz="1000" dirty="0">
                <a:latin typeface="BIZ UDPゴシック" panose="020B0400000000000000" pitchFamily="50" charset="-128"/>
                <a:ea typeface="BIZ UDPゴシック" panose="020B0400000000000000" pitchFamily="50" charset="-128"/>
              </a:rPr>
              <a:t>円の達成を目標に設定</a:t>
            </a:r>
          </a:p>
        </p:txBody>
      </p:sp>
      <p:graphicFrame>
        <p:nvGraphicFramePr>
          <p:cNvPr id="38" name="表 37">
            <a:extLst>
              <a:ext uri="{FF2B5EF4-FFF2-40B4-BE49-F238E27FC236}">
                <a16:creationId xmlns:a16="http://schemas.microsoft.com/office/drawing/2014/main" id="{5B336DBF-8A38-45D6-9A0C-C00E4C3EBE80}"/>
              </a:ext>
            </a:extLst>
          </p:cNvPr>
          <p:cNvGraphicFramePr>
            <a:graphicFrameLocks noGrp="1"/>
          </p:cNvGraphicFramePr>
          <p:nvPr>
            <p:extLst>
              <p:ext uri="{D42A27DB-BD31-4B8C-83A1-F6EECF244321}">
                <p14:modId xmlns:p14="http://schemas.microsoft.com/office/powerpoint/2010/main" val="2649503097"/>
              </p:ext>
            </p:extLst>
          </p:nvPr>
        </p:nvGraphicFramePr>
        <p:xfrm>
          <a:off x="6180571" y="688838"/>
          <a:ext cx="5523749" cy="6149664"/>
        </p:xfrm>
        <a:graphic>
          <a:graphicData uri="http://schemas.openxmlformats.org/drawingml/2006/table">
            <a:tbl>
              <a:tblPr firstRow="1" firstCol="1">
                <a:tableStyleId>{7DF18680-E054-41AD-8BC1-D1AEF772440D}</a:tableStyleId>
              </a:tblPr>
              <a:tblGrid>
                <a:gridCol w="1586101">
                  <a:extLst>
                    <a:ext uri="{9D8B030D-6E8A-4147-A177-3AD203B41FA5}">
                      <a16:colId xmlns:a16="http://schemas.microsoft.com/office/drawing/2014/main" val="1392981661"/>
                    </a:ext>
                  </a:extLst>
                </a:gridCol>
                <a:gridCol w="3937648">
                  <a:extLst>
                    <a:ext uri="{9D8B030D-6E8A-4147-A177-3AD203B41FA5}">
                      <a16:colId xmlns:a16="http://schemas.microsoft.com/office/drawing/2014/main" val="281248524"/>
                    </a:ext>
                  </a:extLst>
                </a:gridCol>
              </a:tblGrid>
              <a:tr h="256420">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項目</a:t>
                      </a:r>
                      <a:endParaRPr lang="ja-JP" altLang="en-US" sz="1000" b="0"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2671" marR="2671" marT="2671" marB="0" anchor="ctr">
                    <a:solidFill>
                      <a:schemeClr val="accent5"/>
                    </a:solidFill>
                  </a:tcP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具体的な方策</a:t>
                      </a: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2671" marR="2671" marT="2671" marB="0" anchor="ctr">
                    <a:solidFill>
                      <a:schemeClr val="accent5"/>
                    </a:solidFill>
                  </a:tcPr>
                </a:tc>
                <a:extLst>
                  <a:ext uri="{0D108BD9-81ED-4DB2-BD59-A6C34878D82A}">
                    <a16:rowId xmlns:a16="http://schemas.microsoft.com/office/drawing/2014/main" val="1866268170"/>
                  </a:ext>
                </a:extLst>
              </a:tr>
              <a:tr h="256420">
                <a:tc rowSpan="7">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１事業所の工賃向上計画策定・実行支援</a:t>
                      </a: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36000" marR="10800" marT="36000" marB="0"/>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（１）事業所の工賃向上計画の策定・提出促進</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2105132458"/>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（２）常設相談窓口の運営</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266825414"/>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（３）コンサルタント派遣による訪問支援</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603193467"/>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（４）事業所ニーズに応じた研修の実施（目標：年</a:t>
                      </a:r>
                      <a:r>
                        <a:rPr lang="en-US" altLang="ja-JP" sz="1000" u="none" strike="noStrike" dirty="0">
                          <a:effectLst/>
                          <a:latin typeface="BIZ UDPゴシック" panose="020B0400000000000000" pitchFamily="50" charset="-128"/>
                          <a:ea typeface="BIZ UDPゴシック" panose="020B0400000000000000" pitchFamily="50" charset="-128"/>
                        </a:rPr>
                        <a:t>4</a:t>
                      </a:r>
                      <a:r>
                        <a:rPr lang="ja-JP" altLang="en-US" sz="1000" u="none" strike="noStrike" dirty="0">
                          <a:effectLst/>
                          <a:latin typeface="BIZ UDPゴシック" panose="020B0400000000000000" pitchFamily="50" charset="-128"/>
                          <a:ea typeface="BIZ UDPゴシック" panose="020B0400000000000000" pitchFamily="50" charset="-128"/>
                        </a:rPr>
                        <a:t>回）</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437125093"/>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（５）情報発信の充実</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2201760440"/>
                  </a:ext>
                </a:extLst>
              </a:tr>
              <a:tr h="256420">
                <a:tc vMerge="1">
                  <a:txBody>
                    <a:bodyPr/>
                    <a:lstStyle/>
                    <a:p>
                      <a:endParaRPr kumimoji="1" lang="ja-JP" altLang="en-US"/>
                    </a:p>
                  </a:txBody>
                  <a:tcPr/>
                </a:tc>
                <a:tc>
                  <a:txBody>
                    <a:bodyPr/>
                    <a:lstStyle/>
                    <a:p>
                      <a:pPr algn="l" rtl="0" fontAlgn="t"/>
                      <a:r>
                        <a:rPr lang="zh-TW" altLang="en-US" sz="1000" u="none" strike="noStrike" dirty="0">
                          <a:effectLst/>
                          <a:latin typeface="BIZ UDPゴシック" panose="020B0400000000000000" pitchFamily="50" charset="-128"/>
                          <a:ea typeface="BIZ UDPゴシック" panose="020B0400000000000000" pitchFamily="50" charset="-128"/>
                        </a:rPr>
                        <a:t>（６）就労継続支援優良取組表彰</a:t>
                      </a:r>
                      <a:endParaRPr lang="zh-TW"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248881270"/>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（７）「おおさか障がい者就労施設ガイド」の</a:t>
                      </a:r>
                      <a:r>
                        <a:rPr lang="en-US" altLang="ja-JP" sz="1000" u="none" strike="noStrike" dirty="0">
                          <a:effectLst/>
                          <a:latin typeface="BIZ UDPゴシック" panose="020B0400000000000000" pitchFamily="50" charset="-128"/>
                          <a:ea typeface="BIZ UDPゴシック" panose="020B0400000000000000" pitchFamily="50" charset="-128"/>
                        </a:rPr>
                        <a:t>HP</a:t>
                      </a:r>
                      <a:r>
                        <a:rPr lang="ja-JP" altLang="en-US" sz="1000" u="none" strike="noStrike" dirty="0">
                          <a:effectLst/>
                          <a:latin typeface="BIZ UDPゴシック" panose="020B0400000000000000" pitchFamily="50" charset="-128"/>
                          <a:ea typeface="BIZ UDPゴシック" panose="020B0400000000000000" pitchFamily="50" charset="-128"/>
                        </a:rPr>
                        <a:t>の運営</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979135500"/>
                  </a:ext>
                </a:extLst>
              </a:tr>
              <a:tr h="508424">
                <a:tc rowSpan="6">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２共同受注窓口の運営、優先調達の促進</a:t>
                      </a: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36000" marR="10800" marT="36000" marB="0"/>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（１）大阪府共同受注窓口の安定的運営</a:t>
                      </a:r>
                      <a:endParaRPr lang="en-US" altLang="ja-JP" sz="1000" u="none" strike="noStrike" dirty="0">
                        <a:effectLst/>
                        <a:latin typeface="BIZ UDPゴシック" panose="020B0400000000000000" pitchFamily="50" charset="-128"/>
                        <a:ea typeface="BIZ UDPゴシック" panose="020B0400000000000000" pitchFamily="50" charset="-128"/>
                      </a:endParaRPr>
                    </a:p>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　 　（目標：</a:t>
                      </a:r>
                      <a:r>
                        <a:rPr lang="en-US" altLang="ja-JP" sz="1000" u="none" strike="noStrike" dirty="0">
                          <a:effectLst/>
                          <a:latin typeface="BIZ UDPゴシック" panose="020B0400000000000000" pitchFamily="50" charset="-128"/>
                          <a:ea typeface="BIZ UDPゴシック" panose="020B0400000000000000" pitchFamily="50" charset="-128"/>
                        </a:rPr>
                        <a:t>60,000</a:t>
                      </a:r>
                      <a:r>
                        <a:rPr lang="ja-JP" altLang="en-US" sz="1000" u="none" strike="noStrike" dirty="0">
                          <a:effectLst/>
                          <a:latin typeface="BIZ UDPゴシック" panose="020B0400000000000000" pitchFamily="50" charset="-128"/>
                          <a:ea typeface="BIZ UDPゴシック" panose="020B0400000000000000" pitchFamily="50" charset="-128"/>
                        </a:rPr>
                        <a:t>千円</a:t>
                      </a:r>
                      <a:r>
                        <a:rPr lang="en-US" altLang="ja-JP" sz="1000" u="none" strike="noStrike" dirty="0">
                          <a:effectLst/>
                          <a:latin typeface="BIZ UDPゴシック" panose="020B0400000000000000" pitchFamily="50" charset="-128"/>
                          <a:ea typeface="BIZ UDPゴシック" panose="020B0400000000000000" pitchFamily="50" charset="-128"/>
                        </a:rPr>
                        <a:t>,900</a:t>
                      </a:r>
                      <a:r>
                        <a:rPr lang="ja-JP" altLang="en-US" sz="1000" u="none" strike="noStrike" dirty="0">
                          <a:effectLst/>
                          <a:latin typeface="BIZ UDPゴシック" panose="020B0400000000000000" pitchFamily="50" charset="-128"/>
                          <a:ea typeface="BIZ UDPゴシック" panose="020B0400000000000000" pitchFamily="50" charset="-128"/>
                        </a:rPr>
                        <a:t>件）</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813391303"/>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（２）市町村共同受注窓口等との連携</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723622289"/>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（３）企業に対する共同受注窓口の周知・発注促進</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77823439"/>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（４）府内官公庁の優先調達方針の策定促進・利用促進</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36524513"/>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（５）</a:t>
                      </a:r>
                      <a:r>
                        <a:rPr lang="ja-JP" altLang="en-US" sz="1000" u="none" strike="noStrike" dirty="0">
                          <a:solidFill>
                            <a:schemeClr val="tx1"/>
                          </a:solidFill>
                          <a:effectLst/>
                          <a:latin typeface="BIZ UDPゴシック" panose="020B0400000000000000" pitchFamily="50" charset="-128"/>
                          <a:ea typeface="BIZ UDPゴシック" panose="020B0400000000000000" pitchFamily="50" charset="-128"/>
                        </a:rPr>
                        <a:t>大阪府庁内の優先</a:t>
                      </a:r>
                      <a:r>
                        <a:rPr lang="ja-JP" altLang="en-US" sz="1000" u="none" strike="noStrike" dirty="0">
                          <a:effectLst/>
                          <a:latin typeface="BIZ UDPゴシック" panose="020B0400000000000000" pitchFamily="50" charset="-128"/>
                          <a:ea typeface="BIZ UDPゴシック" panose="020B0400000000000000" pitchFamily="50" charset="-128"/>
                        </a:rPr>
                        <a:t>調達の促進</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734898474"/>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（６）</a:t>
                      </a:r>
                      <a:r>
                        <a:rPr lang="ja-JP" altLang="en-US" sz="1000" u="none" strike="noStrike" dirty="0">
                          <a:solidFill>
                            <a:schemeClr val="tx1"/>
                          </a:solidFill>
                          <a:effectLst/>
                          <a:latin typeface="BIZ UDPゴシック" panose="020B0400000000000000" pitchFamily="50" charset="-128"/>
                          <a:ea typeface="BIZ UDPゴシック" panose="020B0400000000000000" pitchFamily="50" charset="-128"/>
                        </a:rPr>
                        <a:t>障がい者在宅就業マッチング支援等事業の促進</a:t>
                      </a:r>
                      <a:endParaRPr lang="ja-JP" altLang="en-US" sz="10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332226030"/>
                  </a:ext>
                </a:extLst>
              </a:tr>
              <a:tr h="256420">
                <a:tc rowSpan="7">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３製品（こさえたん）認知度向上に向けた情報発信</a:t>
                      </a: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36000" marR="10800" marT="36000" marB="0"/>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（１）「こさえたんロゴマーク」の認知度向上</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203314368"/>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（２）こさえたんサポーター、</a:t>
                      </a:r>
                      <a:r>
                        <a:rPr lang="en-US" altLang="ja-JP" sz="1000" u="none" strike="noStrike" dirty="0">
                          <a:effectLst/>
                          <a:latin typeface="BIZ UDPゴシック" panose="020B0400000000000000" pitchFamily="50" charset="-128"/>
                          <a:ea typeface="BIZ UDPゴシック" panose="020B0400000000000000" pitchFamily="50" charset="-128"/>
                        </a:rPr>
                        <a:t>SNS</a:t>
                      </a:r>
                      <a:r>
                        <a:rPr lang="ja-JP" altLang="en-US" sz="1000" u="none" strike="noStrike" dirty="0">
                          <a:effectLst/>
                          <a:latin typeface="BIZ UDPゴシック" panose="020B0400000000000000" pitchFamily="50" charset="-128"/>
                          <a:ea typeface="BIZ UDPゴシック" panose="020B0400000000000000" pitchFamily="50" charset="-128"/>
                        </a:rPr>
                        <a:t>フォロワーの獲得</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4275173234"/>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（３）大阪府庁舎内アンテナショップの運営</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268206512"/>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（４）府内福祉製品販売店との連携</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574141381"/>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（５）製品販路拡大・認知度向上に向けた外部販売機会の確保</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522828166"/>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（６）製品の付加価値向上、魅力向上のための支援</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519285802"/>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（７）アンテナショップを活用した施設外就労の場の提供</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228300627"/>
                  </a:ext>
                </a:extLst>
              </a:tr>
              <a:tr h="256420">
                <a:tc rowSpan="2">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４農と福祉の連携の促進</a:t>
                      </a: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36000" marR="10800" marT="36000" marB="0"/>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（１）ワンストップ窓口の運営</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555638940"/>
                  </a:ext>
                </a:extLst>
              </a:tr>
              <a:tr h="256420">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（２）農家と福祉施設による農作業請負の契約締結支援</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865989573"/>
                  </a:ext>
                </a:extLst>
              </a:tr>
            </a:tbl>
          </a:graphicData>
        </a:graphic>
      </p:graphicFrame>
      <p:sp>
        <p:nvSpPr>
          <p:cNvPr id="57" name="テキスト ボックス 56">
            <a:extLst>
              <a:ext uri="{FF2B5EF4-FFF2-40B4-BE49-F238E27FC236}">
                <a16:creationId xmlns:a16="http://schemas.microsoft.com/office/drawing/2014/main" id="{7F534910-AC4F-4ED0-A1B4-B862E8E95C62}"/>
              </a:ext>
            </a:extLst>
          </p:cNvPr>
          <p:cNvSpPr txBox="1"/>
          <p:nvPr/>
        </p:nvSpPr>
        <p:spPr>
          <a:xfrm>
            <a:off x="6180571" y="351751"/>
            <a:ext cx="5523749" cy="303835"/>
          </a:xfrm>
          <a:prstGeom prst="rect">
            <a:avLst/>
          </a:prstGeom>
          <a:solidFill>
            <a:schemeClr val="accent5">
              <a:lumMod val="75000"/>
            </a:schemeClr>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a:lnSpc>
                <a:spcPct val="150000"/>
              </a:lnSpc>
              <a:defRPr/>
            </a:pPr>
            <a:r>
              <a:rPr lang="en-US" altLang="ja-JP" sz="1200" b="1" dirty="0">
                <a:latin typeface="BIZ UDPゴシック" panose="020B0400000000000000" pitchFamily="50" charset="-128"/>
                <a:ea typeface="BIZ UDPゴシック" panose="020B0400000000000000" pitchFamily="50" charset="-128"/>
              </a:rPr>
              <a:t>Ⅳ</a:t>
            </a:r>
            <a:r>
              <a:rPr lang="ja-JP" altLang="en-US" sz="1200" b="1" dirty="0">
                <a:latin typeface="BIZ UDPゴシック" panose="020B0400000000000000" pitchFamily="50" charset="-128"/>
                <a:ea typeface="BIZ UDPゴシック" panose="020B0400000000000000" pitchFamily="50" charset="-128"/>
              </a:rPr>
              <a:t>　今後の具体的方策</a:t>
            </a:r>
            <a:endParaRPr lang="zh-TW" altLang="en-US" sz="1200" b="1"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B9BCFB9A-B0A7-41B6-90F2-79277C28E88B}"/>
              </a:ext>
            </a:extLst>
          </p:cNvPr>
          <p:cNvSpPr txBox="1"/>
          <p:nvPr/>
        </p:nvSpPr>
        <p:spPr>
          <a:xfrm>
            <a:off x="220957" y="4918850"/>
            <a:ext cx="5766976" cy="553998"/>
          </a:xfrm>
          <a:prstGeom prst="rect">
            <a:avLst/>
          </a:prstGeom>
          <a:noFill/>
        </p:spPr>
        <p:txBody>
          <a:bodyPr wrap="square">
            <a:spAutoFit/>
          </a:bodyPr>
          <a:lstStyle/>
          <a:p>
            <a:pPr marL="357188" indent="-357188"/>
            <a:r>
              <a:rPr lang="ja-JP" altLang="en-US" sz="1000" dirty="0">
                <a:solidFill>
                  <a:srgbClr val="FF0000"/>
                </a:solidFill>
                <a:highlight>
                  <a:srgbClr val="FFFF00"/>
                </a:highlight>
                <a:latin typeface="BIZ UDPゴシック" panose="020B0400000000000000" pitchFamily="50" charset="-128"/>
                <a:ea typeface="BIZ UDPゴシック" panose="020B0400000000000000" pitchFamily="50" charset="-128"/>
              </a:rPr>
              <a:t>修正：令和６年度報酬改定による、平均工賃月額算定式の変更を踏まえ、令和６～８年度の工賃目標（月額）については、令和</a:t>
            </a:r>
            <a:r>
              <a:rPr lang="en-US" altLang="ja-JP" sz="1000" dirty="0">
                <a:solidFill>
                  <a:srgbClr val="FF0000"/>
                </a:solidFill>
                <a:highlight>
                  <a:srgbClr val="FFFF00"/>
                </a:highlight>
                <a:latin typeface="BIZ UDPゴシック" panose="020B0400000000000000" pitchFamily="50" charset="-128"/>
                <a:ea typeface="BIZ UDPゴシック" panose="020B0400000000000000" pitchFamily="50" charset="-128"/>
              </a:rPr>
              <a:t>5</a:t>
            </a:r>
            <a:r>
              <a:rPr lang="ja-JP" altLang="en-US" sz="1000" dirty="0">
                <a:solidFill>
                  <a:srgbClr val="FF0000"/>
                </a:solidFill>
                <a:highlight>
                  <a:srgbClr val="FFFF00"/>
                </a:highlight>
                <a:latin typeface="BIZ UDPゴシック" panose="020B0400000000000000" pitchFamily="50" charset="-128"/>
                <a:ea typeface="BIZ UDPゴシック" panose="020B0400000000000000" pitchFamily="50" charset="-128"/>
              </a:rPr>
              <a:t>年度大阪府平均工賃月額（速報値）</a:t>
            </a:r>
            <a:r>
              <a:rPr lang="en-US" altLang="ja-JP" sz="1000" dirty="0">
                <a:solidFill>
                  <a:srgbClr val="FF0000"/>
                </a:solidFill>
                <a:highlight>
                  <a:srgbClr val="FFFF00"/>
                </a:highlight>
                <a:latin typeface="BIZ UDPゴシック" panose="020B0400000000000000" pitchFamily="50" charset="-128"/>
                <a:ea typeface="BIZ UDPゴシック" panose="020B0400000000000000" pitchFamily="50" charset="-128"/>
              </a:rPr>
              <a:t>17, 925</a:t>
            </a:r>
            <a:r>
              <a:rPr lang="ja-JP" altLang="en-US" sz="1000" dirty="0">
                <a:solidFill>
                  <a:srgbClr val="FF0000"/>
                </a:solidFill>
                <a:highlight>
                  <a:srgbClr val="FFFF00"/>
                </a:highlight>
                <a:latin typeface="BIZ UDPゴシック" panose="020B0400000000000000" pitchFamily="50" charset="-128"/>
                <a:ea typeface="BIZ UDPゴシック" panose="020B0400000000000000" pitchFamily="50" charset="-128"/>
              </a:rPr>
              <a:t>円を基に、年約５％向上することにより、令和８年度に</a:t>
            </a:r>
            <a:r>
              <a:rPr lang="en-US" altLang="ja-JP" sz="1000" dirty="0">
                <a:solidFill>
                  <a:srgbClr val="FF0000"/>
                </a:solidFill>
                <a:highlight>
                  <a:srgbClr val="FFFF00"/>
                </a:highlight>
                <a:latin typeface="BIZ UDPゴシック" panose="020B0400000000000000" pitchFamily="50" charset="-128"/>
                <a:ea typeface="BIZ UDPゴシック" panose="020B0400000000000000" pitchFamily="50" charset="-128"/>
              </a:rPr>
              <a:t>20,</a:t>
            </a:r>
            <a:r>
              <a:rPr lang="ja-JP" altLang="en-US" sz="1000" dirty="0">
                <a:solidFill>
                  <a:srgbClr val="FF0000"/>
                </a:solidFill>
                <a:highlight>
                  <a:srgbClr val="FFFF00"/>
                </a:highlight>
                <a:latin typeface="BIZ UDPゴシック" panose="020B0400000000000000" pitchFamily="50" charset="-128"/>
                <a:ea typeface="BIZ UDPゴシック" panose="020B0400000000000000" pitchFamily="50" charset="-128"/>
              </a:rPr>
              <a:t>７</a:t>
            </a:r>
            <a:r>
              <a:rPr lang="en-US" altLang="ja-JP" sz="1000" dirty="0">
                <a:solidFill>
                  <a:srgbClr val="FF0000"/>
                </a:solidFill>
                <a:highlight>
                  <a:srgbClr val="FFFF00"/>
                </a:highlight>
                <a:latin typeface="BIZ UDPゴシック" panose="020B0400000000000000" pitchFamily="50" charset="-128"/>
                <a:ea typeface="BIZ UDPゴシック" panose="020B0400000000000000" pitchFamily="50" charset="-128"/>
              </a:rPr>
              <a:t>00</a:t>
            </a:r>
            <a:r>
              <a:rPr lang="ja-JP" altLang="en-US" sz="1000" dirty="0">
                <a:solidFill>
                  <a:srgbClr val="FF0000"/>
                </a:solidFill>
                <a:highlight>
                  <a:srgbClr val="FFFF00"/>
                </a:highlight>
                <a:latin typeface="BIZ UDPゴシック" panose="020B0400000000000000" pitchFamily="50" charset="-128"/>
                <a:ea typeface="BIZ UDPゴシック" panose="020B0400000000000000" pitchFamily="50" charset="-128"/>
              </a:rPr>
              <a:t>円達成を目標に設定</a:t>
            </a:r>
          </a:p>
        </p:txBody>
      </p:sp>
      <p:sp>
        <p:nvSpPr>
          <p:cNvPr id="16" name="正方形/長方形 15">
            <a:extLst>
              <a:ext uri="{FF2B5EF4-FFF2-40B4-BE49-F238E27FC236}">
                <a16:creationId xmlns:a16="http://schemas.microsoft.com/office/drawing/2014/main" id="{069C3B49-873E-461C-911B-67C8BFFC66AC}"/>
              </a:ext>
            </a:extLst>
          </p:cNvPr>
          <p:cNvSpPr/>
          <p:nvPr/>
        </p:nvSpPr>
        <p:spPr>
          <a:xfrm>
            <a:off x="10813621" y="1852"/>
            <a:ext cx="1272558" cy="4724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資料２－２</a:t>
            </a:r>
          </a:p>
        </p:txBody>
      </p:sp>
    </p:spTree>
    <p:extLst>
      <p:ext uri="{BB962C8B-B14F-4D97-AF65-F5344CB8AC3E}">
        <p14:creationId xmlns:p14="http://schemas.microsoft.com/office/powerpoint/2010/main" val="334860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12192000" cy="593746"/>
          </a:xfrm>
          <a:prstGeom prst="rect">
            <a:avLst/>
          </a:prstGeom>
          <a:solidFill>
            <a:schemeClr val="accent1"/>
          </a:solidFill>
        </p:spPr>
        <p:txBody>
          <a:bodyPr wrap="square" anchor="ctr">
            <a:noAutofit/>
          </a:bodyPr>
          <a:lstStyle/>
          <a:p>
            <a:endParaRPr lang="en-US" altLang="zh-TW" sz="2000" dirty="0">
              <a:solidFill>
                <a:schemeClr val="bg1"/>
              </a:solidFill>
              <a:latin typeface="メイリオ" panose="020B0604030504040204" pitchFamily="50" charset="-128"/>
              <a:ea typeface="メイリオ" panose="020B0604030504040204" pitchFamily="50" charset="-128"/>
            </a:endParaRPr>
          </a:p>
          <a:p>
            <a:endParaRPr lang="en-US" altLang="zh-TW" sz="2000" dirty="0">
              <a:solidFill>
                <a:schemeClr val="bg1"/>
              </a:solidFill>
              <a:latin typeface="メイリオ" panose="020B0604030504040204" pitchFamily="50" charset="-128"/>
              <a:ea typeface="メイリオ" panose="020B0604030504040204" pitchFamily="50" charset="-128"/>
            </a:endParaRPr>
          </a:p>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大阪府工賃向上計画（令和</a:t>
            </a:r>
            <a:r>
              <a:rPr lang="ja-JP" altLang="en-US" sz="2000" dirty="0">
                <a:solidFill>
                  <a:schemeClr val="bg1"/>
                </a:solidFill>
                <a:latin typeface="メイリオ" panose="020B0604030504040204" pitchFamily="50" charset="-128"/>
                <a:ea typeface="メイリオ" panose="020B0604030504040204" pitchFamily="50" charset="-128"/>
              </a:rPr>
              <a:t>６</a:t>
            </a:r>
            <a:r>
              <a:rPr lang="zh-TW" altLang="en-US" sz="2000" dirty="0">
                <a:solidFill>
                  <a:schemeClr val="bg1"/>
                </a:solidFill>
                <a:latin typeface="メイリオ" panose="020B0604030504040204" pitchFamily="50" charset="-128"/>
                <a:ea typeface="メイリオ" panose="020B0604030504040204" pitchFamily="50" charset="-128"/>
              </a:rPr>
              <a:t>年度）</a:t>
            </a:r>
            <a:r>
              <a:rPr lang="ja-JP" altLang="en-US" sz="2000" dirty="0">
                <a:solidFill>
                  <a:schemeClr val="bg1"/>
                </a:solidFill>
                <a:latin typeface="メイリオ" panose="020B0604030504040204" pitchFamily="50" charset="-128"/>
                <a:ea typeface="メイリオ" panose="020B0604030504040204" pitchFamily="50" charset="-128"/>
              </a:rPr>
              <a:t>実施計画・取組状況</a:t>
            </a:r>
            <a:br>
              <a:rPr lang="zh-TW" altLang="en-US" sz="2000" dirty="0">
                <a:solidFill>
                  <a:schemeClr val="bg1"/>
                </a:solidFill>
                <a:latin typeface="メイリオ" panose="020B0604030504040204" pitchFamily="50" charset="-128"/>
                <a:ea typeface="メイリオ" panose="020B0604030504040204" pitchFamily="50" charset="-128"/>
              </a:rPr>
            </a:br>
            <a:br>
              <a:rPr lang="zh-TW" altLang="en-US" sz="2000" dirty="0">
                <a:solidFill>
                  <a:schemeClr val="bg1"/>
                </a:solidFill>
                <a:latin typeface="メイリオ" panose="020B0604030504040204" pitchFamily="50" charset="-128"/>
                <a:ea typeface="メイリオ" panose="020B0604030504040204" pitchFamily="50" charset="-128"/>
              </a:rPr>
            </a:br>
            <a:endParaRPr lang="ja-JP" altLang="en-US" sz="2000" dirty="0">
              <a:solidFill>
                <a:schemeClr val="bg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7D428863-B571-4791-BB60-D5FBDB9F5FA4}"/>
              </a:ext>
            </a:extLst>
          </p:cNvPr>
          <p:cNvGraphicFramePr>
            <a:graphicFrameLocks noGrp="1"/>
          </p:cNvGraphicFramePr>
          <p:nvPr>
            <p:extLst>
              <p:ext uri="{D42A27DB-BD31-4B8C-83A1-F6EECF244321}">
                <p14:modId xmlns:p14="http://schemas.microsoft.com/office/powerpoint/2010/main" val="1330538243"/>
              </p:ext>
            </p:extLst>
          </p:nvPr>
        </p:nvGraphicFramePr>
        <p:xfrm>
          <a:off x="334963" y="728663"/>
          <a:ext cx="11612198" cy="5500392"/>
        </p:xfrm>
        <a:graphic>
          <a:graphicData uri="http://schemas.openxmlformats.org/drawingml/2006/table">
            <a:tbl>
              <a:tblPr/>
              <a:tblGrid>
                <a:gridCol w="2295812">
                  <a:extLst>
                    <a:ext uri="{9D8B030D-6E8A-4147-A177-3AD203B41FA5}">
                      <a16:colId xmlns:a16="http://schemas.microsoft.com/office/drawing/2014/main" val="1840286458"/>
                    </a:ext>
                  </a:extLst>
                </a:gridCol>
                <a:gridCol w="4529194">
                  <a:extLst>
                    <a:ext uri="{9D8B030D-6E8A-4147-A177-3AD203B41FA5}">
                      <a16:colId xmlns:a16="http://schemas.microsoft.com/office/drawing/2014/main" val="3940899370"/>
                    </a:ext>
                  </a:extLst>
                </a:gridCol>
                <a:gridCol w="2244018">
                  <a:extLst>
                    <a:ext uri="{9D8B030D-6E8A-4147-A177-3AD203B41FA5}">
                      <a16:colId xmlns:a16="http://schemas.microsoft.com/office/drawing/2014/main" val="2335371356"/>
                    </a:ext>
                  </a:extLst>
                </a:gridCol>
                <a:gridCol w="2543174">
                  <a:extLst>
                    <a:ext uri="{9D8B030D-6E8A-4147-A177-3AD203B41FA5}">
                      <a16:colId xmlns:a16="http://schemas.microsoft.com/office/drawing/2014/main" val="1209459348"/>
                    </a:ext>
                  </a:extLst>
                </a:gridCol>
              </a:tblGrid>
              <a:tr h="92039">
                <a:tc>
                  <a:txBody>
                    <a:bodyPr/>
                    <a:lstStyle/>
                    <a:p>
                      <a:pPr algn="l" rtl="0" fontAlgn="ctr"/>
                      <a:r>
                        <a:rPr lang="ja-JP" altLang="en-US" sz="1050" b="1" i="0" u="none" strike="noStrike" dirty="0">
                          <a:solidFill>
                            <a:schemeClr val="tx1"/>
                          </a:solidFill>
                          <a:effectLst/>
                          <a:latin typeface="Meiryo UI" panose="020B0604030504040204" pitchFamily="50" charset="-128"/>
                          <a:ea typeface="Meiryo UI" panose="020B0604030504040204" pitchFamily="50" charset="-128"/>
                        </a:rPr>
                        <a:t>項目</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ja-JP" altLang="en-US" sz="1050" b="1" i="0" u="none" strike="noStrike" dirty="0">
                          <a:solidFill>
                            <a:schemeClr val="tx1"/>
                          </a:solidFill>
                          <a:effectLst/>
                          <a:latin typeface="Meiryo UI" panose="020B0604030504040204" pitchFamily="50" charset="-128"/>
                          <a:ea typeface="Meiryo UI" panose="020B0604030504040204" pitchFamily="50" charset="-128"/>
                        </a:rPr>
                        <a:t>具体的な方策</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実施状況</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令和</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6</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年度（７月末）</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21089329"/>
                  </a:ext>
                </a:extLst>
              </a:tr>
              <a:tr h="95149">
                <a:tc rowSpan="8">
                  <a:txBody>
                    <a:bodyPr/>
                    <a:lstStyle/>
                    <a:p>
                      <a:pPr algn="l" rtl="0" fontAlgn="t"/>
                      <a:r>
                        <a:rPr lang="ja-JP" altLang="en-US" sz="1050" b="1" i="0" u="none" strike="noStrike" dirty="0">
                          <a:solidFill>
                            <a:schemeClr val="tx1"/>
                          </a:solidFill>
                          <a:effectLst/>
                          <a:latin typeface="Meiryo UI" panose="020B0604030504040204" pitchFamily="50" charset="-128"/>
                          <a:ea typeface="Meiryo UI" panose="020B0604030504040204" pitchFamily="50" charset="-128"/>
                        </a:rPr>
                        <a:t>１事業所の工賃向上計画策定・実行支援</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（１）事業所の工賃向上計画の策定・提出促進</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TW" sz="1050" b="0" i="0" u="none" strike="noStrike">
                          <a:solidFill>
                            <a:schemeClr val="tx1"/>
                          </a:solidFill>
                          <a:effectLst/>
                          <a:latin typeface="Meiryo UI" panose="020B0604030504040204" pitchFamily="50" charset="-128"/>
                          <a:ea typeface="Meiryo UI" panose="020B0604030504040204" pitchFamily="50" charset="-128"/>
                        </a:rPr>
                        <a:t>B</a:t>
                      </a:r>
                      <a:r>
                        <a:rPr lang="zh-TW" altLang="en-US" sz="1050" b="0" i="0" u="none" strike="noStrike">
                          <a:solidFill>
                            <a:schemeClr val="tx1"/>
                          </a:solidFill>
                          <a:effectLst/>
                          <a:latin typeface="Meiryo UI" panose="020B0604030504040204" pitchFamily="50" charset="-128"/>
                          <a:ea typeface="Meiryo UI" panose="020B0604030504040204" pitchFamily="50" charset="-128"/>
                        </a:rPr>
                        <a:t>型事業所提出状況</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提出率</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90.6</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（提出</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1,411/</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全</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1,558</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※R6.7</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時点</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行政オンラインシステムの活用、市町村との連携による提出促進を実施</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81224392"/>
                  </a:ext>
                </a:extLst>
              </a:tr>
              <a:tr h="105045">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（２）常設相談窓口の運営</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常設相談窓口</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100</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件</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4554109"/>
                  </a:ext>
                </a:extLst>
              </a:tr>
              <a:tr h="9203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（３）コンサルタント派遣による訪問支援</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訪問相談支援</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下期実施予定</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3231337"/>
                  </a:ext>
                </a:extLst>
              </a:tr>
              <a:tr h="271142">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（４）事業所ニーズに応じた研修の実施（目標：年</a:t>
                      </a:r>
                      <a:r>
                        <a:rPr lang="en-US" altLang="ja-JP" sz="1050" b="0" i="0" u="none" strike="noStrike">
                          <a:solidFill>
                            <a:schemeClr val="tx1"/>
                          </a:solidFill>
                          <a:effectLst/>
                          <a:latin typeface="Meiryo UI" panose="020B0604030504040204" pitchFamily="50" charset="-128"/>
                          <a:ea typeface="Meiryo UI" panose="020B0604030504040204" pitchFamily="50" charset="-128"/>
                        </a:rPr>
                        <a:t>4</a:t>
                      </a:r>
                      <a:r>
                        <a:rPr lang="ja-JP" altLang="en-US" sz="1050" b="0" i="0" u="none" strike="noStrike">
                          <a:solidFill>
                            <a:schemeClr val="tx1"/>
                          </a:solidFill>
                          <a:effectLst/>
                          <a:latin typeface="Meiryo UI" panose="020B0604030504040204" pitchFamily="50" charset="-128"/>
                          <a:ea typeface="Meiryo UI" panose="020B0604030504040204" pitchFamily="50" charset="-128"/>
                        </a:rPr>
                        <a:t>回）</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研修・セミナー実施</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・工賃向上好事例セミナー（</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8/23</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p>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・工賃向上基礎セミナー（</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9/12</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p>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・請負営業セミナー（</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10/10</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p>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・製品開発・販売セミナー</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仮</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月頃）</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6878669"/>
                  </a:ext>
                </a:extLst>
              </a:tr>
              <a:tr h="10198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（５）情報発信の充実</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工賃向上メールマガジン</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dirty="0">
                          <a:solidFill>
                            <a:schemeClr val="tx1"/>
                          </a:solidFill>
                          <a:effectLst/>
                          <a:latin typeface="Meiryo UI" panose="020B0604030504040204" pitchFamily="50" charset="-128"/>
                          <a:ea typeface="Meiryo UI" panose="020B0604030504040204" pitchFamily="50" charset="-128"/>
                        </a:rPr>
                        <a:t>月</a:t>
                      </a:r>
                      <a:r>
                        <a:rPr lang="en-US" altLang="zh-CN" sz="1050" b="0" i="0" u="none" strike="noStrike" dirty="0">
                          <a:solidFill>
                            <a:schemeClr val="tx1"/>
                          </a:solidFill>
                          <a:effectLst/>
                          <a:latin typeface="Meiryo UI" panose="020B0604030504040204" pitchFamily="50" charset="-128"/>
                          <a:ea typeface="Meiryo UI" panose="020B0604030504040204" pitchFamily="50" charset="-128"/>
                        </a:rPr>
                        <a:t>2</a:t>
                      </a:r>
                      <a:r>
                        <a:rPr lang="zh-CN" altLang="en-US" sz="1050" b="0" i="0" u="none" strike="noStrike" dirty="0">
                          <a:solidFill>
                            <a:schemeClr val="tx1"/>
                          </a:solidFill>
                          <a:effectLst/>
                          <a:latin typeface="Meiryo UI" panose="020B0604030504040204" pitchFamily="50" charset="-128"/>
                          <a:ea typeface="Meiryo UI" panose="020B0604030504040204" pitchFamily="50" charset="-128"/>
                        </a:rPr>
                        <a:t>回発信予定</a:t>
                      </a:r>
                      <a:br>
                        <a:rPr lang="zh-CN" altLang="en-US" sz="1050" b="0" i="0" u="none" strike="noStrike" dirty="0">
                          <a:solidFill>
                            <a:schemeClr val="tx1"/>
                          </a:solidFill>
                          <a:effectLst/>
                          <a:latin typeface="Meiryo UI" panose="020B0604030504040204" pitchFamily="50" charset="-128"/>
                          <a:ea typeface="Meiryo UI" panose="020B0604030504040204" pitchFamily="50" charset="-128"/>
                        </a:rPr>
                      </a:br>
                      <a:r>
                        <a:rPr lang="zh-CN" altLang="en-US" sz="1050" b="0" i="0" u="none" strike="noStrike" dirty="0">
                          <a:solidFill>
                            <a:schemeClr val="tx1"/>
                          </a:solidFill>
                          <a:effectLst/>
                          <a:latin typeface="Meiryo UI" panose="020B0604030504040204" pitchFamily="50" charset="-128"/>
                          <a:ea typeface="Meiryo UI" panose="020B0604030504040204" pitchFamily="50" charset="-128"/>
                        </a:rPr>
                        <a:t>発信数　　</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13,999</a:t>
                      </a:r>
                      <a:r>
                        <a:rPr lang="zh-CN" altLang="en-US" sz="1050" b="0" i="0" u="none" strike="noStrike" dirty="0">
                          <a:solidFill>
                            <a:schemeClr val="tx1"/>
                          </a:solidFill>
                          <a:effectLst/>
                          <a:latin typeface="Meiryo UI" panose="020B0604030504040204" pitchFamily="50" charset="-128"/>
                          <a:ea typeface="Meiryo UI" panose="020B0604030504040204" pitchFamily="50" charset="-128"/>
                        </a:rPr>
                        <a:t>通（</a:t>
                      </a:r>
                      <a:r>
                        <a:rPr lang="en-US" altLang="zh-CN" sz="1050" b="0" i="0" u="none" strike="noStrike" dirty="0">
                          <a:solidFill>
                            <a:schemeClr val="tx1"/>
                          </a:solidFill>
                          <a:effectLst/>
                          <a:latin typeface="Meiryo UI" panose="020B0604030504040204" pitchFamily="50" charset="-128"/>
                          <a:ea typeface="Meiryo UI" panose="020B0604030504040204" pitchFamily="50" charset="-128"/>
                        </a:rPr>
                        <a:t>7</a:t>
                      </a:r>
                      <a:r>
                        <a:rPr lang="zh-CN" altLang="en-US" sz="1050" b="0" i="0" u="none" strike="noStrike" dirty="0">
                          <a:solidFill>
                            <a:schemeClr val="tx1"/>
                          </a:solidFill>
                          <a:effectLst/>
                          <a:latin typeface="Meiryo UI" panose="020B0604030504040204" pitchFamily="50" charset="-128"/>
                          <a:ea typeface="Meiryo UI" panose="020B0604030504040204" pitchFamily="50" charset="-128"/>
                        </a:rPr>
                        <a:t>月末）</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6765367"/>
                  </a:ext>
                </a:extLst>
              </a:tr>
              <a:tr h="82711">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工賃向上</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HP</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アクセス件数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3,056</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件</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44841206"/>
                  </a:ext>
                </a:extLst>
              </a:tr>
              <a:tr h="92039">
                <a:tc vMerge="1">
                  <a:txBody>
                    <a:bodyPr/>
                    <a:lstStyle/>
                    <a:p>
                      <a:endParaRPr kumimoji="1" lang="ja-JP" altLang="en-US"/>
                    </a:p>
                  </a:txBody>
                  <a:tcPr/>
                </a:tc>
                <a:tc>
                  <a:txBody>
                    <a:bodyPr/>
                    <a:lstStyle/>
                    <a:p>
                      <a:pPr algn="l" rtl="0" fontAlgn="t"/>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（６）就労継続支援優良取組表彰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TW" sz="1050" b="0" i="0" u="none" strike="noStrike" dirty="0">
                          <a:solidFill>
                            <a:schemeClr val="tx1"/>
                          </a:solidFill>
                          <a:effectLst/>
                          <a:latin typeface="Meiryo UI" panose="020B0604030504040204" pitchFamily="50" charset="-128"/>
                          <a:ea typeface="Meiryo UI" panose="020B0604030504040204" pitchFamily="50" charset="-128"/>
                        </a:rPr>
                        <a:t>9</a:t>
                      </a:r>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月～</a:t>
                      </a:r>
                      <a:r>
                        <a:rPr lang="en-US" altLang="zh-TW" sz="1050" b="0" i="0" u="none" strike="noStrike" dirty="0">
                          <a:solidFill>
                            <a:schemeClr val="tx1"/>
                          </a:solidFill>
                          <a:effectLst/>
                          <a:latin typeface="Meiryo UI" panose="020B0604030504040204" pitchFamily="50" charset="-128"/>
                          <a:ea typeface="Meiryo UI" panose="020B0604030504040204" pitchFamily="50" charset="-128"/>
                        </a:rPr>
                        <a:t>10</a:t>
                      </a:r>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月　募集開始</a:t>
                      </a:r>
                    </a:p>
                    <a:p>
                      <a:pPr algn="l" fontAlgn="ctr"/>
                      <a:r>
                        <a:rPr lang="en-US" altLang="zh-TW" sz="1050" b="0" i="0" u="none" strike="noStrike" dirty="0">
                          <a:solidFill>
                            <a:schemeClr val="tx1"/>
                          </a:solidFill>
                          <a:effectLst/>
                          <a:latin typeface="Meiryo UI" panose="020B0604030504040204" pitchFamily="50" charset="-128"/>
                          <a:ea typeface="Meiryo UI" panose="020B0604030504040204" pitchFamily="50" charset="-128"/>
                        </a:rPr>
                        <a:t>12</a:t>
                      </a:r>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月　選考（第</a:t>
                      </a:r>
                      <a:r>
                        <a:rPr lang="en-US" altLang="zh-TW" sz="1050" b="0" i="0" u="none" strike="noStrike" dirty="0">
                          <a:solidFill>
                            <a:schemeClr val="tx1"/>
                          </a:solidFill>
                          <a:effectLst/>
                          <a:latin typeface="Meiryo UI" panose="020B0604030504040204" pitchFamily="50" charset="-128"/>
                          <a:ea typeface="Meiryo UI" panose="020B0604030504040204" pitchFamily="50" charset="-128"/>
                        </a:rPr>
                        <a:t>2</a:t>
                      </a:r>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回工賃委員会）</a:t>
                      </a:r>
                    </a:p>
                    <a:p>
                      <a:pPr algn="l" fontAlgn="ctr"/>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２月頃　授賞式</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76662920"/>
                  </a:ext>
                </a:extLst>
              </a:tr>
              <a:tr h="10198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（７）「おおさか障がい者就労施設ガイド」の</a:t>
                      </a:r>
                      <a:r>
                        <a:rPr lang="en-US" altLang="ja-JP" sz="1050" b="0" i="0" u="none" strike="noStrike">
                          <a:solidFill>
                            <a:schemeClr val="tx1"/>
                          </a:solidFill>
                          <a:effectLst/>
                          <a:latin typeface="Meiryo UI" panose="020B0604030504040204" pitchFamily="50" charset="-128"/>
                          <a:ea typeface="Meiryo UI" panose="020B0604030504040204" pitchFamily="50" charset="-128"/>
                        </a:rPr>
                        <a:t>HP</a:t>
                      </a:r>
                      <a:r>
                        <a:rPr lang="ja-JP" altLang="en-US" sz="1050" b="0" i="0" u="none" strike="noStrike">
                          <a:solidFill>
                            <a:schemeClr val="tx1"/>
                          </a:solidFill>
                          <a:effectLst/>
                          <a:latin typeface="Meiryo UI" panose="020B0604030504040204" pitchFamily="50" charset="-128"/>
                          <a:ea typeface="Meiryo UI" panose="020B0604030504040204" pitchFamily="50" charset="-128"/>
                        </a:rPr>
                        <a:t>の運営</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chemeClr val="tx1"/>
                          </a:solidFill>
                          <a:effectLst/>
                          <a:latin typeface="Meiryo UI" panose="020B0604030504040204" pitchFamily="50" charset="-128"/>
                          <a:ea typeface="Meiryo UI" panose="020B0604030504040204" pitchFamily="50" charset="-128"/>
                        </a:rPr>
                        <a:t>掲載事業所数</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481</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事業所</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9855066"/>
                  </a:ext>
                </a:extLst>
              </a:tr>
              <a:tr h="92039">
                <a:tc rowSpan="15">
                  <a:txBody>
                    <a:bodyPr/>
                    <a:lstStyle/>
                    <a:p>
                      <a:pPr algn="l" rtl="0" fontAlgn="t"/>
                      <a:r>
                        <a:rPr lang="ja-JP" altLang="en-US" sz="1050" b="1" i="0" u="none" strike="noStrike" dirty="0">
                          <a:solidFill>
                            <a:schemeClr val="tx1"/>
                          </a:solidFill>
                          <a:effectLst/>
                          <a:latin typeface="Meiryo UI" panose="020B0604030504040204" pitchFamily="50" charset="-128"/>
                          <a:ea typeface="Meiryo UI" panose="020B0604030504040204" pitchFamily="50" charset="-128"/>
                        </a:rPr>
                        <a:t>２共同受注窓口の運営、優先調達の促進</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（１）大阪府共同受注窓口の安定的運営</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受注件数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281</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件</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7363738"/>
                  </a:ext>
                </a:extLst>
              </a:tr>
              <a:tr h="92039">
                <a:tc vMerge="1">
                  <a:txBody>
                    <a:bodyPr/>
                    <a:lstStyle/>
                    <a:p>
                      <a:endParaRPr kumimoji="1" lang="ja-JP" altLang="en-US"/>
                    </a:p>
                  </a:txBody>
                  <a:tcPr/>
                </a:tc>
                <a:tc>
                  <a:txBody>
                    <a:bodyPr/>
                    <a:lstStyle/>
                    <a:p>
                      <a:pPr algn="l" rtl="0" fontAlgn="t"/>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　 　（目標：</a:t>
                      </a:r>
                      <a:r>
                        <a:rPr lang="en-US" altLang="zh-TW" sz="1050" b="0" i="0" u="none" strike="noStrike" dirty="0">
                          <a:solidFill>
                            <a:schemeClr val="tx1"/>
                          </a:solidFill>
                          <a:effectLst/>
                          <a:latin typeface="Meiryo UI" panose="020B0604030504040204" pitchFamily="50" charset="-128"/>
                          <a:ea typeface="Meiryo UI" panose="020B0604030504040204" pitchFamily="50" charset="-128"/>
                        </a:rPr>
                        <a:t>60,000</a:t>
                      </a:r>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千円</a:t>
                      </a:r>
                      <a:r>
                        <a:rPr lang="en-US" altLang="zh-TW" sz="1050" b="0" i="0" u="none" strike="noStrike" dirty="0">
                          <a:solidFill>
                            <a:schemeClr val="tx1"/>
                          </a:solidFill>
                          <a:effectLst/>
                          <a:latin typeface="Meiryo UI" panose="020B0604030504040204" pitchFamily="50" charset="-128"/>
                          <a:ea typeface="Meiryo UI" panose="020B0604030504040204" pitchFamily="50" charset="-128"/>
                        </a:rPr>
                        <a:t>,900</a:t>
                      </a:r>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件）</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取引額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14,867</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千円</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1626167"/>
                  </a:ext>
                </a:extLst>
              </a:tr>
              <a:tr h="9203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延べ受注施設数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304</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件</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50441961"/>
                  </a:ext>
                </a:extLst>
              </a:tr>
              <a:tr h="9203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うち企業受注件数・額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2,482</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千円、</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80</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件</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9752311"/>
                  </a:ext>
                </a:extLst>
              </a:tr>
              <a:tr h="95149">
                <a:tc vMerge="1">
                  <a:txBody>
                    <a:bodyPr/>
                    <a:lstStyle/>
                    <a:p>
                      <a:endParaRPr kumimoji="1" lang="ja-JP" altLang="en-US"/>
                    </a:p>
                  </a:txBody>
                  <a:tcPr/>
                </a:tc>
                <a:tc>
                  <a:txBody>
                    <a:bodyPr/>
                    <a:lstStyle/>
                    <a:p>
                      <a:pPr algn="l"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うち大阪府受注件数・額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10,932</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千円、</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119</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件</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1485670"/>
                  </a:ext>
                </a:extLst>
              </a:tr>
              <a:tr h="92039">
                <a:tc vMerge="1">
                  <a:txBody>
                    <a:bodyPr/>
                    <a:lstStyle/>
                    <a:p>
                      <a:endParaRPr kumimoji="1" lang="ja-JP" altLang="en-US"/>
                    </a:p>
                  </a:txBody>
                  <a:tcPr/>
                </a:tc>
                <a:tc>
                  <a:txBody>
                    <a:bodyPr/>
                    <a:lstStyle/>
                    <a:p>
                      <a:pPr algn="l"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うち市町村受注件数・額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267</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千円、</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7</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件</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94998665"/>
                  </a:ext>
                </a:extLst>
              </a:tr>
              <a:tr h="9514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（２）市町村共同受注窓口等との連携</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共同受注ネットワーク会議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年</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回予定</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25727457"/>
                  </a:ext>
                </a:extLst>
              </a:tr>
              <a:tr h="9203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（３）企業に対する共同受注窓口の周知・発注促進</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050" b="0" i="0" u="none" strike="noStrike">
                          <a:solidFill>
                            <a:schemeClr val="tx1"/>
                          </a:solidFill>
                          <a:effectLst/>
                          <a:latin typeface="Meiryo UI" panose="020B0604030504040204" pitchFamily="50" charset="-128"/>
                          <a:ea typeface="Meiryo UI" panose="020B0604030504040204" pitchFamily="50" charset="-128"/>
                        </a:rPr>
                        <a:t>共同受注広報</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チラシ作成予定</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189115"/>
                  </a:ext>
                </a:extLst>
              </a:tr>
              <a:tr h="10198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（４）府内官公庁の優先調達方針の策定促進・利用促進</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市町村方針策定</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全市町村策定予定（</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37</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済、</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6</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未）</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76238779"/>
                  </a:ext>
                </a:extLst>
              </a:tr>
              <a:tr h="92039">
                <a:tc vMerge="1">
                  <a:txBody>
                    <a:bodyPr/>
                    <a:lstStyle/>
                    <a:p>
                      <a:endParaRPr kumimoji="1" lang="ja-JP" altLang="en-US"/>
                    </a:p>
                  </a:txBody>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（５）大阪府庁内の優先調達の促進</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050" b="0" i="0" u="none" strike="noStrike">
                          <a:solidFill>
                            <a:schemeClr val="tx1"/>
                          </a:solidFill>
                          <a:effectLst/>
                          <a:latin typeface="Meiryo UI" panose="020B0604030504040204" pitchFamily="50" charset="-128"/>
                          <a:ea typeface="Meiryo UI" panose="020B0604030504040204" pitchFamily="50" charset="-128"/>
                        </a:rPr>
                        <a:t>府内優先調達発注額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ー</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8465034"/>
                  </a:ext>
                </a:extLst>
              </a:tr>
              <a:tr h="92039">
                <a:tc vMerge="1">
                  <a:txBody>
                    <a:bodyPr/>
                    <a:lstStyle/>
                    <a:p>
                      <a:endParaRPr kumimoji="1" lang="ja-JP" altLang="en-US"/>
                    </a:p>
                  </a:txBody>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うち庁内発注額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ー</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2566560"/>
                  </a:ext>
                </a:extLst>
              </a:tr>
              <a:tr h="92039">
                <a:tc vMerge="1">
                  <a:txBody>
                    <a:bodyPr/>
                    <a:lstStyle/>
                    <a:p>
                      <a:endParaRPr kumimoji="1" lang="ja-JP" altLang="en-US"/>
                    </a:p>
                  </a:txBody>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うち市町村発注額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ー</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3241040"/>
                  </a:ext>
                </a:extLst>
              </a:tr>
              <a:tr h="9514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うち独立行政法人発注額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ー</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79590"/>
                  </a:ext>
                </a:extLst>
              </a:tr>
              <a:tr h="92039">
                <a:tc vMerge="1">
                  <a:txBody>
                    <a:bodyPr/>
                    <a:lstStyle/>
                    <a:p>
                      <a:endParaRPr kumimoji="1" lang="ja-JP" altLang="en-US"/>
                    </a:p>
                  </a:txBody>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庁内周知</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次長会議（</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5</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月）、ハートフル条例推進会議（</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7</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月）にて周知</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9178872"/>
                  </a:ext>
                </a:extLst>
              </a:tr>
              <a:tr h="10198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（６）障がい者在宅就業マッチング支援等事業の促進</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在宅就業支援団体発注件数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ー</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7558935"/>
                  </a:ext>
                </a:extLst>
              </a:tr>
            </a:tbl>
          </a:graphicData>
        </a:graphic>
      </p:graphicFrame>
      <p:sp>
        <p:nvSpPr>
          <p:cNvPr id="4" name="正方形/長方形 3">
            <a:extLst>
              <a:ext uri="{FF2B5EF4-FFF2-40B4-BE49-F238E27FC236}">
                <a16:creationId xmlns:a16="http://schemas.microsoft.com/office/drawing/2014/main" id="{EF40FE95-4BF7-4BC4-8B40-3BE29DDFAE1E}"/>
              </a:ext>
            </a:extLst>
          </p:cNvPr>
          <p:cNvSpPr/>
          <p:nvPr/>
        </p:nvSpPr>
        <p:spPr>
          <a:xfrm>
            <a:off x="10813621" y="59166"/>
            <a:ext cx="1272558" cy="4724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資料２－３</a:t>
            </a:r>
          </a:p>
        </p:txBody>
      </p:sp>
    </p:spTree>
    <p:extLst>
      <p:ext uri="{BB962C8B-B14F-4D97-AF65-F5344CB8AC3E}">
        <p14:creationId xmlns:p14="http://schemas.microsoft.com/office/powerpoint/2010/main" val="1357482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12192000" cy="593746"/>
          </a:xfrm>
          <a:prstGeom prst="rect">
            <a:avLst/>
          </a:prstGeom>
          <a:solidFill>
            <a:schemeClr val="accent1"/>
          </a:solidFill>
        </p:spPr>
        <p:txBody>
          <a:bodyPr wrap="square" anchor="ctr">
            <a:noAutofit/>
          </a:bodyPr>
          <a:lstStyle/>
          <a:p>
            <a:endParaRPr lang="en-US" altLang="zh-TW" sz="2000" dirty="0">
              <a:solidFill>
                <a:schemeClr val="bg1"/>
              </a:solidFill>
              <a:latin typeface="メイリオ" panose="020B0604030504040204" pitchFamily="50" charset="-128"/>
              <a:ea typeface="メイリオ" panose="020B0604030504040204" pitchFamily="50" charset="-128"/>
            </a:endParaRPr>
          </a:p>
          <a:p>
            <a:endParaRPr lang="en-US" altLang="zh-TW" sz="2000" dirty="0">
              <a:solidFill>
                <a:schemeClr val="bg1"/>
              </a:solidFill>
              <a:latin typeface="メイリオ" panose="020B0604030504040204" pitchFamily="50" charset="-128"/>
              <a:ea typeface="メイリオ" panose="020B0604030504040204" pitchFamily="50" charset="-128"/>
            </a:endParaRPr>
          </a:p>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大阪府工賃向上計画（令和</a:t>
            </a:r>
            <a:r>
              <a:rPr lang="ja-JP" altLang="en-US" sz="2000" dirty="0">
                <a:solidFill>
                  <a:schemeClr val="bg1"/>
                </a:solidFill>
                <a:latin typeface="メイリオ" panose="020B0604030504040204" pitchFamily="50" charset="-128"/>
                <a:ea typeface="メイリオ" panose="020B0604030504040204" pitchFamily="50" charset="-128"/>
              </a:rPr>
              <a:t>６</a:t>
            </a:r>
            <a:r>
              <a:rPr lang="zh-TW" altLang="en-US" sz="2000" dirty="0">
                <a:solidFill>
                  <a:schemeClr val="bg1"/>
                </a:solidFill>
                <a:latin typeface="メイリオ" panose="020B0604030504040204" pitchFamily="50" charset="-128"/>
                <a:ea typeface="メイリオ" panose="020B0604030504040204" pitchFamily="50" charset="-128"/>
              </a:rPr>
              <a:t>年度）</a:t>
            </a:r>
            <a:r>
              <a:rPr lang="ja-JP" altLang="en-US" sz="2000" dirty="0">
                <a:solidFill>
                  <a:schemeClr val="bg1"/>
                </a:solidFill>
                <a:latin typeface="メイリオ" panose="020B0604030504040204" pitchFamily="50" charset="-128"/>
                <a:ea typeface="メイリオ" panose="020B0604030504040204" pitchFamily="50" charset="-128"/>
              </a:rPr>
              <a:t>実施計画・取組状況</a:t>
            </a:r>
            <a:br>
              <a:rPr lang="zh-TW" altLang="en-US" sz="2000" dirty="0">
                <a:solidFill>
                  <a:schemeClr val="bg1"/>
                </a:solidFill>
                <a:latin typeface="メイリオ" panose="020B0604030504040204" pitchFamily="50" charset="-128"/>
                <a:ea typeface="メイリオ" panose="020B0604030504040204" pitchFamily="50" charset="-128"/>
              </a:rPr>
            </a:br>
            <a:br>
              <a:rPr lang="zh-TW" altLang="en-US" sz="2000" dirty="0">
                <a:solidFill>
                  <a:schemeClr val="bg1"/>
                </a:solidFill>
                <a:latin typeface="メイリオ" panose="020B0604030504040204" pitchFamily="50" charset="-128"/>
                <a:ea typeface="メイリオ" panose="020B0604030504040204" pitchFamily="50" charset="-128"/>
              </a:rPr>
            </a:br>
            <a:endParaRPr lang="ja-JP" altLang="en-US" sz="2000" dirty="0">
              <a:solidFill>
                <a:schemeClr val="bg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7D428863-B571-4791-BB60-D5FBDB9F5FA4}"/>
              </a:ext>
            </a:extLst>
          </p:cNvPr>
          <p:cNvGraphicFramePr>
            <a:graphicFrameLocks noGrp="1"/>
          </p:cNvGraphicFramePr>
          <p:nvPr>
            <p:extLst>
              <p:ext uri="{D42A27DB-BD31-4B8C-83A1-F6EECF244321}">
                <p14:modId xmlns:p14="http://schemas.microsoft.com/office/powerpoint/2010/main" val="2419967968"/>
              </p:ext>
            </p:extLst>
          </p:nvPr>
        </p:nvGraphicFramePr>
        <p:xfrm>
          <a:off x="334963" y="728663"/>
          <a:ext cx="11612198" cy="3570200"/>
        </p:xfrm>
        <a:graphic>
          <a:graphicData uri="http://schemas.openxmlformats.org/drawingml/2006/table">
            <a:tbl>
              <a:tblPr/>
              <a:tblGrid>
                <a:gridCol w="2295812">
                  <a:extLst>
                    <a:ext uri="{9D8B030D-6E8A-4147-A177-3AD203B41FA5}">
                      <a16:colId xmlns:a16="http://schemas.microsoft.com/office/drawing/2014/main" val="1840286458"/>
                    </a:ext>
                  </a:extLst>
                </a:gridCol>
                <a:gridCol w="4529194">
                  <a:extLst>
                    <a:ext uri="{9D8B030D-6E8A-4147-A177-3AD203B41FA5}">
                      <a16:colId xmlns:a16="http://schemas.microsoft.com/office/drawing/2014/main" val="3940899370"/>
                    </a:ext>
                  </a:extLst>
                </a:gridCol>
                <a:gridCol w="2244018">
                  <a:extLst>
                    <a:ext uri="{9D8B030D-6E8A-4147-A177-3AD203B41FA5}">
                      <a16:colId xmlns:a16="http://schemas.microsoft.com/office/drawing/2014/main" val="2335371356"/>
                    </a:ext>
                  </a:extLst>
                </a:gridCol>
                <a:gridCol w="2543174">
                  <a:extLst>
                    <a:ext uri="{9D8B030D-6E8A-4147-A177-3AD203B41FA5}">
                      <a16:colId xmlns:a16="http://schemas.microsoft.com/office/drawing/2014/main" val="1209459348"/>
                    </a:ext>
                  </a:extLst>
                </a:gridCol>
              </a:tblGrid>
              <a:tr h="92039">
                <a:tc>
                  <a:txBody>
                    <a:bodyPr/>
                    <a:lstStyle/>
                    <a:p>
                      <a:pPr algn="l" rtl="0" fontAlgn="ctr"/>
                      <a:r>
                        <a:rPr lang="ja-JP" altLang="en-US" sz="1050" b="1" i="0" u="none" strike="noStrike" dirty="0">
                          <a:solidFill>
                            <a:schemeClr val="tx1"/>
                          </a:solidFill>
                          <a:effectLst/>
                          <a:latin typeface="Meiryo UI" panose="020B0604030504040204" pitchFamily="50" charset="-128"/>
                          <a:ea typeface="Meiryo UI" panose="020B0604030504040204" pitchFamily="50" charset="-128"/>
                        </a:rPr>
                        <a:t>項目</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ja-JP" altLang="en-US" sz="1050" b="1" i="0" u="none" strike="noStrike" dirty="0">
                          <a:solidFill>
                            <a:schemeClr val="tx1"/>
                          </a:solidFill>
                          <a:effectLst/>
                          <a:latin typeface="Meiryo UI" panose="020B0604030504040204" pitchFamily="50" charset="-128"/>
                          <a:ea typeface="Meiryo UI" panose="020B0604030504040204" pitchFamily="50" charset="-128"/>
                        </a:rPr>
                        <a:t>具体的な方策</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実施状況</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令和</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6</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年度（７月末）</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21089329"/>
                  </a:ext>
                </a:extLst>
              </a:tr>
              <a:tr h="101989">
                <a:tc rowSpan="16">
                  <a:txBody>
                    <a:bodyPr/>
                    <a:lstStyle/>
                    <a:p>
                      <a:pPr algn="l" rtl="0" fontAlgn="t"/>
                      <a:r>
                        <a:rPr lang="ja-JP" altLang="en-US" sz="1050" b="1" i="0" u="none" strike="noStrike" dirty="0">
                          <a:solidFill>
                            <a:schemeClr val="tx1"/>
                          </a:solidFill>
                          <a:effectLst/>
                          <a:latin typeface="Meiryo UI" panose="020B0604030504040204" pitchFamily="50" charset="-128"/>
                          <a:ea typeface="Meiryo UI" panose="020B0604030504040204" pitchFamily="50" charset="-128"/>
                        </a:rPr>
                        <a:t>３製品（こさえたん）認知度向上に向けた情報発信</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（１）「こさえたんロゴマーク」の認知度向上</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こさえたん通信</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回発行予定（</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千部</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回）</a:t>
                      </a:r>
                      <a:br>
                        <a:rPr lang="ja-JP" altLang="en-US" sz="1050" b="0" i="0" u="none" strike="noStrike" dirty="0">
                          <a:solidFill>
                            <a:schemeClr val="tx1"/>
                          </a:solidFill>
                          <a:effectLst/>
                          <a:latin typeface="Meiryo UI" panose="020B0604030504040204" pitchFamily="50" charset="-128"/>
                          <a:ea typeface="Meiryo UI" panose="020B0604030504040204" pitchFamily="50" charset="-128"/>
                        </a:rPr>
                      </a:b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5</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8</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11</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月）</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8433473"/>
                  </a:ext>
                </a:extLst>
              </a:tr>
              <a:tr h="92039">
                <a:tc vMerge="1">
                  <a:txBody>
                    <a:bodyPr/>
                    <a:lstStyle/>
                    <a:p>
                      <a:endParaRPr kumimoji="1" lang="ja-JP" altLang="en-US"/>
                    </a:p>
                  </a:txBody>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（２）こさえたんサポーター、</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SNS</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フォロワーの獲得</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サポーター登録者数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effectLst/>
                          <a:latin typeface="Meiryo UI" panose="020B0604030504040204" pitchFamily="50" charset="-128"/>
                          <a:ea typeface="Meiryo UI" panose="020B0604030504040204" pitchFamily="50" charset="-128"/>
                        </a:rPr>
                        <a:t>新規３名、計</a:t>
                      </a:r>
                      <a:r>
                        <a:rPr lang="en-US" altLang="ja-JP" sz="1050" b="0" i="0" u="none" strike="noStrike" dirty="0">
                          <a:effectLst/>
                          <a:latin typeface="Meiryo UI" panose="020B0604030504040204" pitchFamily="50" charset="-128"/>
                          <a:ea typeface="Meiryo UI" panose="020B0604030504040204" pitchFamily="50" charset="-128"/>
                        </a:rPr>
                        <a:t>1,484</a:t>
                      </a:r>
                      <a:r>
                        <a:rPr lang="ja-JP" altLang="en-US" sz="1050" b="0" i="0" u="none" strike="noStrike" dirty="0">
                          <a:effectLst/>
                          <a:latin typeface="Meiryo UI" panose="020B0604030504040204" pitchFamily="50" charset="-128"/>
                          <a:ea typeface="Meiryo UI" panose="020B0604030504040204" pitchFamily="50" charset="-128"/>
                        </a:rPr>
                        <a:t>名</a:t>
                      </a:r>
                      <a:endParaRPr lang="zh-TW" altLang="en-US" sz="1050" b="0" i="0" u="none" strike="noStrike" dirty="0">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730492"/>
                  </a:ext>
                </a:extLst>
              </a:tr>
              <a:tr h="92039">
                <a:tc vMerge="1">
                  <a:txBody>
                    <a:bodyPr/>
                    <a:lstStyle/>
                    <a:p>
                      <a:endParaRPr kumimoji="1" lang="ja-JP" altLang="en-US"/>
                    </a:p>
                  </a:txBody>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50" b="0" i="0" u="none" strike="noStrike" dirty="0" err="1">
                          <a:solidFill>
                            <a:schemeClr val="tx1"/>
                          </a:solidFill>
                          <a:effectLst/>
                          <a:latin typeface="Meiryo UI" panose="020B0604030504040204" pitchFamily="50" charset="-128"/>
                          <a:ea typeface="Meiryo UI" panose="020B0604030504040204" pitchFamily="50" charset="-128"/>
                        </a:rPr>
                        <a:t>Instatgram</a:t>
                      </a:r>
                      <a:endParaRPr 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フォロワー</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453</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名</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0023122"/>
                  </a:ext>
                </a:extLst>
              </a:tr>
              <a:tr h="161427">
                <a:tc vMerge="1">
                  <a:txBody>
                    <a:bodyPr/>
                    <a:lstStyle/>
                    <a:p>
                      <a:endParaRPr kumimoji="1" lang="ja-JP" altLang="en-US"/>
                    </a:p>
                  </a:txBody>
                  <a:tcPr/>
                </a:tc>
                <a:tc>
                  <a:txBody>
                    <a:bodyPr/>
                    <a:lstStyle/>
                    <a:p>
                      <a:pPr algn="l" rtl="0" fontAlgn="t"/>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Facebook</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フォロワー</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351</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名</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5074891"/>
                  </a:ext>
                </a:extLst>
              </a:tr>
              <a:tr h="16142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（３）大阪府庁舎内アンテナショップの運営</a:t>
                      </a:r>
                    </a:p>
                  </a:txBody>
                  <a:tcPr marL="2488" marR="2488" marT="2488" marB="0">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売上金額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3,379,800</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円</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7560529"/>
                  </a:ext>
                </a:extLst>
              </a:tr>
              <a:tr h="92039">
                <a:tc vMerge="1">
                  <a:txBody>
                    <a:bodyPr/>
                    <a:lstStyle/>
                    <a:p>
                      <a:endParaRPr kumimoji="1" lang="ja-JP" altLang="en-US"/>
                    </a:p>
                  </a:txBody>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参加事業所（パン・弁当）</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10</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事業所（新規：２事業所）</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57094617"/>
                  </a:ext>
                </a:extLst>
              </a:tr>
              <a:tr h="101989">
                <a:tc vMerge="1">
                  <a:txBody>
                    <a:bodyPr/>
                    <a:lstStyle/>
                    <a:p>
                      <a:endParaRPr kumimoji="1" lang="ja-JP" altLang="en-US"/>
                    </a:p>
                  </a:txBody>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参加事業所（製菓・雑貨）（</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H29 </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～延べ）</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92</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事業所</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47702883"/>
                  </a:ext>
                </a:extLst>
              </a:tr>
              <a:tr h="10198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オンラインショップ定期便売上金額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78,330</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円</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2760660"/>
                  </a:ext>
                </a:extLst>
              </a:tr>
              <a:tr h="9203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050" b="0" i="0" u="none" strike="noStrike" dirty="0">
                          <a:solidFill>
                            <a:schemeClr val="tx1"/>
                          </a:solidFill>
                          <a:effectLst/>
                          <a:latin typeface="Meiryo UI" panose="020B0604030504040204" pitchFamily="50" charset="-128"/>
                          <a:ea typeface="Meiryo UI" panose="020B0604030504040204" pitchFamily="50" charset="-128"/>
                        </a:rPr>
                        <a:t>企業等定期購入　売上金額</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145,860</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円</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4703542"/>
                  </a:ext>
                </a:extLst>
              </a:tr>
              <a:tr h="9203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（４）府内福祉製品販売店との連携</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こさえたん販売店連絡会議</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9/17</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実施予定</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934560"/>
                  </a:ext>
                </a:extLst>
              </a:tr>
              <a:tr h="10198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（５）製品販路拡大・認知度向上に向けた外部販売機会の確保</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外販イベント出店件数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件</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17966972"/>
                  </a:ext>
                </a:extLst>
              </a:tr>
              <a:tr h="9203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外販イベント参加事業所数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7</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事業所</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7241582"/>
                  </a:ext>
                </a:extLst>
              </a:tr>
              <a:tr h="128405">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外販イベント売上高</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188</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千円</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9333708"/>
                  </a:ext>
                </a:extLst>
              </a:tr>
              <a:tr h="101989">
                <a:tc vMerge="1">
                  <a:txBody>
                    <a:bodyPr/>
                    <a:lstStyle/>
                    <a:p>
                      <a:endParaRPr kumimoji="1" lang="ja-JP" altLang="en-US"/>
                    </a:p>
                  </a:txBody>
                  <a:tcPr/>
                </a:tc>
                <a:tc>
                  <a:txBody>
                    <a:bodyPr/>
                    <a:lstStyle/>
                    <a:p>
                      <a:pPr algn="l" rtl="0" fontAlgn="t"/>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（６）製品の付加価値向上、魅力向上のための支援</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研修、訪問支援の実施</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工賃向上好事例セミナー（</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8/23</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43714260"/>
                  </a:ext>
                </a:extLst>
              </a:tr>
              <a:tr h="101989">
                <a:tc vMerge="1">
                  <a:txBody>
                    <a:bodyPr/>
                    <a:lstStyle/>
                    <a:p>
                      <a:endParaRPr kumimoji="1" lang="ja-JP" altLang="en-US"/>
                    </a:p>
                  </a:txBody>
                  <a:tcPr/>
                </a:tc>
                <a:tc>
                  <a:txBody>
                    <a:bodyPr/>
                    <a:lstStyle/>
                    <a:p>
                      <a:pPr algn="l" rtl="0" fontAlgn="t"/>
                      <a:r>
                        <a:rPr lang="ja-JP" altLang="en-US" sz="1050" b="0" i="0" u="none" strike="noStrike">
                          <a:solidFill>
                            <a:schemeClr val="tx1"/>
                          </a:solidFill>
                          <a:effectLst/>
                          <a:latin typeface="Meiryo UI" panose="020B0604030504040204" pitchFamily="50" charset="-128"/>
                          <a:ea typeface="Meiryo UI" panose="020B0604030504040204" pitchFamily="50" charset="-128"/>
                        </a:rPr>
                        <a:t>（７）アンテナショップを活用した施設外就労の場の提供</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050" b="0" i="0" u="none" strike="noStrike" dirty="0">
                          <a:solidFill>
                            <a:schemeClr val="tx1"/>
                          </a:solidFill>
                          <a:effectLst/>
                          <a:latin typeface="Meiryo UI" panose="020B0604030504040204" pitchFamily="50" charset="-128"/>
                          <a:ea typeface="Meiryo UI" panose="020B0604030504040204" pitchFamily="50" charset="-128"/>
                        </a:rPr>
                        <a:t>参加事業所数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２事業所</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2799149"/>
                  </a:ext>
                </a:extLst>
              </a:tr>
              <a:tr h="92039">
                <a:tc vMerge="1">
                  <a:txBody>
                    <a:bodyPr/>
                    <a:lstStyle/>
                    <a:p>
                      <a:endParaRPr kumimoji="1" lang="ja-JP" altLang="en-US"/>
                    </a:p>
                  </a:txBody>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施設外就労延べ日数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73</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日</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89505573"/>
                  </a:ext>
                </a:extLst>
              </a:tr>
              <a:tr h="145299">
                <a:tc rowSpan="3">
                  <a:txBody>
                    <a:bodyPr/>
                    <a:lstStyle/>
                    <a:p>
                      <a:pPr algn="l" rtl="0" fontAlgn="t"/>
                      <a:r>
                        <a:rPr lang="ja-JP" altLang="en-US" sz="1050" b="1" i="0" u="none" strike="noStrike" dirty="0">
                          <a:solidFill>
                            <a:schemeClr val="tx1"/>
                          </a:solidFill>
                          <a:effectLst/>
                          <a:latin typeface="Meiryo UI" panose="020B0604030504040204" pitchFamily="50" charset="-128"/>
                          <a:ea typeface="Meiryo UI" panose="020B0604030504040204" pitchFamily="50" charset="-128"/>
                        </a:rPr>
                        <a:t>４農と福祉の連携の促進</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rtl="0" fontAlgn="t"/>
                      <a:r>
                        <a:rPr lang="ja-JP" altLang="en-US" sz="1050" b="0" i="0" u="none" strike="noStrike">
                          <a:solidFill>
                            <a:srgbClr val="000000"/>
                          </a:solidFill>
                          <a:effectLst/>
                          <a:latin typeface="Meiryo UI" panose="020B0604030504040204" pitchFamily="50" charset="-128"/>
                          <a:ea typeface="Meiryo UI" panose="020B0604030504040204" pitchFamily="50" charset="-128"/>
                        </a:rPr>
                        <a:t>（１）ワンストップ窓口の運営</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rgbClr val="000000"/>
                          </a:solidFill>
                          <a:effectLst/>
                          <a:latin typeface="Meiryo UI" panose="020B0604030504040204" pitchFamily="50" charset="-128"/>
                          <a:ea typeface="Meiryo UI" panose="020B0604030504040204" pitchFamily="50" charset="-128"/>
                        </a:rPr>
                        <a:t>相談件数</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件</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4221506"/>
                  </a:ext>
                </a:extLst>
              </a:tr>
              <a:tr h="101989">
                <a:tc vMerge="1">
                  <a:txBody>
                    <a:bodyPr/>
                    <a:lstStyle/>
                    <a:p>
                      <a:endParaRPr kumimoji="1" lang="ja-JP" altLang="en-US"/>
                    </a:p>
                  </a:txBody>
                  <a:tcPr/>
                </a:tc>
                <a:tc>
                  <a:txBody>
                    <a:bodyPr/>
                    <a:lstStyle/>
                    <a:p>
                      <a:pPr algn="l" rtl="0" fontAlgn="t"/>
                      <a:r>
                        <a:rPr lang="ja-JP" altLang="en-US" sz="1050" b="0" i="0" u="none" strike="noStrike">
                          <a:solidFill>
                            <a:srgbClr val="000000"/>
                          </a:solidFill>
                          <a:effectLst/>
                          <a:latin typeface="Meiryo UI" panose="020B0604030504040204" pitchFamily="50" charset="-128"/>
                          <a:ea typeface="Meiryo UI" panose="020B0604030504040204" pitchFamily="50" charset="-128"/>
                        </a:rPr>
                        <a:t>（２）農家と福祉施設による農作業請負の契約締結支援</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50" b="0" i="0" u="none" strike="noStrike">
                          <a:solidFill>
                            <a:srgbClr val="000000"/>
                          </a:solidFill>
                          <a:effectLst/>
                          <a:latin typeface="Meiryo UI" panose="020B0604030504040204" pitchFamily="50" charset="-128"/>
                          <a:ea typeface="Meiryo UI" panose="020B0604030504040204" pitchFamily="50" charset="-128"/>
                        </a:rPr>
                        <a:t>参入者</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6969895"/>
                  </a:ext>
                </a:extLst>
              </a:tr>
              <a:tr h="92039">
                <a:tc vMerge="1">
                  <a:txBody>
                    <a:bodyPr/>
                    <a:lstStyle/>
                    <a:p>
                      <a:endParaRPr kumimoji="1" lang="ja-JP" altLang="en-US"/>
                    </a:p>
                  </a:txBody>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050" b="0" i="0" u="none" strike="noStrike" dirty="0">
                          <a:solidFill>
                            <a:srgbClr val="000000"/>
                          </a:solidFill>
                          <a:effectLst/>
                          <a:latin typeface="Meiryo UI" panose="020B0604030504040204" pitchFamily="50" charset="-128"/>
                          <a:ea typeface="Meiryo UI" panose="020B0604030504040204" pitchFamily="50" charset="-128"/>
                        </a:rPr>
                        <a:t>請負契約締結　</a:t>
                      </a:r>
                    </a:p>
                  </a:txBody>
                  <a:tcPr marL="2488" marR="2488" marT="248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488" marR="2488" marT="24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7751193"/>
                  </a:ext>
                </a:extLst>
              </a:tr>
            </a:tbl>
          </a:graphicData>
        </a:graphic>
      </p:graphicFrame>
    </p:spTree>
    <p:extLst>
      <p:ext uri="{BB962C8B-B14F-4D97-AF65-F5344CB8AC3E}">
        <p14:creationId xmlns:p14="http://schemas.microsoft.com/office/powerpoint/2010/main" val="2782786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サブタイトル 2"/>
          <p:cNvSpPr txBox="1">
            <a:spLocks/>
          </p:cNvSpPr>
          <p:nvPr/>
        </p:nvSpPr>
        <p:spPr>
          <a:xfrm>
            <a:off x="2097193" y="809476"/>
            <a:ext cx="9099174" cy="1019058"/>
          </a:xfrm>
          <a:prstGeom prst="rect">
            <a:avLst/>
          </a:prstGeom>
          <a:ln w="28575">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spcBef>
                <a:spcPts val="0"/>
              </a:spcBef>
            </a:pPr>
            <a:r>
              <a:rPr lang="ja-JP" altLang="en-US" sz="1200" dirty="0">
                <a:latin typeface="Meiryo UI" panose="020B0604030504040204" pitchFamily="50" charset="-128"/>
                <a:ea typeface="Meiryo UI" panose="020B0604030504040204" pitchFamily="50" charset="-128"/>
              </a:rPr>
              <a:t>厚生労働省　</a:t>
            </a:r>
            <a:r>
              <a:rPr lang="zh-TW" altLang="en-US" sz="1200" dirty="0">
                <a:latin typeface="Meiryo UI" panose="020B0604030504040204" pitchFamily="50" charset="-128"/>
                <a:ea typeface="Meiryo UI" panose="020B0604030504040204" pitchFamily="50" charset="-128"/>
              </a:rPr>
              <a:t>令和５年度</a:t>
            </a:r>
            <a:r>
              <a:rPr lang="ja-JP" altLang="en-US" sz="1200" dirty="0">
                <a:latin typeface="Meiryo UI" panose="020B0604030504040204" pitchFamily="50" charset="-128"/>
                <a:ea typeface="Meiryo UI" panose="020B0604030504040204" pitchFamily="50" charset="-128"/>
              </a:rPr>
              <a:t>補正予算</a:t>
            </a:r>
            <a:r>
              <a:rPr lang="zh-TW" altLang="en-US" sz="1200" dirty="0">
                <a:latin typeface="Meiryo UI" panose="020B0604030504040204" pitchFamily="50" charset="-128"/>
                <a:ea typeface="Meiryo UI" panose="020B0604030504040204" pitchFamily="50" charset="-128"/>
              </a:rPr>
              <a:t> 障害者総合支援事業費補助金</a:t>
            </a:r>
            <a:r>
              <a:rPr lang="ja-JP" altLang="en-US" sz="1200" dirty="0">
                <a:latin typeface="Meiryo UI" panose="020B0604030504040204" pitchFamily="50" charset="-128"/>
                <a:ea typeface="Meiryo UI" panose="020B0604030504040204" pitchFamily="50" charset="-128"/>
              </a:rPr>
              <a:t>　障害者就労施設の工賃向上に資する生産設備の導入モデル事業</a:t>
            </a:r>
            <a:endParaRPr lang="en-US" altLang="ja-JP" sz="1200" dirty="0">
              <a:latin typeface="Meiryo UI" panose="020B0604030504040204" pitchFamily="50" charset="-128"/>
              <a:ea typeface="Meiryo UI" panose="020B0604030504040204" pitchFamily="50" charset="-128"/>
            </a:endParaRPr>
          </a:p>
          <a:p>
            <a:pPr algn="l">
              <a:lnSpc>
                <a:spcPct val="150000"/>
              </a:lnSpc>
              <a:spcBef>
                <a:spcPts val="0"/>
              </a:spcBef>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障がい者就労施設が障がい者の工賃向上に資する取組として生産設備の導入に係る費用の補助を行う。</a:t>
            </a:r>
          </a:p>
          <a:p>
            <a:pPr algn="l">
              <a:lnSpc>
                <a:spcPct val="150000"/>
              </a:lnSpc>
              <a:spcBef>
                <a:spcPts val="0"/>
              </a:spcBef>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生産設備の導入前後で効果を比較検証し、その成果を報告させ、好事例を共有し、障がい者就労支援施設の工賃向上の取組を促進する。</a:t>
            </a:r>
          </a:p>
          <a:p>
            <a:pPr algn="l">
              <a:lnSpc>
                <a:spcPct val="120000"/>
              </a:lnSpc>
              <a:spcBef>
                <a:spcPts val="0"/>
              </a:spcBef>
            </a:pPr>
            <a:endParaRPr lang="ja-JP" altLang="en-US" sz="1200" dirty="0">
              <a:solidFill>
                <a:srgbClr val="00B050"/>
              </a:solidFill>
              <a:latin typeface="Meiryo UI" panose="020B0604030504040204" pitchFamily="50" charset="-128"/>
              <a:ea typeface="Meiryo UI" panose="020B0604030504040204" pitchFamily="50" charset="-128"/>
            </a:endParaRPr>
          </a:p>
        </p:txBody>
      </p:sp>
      <p:sp>
        <p:nvSpPr>
          <p:cNvPr id="2" name="タイトル 1"/>
          <p:cNvSpPr>
            <a:spLocks noGrp="1"/>
          </p:cNvSpPr>
          <p:nvPr>
            <p:ph type="ctrTitle"/>
          </p:nvPr>
        </p:nvSpPr>
        <p:spPr>
          <a:xfrm>
            <a:off x="0" y="-28723"/>
            <a:ext cx="12192000" cy="610614"/>
          </a:xfrm>
          <a:solidFill>
            <a:schemeClr val="accent1"/>
          </a:solidFill>
        </p:spPr>
        <p:txBody>
          <a:bodyPr anchor="ctr">
            <a:normAutofit/>
          </a:bodyPr>
          <a:lstStyle/>
          <a:p>
            <a:pPr algn="l"/>
            <a:r>
              <a:rPr lang="ja-JP" altLang="en-US" sz="1800" dirty="0">
                <a:solidFill>
                  <a:schemeClr val="bg1"/>
                </a:solidFill>
                <a:latin typeface="Meiryo UI" panose="020B0604030504040204" pitchFamily="50" charset="-128"/>
                <a:ea typeface="Meiryo UI" panose="020B0604030504040204" pitchFamily="50" charset="-128"/>
              </a:rPr>
              <a:t>■障害者就労施設の工賃向上に資する生産設備の導入モデル事業</a:t>
            </a:r>
            <a:endParaRPr lang="ja-JP" altLang="en-US" sz="1500" b="1" dirty="0">
              <a:solidFill>
                <a:schemeClr val="bg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417905" y="812510"/>
            <a:ext cx="1585436" cy="3122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概要</a:t>
            </a:r>
          </a:p>
        </p:txBody>
      </p:sp>
      <p:sp>
        <p:nvSpPr>
          <p:cNvPr id="30" name="サブタイトル 2"/>
          <p:cNvSpPr txBox="1">
            <a:spLocks/>
          </p:cNvSpPr>
          <p:nvPr/>
        </p:nvSpPr>
        <p:spPr>
          <a:xfrm>
            <a:off x="2097193" y="1949147"/>
            <a:ext cx="9094888" cy="3115976"/>
          </a:xfrm>
          <a:prstGeom prst="rect">
            <a:avLst/>
          </a:prstGeom>
          <a:ln w="28575">
            <a:solidFill>
              <a:schemeClr val="tx1"/>
            </a:solidFill>
          </a:ln>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379490283"/>
              </p:ext>
            </p:extLst>
          </p:nvPr>
        </p:nvGraphicFramePr>
        <p:xfrm>
          <a:off x="2608221" y="3833925"/>
          <a:ext cx="8046045" cy="499013"/>
        </p:xfrm>
        <a:graphic>
          <a:graphicData uri="http://schemas.openxmlformats.org/drawingml/2006/table">
            <a:tbl>
              <a:tblPr firstRow="1" bandRow="1">
                <a:tableStyleId>{5C22544A-7EE6-4342-B048-85BDC9FD1C3A}</a:tableStyleId>
              </a:tblPr>
              <a:tblGrid>
                <a:gridCol w="1506975">
                  <a:extLst>
                    <a:ext uri="{9D8B030D-6E8A-4147-A177-3AD203B41FA5}">
                      <a16:colId xmlns:a16="http://schemas.microsoft.com/office/drawing/2014/main" val="3965801121"/>
                    </a:ext>
                  </a:extLst>
                </a:gridCol>
                <a:gridCol w="6539070">
                  <a:extLst>
                    <a:ext uri="{9D8B030D-6E8A-4147-A177-3AD203B41FA5}">
                      <a16:colId xmlns:a16="http://schemas.microsoft.com/office/drawing/2014/main" val="2760599149"/>
                    </a:ext>
                  </a:extLst>
                </a:gridCol>
              </a:tblGrid>
              <a:tr h="255613">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補助対象</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府内障がい者就労施設　（就労継続支援事業所（</a:t>
                      </a:r>
                      <a:r>
                        <a:rPr kumimoji="1" lang="en-US" altLang="ja-JP" sz="1000" b="0" dirty="0">
                          <a:solidFill>
                            <a:schemeClr val="tx1"/>
                          </a:solidFill>
                          <a:latin typeface="Meiryo UI" panose="020B0604030504040204" pitchFamily="50" charset="-128"/>
                          <a:ea typeface="Meiryo UI" panose="020B0604030504040204" pitchFamily="50" charset="-128"/>
                        </a:rPr>
                        <a:t>A</a:t>
                      </a:r>
                      <a:r>
                        <a:rPr kumimoji="1" lang="ja-JP" altLang="en-US" sz="1000" b="0" dirty="0">
                          <a:solidFill>
                            <a:schemeClr val="tx1"/>
                          </a:solidFill>
                          <a:latin typeface="Meiryo UI" panose="020B0604030504040204" pitchFamily="50" charset="-128"/>
                          <a:ea typeface="Meiryo UI" panose="020B0604030504040204" pitchFamily="50" charset="-128"/>
                        </a:rPr>
                        <a:t>型・</a:t>
                      </a:r>
                      <a:r>
                        <a:rPr kumimoji="1" lang="en-US" altLang="ja-JP" sz="1000" b="0" dirty="0">
                          <a:solidFill>
                            <a:schemeClr val="tx1"/>
                          </a:solidFill>
                          <a:latin typeface="Meiryo UI" panose="020B0604030504040204" pitchFamily="50" charset="-128"/>
                          <a:ea typeface="Meiryo UI" panose="020B0604030504040204" pitchFamily="50" charset="-128"/>
                        </a:rPr>
                        <a:t>B</a:t>
                      </a:r>
                      <a:r>
                        <a:rPr kumimoji="1" lang="ja-JP" altLang="en-US" sz="1000" b="0" dirty="0">
                          <a:solidFill>
                            <a:schemeClr val="tx1"/>
                          </a:solidFill>
                          <a:latin typeface="Meiryo UI" panose="020B0604030504040204" pitchFamily="50" charset="-128"/>
                          <a:ea typeface="Meiryo UI" panose="020B0604030504040204" pitchFamily="50" charset="-128"/>
                        </a:rPr>
                        <a:t>型））</a:t>
                      </a: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指定都市・中核市所在の事業所除く</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0704671"/>
                  </a:ext>
                </a:extLst>
              </a:tr>
              <a:tr h="2434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補助対象経費</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i="1" dirty="0">
                          <a:solidFill>
                            <a:schemeClr val="tx1"/>
                          </a:solidFill>
                          <a:latin typeface="Meiryo UI" panose="020B0604030504040204" pitchFamily="50" charset="-128"/>
                          <a:ea typeface="Meiryo UI" panose="020B0604030504040204" pitchFamily="50" charset="-128"/>
                        </a:rPr>
                        <a:t>障がい者就労施設の工賃向上に資する生産設備の導入にかかる費用の補助</a:t>
                      </a:r>
                      <a:endParaRPr kumimoji="1" lang="en-US" altLang="ja-JP" sz="1000" b="0" i="1"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921177"/>
                  </a:ext>
                </a:extLst>
              </a:tr>
            </a:tbl>
          </a:graphicData>
        </a:graphic>
      </p:graphicFrame>
      <p:sp>
        <p:nvSpPr>
          <p:cNvPr id="11" name="正方形/長方形 10"/>
          <p:cNvSpPr/>
          <p:nvPr/>
        </p:nvSpPr>
        <p:spPr>
          <a:xfrm>
            <a:off x="2433905" y="4298920"/>
            <a:ext cx="8323837" cy="600164"/>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○実施主体</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都道府県・指定都市・中核市　 　○負担割合：国　</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　　〇　</a:t>
            </a:r>
            <a:r>
              <a:rPr lang="en-US" altLang="ja-JP" sz="1100" dirty="0">
                <a:latin typeface="Meiryo UI" panose="020B0604030504040204" pitchFamily="50" charset="-128"/>
                <a:ea typeface="Meiryo UI" panose="020B0604030504040204" pitchFamily="50" charset="-128"/>
              </a:rPr>
              <a:t>1,510</a:t>
            </a:r>
            <a:r>
              <a:rPr lang="ja-JP" altLang="en-US" sz="1100" dirty="0">
                <a:latin typeface="Meiryo UI" panose="020B0604030504040204" pitchFamily="50" charset="-128"/>
                <a:ea typeface="Meiryo UI" panose="020B0604030504040204" pitchFamily="50" charset="-128"/>
              </a:rPr>
              <a:t>万円／１事業所（大阪府予算額：</a:t>
            </a:r>
            <a:r>
              <a:rPr lang="en-US" altLang="ja-JP" sz="1100" dirty="0">
                <a:latin typeface="Meiryo UI" panose="020B0604030504040204" pitchFamily="50" charset="-128"/>
                <a:ea typeface="Meiryo UI" panose="020B0604030504040204" pitchFamily="50" charset="-128"/>
              </a:rPr>
              <a:t>1,500</a:t>
            </a:r>
            <a:r>
              <a:rPr lang="ja-JP" altLang="en-US" sz="1100" dirty="0">
                <a:latin typeface="Meiryo UI" panose="020B0604030504040204" pitchFamily="50" charset="-128"/>
                <a:ea typeface="Meiryo UI" panose="020B0604030504040204" pitchFamily="50" charset="-128"/>
              </a:rPr>
              <a:t>万円）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〇スケジュール　　・</a:t>
            </a:r>
            <a:r>
              <a:rPr lang="en-US" altLang="ja-JP" sz="1100" dirty="0">
                <a:latin typeface="Meiryo UI" panose="020B0604030504040204" pitchFamily="50" charset="-128"/>
                <a:ea typeface="Meiryo UI" panose="020B0604030504040204" pitchFamily="50" charset="-128"/>
              </a:rPr>
              <a:t>R6.3</a:t>
            </a:r>
            <a:r>
              <a:rPr lang="ja-JP" altLang="en-US" sz="1100" dirty="0">
                <a:latin typeface="Meiryo UI" panose="020B0604030504040204" pitchFamily="50" charset="-128"/>
                <a:ea typeface="Meiryo UI" panose="020B0604030504040204" pitchFamily="50" charset="-128"/>
              </a:rPr>
              <a:t>月国通知　・</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～５月事業所募集　　・</a:t>
            </a:r>
            <a:r>
              <a:rPr lang="en-US" altLang="ja-JP" sz="1100" dirty="0">
                <a:latin typeface="Meiryo UI" panose="020B0604030504040204" pitchFamily="50" charset="-128"/>
                <a:ea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rPr>
              <a:t>月　国内示　　・８月～</a:t>
            </a:r>
            <a:r>
              <a:rPr lang="en-US" altLang="ja-JP" sz="1100" dirty="0">
                <a:latin typeface="Meiryo UI" panose="020B0604030504040204" pitchFamily="50" charset="-128"/>
                <a:ea typeface="Meiryo UI" panose="020B0604030504040204" pitchFamily="50" charset="-128"/>
              </a:rPr>
              <a:t>R7.3</a:t>
            </a:r>
            <a:r>
              <a:rPr lang="ja-JP" altLang="en-US" sz="1100" dirty="0">
                <a:latin typeface="Meiryo UI" panose="020B0604030504040204" pitchFamily="50" charset="-128"/>
                <a:ea typeface="Meiryo UI" panose="020B0604030504040204" pitchFamily="50" charset="-128"/>
              </a:rPr>
              <a:t>月事業実施　　・</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月事業報告</a:t>
            </a:r>
            <a:endParaRPr lang="en-US" altLang="ja-JP" sz="1100" dirty="0">
              <a:latin typeface="Meiryo UI" panose="020B0604030504040204" pitchFamily="50" charset="-128"/>
              <a:ea typeface="Meiryo UI" panose="020B0604030504040204" pitchFamily="50" charset="-128"/>
            </a:endParaRPr>
          </a:p>
        </p:txBody>
      </p:sp>
      <p:sp>
        <p:nvSpPr>
          <p:cNvPr id="6" name="正方形/長方形 5"/>
          <p:cNvSpPr/>
          <p:nvPr/>
        </p:nvSpPr>
        <p:spPr>
          <a:xfrm>
            <a:off x="2433905" y="3547956"/>
            <a:ext cx="2526025" cy="261610"/>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補助対象・補助対象経費</a:t>
            </a:r>
            <a:r>
              <a:rPr lang="en-US" altLang="ja-JP" sz="11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pic>
        <p:nvPicPr>
          <p:cNvPr id="10" name="図 9">
            <a:extLst>
              <a:ext uri="{FF2B5EF4-FFF2-40B4-BE49-F238E27FC236}">
                <a16:creationId xmlns:a16="http://schemas.microsoft.com/office/drawing/2014/main" id="{D6322215-78C5-4167-A632-9F8E571110FD}"/>
              </a:ext>
            </a:extLst>
          </p:cNvPr>
          <p:cNvPicPr>
            <a:picLocks noChangeAspect="1"/>
          </p:cNvPicPr>
          <p:nvPr/>
        </p:nvPicPr>
        <p:blipFill rotWithShape="1">
          <a:blip r:embed="rId3"/>
          <a:srcRect t="-424" b="3459"/>
          <a:stretch/>
        </p:blipFill>
        <p:spPr>
          <a:xfrm>
            <a:off x="3696916" y="2034297"/>
            <a:ext cx="6009265" cy="1512669"/>
          </a:xfrm>
          <a:prstGeom prst="rect">
            <a:avLst/>
          </a:prstGeom>
        </p:spPr>
      </p:pic>
      <p:sp>
        <p:nvSpPr>
          <p:cNvPr id="18" name="正方形/長方形 17">
            <a:extLst>
              <a:ext uri="{FF2B5EF4-FFF2-40B4-BE49-F238E27FC236}">
                <a16:creationId xmlns:a16="http://schemas.microsoft.com/office/drawing/2014/main" id="{B26369DD-0887-45A9-B8F2-010F8D42A948}"/>
              </a:ext>
            </a:extLst>
          </p:cNvPr>
          <p:cNvSpPr/>
          <p:nvPr/>
        </p:nvSpPr>
        <p:spPr>
          <a:xfrm>
            <a:off x="413619" y="5201183"/>
            <a:ext cx="1585436" cy="3122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交付内示</a:t>
            </a:r>
          </a:p>
        </p:txBody>
      </p:sp>
      <p:graphicFrame>
        <p:nvGraphicFramePr>
          <p:cNvPr id="13" name="表 13">
            <a:extLst>
              <a:ext uri="{FF2B5EF4-FFF2-40B4-BE49-F238E27FC236}">
                <a16:creationId xmlns:a16="http://schemas.microsoft.com/office/drawing/2014/main" id="{1D91A3EA-EFEB-4744-9243-20F314379332}"/>
              </a:ext>
            </a:extLst>
          </p:cNvPr>
          <p:cNvGraphicFramePr>
            <a:graphicFrameLocks noGrp="1"/>
          </p:cNvGraphicFramePr>
          <p:nvPr>
            <p:extLst>
              <p:ext uri="{D42A27DB-BD31-4B8C-83A1-F6EECF244321}">
                <p14:modId xmlns:p14="http://schemas.microsoft.com/office/powerpoint/2010/main" val="566281934"/>
              </p:ext>
            </p:extLst>
          </p:nvPr>
        </p:nvGraphicFramePr>
        <p:xfrm>
          <a:off x="2088977" y="5185736"/>
          <a:ext cx="9103104" cy="756436"/>
        </p:xfrm>
        <a:graphic>
          <a:graphicData uri="http://schemas.openxmlformats.org/drawingml/2006/table">
            <a:tbl>
              <a:tblPr firstRow="1" bandRow="1">
                <a:tableStyleId>{5C22544A-7EE6-4342-B048-85BDC9FD1C3A}</a:tableStyleId>
              </a:tblPr>
              <a:tblGrid>
                <a:gridCol w="1449289">
                  <a:extLst>
                    <a:ext uri="{9D8B030D-6E8A-4147-A177-3AD203B41FA5}">
                      <a16:colId xmlns:a16="http://schemas.microsoft.com/office/drawing/2014/main" val="122992716"/>
                    </a:ext>
                  </a:extLst>
                </a:gridCol>
                <a:gridCol w="2381675">
                  <a:extLst>
                    <a:ext uri="{9D8B030D-6E8A-4147-A177-3AD203B41FA5}">
                      <a16:colId xmlns:a16="http://schemas.microsoft.com/office/drawing/2014/main" val="1476382307"/>
                    </a:ext>
                  </a:extLst>
                </a:gridCol>
                <a:gridCol w="3357168">
                  <a:extLst>
                    <a:ext uri="{9D8B030D-6E8A-4147-A177-3AD203B41FA5}">
                      <a16:colId xmlns:a16="http://schemas.microsoft.com/office/drawing/2014/main" val="3682997391"/>
                    </a:ext>
                  </a:extLst>
                </a:gridCol>
                <a:gridCol w="1914972">
                  <a:extLst>
                    <a:ext uri="{9D8B030D-6E8A-4147-A177-3AD203B41FA5}">
                      <a16:colId xmlns:a16="http://schemas.microsoft.com/office/drawing/2014/main" val="2522374886"/>
                    </a:ext>
                  </a:extLst>
                </a:gridCol>
              </a:tblGrid>
              <a:tr h="385596">
                <a:tc>
                  <a:txBody>
                    <a:bodyPr/>
                    <a:lstStyle/>
                    <a:p>
                      <a:pPr algn="ctr"/>
                      <a:r>
                        <a:rPr kumimoji="1" lang="ja-JP" altLang="en-US" sz="1100" dirty="0"/>
                        <a:t>自治体</a:t>
                      </a:r>
                    </a:p>
                  </a:txBody>
                  <a:tcPr anchor="ctr"/>
                </a:tc>
                <a:tc>
                  <a:txBody>
                    <a:bodyPr/>
                    <a:lstStyle/>
                    <a:p>
                      <a:pPr algn="ctr"/>
                      <a:r>
                        <a:rPr kumimoji="1" lang="ja-JP" altLang="en-US" sz="1100" dirty="0"/>
                        <a:t>事業所名</a:t>
                      </a:r>
                    </a:p>
                  </a:txBody>
                  <a:tcPr anchor="ctr"/>
                </a:tc>
                <a:tc>
                  <a:txBody>
                    <a:bodyPr/>
                    <a:lstStyle/>
                    <a:p>
                      <a:pPr algn="ctr"/>
                      <a:r>
                        <a:rPr kumimoji="1" lang="ja-JP" altLang="en-US" sz="1100" dirty="0"/>
                        <a:t>内容</a:t>
                      </a:r>
                    </a:p>
                  </a:txBody>
                  <a:tcPr anchor="ctr"/>
                </a:tc>
                <a:tc>
                  <a:txBody>
                    <a:bodyPr/>
                    <a:lstStyle/>
                    <a:p>
                      <a:pPr algn="ctr"/>
                      <a:r>
                        <a:rPr kumimoji="1" lang="ja-JP" altLang="en-US" sz="1100" dirty="0"/>
                        <a:t>補助額</a:t>
                      </a:r>
                    </a:p>
                  </a:txBody>
                  <a:tcPr anchor="ctr"/>
                </a:tc>
                <a:extLst>
                  <a:ext uri="{0D108BD9-81ED-4DB2-BD59-A6C34878D82A}">
                    <a16:rowId xmlns:a16="http://schemas.microsoft.com/office/drawing/2014/main" val="589790073"/>
                  </a:ext>
                </a:extLst>
              </a:tr>
              <a:tr h="370840">
                <a:tc>
                  <a:txBody>
                    <a:bodyPr/>
                    <a:lstStyle/>
                    <a:p>
                      <a:pPr algn="ctr"/>
                      <a:r>
                        <a:rPr kumimoji="1" lang="ja-JP" altLang="en-US" sz="1100" dirty="0"/>
                        <a:t>大阪府</a:t>
                      </a:r>
                    </a:p>
                  </a:txBody>
                  <a:tcPr anchor="ctr"/>
                </a:tc>
                <a:tc>
                  <a:txBody>
                    <a:bodyPr/>
                    <a:lstStyle/>
                    <a:p>
                      <a:pPr algn="ctr"/>
                      <a:r>
                        <a:rPr kumimoji="1" lang="ja-JP" altLang="en-US" sz="1100" dirty="0"/>
                        <a:t>桃花塾（富田林市）（</a:t>
                      </a:r>
                      <a:r>
                        <a:rPr kumimoji="1" lang="en-US" altLang="ja-JP" sz="1100" dirty="0"/>
                        <a:t>B</a:t>
                      </a:r>
                      <a:r>
                        <a:rPr kumimoji="1" lang="ja-JP" altLang="en-US" sz="1100" dirty="0"/>
                        <a:t>型）</a:t>
                      </a:r>
                    </a:p>
                  </a:txBody>
                  <a:tcPr anchor="ctr"/>
                </a:tc>
                <a:tc>
                  <a:txBody>
                    <a:bodyPr/>
                    <a:lstStyle/>
                    <a:p>
                      <a:pPr algn="ctr"/>
                      <a:r>
                        <a:rPr kumimoji="1" lang="ja-JP" altLang="en-US" sz="1100" dirty="0"/>
                        <a:t>コーヒー焙煎機の導入</a:t>
                      </a:r>
                    </a:p>
                  </a:txBody>
                  <a:tcPr anchor="ctr"/>
                </a:tc>
                <a:tc>
                  <a:txBody>
                    <a:bodyPr/>
                    <a:lstStyle/>
                    <a:p>
                      <a:pPr algn="ctr"/>
                      <a:r>
                        <a:rPr kumimoji="1" lang="en-US" altLang="ja-JP" sz="1100" dirty="0"/>
                        <a:t>1,500</a:t>
                      </a:r>
                      <a:r>
                        <a:rPr kumimoji="1" lang="ja-JP" altLang="en-US" sz="1100" dirty="0"/>
                        <a:t>万円</a:t>
                      </a:r>
                    </a:p>
                  </a:txBody>
                  <a:tcPr anchor="ctr"/>
                </a:tc>
                <a:extLst>
                  <a:ext uri="{0D108BD9-81ED-4DB2-BD59-A6C34878D82A}">
                    <a16:rowId xmlns:a16="http://schemas.microsoft.com/office/drawing/2014/main" val="145391558"/>
                  </a:ext>
                </a:extLst>
              </a:tr>
            </a:tbl>
          </a:graphicData>
        </a:graphic>
      </p:graphicFrame>
      <p:sp>
        <p:nvSpPr>
          <p:cNvPr id="12" name="正方形/長方形 11">
            <a:extLst>
              <a:ext uri="{FF2B5EF4-FFF2-40B4-BE49-F238E27FC236}">
                <a16:creationId xmlns:a16="http://schemas.microsoft.com/office/drawing/2014/main" id="{3B0909DC-BB16-4D7B-A99A-21CCFE97455C}"/>
              </a:ext>
            </a:extLst>
          </p:cNvPr>
          <p:cNvSpPr/>
          <p:nvPr/>
        </p:nvSpPr>
        <p:spPr>
          <a:xfrm>
            <a:off x="10813621" y="59166"/>
            <a:ext cx="1272558" cy="4724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資料２－４</a:t>
            </a:r>
          </a:p>
        </p:txBody>
      </p:sp>
      <p:sp>
        <p:nvSpPr>
          <p:cNvPr id="14" name="正方形/長方形 13">
            <a:extLst>
              <a:ext uri="{FF2B5EF4-FFF2-40B4-BE49-F238E27FC236}">
                <a16:creationId xmlns:a16="http://schemas.microsoft.com/office/drawing/2014/main" id="{74D6FB14-2A37-487D-893F-596D2A3B2D7A}"/>
              </a:ext>
            </a:extLst>
          </p:cNvPr>
          <p:cNvSpPr/>
          <p:nvPr/>
        </p:nvSpPr>
        <p:spPr>
          <a:xfrm>
            <a:off x="2097193" y="6062785"/>
            <a:ext cx="8323837" cy="46166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・府内では、堺市、東大阪市にて、内示各１件有</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・全国では、内示約</a:t>
            </a:r>
            <a:r>
              <a:rPr lang="en-US" altLang="ja-JP" sz="1200" dirty="0">
                <a:latin typeface="Meiryo UI" panose="020B0604030504040204" pitchFamily="50" charset="-128"/>
                <a:ea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rPr>
              <a:t>件</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11947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794</TotalTime>
  <Words>2363</Words>
  <Application>Microsoft Office PowerPoint</Application>
  <PresentationFormat>ワイド画面</PresentationFormat>
  <Paragraphs>282</Paragraphs>
  <Slides>5</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BIZ UDPゴシック</vt:lpstr>
      <vt:lpstr>Meiryo UI</vt:lpstr>
      <vt:lpstr>メイリオ</vt:lpstr>
      <vt:lpstr>游ゴシック</vt:lpstr>
      <vt:lpstr>游ゴシック Light</vt:lpstr>
      <vt:lpstr>Arial</vt:lpstr>
      <vt:lpstr>Office テーマ</vt:lpstr>
      <vt:lpstr>■令和6～8年度目標工賃の見直し</vt:lpstr>
      <vt:lpstr>PowerPoint プレゼンテーション</vt:lpstr>
      <vt:lpstr>PowerPoint プレゼンテーション</vt:lpstr>
      <vt:lpstr>PowerPoint プレゼンテーション</vt:lpstr>
      <vt:lpstr>■障害者就労施設の工賃向上に資する生産設備の導入モデル事業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大阪府</cp:lastModifiedBy>
  <cp:revision>48</cp:revision>
  <cp:lastPrinted>2024-08-23T00:54:54Z</cp:lastPrinted>
  <dcterms:created xsi:type="dcterms:W3CDTF">2024-07-09T01:02:26Z</dcterms:created>
  <dcterms:modified xsi:type="dcterms:W3CDTF">2024-08-23T02:18:14Z</dcterms:modified>
</cp:coreProperties>
</file>