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sldIdLst>
    <p:sldId id="307" r:id="rId2"/>
    <p:sldId id="322" r:id="rId3"/>
    <p:sldId id="317" r:id="rId4"/>
    <p:sldId id="329" r:id="rId5"/>
    <p:sldId id="323" r:id="rId6"/>
    <p:sldId id="324" r:id="rId7"/>
    <p:sldId id="325" r:id="rId8"/>
    <p:sldId id="326" r:id="rId9"/>
    <p:sldId id="327" r:id="rId10"/>
    <p:sldId id="328" r:id="rId11"/>
    <p:sldId id="318" r:id="rId12"/>
    <p:sldId id="319" r:id="rId13"/>
    <p:sldId id="320" r:id="rId14"/>
    <p:sldId id="330" r:id="rId15"/>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59" userDrawn="1">
          <p15:clr>
            <a:srgbClr val="A4A3A4"/>
          </p15:clr>
        </p15:guide>
        <p15:guide id="2" pos="21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70" autoAdjust="0"/>
    <p:restoredTop sz="94434" autoAdjust="0"/>
  </p:normalViewPr>
  <p:slideViewPr>
    <p:cSldViewPr snapToGrid="0">
      <p:cViewPr varScale="1">
        <p:scale>
          <a:sx n="102" d="100"/>
          <a:sy n="102" d="100"/>
        </p:scale>
        <p:origin x="96" y="125"/>
      </p:cViewPr>
      <p:guideLst>
        <p:guide orient="horz" pos="459"/>
        <p:guide pos="21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atin typeface="メイリオ" panose="020B0604030504040204" pitchFamily="50" charset="-128"/>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atin typeface="メイリオ" panose="020B0604030504040204" pitchFamily="50" charset="-128"/>
                <a:ea typeface="メイリオ" panose="020B0604030504040204" pitchFamily="50" charset="-128"/>
              </a:defRPr>
            </a:lvl1pPr>
          </a:lstStyle>
          <a:p>
            <a:fld id="{DFCDC527-3209-4E7E-8C0F-0AA5E60DCE93}" type="datetimeFigureOut">
              <a:rPr lang="ja-JP" altLang="en-US" smtClean="0"/>
              <a:pPr/>
              <a:t>2024/8/23</a:t>
            </a:fld>
            <a:endParaRPr lang="ja-JP" altLang="en-US" dirty="0"/>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atin typeface="メイリオ" panose="020B0604030504040204" pitchFamily="50" charset="-128"/>
                <a:ea typeface="メイリオ" panose="020B060403050404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atin typeface="メイリオ" panose="020B0604030504040204" pitchFamily="50" charset="-128"/>
                <a:ea typeface="メイリオ" panose="020B0604030504040204" pitchFamily="50" charset="-128"/>
              </a:defRPr>
            </a:lvl1pPr>
          </a:lstStyle>
          <a:p>
            <a:fld id="{1F9D15BC-12D0-4CE0-9518-69AFE5A211AF}" type="slidenum">
              <a:rPr lang="ja-JP" altLang="en-US" smtClean="0"/>
              <a:pPr/>
              <a:t>‹#›</a:t>
            </a:fld>
            <a:endParaRPr lang="ja-JP" altLang="en-US" dirty="0"/>
          </a:p>
        </p:txBody>
      </p:sp>
    </p:spTree>
    <p:extLst>
      <p:ext uri="{BB962C8B-B14F-4D97-AF65-F5344CB8AC3E}">
        <p14:creationId xmlns:p14="http://schemas.microsoft.com/office/powerpoint/2010/main" val="1054062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メイリオ" panose="020B0604030504040204" pitchFamily="50" charset="-128"/>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メイリオ" panose="020B0604030504040204" pitchFamily="50" charset="-128"/>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メイリオ" panose="020B0604030504040204" pitchFamily="50" charset="-128"/>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メイリオ" panose="020B0604030504040204" pitchFamily="50" charset="-128"/>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E7526B-7236-4118-AD0D-0DEF8ABDCD9C}" type="slidenum">
              <a:rPr kumimoji="1" lang="ja-JP" altLang="en-US" smtClean="0"/>
              <a:t>10</a:t>
            </a:fld>
            <a:endParaRPr kumimoji="1" lang="ja-JP" altLang="en-US"/>
          </a:p>
        </p:txBody>
      </p:sp>
    </p:spTree>
    <p:extLst>
      <p:ext uri="{BB962C8B-B14F-4D97-AF65-F5344CB8AC3E}">
        <p14:creationId xmlns:p14="http://schemas.microsoft.com/office/powerpoint/2010/main" val="976129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F9D15BC-12D0-4CE0-9518-69AFE5A211AF}" type="slidenum">
              <a:rPr lang="ja-JP" altLang="en-US" smtClean="0"/>
              <a:pPr/>
              <a:t>12</a:t>
            </a:fld>
            <a:endParaRPr lang="ja-JP" altLang="en-US" dirty="0"/>
          </a:p>
        </p:txBody>
      </p:sp>
    </p:spTree>
    <p:extLst>
      <p:ext uri="{BB962C8B-B14F-4D97-AF65-F5344CB8AC3E}">
        <p14:creationId xmlns:p14="http://schemas.microsoft.com/office/powerpoint/2010/main" val="175993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CA21DC-E6A4-4CC9-A314-3450956BC6BC}"/>
              </a:ext>
            </a:extLst>
          </p:cNvPr>
          <p:cNvSpPr>
            <a:spLocks noGrp="1"/>
          </p:cNvSpPr>
          <p:nvPr>
            <p:ph type="title"/>
          </p:nvPr>
        </p:nvSpPr>
        <p:spPr>
          <a:xfrm>
            <a:off x="0" y="0"/>
            <a:ext cx="12192000" cy="648000"/>
          </a:xfrm>
          <a:solidFill>
            <a:srgbClr val="0070C0"/>
          </a:solidFill>
        </p:spPr>
        <p:txBody>
          <a:bodyPr>
            <a:normAutofit/>
          </a:bodyPr>
          <a:lstStyle>
            <a:lvl1pPr>
              <a:defRPr sz="2800">
                <a:solidFill>
                  <a:schemeClr val="bg1"/>
                </a:solidFill>
                <a:latin typeface="メイリオ" panose="020B0604030504040204" pitchFamily="50" charset="-128"/>
                <a:ea typeface="メイリオ" panose="020B0604030504040204" pitchFamily="50" charset="-128"/>
              </a:defRPr>
            </a:lvl1pPr>
          </a:lstStyle>
          <a:p>
            <a:r>
              <a:rPr kumimoji="1" lang="ja-JP" altLang="en-US" dirty="0"/>
              <a:t>マスター タイトルの書式設定</a:t>
            </a:r>
          </a:p>
        </p:txBody>
      </p:sp>
      <p:sp>
        <p:nvSpPr>
          <p:cNvPr id="3" name="スライド番号プレースホルダー 5">
            <a:extLst>
              <a:ext uri="{FF2B5EF4-FFF2-40B4-BE49-F238E27FC236}">
                <a16:creationId xmlns:a16="http://schemas.microsoft.com/office/drawing/2014/main" id="{C029DD25-7C31-4C9E-9452-2FD8A1DFEB5B}"/>
              </a:ext>
            </a:extLst>
          </p:cNvPr>
          <p:cNvSpPr>
            <a:spLocks noGrp="1"/>
          </p:cNvSpPr>
          <p:nvPr>
            <p:ph type="sldNum" sz="quarter" idx="12"/>
          </p:nvPr>
        </p:nvSpPr>
        <p:spPr>
          <a:xfrm>
            <a:off x="9448800" y="6488182"/>
            <a:ext cx="2743200" cy="365125"/>
          </a:xfrm>
        </p:spPr>
        <p:txBody>
          <a:bodyPr/>
          <a:lstStyle/>
          <a:p>
            <a:fld id="{EE2C198F-981A-4DF1-8565-87A4DA80C639}" type="slidenum">
              <a:rPr kumimoji="1" lang="ja-JP" altLang="en-US" smtClean="0"/>
              <a:t>‹#›</a:t>
            </a:fld>
            <a:endParaRPr kumimoji="1" lang="ja-JP" altLang="en-US"/>
          </a:p>
        </p:txBody>
      </p:sp>
    </p:spTree>
    <p:extLst>
      <p:ext uri="{BB962C8B-B14F-4D97-AF65-F5344CB8AC3E}">
        <p14:creationId xmlns:p14="http://schemas.microsoft.com/office/powerpoint/2010/main" val="2073158099"/>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529A5D8D-88F5-417F-83BF-D8F428D201AA}"/>
              </a:ext>
            </a:extLst>
          </p:cNvPr>
          <p:cNvSpPr>
            <a:spLocks noGrp="1"/>
          </p:cNvSpPr>
          <p:nvPr>
            <p:ph type="dt" sz="half" idx="10"/>
          </p:nvPr>
        </p:nvSpPr>
        <p:spPr/>
        <p:txBody>
          <a:bodyPr/>
          <a:lstStyle/>
          <a:p>
            <a:endParaRPr kumimoji="1" lang="ja-JP" altLang="en-US"/>
          </a:p>
        </p:txBody>
      </p:sp>
      <p:sp>
        <p:nvSpPr>
          <p:cNvPr id="4" name="フッター プレースホルダー 3">
            <a:extLst>
              <a:ext uri="{FF2B5EF4-FFF2-40B4-BE49-F238E27FC236}">
                <a16:creationId xmlns:a16="http://schemas.microsoft.com/office/drawing/2014/main" id="{92F8939C-2DDA-4DED-B8E4-73B7B939AC4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80DA976-2516-4C12-9746-8864CE4A8E0C}"/>
              </a:ext>
            </a:extLst>
          </p:cNvPr>
          <p:cNvSpPr>
            <a:spLocks noGrp="1"/>
          </p:cNvSpPr>
          <p:nvPr>
            <p:ph type="sldNum" sz="quarter" idx="12"/>
          </p:nvPr>
        </p:nvSpPr>
        <p:spPr>
          <a:xfrm>
            <a:off x="9448800" y="6474929"/>
            <a:ext cx="2743200" cy="365125"/>
          </a:xfrm>
        </p:spPr>
        <p:txBody>
          <a:bodyPr/>
          <a:lstStyle/>
          <a:p>
            <a:fld id="{EE2C198F-981A-4DF1-8565-87A4DA80C639}" type="slidenum">
              <a:rPr kumimoji="1" lang="ja-JP" altLang="en-US" smtClean="0"/>
              <a:t>‹#›</a:t>
            </a:fld>
            <a:endParaRPr kumimoji="1" lang="ja-JP" altLang="en-US"/>
          </a:p>
        </p:txBody>
      </p:sp>
      <p:sp>
        <p:nvSpPr>
          <p:cNvPr id="6" name="タイトル 1">
            <a:extLst>
              <a:ext uri="{FF2B5EF4-FFF2-40B4-BE49-F238E27FC236}">
                <a16:creationId xmlns:a16="http://schemas.microsoft.com/office/drawing/2014/main" id="{C0CE0D68-ABF4-4702-AEC7-032307AA5C36}"/>
              </a:ext>
            </a:extLst>
          </p:cNvPr>
          <p:cNvSpPr txBox="1">
            <a:spLocks/>
          </p:cNvSpPr>
          <p:nvPr userDrawn="1"/>
        </p:nvSpPr>
        <p:spPr>
          <a:xfrm>
            <a:off x="0" y="0"/>
            <a:ext cx="12192000" cy="648000"/>
          </a:xfrm>
          <a:prstGeom prst="rect">
            <a:avLst/>
          </a:prstGeom>
          <a:solidFill>
            <a:srgbClr val="0070C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2800" kern="1200">
                <a:solidFill>
                  <a:schemeClr val="bg1"/>
                </a:solidFill>
                <a:latin typeface="メイリオ" panose="020B0604030504040204" pitchFamily="50" charset="-128"/>
                <a:ea typeface="メイリオ" panose="020B0604030504040204" pitchFamily="50" charset="-128"/>
                <a:cs typeface="+mj-cs"/>
              </a:defRPr>
            </a:lvl1pPr>
          </a:lstStyle>
          <a:p>
            <a:r>
              <a:rPr lang="ja-JP" altLang="en-US"/>
              <a:t>マスター タイトルの書式設定</a:t>
            </a:r>
            <a:endParaRPr lang="ja-JP" altLang="en-US" dirty="0"/>
          </a:p>
        </p:txBody>
      </p:sp>
    </p:spTree>
    <p:extLst>
      <p:ext uri="{BB962C8B-B14F-4D97-AF65-F5344CB8AC3E}">
        <p14:creationId xmlns:p14="http://schemas.microsoft.com/office/powerpoint/2010/main" val="3343874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1_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CA21DC-E6A4-4CC9-A314-3450956BC6BC}"/>
              </a:ext>
            </a:extLst>
          </p:cNvPr>
          <p:cNvSpPr>
            <a:spLocks noGrp="1"/>
          </p:cNvSpPr>
          <p:nvPr>
            <p:ph type="title"/>
          </p:nvPr>
        </p:nvSpPr>
        <p:spPr>
          <a:xfrm>
            <a:off x="0" y="0"/>
            <a:ext cx="12192000" cy="691200"/>
          </a:xfrm>
          <a:solidFill>
            <a:srgbClr val="0070C0"/>
          </a:solidFill>
        </p:spPr>
        <p:txBody>
          <a:bodyPr>
            <a:normAutofit/>
          </a:bodyPr>
          <a:lstStyle>
            <a:lvl1pPr>
              <a:defRPr sz="2400">
                <a:solidFill>
                  <a:schemeClr val="bg1"/>
                </a:solidFill>
                <a:latin typeface="BIZ UDPゴシック" panose="020B0400000000000000" pitchFamily="50" charset="-128"/>
                <a:ea typeface="BIZ UDPゴシック" panose="020B0400000000000000" pitchFamily="50" charset="-128"/>
              </a:defRPr>
            </a:lvl1pPr>
          </a:lstStyle>
          <a:p>
            <a:r>
              <a:rPr kumimoji="1" lang="ja-JP" altLang="en-US" dirty="0"/>
              <a:t>マスター タイトルの書式設定</a:t>
            </a:r>
          </a:p>
        </p:txBody>
      </p:sp>
      <p:sp>
        <p:nvSpPr>
          <p:cNvPr id="3" name="コンテンツ プレースホルダー 2">
            <a:extLst>
              <a:ext uri="{FF2B5EF4-FFF2-40B4-BE49-F238E27FC236}">
                <a16:creationId xmlns:a16="http://schemas.microsoft.com/office/drawing/2014/main" id="{3FB2E273-0BE1-4459-9C6F-99B3B32ECD1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4DA20DC-C4C9-4989-A3CB-B11AE5F123E3}"/>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B2CA3BCD-911F-4CF5-80BF-8BF0F8CCD47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029DD25-7C31-4C9E-9452-2FD8A1DFEB5B}"/>
              </a:ext>
            </a:extLst>
          </p:cNvPr>
          <p:cNvSpPr>
            <a:spLocks noGrp="1"/>
          </p:cNvSpPr>
          <p:nvPr>
            <p:ph type="sldNum" sz="quarter" idx="12"/>
          </p:nvPr>
        </p:nvSpPr>
        <p:spPr>
          <a:xfrm>
            <a:off x="9448800" y="6507714"/>
            <a:ext cx="2743200" cy="365125"/>
          </a:xfrm>
        </p:spPr>
        <p:txBody>
          <a:bodyPr/>
          <a:lstStyle/>
          <a:p>
            <a:fld id="{EE2C198F-981A-4DF1-8565-87A4DA80C639}" type="slidenum">
              <a:rPr kumimoji="1" lang="ja-JP" altLang="en-US" smtClean="0"/>
              <a:t>‹#›</a:t>
            </a:fld>
            <a:endParaRPr kumimoji="1" lang="ja-JP" altLang="en-US"/>
          </a:p>
        </p:txBody>
      </p:sp>
    </p:spTree>
    <p:extLst>
      <p:ext uri="{BB962C8B-B14F-4D97-AF65-F5344CB8AC3E}">
        <p14:creationId xmlns:p14="http://schemas.microsoft.com/office/powerpoint/2010/main" val="3622924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746E74-6821-453C-9360-F8C86DF6338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174C0ED-F34D-4111-8440-62777EFC37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69E80FF-825A-412E-A977-AE7A46EB08B6}"/>
              </a:ext>
            </a:extLst>
          </p:cNvPr>
          <p:cNvSpPr>
            <a:spLocks noGrp="1"/>
          </p:cNvSpPr>
          <p:nvPr>
            <p:ph type="dt" sz="half" idx="10"/>
          </p:nvPr>
        </p:nvSpPr>
        <p:spPr/>
        <p:txBody>
          <a:bodyPr/>
          <a:lstStyle/>
          <a:p>
            <a:fld id="{A851EE70-293E-4849-A8F3-DADA6F6737D3}" type="datetimeFigureOut">
              <a:rPr kumimoji="1" lang="ja-JP" altLang="en-US" smtClean="0"/>
              <a:t>2024/8/23</a:t>
            </a:fld>
            <a:endParaRPr kumimoji="1" lang="ja-JP" altLang="en-US"/>
          </a:p>
        </p:txBody>
      </p:sp>
      <p:sp>
        <p:nvSpPr>
          <p:cNvPr id="5" name="フッター プレースホルダー 4">
            <a:extLst>
              <a:ext uri="{FF2B5EF4-FFF2-40B4-BE49-F238E27FC236}">
                <a16:creationId xmlns:a16="http://schemas.microsoft.com/office/drawing/2014/main" id="{2DFD63F3-28DB-4FA8-8F2F-FBF78411A11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3D48BDC-1356-4770-B3CF-78DAD3C78F11}"/>
              </a:ext>
            </a:extLst>
          </p:cNvPr>
          <p:cNvSpPr>
            <a:spLocks noGrp="1"/>
          </p:cNvSpPr>
          <p:nvPr>
            <p:ph type="sldNum" sz="quarter" idx="12"/>
          </p:nvPr>
        </p:nvSpPr>
        <p:spPr/>
        <p:txBody>
          <a:bodyPr/>
          <a:lstStyle/>
          <a:p>
            <a:fld id="{A4708D13-50D3-4C11-BAD8-44A0F3872DBB}" type="slidenum">
              <a:rPr kumimoji="1" lang="ja-JP" altLang="en-US" smtClean="0"/>
              <a:t>‹#›</a:t>
            </a:fld>
            <a:endParaRPr kumimoji="1" lang="ja-JP" altLang="en-US"/>
          </a:p>
        </p:txBody>
      </p:sp>
    </p:spTree>
    <p:extLst>
      <p:ext uri="{BB962C8B-B14F-4D97-AF65-F5344CB8AC3E}">
        <p14:creationId xmlns:p14="http://schemas.microsoft.com/office/powerpoint/2010/main" val="37212972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DF8757F-494F-4665-8E02-20D772DDFD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FAA6A2F8-0F06-46E7-8A38-D192731A5C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9B41FC18-0AC3-4D6B-84F6-1353F1051E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5" name="フッター プレースホルダー 4">
            <a:extLst>
              <a:ext uri="{FF2B5EF4-FFF2-40B4-BE49-F238E27FC236}">
                <a16:creationId xmlns:a16="http://schemas.microsoft.com/office/drawing/2014/main" id="{913F4F7D-BFE6-44AC-B66C-9F39DF077C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6" name="スライド番号プレースホルダー 5">
            <a:extLst>
              <a:ext uri="{FF2B5EF4-FFF2-40B4-BE49-F238E27FC236}">
                <a16:creationId xmlns:a16="http://schemas.microsoft.com/office/drawing/2014/main" id="{889E17C3-1B0F-4E47-8611-7829B77858BB}"/>
              </a:ext>
            </a:extLst>
          </p:cNvPr>
          <p:cNvSpPr>
            <a:spLocks noGrp="1"/>
          </p:cNvSpPr>
          <p:nvPr>
            <p:ph type="sldNum" sz="quarter" idx="4"/>
          </p:nvPr>
        </p:nvSpPr>
        <p:spPr>
          <a:xfrm>
            <a:off x="9448800" y="6483488"/>
            <a:ext cx="2743200" cy="365125"/>
          </a:xfrm>
          <a:prstGeom prst="rect">
            <a:avLst/>
          </a:prstGeom>
        </p:spPr>
        <p:txBody>
          <a:bodyPr vert="horz" lIns="91440" tIns="45720" rIns="91440" bIns="45720" rtlCol="0" anchor="ctr"/>
          <a:lstStyle>
            <a:lvl1pPr algn="r">
              <a:defRPr sz="1200">
                <a:solidFill>
                  <a:schemeClr val="tx1">
                    <a:tint val="75000"/>
                  </a:schemeClr>
                </a:solidFill>
                <a:latin typeface="メイリオ" panose="020B0604030504040204" pitchFamily="50" charset="-128"/>
                <a:ea typeface="メイリオ" panose="020B0604030504040204" pitchFamily="50" charset="-128"/>
              </a:defRPr>
            </a:lvl1pPr>
          </a:lstStyle>
          <a:p>
            <a:fld id="{EE2C198F-981A-4DF1-8565-87A4DA80C639}" type="slidenum">
              <a:rPr lang="ja-JP" altLang="en-US" smtClean="0"/>
              <a:pPr/>
              <a:t>‹#›</a:t>
            </a:fld>
            <a:endParaRPr lang="ja-JP" altLang="en-US" dirty="0"/>
          </a:p>
        </p:txBody>
      </p:sp>
    </p:spTree>
    <p:extLst>
      <p:ext uri="{BB962C8B-B14F-4D97-AF65-F5344CB8AC3E}">
        <p14:creationId xmlns:p14="http://schemas.microsoft.com/office/powerpoint/2010/main" val="749474605"/>
      </p:ext>
    </p:extLst>
  </p:cSld>
  <p:clrMap bg1="lt1" tx1="dk1" bg2="lt2" tx2="dk2" accent1="accent1" accent2="accent2" accent3="accent3" accent4="accent4" accent5="accent5" accent6="accent6" hlink="hlink" folHlink="folHlink"/>
  <p:sldLayoutIdLst>
    <p:sldLayoutId id="2147483650" r:id="rId1"/>
    <p:sldLayoutId id="2147483654" r:id="rId2"/>
    <p:sldLayoutId id="2147483655" r:id="rId3"/>
    <p:sldLayoutId id="2147483656" r:id="rId4"/>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4.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C7AA63-96B1-4A5C-A10B-79EF11FC46C5}"/>
              </a:ext>
            </a:extLst>
          </p:cNvPr>
          <p:cNvSpPr>
            <a:spLocks noGrp="1"/>
          </p:cNvSpPr>
          <p:nvPr>
            <p:ph type="title"/>
          </p:nvPr>
        </p:nvSpPr>
        <p:spPr>
          <a:xfrm>
            <a:off x="0" y="2017483"/>
            <a:ext cx="12192000" cy="3777835"/>
          </a:xfrm>
        </p:spPr>
        <p:txBody>
          <a:bodyPr>
            <a:noAutofit/>
          </a:bodyPr>
          <a:lstStyle/>
          <a:p>
            <a:r>
              <a:rPr lang="ja-JP" altLang="en-US" sz="2400" dirty="0"/>
              <a:t>■</a:t>
            </a:r>
            <a:r>
              <a:rPr lang="zh-TW" altLang="en-US" sz="2400" dirty="0"/>
              <a:t>令和５年度工賃実績調査（速報値）</a:t>
            </a:r>
            <a:br>
              <a:rPr lang="en-US" altLang="zh-TW" sz="2400" dirty="0"/>
            </a:br>
            <a:br>
              <a:rPr lang="en-US" altLang="zh-TW" sz="2400" dirty="0"/>
            </a:br>
            <a:r>
              <a:rPr lang="zh-TW" altLang="en-US" sz="2400" dirty="0"/>
              <a:t>■令和５年度優先調達実績（速報値）</a:t>
            </a:r>
            <a:br>
              <a:rPr lang="en-US" altLang="zh-TW" sz="2400" dirty="0"/>
            </a:br>
            <a:br>
              <a:rPr lang="en-US" altLang="ja-JP" sz="2400" dirty="0"/>
            </a:br>
            <a:r>
              <a:rPr lang="ja-JP" altLang="en-US" sz="2400" dirty="0"/>
              <a:t>■大阪府</a:t>
            </a:r>
            <a:r>
              <a:rPr lang="zh-TW" altLang="en-US" dirty="0"/>
              <a:t>工賃向上計画（令和３～５年度）取組状況</a:t>
            </a:r>
            <a:r>
              <a:rPr lang="ja-JP" altLang="en-US" dirty="0"/>
              <a:t>等・総括</a:t>
            </a:r>
            <a:br>
              <a:rPr lang="en-US" altLang="ja-JP" dirty="0"/>
            </a:br>
            <a:endParaRPr lang="zh-TW" altLang="en-US" sz="1800" dirty="0"/>
          </a:p>
        </p:txBody>
      </p:sp>
      <p:sp>
        <p:nvSpPr>
          <p:cNvPr id="4" name="正方形/長方形 3"/>
          <p:cNvSpPr/>
          <p:nvPr/>
        </p:nvSpPr>
        <p:spPr>
          <a:xfrm>
            <a:off x="5964525" y="796409"/>
            <a:ext cx="646331" cy="369332"/>
          </a:xfrm>
          <a:prstGeom prst="rect">
            <a:avLst/>
          </a:prstGeom>
        </p:spPr>
        <p:txBody>
          <a:bodyPr wrap="none">
            <a:spAutoFit/>
          </a:bodyPr>
          <a:lstStyle/>
          <a:p>
            <a:r>
              <a:rPr lang="ja-JP" altLang="en-US" dirty="0">
                <a:latin typeface="メイリオ" panose="020B0604030504040204" pitchFamily="50" charset="-128"/>
                <a:ea typeface="メイリオ" panose="020B0604030504040204" pitchFamily="50" charset="-128"/>
              </a:rPr>
              <a:t>　　</a:t>
            </a:r>
          </a:p>
        </p:txBody>
      </p:sp>
      <p:sp>
        <p:nvSpPr>
          <p:cNvPr id="3" name="スライド番号プレースホルダー 2"/>
          <p:cNvSpPr>
            <a:spLocks noGrp="1"/>
          </p:cNvSpPr>
          <p:nvPr>
            <p:ph type="sldNum" sz="quarter" idx="12"/>
          </p:nvPr>
        </p:nvSpPr>
        <p:spPr/>
        <p:txBody>
          <a:bodyPr/>
          <a:lstStyle/>
          <a:p>
            <a:fld id="{EE2C198F-981A-4DF1-8565-87A4DA80C639}" type="slidenum">
              <a:rPr kumimoji="1" lang="ja-JP" altLang="en-US" smtClean="0"/>
              <a:t>1</a:t>
            </a:fld>
            <a:endParaRPr kumimoji="1" lang="ja-JP" altLang="en-US" dirty="0"/>
          </a:p>
        </p:txBody>
      </p:sp>
      <p:sp>
        <p:nvSpPr>
          <p:cNvPr id="5" name="テキスト ボックス 4">
            <a:extLst>
              <a:ext uri="{FF2B5EF4-FFF2-40B4-BE49-F238E27FC236}">
                <a16:creationId xmlns:a16="http://schemas.microsoft.com/office/drawing/2014/main" id="{7EE4AE6F-395F-4D47-99E9-B90BB8DB591D}"/>
              </a:ext>
            </a:extLst>
          </p:cNvPr>
          <p:cNvSpPr txBox="1"/>
          <p:nvPr/>
        </p:nvSpPr>
        <p:spPr>
          <a:xfrm>
            <a:off x="11028947" y="240632"/>
            <a:ext cx="874295" cy="369332"/>
          </a:xfrm>
          <a:prstGeom prst="rect">
            <a:avLst/>
          </a:prstGeom>
          <a:noFill/>
          <a:ln>
            <a:solidFill>
              <a:schemeClr val="tx1"/>
            </a:solidFill>
          </a:ln>
        </p:spPr>
        <p:txBody>
          <a:bodyPr wrap="square" rtlCol="0">
            <a:spAutoFit/>
          </a:bodyPr>
          <a:lstStyle/>
          <a:p>
            <a:r>
              <a:rPr kumimoji="1" lang="ja-JP" altLang="en-US" dirty="0"/>
              <a:t>資料</a:t>
            </a:r>
            <a:r>
              <a:rPr lang="ja-JP" altLang="en-US" dirty="0"/>
              <a:t>１</a:t>
            </a:r>
            <a:endParaRPr kumimoji="1" lang="ja-JP" altLang="en-US" dirty="0"/>
          </a:p>
        </p:txBody>
      </p:sp>
    </p:spTree>
    <p:extLst>
      <p:ext uri="{BB962C8B-B14F-4D97-AF65-F5344CB8AC3E}">
        <p14:creationId xmlns:p14="http://schemas.microsoft.com/office/powerpoint/2010/main" val="3590670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0F003513-0B2A-42F7-81B8-6FDD5DE7246D}"/>
              </a:ext>
            </a:extLst>
          </p:cNvPr>
          <p:cNvPicPr>
            <a:picLocks noChangeAspect="1"/>
          </p:cNvPicPr>
          <p:nvPr/>
        </p:nvPicPr>
        <p:blipFill>
          <a:blip r:embed="rId3"/>
          <a:stretch>
            <a:fillRect/>
          </a:stretch>
        </p:blipFill>
        <p:spPr>
          <a:xfrm>
            <a:off x="2184635" y="4430375"/>
            <a:ext cx="6662185" cy="2348202"/>
          </a:xfrm>
          <a:prstGeom prst="rect">
            <a:avLst/>
          </a:prstGeom>
        </p:spPr>
      </p:pic>
      <p:pic>
        <p:nvPicPr>
          <p:cNvPr id="2" name="図 1">
            <a:extLst>
              <a:ext uri="{FF2B5EF4-FFF2-40B4-BE49-F238E27FC236}">
                <a16:creationId xmlns:a16="http://schemas.microsoft.com/office/drawing/2014/main" id="{4A01CDDE-0670-4EF9-9B13-1F0D9DC03566}"/>
              </a:ext>
            </a:extLst>
          </p:cNvPr>
          <p:cNvPicPr>
            <a:picLocks noChangeAspect="1"/>
          </p:cNvPicPr>
          <p:nvPr/>
        </p:nvPicPr>
        <p:blipFill>
          <a:blip r:embed="rId4"/>
          <a:stretch>
            <a:fillRect/>
          </a:stretch>
        </p:blipFill>
        <p:spPr>
          <a:xfrm>
            <a:off x="2184635" y="800100"/>
            <a:ext cx="9003083" cy="3630275"/>
          </a:xfrm>
          <a:prstGeom prst="rect">
            <a:avLst/>
          </a:prstGeom>
        </p:spPr>
      </p:pic>
      <p:sp>
        <p:nvSpPr>
          <p:cNvPr id="8" name="正方形/長方形 7"/>
          <p:cNvSpPr/>
          <p:nvPr/>
        </p:nvSpPr>
        <p:spPr>
          <a:xfrm>
            <a:off x="155001" y="514510"/>
            <a:ext cx="8868229" cy="481863"/>
          </a:xfrm>
          <a:prstGeom prst="rect">
            <a:avLst/>
          </a:prstGeom>
        </p:spPr>
        <p:txBody>
          <a:bodyPr wrap="square">
            <a:spAutoFit/>
          </a:bodyPr>
          <a:lstStyle/>
          <a:p>
            <a:pPr>
              <a:lnSpc>
                <a:spcPct val="150000"/>
              </a:lnSpc>
            </a:pP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◆令和５年度実績（発注先別）　　</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0" y="0"/>
            <a:ext cx="12192000" cy="593746"/>
          </a:xfrm>
          <a:prstGeom prst="rect">
            <a:avLst/>
          </a:prstGeom>
          <a:solidFill>
            <a:schemeClr val="accent1"/>
          </a:solidFill>
        </p:spPr>
        <p:txBody>
          <a:bodyPr wrap="square" anchor="ctr">
            <a:noAutofit/>
          </a:bodyPr>
          <a:lstStyle/>
          <a:p>
            <a:r>
              <a:rPr lang="ja-JP" altLang="en-US" sz="2000" dirty="0">
                <a:solidFill>
                  <a:schemeClr val="bg1"/>
                </a:solidFill>
                <a:latin typeface="メイリオ" panose="020B0604030504040204" pitchFamily="50" charset="-128"/>
                <a:ea typeface="メイリオ" panose="020B0604030504040204" pitchFamily="50" charset="-128"/>
              </a:rPr>
              <a:t>■</a:t>
            </a:r>
            <a:r>
              <a:rPr lang="zh-TW" altLang="en-US" sz="2000" dirty="0">
                <a:solidFill>
                  <a:schemeClr val="bg1"/>
                </a:solidFill>
                <a:latin typeface="メイリオ" panose="020B0604030504040204" pitchFamily="50" charset="-128"/>
                <a:ea typeface="メイリオ" panose="020B0604030504040204" pitchFamily="50" charset="-128"/>
              </a:rPr>
              <a:t>令和</a:t>
            </a:r>
            <a:r>
              <a:rPr lang="ja-JP" altLang="en-US" sz="2000" dirty="0">
                <a:solidFill>
                  <a:schemeClr val="bg1"/>
                </a:solidFill>
                <a:latin typeface="メイリオ" panose="020B0604030504040204" pitchFamily="50" charset="-128"/>
                <a:ea typeface="メイリオ" panose="020B0604030504040204" pitchFamily="50" charset="-128"/>
              </a:rPr>
              <a:t>５</a:t>
            </a:r>
            <a:r>
              <a:rPr lang="zh-TW" altLang="en-US" sz="2000" dirty="0">
                <a:solidFill>
                  <a:schemeClr val="bg1"/>
                </a:solidFill>
                <a:latin typeface="メイリオ" panose="020B0604030504040204" pitchFamily="50" charset="-128"/>
                <a:ea typeface="メイリオ" panose="020B0604030504040204" pitchFamily="50" charset="-128"/>
              </a:rPr>
              <a:t>年度優先調達実績（速報値）</a:t>
            </a:r>
          </a:p>
        </p:txBody>
      </p:sp>
      <p:sp>
        <p:nvSpPr>
          <p:cNvPr id="7" name="スライド番号プレースホルダー 2"/>
          <p:cNvSpPr>
            <a:spLocks noGrp="1"/>
          </p:cNvSpPr>
          <p:nvPr>
            <p:ph type="sldNum" sz="quarter" idx="12"/>
          </p:nvPr>
        </p:nvSpPr>
        <p:spPr>
          <a:xfrm>
            <a:off x="9448800" y="6507714"/>
            <a:ext cx="2743200" cy="365125"/>
          </a:xfrm>
        </p:spPr>
        <p:txBody>
          <a:bodyPr/>
          <a:lstStyle/>
          <a:p>
            <a:fld id="{EE2C198F-981A-4DF1-8565-87A4DA80C639}" type="slidenum">
              <a:rPr kumimoji="1" lang="ja-JP" altLang="en-US" smtClean="0"/>
              <a:t>10</a:t>
            </a:fld>
            <a:endParaRPr kumimoji="1" lang="ja-JP" altLang="en-US" dirty="0"/>
          </a:p>
        </p:txBody>
      </p:sp>
      <p:sp>
        <p:nvSpPr>
          <p:cNvPr id="10" name="正方形/長方形 9"/>
          <p:cNvSpPr/>
          <p:nvPr/>
        </p:nvSpPr>
        <p:spPr>
          <a:xfrm>
            <a:off x="155001" y="4009472"/>
            <a:ext cx="8868229" cy="481863"/>
          </a:xfrm>
          <a:prstGeom prst="rect">
            <a:avLst/>
          </a:prstGeom>
        </p:spPr>
        <p:txBody>
          <a:bodyPr wrap="square">
            <a:spAutoFit/>
          </a:bodyPr>
          <a:lstStyle/>
          <a:p>
            <a:pPr>
              <a:lnSpc>
                <a:spcPct val="150000"/>
              </a:lnSpc>
            </a:pP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◆令和５年度実績（調達比率）　</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004389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12192000" cy="593746"/>
          </a:xfrm>
          <a:prstGeom prst="rect">
            <a:avLst/>
          </a:prstGeom>
          <a:solidFill>
            <a:schemeClr val="accent1"/>
          </a:solidFill>
        </p:spPr>
        <p:txBody>
          <a:bodyPr wrap="square" anchor="ctr">
            <a:noAutofit/>
          </a:bodyPr>
          <a:lstStyle/>
          <a:p>
            <a:endParaRPr lang="en-US" altLang="zh-TW" sz="2000" dirty="0">
              <a:solidFill>
                <a:schemeClr val="bg1"/>
              </a:solidFill>
              <a:latin typeface="メイリオ" panose="020B0604030504040204" pitchFamily="50" charset="-128"/>
              <a:ea typeface="メイリオ" panose="020B0604030504040204" pitchFamily="50" charset="-128"/>
            </a:endParaRPr>
          </a:p>
          <a:p>
            <a:endParaRPr lang="en-US" altLang="zh-TW" sz="2000" dirty="0">
              <a:solidFill>
                <a:schemeClr val="bg1"/>
              </a:solidFill>
              <a:latin typeface="メイリオ" panose="020B0604030504040204" pitchFamily="50" charset="-128"/>
              <a:ea typeface="メイリオ" panose="020B0604030504040204" pitchFamily="50" charset="-128"/>
            </a:endParaRPr>
          </a:p>
          <a:p>
            <a:r>
              <a:rPr lang="ja-JP" altLang="en-US" sz="2000" dirty="0">
                <a:solidFill>
                  <a:schemeClr val="bg1"/>
                </a:solidFill>
                <a:latin typeface="メイリオ" panose="020B0604030504040204" pitchFamily="50" charset="-128"/>
                <a:ea typeface="メイリオ" panose="020B0604030504040204" pitchFamily="50" charset="-128"/>
              </a:rPr>
              <a:t>■</a:t>
            </a:r>
            <a:r>
              <a:rPr lang="zh-TW" altLang="en-US" sz="2000" dirty="0">
                <a:solidFill>
                  <a:schemeClr val="bg1"/>
                </a:solidFill>
                <a:latin typeface="メイリオ" panose="020B0604030504040204" pitchFamily="50" charset="-128"/>
                <a:ea typeface="メイリオ" panose="020B0604030504040204" pitchFamily="50" charset="-128"/>
              </a:rPr>
              <a:t>大阪府工賃向上計画（令和３～５年度）取組状況等</a:t>
            </a:r>
            <a:br>
              <a:rPr lang="zh-TW" altLang="en-US" sz="2000" dirty="0">
                <a:solidFill>
                  <a:schemeClr val="bg1"/>
                </a:solidFill>
                <a:latin typeface="メイリオ" panose="020B0604030504040204" pitchFamily="50" charset="-128"/>
                <a:ea typeface="メイリオ" panose="020B0604030504040204" pitchFamily="50" charset="-128"/>
              </a:rPr>
            </a:br>
            <a:br>
              <a:rPr lang="zh-TW" altLang="en-US" sz="2000" dirty="0">
                <a:solidFill>
                  <a:schemeClr val="bg1"/>
                </a:solidFill>
                <a:latin typeface="メイリオ" panose="020B0604030504040204" pitchFamily="50" charset="-128"/>
                <a:ea typeface="メイリオ" panose="020B0604030504040204" pitchFamily="50" charset="-128"/>
              </a:rPr>
            </a:br>
            <a:endParaRPr lang="ja-JP" altLang="en-US" sz="2000" dirty="0">
              <a:solidFill>
                <a:schemeClr val="bg1"/>
              </a:solidFill>
              <a:latin typeface="メイリオ" panose="020B0604030504040204" pitchFamily="50" charset="-128"/>
              <a:ea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675020482"/>
              </p:ext>
            </p:extLst>
          </p:nvPr>
        </p:nvGraphicFramePr>
        <p:xfrm>
          <a:off x="240323" y="705803"/>
          <a:ext cx="11711353" cy="5988403"/>
        </p:xfrm>
        <a:graphic>
          <a:graphicData uri="http://schemas.openxmlformats.org/drawingml/2006/table">
            <a:tbl>
              <a:tblPr/>
              <a:tblGrid>
                <a:gridCol w="759001">
                  <a:extLst>
                    <a:ext uri="{9D8B030D-6E8A-4147-A177-3AD203B41FA5}">
                      <a16:colId xmlns:a16="http://schemas.microsoft.com/office/drawing/2014/main" val="1650564560"/>
                    </a:ext>
                  </a:extLst>
                </a:gridCol>
                <a:gridCol w="318779">
                  <a:extLst>
                    <a:ext uri="{9D8B030D-6E8A-4147-A177-3AD203B41FA5}">
                      <a16:colId xmlns:a16="http://schemas.microsoft.com/office/drawing/2014/main" val="2277607362"/>
                    </a:ext>
                  </a:extLst>
                </a:gridCol>
                <a:gridCol w="789364">
                  <a:extLst>
                    <a:ext uri="{9D8B030D-6E8A-4147-A177-3AD203B41FA5}">
                      <a16:colId xmlns:a16="http://schemas.microsoft.com/office/drawing/2014/main" val="3769221022"/>
                    </a:ext>
                  </a:extLst>
                </a:gridCol>
                <a:gridCol w="1552076">
                  <a:extLst>
                    <a:ext uri="{9D8B030D-6E8A-4147-A177-3AD203B41FA5}">
                      <a16:colId xmlns:a16="http://schemas.microsoft.com/office/drawing/2014/main" val="2821856530"/>
                    </a:ext>
                  </a:extLst>
                </a:gridCol>
                <a:gridCol w="2074195">
                  <a:extLst>
                    <a:ext uri="{9D8B030D-6E8A-4147-A177-3AD203B41FA5}">
                      <a16:colId xmlns:a16="http://schemas.microsoft.com/office/drawing/2014/main" val="1527834132"/>
                    </a:ext>
                  </a:extLst>
                </a:gridCol>
                <a:gridCol w="2104218">
                  <a:extLst>
                    <a:ext uri="{9D8B030D-6E8A-4147-A177-3AD203B41FA5}">
                      <a16:colId xmlns:a16="http://schemas.microsoft.com/office/drawing/2014/main" val="3887797622"/>
                    </a:ext>
                  </a:extLst>
                </a:gridCol>
                <a:gridCol w="2056860">
                  <a:extLst>
                    <a:ext uri="{9D8B030D-6E8A-4147-A177-3AD203B41FA5}">
                      <a16:colId xmlns:a16="http://schemas.microsoft.com/office/drawing/2014/main" val="2476511323"/>
                    </a:ext>
                  </a:extLst>
                </a:gridCol>
                <a:gridCol w="2056860">
                  <a:extLst>
                    <a:ext uri="{9D8B030D-6E8A-4147-A177-3AD203B41FA5}">
                      <a16:colId xmlns:a16="http://schemas.microsoft.com/office/drawing/2014/main" val="3855175329"/>
                    </a:ext>
                  </a:extLst>
                </a:gridCol>
              </a:tblGrid>
              <a:tr h="234018">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方策</a:t>
                      </a:r>
                    </a:p>
                  </a:txBody>
                  <a:tcPr marL="2335" marR="2335" marT="23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gridSpan="3">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取組</a:t>
                      </a:r>
                    </a:p>
                  </a:txBody>
                  <a:tcPr marL="2335" marR="2335" marT="23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令和</a:t>
                      </a:r>
                      <a:r>
                        <a:rPr lang="en-US" altLang="ja-JP" sz="1100" b="0" i="0" u="none" strike="noStrike" dirty="0">
                          <a:effectLst/>
                          <a:latin typeface="Meiryo UI" panose="020B0604030504040204" pitchFamily="50" charset="-128"/>
                          <a:ea typeface="Meiryo UI" panose="020B0604030504040204" pitchFamily="50" charset="-128"/>
                        </a:rPr>
                        <a:t>3</a:t>
                      </a:r>
                      <a:r>
                        <a:rPr lang="ja-JP" altLang="en-US" sz="1100" b="0" i="0" u="none" strike="noStrike" dirty="0">
                          <a:effectLst/>
                          <a:latin typeface="Meiryo UI" panose="020B0604030504040204" pitchFamily="50" charset="-128"/>
                          <a:ea typeface="Meiryo UI" panose="020B0604030504040204" pitchFamily="50" charset="-128"/>
                        </a:rPr>
                        <a:t>年度</a:t>
                      </a:r>
                    </a:p>
                  </a:txBody>
                  <a:tcPr marL="2335" marR="2335" marT="23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令和</a:t>
                      </a:r>
                      <a:r>
                        <a:rPr lang="en-US" altLang="ja-JP" sz="1100" b="0" i="0" u="none" strike="noStrike" dirty="0">
                          <a:effectLst/>
                          <a:latin typeface="Meiryo UI" panose="020B0604030504040204" pitchFamily="50" charset="-128"/>
                          <a:ea typeface="Meiryo UI" panose="020B0604030504040204" pitchFamily="50" charset="-128"/>
                        </a:rPr>
                        <a:t>4</a:t>
                      </a:r>
                      <a:r>
                        <a:rPr lang="ja-JP" altLang="en-US" sz="1100" b="0" i="0" u="none" strike="noStrike" dirty="0">
                          <a:effectLst/>
                          <a:latin typeface="Meiryo UI" panose="020B0604030504040204" pitchFamily="50" charset="-128"/>
                          <a:ea typeface="Meiryo UI" panose="020B0604030504040204" pitchFamily="50" charset="-128"/>
                        </a:rPr>
                        <a:t>年度</a:t>
                      </a:r>
                    </a:p>
                  </a:txBody>
                  <a:tcPr marL="2335" marR="2335" marT="23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effectLst/>
                          <a:latin typeface="Meiryo UI" panose="020B0604030504040204" pitchFamily="50" charset="-128"/>
                          <a:ea typeface="Meiryo UI" panose="020B0604030504040204" pitchFamily="50" charset="-128"/>
                        </a:rPr>
                        <a:t>令和</a:t>
                      </a:r>
                      <a:r>
                        <a:rPr lang="en-US" altLang="ja-JP" sz="1100" b="0" i="0" u="none" strike="noStrike" dirty="0">
                          <a:effectLst/>
                          <a:latin typeface="Meiryo UI" panose="020B0604030504040204" pitchFamily="50" charset="-128"/>
                          <a:ea typeface="Meiryo UI" panose="020B0604030504040204" pitchFamily="50" charset="-128"/>
                        </a:rPr>
                        <a:t>5</a:t>
                      </a:r>
                      <a:r>
                        <a:rPr lang="ja-JP" altLang="en-US" sz="1100" b="0" i="0" u="none" strike="noStrike" dirty="0">
                          <a:effectLst/>
                          <a:latin typeface="Meiryo UI" panose="020B0604030504040204" pitchFamily="50" charset="-128"/>
                          <a:ea typeface="Meiryo UI" panose="020B0604030504040204" pitchFamily="50" charset="-128"/>
                        </a:rPr>
                        <a:t>年度</a:t>
                      </a:r>
                      <a:endParaRPr lang="en-US" altLang="ja-JP" sz="1100" b="0" i="0" u="none" strike="noStrike" dirty="0">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3</a:t>
                      </a:r>
                      <a:r>
                        <a:rPr lang="ja-JP" altLang="en-US" sz="1100" b="0" i="0" u="none" strike="noStrike" dirty="0">
                          <a:effectLst/>
                          <a:latin typeface="Meiryo UI" panose="020B0604030504040204" pitchFamily="50" charset="-128"/>
                          <a:ea typeface="Meiryo UI" panose="020B0604030504040204" pitchFamily="50" charset="-128"/>
                        </a:rPr>
                        <a:t>月末）（エクセル）</a:t>
                      </a:r>
                      <a:endParaRPr lang="zh-TW" altLang="en-US" sz="1100" b="0" i="0" u="none" strike="noStrike" dirty="0">
                        <a:effectLst/>
                        <a:latin typeface="Meiryo UI" panose="020B0604030504040204" pitchFamily="50" charset="-128"/>
                        <a:ea typeface="Meiryo UI" panose="020B0604030504040204" pitchFamily="50" charset="-128"/>
                      </a:endParaRPr>
                    </a:p>
                  </a:txBody>
                  <a:tcPr marL="2335" marR="2335" marT="23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effectLst/>
                          <a:latin typeface="Meiryo UI" panose="020B0604030504040204" pitchFamily="50" charset="-128"/>
                          <a:ea typeface="Meiryo UI" panose="020B0604030504040204" pitchFamily="50" charset="-128"/>
                        </a:rPr>
                        <a:t>評価</a:t>
                      </a:r>
                      <a:endParaRPr lang="zh-TW" altLang="en-US" sz="1100" b="0" i="0" u="none" strike="noStrike" dirty="0">
                        <a:effectLst/>
                        <a:latin typeface="Meiryo UI" panose="020B0604030504040204" pitchFamily="50" charset="-128"/>
                        <a:ea typeface="Meiryo UI" panose="020B0604030504040204" pitchFamily="50" charset="-128"/>
                      </a:endParaRPr>
                    </a:p>
                  </a:txBody>
                  <a:tcPr marL="2335" marR="2335" marT="23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90335304"/>
                  </a:ext>
                </a:extLst>
              </a:tr>
              <a:tr h="280398">
                <a:tc rowSpan="6">
                  <a:txBody>
                    <a:bodyPr/>
                    <a:lstStyle/>
                    <a:p>
                      <a:pPr algn="l" fontAlgn="t"/>
                      <a:r>
                        <a:rPr lang="ja-JP" altLang="en-US" sz="1100" b="1" i="0" u="none" strike="noStrike" dirty="0">
                          <a:effectLst/>
                          <a:latin typeface="Meiryo UI" panose="020B0604030504040204" pitchFamily="50" charset="-128"/>
                          <a:ea typeface="Meiryo UI" panose="020B0604030504040204" pitchFamily="50" charset="-128"/>
                        </a:rPr>
                        <a:t>１　 「工賃引上げ計画シート」策定の支援並びに実行支援</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4">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1</a:t>
                      </a:r>
                      <a:r>
                        <a:rPr lang="ja-JP" altLang="en-US" sz="1100" b="0" i="0" u="none" strike="noStrike" dirty="0">
                          <a:effectLst/>
                          <a:latin typeface="Meiryo UI" panose="020B0604030504040204" pitchFamily="50" charset="-128"/>
                          <a:ea typeface="Meiryo UI" panose="020B0604030504040204" pitchFamily="50" charset="-128"/>
                        </a:rPr>
                        <a:t>ー</a:t>
                      </a:r>
                      <a:r>
                        <a:rPr lang="en-US" altLang="ja-JP" sz="1100" b="0" i="0" u="none" strike="noStrike" dirty="0">
                          <a:effectLst/>
                          <a:latin typeface="Meiryo UI" panose="020B0604030504040204" pitchFamily="50" charset="-128"/>
                          <a:ea typeface="Meiryo UI" panose="020B0604030504040204" pitchFamily="50" charset="-128"/>
                        </a:rPr>
                        <a:t>1</a:t>
                      </a:r>
                    </a:p>
                    <a:p>
                      <a:pPr algn="l" fontAlgn="t"/>
                      <a:r>
                        <a:rPr lang="ja-JP" altLang="en-US" sz="1100" b="0" i="0" u="none" strike="noStrike" dirty="0">
                          <a:effectLst/>
                          <a:latin typeface="Meiryo UI" panose="020B0604030504040204" pitchFamily="50" charset="-128"/>
                          <a:ea typeface="Meiryo UI" panose="020B0604030504040204" pitchFamily="50" charset="-128"/>
                        </a:rPr>
                        <a:t>　</a:t>
                      </a:r>
                    </a:p>
                    <a:p>
                      <a:pPr algn="l" fontAlgn="t"/>
                      <a:r>
                        <a:rPr lang="ja-JP" altLang="en-US" sz="1100" b="0" i="0" u="none" strike="noStrike" dirty="0">
                          <a:effectLst/>
                          <a:latin typeface="Meiryo UI" panose="020B0604030504040204" pitchFamily="50" charset="-128"/>
                          <a:ea typeface="Meiryo UI" panose="020B0604030504040204" pitchFamily="50" charset="-128"/>
                        </a:rPr>
                        <a:t>　</a:t>
                      </a:r>
                    </a:p>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4">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a:t>
                      </a:r>
                      <a:r>
                        <a:rPr lang="ja-JP" altLang="en-US" sz="1100" b="0" i="0" u="none" strike="noStrike" dirty="0">
                          <a:effectLst/>
                          <a:latin typeface="Meiryo UI" panose="020B0604030504040204" pitchFamily="50" charset="-128"/>
                          <a:ea typeface="Meiryo UI" panose="020B0604030504040204" pitchFamily="50" charset="-128"/>
                        </a:rPr>
                        <a:t>工賃引上げ計画シート</a:t>
                      </a:r>
                      <a:r>
                        <a:rPr lang="en-US" altLang="ja-JP" sz="1100" b="0" i="0" u="none" strike="noStrike" dirty="0">
                          <a:effectLst/>
                          <a:latin typeface="Meiryo UI" panose="020B0604030504040204" pitchFamily="50" charset="-128"/>
                          <a:ea typeface="Meiryo UI" panose="020B0604030504040204" pitchFamily="50" charset="-128"/>
                        </a:rPr>
                        <a:t>｣</a:t>
                      </a:r>
                      <a:r>
                        <a:rPr lang="ja-JP" altLang="en-US" sz="1100" b="0" i="0" u="none" strike="noStrike" dirty="0">
                          <a:effectLst/>
                          <a:latin typeface="Meiryo UI" panose="020B0604030504040204" pitchFamily="50" charset="-128"/>
                          <a:ea typeface="Meiryo UI" panose="020B0604030504040204" pitchFamily="50" charset="-128"/>
                        </a:rPr>
                        <a:t>の策定実行支援</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en-US" altLang="zh-TW" sz="1100" b="0" i="0" u="none" strike="noStrike" dirty="0">
                          <a:effectLst/>
                          <a:latin typeface="Meiryo UI" panose="020B0604030504040204" pitchFamily="50" charset="-128"/>
                          <a:ea typeface="Meiryo UI" panose="020B0604030504040204" pitchFamily="50" charset="-128"/>
                        </a:rPr>
                        <a:t>B</a:t>
                      </a:r>
                      <a:r>
                        <a:rPr lang="zh-TW" altLang="en-US" sz="1100" b="0" i="0" u="none" strike="noStrike" dirty="0">
                          <a:effectLst/>
                          <a:latin typeface="Meiryo UI" panose="020B0604030504040204" pitchFamily="50" charset="-128"/>
                          <a:ea typeface="Meiryo UI" panose="020B0604030504040204" pitchFamily="50" charset="-128"/>
                        </a:rPr>
                        <a:t>型事業所提出状況</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88.7%</a:t>
                      </a: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100" b="0" i="0" u="none" strike="noStrike" dirty="0">
                          <a:effectLst/>
                          <a:latin typeface="Meiryo UI" panose="020B0604030504040204" pitchFamily="50" charset="-128"/>
                          <a:ea typeface="Meiryo UI" panose="020B0604030504040204" pitchFamily="50" charset="-128"/>
                        </a:rPr>
                        <a:t>（提出</a:t>
                      </a:r>
                      <a:r>
                        <a:rPr lang="en-US" altLang="ja-JP" sz="1100" b="0" i="0" u="none" strike="noStrike" dirty="0">
                          <a:effectLst/>
                          <a:latin typeface="Meiryo UI" panose="020B0604030504040204" pitchFamily="50" charset="-128"/>
                          <a:ea typeface="Meiryo UI" panose="020B0604030504040204" pitchFamily="50" charset="-128"/>
                        </a:rPr>
                        <a:t>1,041/</a:t>
                      </a:r>
                      <a:r>
                        <a:rPr lang="ja-JP" altLang="en-US" sz="1100" b="0" i="0" u="none" strike="noStrike" dirty="0">
                          <a:effectLst/>
                          <a:latin typeface="Meiryo UI" panose="020B0604030504040204" pitchFamily="50" charset="-128"/>
                          <a:ea typeface="Meiryo UI" panose="020B0604030504040204" pitchFamily="50" charset="-128"/>
                        </a:rPr>
                        <a:t>全</a:t>
                      </a:r>
                      <a:r>
                        <a:rPr lang="en-US" altLang="ja-JP" sz="1100" b="0" i="0" u="none" strike="noStrike" dirty="0">
                          <a:effectLst/>
                          <a:latin typeface="Meiryo UI" panose="020B0604030504040204" pitchFamily="50" charset="-128"/>
                          <a:ea typeface="Meiryo UI" panose="020B0604030504040204" pitchFamily="50" charset="-128"/>
                        </a:rPr>
                        <a:t>1,174</a:t>
                      </a: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※R3.7</a:t>
                      </a:r>
                      <a:r>
                        <a:rPr lang="ja-JP" altLang="en-US" sz="1100" b="0" i="0" u="none" strike="noStrike" dirty="0">
                          <a:effectLst/>
                          <a:latin typeface="Meiryo UI" panose="020B0604030504040204" pitchFamily="50" charset="-128"/>
                          <a:ea typeface="Meiryo UI" panose="020B0604030504040204" pitchFamily="50" charset="-128"/>
                        </a:rPr>
                        <a:t>時点</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82.7%</a:t>
                      </a:r>
                    </a:p>
                    <a:p>
                      <a:pPr algn="l" fontAlgn="t"/>
                      <a:r>
                        <a:rPr lang="ja-JP" altLang="en-US" sz="1100" b="0" i="0" u="none" strike="noStrike" dirty="0">
                          <a:effectLst/>
                          <a:latin typeface="Meiryo UI" panose="020B0604030504040204" pitchFamily="50" charset="-128"/>
                          <a:ea typeface="Meiryo UI" panose="020B0604030504040204" pitchFamily="50" charset="-128"/>
                        </a:rPr>
                        <a:t>（提出</a:t>
                      </a:r>
                      <a:r>
                        <a:rPr lang="en-US" altLang="ja-JP" sz="1100" b="0" i="0" u="none" strike="noStrike" dirty="0">
                          <a:effectLst/>
                          <a:latin typeface="Meiryo UI" panose="020B0604030504040204" pitchFamily="50" charset="-128"/>
                          <a:ea typeface="Meiryo UI" panose="020B0604030504040204" pitchFamily="50" charset="-128"/>
                        </a:rPr>
                        <a:t>1,143/</a:t>
                      </a:r>
                      <a:r>
                        <a:rPr lang="ja-JP" altLang="en-US" sz="1100" b="0" i="0" u="none" strike="noStrike" dirty="0">
                          <a:effectLst/>
                          <a:latin typeface="Meiryo UI" panose="020B0604030504040204" pitchFamily="50" charset="-128"/>
                          <a:ea typeface="Meiryo UI" panose="020B0604030504040204" pitchFamily="50" charset="-128"/>
                        </a:rPr>
                        <a:t>全</a:t>
                      </a:r>
                      <a:r>
                        <a:rPr lang="en-US" altLang="ja-JP" sz="1100" b="0" i="0" u="none" strike="noStrike" dirty="0">
                          <a:effectLst/>
                          <a:latin typeface="Meiryo UI" panose="020B0604030504040204" pitchFamily="50" charset="-128"/>
                          <a:ea typeface="Meiryo UI" panose="020B0604030504040204" pitchFamily="50" charset="-128"/>
                        </a:rPr>
                        <a:t>1,382</a:t>
                      </a: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※R4.7</a:t>
                      </a:r>
                      <a:r>
                        <a:rPr lang="ja-JP" altLang="en-US" sz="1100" b="0" i="0" u="none" strike="noStrike" dirty="0">
                          <a:effectLst/>
                          <a:latin typeface="Meiryo UI" panose="020B0604030504040204" pitchFamily="50" charset="-128"/>
                          <a:ea typeface="Meiryo UI" panose="020B0604030504040204" pitchFamily="50" charset="-128"/>
                        </a:rPr>
                        <a:t>時点</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78.6%</a:t>
                      </a:r>
                    </a:p>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（提出</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1,271/</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全</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1,617</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※R5.7</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時点</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6">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・工賃シートの提出率は、新規事業所の増により、低下した。令和</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年度より、オンラインシステムの活用及び市町村との連携により提出促進する。</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・相談窓口、訪問支援の内容は請負仕事の獲得や販路拡大などがよく聞かれた。セミナーは、令和</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年度より、市町村を通じた周知を行い、受講者数も動画受講者も大幅に増加した。今後は、より多くの事業所に対する支援として、研修や情報発信を強化する。</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・令和</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年度より、表彰を実施し、好事例セミナーとして事例紹介した。</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10860651"/>
                  </a:ext>
                </a:extLst>
              </a:tr>
              <a:tr h="154921">
                <a:tc vMerge="1">
                  <a:txBody>
                    <a:bodyPr/>
                    <a:lstStyle/>
                    <a:p>
                      <a:endParaRPr kumimoji="1" lang="ja-JP" altLang="en-US"/>
                    </a:p>
                  </a:txBody>
                  <a:tcPr/>
                </a:tc>
                <a:tc vMerge="1">
                  <a:txBody>
                    <a:bodyPr/>
                    <a:lstStyle/>
                    <a:p>
                      <a:pPr algn="l" fontAlgn="t"/>
                      <a:endParaRPr lang="en-US" altLang="ja-JP" sz="1100" b="0" i="0" u="none" strike="noStrike">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a:noFill/>
                    </a:lnB>
                    <a:solidFill>
                      <a:schemeClr val="accent1">
                        <a:lumMod val="20000"/>
                        <a:lumOff val="80000"/>
                      </a:schemeClr>
                    </a:solidFill>
                  </a:tcPr>
                </a:tc>
                <a:tc vMerge="1">
                  <a:txBody>
                    <a:bodyPr/>
                    <a:lstStyle/>
                    <a:p>
                      <a:endParaRPr kumimoji="1" lang="ja-JP" altLang="en-US"/>
                    </a:p>
                  </a:txBody>
                  <a:tcPr/>
                </a:tc>
                <a:tc>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常設相談窓口</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ja-JP" sz="1100" b="0" i="0" u="none" strike="noStrike" dirty="0">
                          <a:effectLst/>
                          <a:latin typeface="Meiryo UI" panose="020B0604030504040204" pitchFamily="50" charset="-128"/>
                          <a:ea typeface="Meiryo UI" panose="020B0604030504040204" pitchFamily="50" charset="-128"/>
                        </a:rPr>
                        <a:t>190</a:t>
                      </a:r>
                      <a:r>
                        <a:rPr lang="ja-JP" altLang="en-US" sz="1100" b="0" i="0" u="none" strike="noStrike" dirty="0">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90</a:t>
                      </a:r>
                      <a:r>
                        <a:rPr lang="ja-JP" altLang="en-US" sz="1100" b="0" i="0" u="none" strike="noStrike" dirty="0">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98</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件</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4216313"/>
                  </a:ext>
                </a:extLst>
              </a:tr>
              <a:tr h="350218">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vMerge="1">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2335" marR="2335" marT="2335" marB="0">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accent1">
                        <a:lumMod val="20000"/>
                        <a:lumOff val="80000"/>
                      </a:schemeClr>
                    </a:solidFill>
                  </a:tcPr>
                </a:tc>
                <a:tc v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訪問相談支援</a:t>
                      </a:r>
                      <a:br>
                        <a:rPr lang="zh-TW" altLang="en-US" sz="1100" b="0" i="0" u="none" strike="noStrike" dirty="0">
                          <a:effectLst/>
                          <a:latin typeface="Meiryo UI" panose="020B0604030504040204" pitchFamily="50" charset="-128"/>
                          <a:ea typeface="Meiryo UI" panose="020B0604030504040204" pitchFamily="50" charset="-128"/>
                        </a:rPr>
                      </a:br>
                      <a:r>
                        <a:rPr lang="zh-TW" altLang="en-US" sz="1100" b="0" i="0" u="none" strike="noStrike" dirty="0">
                          <a:effectLst/>
                          <a:latin typeface="Meiryo UI" panose="020B0604030504040204" pitchFamily="50" charset="-128"/>
                          <a:ea typeface="Meiryo UI" panose="020B0604030504040204" pitchFamily="50" charset="-128"/>
                        </a:rPr>
                        <a:t>目標：</a:t>
                      </a:r>
                      <a:r>
                        <a:rPr lang="en-US" altLang="zh-TW" sz="1100" b="0" i="0" u="none" strike="noStrike" dirty="0">
                          <a:effectLst/>
                          <a:latin typeface="Meiryo UI" panose="020B0604030504040204" pitchFamily="50" charset="-128"/>
                          <a:ea typeface="Meiryo UI" panose="020B0604030504040204" pitchFamily="50" charset="-128"/>
                        </a:rPr>
                        <a:t>10</a:t>
                      </a:r>
                      <a:r>
                        <a:rPr lang="zh-TW" altLang="en-US" sz="1100" b="0" i="0" u="none" strike="noStrike" dirty="0">
                          <a:effectLst/>
                          <a:latin typeface="Meiryo UI" panose="020B0604030504040204" pitchFamily="50" charset="-128"/>
                          <a:ea typeface="Meiryo UI" panose="020B0604030504040204" pitchFamily="50" charset="-128"/>
                        </a:rPr>
                        <a:t>事業所</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年</a:t>
                      </a:r>
                    </a:p>
                  </a:txBody>
                  <a:tcPr marL="2335" marR="2335" marT="2335" marB="0">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22</a:t>
                      </a:r>
                      <a:r>
                        <a:rPr lang="ja-JP" altLang="en-US" sz="1100" b="0" i="0" u="none" strike="noStrike" dirty="0">
                          <a:effectLst/>
                          <a:latin typeface="Meiryo UI" panose="020B0604030504040204" pitchFamily="50" charset="-128"/>
                          <a:ea typeface="Meiryo UI" panose="020B0604030504040204" pitchFamily="50" charset="-128"/>
                        </a:rPr>
                        <a:t>件</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（コンサルタント派遣</a:t>
                      </a:r>
                      <a:r>
                        <a:rPr lang="en-US" altLang="ja-JP" sz="1100" b="0" i="0" u="none" strike="noStrike" dirty="0">
                          <a:effectLst/>
                          <a:latin typeface="Meiryo UI" panose="020B0604030504040204" pitchFamily="50" charset="-128"/>
                          <a:ea typeface="Meiryo UI" panose="020B0604030504040204" pitchFamily="50" charset="-128"/>
                        </a:rPr>
                        <a:t>5</a:t>
                      </a:r>
                      <a:r>
                        <a:rPr lang="ja-JP" altLang="en-US" sz="1100" b="0" i="0" u="none" strike="noStrike" dirty="0">
                          <a:effectLst/>
                          <a:latin typeface="Meiryo UI" panose="020B0604030504040204" pitchFamily="50" charset="-128"/>
                          <a:ea typeface="Meiryo UI" panose="020B0604030504040204" pitchFamily="50" charset="-128"/>
                        </a:rPr>
                        <a:t>施設・</a:t>
                      </a:r>
                      <a:r>
                        <a:rPr lang="en-US" altLang="ja-JP" sz="1100" b="0" i="0" u="none" strike="noStrike" dirty="0">
                          <a:effectLst/>
                          <a:latin typeface="Meiryo UI" panose="020B0604030504040204" pitchFamily="50" charset="-128"/>
                          <a:ea typeface="Meiryo UI" panose="020B0604030504040204" pitchFamily="50" charset="-128"/>
                        </a:rPr>
                        <a:t>16</a:t>
                      </a:r>
                      <a:r>
                        <a:rPr lang="ja-JP" altLang="en-US" sz="1100" b="0" i="0" u="none" strike="noStrike" dirty="0">
                          <a:effectLst/>
                          <a:latin typeface="Meiryo UI" panose="020B0604030504040204" pitchFamily="50" charset="-128"/>
                          <a:ea typeface="Meiryo UI" panose="020B0604030504040204" pitchFamily="50" charset="-128"/>
                        </a:rPr>
                        <a:t>回）</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15</a:t>
                      </a:r>
                      <a:r>
                        <a:rPr lang="ja-JP" altLang="en-US" sz="1100" b="0" i="0" u="none" strike="noStrike" dirty="0">
                          <a:effectLst/>
                          <a:latin typeface="Meiryo UI" panose="020B0604030504040204" pitchFamily="50" charset="-128"/>
                          <a:ea typeface="Meiryo UI" panose="020B0604030504040204" pitchFamily="50" charset="-128"/>
                        </a:rPr>
                        <a:t>件</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（コンサルタント派遣</a:t>
                      </a:r>
                      <a:r>
                        <a:rPr lang="en-US" altLang="ja-JP" sz="1100" b="0" i="0" u="none" strike="noStrike" dirty="0">
                          <a:effectLst/>
                          <a:latin typeface="Meiryo UI" panose="020B0604030504040204" pitchFamily="50" charset="-128"/>
                          <a:ea typeface="Meiryo UI" panose="020B0604030504040204" pitchFamily="50" charset="-128"/>
                        </a:rPr>
                        <a:t>3</a:t>
                      </a:r>
                      <a:r>
                        <a:rPr lang="ja-JP" altLang="en-US" sz="1100" b="0" i="0" u="none" strike="noStrike" dirty="0">
                          <a:effectLst/>
                          <a:latin typeface="Meiryo UI" panose="020B0604030504040204" pitchFamily="50" charset="-128"/>
                          <a:ea typeface="Meiryo UI" panose="020B0604030504040204" pitchFamily="50" charset="-128"/>
                        </a:rPr>
                        <a:t>施設</a:t>
                      </a:r>
                      <a:r>
                        <a:rPr lang="en-US" altLang="ja-JP" sz="1100" b="0" i="0" u="none" strike="noStrike" dirty="0">
                          <a:effectLst/>
                          <a:latin typeface="Meiryo UI" panose="020B0604030504040204" pitchFamily="50" charset="-128"/>
                          <a:ea typeface="Meiryo UI" panose="020B0604030504040204" pitchFamily="50" charset="-128"/>
                        </a:rPr>
                        <a:t>5</a:t>
                      </a:r>
                      <a:r>
                        <a:rPr lang="ja-JP" altLang="en-US" sz="1100" b="0" i="0" u="none" strike="noStrike" dirty="0">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8</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件</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（コンサルタント派遣</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施設</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8</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件）</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1539368"/>
                  </a:ext>
                </a:extLst>
              </a:tr>
              <a:tr h="466418">
                <a:tc vMerge="1">
                  <a:txBody>
                    <a:bodyPr/>
                    <a:lstStyle/>
                    <a:p>
                      <a:endParaRPr kumimoji="1" lang="ja-JP" altLang="en-US"/>
                    </a:p>
                  </a:txBody>
                  <a:tcPr/>
                </a:tc>
                <a:tc vMerge="1">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工賃向上メールマガジン</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zh-CN" sz="1100" b="0" i="0" u="none" strike="noStrike" dirty="0">
                          <a:effectLst/>
                          <a:latin typeface="Meiryo UI" panose="020B0604030504040204" pitchFamily="50" charset="-128"/>
                          <a:ea typeface="Meiryo UI" panose="020B0604030504040204" pitchFamily="50" charset="-128"/>
                        </a:rPr>
                        <a:t>23</a:t>
                      </a:r>
                      <a:r>
                        <a:rPr lang="zh-CN" altLang="en-US" sz="1100" b="0" i="0" u="none" strike="noStrike" dirty="0">
                          <a:effectLst/>
                          <a:latin typeface="Meiryo UI" panose="020B0604030504040204" pitchFamily="50" charset="-128"/>
                          <a:ea typeface="Meiryo UI" panose="020B0604030504040204" pitchFamily="50" charset="-128"/>
                        </a:rPr>
                        <a:t>回発信　</a:t>
                      </a:r>
                      <a:br>
                        <a:rPr lang="zh-CN" altLang="en-US" sz="1100" b="0" i="0" u="none" strike="noStrike" dirty="0">
                          <a:effectLst/>
                          <a:latin typeface="Meiryo UI" panose="020B0604030504040204" pitchFamily="50" charset="-128"/>
                          <a:ea typeface="Meiryo UI" panose="020B0604030504040204" pitchFamily="50" charset="-128"/>
                        </a:rPr>
                      </a:br>
                      <a:r>
                        <a:rPr lang="zh-CN" altLang="en-US" sz="1100" b="0" i="0" u="none" strike="noStrike" dirty="0">
                          <a:effectLst/>
                          <a:latin typeface="Meiryo UI" panose="020B0604030504040204" pitchFamily="50" charset="-128"/>
                          <a:ea typeface="Meiryo UI" panose="020B0604030504040204" pitchFamily="50" charset="-128"/>
                        </a:rPr>
                        <a:t>発信数</a:t>
                      </a:r>
                      <a:r>
                        <a:rPr lang="en-US" altLang="zh-CN" sz="1100" b="0" i="0" u="none" strike="noStrike" dirty="0">
                          <a:effectLst/>
                          <a:latin typeface="Meiryo UI" panose="020B0604030504040204" pitchFamily="50" charset="-128"/>
                          <a:ea typeface="Meiryo UI" panose="020B0604030504040204" pitchFamily="50" charset="-128"/>
                        </a:rPr>
                        <a:t>1,629</a:t>
                      </a:r>
                      <a:r>
                        <a:rPr lang="zh-CN" altLang="en-US" sz="1100" b="0" i="0" u="none" strike="noStrike" dirty="0">
                          <a:effectLst/>
                          <a:latin typeface="Meiryo UI" panose="020B0604030504040204" pitchFamily="50" charset="-128"/>
                          <a:ea typeface="Meiryo UI" panose="020B0604030504040204" pitchFamily="50" charset="-128"/>
                        </a:rPr>
                        <a:t>通（</a:t>
                      </a:r>
                      <a:r>
                        <a:rPr lang="en-US" altLang="zh-CN" sz="1100" b="0" i="0" u="none" strike="noStrike" dirty="0">
                          <a:effectLst/>
                          <a:latin typeface="Meiryo UI" panose="020B0604030504040204" pitchFamily="50" charset="-128"/>
                          <a:ea typeface="Meiryo UI" panose="020B0604030504040204" pitchFamily="50" charset="-128"/>
                        </a:rPr>
                        <a:t>3</a:t>
                      </a:r>
                      <a:r>
                        <a:rPr lang="zh-CN" altLang="en-US" sz="1100" b="0" i="0" u="none" strike="noStrike" dirty="0">
                          <a:effectLst/>
                          <a:latin typeface="Meiryo UI" panose="020B0604030504040204" pitchFamily="50" charset="-128"/>
                          <a:ea typeface="Meiryo UI" panose="020B0604030504040204" pitchFamily="50" charset="-128"/>
                        </a:rPr>
                        <a:t>月末）</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24</a:t>
                      </a:r>
                      <a:r>
                        <a:rPr lang="ja-JP" altLang="en-US" sz="1100" b="0" i="0" u="none" strike="noStrike" dirty="0">
                          <a:effectLst/>
                          <a:latin typeface="Meiryo UI" panose="020B0604030504040204" pitchFamily="50" charset="-128"/>
                          <a:ea typeface="Meiryo UI" panose="020B0604030504040204" pitchFamily="50" charset="-128"/>
                        </a:rPr>
                        <a:t>回発信　</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発信数</a:t>
                      </a:r>
                      <a:r>
                        <a:rPr lang="en-US" altLang="ja-JP" sz="1100" b="0" i="0" u="none" strike="noStrike" dirty="0">
                          <a:effectLst/>
                          <a:latin typeface="Meiryo UI" panose="020B0604030504040204" pitchFamily="50" charset="-128"/>
                          <a:ea typeface="Meiryo UI" panose="020B0604030504040204" pitchFamily="50" charset="-128"/>
                        </a:rPr>
                        <a:t>1,702</a:t>
                      </a:r>
                      <a:r>
                        <a:rPr lang="ja-JP" altLang="en-US" sz="1100" b="0" i="0" u="none" strike="noStrike" dirty="0">
                          <a:effectLst/>
                          <a:latin typeface="Meiryo UI" panose="020B0604030504040204" pitchFamily="50" charset="-128"/>
                          <a:ea typeface="Meiryo UI" panose="020B0604030504040204" pitchFamily="50" charset="-128"/>
                        </a:rPr>
                        <a:t>通（</a:t>
                      </a:r>
                      <a:r>
                        <a:rPr lang="en-US" altLang="ja-JP" sz="1100" b="0" i="0" u="none" strike="noStrike" dirty="0">
                          <a:effectLst/>
                          <a:latin typeface="Meiryo UI" panose="020B0604030504040204" pitchFamily="50" charset="-128"/>
                          <a:ea typeface="Meiryo UI" panose="020B0604030504040204" pitchFamily="50" charset="-128"/>
                        </a:rPr>
                        <a:t>3</a:t>
                      </a:r>
                      <a:r>
                        <a:rPr lang="ja-JP" altLang="en-US" sz="1100" b="0" i="0" u="none" strike="noStrike" dirty="0">
                          <a:effectLst/>
                          <a:latin typeface="Meiryo UI" panose="020B0604030504040204" pitchFamily="50" charset="-128"/>
                          <a:ea typeface="Meiryo UI" panose="020B0604030504040204" pitchFamily="50" charset="-128"/>
                        </a:rPr>
                        <a:t>月末）</a:t>
                      </a:r>
                      <a:br>
                        <a:rPr lang="ja-JP" altLang="en-US" sz="1100" b="0" i="0" u="none" strike="noStrike" dirty="0">
                          <a:effectLst/>
                          <a:latin typeface="Meiryo UI" panose="020B0604030504040204" pitchFamily="50" charset="-128"/>
                          <a:ea typeface="Meiryo UI" panose="020B0604030504040204" pitchFamily="50" charset="-128"/>
                        </a:rPr>
                      </a:br>
                      <a:r>
                        <a:rPr lang="en-US" sz="1100" b="0" i="0" u="none" strike="noStrike" dirty="0" err="1">
                          <a:effectLst/>
                          <a:latin typeface="Meiryo UI" panose="020B0604030504040204" pitchFamily="50" charset="-128"/>
                          <a:ea typeface="Meiryo UI" panose="020B0604030504040204" pitchFamily="50" charset="-128"/>
                        </a:rPr>
                        <a:t>NewsLetter</a:t>
                      </a:r>
                      <a:r>
                        <a:rPr lang="ja-JP" altLang="en-US" sz="1100" b="0" i="0" u="none" strike="noStrike" dirty="0">
                          <a:effectLst/>
                          <a:latin typeface="Meiryo UI" panose="020B0604030504040204" pitchFamily="50" charset="-128"/>
                          <a:ea typeface="Meiryo UI" panose="020B0604030504040204" pitchFamily="50" charset="-128"/>
                        </a:rPr>
                        <a:t>配布</a:t>
                      </a:r>
                      <a:r>
                        <a:rPr lang="en-US" altLang="ja-JP" sz="1100" b="0" i="0" u="none" strike="noStrike" dirty="0">
                          <a:effectLst/>
                          <a:latin typeface="Meiryo UI" panose="020B0604030504040204" pitchFamily="50" charset="-128"/>
                          <a:ea typeface="Meiryo UI" panose="020B0604030504040204" pitchFamily="50" charset="-128"/>
                        </a:rPr>
                        <a:t>(1,053</a:t>
                      </a:r>
                      <a:r>
                        <a:rPr lang="ja-JP" altLang="en-US" sz="1100" b="0" i="0" u="none" strike="noStrike" dirty="0">
                          <a:effectLst/>
                          <a:latin typeface="Meiryo UI" panose="020B0604030504040204" pitchFamily="50" charset="-128"/>
                          <a:ea typeface="Meiryo UI" panose="020B0604030504040204" pitchFamily="50" charset="-128"/>
                        </a:rPr>
                        <a:t>施設</a:t>
                      </a:r>
                      <a:r>
                        <a:rPr lang="en-US" altLang="ja-JP" sz="1100" b="0" i="0" u="none" strike="noStrike" dirty="0">
                          <a:effectLst/>
                          <a:latin typeface="Meiryo UI" panose="020B0604030504040204" pitchFamily="50" charset="-128"/>
                          <a:ea typeface="Meiryo UI" panose="020B0604030504040204" pitchFamily="50" charset="-128"/>
                        </a:rPr>
                        <a:t>)</a:t>
                      </a:r>
                      <a:endParaRPr lang="ja-JP" altLang="en-US"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zh-CN" sz="1100" b="0" i="0" u="none" strike="noStrike" dirty="0">
                          <a:solidFill>
                            <a:srgbClr val="000000"/>
                          </a:solidFill>
                          <a:effectLst/>
                          <a:latin typeface="Meiryo UI" panose="020B0604030504040204" pitchFamily="50" charset="-128"/>
                          <a:ea typeface="Meiryo UI" panose="020B0604030504040204" pitchFamily="50" charset="-128"/>
                        </a:rPr>
                        <a:t>23</a:t>
                      </a:r>
                      <a:r>
                        <a:rPr lang="zh-CN" altLang="en-US" sz="1100" b="0" i="0" u="none" strike="noStrike" dirty="0">
                          <a:solidFill>
                            <a:srgbClr val="000000"/>
                          </a:solidFill>
                          <a:effectLst/>
                          <a:latin typeface="Meiryo UI" panose="020B0604030504040204" pitchFamily="50" charset="-128"/>
                          <a:ea typeface="Meiryo UI" panose="020B0604030504040204" pitchFamily="50" charset="-128"/>
                        </a:rPr>
                        <a:t>回発信</a:t>
                      </a:r>
                      <a:br>
                        <a:rPr lang="zh-CN" altLang="en-US" sz="1100" b="0" i="0" u="none" strike="noStrike" dirty="0">
                          <a:solidFill>
                            <a:srgbClr val="000000"/>
                          </a:solidFill>
                          <a:effectLst/>
                          <a:latin typeface="Meiryo UI" panose="020B0604030504040204" pitchFamily="50" charset="-128"/>
                          <a:ea typeface="Meiryo UI" panose="020B0604030504040204" pitchFamily="50" charset="-128"/>
                        </a:rPr>
                      </a:br>
                      <a:r>
                        <a:rPr lang="zh-CN" altLang="en-US" sz="1100" b="0" i="0" u="none" strike="noStrike" dirty="0">
                          <a:solidFill>
                            <a:srgbClr val="000000"/>
                          </a:solidFill>
                          <a:effectLst/>
                          <a:latin typeface="Meiryo UI" panose="020B0604030504040204" pitchFamily="50" charset="-128"/>
                          <a:ea typeface="Meiryo UI" panose="020B0604030504040204" pitchFamily="50" charset="-128"/>
                        </a:rPr>
                        <a:t>発信数</a:t>
                      </a:r>
                      <a:r>
                        <a:rPr lang="en-US" altLang="zh-CN" sz="1100" b="0" i="0" u="none" strike="noStrike" dirty="0">
                          <a:solidFill>
                            <a:srgbClr val="000000"/>
                          </a:solidFill>
                          <a:effectLst/>
                          <a:latin typeface="Meiryo UI" panose="020B0604030504040204" pitchFamily="50" charset="-128"/>
                          <a:ea typeface="Meiryo UI" panose="020B0604030504040204" pitchFamily="50" charset="-128"/>
                        </a:rPr>
                        <a:t>1,807</a:t>
                      </a:r>
                      <a:r>
                        <a:rPr lang="zh-CN" altLang="en-US" sz="1100" b="0" i="0" u="none" strike="noStrike" dirty="0">
                          <a:solidFill>
                            <a:srgbClr val="000000"/>
                          </a:solidFill>
                          <a:effectLst/>
                          <a:latin typeface="Meiryo UI" panose="020B0604030504040204" pitchFamily="50" charset="-128"/>
                          <a:ea typeface="Meiryo UI" panose="020B0604030504040204" pitchFamily="50" charset="-128"/>
                        </a:rPr>
                        <a:t>通（</a:t>
                      </a:r>
                      <a:r>
                        <a:rPr lang="en-US" altLang="zh-CN" sz="1100" b="0" i="0" u="none" strike="noStrike" dirty="0">
                          <a:solidFill>
                            <a:srgbClr val="000000"/>
                          </a:solidFill>
                          <a:effectLst/>
                          <a:latin typeface="Meiryo UI" panose="020B0604030504040204" pitchFamily="50" charset="-128"/>
                          <a:ea typeface="Meiryo UI" panose="020B0604030504040204" pitchFamily="50" charset="-128"/>
                        </a:rPr>
                        <a:t>3</a:t>
                      </a:r>
                      <a:r>
                        <a:rPr lang="zh-CN" altLang="en-US" sz="1100" b="0" i="0" u="none" strike="noStrike" dirty="0">
                          <a:solidFill>
                            <a:srgbClr val="000000"/>
                          </a:solidFill>
                          <a:effectLst/>
                          <a:latin typeface="Meiryo UI" panose="020B0604030504040204" pitchFamily="50" charset="-128"/>
                          <a:ea typeface="Meiryo UI" panose="020B0604030504040204" pitchFamily="50" charset="-128"/>
                        </a:rPr>
                        <a:t>月末）</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t"/>
                      <a:endParaRPr lang="zh-CN"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6045714"/>
                  </a:ext>
                </a:extLst>
              </a:tr>
              <a:tr h="575312">
                <a:tc vMerge="1">
                  <a:txBody>
                    <a:bodyPr/>
                    <a:lstStyle/>
                    <a:p>
                      <a:endParaRPr kumimoji="1" lang="ja-JP" altLang="en-US"/>
                    </a:p>
                  </a:txBody>
                  <a:tcPr/>
                </a:tc>
                <a:tc rowSpan="2">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1</a:t>
                      </a:r>
                      <a:r>
                        <a:rPr lang="ja-JP" altLang="en-US" sz="1100" b="0" i="0" u="none" strike="noStrike" dirty="0">
                          <a:effectLst/>
                          <a:latin typeface="Meiryo UI" panose="020B0604030504040204" pitchFamily="50" charset="-128"/>
                          <a:ea typeface="Meiryo UI" panose="020B0604030504040204" pitchFamily="50" charset="-128"/>
                        </a:rPr>
                        <a:t>ー</a:t>
                      </a:r>
                      <a:r>
                        <a:rPr lang="en-US" altLang="ja-JP" sz="1100" b="0" i="0" u="none" strike="noStrike" dirty="0">
                          <a:effectLst/>
                          <a:latin typeface="Meiryo UI" panose="020B0604030504040204" pitchFamily="50" charset="-128"/>
                          <a:ea typeface="Meiryo UI" panose="020B0604030504040204" pitchFamily="50" charset="-128"/>
                        </a:rPr>
                        <a:t>2</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事業所経営力の強化</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セミナー実施</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2</a:t>
                      </a:r>
                      <a:r>
                        <a:rPr lang="ja-JP" altLang="en-US" sz="1100" b="0" i="0" u="none" strike="noStrike" dirty="0">
                          <a:effectLst/>
                          <a:latin typeface="Meiryo UI" panose="020B0604030504040204" pitchFamily="50" charset="-128"/>
                          <a:ea typeface="Meiryo UI" panose="020B0604030504040204" pitchFamily="50" charset="-128"/>
                        </a:rPr>
                        <a:t>回</a:t>
                      </a:r>
                      <a:r>
                        <a:rPr lang="en-US" altLang="ja-JP" sz="1100" b="0" i="0" u="none" strike="noStrike" dirty="0">
                          <a:effectLst/>
                          <a:latin typeface="Meiryo UI" panose="020B0604030504040204" pitchFamily="50" charset="-128"/>
                          <a:ea typeface="Meiryo UI" panose="020B0604030504040204" pitchFamily="50" charset="-128"/>
                        </a:rPr>
                        <a:t>22</a:t>
                      </a:r>
                      <a:r>
                        <a:rPr lang="ja-JP" altLang="en-US" sz="1100" b="0" i="0" u="none" strike="noStrike" dirty="0">
                          <a:effectLst/>
                          <a:latin typeface="Meiryo UI" panose="020B0604030504040204" pitchFamily="50" charset="-128"/>
                          <a:ea typeface="Meiryo UI" panose="020B0604030504040204" pitchFamily="50" charset="-128"/>
                        </a:rPr>
                        <a:t>名参加</a:t>
                      </a:r>
                      <a:br>
                        <a:rPr lang="ja-JP" altLang="en-US" sz="1100" b="0" i="0" u="none" strike="noStrike" dirty="0">
                          <a:effectLst/>
                          <a:latin typeface="Meiryo UI" panose="020B0604030504040204" pitchFamily="50" charset="-128"/>
                          <a:ea typeface="Meiryo UI" panose="020B0604030504040204" pitchFamily="50" charset="-128"/>
                        </a:rPr>
                      </a:br>
                      <a:r>
                        <a:rPr lang="en-US" altLang="ja-JP" sz="1100" b="0" i="0" u="none" strike="noStrike" dirty="0">
                          <a:effectLst/>
                          <a:latin typeface="Meiryo UI" panose="020B0604030504040204" pitchFamily="50" charset="-128"/>
                          <a:ea typeface="Meiryo UI" panose="020B0604030504040204" pitchFamily="50" charset="-128"/>
                        </a:rPr>
                        <a:t>YouTube</a:t>
                      </a:r>
                      <a:r>
                        <a:rPr lang="ja-JP" altLang="en-US" sz="1100" b="0" i="0" u="none" strike="noStrike" dirty="0">
                          <a:effectLst/>
                          <a:latin typeface="Meiryo UI" panose="020B0604030504040204" pitchFamily="50" charset="-128"/>
                          <a:ea typeface="Meiryo UI" panose="020B0604030504040204" pitchFamily="50" charset="-128"/>
                        </a:rPr>
                        <a:t>配信実施</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・工賃向上策定支援セミナー</a:t>
                      </a:r>
                      <a:r>
                        <a:rPr lang="en-US" altLang="ja-JP" sz="1100" b="0" i="0" u="none" strike="noStrike" dirty="0">
                          <a:effectLst/>
                          <a:latin typeface="Meiryo UI" panose="020B0604030504040204" pitchFamily="50" charset="-128"/>
                          <a:ea typeface="Meiryo UI" panose="020B0604030504040204" pitchFamily="50" charset="-128"/>
                        </a:rPr>
                        <a:t>11</a:t>
                      </a:r>
                      <a:r>
                        <a:rPr lang="ja-JP" altLang="en-US" sz="1100" b="0" i="0" u="none" strike="noStrike" dirty="0">
                          <a:effectLst/>
                          <a:latin typeface="Meiryo UI" panose="020B0604030504040204" pitchFamily="50" charset="-128"/>
                          <a:ea typeface="Meiryo UI" panose="020B0604030504040204" pitchFamily="50" charset="-128"/>
                        </a:rPr>
                        <a:t>名（</a:t>
                      </a:r>
                      <a:r>
                        <a:rPr lang="en-US" altLang="ja-JP" sz="1100" b="0" i="0" u="none" strike="noStrike" dirty="0">
                          <a:effectLst/>
                          <a:latin typeface="Meiryo UI" panose="020B0604030504040204" pitchFamily="50" charset="-128"/>
                          <a:ea typeface="Meiryo UI" panose="020B0604030504040204" pitchFamily="50" charset="-128"/>
                        </a:rPr>
                        <a:t>8</a:t>
                      </a:r>
                      <a:r>
                        <a:rPr lang="ja-JP" altLang="en-US" sz="1100" b="0" i="0" u="none" strike="noStrike" dirty="0">
                          <a:effectLst/>
                          <a:latin typeface="Meiryo UI" panose="020B0604030504040204" pitchFamily="50" charset="-128"/>
                          <a:ea typeface="Meiryo UI" panose="020B0604030504040204" pitchFamily="50" charset="-128"/>
                        </a:rPr>
                        <a:t>月）</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・ネットショップ集客力向上セミナー</a:t>
                      </a:r>
                      <a:r>
                        <a:rPr lang="en-US" altLang="ja-JP" sz="1100" b="0" i="0" u="none" strike="noStrike" dirty="0">
                          <a:effectLst/>
                          <a:latin typeface="Meiryo UI" panose="020B0604030504040204" pitchFamily="50" charset="-128"/>
                          <a:ea typeface="Meiryo UI" panose="020B0604030504040204" pitchFamily="50" charset="-128"/>
                        </a:rPr>
                        <a:t>11</a:t>
                      </a:r>
                      <a:r>
                        <a:rPr lang="ja-JP" altLang="en-US" sz="1100" b="0" i="0" u="none" strike="noStrike" dirty="0">
                          <a:effectLst/>
                          <a:latin typeface="Meiryo UI" panose="020B0604030504040204" pitchFamily="50" charset="-128"/>
                          <a:ea typeface="Meiryo UI" panose="020B0604030504040204" pitchFamily="50" charset="-128"/>
                        </a:rPr>
                        <a:t>名（</a:t>
                      </a:r>
                      <a:r>
                        <a:rPr lang="en-US" altLang="ja-JP" sz="1100" b="0" i="0" u="none" strike="noStrike" dirty="0">
                          <a:effectLst/>
                          <a:latin typeface="Meiryo UI" panose="020B0604030504040204" pitchFamily="50" charset="-128"/>
                          <a:ea typeface="Meiryo UI" panose="020B0604030504040204" pitchFamily="50" charset="-128"/>
                        </a:rPr>
                        <a:t>1</a:t>
                      </a:r>
                      <a:r>
                        <a:rPr lang="ja-JP" altLang="en-US" sz="1100" b="0" i="0" u="none" strike="noStrike" dirty="0">
                          <a:effectLst/>
                          <a:latin typeface="Meiryo UI" panose="020B0604030504040204" pitchFamily="50" charset="-128"/>
                          <a:ea typeface="Meiryo UI" panose="020B0604030504040204" pitchFamily="50" charset="-128"/>
                        </a:rPr>
                        <a:t>月）</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3</a:t>
                      </a:r>
                      <a:r>
                        <a:rPr lang="ja-JP" altLang="en-US" sz="1100" b="0" i="0" u="none" strike="noStrike" dirty="0">
                          <a:effectLst/>
                          <a:latin typeface="Meiryo UI" panose="020B0604030504040204" pitchFamily="50" charset="-128"/>
                          <a:ea typeface="Meiryo UI" panose="020B0604030504040204" pitchFamily="50" charset="-128"/>
                        </a:rPr>
                        <a:t>回</a:t>
                      </a:r>
                      <a:r>
                        <a:rPr lang="en-US" altLang="ja-JP" sz="1100" b="0" i="0" u="none" strike="noStrike" dirty="0">
                          <a:effectLst/>
                          <a:latin typeface="Meiryo UI" panose="020B0604030504040204" pitchFamily="50" charset="-128"/>
                          <a:ea typeface="Meiryo UI" panose="020B0604030504040204" pitchFamily="50" charset="-128"/>
                        </a:rPr>
                        <a:t>33</a:t>
                      </a:r>
                      <a:r>
                        <a:rPr lang="ja-JP" altLang="en-US" sz="1100" b="0" i="0" u="none" strike="noStrike" dirty="0">
                          <a:effectLst/>
                          <a:latin typeface="Meiryo UI" panose="020B0604030504040204" pitchFamily="50" charset="-128"/>
                          <a:ea typeface="Meiryo UI" panose="020B0604030504040204" pitchFamily="50" charset="-128"/>
                        </a:rPr>
                        <a:t>名参加</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・食品表示セミナー</a:t>
                      </a:r>
                      <a:r>
                        <a:rPr lang="en-US" altLang="ja-JP" sz="1100" b="0" i="0" u="none" strike="noStrike" dirty="0">
                          <a:effectLst/>
                          <a:latin typeface="Meiryo UI" panose="020B0604030504040204" pitchFamily="50" charset="-128"/>
                          <a:ea typeface="Meiryo UI" panose="020B0604030504040204" pitchFamily="50" charset="-128"/>
                        </a:rPr>
                        <a:t>16</a:t>
                      </a:r>
                      <a:r>
                        <a:rPr lang="ja-JP" altLang="en-US" sz="1100" b="0" i="0" u="none" strike="noStrike" dirty="0">
                          <a:effectLst/>
                          <a:latin typeface="Meiryo UI" panose="020B0604030504040204" pitchFamily="50" charset="-128"/>
                          <a:ea typeface="Meiryo UI" panose="020B0604030504040204" pitchFamily="50" charset="-128"/>
                        </a:rPr>
                        <a:t>名（</a:t>
                      </a:r>
                      <a:r>
                        <a:rPr lang="en-US" altLang="ja-JP" sz="1100" b="0" i="0" u="none" strike="noStrike" dirty="0">
                          <a:effectLst/>
                          <a:latin typeface="Meiryo UI" panose="020B0604030504040204" pitchFamily="50" charset="-128"/>
                          <a:ea typeface="Meiryo UI" panose="020B0604030504040204" pitchFamily="50" charset="-128"/>
                        </a:rPr>
                        <a:t>12</a:t>
                      </a:r>
                      <a:r>
                        <a:rPr lang="ja-JP" altLang="en-US" sz="1100" b="0" i="0" u="none" strike="noStrike" dirty="0">
                          <a:effectLst/>
                          <a:latin typeface="Meiryo UI" panose="020B0604030504040204" pitchFamily="50" charset="-128"/>
                          <a:ea typeface="Meiryo UI" panose="020B0604030504040204" pitchFamily="50" charset="-128"/>
                        </a:rPr>
                        <a:t>月）</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・ヒューマンエラー対応講座</a:t>
                      </a:r>
                      <a:r>
                        <a:rPr lang="en-US" altLang="ja-JP" sz="1100" b="0" i="0" u="none" strike="noStrike" dirty="0">
                          <a:effectLst/>
                          <a:latin typeface="Meiryo UI" panose="020B0604030504040204" pitchFamily="50" charset="-128"/>
                          <a:ea typeface="Meiryo UI" panose="020B0604030504040204" pitchFamily="50" charset="-128"/>
                        </a:rPr>
                        <a:t>9</a:t>
                      </a:r>
                      <a:r>
                        <a:rPr lang="ja-JP" altLang="en-US" sz="1100" b="0" i="0" u="none" strike="noStrike" dirty="0">
                          <a:effectLst/>
                          <a:latin typeface="Meiryo UI" panose="020B0604030504040204" pitchFamily="50" charset="-128"/>
                          <a:ea typeface="Meiryo UI" panose="020B0604030504040204" pitchFamily="50" charset="-128"/>
                        </a:rPr>
                        <a:t>名（</a:t>
                      </a:r>
                      <a:r>
                        <a:rPr lang="en-US" altLang="ja-JP" sz="1100" b="0" i="0" u="none" strike="noStrike" dirty="0">
                          <a:effectLst/>
                          <a:latin typeface="Meiryo UI" panose="020B0604030504040204" pitchFamily="50" charset="-128"/>
                          <a:ea typeface="Meiryo UI" panose="020B0604030504040204" pitchFamily="50" charset="-128"/>
                        </a:rPr>
                        <a:t>1</a:t>
                      </a:r>
                      <a:r>
                        <a:rPr lang="ja-JP" altLang="en-US" sz="1100" b="0" i="0" u="none" strike="noStrike" dirty="0">
                          <a:effectLst/>
                          <a:latin typeface="Meiryo UI" panose="020B0604030504040204" pitchFamily="50" charset="-128"/>
                          <a:ea typeface="Meiryo UI" panose="020B0604030504040204" pitchFamily="50" charset="-128"/>
                        </a:rPr>
                        <a:t>月）</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・写真の撮り方講座</a:t>
                      </a:r>
                      <a:r>
                        <a:rPr lang="en-US" altLang="ja-JP" sz="1100" b="0" i="0" u="none" strike="noStrike" dirty="0">
                          <a:effectLst/>
                          <a:latin typeface="Meiryo UI" panose="020B0604030504040204" pitchFamily="50" charset="-128"/>
                          <a:ea typeface="Meiryo UI" panose="020B0604030504040204" pitchFamily="50" charset="-128"/>
                        </a:rPr>
                        <a:t>7</a:t>
                      </a:r>
                      <a:r>
                        <a:rPr lang="ja-JP" altLang="en-US" sz="1100" b="0" i="0" u="none" strike="noStrike" dirty="0">
                          <a:effectLst/>
                          <a:latin typeface="Meiryo UI" panose="020B0604030504040204" pitchFamily="50" charset="-128"/>
                          <a:ea typeface="Meiryo UI" panose="020B0604030504040204" pitchFamily="50" charset="-128"/>
                        </a:rPr>
                        <a:t>名（</a:t>
                      </a:r>
                      <a:r>
                        <a:rPr lang="en-US" altLang="ja-JP" sz="1100" b="0" i="0" u="none" strike="noStrike" dirty="0">
                          <a:effectLst/>
                          <a:latin typeface="Meiryo UI" panose="020B0604030504040204" pitchFamily="50" charset="-128"/>
                          <a:ea typeface="Meiryo UI" panose="020B0604030504040204" pitchFamily="50" charset="-128"/>
                        </a:rPr>
                        <a:t>2</a:t>
                      </a:r>
                      <a:r>
                        <a:rPr lang="ja-JP" altLang="en-US" sz="1100" b="0" i="0" u="none" strike="noStrike" dirty="0">
                          <a:effectLst/>
                          <a:latin typeface="Meiryo UI" panose="020B0604030504040204" pitchFamily="50" charset="-128"/>
                          <a:ea typeface="Meiryo UI" panose="020B0604030504040204" pitchFamily="50" charset="-128"/>
                        </a:rPr>
                        <a:t>月）</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回</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124</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名参加、動画受講</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416</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名</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・食品衛生セミナー</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21</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名（</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8</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月）</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・工賃向上計画策定基礎セミナー</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43</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名（</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月）動画受講</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146</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名</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・工賃向上・就労支援 好事例セミナー</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60</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名（</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月）動画受講</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270</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名</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7340847"/>
                  </a:ext>
                </a:extLst>
              </a:tr>
              <a:tr h="231084">
                <a:tc vMerge="1">
                  <a:txBody>
                    <a:bodyPr/>
                    <a:lstStyle/>
                    <a:p>
                      <a:pPr algn="l" fontAlgn="t"/>
                      <a:endParaRPr lang="ja-JP" altLang="en-US" sz="1100" b="1"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vMerge="1">
                  <a:txBody>
                    <a:bodyPr/>
                    <a:lstStyle/>
                    <a:p>
                      <a:pPr algn="l" fontAlgn="t"/>
                      <a:endParaRPr lang="en-US" altLang="ja-JP"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vMerge="1">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就労継続支援優良取組表彰</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R4</a:t>
                      </a:r>
                      <a:r>
                        <a:rPr lang="ja-JP" altLang="en-US" sz="1100" b="0" i="0" u="none" strike="noStrike" dirty="0">
                          <a:effectLst/>
                          <a:latin typeface="Meiryo UI" panose="020B0604030504040204" pitchFamily="50" charset="-128"/>
                          <a:ea typeface="Meiryo UI" panose="020B0604030504040204" pitchFamily="50" charset="-128"/>
                        </a:rPr>
                        <a:t>表彰　２事業所（</a:t>
                      </a:r>
                      <a:r>
                        <a:rPr lang="en-US" altLang="ja-JP" sz="1100" b="0" i="0" u="none" strike="noStrike" dirty="0">
                          <a:effectLst/>
                          <a:latin typeface="Meiryo UI" panose="020B0604030504040204" pitchFamily="50" charset="-128"/>
                          <a:ea typeface="Meiryo UI" panose="020B0604030504040204" pitchFamily="50" charset="-128"/>
                        </a:rPr>
                        <a:t>R5.4</a:t>
                      </a:r>
                      <a:r>
                        <a:rPr lang="ja-JP" altLang="en-US" sz="1100" b="0" i="0" u="none" strike="noStrike" dirty="0">
                          <a:effectLst/>
                          <a:latin typeface="Meiryo UI" panose="020B0604030504040204" pitchFamily="50" charset="-128"/>
                          <a:ea typeface="Meiryo UI" panose="020B0604030504040204" pitchFamily="50" charset="-128"/>
                        </a:rPr>
                        <a:t>月）</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R5</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表彰 ３事業所（</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月）</a:t>
                      </a:r>
                      <a:br>
                        <a:rPr lang="en-US" altLang="ja-JP" sz="1100" b="0" i="0" u="none" strike="noStrike" dirty="0">
                          <a:solidFill>
                            <a:schemeClr val="tx1"/>
                          </a:solidFill>
                          <a:effectLst/>
                          <a:latin typeface="Meiryo UI" panose="020B0604030504040204" pitchFamily="50" charset="-128"/>
                          <a:ea typeface="Meiryo UI" panose="020B0604030504040204" pitchFamily="50" charset="-128"/>
                        </a:rPr>
                      </a:b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R4</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受賞者好事例セミナー（</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月）</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3770515"/>
                  </a:ext>
                </a:extLst>
              </a:tr>
              <a:tr h="234018">
                <a:tc rowSpan="10">
                  <a:txBody>
                    <a:bodyPr/>
                    <a:lstStyle/>
                    <a:p>
                      <a:pPr algn="l" fontAlgn="t"/>
                      <a:r>
                        <a:rPr lang="ja-JP" altLang="en-US" sz="1100" b="1" i="0" u="none" strike="noStrike" dirty="0">
                          <a:effectLst/>
                          <a:latin typeface="Meiryo UI" panose="020B0604030504040204" pitchFamily="50" charset="-128"/>
                          <a:ea typeface="Meiryo UI" panose="020B0604030504040204" pitchFamily="50" charset="-128"/>
                        </a:rPr>
                        <a:t>２　共同受注窓口の運営、優先調達の促進</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2</a:t>
                      </a:r>
                      <a:r>
                        <a:rPr lang="ja-JP" altLang="en-US" sz="1100" b="0" i="0" u="none" strike="noStrike" dirty="0">
                          <a:effectLst/>
                          <a:latin typeface="Meiryo UI" panose="020B0604030504040204" pitchFamily="50" charset="-128"/>
                          <a:ea typeface="Meiryo UI" panose="020B0604030504040204" pitchFamily="50" charset="-128"/>
                        </a:rPr>
                        <a:t>ー</a:t>
                      </a:r>
                      <a:r>
                        <a:rPr lang="en-US" altLang="ja-JP" sz="1100" b="0" i="0" u="none" strike="noStrike" dirty="0">
                          <a:effectLst/>
                          <a:latin typeface="Meiryo UI" panose="020B0604030504040204" pitchFamily="50" charset="-128"/>
                          <a:ea typeface="Meiryo UI" panose="020B0604030504040204" pitchFamily="50" charset="-128"/>
                        </a:rPr>
                        <a:t>1</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accent1">
                        <a:lumMod val="20000"/>
                        <a:lumOff val="80000"/>
                      </a:schemeClr>
                    </a:solidFill>
                  </a:tcPr>
                </a:tc>
                <a:tc rowSpan="6">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共同受注窓口の運営支援</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受注件数</a:t>
                      </a:r>
                      <a:br>
                        <a:rPr lang="ja-JP" altLang="en-US" sz="1100" b="0" i="0" u="none" strike="noStrike">
                          <a:effectLst/>
                          <a:latin typeface="Meiryo UI" panose="020B0604030504040204" pitchFamily="50" charset="-128"/>
                          <a:ea typeface="Meiryo UI" panose="020B0604030504040204" pitchFamily="50" charset="-128"/>
                        </a:rPr>
                      </a:br>
                      <a:r>
                        <a:rPr lang="ja-JP" altLang="en-US" sz="1100" b="0" i="0" u="none" strike="noStrike">
                          <a:effectLst/>
                          <a:latin typeface="Meiryo UI" panose="020B0604030504040204" pitchFamily="50" charset="-128"/>
                          <a:ea typeface="Meiryo UI" panose="020B0604030504040204" pitchFamily="50" charset="-128"/>
                        </a:rPr>
                        <a:t>目標：</a:t>
                      </a:r>
                      <a:r>
                        <a:rPr lang="en-US" altLang="ja-JP" sz="1100" b="0" i="0" u="none" strike="noStrike">
                          <a:effectLst/>
                          <a:latin typeface="Meiryo UI" panose="020B0604030504040204" pitchFamily="50" charset="-128"/>
                          <a:ea typeface="Meiryo UI" panose="020B0604030504040204" pitchFamily="50" charset="-128"/>
                        </a:rPr>
                        <a:t>450</a:t>
                      </a:r>
                      <a:r>
                        <a:rPr lang="ja-JP" altLang="en-US" sz="1100" b="0" i="0" u="none" strike="noStrike">
                          <a:effectLst/>
                          <a:latin typeface="Meiryo UI" panose="020B0604030504040204" pitchFamily="50" charset="-128"/>
                          <a:ea typeface="Meiryo UI" panose="020B0604030504040204" pitchFamily="50" charset="-128"/>
                        </a:rPr>
                        <a:t>件</a:t>
                      </a:r>
                      <a:r>
                        <a:rPr lang="en-US" altLang="ja-JP" sz="1100" b="0" i="0" u="none" strike="noStrike">
                          <a:effectLst/>
                          <a:latin typeface="Meiryo UI" panose="020B0604030504040204" pitchFamily="50" charset="-128"/>
                          <a:ea typeface="Meiryo UI" panose="020B0604030504040204" pitchFamily="50" charset="-128"/>
                        </a:rPr>
                        <a:t>/</a:t>
                      </a:r>
                      <a:r>
                        <a:rPr lang="ja-JP" altLang="en-US" sz="1100" b="0" i="0" u="none" strike="noStrike">
                          <a:effectLst/>
                          <a:latin typeface="Meiryo UI" panose="020B0604030504040204" pitchFamily="50" charset="-128"/>
                          <a:ea typeface="Meiryo UI" panose="020B0604030504040204" pitchFamily="50" charset="-128"/>
                        </a:rPr>
                        <a:t>年</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564</a:t>
                      </a:r>
                      <a:r>
                        <a:rPr lang="ja-JP" altLang="en-US" sz="1100" b="0" i="0" u="none" strike="noStrike" dirty="0">
                          <a:effectLst/>
                          <a:latin typeface="Meiryo UI" panose="020B0604030504040204" pitchFamily="50" charset="-128"/>
                          <a:ea typeface="Meiryo UI" panose="020B0604030504040204" pitchFamily="50" charset="-128"/>
                        </a:rPr>
                        <a:t>件（対前年</a:t>
                      </a:r>
                      <a:r>
                        <a:rPr lang="en-US" altLang="ja-JP" sz="1100" b="0" i="0" u="none" strike="noStrike" dirty="0">
                          <a:effectLst/>
                          <a:latin typeface="Meiryo UI" panose="020B0604030504040204" pitchFamily="50" charset="-128"/>
                          <a:ea typeface="Meiryo UI" panose="020B0604030504040204" pitchFamily="50" charset="-128"/>
                        </a:rPr>
                        <a:t>85</a:t>
                      </a:r>
                      <a:r>
                        <a:rPr lang="ja-JP" altLang="en-US" sz="1100" b="0" i="0" u="none" strike="noStrike" dirty="0">
                          <a:effectLst/>
                          <a:latin typeface="Meiryo UI" panose="020B0604030504040204" pitchFamily="50" charset="-128"/>
                          <a:ea typeface="Meiryo UI" panose="020B0604030504040204" pitchFamily="50" charset="-128"/>
                        </a:rPr>
                        <a:t>件増）</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861</a:t>
                      </a:r>
                      <a:r>
                        <a:rPr lang="ja-JP" altLang="en-US" sz="1100" b="0" i="0" u="none" strike="noStrike" dirty="0">
                          <a:effectLst/>
                          <a:latin typeface="Meiryo UI" panose="020B0604030504040204" pitchFamily="50" charset="-128"/>
                          <a:ea typeface="Meiryo UI" panose="020B0604030504040204" pitchFamily="50" charset="-128"/>
                        </a:rPr>
                        <a:t>件（対前年</a:t>
                      </a:r>
                      <a:r>
                        <a:rPr lang="en-US" altLang="ja-JP" sz="1100" b="0" i="0" u="none" strike="noStrike" dirty="0">
                          <a:effectLst/>
                          <a:latin typeface="Meiryo UI" panose="020B0604030504040204" pitchFamily="50" charset="-128"/>
                          <a:ea typeface="Meiryo UI" panose="020B0604030504040204" pitchFamily="50" charset="-128"/>
                        </a:rPr>
                        <a:t>297</a:t>
                      </a:r>
                      <a:r>
                        <a:rPr lang="ja-JP" altLang="en-US" sz="1100" b="0" i="0" u="none" strike="noStrike" dirty="0">
                          <a:effectLst/>
                          <a:latin typeface="Meiryo UI" panose="020B0604030504040204" pitchFamily="50" charset="-128"/>
                          <a:ea typeface="Meiryo UI" panose="020B0604030504040204" pitchFamily="50" charset="-128"/>
                        </a:rPr>
                        <a:t>件増）</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830</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件（対前年</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31</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件減）</a:t>
                      </a:r>
                    </a:p>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10">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・共同受注窓口は、件数、金額とも毎年を目標を上回った。さらに金額は毎年、前年を上回って増加した。</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・令和</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年度はコロナ禍の影響もおさまりイベント関連ノベルティ発注等が増加した。</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・大阪旨ソーッス！については、原材料の高騰により、商品企画の見直しを検討中。</a:t>
                      </a:r>
                    </a:p>
                    <a:p>
                      <a:pPr algn="l" fontAlgn="t"/>
                      <a:endPar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1033669"/>
                  </a:ext>
                </a:extLst>
              </a:tr>
              <a:tr h="234018">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lumMod val="20000"/>
                        <a:lumOff val="80000"/>
                      </a:schemeClr>
                    </a:solidFill>
                  </a:tcPr>
                </a:tc>
                <a:tc vMerge="1">
                  <a:txBody>
                    <a:bodyPr/>
                    <a:lstStyle/>
                    <a:p>
                      <a:endParaRPr kumimoji="1" lang="ja-JP" altLang="en-US"/>
                    </a:p>
                  </a:txBody>
                  <a:tcPr/>
                </a:tc>
                <a:tc>
                  <a:txBody>
                    <a:bodyPr/>
                    <a:lstStyle/>
                    <a:p>
                      <a:pPr algn="l" fontAlgn="t"/>
                      <a:r>
                        <a:rPr lang="zh-TW" altLang="en-US" sz="1100" b="0" i="0" u="none" strike="noStrike">
                          <a:effectLst/>
                          <a:latin typeface="Meiryo UI" panose="020B0604030504040204" pitchFamily="50" charset="-128"/>
                          <a:ea typeface="Meiryo UI" panose="020B0604030504040204" pitchFamily="50" charset="-128"/>
                        </a:rPr>
                        <a:t>取引額</a:t>
                      </a:r>
                      <a:br>
                        <a:rPr lang="zh-TW" altLang="en-US" sz="1100" b="0" i="0" u="none" strike="noStrike">
                          <a:effectLst/>
                          <a:latin typeface="Meiryo UI" panose="020B0604030504040204" pitchFamily="50" charset="-128"/>
                          <a:ea typeface="Meiryo UI" panose="020B0604030504040204" pitchFamily="50" charset="-128"/>
                        </a:rPr>
                      </a:br>
                      <a:r>
                        <a:rPr lang="zh-TW" altLang="en-US" sz="1100" b="0" i="0" u="none" strike="noStrike">
                          <a:effectLst/>
                          <a:latin typeface="Meiryo UI" panose="020B0604030504040204" pitchFamily="50" charset="-128"/>
                          <a:ea typeface="Meiryo UI" panose="020B0604030504040204" pitchFamily="50" charset="-128"/>
                        </a:rPr>
                        <a:t>目標：</a:t>
                      </a:r>
                      <a:r>
                        <a:rPr lang="en-US" altLang="zh-TW" sz="1100" b="0" i="0" u="none" strike="noStrike">
                          <a:effectLst/>
                          <a:latin typeface="Meiryo UI" panose="020B0604030504040204" pitchFamily="50" charset="-128"/>
                          <a:ea typeface="Meiryo UI" panose="020B0604030504040204" pitchFamily="50" charset="-128"/>
                        </a:rPr>
                        <a:t>45,000</a:t>
                      </a:r>
                      <a:r>
                        <a:rPr lang="zh-TW" altLang="en-US" sz="1100" b="0" i="0" u="none" strike="noStrike">
                          <a:effectLst/>
                          <a:latin typeface="Meiryo UI" panose="020B0604030504040204" pitchFamily="50" charset="-128"/>
                          <a:ea typeface="Meiryo UI" panose="020B0604030504040204" pitchFamily="50" charset="-128"/>
                        </a:rPr>
                        <a:t>千円</a:t>
                      </a:r>
                      <a:r>
                        <a:rPr lang="en-US" altLang="zh-TW" sz="1100" b="0" i="0" u="none" strike="noStrike">
                          <a:effectLst/>
                          <a:latin typeface="Meiryo UI" panose="020B0604030504040204" pitchFamily="50" charset="-128"/>
                          <a:ea typeface="Meiryo UI" panose="020B0604030504040204" pitchFamily="50" charset="-128"/>
                        </a:rPr>
                        <a:t>/</a:t>
                      </a:r>
                      <a:r>
                        <a:rPr lang="zh-TW" altLang="en-US" sz="1100" b="0" i="0" u="none" strike="noStrike">
                          <a:effectLst/>
                          <a:latin typeface="Meiryo UI" panose="020B0604030504040204" pitchFamily="50" charset="-128"/>
                          <a:ea typeface="Meiryo UI" panose="020B0604030504040204" pitchFamily="50" charset="-128"/>
                        </a:rPr>
                        <a:t>年</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43,403</a:t>
                      </a:r>
                      <a:r>
                        <a:rPr lang="ja-JP" altLang="en-US" sz="1100" b="0" i="0" u="none" strike="noStrike" dirty="0">
                          <a:effectLst/>
                          <a:latin typeface="Meiryo UI" panose="020B0604030504040204" pitchFamily="50" charset="-128"/>
                          <a:ea typeface="Meiryo UI" panose="020B0604030504040204" pitchFamily="50" charset="-128"/>
                        </a:rPr>
                        <a:t>千円（前年</a:t>
                      </a:r>
                      <a:r>
                        <a:rPr lang="en-US" altLang="ja-JP" sz="1100" b="0" i="0" u="none" strike="noStrike" dirty="0">
                          <a:effectLst/>
                          <a:latin typeface="Meiryo UI" panose="020B0604030504040204" pitchFamily="50" charset="-128"/>
                          <a:ea typeface="Meiryo UI" panose="020B0604030504040204" pitchFamily="50" charset="-128"/>
                        </a:rPr>
                        <a:t>3.8</a:t>
                      </a:r>
                      <a:r>
                        <a:rPr lang="ja-JP" altLang="en-US" sz="1100" b="0" i="0" u="none" strike="noStrike" dirty="0">
                          <a:effectLst/>
                          <a:latin typeface="Meiryo UI" panose="020B0604030504040204" pitchFamily="50" charset="-128"/>
                          <a:ea typeface="Meiryo UI" panose="020B0604030504040204" pitchFamily="50" charset="-128"/>
                        </a:rPr>
                        <a:t>％増）</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50,453</a:t>
                      </a:r>
                      <a:r>
                        <a:rPr lang="ja-JP" altLang="en-US" sz="1100" b="0" i="0" u="none" strike="noStrike" dirty="0">
                          <a:effectLst/>
                          <a:latin typeface="Meiryo UI" panose="020B0604030504040204" pitchFamily="50" charset="-128"/>
                          <a:ea typeface="Meiryo UI" panose="020B0604030504040204" pitchFamily="50" charset="-128"/>
                        </a:rPr>
                        <a:t>千円（前年</a:t>
                      </a:r>
                      <a:r>
                        <a:rPr lang="en-US" altLang="ja-JP" sz="1100" b="0" i="0" u="none" strike="noStrike" dirty="0">
                          <a:effectLst/>
                          <a:latin typeface="Meiryo UI" panose="020B0604030504040204" pitchFamily="50" charset="-128"/>
                          <a:ea typeface="Meiryo UI" panose="020B0604030504040204" pitchFamily="50" charset="-128"/>
                        </a:rPr>
                        <a:t>16</a:t>
                      </a:r>
                      <a:r>
                        <a:rPr lang="ja-JP" altLang="en-US" sz="1100" b="0" i="0" u="none" strike="noStrike" dirty="0">
                          <a:effectLst/>
                          <a:latin typeface="Meiryo UI" panose="020B0604030504040204" pitchFamily="50" charset="-128"/>
                          <a:ea typeface="Meiryo UI" panose="020B0604030504040204" pitchFamily="50" charset="-128"/>
                        </a:rPr>
                        <a:t>％増）</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62,942</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千円（前年</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25%</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増）</a:t>
                      </a:r>
                    </a:p>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t"/>
                      <a:endPar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2279192"/>
                  </a:ext>
                </a:extLst>
              </a:tr>
              <a:tr h="117819">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lumMod val="20000"/>
                        <a:lumOff val="80000"/>
                      </a:schemeClr>
                    </a:solidFill>
                  </a:tcPr>
                </a:tc>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延べ受注施設数</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718</a:t>
                      </a:r>
                      <a:r>
                        <a:rPr lang="ja-JP" altLang="en-US" sz="1100" b="0" i="0" u="none" strike="noStrike" dirty="0">
                          <a:effectLst/>
                          <a:latin typeface="Meiryo UI" panose="020B0604030504040204" pitchFamily="50" charset="-128"/>
                          <a:ea typeface="Meiryo UI" panose="020B0604030504040204" pitchFamily="50" charset="-128"/>
                        </a:rPr>
                        <a:t>施設</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1,130</a:t>
                      </a:r>
                      <a:r>
                        <a:rPr lang="ja-JP" altLang="en-US" sz="1100" b="0" i="0" u="none" strike="noStrike" dirty="0">
                          <a:effectLst/>
                          <a:latin typeface="Meiryo UI" panose="020B0604030504040204" pitchFamily="50" charset="-128"/>
                          <a:ea typeface="Meiryo UI" panose="020B0604030504040204" pitchFamily="50" charset="-128"/>
                        </a:rPr>
                        <a:t>施設</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998</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施設</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t"/>
                      <a:endPar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3287638"/>
                  </a:ext>
                </a:extLst>
              </a:tr>
              <a:tr h="117819">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2335" marR="2335" marT="2335" marB="0">
                    <a:lnR w="6350" cap="flat" cmpd="sng" algn="ctr">
                      <a:solidFill>
                        <a:srgbClr val="000000"/>
                      </a:solidFill>
                      <a:prstDash val="solid"/>
                      <a:round/>
                      <a:headEnd type="none" w="med" len="med"/>
                      <a:tailEnd type="none" w="med" len="med"/>
                    </a:lnR>
                    <a:lnT>
                      <a:noFill/>
                    </a:lnT>
                    <a:lnB>
                      <a:noFill/>
                    </a:lnB>
                    <a:solidFill>
                      <a:schemeClr val="accent1">
                        <a:lumMod val="20000"/>
                        <a:lumOff val="80000"/>
                      </a:schemeClr>
                    </a:solidFill>
                  </a:tcPr>
                </a:tc>
                <a:tc v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うち企業受注件数・額</a:t>
                      </a:r>
                    </a:p>
                  </a:txBody>
                  <a:tcPr marL="2335" marR="2335" marT="2335" marB="0">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a:effectLst/>
                          <a:latin typeface="Meiryo UI" panose="020B0604030504040204" pitchFamily="50" charset="-128"/>
                          <a:ea typeface="Meiryo UI" panose="020B0604030504040204" pitchFamily="50" charset="-128"/>
                        </a:rPr>
                        <a:t>12,369</a:t>
                      </a:r>
                      <a:r>
                        <a:rPr lang="ja-JP" altLang="en-US" sz="1100" b="0" i="0" u="none" strike="noStrike">
                          <a:effectLst/>
                          <a:latin typeface="Meiryo UI" panose="020B0604030504040204" pitchFamily="50" charset="-128"/>
                          <a:ea typeface="Meiryo UI" panose="020B0604030504040204" pitchFamily="50" charset="-128"/>
                        </a:rPr>
                        <a:t>千円、</a:t>
                      </a:r>
                      <a:r>
                        <a:rPr lang="en-US" altLang="ja-JP" sz="1100" b="0" i="0" u="none" strike="noStrike">
                          <a:effectLst/>
                          <a:latin typeface="Meiryo UI" panose="020B0604030504040204" pitchFamily="50" charset="-128"/>
                          <a:ea typeface="Meiryo UI" panose="020B0604030504040204" pitchFamily="50" charset="-128"/>
                        </a:rPr>
                        <a:t>229</a:t>
                      </a:r>
                      <a:r>
                        <a:rPr lang="ja-JP" altLang="en-US" sz="1100" b="0" i="0" u="none" strike="noStrike">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13,391</a:t>
                      </a:r>
                      <a:r>
                        <a:rPr lang="ja-JP" altLang="en-US" sz="1100" b="0" i="0" u="none" strike="noStrike" dirty="0">
                          <a:effectLst/>
                          <a:latin typeface="Meiryo UI" panose="020B0604030504040204" pitchFamily="50" charset="-128"/>
                          <a:ea typeface="Meiryo UI" panose="020B0604030504040204" pitchFamily="50" charset="-128"/>
                        </a:rPr>
                        <a:t>千円、</a:t>
                      </a:r>
                      <a:r>
                        <a:rPr lang="en-US" altLang="ja-JP" sz="1100" b="0" i="0" u="none" strike="noStrike" dirty="0">
                          <a:effectLst/>
                          <a:latin typeface="Meiryo UI" panose="020B0604030504040204" pitchFamily="50" charset="-128"/>
                          <a:ea typeface="Meiryo UI" panose="020B0604030504040204" pitchFamily="50" charset="-128"/>
                        </a:rPr>
                        <a:t>300</a:t>
                      </a:r>
                      <a:r>
                        <a:rPr lang="ja-JP" altLang="en-US" sz="1100" b="0" i="0" u="none" strike="noStrike" dirty="0">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10,103</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千円、</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250</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件</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t"/>
                      <a:endPar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7399087"/>
                  </a:ext>
                </a:extLst>
              </a:tr>
              <a:tr h="117819">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lumMod val="20000"/>
                        <a:lumOff val="80000"/>
                      </a:schemeClr>
                    </a:solidFill>
                  </a:tcPr>
                </a:tc>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うち大阪府受注件数・額</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a:effectLst/>
                          <a:latin typeface="Meiryo UI" panose="020B0604030504040204" pitchFamily="50" charset="-128"/>
                          <a:ea typeface="Meiryo UI" panose="020B0604030504040204" pitchFamily="50" charset="-128"/>
                        </a:rPr>
                        <a:t>23,763</a:t>
                      </a:r>
                      <a:r>
                        <a:rPr lang="ja-JP" altLang="en-US" sz="1100" b="0" i="0" u="none" strike="noStrike">
                          <a:effectLst/>
                          <a:latin typeface="Meiryo UI" panose="020B0604030504040204" pitchFamily="50" charset="-128"/>
                          <a:ea typeface="Meiryo UI" panose="020B0604030504040204" pitchFamily="50" charset="-128"/>
                        </a:rPr>
                        <a:t>千円、</a:t>
                      </a:r>
                      <a:r>
                        <a:rPr lang="en-US" altLang="ja-JP" sz="1100" b="0" i="0" u="none" strike="noStrike">
                          <a:effectLst/>
                          <a:latin typeface="Meiryo UI" panose="020B0604030504040204" pitchFamily="50" charset="-128"/>
                          <a:ea typeface="Meiryo UI" panose="020B0604030504040204" pitchFamily="50" charset="-128"/>
                        </a:rPr>
                        <a:t>251</a:t>
                      </a:r>
                      <a:r>
                        <a:rPr lang="ja-JP" altLang="en-US" sz="1100" b="0" i="0" u="none" strike="noStrike">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30,734</a:t>
                      </a:r>
                      <a:r>
                        <a:rPr lang="ja-JP" altLang="en-US" sz="1100" b="0" i="0" u="none" strike="noStrike" dirty="0">
                          <a:effectLst/>
                          <a:latin typeface="Meiryo UI" panose="020B0604030504040204" pitchFamily="50" charset="-128"/>
                          <a:ea typeface="Meiryo UI" panose="020B0604030504040204" pitchFamily="50" charset="-128"/>
                        </a:rPr>
                        <a:t>千円、</a:t>
                      </a:r>
                      <a:r>
                        <a:rPr lang="en-US" altLang="ja-JP" sz="1100" b="0" i="0" u="none" strike="noStrike" dirty="0">
                          <a:effectLst/>
                          <a:latin typeface="Meiryo UI" panose="020B0604030504040204" pitchFamily="50" charset="-128"/>
                          <a:ea typeface="Meiryo UI" panose="020B0604030504040204" pitchFamily="50" charset="-128"/>
                        </a:rPr>
                        <a:t>248</a:t>
                      </a:r>
                      <a:r>
                        <a:rPr lang="ja-JP" altLang="en-US" sz="1100" b="0" i="0" u="none" strike="noStrike" dirty="0">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39,738</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千円、</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306</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件</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t"/>
                      <a:endPar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2825414"/>
                  </a:ext>
                </a:extLst>
              </a:tr>
              <a:tr h="117819">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うち市町村受注件数・額</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a:effectLst/>
                          <a:latin typeface="Meiryo UI" panose="020B0604030504040204" pitchFamily="50" charset="-128"/>
                          <a:ea typeface="Meiryo UI" panose="020B0604030504040204" pitchFamily="50" charset="-128"/>
                        </a:rPr>
                        <a:t>1,272</a:t>
                      </a:r>
                      <a:r>
                        <a:rPr lang="ja-JP" altLang="en-US" sz="1100" b="0" i="0" u="none" strike="noStrike">
                          <a:effectLst/>
                          <a:latin typeface="Meiryo UI" panose="020B0604030504040204" pitchFamily="50" charset="-128"/>
                          <a:ea typeface="Meiryo UI" panose="020B0604030504040204" pitchFamily="50" charset="-128"/>
                        </a:rPr>
                        <a:t>千円、</a:t>
                      </a:r>
                      <a:r>
                        <a:rPr lang="en-US" altLang="ja-JP" sz="1100" b="0" i="0" u="none" strike="noStrike">
                          <a:effectLst/>
                          <a:latin typeface="Meiryo UI" panose="020B0604030504040204" pitchFamily="50" charset="-128"/>
                          <a:ea typeface="Meiryo UI" panose="020B0604030504040204" pitchFamily="50" charset="-128"/>
                        </a:rPr>
                        <a:t>15</a:t>
                      </a:r>
                      <a:r>
                        <a:rPr lang="ja-JP" altLang="en-US" sz="1100" b="0" i="0" u="none" strike="noStrike">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a:effectLst/>
                          <a:latin typeface="Meiryo UI" panose="020B0604030504040204" pitchFamily="50" charset="-128"/>
                          <a:ea typeface="Meiryo UI" panose="020B0604030504040204" pitchFamily="50" charset="-128"/>
                        </a:rPr>
                        <a:t>1,647</a:t>
                      </a:r>
                      <a:r>
                        <a:rPr lang="ja-JP" altLang="en-US" sz="1100" b="0" i="0" u="none" strike="noStrike">
                          <a:effectLst/>
                          <a:latin typeface="Meiryo UI" panose="020B0604030504040204" pitchFamily="50" charset="-128"/>
                          <a:ea typeface="Meiryo UI" panose="020B0604030504040204" pitchFamily="50" charset="-128"/>
                        </a:rPr>
                        <a:t>千円、</a:t>
                      </a:r>
                      <a:r>
                        <a:rPr lang="en-US" altLang="ja-JP" sz="1100" b="0" i="0" u="none" strike="noStrike">
                          <a:effectLst/>
                          <a:latin typeface="Meiryo UI" panose="020B0604030504040204" pitchFamily="50" charset="-128"/>
                          <a:ea typeface="Meiryo UI" panose="020B0604030504040204" pitchFamily="50" charset="-128"/>
                        </a:rPr>
                        <a:t>19</a:t>
                      </a:r>
                      <a:r>
                        <a:rPr lang="ja-JP" altLang="en-US" sz="1100" b="0" i="0" u="none" strike="noStrike">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2,757</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千円、</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21</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件</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t"/>
                      <a:endPar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5130008"/>
                  </a:ext>
                </a:extLst>
              </a:tr>
              <a:tr h="117819">
                <a:tc vMerge="1">
                  <a:txBody>
                    <a:bodyPr/>
                    <a:lstStyle/>
                    <a:p>
                      <a:endParaRPr kumimoji="1" lang="ja-JP" altLang="en-US"/>
                    </a:p>
                  </a:txBody>
                  <a:tcPr/>
                </a:tc>
                <a:tc>
                  <a:txBody>
                    <a:bodyPr/>
                    <a:lstStyle/>
                    <a:p>
                      <a:pPr algn="l" fontAlgn="t"/>
                      <a:r>
                        <a:rPr lang="en-US" altLang="ja-JP" sz="1100" b="0" i="0" u="none" strike="noStrike">
                          <a:effectLst/>
                          <a:latin typeface="Meiryo UI" panose="020B0604030504040204" pitchFamily="50" charset="-128"/>
                          <a:ea typeface="Meiryo UI" panose="020B0604030504040204" pitchFamily="50" charset="-128"/>
                        </a:rPr>
                        <a:t>2</a:t>
                      </a:r>
                      <a:r>
                        <a:rPr lang="ja-JP" altLang="en-US" sz="1100" b="0" i="0" u="none" strike="noStrike">
                          <a:effectLst/>
                          <a:latin typeface="Meiryo UI" panose="020B0604030504040204" pitchFamily="50" charset="-128"/>
                          <a:ea typeface="Meiryo UI" panose="020B0604030504040204" pitchFamily="50" charset="-128"/>
                        </a:rPr>
                        <a:t>ー</a:t>
                      </a:r>
                      <a:r>
                        <a:rPr lang="en-US" altLang="ja-JP" sz="1100" b="0" i="0" u="none" strike="noStrike">
                          <a:effectLst/>
                          <a:latin typeface="Meiryo UI" panose="020B0604030504040204" pitchFamily="50" charset="-128"/>
                          <a:ea typeface="Meiryo UI" panose="020B0604030504040204" pitchFamily="50" charset="-128"/>
                        </a:rPr>
                        <a:t>2</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accent1">
                        <a:lumMod val="20000"/>
                        <a:lumOff val="80000"/>
                      </a:schemeClr>
                    </a:solidFill>
                  </a:tcPr>
                </a:tc>
                <a:tc rowSpan="2">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自治体の調達案件の分析</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共同受注ネットワーク会議</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zh-TW" sz="1100" b="0" i="0" u="none" strike="noStrike">
                          <a:effectLst/>
                          <a:latin typeface="Meiryo UI" panose="020B0604030504040204" pitchFamily="50" charset="-128"/>
                          <a:ea typeface="Meiryo UI" panose="020B0604030504040204" pitchFamily="50" charset="-128"/>
                        </a:rPr>
                        <a:t>2</a:t>
                      </a:r>
                      <a:r>
                        <a:rPr lang="zh-TW" altLang="en-US" sz="1100" b="0" i="0" u="none" strike="noStrike">
                          <a:effectLst/>
                          <a:latin typeface="Meiryo UI" panose="020B0604030504040204" pitchFamily="50" charset="-128"/>
                          <a:ea typeface="Meiryo UI" panose="020B0604030504040204" pitchFamily="50" charset="-128"/>
                        </a:rPr>
                        <a:t>回開催（</a:t>
                      </a:r>
                      <a:r>
                        <a:rPr lang="en-US" altLang="zh-TW" sz="1100" b="0" i="0" u="none" strike="noStrike">
                          <a:effectLst/>
                          <a:latin typeface="Meiryo UI" panose="020B0604030504040204" pitchFamily="50" charset="-128"/>
                          <a:ea typeface="Meiryo UI" panose="020B0604030504040204" pitchFamily="50" charset="-128"/>
                        </a:rPr>
                        <a:t>9</a:t>
                      </a:r>
                      <a:r>
                        <a:rPr lang="zh-TW" altLang="en-US" sz="1100" b="0" i="0" u="none" strike="noStrike">
                          <a:effectLst/>
                          <a:latin typeface="Meiryo UI" panose="020B0604030504040204" pitchFamily="50" charset="-128"/>
                          <a:ea typeface="Meiryo UI" panose="020B0604030504040204" pitchFamily="50" charset="-128"/>
                        </a:rPr>
                        <a:t>月、</a:t>
                      </a:r>
                      <a:r>
                        <a:rPr lang="en-US" altLang="zh-TW" sz="1100" b="0" i="0" u="none" strike="noStrike">
                          <a:effectLst/>
                          <a:latin typeface="Meiryo UI" panose="020B0604030504040204" pitchFamily="50" charset="-128"/>
                          <a:ea typeface="Meiryo UI" panose="020B0604030504040204" pitchFamily="50" charset="-128"/>
                        </a:rPr>
                        <a:t>2</a:t>
                      </a:r>
                      <a:r>
                        <a:rPr lang="zh-TW" altLang="en-US" sz="1100" b="0" i="0" u="none" strike="noStrike">
                          <a:effectLst/>
                          <a:latin typeface="Meiryo UI" panose="020B0604030504040204" pitchFamily="50" charset="-128"/>
                          <a:ea typeface="Meiryo UI" panose="020B0604030504040204" pitchFamily="50" charset="-128"/>
                        </a:rPr>
                        <a:t>月）</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zh-TW" sz="1100" b="0" i="0" u="none" strike="noStrike" dirty="0">
                          <a:effectLst/>
                          <a:latin typeface="Meiryo UI" panose="020B0604030504040204" pitchFamily="50" charset="-128"/>
                          <a:ea typeface="Meiryo UI" panose="020B0604030504040204" pitchFamily="50" charset="-128"/>
                        </a:rPr>
                        <a:t>2</a:t>
                      </a:r>
                      <a:r>
                        <a:rPr lang="zh-TW" altLang="en-US" sz="1100" b="0" i="0" u="none" strike="noStrike" dirty="0">
                          <a:effectLst/>
                          <a:latin typeface="Meiryo UI" panose="020B0604030504040204" pitchFamily="50" charset="-128"/>
                          <a:ea typeface="Meiryo UI" panose="020B0604030504040204" pitchFamily="50" charset="-128"/>
                        </a:rPr>
                        <a:t>回開催（</a:t>
                      </a:r>
                      <a:r>
                        <a:rPr lang="en-US" altLang="zh-TW" sz="1100" b="0" i="0" u="none" strike="noStrike" dirty="0">
                          <a:effectLst/>
                          <a:latin typeface="Meiryo UI" panose="020B0604030504040204" pitchFamily="50" charset="-128"/>
                          <a:ea typeface="Meiryo UI" panose="020B0604030504040204" pitchFamily="50" charset="-128"/>
                        </a:rPr>
                        <a:t>9</a:t>
                      </a:r>
                      <a:r>
                        <a:rPr lang="zh-TW" altLang="en-US" sz="1100" b="0" i="0" u="none" strike="noStrike" dirty="0">
                          <a:effectLst/>
                          <a:latin typeface="Meiryo UI" panose="020B0604030504040204" pitchFamily="50" charset="-128"/>
                          <a:ea typeface="Meiryo UI" panose="020B0604030504040204" pitchFamily="50" charset="-128"/>
                        </a:rPr>
                        <a:t>月、</a:t>
                      </a:r>
                      <a:r>
                        <a:rPr lang="en-US" altLang="zh-TW" sz="1100" b="0" i="0" u="none" strike="noStrike" dirty="0">
                          <a:effectLst/>
                          <a:latin typeface="Meiryo UI" panose="020B0604030504040204" pitchFamily="50" charset="-128"/>
                          <a:ea typeface="Meiryo UI" panose="020B0604030504040204" pitchFamily="50" charset="-128"/>
                        </a:rPr>
                        <a:t>2</a:t>
                      </a:r>
                      <a:r>
                        <a:rPr lang="zh-TW" altLang="en-US" sz="1100" b="0" i="0" u="none" strike="noStrike" dirty="0">
                          <a:effectLst/>
                          <a:latin typeface="Meiryo UI" panose="020B0604030504040204" pitchFamily="50" charset="-128"/>
                          <a:ea typeface="Meiryo UI" panose="020B0604030504040204" pitchFamily="50" charset="-128"/>
                        </a:rPr>
                        <a:t>月）</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2</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回開催（</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9</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月、</a:t>
                      </a:r>
                      <a:r>
                        <a:rPr lang="en-US" altLang="zh-TW" sz="1100" b="0" i="0" u="none" strike="noStrike" dirty="0">
                          <a:solidFill>
                            <a:srgbClr val="000000"/>
                          </a:solidFill>
                          <a:effectLst/>
                          <a:latin typeface="Meiryo UI" panose="020B0604030504040204" pitchFamily="50" charset="-128"/>
                          <a:ea typeface="Meiryo UI" panose="020B0604030504040204" pitchFamily="50" charset="-128"/>
                        </a:rPr>
                        <a:t>2</a:t>
                      </a: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月）</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t"/>
                      <a:endParaRPr lang="zh-TW"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5825124"/>
                  </a:ext>
                </a:extLst>
              </a:tr>
              <a:tr h="234018">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a:txBody>
                    <a:bodyPr/>
                    <a:lstStyle/>
                    <a:p>
                      <a:pPr algn="l" fontAlgn="t"/>
                      <a:r>
                        <a:rPr lang="zh-TW" altLang="en-US" sz="1100" b="0" i="0" u="none" strike="noStrike">
                          <a:effectLst/>
                          <a:latin typeface="Meiryo UI" panose="020B0604030504040204" pitchFamily="50" charset="-128"/>
                          <a:ea typeface="Meiryo UI" panose="020B0604030504040204" pitchFamily="50" charset="-128"/>
                        </a:rPr>
                        <a:t>共同受注広報</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リーフレット作成　全市町村配布</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関西経済連合会、大阪商工会議所等にリーフレット配下</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552403"/>
                  </a:ext>
                </a:extLst>
              </a:tr>
              <a:tr h="231084">
                <a:tc vMerge="1">
                  <a:txBody>
                    <a:bodyPr/>
                    <a:lstStyle/>
                    <a:p>
                      <a:endParaRPr kumimoji="1" lang="ja-JP" altLang="en-US"/>
                    </a:p>
                  </a:txBody>
                  <a:tcPr/>
                </a:tc>
                <a:tc>
                  <a:txBody>
                    <a:bodyPr/>
                    <a:lstStyle/>
                    <a:p>
                      <a:pPr algn="l" fontAlgn="t"/>
                      <a:r>
                        <a:rPr lang="en-US" altLang="ja-JP" sz="1100" b="0" i="0" u="none" strike="noStrike">
                          <a:effectLst/>
                          <a:latin typeface="Meiryo UI" panose="020B0604030504040204" pitchFamily="50" charset="-128"/>
                          <a:ea typeface="Meiryo UI" panose="020B0604030504040204" pitchFamily="50" charset="-128"/>
                        </a:rPr>
                        <a:t>2</a:t>
                      </a:r>
                      <a:r>
                        <a:rPr lang="ja-JP" altLang="en-US" sz="1100" b="0" i="0" u="none" strike="noStrike">
                          <a:effectLst/>
                          <a:latin typeface="Meiryo UI" panose="020B0604030504040204" pitchFamily="50" charset="-128"/>
                          <a:ea typeface="Meiryo UI" panose="020B0604030504040204" pitchFamily="50" charset="-128"/>
                        </a:rPr>
                        <a:t>ー</a:t>
                      </a:r>
                      <a:r>
                        <a:rPr lang="en-US" altLang="ja-JP" sz="1100" b="0" i="0" u="none" strike="noStrike">
                          <a:effectLst/>
                          <a:latin typeface="Meiryo UI" panose="020B0604030504040204" pitchFamily="50" charset="-128"/>
                          <a:ea typeface="Meiryo UI" panose="020B0604030504040204" pitchFamily="50" charset="-128"/>
                        </a:rPr>
                        <a:t>3</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accent1">
                        <a:lumMod val="20000"/>
                        <a:lumOff val="80000"/>
                      </a:schemeClr>
                    </a:solidFill>
                  </a:tcPr>
                </a:tc>
                <a:tc rowSpan="2">
                  <a:txBody>
                    <a:bodyPr/>
                    <a:lstStyle/>
                    <a:p>
                      <a:pPr algn="l" fontAlgn="t"/>
                      <a:r>
                        <a:rPr lang="ja-JP" altLang="en-US" sz="1100" b="0" i="0" u="none" strike="noStrike">
                          <a:solidFill>
                            <a:srgbClr val="000000"/>
                          </a:solidFill>
                          <a:effectLst/>
                          <a:latin typeface="Meiryo UI" panose="020B0604030504040204" pitchFamily="50" charset="-128"/>
                          <a:ea typeface="Meiryo UI" panose="020B0604030504040204" pitchFamily="50" charset="-128"/>
                        </a:rPr>
                        <a:t>企業共同による開発製品の販路拡大</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「大阪旨ソーッス！」</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TW" altLang="en-US" sz="1100" b="0" i="0" u="none" strike="noStrike">
                          <a:effectLst/>
                          <a:latin typeface="Meiryo UI" panose="020B0604030504040204" pitchFamily="50" charset="-128"/>
                          <a:ea typeface="Meiryo UI" panose="020B0604030504040204" pitchFamily="50" charset="-128"/>
                        </a:rPr>
                        <a:t>製造事業所課題検討会（</a:t>
                      </a:r>
                      <a:r>
                        <a:rPr lang="en-US" altLang="zh-TW" sz="1100" b="0" i="0" u="none" strike="noStrike">
                          <a:effectLst/>
                          <a:latin typeface="Meiryo UI" panose="020B0604030504040204" pitchFamily="50" charset="-128"/>
                          <a:ea typeface="Meiryo UI" panose="020B0604030504040204" pitchFamily="50" charset="-128"/>
                        </a:rPr>
                        <a:t>5</a:t>
                      </a:r>
                      <a:r>
                        <a:rPr lang="zh-TW" altLang="en-US" sz="1100" b="0" i="0" u="none" strike="noStrike">
                          <a:effectLst/>
                          <a:latin typeface="Meiryo UI" panose="020B0604030504040204" pitchFamily="50" charset="-128"/>
                          <a:ea typeface="Meiryo UI" panose="020B0604030504040204" pitchFamily="50" charset="-128"/>
                        </a:rPr>
                        <a:t>月）</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製造説明会（</a:t>
                      </a:r>
                      <a:r>
                        <a:rPr lang="en-US" altLang="ja-JP" sz="1100" b="0" i="0" u="none" strike="noStrike" dirty="0">
                          <a:effectLst/>
                          <a:latin typeface="Meiryo UI" panose="020B0604030504040204" pitchFamily="50" charset="-128"/>
                          <a:ea typeface="Meiryo UI" panose="020B0604030504040204" pitchFamily="50" charset="-128"/>
                        </a:rPr>
                        <a:t>6</a:t>
                      </a:r>
                      <a:r>
                        <a:rPr lang="ja-JP" altLang="en-US" sz="1100" b="0" i="0" u="none" strike="noStrike" dirty="0">
                          <a:effectLst/>
                          <a:latin typeface="Meiryo UI" panose="020B0604030504040204" pitchFamily="50" charset="-128"/>
                          <a:ea typeface="Meiryo UI" panose="020B0604030504040204" pitchFamily="50" charset="-128"/>
                        </a:rPr>
                        <a:t>月）</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課題検討会（</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7</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月）</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食品衛生セミナー（</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8</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月）</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4540965"/>
                  </a:ext>
                </a:extLst>
              </a:tr>
              <a:tr h="350218">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NEXCO</a:t>
                      </a:r>
                      <a:r>
                        <a:rPr lang="ja-JP" altLang="en-US" sz="1100" b="0" i="0" u="none" strike="noStrike" dirty="0">
                          <a:effectLst/>
                          <a:latin typeface="Meiryo UI" panose="020B0604030504040204" pitchFamily="50" charset="-128"/>
                          <a:ea typeface="Meiryo UI" panose="020B0604030504040204" pitchFamily="50" charset="-128"/>
                        </a:rPr>
                        <a:t>西日本吹田</a:t>
                      </a:r>
                      <a:r>
                        <a:rPr lang="en-US" altLang="ja-JP" sz="1100" b="0" i="0" u="none" strike="noStrike" dirty="0">
                          <a:effectLst/>
                          <a:latin typeface="Meiryo UI" panose="020B0604030504040204" pitchFamily="50" charset="-128"/>
                          <a:ea typeface="Meiryo UI" panose="020B0604030504040204" pitchFamily="50" charset="-128"/>
                        </a:rPr>
                        <a:t>SA</a:t>
                      </a:r>
                      <a:r>
                        <a:rPr lang="ja-JP" altLang="en-US" sz="1100" b="0" i="0" u="none" strike="noStrike" dirty="0" err="1">
                          <a:effectLst/>
                          <a:latin typeface="Meiryo UI" panose="020B0604030504040204" pitchFamily="50" charset="-128"/>
                          <a:ea typeface="Meiryo UI" panose="020B0604030504040204" pitchFamily="50" charset="-128"/>
                        </a:rPr>
                        <a:t>にて</a:t>
                      </a:r>
                      <a:r>
                        <a:rPr lang="ja-JP" altLang="en-US" sz="1100" b="0" i="0" u="none" strike="noStrike" dirty="0">
                          <a:effectLst/>
                          <a:latin typeface="Meiryo UI" panose="020B0604030504040204" pitchFamily="50" charset="-128"/>
                          <a:ea typeface="Meiryo UI" panose="020B0604030504040204" pitchFamily="50" charset="-128"/>
                        </a:rPr>
                        <a:t>販売（</a:t>
                      </a:r>
                      <a:r>
                        <a:rPr lang="en-US" altLang="ja-JP" sz="1100" b="0" i="0" u="none" strike="noStrike" dirty="0">
                          <a:effectLst/>
                          <a:latin typeface="Meiryo UI" panose="020B0604030504040204" pitchFamily="50" charset="-128"/>
                          <a:ea typeface="Meiryo UI" panose="020B0604030504040204" pitchFamily="50" charset="-128"/>
                        </a:rPr>
                        <a:t>3</a:t>
                      </a:r>
                      <a:r>
                        <a:rPr lang="ja-JP" altLang="en-US" sz="1100" b="0" i="0" u="none" strike="noStrike" dirty="0">
                          <a:effectLst/>
                          <a:latin typeface="Meiryo UI" panose="020B0604030504040204" pitchFamily="50" charset="-128"/>
                          <a:ea typeface="Meiryo UI" panose="020B0604030504040204" pitchFamily="50" charset="-128"/>
                        </a:rPr>
                        <a:t>月～）</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・ポスター、動画作成</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公民連携による外部販売（</a:t>
                      </a:r>
                      <a:r>
                        <a:rPr lang="en-US" altLang="ja-JP" sz="1100" b="0" i="0" u="none" strike="noStrike" dirty="0">
                          <a:effectLst/>
                          <a:latin typeface="Meiryo UI" panose="020B0604030504040204" pitchFamily="50" charset="-128"/>
                          <a:ea typeface="Meiryo UI" panose="020B0604030504040204" pitchFamily="50" charset="-128"/>
                        </a:rPr>
                        <a:t>3</a:t>
                      </a:r>
                      <a:r>
                        <a:rPr lang="ja-JP" altLang="en-US" sz="1100" b="0" i="0" u="none" strike="noStrike" dirty="0">
                          <a:effectLst/>
                          <a:latin typeface="Meiryo UI" panose="020B0604030504040204" pitchFamily="50" charset="-128"/>
                          <a:ea typeface="Meiryo UI" panose="020B0604030504040204" pitchFamily="50" charset="-128"/>
                        </a:rPr>
                        <a:t>回）</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・大阪信用金庫（</a:t>
                      </a:r>
                      <a:r>
                        <a:rPr lang="en-US" altLang="ja-JP" sz="1100" b="0" i="0" u="none" strike="noStrike" dirty="0">
                          <a:effectLst/>
                          <a:latin typeface="Meiryo UI" panose="020B0604030504040204" pitchFamily="50" charset="-128"/>
                          <a:ea typeface="Meiryo UI" panose="020B0604030504040204" pitchFamily="50" charset="-128"/>
                        </a:rPr>
                        <a:t>10</a:t>
                      </a:r>
                      <a:r>
                        <a:rPr lang="ja-JP" altLang="en-US" sz="1100" b="0" i="0" u="none" strike="noStrike" dirty="0">
                          <a:effectLst/>
                          <a:latin typeface="Meiryo UI" panose="020B0604030504040204" pitchFamily="50" charset="-128"/>
                          <a:ea typeface="Meiryo UI" panose="020B0604030504040204" pitchFamily="50" charset="-128"/>
                        </a:rPr>
                        <a:t>月）</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・大阪大学（</a:t>
                      </a:r>
                      <a:r>
                        <a:rPr lang="en-US" altLang="ja-JP" sz="1100" b="0" i="0" u="none" strike="noStrike" dirty="0">
                          <a:effectLst/>
                          <a:latin typeface="Meiryo UI" panose="020B0604030504040204" pitchFamily="50" charset="-128"/>
                          <a:ea typeface="Meiryo UI" panose="020B0604030504040204" pitchFamily="50" charset="-128"/>
                        </a:rPr>
                        <a:t>11</a:t>
                      </a:r>
                      <a:r>
                        <a:rPr lang="ja-JP" altLang="en-US" sz="1100" b="0" i="0" u="none" strike="noStrike" dirty="0">
                          <a:effectLst/>
                          <a:latin typeface="Meiryo UI" panose="020B0604030504040204" pitchFamily="50" charset="-128"/>
                          <a:ea typeface="Meiryo UI" panose="020B0604030504040204" pitchFamily="50" charset="-128"/>
                        </a:rPr>
                        <a:t>月、</a:t>
                      </a:r>
                      <a:r>
                        <a:rPr lang="en-US" altLang="ja-JP" sz="1100" b="0" i="0" u="none" strike="noStrike" dirty="0">
                          <a:effectLst/>
                          <a:latin typeface="Meiryo UI" panose="020B0604030504040204" pitchFamily="50" charset="-128"/>
                          <a:ea typeface="Meiryo UI" panose="020B0604030504040204" pitchFamily="50" charset="-128"/>
                        </a:rPr>
                        <a:t>12</a:t>
                      </a:r>
                      <a:r>
                        <a:rPr lang="ja-JP" altLang="en-US" sz="1100" b="0" i="0" u="none" strike="noStrike" dirty="0">
                          <a:effectLst/>
                          <a:latin typeface="Meiryo UI" panose="020B0604030504040204" pitchFamily="50" charset="-128"/>
                          <a:ea typeface="Meiryo UI" panose="020B0604030504040204" pitchFamily="50" charset="-128"/>
                        </a:rPr>
                        <a:t>月）</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商品改良の検討</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イベント販売</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3299391"/>
                  </a:ext>
                </a:extLst>
              </a:tr>
            </a:tbl>
          </a:graphicData>
        </a:graphic>
      </p:graphicFrame>
      <p:sp>
        <p:nvSpPr>
          <p:cNvPr id="5" name="スライド番号プレースホルダー 2"/>
          <p:cNvSpPr>
            <a:spLocks noGrp="1"/>
          </p:cNvSpPr>
          <p:nvPr>
            <p:ph type="sldNum" sz="quarter" idx="12"/>
          </p:nvPr>
        </p:nvSpPr>
        <p:spPr>
          <a:xfrm>
            <a:off x="9471285" y="6597654"/>
            <a:ext cx="2743200" cy="365125"/>
          </a:xfrm>
        </p:spPr>
        <p:txBody>
          <a:bodyPr/>
          <a:lstStyle/>
          <a:p>
            <a:fld id="{EE2C198F-981A-4DF1-8565-87A4DA80C639}" type="slidenum">
              <a:rPr kumimoji="1" lang="ja-JP" altLang="en-US" smtClean="0"/>
              <a:t>11</a:t>
            </a:fld>
            <a:endParaRPr kumimoji="1" lang="ja-JP" altLang="en-US" dirty="0"/>
          </a:p>
        </p:txBody>
      </p:sp>
    </p:spTree>
    <p:extLst>
      <p:ext uri="{BB962C8B-B14F-4D97-AF65-F5344CB8AC3E}">
        <p14:creationId xmlns:p14="http://schemas.microsoft.com/office/powerpoint/2010/main" val="3627841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731807017"/>
              </p:ext>
            </p:extLst>
          </p:nvPr>
        </p:nvGraphicFramePr>
        <p:xfrm>
          <a:off x="197204" y="625810"/>
          <a:ext cx="11797592" cy="6084815"/>
        </p:xfrm>
        <a:graphic>
          <a:graphicData uri="http://schemas.openxmlformats.org/drawingml/2006/table">
            <a:tbl>
              <a:tblPr/>
              <a:tblGrid>
                <a:gridCol w="776182">
                  <a:extLst>
                    <a:ext uri="{9D8B030D-6E8A-4147-A177-3AD203B41FA5}">
                      <a16:colId xmlns:a16="http://schemas.microsoft.com/office/drawing/2014/main" val="1650564560"/>
                    </a:ext>
                  </a:extLst>
                </a:gridCol>
                <a:gridCol w="325996">
                  <a:extLst>
                    <a:ext uri="{9D8B030D-6E8A-4147-A177-3AD203B41FA5}">
                      <a16:colId xmlns:a16="http://schemas.microsoft.com/office/drawing/2014/main" val="2277607362"/>
                    </a:ext>
                  </a:extLst>
                </a:gridCol>
                <a:gridCol w="807234">
                  <a:extLst>
                    <a:ext uri="{9D8B030D-6E8A-4147-A177-3AD203B41FA5}">
                      <a16:colId xmlns:a16="http://schemas.microsoft.com/office/drawing/2014/main" val="3769221022"/>
                    </a:ext>
                  </a:extLst>
                </a:gridCol>
                <a:gridCol w="1924546">
                  <a:extLst>
                    <a:ext uri="{9D8B030D-6E8A-4147-A177-3AD203B41FA5}">
                      <a16:colId xmlns:a16="http://schemas.microsoft.com/office/drawing/2014/main" val="2821856530"/>
                    </a:ext>
                  </a:extLst>
                </a:gridCol>
                <a:gridCol w="2057271">
                  <a:extLst>
                    <a:ext uri="{9D8B030D-6E8A-4147-A177-3AD203B41FA5}">
                      <a16:colId xmlns:a16="http://schemas.microsoft.com/office/drawing/2014/main" val="1527834132"/>
                    </a:ext>
                  </a:extLst>
                </a:gridCol>
                <a:gridCol w="2057271">
                  <a:extLst>
                    <a:ext uri="{9D8B030D-6E8A-4147-A177-3AD203B41FA5}">
                      <a16:colId xmlns:a16="http://schemas.microsoft.com/office/drawing/2014/main" val="3887797622"/>
                    </a:ext>
                  </a:extLst>
                </a:gridCol>
                <a:gridCol w="1924546">
                  <a:extLst>
                    <a:ext uri="{9D8B030D-6E8A-4147-A177-3AD203B41FA5}">
                      <a16:colId xmlns:a16="http://schemas.microsoft.com/office/drawing/2014/main" val="2476511323"/>
                    </a:ext>
                  </a:extLst>
                </a:gridCol>
                <a:gridCol w="1924546">
                  <a:extLst>
                    <a:ext uri="{9D8B030D-6E8A-4147-A177-3AD203B41FA5}">
                      <a16:colId xmlns:a16="http://schemas.microsoft.com/office/drawing/2014/main" val="3560930616"/>
                    </a:ext>
                  </a:extLst>
                </a:gridCol>
              </a:tblGrid>
              <a:tr h="334296">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方策</a:t>
                      </a:r>
                    </a:p>
                  </a:txBody>
                  <a:tcPr marL="2335" marR="2335" marT="23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gridSpan="3">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取組</a:t>
                      </a:r>
                    </a:p>
                  </a:txBody>
                  <a:tcPr marL="2335" marR="2335" marT="23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令和</a:t>
                      </a:r>
                      <a:r>
                        <a:rPr lang="en-US" altLang="ja-JP" sz="1100" b="0" i="0" u="none" strike="noStrike" dirty="0">
                          <a:effectLst/>
                          <a:latin typeface="Meiryo UI" panose="020B0604030504040204" pitchFamily="50" charset="-128"/>
                          <a:ea typeface="Meiryo UI" panose="020B0604030504040204" pitchFamily="50" charset="-128"/>
                        </a:rPr>
                        <a:t>3</a:t>
                      </a:r>
                      <a:r>
                        <a:rPr lang="ja-JP" altLang="en-US" sz="1100" b="0" i="0" u="none" strike="noStrike" dirty="0">
                          <a:effectLst/>
                          <a:latin typeface="Meiryo UI" panose="020B0604030504040204" pitchFamily="50" charset="-128"/>
                          <a:ea typeface="Meiryo UI" panose="020B0604030504040204" pitchFamily="50" charset="-128"/>
                        </a:rPr>
                        <a:t>年度</a:t>
                      </a:r>
                    </a:p>
                  </a:txBody>
                  <a:tcPr marL="2335" marR="2335" marT="23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令和</a:t>
                      </a:r>
                      <a:r>
                        <a:rPr lang="en-US" altLang="ja-JP" sz="1100" b="0" i="0" u="none" strike="noStrike" dirty="0">
                          <a:effectLst/>
                          <a:latin typeface="Meiryo UI" panose="020B0604030504040204" pitchFamily="50" charset="-128"/>
                          <a:ea typeface="Meiryo UI" panose="020B0604030504040204" pitchFamily="50" charset="-128"/>
                        </a:rPr>
                        <a:t>4</a:t>
                      </a:r>
                      <a:r>
                        <a:rPr lang="ja-JP" altLang="en-US" sz="1100" b="0" i="0" u="none" strike="noStrike" dirty="0">
                          <a:effectLst/>
                          <a:latin typeface="Meiryo UI" panose="020B0604030504040204" pitchFamily="50" charset="-128"/>
                          <a:ea typeface="Meiryo UI" panose="020B0604030504040204" pitchFamily="50" charset="-128"/>
                        </a:rPr>
                        <a:t>年度</a:t>
                      </a:r>
                    </a:p>
                  </a:txBody>
                  <a:tcPr marL="2335" marR="2335" marT="23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TW" altLang="en-US" sz="1100" b="0" i="0" u="none" strike="noStrike" dirty="0">
                          <a:effectLst/>
                          <a:latin typeface="Meiryo UI" panose="020B0604030504040204" pitchFamily="50" charset="-128"/>
                          <a:ea typeface="Meiryo UI" panose="020B0604030504040204" pitchFamily="50" charset="-128"/>
                        </a:rPr>
                        <a:t>令和</a:t>
                      </a:r>
                      <a:r>
                        <a:rPr lang="en-US" altLang="zh-TW" sz="1100" b="0" i="0" u="none" strike="noStrike" dirty="0">
                          <a:effectLst/>
                          <a:latin typeface="Meiryo UI" panose="020B0604030504040204" pitchFamily="50" charset="-128"/>
                          <a:ea typeface="Meiryo UI" panose="020B0604030504040204" pitchFamily="50" charset="-128"/>
                        </a:rPr>
                        <a:t>5</a:t>
                      </a:r>
                      <a:r>
                        <a:rPr lang="zh-TW" altLang="en-US" sz="1100" b="0" i="0" u="none" strike="noStrike" dirty="0">
                          <a:effectLst/>
                          <a:latin typeface="Meiryo UI" panose="020B0604030504040204" pitchFamily="50" charset="-128"/>
                          <a:ea typeface="Meiryo UI" panose="020B0604030504040204" pitchFamily="50" charset="-128"/>
                        </a:rPr>
                        <a:t>年度</a:t>
                      </a:r>
                      <a:br>
                        <a:rPr lang="zh-TW" altLang="en-US" sz="1100" b="0" i="0" u="none" strike="noStrike" dirty="0">
                          <a:effectLst/>
                          <a:latin typeface="Meiryo UI" panose="020B0604030504040204" pitchFamily="50" charset="-128"/>
                          <a:ea typeface="Meiryo UI" panose="020B0604030504040204" pitchFamily="50" charset="-128"/>
                        </a:rPr>
                      </a:br>
                      <a:r>
                        <a:rPr lang="zh-TW" altLang="en-US" sz="1100" b="0" i="0" u="none" strike="noStrike" dirty="0">
                          <a:effectLst/>
                          <a:latin typeface="Meiryo UI" panose="020B0604030504040204" pitchFamily="50" charset="-128"/>
                          <a:ea typeface="Meiryo UI" panose="020B0604030504040204" pitchFamily="50" charset="-128"/>
                        </a:rPr>
                        <a:t>（</a:t>
                      </a:r>
                      <a:r>
                        <a:rPr lang="ja-JP" altLang="en-US" sz="1100" b="0" i="0" u="none" strike="noStrike" dirty="0">
                          <a:effectLst/>
                          <a:latin typeface="Meiryo UI" panose="020B0604030504040204" pitchFamily="50" charset="-128"/>
                          <a:ea typeface="Meiryo UI" panose="020B0604030504040204" pitchFamily="50" charset="-128"/>
                        </a:rPr>
                        <a:t>３</a:t>
                      </a:r>
                      <a:r>
                        <a:rPr lang="zh-TW" altLang="en-US" sz="1100" b="0" i="0" u="none" strike="noStrike" dirty="0">
                          <a:effectLst/>
                          <a:latin typeface="Meiryo UI" panose="020B0604030504040204" pitchFamily="50" charset="-128"/>
                          <a:ea typeface="Meiryo UI" panose="020B0604030504040204" pitchFamily="50" charset="-128"/>
                        </a:rPr>
                        <a:t>月末）</a:t>
                      </a:r>
                      <a:r>
                        <a:rPr lang="ja-JP" altLang="en-US" sz="1100" b="0" i="0" u="none" strike="noStrike" dirty="0">
                          <a:effectLst/>
                          <a:latin typeface="Meiryo UI" panose="020B0604030504040204" pitchFamily="50" charset="-128"/>
                          <a:ea typeface="Meiryo UI" panose="020B0604030504040204" pitchFamily="50" charset="-128"/>
                        </a:rPr>
                        <a:t>エクセル</a:t>
                      </a:r>
                      <a:endParaRPr lang="zh-TW" altLang="en-US" sz="1100" b="0" i="0" u="none" strike="noStrike" dirty="0">
                        <a:effectLst/>
                        <a:latin typeface="Meiryo UI" panose="020B0604030504040204" pitchFamily="50" charset="-128"/>
                        <a:ea typeface="Meiryo UI" panose="020B0604030504040204" pitchFamily="50" charset="-128"/>
                      </a:endParaRPr>
                    </a:p>
                  </a:txBody>
                  <a:tcPr marL="2335" marR="2335" marT="23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effectLst/>
                          <a:latin typeface="Meiryo UI" panose="020B0604030504040204" pitchFamily="50" charset="-128"/>
                          <a:ea typeface="Meiryo UI" panose="020B0604030504040204" pitchFamily="50" charset="-128"/>
                        </a:rPr>
                        <a:t>評価</a:t>
                      </a:r>
                      <a:endParaRPr lang="zh-TW" altLang="en-US" sz="1100" b="0" i="0" u="none" strike="noStrike" dirty="0">
                        <a:effectLst/>
                        <a:latin typeface="Meiryo UI" panose="020B0604030504040204" pitchFamily="50" charset="-128"/>
                        <a:ea typeface="Meiryo UI" panose="020B0604030504040204" pitchFamily="50" charset="-128"/>
                      </a:endParaRPr>
                    </a:p>
                  </a:txBody>
                  <a:tcPr marL="2335" marR="2335" marT="23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90335304"/>
                  </a:ext>
                </a:extLst>
              </a:tr>
              <a:tr h="168304">
                <a:tc rowSpan="8">
                  <a:txBody>
                    <a:bodyPr/>
                    <a:lstStyle/>
                    <a:p>
                      <a:pPr algn="l" fontAlgn="t"/>
                      <a:r>
                        <a:rPr lang="ja-JP" altLang="en-US" sz="1100" b="1" i="0" u="none" strike="noStrike" dirty="0">
                          <a:effectLst/>
                          <a:latin typeface="Meiryo UI" panose="020B0604030504040204" pitchFamily="50" charset="-128"/>
                          <a:ea typeface="Meiryo UI" panose="020B0604030504040204" pitchFamily="50" charset="-128"/>
                        </a:rPr>
                        <a:t>３　優先調達制度の積極的活用</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en-US" altLang="ja-JP" sz="1100" b="0" i="0" u="none" strike="noStrike">
                          <a:effectLst/>
                          <a:latin typeface="Meiryo UI" panose="020B0604030504040204" pitchFamily="50" charset="-128"/>
                          <a:ea typeface="Meiryo UI" panose="020B0604030504040204" pitchFamily="50" charset="-128"/>
                        </a:rPr>
                        <a:t>3</a:t>
                      </a:r>
                      <a:r>
                        <a:rPr lang="ja-JP" altLang="en-US" sz="1100" b="0" i="0" u="none" strike="noStrike">
                          <a:effectLst/>
                          <a:latin typeface="Meiryo UI" panose="020B0604030504040204" pitchFamily="50" charset="-128"/>
                          <a:ea typeface="Meiryo UI" panose="020B0604030504040204" pitchFamily="50" charset="-128"/>
                        </a:rPr>
                        <a:t>ー</a:t>
                      </a:r>
                      <a:r>
                        <a:rPr lang="en-US" altLang="ja-JP" sz="1100" b="0" i="0" u="none" strike="noStrike">
                          <a:effectLst/>
                          <a:latin typeface="Meiryo UI" panose="020B0604030504040204" pitchFamily="50" charset="-128"/>
                          <a:ea typeface="Meiryo UI" panose="020B0604030504040204" pitchFamily="50" charset="-128"/>
                        </a:rPr>
                        <a:t>1</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accent1">
                        <a:lumMod val="20000"/>
                        <a:lumOff val="80000"/>
                      </a:schemeClr>
                    </a:solidFill>
                  </a:tcPr>
                </a:tc>
                <a:tc rowSpan="7">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優先調達方針の策定</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t"/>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solidFill>
                            <a:schemeClr val="tx1"/>
                          </a:solidFill>
                          <a:effectLst/>
                          <a:latin typeface="Meiryo UI" panose="020B0604030504040204" pitchFamily="50" charset="-128"/>
                          <a:ea typeface="Meiryo UI" panose="020B0604030504040204" pitchFamily="50" charset="-128"/>
                        </a:rPr>
                        <a:t>R3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年度方針策定（</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5</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月）</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a:solidFill>
                            <a:schemeClr val="tx1"/>
                          </a:solidFill>
                          <a:effectLst/>
                          <a:latin typeface="Meiryo UI" panose="020B0604030504040204" pitchFamily="50" charset="-128"/>
                          <a:ea typeface="Meiryo UI" panose="020B0604030504040204" pitchFamily="50" charset="-128"/>
                        </a:rPr>
                        <a:t>R4</a:t>
                      </a:r>
                      <a:r>
                        <a:rPr lang="ja-JP" altLang="en-US" sz="1100" b="0" i="0" u="none" strike="noStrike">
                          <a:solidFill>
                            <a:schemeClr val="tx1"/>
                          </a:solidFill>
                          <a:effectLst/>
                          <a:latin typeface="Meiryo UI" panose="020B0604030504040204" pitchFamily="50" charset="-128"/>
                          <a:ea typeface="Meiryo UI" panose="020B0604030504040204" pitchFamily="50" charset="-128"/>
                        </a:rPr>
                        <a:t>年度方針策定（</a:t>
                      </a:r>
                      <a:r>
                        <a:rPr lang="en-US" altLang="ja-JP" sz="1100" b="0" i="0" u="none" strike="noStrike">
                          <a:solidFill>
                            <a:schemeClr val="tx1"/>
                          </a:solidFill>
                          <a:effectLst/>
                          <a:latin typeface="Meiryo UI" panose="020B0604030504040204" pitchFamily="50" charset="-128"/>
                          <a:ea typeface="Meiryo UI" panose="020B0604030504040204" pitchFamily="50" charset="-128"/>
                        </a:rPr>
                        <a:t>4</a:t>
                      </a:r>
                      <a:r>
                        <a:rPr lang="ja-JP" altLang="en-US" sz="1100" b="0" i="0" u="none" strike="noStrike">
                          <a:solidFill>
                            <a:schemeClr val="tx1"/>
                          </a:solidFill>
                          <a:effectLst/>
                          <a:latin typeface="Meiryo UI" panose="020B0604030504040204" pitchFamily="50" charset="-128"/>
                          <a:ea typeface="Meiryo UI" panose="020B0604030504040204" pitchFamily="50" charset="-128"/>
                        </a:rPr>
                        <a:t>月）</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0" i="0" u="none" strike="noStrike" dirty="0">
                          <a:effectLst/>
                          <a:latin typeface="Meiryo UI" panose="020B0604030504040204" pitchFamily="50" charset="-128"/>
                          <a:ea typeface="Meiryo UI" panose="020B0604030504040204" pitchFamily="50" charset="-128"/>
                        </a:rPr>
                        <a:t>R5</a:t>
                      </a:r>
                      <a:r>
                        <a:rPr lang="ja-JP" altLang="en-US" sz="1100" b="0" i="0" u="none" strike="noStrike" dirty="0">
                          <a:effectLst/>
                          <a:latin typeface="Meiryo UI" panose="020B0604030504040204" pitchFamily="50" charset="-128"/>
                          <a:ea typeface="Meiryo UI" panose="020B0604030504040204" pitchFamily="50" charset="-128"/>
                        </a:rPr>
                        <a:t>年度方針策定（</a:t>
                      </a:r>
                      <a:r>
                        <a:rPr lang="en-US" altLang="ja-JP" sz="1100" b="0" i="0" u="none" strike="noStrike" dirty="0">
                          <a:effectLst/>
                          <a:latin typeface="Meiryo UI" panose="020B0604030504040204" pitchFamily="50" charset="-128"/>
                          <a:ea typeface="Meiryo UI" panose="020B0604030504040204" pitchFamily="50" charset="-128"/>
                        </a:rPr>
                        <a:t>4</a:t>
                      </a:r>
                      <a:r>
                        <a:rPr lang="ja-JP" altLang="en-US" sz="1100" b="0" i="0" u="none" strike="noStrike" dirty="0">
                          <a:effectLst/>
                          <a:latin typeface="Meiryo UI" panose="020B0604030504040204" pitchFamily="50" charset="-128"/>
                          <a:ea typeface="Meiryo UI" panose="020B0604030504040204" pitchFamily="50" charset="-128"/>
                        </a:rPr>
                        <a:t>月）</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8">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・優先調達発注額は、庁内及び府内ともに、毎年前年を上回り、増加した。庁内においては、工賃向上をめざし、Ｂ型への発注を周知・促進していく。</a:t>
                      </a:r>
                      <a:endParaRPr lang="en-US" altLang="ja-JP" sz="1100" b="0" i="0" u="none" strike="noStrike" dirty="0">
                        <a:effectLst/>
                        <a:latin typeface="Meiryo UI" panose="020B0604030504040204" pitchFamily="50" charset="-128"/>
                        <a:ea typeface="Meiryo UI" panose="020B0604030504040204" pitchFamily="50" charset="-128"/>
                      </a:endParaRPr>
                    </a:p>
                    <a:p>
                      <a:pPr algn="l" fontAlgn="t"/>
                      <a:endParaRPr lang="en-US" altLang="ja-JP" sz="1100" b="0" i="0" u="none" strike="noStrike" dirty="0">
                        <a:effectLst/>
                        <a:latin typeface="Meiryo UI" panose="020B0604030504040204" pitchFamily="50" charset="-128"/>
                        <a:ea typeface="Meiryo UI"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100" b="0" i="0" u="none" strike="noStrike" dirty="0">
                          <a:effectLst/>
                          <a:latin typeface="Meiryo UI" panose="020B0604030504040204" pitchFamily="50" charset="-128"/>
                          <a:ea typeface="Meiryo UI" panose="020B0604030504040204" pitchFamily="50" charset="-128"/>
                        </a:rPr>
                        <a:t>・在宅就業支援団体における</a:t>
                      </a:r>
                      <a:r>
                        <a:rPr lang="en-US" altLang="ja-JP" sz="1100" b="0" i="0" u="none" strike="noStrike" dirty="0">
                          <a:effectLst/>
                          <a:latin typeface="Meiryo UI" panose="020B0604030504040204" pitchFamily="50" charset="-128"/>
                          <a:ea typeface="Meiryo UI" panose="020B0604030504040204" pitchFamily="50" charset="-128"/>
                        </a:rPr>
                        <a:t>IT</a:t>
                      </a:r>
                      <a:r>
                        <a:rPr lang="ja-JP" altLang="en-US" sz="1100" b="0" i="0" u="none" strike="noStrike" dirty="0">
                          <a:effectLst/>
                          <a:latin typeface="Meiryo UI" panose="020B0604030504040204" pitchFamily="50" charset="-128"/>
                          <a:ea typeface="Meiryo UI" panose="020B0604030504040204" pitchFamily="50" charset="-128"/>
                        </a:rPr>
                        <a:t>関連業務は、令和</a:t>
                      </a:r>
                      <a:r>
                        <a:rPr lang="en-US" altLang="ja-JP" sz="1100" b="0" i="0" u="none" strike="noStrike" dirty="0">
                          <a:effectLst/>
                          <a:latin typeface="Meiryo UI" panose="020B0604030504040204" pitchFamily="50" charset="-128"/>
                          <a:ea typeface="Meiryo UI" panose="020B0604030504040204" pitchFamily="50" charset="-128"/>
                        </a:rPr>
                        <a:t>5</a:t>
                      </a:r>
                      <a:r>
                        <a:rPr lang="ja-JP" altLang="en-US" sz="1100" b="0" i="0" u="none" strike="noStrike" dirty="0">
                          <a:effectLst/>
                          <a:latin typeface="Meiryo UI" panose="020B0604030504040204" pitchFamily="50" charset="-128"/>
                          <a:ea typeface="Meiryo UI" panose="020B0604030504040204" pitchFamily="50" charset="-128"/>
                        </a:rPr>
                        <a:t>年度は対令和</a:t>
                      </a:r>
                      <a:r>
                        <a:rPr lang="en-US" altLang="ja-JP" sz="1100" b="0" i="0" u="none" strike="noStrike" dirty="0">
                          <a:effectLst/>
                          <a:latin typeface="Meiryo UI" panose="020B0604030504040204" pitchFamily="50" charset="-128"/>
                          <a:ea typeface="Meiryo UI" panose="020B0604030504040204" pitchFamily="50" charset="-128"/>
                        </a:rPr>
                        <a:t>3</a:t>
                      </a:r>
                      <a:r>
                        <a:rPr lang="ja-JP" altLang="en-US" sz="1100" b="0" i="0" u="none" strike="noStrike" dirty="0">
                          <a:effectLst/>
                          <a:latin typeface="Meiryo UI" panose="020B0604030504040204" pitchFamily="50" charset="-128"/>
                          <a:ea typeface="Meiryo UI" panose="020B0604030504040204" pitchFamily="50" charset="-128"/>
                        </a:rPr>
                        <a:t>年度比で、総受注額が</a:t>
                      </a:r>
                      <a:r>
                        <a:rPr lang="en-US" altLang="ja-JP" sz="1100" b="0" i="0" u="none" strike="noStrike" dirty="0">
                          <a:effectLst/>
                          <a:latin typeface="Meiryo UI" panose="020B0604030504040204" pitchFamily="50" charset="-128"/>
                          <a:ea typeface="Meiryo UI" panose="020B0604030504040204" pitchFamily="50" charset="-128"/>
                        </a:rPr>
                        <a:t>47</a:t>
                      </a:r>
                      <a:r>
                        <a:rPr lang="ja-JP" altLang="en-US" sz="1100" b="0" i="0" u="none" strike="noStrike" dirty="0">
                          <a:effectLst/>
                          <a:latin typeface="Meiryo UI" panose="020B0604030504040204" pitchFamily="50" charset="-128"/>
                          <a:ea typeface="Meiryo UI" panose="020B0604030504040204" pitchFamily="50" charset="-128"/>
                        </a:rPr>
                        <a:t>％増加した。うち</a:t>
                      </a:r>
                      <a:r>
                        <a:rPr lang="en-US" altLang="ja-JP" sz="1100" b="0" i="0" u="none" strike="noStrike" dirty="0">
                          <a:effectLst/>
                          <a:latin typeface="Meiryo UI" panose="020B0604030504040204" pitchFamily="50" charset="-128"/>
                          <a:ea typeface="Meiryo UI" panose="020B0604030504040204" pitchFamily="50" charset="-128"/>
                        </a:rPr>
                        <a:t>5</a:t>
                      </a:r>
                      <a:r>
                        <a:rPr lang="ja-JP" altLang="en-US" sz="1100" b="0" i="0" u="none" strike="noStrike" dirty="0">
                          <a:effectLst/>
                          <a:latin typeface="Meiryo UI" panose="020B0604030504040204" pitchFamily="50" charset="-128"/>
                          <a:ea typeface="Meiryo UI" panose="020B0604030504040204" pitchFamily="50" charset="-128"/>
                        </a:rPr>
                        <a:t>割は音声起稿業務が占めている。令和</a:t>
                      </a:r>
                      <a:r>
                        <a:rPr lang="en-US" altLang="ja-JP" sz="1100" b="0" i="0" u="none" strike="noStrike" dirty="0">
                          <a:effectLst/>
                          <a:latin typeface="Meiryo UI" panose="020B0604030504040204" pitchFamily="50" charset="-128"/>
                          <a:ea typeface="Meiryo UI" panose="020B0604030504040204" pitchFamily="50" charset="-128"/>
                        </a:rPr>
                        <a:t>5</a:t>
                      </a:r>
                      <a:r>
                        <a:rPr lang="ja-JP" altLang="en-US" sz="1100" b="0" i="0" u="none" strike="noStrike" dirty="0">
                          <a:effectLst/>
                          <a:latin typeface="Meiryo UI" panose="020B0604030504040204" pitchFamily="50" charset="-128"/>
                          <a:ea typeface="Meiryo UI" panose="020B0604030504040204" pitchFamily="50" charset="-128"/>
                        </a:rPr>
                        <a:t>年は、データ入力業務が減、</a:t>
                      </a:r>
                      <a:r>
                        <a:rPr lang="en-US" altLang="ja-JP" sz="1100" b="0" i="0" u="none" strike="noStrike" dirty="0">
                          <a:effectLst/>
                          <a:latin typeface="Meiryo UI" panose="020B0604030504040204" pitchFamily="50" charset="-128"/>
                          <a:ea typeface="Meiryo UI" panose="020B0604030504040204" pitchFamily="50" charset="-128"/>
                        </a:rPr>
                        <a:t>WEB</a:t>
                      </a:r>
                      <a:r>
                        <a:rPr lang="ja-JP" altLang="en-US" sz="1100" b="0" i="0" u="none" strike="noStrike" dirty="0">
                          <a:effectLst/>
                          <a:latin typeface="Meiryo UI" panose="020B0604030504040204" pitchFamily="50" charset="-128"/>
                          <a:ea typeface="Meiryo UI" panose="020B0604030504040204" pitchFamily="50" charset="-128"/>
                        </a:rPr>
                        <a:t>編集業務が増となり、前年比</a:t>
                      </a:r>
                      <a:r>
                        <a:rPr lang="en-US" altLang="ja-JP" sz="1100" b="0" i="0" u="none" strike="noStrike" dirty="0">
                          <a:effectLst/>
                          <a:latin typeface="Meiryo UI" panose="020B0604030504040204" pitchFamily="50" charset="-128"/>
                          <a:ea typeface="Meiryo UI" panose="020B0604030504040204" pitchFamily="50" charset="-128"/>
                        </a:rPr>
                        <a:t>98</a:t>
                      </a:r>
                      <a:r>
                        <a:rPr lang="ja-JP" altLang="en-US" sz="1100" b="0" i="0" u="none" strike="noStrike" dirty="0">
                          <a:effectLst/>
                          <a:latin typeface="Meiryo UI" panose="020B0604030504040204" pitchFamily="50" charset="-128"/>
                          <a:ea typeface="Meiryo UI" panose="020B0604030504040204" pitchFamily="50" charset="-128"/>
                        </a:rPr>
                        <a:t>％となった。</a:t>
                      </a:r>
                      <a:endParaRPr lang="en-US" altLang="ja-JP" sz="1100" b="0" i="0" u="none" strike="noStrike" dirty="0">
                        <a:effectLst/>
                        <a:latin typeface="Meiryo UI" panose="020B0604030504040204" pitchFamily="50" charset="-128"/>
                        <a:ea typeface="Meiryo UI"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endParaRPr lang="en-US" altLang="ja-JP"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8727744"/>
                  </a:ext>
                </a:extLst>
              </a:tr>
              <a:tr h="168304">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lumMod val="20000"/>
                        <a:lumOff val="80000"/>
                      </a:schemeClr>
                    </a:solidFill>
                  </a:tcPr>
                </a:tc>
                <a:tc vMerge="1">
                  <a:txBody>
                    <a:bodyPr/>
                    <a:lstStyle/>
                    <a:p>
                      <a:endParaRPr kumimoji="1" lang="ja-JP" altLang="en-US"/>
                    </a:p>
                  </a:txBody>
                  <a:tcPr/>
                </a:tc>
                <a:tc>
                  <a:txBody>
                    <a:bodyPr/>
                    <a:lstStyle/>
                    <a:p>
                      <a:pPr algn="l" fontAlgn="t"/>
                      <a:r>
                        <a:rPr lang="zh-TW" altLang="en-US" sz="1100" b="0" i="0" u="none" strike="noStrike">
                          <a:effectLst/>
                          <a:latin typeface="Meiryo UI" panose="020B0604030504040204" pitchFamily="50" charset="-128"/>
                          <a:ea typeface="Meiryo UI" panose="020B0604030504040204" pitchFamily="50" charset="-128"/>
                        </a:rPr>
                        <a:t>府内優先調達発注額</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969,635</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千円、</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3947</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977,641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千円、</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4118</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ja-JP" sz="1100" b="0" i="0" u="none" strike="noStrike" dirty="0">
                          <a:effectLst/>
                          <a:latin typeface="Meiryo UI" panose="020B0604030504040204" pitchFamily="50" charset="-128"/>
                          <a:ea typeface="Meiryo UI" panose="020B0604030504040204" pitchFamily="50" charset="-128"/>
                        </a:rPr>
                        <a:t>1,084,084</a:t>
                      </a:r>
                      <a:r>
                        <a:rPr lang="ja-JP" altLang="en-US" sz="1100" b="0" i="0" u="none" strike="noStrike" dirty="0">
                          <a:effectLst/>
                          <a:latin typeface="Meiryo UI" panose="020B0604030504040204" pitchFamily="50" charset="-128"/>
                          <a:ea typeface="Meiryo UI" panose="020B0604030504040204" pitchFamily="50" charset="-128"/>
                        </a:rPr>
                        <a:t>千円、</a:t>
                      </a:r>
                      <a:r>
                        <a:rPr lang="en-US" altLang="ja-JP" sz="1100" b="0" i="0" u="none" strike="noStrike" dirty="0">
                          <a:effectLst/>
                          <a:latin typeface="Meiryo UI" panose="020B0604030504040204" pitchFamily="50" charset="-128"/>
                          <a:ea typeface="Meiryo UI" panose="020B0604030504040204" pitchFamily="50" charset="-128"/>
                        </a:rPr>
                        <a:t>4079</a:t>
                      </a:r>
                      <a:r>
                        <a:rPr lang="ja-JP" altLang="en-US" sz="1100" b="0" i="0" u="none" strike="noStrike" dirty="0">
                          <a:effectLst/>
                          <a:latin typeface="Meiryo UI" panose="020B0604030504040204" pitchFamily="50" charset="-128"/>
                          <a:ea typeface="Meiryo UI" panose="020B0604030504040204" pitchFamily="50" charset="-128"/>
                        </a:rPr>
                        <a:t>件</a:t>
                      </a:r>
                      <a:endParaRPr lang="en-US" altLang="ja-JP"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pPr algn="ctr" fontAlgn="t"/>
                      <a:endParaRPr lang="en-US" altLang="ja-JP"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270923751"/>
                  </a:ext>
                </a:extLst>
              </a:tr>
              <a:tr h="168304">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lumMod val="20000"/>
                        <a:lumOff val="80000"/>
                      </a:schemeClr>
                    </a:solidFill>
                  </a:tcPr>
                </a:tc>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うち庁内発注額</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a:solidFill>
                            <a:schemeClr val="tx1"/>
                          </a:solidFill>
                          <a:effectLst/>
                          <a:latin typeface="Meiryo UI" panose="020B0604030504040204" pitchFamily="50" charset="-128"/>
                          <a:ea typeface="Meiryo UI" panose="020B0604030504040204" pitchFamily="50" charset="-128"/>
                        </a:rPr>
                        <a:t>178,194</a:t>
                      </a:r>
                      <a:r>
                        <a:rPr lang="ja-JP" altLang="en-US" sz="1100" b="0" i="0" u="none" strike="noStrike">
                          <a:solidFill>
                            <a:schemeClr val="tx1"/>
                          </a:solidFill>
                          <a:effectLst/>
                          <a:latin typeface="Meiryo UI" panose="020B0604030504040204" pitchFamily="50" charset="-128"/>
                          <a:ea typeface="Meiryo UI" panose="020B0604030504040204" pitchFamily="50" charset="-128"/>
                        </a:rPr>
                        <a:t>千円、</a:t>
                      </a:r>
                      <a:r>
                        <a:rPr lang="en-US" altLang="ja-JP" sz="1100" b="0" i="0" u="none" strike="noStrike">
                          <a:solidFill>
                            <a:schemeClr val="tx1"/>
                          </a:solidFill>
                          <a:effectLst/>
                          <a:latin typeface="Meiryo UI" panose="020B0604030504040204" pitchFamily="50" charset="-128"/>
                          <a:ea typeface="Meiryo UI" panose="020B0604030504040204" pitchFamily="50" charset="-128"/>
                        </a:rPr>
                        <a:t>554</a:t>
                      </a:r>
                      <a:r>
                        <a:rPr lang="ja-JP" altLang="en-US" sz="1100" b="0" i="0" u="none" strike="noStrike">
                          <a:solidFill>
                            <a:schemeClr val="tx1"/>
                          </a:solidFill>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202,801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千円、</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627</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ja-JP" sz="1100" b="0" i="0" u="none" strike="noStrike" dirty="0">
                          <a:effectLst/>
                          <a:latin typeface="Meiryo UI" panose="020B0604030504040204" pitchFamily="50" charset="-128"/>
                          <a:ea typeface="Meiryo UI" panose="020B0604030504040204" pitchFamily="50" charset="-128"/>
                        </a:rPr>
                        <a:t>231,429</a:t>
                      </a:r>
                      <a:r>
                        <a:rPr lang="ja-JP" altLang="en-US" sz="1100" b="0" i="0" u="none" strike="noStrike" dirty="0">
                          <a:effectLst/>
                          <a:latin typeface="Meiryo UI" panose="020B0604030504040204" pitchFamily="50" charset="-128"/>
                          <a:ea typeface="Meiryo UI" panose="020B0604030504040204" pitchFamily="50" charset="-128"/>
                        </a:rPr>
                        <a:t>千円、</a:t>
                      </a:r>
                      <a:r>
                        <a:rPr lang="en-US" altLang="ja-JP" sz="1100" b="0" i="0" u="none" strike="noStrike" dirty="0">
                          <a:effectLst/>
                          <a:latin typeface="Meiryo UI" panose="020B0604030504040204" pitchFamily="50" charset="-128"/>
                          <a:ea typeface="Meiryo UI" panose="020B0604030504040204" pitchFamily="50" charset="-128"/>
                        </a:rPr>
                        <a:t>677</a:t>
                      </a:r>
                      <a:r>
                        <a:rPr lang="ja-JP" altLang="en-US" sz="1100" b="0" i="0" u="none" strike="noStrike" dirty="0">
                          <a:effectLst/>
                          <a:latin typeface="Meiryo UI" panose="020B0604030504040204" pitchFamily="50" charset="-128"/>
                          <a:ea typeface="Meiryo UI" panose="020B0604030504040204" pitchFamily="50" charset="-128"/>
                        </a:rPr>
                        <a:t>件</a:t>
                      </a:r>
                      <a:endParaRPr lang="en-US" altLang="ja-JP"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pPr algn="ctr" fontAlgn="t"/>
                      <a:endParaRPr lang="en-US" altLang="ja-JP"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880633037"/>
                  </a:ext>
                </a:extLst>
              </a:tr>
              <a:tr h="168304">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lumMod val="20000"/>
                        <a:lumOff val="80000"/>
                      </a:schemeClr>
                    </a:solidFill>
                  </a:tcPr>
                </a:tc>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うち市町村発注額</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a:solidFill>
                            <a:schemeClr val="tx1"/>
                          </a:solidFill>
                          <a:effectLst/>
                          <a:latin typeface="Meiryo UI" panose="020B0604030504040204" pitchFamily="50" charset="-128"/>
                          <a:ea typeface="Meiryo UI" panose="020B0604030504040204" pitchFamily="50" charset="-128"/>
                        </a:rPr>
                        <a:t>752,156</a:t>
                      </a:r>
                      <a:r>
                        <a:rPr lang="ja-JP" altLang="en-US" sz="1100" b="0" i="0" u="none" strike="noStrike">
                          <a:solidFill>
                            <a:schemeClr val="tx1"/>
                          </a:solidFill>
                          <a:effectLst/>
                          <a:latin typeface="Meiryo UI" panose="020B0604030504040204" pitchFamily="50" charset="-128"/>
                          <a:ea typeface="Meiryo UI" panose="020B0604030504040204" pitchFamily="50" charset="-128"/>
                        </a:rPr>
                        <a:t>千円、</a:t>
                      </a:r>
                      <a:r>
                        <a:rPr lang="en-US" altLang="ja-JP" sz="1100" b="0" i="0" u="none" strike="noStrike">
                          <a:solidFill>
                            <a:schemeClr val="tx1"/>
                          </a:solidFill>
                          <a:effectLst/>
                          <a:latin typeface="Meiryo UI" panose="020B0604030504040204" pitchFamily="50" charset="-128"/>
                          <a:ea typeface="Meiryo UI" panose="020B0604030504040204" pitchFamily="50" charset="-128"/>
                        </a:rPr>
                        <a:t>2835</a:t>
                      </a:r>
                      <a:r>
                        <a:rPr lang="ja-JP" altLang="en-US" sz="1100" b="0" i="0" u="none" strike="noStrike">
                          <a:solidFill>
                            <a:schemeClr val="tx1"/>
                          </a:solidFill>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732,024</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千円、</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2991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810,659</a:t>
                      </a:r>
                      <a:r>
                        <a:rPr lang="ja-JP" altLang="en-US" sz="1100" b="0" i="0" u="none" strike="noStrike" dirty="0">
                          <a:effectLst/>
                          <a:latin typeface="Meiryo UI" panose="020B0604030504040204" pitchFamily="50" charset="-128"/>
                          <a:ea typeface="Meiryo UI" panose="020B0604030504040204" pitchFamily="50" charset="-128"/>
                        </a:rPr>
                        <a:t>千円、</a:t>
                      </a:r>
                      <a:r>
                        <a:rPr lang="en-US" altLang="ja-JP" sz="1100" b="0" i="0" u="none" strike="noStrike" dirty="0">
                          <a:effectLst/>
                          <a:latin typeface="Meiryo UI" panose="020B0604030504040204" pitchFamily="50" charset="-128"/>
                          <a:ea typeface="Meiryo UI" panose="020B0604030504040204" pitchFamily="50" charset="-128"/>
                        </a:rPr>
                        <a:t>3038</a:t>
                      </a:r>
                      <a:r>
                        <a:rPr lang="ja-JP" altLang="en-US" sz="1100" b="0" i="0" u="none" strike="noStrike" dirty="0">
                          <a:effectLst/>
                          <a:latin typeface="Meiryo UI" panose="020B0604030504040204" pitchFamily="50" charset="-128"/>
                          <a:ea typeface="Meiryo UI" panose="020B0604030504040204" pitchFamily="50" charset="-128"/>
                        </a:rPr>
                        <a:t>件</a:t>
                      </a:r>
                      <a:endParaRPr lang="en-US" altLang="ja-JP"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pPr algn="ctr" fontAlgn="t"/>
                      <a:endParaRPr lang="en-US" altLang="ja-JP"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255785381"/>
                  </a:ext>
                </a:extLst>
              </a:tr>
              <a:tr h="168304">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lumMod val="20000"/>
                        <a:lumOff val="80000"/>
                      </a:schemeClr>
                    </a:solidFill>
                  </a:tcPr>
                </a:tc>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うち独立行政法人発注額</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a:effectLst/>
                          <a:latin typeface="Meiryo UI" panose="020B0604030504040204" pitchFamily="50" charset="-128"/>
                          <a:ea typeface="Meiryo UI" panose="020B0604030504040204" pitchFamily="50" charset="-128"/>
                        </a:rPr>
                        <a:t>39,285</a:t>
                      </a:r>
                      <a:r>
                        <a:rPr lang="ja-JP" altLang="en-US" sz="1100" b="0" i="0" u="none" strike="noStrike">
                          <a:effectLst/>
                          <a:latin typeface="Meiryo UI" panose="020B0604030504040204" pitchFamily="50" charset="-128"/>
                          <a:ea typeface="Meiryo UI" panose="020B0604030504040204" pitchFamily="50" charset="-128"/>
                        </a:rPr>
                        <a:t>千円、</a:t>
                      </a:r>
                      <a:r>
                        <a:rPr lang="en-US" altLang="ja-JP" sz="1100" b="0" i="0" u="none" strike="noStrike">
                          <a:effectLst/>
                          <a:latin typeface="Meiryo UI" panose="020B0604030504040204" pitchFamily="50" charset="-128"/>
                          <a:ea typeface="Meiryo UI" panose="020B0604030504040204" pitchFamily="50" charset="-128"/>
                        </a:rPr>
                        <a:t>558</a:t>
                      </a:r>
                      <a:r>
                        <a:rPr lang="ja-JP" altLang="en-US" sz="1100" b="0" i="0" u="none" strike="noStrike">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a:effectLst/>
                          <a:latin typeface="Meiryo UI" panose="020B0604030504040204" pitchFamily="50" charset="-128"/>
                          <a:ea typeface="Meiryo UI" panose="020B0604030504040204" pitchFamily="50" charset="-128"/>
                        </a:rPr>
                        <a:t>42,816</a:t>
                      </a:r>
                      <a:r>
                        <a:rPr lang="ja-JP" altLang="en-US" sz="1100" b="0" i="0" u="none" strike="noStrike">
                          <a:effectLst/>
                          <a:latin typeface="Meiryo UI" panose="020B0604030504040204" pitchFamily="50" charset="-128"/>
                          <a:ea typeface="Meiryo UI" panose="020B0604030504040204" pitchFamily="50" charset="-128"/>
                        </a:rPr>
                        <a:t>千円、</a:t>
                      </a:r>
                      <a:r>
                        <a:rPr lang="en-US" altLang="ja-JP" sz="1100" b="0" i="0" u="none" strike="noStrike">
                          <a:effectLst/>
                          <a:latin typeface="Meiryo UI" panose="020B0604030504040204" pitchFamily="50" charset="-128"/>
                          <a:ea typeface="Meiryo UI" panose="020B0604030504040204" pitchFamily="50" charset="-128"/>
                        </a:rPr>
                        <a:t>500</a:t>
                      </a:r>
                      <a:r>
                        <a:rPr lang="ja-JP" altLang="en-US" sz="1100" b="0" i="0" u="none" strike="noStrike">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41,996</a:t>
                      </a:r>
                      <a:r>
                        <a:rPr lang="ja-JP" altLang="en-US" sz="1100" b="0" i="0" u="none" strike="noStrike" dirty="0">
                          <a:effectLst/>
                          <a:latin typeface="Meiryo UI" panose="020B0604030504040204" pitchFamily="50" charset="-128"/>
                          <a:ea typeface="Meiryo UI" panose="020B0604030504040204" pitchFamily="50" charset="-128"/>
                        </a:rPr>
                        <a:t>千円、</a:t>
                      </a:r>
                      <a:r>
                        <a:rPr lang="en-US" altLang="ja-JP" sz="1100" b="0" i="0" u="none" strike="noStrike" dirty="0">
                          <a:effectLst/>
                          <a:latin typeface="Meiryo UI" panose="020B0604030504040204" pitchFamily="50" charset="-128"/>
                          <a:ea typeface="Meiryo UI" panose="020B0604030504040204" pitchFamily="50" charset="-128"/>
                        </a:rPr>
                        <a:t>364</a:t>
                      </a:r>
                      <a:r>
                        <a:rPr lang="ja-JP" altLang="en-US" sz="1100" b="0" i="0" u="none" strike="noStrike" dirty="0">
                          <a:effectLst/>
                          <a:latin typeface="Meiryo UI" panose="020B0604030504040204" pitchFamily="50" charset="-128"/>
                          <a:ea typeface="Meiryo UI" panose="020B0604030504040204" pitchFamily="50" charset="-128"/>
                        </a:rPr>
                        <a:t>件</a:t>
                      </a:r>
                      <a:endParaRPr lang="en-US" altLang="ja-JP"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pPr algn="ctr" fontAlgn="t"/>
                      <a:endParaRPr lang="en-US" altLang="ja-JP"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867224895"/>
                  </a:ext>
                </a:extLst>
              </a:tr>
              <a:tr h="500287">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lumMod val="20000"/>
                        <a:lumOff val="80000"/>
                      </a:schemeClr>
                    </a:solidFill>
                  </a:tcPr>
                </a:tc>
                <a:tc vMerge="1">
                  <a:txBody>
                    <a:bodyPr/>
                    <a:lstStyle/>
                    <a:p>
                      <a:endParaRPr kumimoji="1" lang="ja-JP" altLang="en-US"/>
                    </a:p>
                  </a:txBody>
                  <a:tcPr/>
                </a:tc>
                <a:tc>
                  <a:txBody>
                    <a:bodyPr/>
                    <a:lstStyle/>
                    <a:p>
                      <a:pPr algn="l" fontAlgn="t"/>
                      <a:r>
                        <a:rPr lang="zh-TW" altLang="en-US" sz="1100" b="0" i="0" u="none" strike="noStrike">
                          <a:effectLst/>
                          <a:latin typeface="Meiryo UI" panose="020B0604030504040204" pitchFamily="50" charset="-128"/>
                          <a:ea typeface="Meiryo UI" panose="020B0604030504040204" pitchFamily="50" charset="-128"/>
                        </a:rPr>
                        <a:t>市町村方針策定</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全市町村策定済み</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全市町村策定済み</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市町村ヒアリングにて優先調達に関する調査実施</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全市町村作成済み</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1072099"/>
                  </a:ext>
                </a:extLst>
              </a:tr>
              <a:tr h="0">
                <a:tc v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在宅就業支援団体</a:t>
                      </a:r>
                      <a:r>
                        <a:rPr lang="en-US" altLang="ja-JP" sz="1100" b="0" i="0" u="none" strike="noStrike" dirty="0">
                          <a:effectLst/>
                          <a:latin typeface="Meiryo UI" panose="020B0604030504040204" pitchFamily="50" charset="-128"/>
                          <a:ea typeface="Meiryo UI" panose="020B0604030504040204" pitchFamily="50" charset="-128"/>
                        </a:rPr>
                        <a:t>IT</a:t>
                      </a:r>
                      <a:r>
                        <a:rPr lang="ja-JP" altLang="en-US" sz="1100" b="0" i="0" u="none" strike="noStrike" dirty="0">
                          <a:effectLst/>
                          <a:latin typeface="Meiryo UI" panose="020B0604030504040204" pitchFamily="50" charset="-128"/>
                          <a:ea typeface="Meiryo UI" panose="020B0604030504040204" pitchFamily="50" charset="-128"/>
                        </a:rPr>
                        <a:t>関連業務発注件数</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180</a:t>
                      </a:r>
                      <a:r>
                        <a:rPr lang="ja-JP" altLang="en-US" sz="1100" b="0" i="0" u="none" strike="noStrike" dirty="0">
                          <a:effectLst/>
                          <a:latin typeface="Meiryo UI" panose="020B0604030504040204" pitchFamily="50" charset="-128"/>
                          <a:ea typeface="Meiryo UI" panose="020B0604030504040204" pitchFamily="50" charset="-128"/>
                        </a:rPr>
                        <a:t>件（前年比</a:t>
                      </a:r>
                      <a:r>
                        <a:rPr lang="en-US" altLang="ja-JP" sz="1100" b="0" i="0" u="none" strike="noStrike" dirty="0">
                          <a:effectLst/>
                          <a:latin typeface="Meiryo UI" panose="020B0604030504040204" pitchFamily="50" charset="-128"/>
                          <a:ea typeface="Meiryo UI" panose="020B0604030504040204" pitchFamily="50" charset="-128"/>
                        </a:rPr>
                        <a:t>164</a:t>
                      </a:r>
                      <a:r>
                        <a:rPr lang="ja-JP" altLang="en-US" sz="1100" b="0" i="0" u="none" strike="noStrike" dirty="0">
                          <a:effectLst/>
                          <a:latin typeface="Meiryo UI" panose="020B0604030504040204" pitchFamily="50" charset="-128"/>
                          <a:ea typeface="Meiryo UI" panose="020B0604030504040204" pitchFamily="50" charset="-128"/>
                        </a:rPr>
                        <a:t>％）</a:t>
                      </a:r>
                      <a:br>
                        <a:rPr lang="ja-JP" altLang="en-US" sz="1100" b="0" i="0" u="none" strike="noStrike" dirty="0">
                          <a:effectLst/>
                          <a:latin typeface="Meiryo UI" panose="020B0604030504040204" pitchFamily="50" charset="-128"/>
                          <a:ea typeface="Meiryo UI" panose="020B0604030504040204" pitchFamily="50" charset="-128"/>
                        </a:rPr>
                      </a:br>
                      <a:r>
                        <a:rPr lang="en-US" altLang="ja-JP" sz="1100" b="0" i="0" u="none" strike="noStrike" dirty="0">
                          <a:effectLst/>
                          <a:latin typeface="Meiryo UI" panose="020B0604030504040204" pitchFamily="50" charset="-128"/>
                          <a:ea typeface="Meiryo UI" panose="020B0604030504040204" pitchFamily="50" charset="-128"/>
                        </a:rPr>
                        <a:t>6,294</a:t>
                      </a:r>
                      <a:r>
                        <a:rPr lang="ja-JP" altLang="en-US" sz="1100" b="0" i="0" u="none" strike="noStrike" dirty="0">
                          <a:effectLst/>
                          <a:latin typeface="Meiryo UI" panose="020B0604030504040204" pitchFamily="50" charset="-128"/>
                          <a:ea typeface="Meiryo UI" panose="020B0604030504040204" pitchFamily="50" charset="-128"/>
                        </a:rPr>
                        <a:t>千円</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223</a:t>
                      </a:r>
                      <a:r>
                        <a:rPr lang="ja-JP" altLang="en-US" sz="1100" b="0" i="0" u="none" strike="noStrike" dirty="0">
                          <a:effectLst/>
                          <a:latin typeface="Meiryo UI" panose="020B0604030504040204" pitchFamily="50" charset="-128"/>
                          <a:ea typeface="Meiryo UI" panose="020B0604030504040204" pitchFamily="50" charset="-128"/>
                        </a:rPr>
                        <a:t>件（前年比</a:t>
                      </a:r>
                      <a:r>
                        <a:rPr lang="en-US" altLang="ja-JP" sz="1100" b="0" i="0" u="none" strike="noStrike" dirty="0">
                          <a:effectLst/>
                          <a:latin typeface="Meiryo UI" panose="020B0604030504040204" pitchFamily="50" charset="-128"/>
                          <a:ea typeface="Meiryo UI" panose="020B0604030504040204" pitchFamily="50" charset="-128"/>
                        </a:rPr>
                        <a:t>124</a:t>
                      </a:r>
                      <a:r>
                        <a:rPr lang="ja-JP" altLang="en-US" sz="1100" b="0" i="0" u="none" strike="noStrike" dirty="0">
                          <a:effectLst/>
                          <a:latin typeface="Meiryo UI" panose="020B0604030504040204" pitchFamily="50" charset="-128"/>
                          <a:ea typeface="Meiryo UI" panose="020B0604030504040204" pitchFamily="50" charset="-128"/>
                        </a:rPr>
                        <a:t>％）</a:t>
                      </a:r>
                      <a:br>
                        <a:rPr lang="ja-JP" altLang="en-US" sz="1100" b="0" i="0" u="none" strike="noStrike" dirty="0">
                          <a:effectLst/>
                          <a:latin typeface="Meiryo UI" panose="020B0604030504040204" pitchFamily="50" charset="-128"/>
                          <a:ea typeface="Meiryo UI" panose="020B0604030504040204" pitchFamily="50" charset="-128"/>
                        </a:rPr>
                      </a:br>
                      <a:r>
                        <a:rPr lang="en-US" altLang="ja-JP" sz="1100" b="0" i="0" u="none" strike="noStrike" dirty="0">
                          <a:effectLst/>
                          <a:latin typeface="Meiryo UI" panose="020B0604030504040204" pitchFamily="50" charset="-128"/>
                          <a:ea typeface="Meiryo UI" panose="020B0604030504040204" pitchFamily="50" charset="-128"/>
                        </a:rPr>
                        <a:t>9,340</a:t>
                      </a:r>
                      <a:r>
                        <a:rPr lang="ja-JP" altLang="en-US" sz="1100" b="0" i="0" u="none" strike="noStrike" dirty="0">
                          <a:effectLst/>
                          <a:latin typeface="Meiryo UI" panose="020B0604030504040204" pitchFamily="50" charset="-128"/>
                          <a:ea typeface="Meiryo UI" panose="020B0604030504040204" pitchFamily="50" charset="-128"/>
                        </a:rPr>
                        <a:t>千円</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218</a:t>
                      </a:r>
                      <a:r>
                        <a:rPr lang="ja-JP" altLang="en-US" sz="1100" b="0" i="0" u="none" strike="noStrike" dirty="0">
                          <a:effectLst/>
                          <a:latin typeface="Meiryo UI" panose="020B0604030504040204" pitchFamily="50" charset="-128"/>
                          <a:ea typeface="Meiryo UI" panose="020B0604030504040204" pitchFamily="50" charset="-128"/>
                        </a:rPr>
                        <a:t>件（前年比</a:t>
                      </a:r>
                      <a:r>
                        <a:rPr lang="en-US" altLang="ja-JP" sz="1100" b="0" i="0" u="none" strike="noStrike" dirty="0">
                          <a:effectLst/>
                          <a:latin typeface="Meiryo UI" panose="020B0604030504040204" pitchFamily="50" charset="-128"/>
                          <a:ea typeface="Meiryo UI" panose="020B0604030504040204" pitchFamily="50" charset="-128"/>
                        </a:rPr>
                        <a:t>98</a:t>
                      </a:r>
                      <a:r>
                        <a:rPr lang="ja-JP" altLang="en-US" sz="1100" b="0" i="0" u="none" strike="noStrike" dirty="0">
                          <a:effectLst/>
                          <a:latin typeface="Meiryo UI" panose="020B0604030504040204" pitchFamily="50" charset="-128"/>
                          <a:ea typeface="Meiryo UI" panose="020B0604030504040204" pitchFamily="50" charset="-128"/>
                        </a:rPr>
                        <a:t>％）</a:t>
                      </a:r>
                      <a:endParaRPr lang="en-US" altLang="ja-JP" sz="1100" b="0" i="0" u="none" strike="noStrike" dirty="0">
                        <a:effectLst/>
                        <a:latin typeface="Meiryo UI" panose="020B0604030504040204" pitchFamily="50" charset="-128"/>
                        <a:ea typeface="Meiryo UI" panose="020B0604030504040204" pitchFamily="50" charset="-128"/>
                      </a:endParaRPr>
                    </a:p>
                    <a:p>
                      <a:pPr algn="l" fontAlgn="t"/>
                      <a:r>
                        <a:rPr lang="en-US" altLang="ja-JP" sz="1100" b="0" i="0" u="none" strike="noStrike" dirty="0">
                          <a:effectLst/>
                          <a:latin typeface="Meiryo UI" panose="020B0604030504040204" pitchFamily="50" charset="-128"/>
                          <a:ea typeface="Meiryo UI" panose="020B0604030504040204" pitchFamily="50" charset="-128"/>
                        </a:rPr>
                        <a:t>9,235</a:t>
                      </a:r>
                      <a:r>
                        <a:rPr lang="ja-JP" altLang="en-US" sz="1100" b="0" i="0" u="none" strike="noStrike" dirty="0">
                          <a:effectLst/>
                          <a:latin typeface="Meiryo UI" panose="020B0604030504040204" pitchFamily="50" charset="-128"/>
                          <a:ea typeface="Meiryo UI" panose="020B0604030504040204" pitchFamily="50" charset="-128"/>
                        </a:rPr>
                        <a:t>千円</a:t>
                      </a:r>
                      <a:endParaRPr lang="en-US" altLang="ja-JP"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pPr algn="ctr" fontAlgn="t"/>
                      <a:endParaRPr lang="en-US" altLang="ja-JP"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986949"/>
                  </a:ext>
                </a:extLst>
              </a:tr>
              <a:tr h="291396">
                <a:tc vMerge="1">
                  <a:txBody>
                    <a:bodyPr/>
                    <a:lstStyle/>
                    <a:p>
                      <a:endParaRPr kumimoji="1" lang="ja-JP" altLang="en-US"/>
                    </a:p>
                  </a:txBody>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3</a:t>
                      </a:r>
                      <a:r>
                        <a:rPr lang="ja-JP" altLang="en-US" sz="1100" b="0" i="0" u="none" strike="noStrike" dirty="0" err="1">
                          <a:effectLst/>
                          <a:latin typeface="Meiryo UI" panose="020B0604030504040204" pitchFamily="50" charset="-128"/>
                          <a:ea typeface="Meiryo UI" panose="020B0604030504040204" pitchFamily="50" charset="-128"/>
                        </a:rPr>
                        <a:t>ー</a:t>
                      </a:r>
                      <a:r>
                        <a:rPr lang="en-US" altLang="ja-JP" sz="1100" b="0" i="0" u="none" strike="noStrike" dirty="0">
                          <a:effectLst/>
                          <a:latin typeface="Meiryo UI" panose="020B0604030504040204" pitchFamily="50" charset="-128"/>
                          <a:ea typeface="Meiryo UI" panose="020B0604030504040204" pitchFamily="50" charset="-128"/>
                        </a:rPr>
                        <a:t>2</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庁内への制度周知の徹底</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庁内周知</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・次長会議における周知</a:t>
                      </a:r>
                      <a:r>
                        <a:rPr lang="en-US" altLang="ja-JP" sz="1100" b="0" i="0" u="none" strike="noStrike" dirty="0">
                          <a:effectLst/>
                          <a:latin typeface="Meiryo UI" panose="020B0604030504040204" pitchFamily="50" charset="-128"/>
                          <a:ea typeface="Meiryo UI" panose="020B0604030504040204" pitchFamily="50" charset="-128"/>
                        </a:rPr>
                        <a:t>2</a:t>
                      </a:r>
                      <a:r>
                        <a:rPr lang="ja-JP" altLang="en-US" sz="1100" b="0" i="0" u="none" strike="noStrike" dirty="0">
                          <a:effectLst/>
                          <a:latin typeface="Meiryo UI" panose="020B0604030504040204" pitchFamily="50" charset="-128"/>
                          <a:ea typeface="Meiryo UI" panose="020B0604030504040204" pitchFamily="50" charset="-128"/>
                        </a:rPr>
                        <a:t>回（</a:t>
                      </a:r>
                      <a:r>
                        <a:rPr lang="en-US" altLang="ja-JP" sz="1100" b="0" i="0" u="none" strike="noStrike" dirty="0">
                          <a:effectLst/>
                          <a:latin typeface="Meiryo UI" panose="020B0604030504040204" pitchFamily="50" charset="-128"/>
                          <a:ea typeface="Meiryo UI" panose="020B0604030504040204" pitchFamily="50" charset="-128"/>
                        </a:rPr>
                        <a:t>6</a:t>
                      </a:r>
                      <a:r>
                        <a:rPr lang="ja-JP" altLang="en-US" sz="1100" b="0" i="0" u="none" strike="noStrike" dirty="0">
                          <a:effectLst/>
                          <a:latin typeface="Meiryo UI" panose="020B0604030504040204" pitchFamily="50" charset="-128"/>
                          <a:ea typeface="Meiryo UI" panose="020B0604030504040204" pitchFamily="50" charset="-128"/>
                        </a:rPr>
                        <a:t>月、</a:t>
                      </a:r>
                      <a:r>
                        <a:rPr lang="en-US" altLang="ja-JP" sz="1100" b="0" i="0" u="none" strike="noStrike" dirty="0">
                          <a:effectLst/>
                          <a:latin typeface="Meiryo UI" panose="020B0604030504040204" pitchFamily="50" charset="-128"/>
                          <a:ea typeface="Meiryo UI" panose="020B0604030504040204" pitchFamily="50" charset="-128"/>
                        </a:rPr>
                        <a:t>12</a:t>
                      </a:r>
                      <a:r>
                        <a:rPr lang="ja-JP" altLang="en-US" sz="1100" b="0" i="0" u="none" strike="noStrike" dirty="0">
                          <a:effectLst/>
                          <a:latin typeface="Meiryo UI" panose="020B0604030504040204" pitchFamily="50" charset="-128"/>
                          <a:ea typeface="Meiryo UI" panose="020B0604030504040204" pitchFamily="50" charset="-128"/>
                        </a:rPr>
                        <a:t>月）</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・周知チラシ作成、発注促進依頼</a:t>
                      </a:r>
                      <a:endParaRPr lang="en-US" altLang="ja-JP"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・次長会議における周知</a:t>
                      </a:r>
                      <a:r>
                        <a:rPr lang="en-US" altLang="ja-JP" sz="1100" b="0" i="0" u="none" strike="noStrike" dirty="0">
                          <a:effectLst/>
                          <a:latin typeface="Meiryo UI" panose="020B0604030504040204" pitchFamily="50" charset="-128"/>
                          <a:ea typeface="Meiryo UI" panose="020B0604030504040204" pitchFamily="50" charset="-128"/>
                        </a:rPr>
                        <a:t>2</a:t>
                      </a:r>
                      <a:r>
                        <a:rPr lang="ja-JP" altLang="en-US" sz="1100" b="0" i="0" u="none" strike="noStrike" dirty="0">
                          <a:effectLst/>
                          <a:latin typeface="Meiryo UI" panose="020B0604030504040204" pitchFamily="50" charset="-128"/>
                          <a:ea typeface="Meiryo UI" panose="020B0604030504040204" pitchFamily="50" charset="-128"/>
                        </a:rPr>
                        <a:t>回（</a:t>
                      </a:r>
                      <a:r>
                        <a:rPr lang="en-US" altLang="ja-JP" sz="1100" b="0" i="0" u="none" strike="noStrike" dirty="0">
                          <a:effectLst/>
                          <a:latin typeface="Meiryo UI" panose="020B0604030504040204" pitchFamily="50" charset="-128"/>
                          <a:ea typeface="Meiryo UI" panose="020B0604030504040204" pitchFamily="50" charset="-128"/>
                        </a:rPr>
                        <a:t>6</a:t>
                      </a:r>
                      <a:r>
                        <a:rPr lang="ja-JP" altLang="en-US" sz="1100" b="0" i="0" u="none" strike="noStrike" dirty="0">
                          <a:effectLst/>
                          <a:latin typeface="Meiryo UI" panose="020B0604030504040204" pitchFamily="50" charset="-128"/>
                          <a:ea typeface="Meiryo UI" panose="020B0604030504040204" pitchFamily="50" charset="-128"/>
                        </a:rPr>
                        <a:t>月、</a:t>
                      </a:r>
                      <a:r>
                        <a:rPr lang="en-US" altLang="ja-JP" sz="1100" b="0" i="0" u="none" strike="noStrike" dirty="0">
                          <a:effectLst/>
                          <a:latin typeface="Meiryo UI" panose="020B0604030504040204" pitchFamily="50" charset="-128"/>
                          <a:ea typeface="Meiryo UI" panose="020B0604030504040204" pitchFamily="50" charset="-128"/>
                        </a:rPr>
                        <a:t>12</a:t>
                      </a:r>
                      <a:r>
                        <a:rPr lang="ja-JP" altLang="en-US" sz="1100" b="0" i="0" u="none" strike="noStrike" dirty="0">
                          <a:effectLst/>
                          <a:latin typeface="Meiryo UI" panose="020B0604030504040204" pitchFamily="50" charset="-128"/>
                          <a:ea typeface="Meiryo UI" panose="020B0604030504040204" pitchFamily="50" charset="-128"/>
                        </a:rPr>
                        <a:t>月）</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・庁内</a:t>
                      </a:r>
                      <a:r>
                        <a:rPr lang="en-US" altLang="ja-JP" sz="1100" b="0" i="0" u="none" strike="noStrike" dirty="0">
                          <a:effectLst/>
                          <a:latin typeface="Meiryo UI" panose="020B0604030504040204" pitchFamily="50" charset="-128"/>
                          <a:ea typeface="Meiryo UI" panose="020B0604030504040204" pitchFamily="50" charset="-128"/>
                        </a:rPr>
                        <a:t>WEB</a:t>
                      </a:r>
                      <a:r>
                        <a:rPr lang="ja-JP" altLang="en-US" sz="1100" b="0" i="0" u="none" strike="noStrike" dirty="0">
                          <a:effectLst/>
                          <a:latin typeface="Meiryo UI" panose="020B0604030504040204" pitchFamily="50" charset="-128"/>
                          <a:ea typeface="Meiryo UI" panose="020B0604030504040204" pitchFamily="50" charset="-128"/>
                        </a:rPr>
                        <a:t>改良</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・次長会議における周知（</a:t>
                      </a:r>
                      <a:r>
                        <a:rPr lang="en-US" altLang="ja-JP" sz="1100" b="0" i="0" u="none" strike="noStrike" dirty="0">
                          <a:effectLst/>
                          <a:latin typeface="Meiryo UI" panose="020B0604030504040204" pitchFamily="50" charset="-128"/>
                          <a:ea typeface="Meiryo UI" panose="020B0604030504040204" pitchFamily="50" charset="-128"/>
                        </a:rPr>
                        <a:t>6</a:t>
                      </a:r>
                      <a:r>
                        <a:rPr lang="ja-JP" altLang="en-US" sz="1100" b="0" i="0" u="none" strike="noStrike" dirty="0">
                          <a:effectLst/>
                          <a:latin typeface="Meiryo UI" panose="020B0604030504040204" pitchFamily="50" charset="-128"/>
                          <a:ea typeface="Meiryo UI" panose="020B0604030504040204" pitchFamily="50" charset="-128"/>
                        </a:rPr>
                        <a:t>月）</a:t>
                      </a:r>
                      <a:endParaRPr lang="en-US" altLang="ja-JP" sz="1100" b="0" i="0" u="none" strike="noStrike" dirty="0">
                        <a:effectLst/>
                        <a:latin typeface="Meiryo UI" panose="020B0604030504040204" pitchFamily="50" charset="-128"/>
                        <a:ea typeface="Meiryo UI" panose="020B0604030504040204" pitchFamily="50" charset="-128"/>
                      </a:endParaRPr>
                    </a:p>
                    <a:p>
                      <a:pPr algn="l" fontAlgn="t"/>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R4</a:t>
                      </a:r>
                      <a:r>
                        <a:rPr lang="ja-JP" altLang="en-US" sz="1100" b="0" i="0" u="none" strike="noStrike" dirty="0">
                          <a:effectLst/>
                          <a:latin typeface="Meiryo UI" panose="020B0604030504040204" pitchFamily="50" charset="-128"/>
                          <a:ea typeface="Meiryo UI" panose="020B0604030504040204" pitchFamily="50" charset="-128"/>
                        </a:rPr>
                        <a:t>年度実績公表と発注促進依頼</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0779023"/>
                  </a:ext>
                </a:extLst>
              </a:tr>
              <a:tr h="168304">
                <a:tc rowSpan="8">
                  <a:txBody>
                    <a:bodyPr/>
                    <a:lstStyle/>
                    <a:p>
                      <a:pPr algn="l" fontAlgn="t"/>
                      <a:r>
                        <a:rPr lang="ja-JP" altLang="en-US" sz="1100" b="1" i="0" u="none" strike="noStrike" dirty="0">
                          <a:effectLst/>
                          <a:latin typeface="Meiryo UI" panose="020B0604030504040204" pitchFamily="50" charset="-128"/>
                          <a:ea typeface="Meiryo UI" panose="020B0604030504040204" pitchFamily="50" charset="-128"/>
                        </a:rPr>
                        <a:t>４　製品（こさえたん）認知度向上に向けた情報発信</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en-US" altLang="ja-JP" sz="1100" b="0" i="0" u="none" strike="noStrike">
                          <a:effectLst/>
                          <a:latin typeface="Meiryo UI" panose="020B0604030504040204" pitchFamily="50" charset="-128"/>
                          <a:ea typeface="Meiryo UI" panose="020B0604030504040204" pitchFamily="50" charset="-128"/>
                        </a:rPr>
                        <a:t>4</a:t>
                      </a:r>
                      <a:r>
                        <a:rPr lang="ja-JP" altLang="en-US" sz="1100" b="0" i="0" u="none" strike="noStrike">
                          <a:effectLst/>
                          <a:latin typeface="Meiryo UI" panose="020B0604030504040204" pitchFamily="50" charset="-128"/>
                          <a:ea typeface="Meiryo UI" panose="020B0604030504040204" pitchFamily="50" charset="-128"/>
                        </a:rPr>
                        <a:t>ー</a:t>
                      </a:r>
                      <a:r>
                        <a:rPr lang="en-US" altLang="ja-JP" sz="1100" b="0" i="0" u="none" strike="noStrike">
                          <a:effectLst/>
                          <a:latin typeface="Meiryo UI" panose="020B0604030504040204" pitchFamily="50" charset="-128"/>
                          <a:ea typeface="Meiryo UI" panose="020B0604030504040204" pitchFamily="50" charset="-128"/>
                        </a:rPr>
                        <a:t>1</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accent1">
                        <a:lumMod val="20000"/>
                        <a:lumOff val="80000"/>
                      </a:schemeClr>
                    </a:solidFill>
                  </a:tcPr>
                </a:tc>
                <a:tc rowSpan="6">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情報発信コンテンツの充実</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工賃向上</a:t>
                      </a:r>
                      <a:r>
                        <a:rPr lang="en-US" altLang="ja-JP" sz="1100" b="0" i="0" u="none" strike="noStrike">
                          <a:effectLst/>
                          <a:latin typeface="Meiryo UI" panose="020B0604030504040204" pitchFamily="50" charset="-128"/>
                          <a:ea typeface="Meiryo UI" panose="020B0604030504040204" pitchFamily="50" charset="-128"/>
                        </a:rPr>
                        <a:t>HP</a:t>
                      </a:r>
                      <a:r>
                        <a:rPr lang="ja-JP" altLang="en-US" sz="1100" b="0" i="0" u="none" strike="noStrike">
                          <a:effectLst/>
                          <a:latin typeface="Meiryo UI" panose="020B0604030504040204" pitchFamily="50" charset="-128"/>
                          <a:ea typeface="Meiryo UI" panose="020B0604030504040204" pitchFamily="50" charset="-128"/>
                        </a:rPr>
                        <a:t>アクセス件数</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a:effectLst/>
                          <a:latin typeface="Meiryo UI" panose="020B0604030504040204" pitchFamily="50" charset="-128"/>
                          <a:ea typeface="Meiryo UI" panose="020B0604030504040204" pitchFamily="50" charset="-128"/>
                        </a:rPr>
                        <a:t>11,338</a:t>
                      </a:r>
                      <a:r>
                        <a:rPr lang="ja-JP" altLang="en-US" sz="1100" b="0" i="0" u="none" strike="noStrike">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10,675</a:t>
                      </a:r>
                      <a:r>
                        <a:rPr lang="ja-JP" altLang="en-US" sz="1100" b="0" i="0" u="none" strike="noStrike" dirty="0">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10,564</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件</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8">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・令和</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年度より、情報発信の中心をインスタグラムとし、発信頻度を高めた。今後はこさえたんサポーターのほか、インスタグラムのフォロワーの増をめざしていく。</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・府内のこさえたん製品販売店と連携し、ポスターチラシの掲示を依頼、府政だより、</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HP</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等での販売店紹介を行った。</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・令和</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年度に庁内向け置き菓子を廃止し、広く府民向けに定期便「こさえたんのおやつ」を発売した。今後も大口発注が見込まれる企業等に対して取組紹介し、販売促進を図っていく。</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9251921"/>
                  </a:ext>
                </a:extLst>
              </a:tr>
              <a:tr h="500287">
                <a:tc v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lumMod val="20000"/>
                        <a:lumOff val="80000"/>
                      </a:schemeClr>
                    </a:solidFill>
                  </a:tcPr>
                </a:tc>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工賃向上メールマガジン</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zh-CN" sz="1100" b="0" i="0" u="none" strike="noStrike" dirty="0">
                          <a:effectLst/>
                          <a:latin typeface="Meiryo UI" panose="020B0604030504040204" pitchFamily="50" charset="-128"/>
                          <a:ea typeface="Meiryo UI" panose="020B0604030504040204" pitchFamily="50" charset="-128"/>
                        </a:rPr>
                        <a:t>23</a:t>
                      </a:r>
                      <a:r>
                        <a:rPr lang="zh-CN" altLang="en-US" sz="1100" b="0" i="0" u="none" strike="noStrike" dirty="0">
                          <a:effectLst/>
                          <a:latin typeface="Meiryo UI" panose="020B0604030504040204" pitchFamily="50" charset="-128"/>
                          <a:ea typeface="Meiryo UI" panose="020B0604030504040204" pitchFamily="50" charset="-128"/>
                        </a:rPr>
                        <a:t>回発信　</a:t>
                      </a:r>
                      <a:br>
                        <a:rPr lang="zh-CN" altLang="en-US" sz="1100" b="0" i="0" u="none" strike="noStrike" dirty="0">
                          <a:effectLst/>
                          <a:latin typeface="Meiryo UI" panose="020B0604030504040204" pitchFamily="50" charset="-128"/>
                          <a:ea typeface="Meiryo UI" panose="020B0604030504040204" pitchFamily="50" charset="-128"/>
                        </a:rPr>
                      </a:br>
                      <a:r>
                        <a:rPr lang="zh-CN" altLang="en-US" sz="1100" b="0" i="0" u="none" strike="noStrike" dirty="0">
                          <a:effectLst/>
                          <a:latin typeface="Meiryo UI" panose="020B0604030504040204" pitchFamily="50" charset="-128"/>
                          <a:ea typeface="Meiryo UI" panose="020B0604030504040204" pitchFamily="50" charset="-128"/>
                        </a:rPr>
                        <a:t>発信数</a:t>
                      </a:r>
                      <a:r>
                        <a:rPr lang="en-US" altLang="zh-CN" sz="1100" b="0" i="0" u="none" strike="noStrike" dirty="0">
                          <a:effectLst/>
                          <a:latin typeface="Meiryo UI" panose="020B0604030504040204" pitchFamily="50" charset="-128"/>
                          <a:ea typeface="Meiryo UI" panose="020B0604030504040204" pitchFamily="50" charset="-128"/>
                        </a:rPr>
                        <a:t>1,629</a:t>
                      </a:r>
                      <a:r>
                        <a:rPr lang="zh-CN" altLang="en-US" sz="1100" b="0" i="0" u="none" strike="noStrike" dirty="0">
                          <a:effectLst/>
                          <a:latin typeface="Meiryo UI" panose="020B0604030504040204" pitchFamily="50" charset="-128"/>
                          <a:ea typeface="Meiryo UI" panose="020B0604030504040204" pitchFamily="50" charset="-128"/>
                        </a:rPr>
                        <a:t>通（</a:t>
                      </a:r>
                      <a:r>
                        <a:rPr lang="en-US" altLang="zh-CN" sz="1100" b="0" i="0" u="none" strike="noStrike" dirty="0">
                          <a:effectLst/>
                          <a:latin typeface="Meiryo UI" panose="020B0604030504040204" pitchFamily="50" charset="-128"/>
                          <a:ea typeface="Meiryo UI" panose="020B0604030504040204" pitchFamily="50" charset="-128"/>
                        </a:rPr>
                        <a:t>3</a:t>
                      </a:r>
                      <a:r>
                        <a:rPr lang="zh-CN" altLang="en-US" sz="1100" b="0" i="0" u="none" strike="noStrike" dirty="0">
                          <a:effectLst/>
                          <a:latin typeface="Meiryo UI" panose="020B0604030504040204" pitchFamily="50" charset="-128"/>
                          <a:ea typeface="Meiryo UI" panose="020B0604030504040204" pitchFamily="50" charset="-128"/>
                        </a:rPr>
                        <a:t>月末）</a:t>
                      </a:r>
                      <a:endParaRPr lang="en-US" altLang="zh-CN" sz="1100" b="0" i="0" u="none" strike="noStrike" dirty="0">
                        <a:effectLst/>
                        <a:latin typeface="Meiryo UI" panose="020B0604030504040204" pitchFamily="50" charset="-128"/>
                        <a:ea typeface="Meiryo UI" panose="020B0604030504040204" pitchFamily="50" charset="-128"/>
                      </a:endParaRPr>
                    </a:p>
                    <a:p>
                      <a:pPr algn="l" fontAlgn="t"/>
                      <a:endParaRPr lang="zh-CN" altLang="en-US"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zh-CN" sz="1100" b="0" i="0" u="none" strike="noStrike" dirty="0">
                          <a:effectLst/>
                          <a:latin typeface="Meiryo UI" panose="020B0604030504040204" pitchFamily="50" charset="-128"/>
                          <a:ea typeface="Meiryo UI" panose="020B0604030504040204" pitchFamily="50" charset="-128"/>
                        </a:rPr>
                        <a:t>24</a:t>
                      </a:r>
                      <a:r>
                        <a:rPr lang="zh-CN" altLang="en-US" sz="1100" b="0" i="0" u="none" strike="noStrike" dirty="0">
                          <a:effectLst/>
                          <a:latin typeface="Meiryo UI" panose="020B0604030504040204" pitchFamily="50" charset="-128"/>
                          <a:ea typeface="Meiryo UI" panose="020B0604030504040204" pitchFamily="50" charset="-128"/>
                        </a:rPr>
                        <a:t>回発信　</a:t>
                      </a:r>
                      <a:br>
                        <a:rPr lang="zh-CN" altLang="en-US" sz="1100" b="0" i="0" u="none" strike="noStrike" dirty="0">
                          <a:effectLst/>
                          <a:latin typeface="Meiryo UI" panose="020B0604030504040204" pitchFamily="50" charset="-128"/>
                          <a:ea typeface="Meiryo UI" panose="020B0604030504040204" pitchFamily="50" charset="-128"/>
                        </a:rPr>
                      </a:br>
                      <a:r>
                        <a:rPr lang="zh-CN" altLang="en-US" sz="1100" b="0" i="0" u="none" strike="noStrike" dirty="0">
                          <a:effectLst/>
                          <a:latin typeface="Meiryo UI" panose="020B0604030504040204" pitchFamily="50" charset="-128"/>
                          <a:ea typeface="Meiryo UI" panose="020B0604030504040204" pitchFamily="50" charset="-128"/>
                        </a:rPr>
                        <a:t>発信数</a:t>
                      </a:r>
                      <a:r>
                        <a:rPr lang="en-US" altLang="zh-CN" sz="1100" b="0" i="0" u="none" strike="noStrike" dirty="0">
                          <a:effectLst/>
                          <a:latin typeface="Meiryo UI" panose="020B0604030504040204" pitchFamily="50" charset="-128"/>
                          <a:ea typeface="Meiryo UI" panose="020B0604030504040204" pitchFamily="50" charset="-128"/>
                        </a:rPr>
                        <a:t>1,702</a:t>
                      </a:r>
                      <a:r>
                        <a:rPr lang="zh-CN" altLang="en-US" sz="1100" b="0" i="0" u="none" strike="noStrike" dirty="0">
                          <a:effectLst/>
                          <a:latin typeface="Meiryo UI" panose="020B0604030504040204" pitchFamily="50" charset="-128"/>
                          <a:ea typeface="Meiryo UI" panose="020B0604030504040204" pitchFamily="50" charset="-128"/>
                        </a:rPr>
                        <a:t>通（</a:t>
                      </a:r>
                      <a:r>
                        <a:rPr lang="en-US" altLang="zh-CN" sz="1100" b="0" i="0" u="none" strike="noStrike" dirty="0">
                          <a:effectLst/>
                          <a:latin typeface="Meiryo UI" panose="020B0604030504040204" pitchFamily="50" charset="-128"/>
                          <a:ea typeface="Meiryo UI" panose="020B0604030504040204" pitchFamily="50" charset="-128"/>
                        </a:rPr>
                        <a:t>3</a:t>
                      </a:r>
                      <a:r>
                        <a:rPr lang="zh-CN" altLang="en-US" sz="1100" b="0" i="0" u="none" strike="noStrike" dirty="0">
                          <a:effectLst/>
                          <a:latin typeface="Meiryo UI" panose="020B0604030504040204" pitchFamily="50" charset="-128"/>
                          <a:ea typeface="Meiryo UI" panose="020B0604030504040204" pitchFamily="50" charset="-128"/>
                        </a:rPr>
                        <a:t>月末）</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zh-CN" sz="1100" b="0" i="0" u="none" strike="noStrike" dirty="0">
                          <a:solidFill>
                            <a:srgbClr val="000000"/>
                          </a:solidFill>
                          <a:effectLst/>
                          <a:latin typeface="Meiryo UI" panose="020B0604030504040204" pitchFamily="50" charset="-128"/>
                          <a:ea typeface="Meiryo UI" panose="020B0604030504040204" pitchFamily="50" charset="-128"/>
                        </a:rPr>
                        <a:t>23</a:t>
                      </a:r>
                      <a:r>
                        <a:rPr lang="zh-CN" altLang="en-US" sz="1100" b="0" i="0" u="none" strike="noStrike" dirty="0">
                          <a:solidFill>
                            <a:srgbClr val="000000"/>
                          </a:solidFill>
                          <a:effectLst/>
                          <a:latin typeface="Meiryo UI" panose="020B0604030504040204" pitchFamily="50" charset="-128"/>
                          <a:ea typeface="Meiryo UI" panose="020B0604030504040204" pitchFamily="50" charset="-128"/>
                        </a:rPr>
                        <a:t>回発信</a:t>
                      </a:r>
                      <a:br>
                        <a:rPr lang="zh-CN" altLang="en-US" sz="1100" b="0" i="0" u="none" strike="noStrike" dirty="0">
                          <a:solidFill>
                            <a:srgbClr val="000000"/>
                          </a:solidFill>
                          <a:effectLst/>
                          <a:latin typeface="Meiryo UI" panose="020B0604030504040204" pitchFamily="50" charset="-128"/>
                          <a:ea typeface="Meiryo UI" panose="020B0604030504040204" pitchFamily="50" charset="-128"/>
                        </a:rPr>
                      </a:br>
                      <a:r>
                        <a:rPr lang="zh-CN" altLang="en-US" sz="1100" b="0" i="0" u="none" strike="noStrike" dirty="0">
                          <a:solidFill>
                            <a:srgbClr val="000000"/>
                          </a:solidFill>
                          <a:effectLst/>
                          <a:latin typeface="Meiryo UI" panose="020B0604030504040204" pitchFamily="50" charset="-128"/>
                          <a:ea typeface="Meiryo UI" panose="020B0604030504040204" pitchFamily="50" charset="-128"/>
                        </a:rPr>
                        <a:t>発信数</a:t>
                      </a:r>
                      <a:r>
                        <a:rPr lang="en-US" altLang="zh-CN" sz="1100" b="0" i="0" u="none" strike="noStrike" dirty="0">
                          <a:solidFill>
                            <a:srgbClr val="000000"/>
                          </a:solidFill>
                          <a:effectLst/>
                          <a:latin typeface="Meiryo UI" panose="020B0604030504040204" pitchFamily="50" charset="-128"/>
                          <a:ea typeface="Meiryo UI" panose="020B0604030504040204" pitchFamily="50" charset="-128"/>
                        </a:rPr>
                        <a:t>1,807</a:t>
                      </a:r>
                      <a:r>
                        <a:rPr lang="zh-CN" altLang="en-US" sz="1100" b="0" i="0" u="none" strike="noStrike" dirty="0">
                          <a:solidFill>
                            <a:srgbClr val="000000"/>
                          </a:solidFill>
                          <a:effectLst/>
                          <a:latin typeface="Meiryo UI" panose="020B0604030504040204" pitchFamily="50" charset="-128"/>
                          <a:ea typeface="Meiryo UI" panose="020B0604030504040204" pitchFamily="50" charset="-128"/>
                        </a:rPr>
                        <a:t>通（</a:t>
                      </a:r>
                      <a:r>
                        <a:rPr lang="en-US" altLang="zh-CN" sz="1100" b="0" i="0" u="none" strike="noStrike" dirty="0">
                          <a:solidFill>
                            <a:srgbClr val="000000"/>
                          </a:solidFill>
                          <a:effectLst/>
                          <a:latin typeface="Meiryo UI" panose="020B0604030504040204" pitchFamily="50" charset="-128"/>
                          <a:ea typeface="Meiryo UI" panose="020B0604030504040204" pitchFamily="50" charset="-128"/>
                        </a:rPr>
                        <a:t>3</a:t>
                      </a:r>
                      <a:r>
                        <a:rPr lang="zh-CN" altLang="en-US" sz="1100" b="0" i="0" u="none" strike="noStrike" dirty="0">
                          <a:solidFill>
                            <a:srgbClr val="000000"/>
                          </a:solidFill>
                          <a:effectLst/>
                          <a:latin typeface="Meiryo UI" panose="020B0604030504040204" pitchFamily="50" charset="-128"/>
                          <a:ea typeface="Meiryo UI" panose="020B0604030504040204" pitchFamily="50" charset="-128"/>
                        </a:rPr>
                        <a:t>月末）</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pPr algn="l" fontAlgn="t"/>
                      <a:endParaRPr lang="zh-CN"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7237203"/>
                  </a:ext>
                </a:extLst>
              </a:tr>
              <a:tr h="334296">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lumMod val="20000"/>
                        <a:lumOff val="80000"/>
                      </a:schemeClr>
                    </a:solidFill>
                  </a:tcPr>
                </a:tc>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こさえたん通信</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a:effectLst/>
                          <a:latin typeface="Meiryo UI" panose="020B0604030504040204" pitchFamily="50" charset="-128"/>
                          <a:ea typeface="Meiryo UI" panose="020B0604030504040204" pitchFamily="50" charset="-128"/>
                        </a:rPr>
                        <a:t>4</a:t>
                      </a:r>
                      <a:r>
                        <a:rPr lang="ja-JP" altLang="en-US" sz="1100" b="0" i="0" u="none" strike="noStrike">
                          <a:effectLst/>
                          <a:latin typeface="Meiryo UI" panose="020B0604030504040204" pitchFamily="50" charset="-128"/>
                          <a:ea typeface="Meiryo UI" panose="020B0604030504040204" pitchFamily="50" charset="-128"/>
                        </a:rPr>
                        <a:t>回発行（</a:t>
                      </a:r>
                      <a:r>
                        <a:rPr lang="en-US" altLang="ja-JP" sz="1100" b="0" i="0" u="none" strike="noStrike">
                          <a:effectLst/>
                          <a:latin typeface="Meiryo UI" panose="020B0604030504040204" pitchFamily="50" charset="-128"/>
                          <a:ea typeface="Meiryo UI" panose="020B0604030504040204" pitchFamily="50" charset="-128"/>
                        </a:rPr>
                        <a:t>2</a:t>
                      </a:r>
                      <a:r>
                        <a:rPr lang="ja-JP" altLang="en-US" sz="1100" b="0" i="0" u="none" strike="noStrike">
                          <a:effectLst/>
                          <a:latin typeface="Meiryo UI" panose="020B0604030504040204" pitchFamily="50" charset="-128"/>
                          <a:ea typeface="Meiryo UI" panose="020B0604030504040204" pitchFamily="50" charset="-128"/>
                        </a:rPr>
                        <a:t>千部</a:t>
                      </a:r>
                      <a:r>
                        <a:rPr lang="en-US" altLang="ja-JP" sz="1100" b="0" i="0" u="none" strike="noStrike">
                          <a:effectLst/>
                          <a:latin typeface="Meiryo UI" panose="020B0604030504040204" pitchFamily="50" charset="-128"/>
                          <a:ea typeface="Meiryo UI" panose="020B0604030504040204" pitchFamily="50" charset="-128"/>
                        </a:rPr>
                        <a:t>×4</a:t>
                      </a:r>
                      <a:r>
                        <a:rPr lang="ja-JP" altLang="en-US" sz="1100" b="0" i="0" u="none" strike="noStrike">
                          <a:effectLst/>
                          <a:latin typeface="Meiryo UI" panose="020B0604030504040204" pitchFamily="50" charset="-128"/>
                          <a:ea typeface="Meiryo UI" panose="020B0604030504040204" pitchFamily="50" charset="-128"/>
                        </a:rPr>
                        <a:t>回）</a:t>
                      </a:r>
                      <a:br>
                        <a:rPr lang="ja-JP" altLang="en-US" sz="1100" b="0" i="0" u="none" strike="noStrike">
                          <a:effectLst/>
                          <a:latin typeface="Meiryo UI" panose="020B0604030504040204" pitchFamily="50" charset="-128"/>
                          <a:ea typeface="Meiryo UI" panose="020B0604030504040204" pitchFamily="50" charset="-128"/>
                        </a:rPr>
                      </a:br>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4</a:t>
                      </a:r>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7</a:t>
                      </a:r>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10</a:t>
                      </a:r>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1</a:t>
                      </a:r>
                      <a:r>
                        <a:rPr lang="ja-JP" altLang="en-US" sz="1100" b="0" i="0" u="none" strike="noStrike">
                          <a:effectLst/>
                          <a:latin typeface="Meiryo UI" panose="020B0604030504040204" pitchFamily="50" charset="-128"/>
                          <a:ea typeface="Meiryo UI" panose="020B0604030504040204" pitchFamily="50" charset="-128"/>
                        </a:rPr>
                        <a:t>月）</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4</a:t>
                      </a:r>
                      <a:r>
                        <a:rPr lang="ja-JP" altLang="en-US" sz="1100" b="0" i="0" u="none" strike="noStrike" dirty="0">
                          <a:effectLst/>
                          <a:latin typeface="Meiryo UI" panose="020B0604030504040204" pitchFamily="50" charset="-128"/>
                          <a:ea typeface="Meiryo UI" panose="020B0604030504040204" pitchFamily="50" charset="-128"/>
                        </a:rPr>
                        <a:t>回発行（</a:t>
                      </a:r>
                      <a:r>
                        <a:rPr lang="en-US" altLang="ja-JP" sz="1100" b="0" i="0" u="none" strike="noStrike" dirty="0">
                          <a:effectLst/>
                          <a:latin typeface="Meiryo UI" panose="020B0604030504040204" pitchFamily="50" charset="-128"/>
                          <a:ea typeface="Meiryo UI" panose="020B0604030504040204" pitchFamily="50" charset="-128"/>
                        </a:rPr>
                        <a:t>2</a:t>
                      </a:r>
                      <a:r>
                        <a:rPr lang="ja-JP" altLang="en-US" sz="1100" b="0" i="0" u="none" strike="noStrike" dirty="0">
                          <a:effectLst/>
                          <a:latin typeface="Meiryo UI" panose="020B0604030504040204" pitchFamily="50" charset="-128"/>
                          <a:ea typeface="Meiryo UI" panose="020B0604030504040204" pitchFamily="50" charset="-128"/>
                        </a:rPr>
                        <a:t>千部</a:t>
                      </a:r>
                      <a:r>
                        <a:rPr lang="en-US" altLang="ja-JP" sz="1100" b="0" i="0" u="none" strike="noStrike" dirty="0">
                          <a:effectLst/>
                          <a:latin typeface="Meiryo UI" panose="020B0604030504040204" pitchFamily="50" charset="-128"/>
                          <a:ea typeface="Meiryo UI" panose="020B0604030504040204" pitchFamily="50" charset="-128"/>
                        </a:rPr>
                        <a:t>×4</a:t>
                      </a:r>
                      <a:r>
                        <a:rPr lang="ja-JP" altLang="en-US" sz="1100" b="0" i="0" u="none" strike="noStrike" dirty="0">
                          <a:effectLst/>
                          <a:latin typeface="Meiryo UI" panose="020B0604030504040204" pitchFamily="50" charset="-128"/>
                          <a:ea typeface="Meiryo UI" panose="020B0604030504040204" pitchFamily="50" charset="-128"/>
                        </a:rPr>
                        <a:t>回）</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4</a:t>
                      </a: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7</a:t>
                      </a: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10</a:t>
                      </a: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1</a:t>
                      </a:r>
                      <a:r>
                        <a:rPr lang="ja-JP" altLang="en-US" sz="1100" b="0" i="0" u="none" strike="noStrike" dirty="0">
                          <a:effectLst/>
                          <a:latin typeface="Meiryo UI" panose="020B0604030504040204" pitchFamily="50" charset="-128"/>
                          <a:ea typeface="Meiryo UI" panose="020B0604030504040204" pitchFamily="50" charset="-128"/>
                        </a:rPr>
                        <a:t>月）</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回発行（</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千部</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回）</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7</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月）</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098312"/>
                  </a:ext>
                </a:extLst>
              </a:tr>
              <a:tr h="168304">
                <a:tc v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lumMod val="20000"/>
                        <a:lumOff val="80000"/>
                      </a:schemeClr>
                    </a:solidFill>
                  </a:tcPr>
                </a:tc>
                <a:tc vMerge="1">
                  <a:txBody>
                    <a:bodyPr/>
                    <a:lstStyle/>
                    <a:p>
                      <a:endParaRPr kumimoji="1" lang="ja-JP" altLang="en-US"/>
                    </a:p>
                  </a:txBody>
                  <a:tcPr/>
                </a:tc>
                <a:tc>
                  <a:txBody>
                    <a:bodyPr/>
                    <a:lstStyle/>
                    <a:p>
                      <a:pPr algn="l" fontAlgn="t"/>
                      <a:r>
                        <a:rPr lang="en-US" sz="1100" b="0" i="0" u="none" strike="noStrike">
                          <a:effectLst/>
                          <a:latin typeface="Meiryo UI" panose="020B0604030504040204" pitchFamily="50" charset="-128"/>
                          <a:ea typeface="Meiryo UI" panose="020B0604030504040204" pitchFamily="50" charset="-128"/>
                        </a:rPr>
                        <a:t>Instatgram（R3.11～）</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開設</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フォロワー</a:t>
                      </a:r>
                      <a:r>
                        <a:rPr lang="en-US" altLang="ja-JP" sz="1100" b="0" i="0" u="none" strike="noStrike" dirty="0">
                          <a:effectLst/>
                          <a:latin typeface="Meiryo UI" panose="020B0604030504040204" pitchFamily="50" charset="-128"/>
                          <a:ea typeface="Meiryo UI" panose="020B0604030504040204" pitchFamily="50" charset="-128"/>
                        </a:rPr>
                        <a:t>285</a:t>
                      </a:r>
                      <a:r>
                        <a:rPr lang="ja-JP" altLang="en-US" sz="1100" b="0" i="0" u="none" strike="noStrike" dirty="0">
                          <a:effectLst/>
                          <a:latin typeface="Meiryo UI" panose="020B0604030504040204" pitchFamily="50" charset="-128"/>
                          <a:ea typeface="Meiryo UI" panose="020B0604030504040204" pitchFamily="50" charset="-128"/>
                        </a:rPr>
                        <a:t>人（</a:t>
                      </a:r>
                      <a:r>
                        <a:rPr lang="en-US" altLang="ja-JP" sz="1100" b="0" i="0" u="none" strike="noStrike" dirty="0">
                          <a:effectLst/>
                          <a:latin typeface="Meiryo UI" panose="020B0604030504040204" pitchFamily="50" charset="-128"/>
                          <a:ea typeface="Meiryo UI" panose="020B0604030504040204" pitchFamily="50" charset="-128"/>
                        </a:rPr>
                        <a:t>R5.</a:t>
                      </a:r>
                      <a:r>
                        <a:rPr lang="ja-JP" altLang="en-US" sz="1100" b="0" i="0" u="none" strike="noStrike" dirty="0">
                          <a:effectLst/>
                          <a:latin typeface="Meiryo UI" panose="020B0604030504040204" pitchFamily="50" charset="-128"/>
                          <a:ea typeface="Meiryo UI" panose="020B0604030504040204" pitchFamily="50" charset="-128"/>
                        </a:rPr>
                        <a:t>７時点）</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フォロワー</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453</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人（</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R6.7</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時点）</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pPr algn="l" fontAlgn="t"/>
                      <a:endPar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069694"/>
                  </a:ext>
                </a:extLst>
              </a:tr>
              <a:tr h="168304">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lumMod val="20000"/>
                        <a:lumOff val="80000"/>
                      </a:schemeClr>
                    </a:solidFill>
                  </a:tcPr>
                </a:tc>
                <a:tc vMerge="1">
                  <a:txBody>
                    <a:bodyPr/>
                    <a:lstStyle/>
                    <a:p>
                      <a:endParaRPr kumimoji="1" lang="ja-JP" altLang="en-US"/>
                    </a:p>
                  </a:txBody>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X</a:t>
                      </a:r>
                      <a:r>
                        <a:rPr lang="ja-JP" altLang="en-US" sz="1100" b="0" i="0" u="none" strike="noStrike" dirty="0">
                          <a:effectLst/>
                          <a:latin typeface="Meiryo UI" panose="020B0604030504040204" pitchFamily="50" charset="-128"/>
                          <a:ea typeface="Meiryo UI" panose="020B0604030504040204" pitchFamily="50" charset="-128"/>
                        </a:rPr>
                        <a:t>（</a:t>
                      </a:r>
                      <a:r>
                        <a:rPr lang="en-US" sz="1100" b="0" i="0" u="none" strike="noStrike" dirty="0">
                          <a:effectLst/>
                          <a:latin typeface="Meiryo UI" panose="020B0604030504040204" pitchFamily="50" charset="-128"/>
                          <a:ea typeface="Meiryo UI" panose="020B0604030504040204" pitchFamily="50" charset="-128"/>
                        </a:rPr>
                        <a:t>Twitter</a:t>
                      </a:r>
                      <a:r>
                        <a:rPr lang="ja-JP" altLang="en-US" sz="1100" b="0" i="0" u="none" strike="noStrike" dirty="0">
                          <a:effectLst/>
                          <a:latin typeface="Meiryo UI" panose="020B0604030504040204" pitchFamily="50" charset="-128"/>
                          <a:ea typeface="Meiryo UI" panose="020B0604030504040204" pitchFamily="50" charset="-128"/>
                        </a:rPr>
                        <a:t>）</a:t>
                      </a:r>
                      <a:r>
                        <a:rPr lang="en-US" sz="1100" b="0" i="0" u="none" strike="noStrike" dirty="0">
                          <a:effectLst/>
                          <a:latin typeface="Meiryo UI" panose="020B0604030504040204" pitchFamily="50" charset="-128"/>
                          <a:ea typeface="Meiryo UI" panose="020B0604030504040204" pitchFamily="50" charset="-128"/>
                        </a:rPr>
                        <a:t>（R3.11～）</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開設</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フォロワー</a:t>
                      </a:r>
                      <a:r>
                        <a:rPr lang="en-US" altLang="ja-JP" sz="1100" b="0" i="0" u="none" strike="noStrike" dirty="0">
                          <a:effectLst/>
                          <a:latin typeface="Meiryo UI" panose="020B0604030504040204" pitchFamily="50" charset="-128"/>
                          <a:ea typeface="Meiryo UI" panose="020B0604030504040204" pitchFamily="50" charset="-128"/>
                        </a:rPr>
                        <a:t>32</a:t>
                      </a:r>
                      <a:r>
                        <a:rPr lang="ja-JP" altLang="en-US" sz="1100" b="0" i="0" u="none" strike="noStrike" dirty="0">
                          <a:effectLst/>
                          <a:latin typeface="Meiryo UI" panose="020B0604030504040204" pitchFamily="50" charset="-128"/>
                          <a:ea typeface="Meiryo UI" panose="020B0604030504040204" pitchFamily="50" charset="-128"/>
                        </a:rPr>
                        <a:t>人（</a:t>
                      </a:r>
                      <a:r>
                        <a:rPr lang="en-US" altLang="ja-JP" sz="1100" b="0" i="0" u="none" strike="noStrike" dirty="0">
                          <a:effectLst/>
                          <a:latin typeface="Meiryo UI" panose="020B0604030504040204" pitchFamily="50" charset="-128"/>
                          <a:ea typeface="Meiryo UI" panose="020B0604030504040204" pitchFamily="50" charset="-128"/>
                        </a:rPr>
                        <a:t>R5.</a:t>
                      </a:r>
                      <a:r>
                        <a:rPr lang="ja-JP" altLang="en-US" sz="1100" b="0" i="0" u="none" strike="noStrike" dirty="0">
                          <a:effectLst/>
                          <a:latin typeface="Meiryo UI" panose="020B0604030504040204" pitchFamily="50" charset="-128"/>
                          <a:ea typeface="Meiryo UI" panose="020B0604030504040204" pitchFamily="50" charset="-128"/>
                        </a:rPr>
                        <a:t>７時点）</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フォロワー</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34</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人（</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R6.</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７時点）</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pPr algn="l" fontAlgn="t"/>
                      <a:endPar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8145779"/>
                  </a:ext>
                </a:extLst>
              </a:tr>
              <a:tr h="168304">
                <a:tc v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a:txBody>
                    <a:bodyPr/>
                    <a:lstStyle/>
                    <a:p>
                      <a:pPr algn="l" fontAlgn="t"/>
                      <a:r>
                        <a:rPr lang="en-US" sz="1100" b="0" i="0" u="none" strike="noStrike" dirty="0">
                          <a:effectLst/>
                          <a:latin typeface="Meiryo UI" panose="020B0604030504040204" pitchFamily="50" charset="-128"/>
                          <a:ea typeface="Meiryo UI" panose="020B0604030504040204" pitchFamily="50" charset="-128"/>
                        </a:rPr>
                        <a:t>Facebook（H27.10～）</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フォロワー</a:t>
                      </a:r>
                      <a:r>
                        <a:rPr lang="en-US" altLang="ja-JP" sz="1100" b="0" i="0" u="none" strike="noStrike" dirty="0">
                          <a:effectLst/>
                          <a:latin typeface="Meiryo UI" panose="020B0604030504040204" pitchFamily="50" charset="-128"/>
                          <a:ea typeface="Meiryo UI" panose="020B0604030504040204" pitchFamily="50" charset="-128"/>
                        </a:rPr>
                        <a:t>345</a:t>
                      </a:r>
                      <a:r>
                        <a:rPr lang="ja-JP" altLang="en-US" sz="1100" b="0" i="0" u="none" strike="noStrike" dirty="0">
                          <a:effectLst/>
                          <a:latin typeface="Meiryo UI" panose="020B0604030504040204" pitchFamily="50" charset="-128"/>
                          <a:ea typeface="Meiryo UI" panose="020B0604030504040204" pitchFamily="50" charset="-128"/>
                        </a:rPr>
                        <a:t>人（</a:t>
                      </a:r>
                      <a:r>
                        <a:rPr lang="en-US" altLang="ja-JP" sz="1100" b="0" i="0" u="none" strike="noStrike" dirty="0">
                          <a:effectLst/>
                          <a:latin typeface="Meiryo UI" panose="020B0604030504040204" pitchFamily="50" charset="-128"/>
                          <a:ea typeface="Meiryo UI" panose="020B0604030504040204" pitchFamily="50" charset="-128"/>
                        </a:rPr>
                        <a:t>R5.</a:t>
                      </a:r>
                      <a:r>
                        <a:rPr lang="ja-JP" altLang="en-US" sz="1100" b="0" i="0" u="none" strike="noStrike" dirty="0">
                          <a:effectLst/>
                          <a:latin typeface="Meiryo UI" panose="020B0604030504040204" pitchFamily="50" charset="-128"/>
                          <a:ea typeface="Meiryo UI" panose="020B0604030504040204" pitchFamily="50" charset="-128"/>
                        </a:rPr>
                        <a:t>７時点）</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フォロワー</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351</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人（</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R6.</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７時点）</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pPr algn="l" fontAlgn="t"/>
                      <a:endPar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4470587"/>
                  </a:ext>
                </a:extLst>
              </a:tr>
              <a:tr h="334542">
                <a:tc vMerge="1">
                  <a:txBody>
                    <a:bodyPr/>
                    <a:lstStyle/>
                    <a:p>
                      <a:endParaRPr kumimoji="1" lang="ja-JP" altLang="en-US"/>
                    </a:p>
                  </a:txBody>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4</a:t>
                      </a:r>
                      <a:r>
                        <a:rPr lang="ja-JP" altLang="en-US" sz="1100" b="0" i="0" u="none" strike="noStrike" dirty="0" err="1">
                          <a:effectLst/>
                          <a:latin typeface="Meiryo UI" panose="020B0604030504040204" pitchFamily="50" charset="-128"/>
                          <a:ea typeface="Meiryo UI" panose="020B0604030504040204" pitchFamily="50" charset="-128"/>
                        </a:rPr>
                        <a:t>ー</a:t>
                      </a:r>
                      <a:r>
                        <a:rPr lang="en-US" altLang="ja-JP" sz="1100" b="0" i="0" u="none" strike="noStrike" dirty="0">
                          <a:effectLst/>
                          <a:latin typeface="Meiryo UI" panose="020B0604030504040204" pitchFamily="50" charset="-128"/>
                          <a:ea typeface="Meiryo UI" panose="020B0604030504040204" pitchFamily="50" charset="-128"/>
                        </a:rPr>
                        <a:t>2</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「こさえたんサポーター」の登録促進</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新規登録者数</a:t>
                      </a:r>
                      <a:br>
                        <a:rPr lang="zh-TW" altLang="en-US" sz="1100" b="0" i="0" u="none" strike="noStrike" dirty="0">
                          <a:effectLst/>
                          <a:latin typeface="Meiryo UI" panose="020B0604030504040204" pitchFamily="50" charset="-128"/>
                          <a:ea typeface="Meiryo UI" panose="020B0604030504040204" pitchFamily="50" charset="-128"/>
                        </a:rPr>
                      </a:br>
                      <a:r>
                        <a:rPr lang="zh-TW" altLang="en-US" sz="1100" b="0" i="0" u="none" strike="noStrike" dirty="0">
                          <a:effectLst/>
                          <a:latin typeface="Meiryo UI" panose="020B0604030504040204" pitchFamily="50" charset="-128"/>
                          <a:ea typeface="Meiryo UI" panose="020B0604030504040204" pitchFamily="50" charset="-128"/>
                        </a:rPr>
                        <a:t>目標：</a:t>
                      </a:r>
                      <a:r>
                        <a:rPr lang="en-US" altLang="zh-TW" sz="1100" b="0" i="0" u="none" strike="noStrike" dirty="0">
                          <a:effectLst/>
                          <a:latin typeface="Meiryo UI" panose="020B0604030504040204" pitchFamily="50" charset="-128"/>
                          <a:ea typeface="Meiryo UI" panose="020B0604030504040204" pitchFamily="50" charset="-128"/>
                        </a:rPr>
                        <a:t>200</a:t>
                      </a:r>
                      <a:r>
                        <a:rPr lang="zh-TW" altLang="en-US" sz="1100" b="0" i="0" u="none" strike="noStrike" dirty="0">
                          <a:effectLst/>
                          <a:latin typeface="Meiryo UI" panose="020B0604030504040204" pitchFamily="50" charset="-128"/>
                          <a:ea typeface="Meiryo UI" panose="020B0604030504040204" pitchFamily="50" charset="-128"/>
                        </a:rPr>
                        <a:t>件</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年</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新規</a:t>
                      </a:r>
                      <a:r>
                        <a:rPr lang="en-US" altLang="zh-TW" sz="1100" b="0" i="0" u="none" strike="noStrike" dirty="0">
                          <a:effectLst/>
                          <a:latin typeface="Meiryo UI" panose="020B0604030504040204" pitchFamily="50" charset="-128"/>
                          <a:ea typeface="Meiryo UI" panose="020B0604030504040204" pitchFamily="50" charset="-128"/>
                        </a:rPr>
                        <a:t>71</a:t>
                      </a:r>
                      <a:r>
                        <a:rPr lang="zh-TW" altLang="en-US" sz="1100" b="0" i="0" u="none" strike="noStrike" dirty="0">
                          <a:effectLst/>
                          <a:latin typeface="Meiryo UI" panose="020B0604030504040204" pitchFamily="50" charset="-128"/>
                          <a:ea typeface="Meiryo UI" panose="020B0604030504040204" pitchFamily="50" charset="-128"/>
                        </a:rPr>
                        <a:t>名　計</a:t>
                      </a:r>
                      <a:r>
                        <a:rPr lang="en-US" altLang="zh-TW" sz="1100" b="0" i="0" u="none" strike="noStrike" dirty="0">
                          <a:effectLst/>
                          <a:latin typeface="Meiryo UI" panose="020B0604030504040204" pitchFamily="50" charset="-128"/>
                          <a:ea typeface="Meiryo UI" panose="020B0604030504040204" pitchFamily="50" charset="-128"/>
                        </a:rPr>
                        <a:t>1,393</a:t>
                      </a:r>
                      <a:r>
                        <a:rPr lang="zh-TW" altLang="en-US" sz="1100" b="0" i="0" u="none" strike="noStrike" dirty="0">
                          <a:effectLst/>
                          <a:latin typeface="Meiryo UI" panose="020B0604030504040204" pitchFamily="50" charset="-128"/>
                          <a:ea typeface="Meiryo UI" panose="020B0604030504040204" pitchFamily="50" charset="-128"/>
                        </a:rPr>
                        <a:t>名</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新規</a:t>
                      </a:r>
                      <a:r>
                        <a:rPr lang="en-US" altLang="zh-TW" sz="1100" b="0" i="0" u="none" strike="noStrike" dirty="0">
                          <a:effectLst/>
                          <a:latin typeface="Meiryo UI" panose="020B0604030504040204" pitchFamily="50" charset="-128"/>
                          <a:ea typeface="Meiryo UI" panose="020B0604030504040204" pitchFamily="50" charset="-128"/>
                        </a:rPr>
                        <a:t>62</a:t>
                      </a:r>
                      <a:r>
                        <a:rPr lang="zh-TW" altLang="en-US" sz="1100" b="0" i="0" u="none" strike="noStrike" dirty="0">
                          <a:effectLst/>
                          <a:latin typeface="Meiryo UI" panose="020B0604030504040204" pitchFamily="50" charset="-128"/>
                          <a:ea typeface="Meiryo UI" panose="020B0604030504040204" pitchFamily="50" charset="-128"/>
                        </a:rPr>
                        <a:t>名　計</a:t>
                      </a:r>
                      <a:r>
                        <a:rPr lang="en-US" altLang="zh-TW" sz="1100" b="0" i="0" u="none" strike="noStrike" dirty="0">
                          <a:effectLst/>
                          <a:latin typeface="Meiryo UI" panose="020B0604030504040204" pitchFamily="50" charset="-128"/>
                          <a:ea typeface="Meiryo UI" panose="020B0604030504040204" pitchFamily="50" charset="-128"/>
                        </a:rPr>
                        <a:t>1,455</a:t>
                      </a:r>
                      <a:r>
                        <a:rPr lang="zh-TW" altLang="en-US" sz="1100" b="0" i="0" u="none" strike="noStrike" dirty="0">
                          <a:effectLst/>
                          <a:latin typeface="Meiryo UI" panose="020B0604030504040204" pitchFamily="50" charset="-128"/>
                          <a:ea typeface="Meiryo UI" panose="020B0604030504040204" pitchFamily="50" charset="-128"/>
                        </a:rPr>
                        <a:t>名</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新規</a:t>
                      </a:r>
                      <a:r>
                        <a:rPr lang="en-US" altLang="zh-TW" sz="1100" b="0" i="0" u="none" strike="noStrike" dirty="0">
                          <a:effectLst/>
                          <a:latin typeface="Meiryo UI" panose="020B0604030504040204" pitchFamily="50" charset="-128"/>
                          <a:ea typeface="Meiryo UI" panose="020B0604030504040204" pitchFamily="50" charset="-128"/>
                        </a:rPr>
                        <a:t>26</a:t>
                      </a:r>
                      <a:r>
                        <a:rPr lang="zh-TW" altLang="en-US" sz="1100" b="0" i="0" u="none" strike="noStrike" dirty="0">
                          <a:effectLst/>
                          <a:latin typeface="Meiryo UI" panose="020B0604030504040204" pitchFamily="50" charset="-128"/>
                          <a:ea typeface="Meiryo UI" panose="020B0604030504040204" pitchFamily="50" charset="-128"/>
                        </a:rPr>
                        <a:t>名　計</a:t>
                      </a:r>
                      <a:r>
                        <a:rPr lang="en-US" altLang="zh-TW" sz="1100" b="0" i="0" u="none" strike="noStrike" dirty="0">
                          <a:effectLst/>
                          <a:latin typeface="Meiryo UI" panose="020B0604030504040204" pitchFamily="50" charset="-128"/>
                          <a:ea typeface="Meiryo UI" panose="020B0604030504040204" pitchFamily="50" charset="-128"/>
                        </a:rPr>
                        <a:t>1,481</a:t>
                      </a:r>
                      <a:r>
                        <a:rPr lang="zh-TW" altLang="en-US" sz="1100" b="0" i="0" u="none" strike="noStrike" dirty="0">
                          <a:effectLst/>
                          <a:latin typeface="Meiryo UI" panose="020B0604030504040204" pitchFamily="50" charset="-128"/>
                          <a:ea typeface="Meiryo UI" panose="020B0604030504040204" pitchFamily="50" charset="-128"/>
                        </a:rPr>
                        <a:t>名</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pPr algn="l" fontAlgn="t"/>
                      <a:endParaRPr lang="zh-TW" altLang="en-US" sz="1100" b="0" i="0" u="none" strike="noStrike" dirty="0">
                        <a:effectLst/>
                        <a:highlight>
                          <a:srgbClr val="FFFF00"/>
                        </a:highligh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7679790"/>
                  </a:ext>
                </a:extLst>
              </a:tr>
              <a:tr h="1246147">
                <a:tc vMerge="1">
                  <a:txBody>
                    <a:bodyPr/>
                    <a:lstStyle/>
                    <a:p>
                      <a:endParaRPr kumimoji="1" lang="ja-JP" altLang="en-US"/>
                    </a:p>
                  </a:txBody>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4</a:t>
                      </a:r>
                      <a:r>
                        <a:rPr lang="ja-JP" altLang="en-US" sz="1100" b="0" i="0" u="none" strike="noStrike" dirty="0" err="1">
                          <a:effectLst/>
                          <a:latin typeface="Meiryo UI" panose="020B0604030504040204" pitchFamily="50" charset="-128"/>
                          <a:ea typeface="Meiryo UI" panose="020B0604030504040204" pitchFamily="50" charset="-128"/>
                        </a:rPr>
                        <a:t>ー</a:t>
                      </a:r>
                      <a:r>
                        <a:rPr lang="en-US" altLang="ja-JP" sz="1100" b="0" i="0" u="none" strike="noStrike" dirty="0">
                          <a:effectLst/>
                          <a:latin typeface="Meiryo UI" panose="020B0604030504040204" pitchFamily="50" charset="-128"/>
                          <a:ea typeface="Meiryo UI" panose="020B0604030504040204" pitchFamily="50" charset="-128"/>
                        </a:rPr>
                        <a:t>3</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「こさえたんロゴマーク」の認知度向上</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・使用実態調査</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・使用管理規定改定</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・イチオシ製品電子ブック化</a:t>
                      </a:r>
                      <a:endParaRPr lang="en-US" altLang="ja-JP" sz="1100" b="0" i="0" u="none" strike="noStrike" dirty="0">
                        <a:effectLst/>
                        <a:latin typeface="Meiryo UI" panose="020B0604030504040204" pitchFamily="50" charset="-128"/>
                        <a:ea typeface="Meiryo UI" panose="020B0604030504040204" pitchFamily="50" charset="-128"/>
                      </a:endParaRPr>
                    </a:p>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・啓発ポスター作成</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・おおさか</a:t>
                      </a:r>
                      <a:r>
                        <a:rPr lang="en-US" altLang="ja-JP" sz="1100" b="0" i="0" u="none" strike="noStrike" dirty="0">
                          <a:effectLst/>
                          <a:latin typeface="Meiryo UI" panose="020B0604030504040204" pitchFamily="50" charset="-128"/>
                          <a:ea typeface="Meiryo UI" panose="020B0604030504040204" pitchFamily="50" charset="-128"/>
                        </a:rPr>
                        <a:t>Q</a:t>
                      </a:r>
                      <a:r>
                        <a:rPr lang="ja-JP" altLang="en-US" sz="1100" b="0" i="0" u="none" strike="noStrike" dirty="0">
                          <a:effectLst/>
                          <a:latin typeface="Meiryo UI" panose="020B0604030504040204" pitchFamily="50" charset="-128"/>
                          <a:ea typeface="Meiryo UI" panose="020B0604030504040204" pitchFamily="50" charset="-128"/>
                        </a:rPr>
                        <a:t>ネット調査実施</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・府内販売店との連携</a:t>
                      </a:r>
                    </a:p>
                    <a:p>
                      <a:pPr algn="l" fontAlgn="t"/>
                      <a:r>
                        <a:rPr lang="ja-JP" altLang="en-US" sz="1100" b="0" i="0" u="none" strike="noStrike" dirty="0">
                          <a:effectLst/>
                          <a:latin typeface="Meiryo UI" panose="020B0604030504040204" pitchFamily="50" charset="-128"/>
                          <a:ea typeface="Meiryo UI" panose="020B0604030504040204" pitchFamily="50" charset="-128"/>
                        </a:rPr>
                        <a:t>・共に生きる障がい者展（</a:t>
                      </a:r>
                      <a:r>
                        <a:rPr lang="en-US" altLang="ja-JP" sz="1100" b="0" i="0" u="none" strike="noStrike" dirty="0">
                          <a:effectLst/>
                          <a:latin typeface="Meiryo UI" panose="020B0604030504040204" pitchFamily="50" charset="-128"/>
                          <a:ea typeface="Meiryo UI" panose="020B0604030504040204" pitchFamily="50" charset="-128"/>
                        </a:rPr>
                        <a:t>11</a:t>
                      </a:r>
                      <a:r>
                        <a:rPr lang="ja-JP" altLang="en-US" sz="1100" b="0" i="0" u="none" strike="noStrike" dirty="0">
                          <a:effectLst/>
                          <a:latin typeface="Meiryo UI" panose="020B0604030504040204" pitchFamily="50" charset="-128"/>
                          <a:ea typeface="Meiryo UI" panose="020B0604030504040204" pitchFamily="50" charset="-128"/>
                        </a:rPr>
                        <a:t>月）、府政だより、大阪府</a:t>
                      </a:r>
                      <a:r>
                        <a:rPr lang="en-US" altLang="ja-JP" sz="1100" b="0" i="0" u="none" strike="noStrike" dirty="0">
                          <a:effectLst/>
                          <a:latin typeface="Meiryo UI" panose="020B0604030504040204" pitchFamily="50" charset="-128"/>
                          <a:ea typeface="Meiryo UI" panose="020B0604030504040204" pitchFamily="50" charset="-128"/>
                        </a:rPr>
                        <a:t>TV</a:t>
                      </a: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12</a:t>
                      </a:r>
                      <a:r>
                        <a:rPr lang="ja-JP" altLang="en-US" sz="1100" b="0" i="0" u="none" strike="noStrike" dirty="0">
                          <a:effectLst/>
                          <a:latin typeface="Meiryo UI" panose="020B0604030504040204" pitchFamily="50" charset="-128"/>
                          <a:ea typeface="Meiryo UI" panose="020B0604030504040204" pitchFamily="50" charset="-128"/>
                        </a:rPr>
                        <a:t>月）等で情報発信</a:t>
                      </a:r>
                    </a:p>
                    <a:p>
                      <a:pPr algn="l" fontAlgn="t"/>
                      <a:r>
                        <a:rPr lang="ja-JP" altLang="en-US" sz="1100" b="0" i="0" u="none" strike="noStrike" dirty="0">
                          <a:effectLst/>
                          <a:latin typeface="Meiryo UI" panose="020B0604030504040204" pitchFamily="50" charset="-128"/>
                          <a:ea typeface="Meiryo UI" panose="020B0604030504040204" pitchFamily="50" charset="-128"/>
                        </a:rPr>
                        <a:t>・定期便「こさえたんのおやつ」を</a:t>
                      </a:r>
                      <a:r>
                        <a:rPr lang="en-US" altLang="ja-JP" sz="1100" b="0" i="0" u="none" strike="noStrike" dirty="0">
                          <a:effectLst/>
                          <a:latin typeface="Meiryo UI" panose="020B0604030504040204" pitchFamily="50" charset="-128"/>
                          <a:ea typeface="Meiryo UI" panose="020B0604030504040204" pitchFamily="50" charset="-128"/>
                        </a:rPr>
                        <a:t>12</a:t>
                      </a:r>
                      <a:r>
                        <a:rPr lang="ja-JP" altLang="en-US" sz="1100" b="0" i="0" u="none" strike="noStrike" dirty="0">
                          <a:effectLst/>
                          <a:latin typeface="Meiryo UI" panose="020B0604030504040204" pitchFamily="50" charset="-128"/>
                          <a:ea typeface="Meiryo UI" panose="020B0604030504040204" pitchFamily="50" charset="-128"/>
                        </a:rPr>
                        <a:t>月より開始。もずやん</a:t>
                      </a:r>
                      <a:r>
                        <a:rPr lang="en-US" altLang="ja-JP" sz="1100" b="0" i="0" u="none" strike="noStrike" dirty="0">
                          <a:effectLst/>
                          <a:latin typeface="Meiryo UI" panose="020B0604030504040204" pitchFamily="50" charset="-128"/>
                          <a:ea typeface="Meiryo UI" panose="020B0604030504040204" pitchFamily="50" charset="-128"/>
                        </a:rPr>
                        <a:t>X</a:t>
                      </a:r>
                      <a:r>
                        <a:rPr lang="ja-JP" altLang="en-US" sz="1100" b="0" i="0" u="none" strike="noStrike" dirty="0">
                          <a:effectLst/>
                          <a:latin typeface="Meiryo UI" panose="020B0604030504040204" pitchFamily="50" charset="-128"/>
                          <a:ea typeface="Meiryo UI" panose="020B0604030504040204" pitchFamily="50" charset="-128"/>
                        </a:rPr>
                        <a:t>、公民連携ニュース等で広報。定期便</a:t>
                      </a:r>
                      <a:r>
                        <a:rPr lang="en-US" altLang="ja-JP" sz="1100" b="0" i="0" u="none" strike="noStrike" dirty="0">
                          <a:effectLst/>
                          <a:latin typeface="Meiryo UI" panose="020B0604030504040204" pitchFamily="50" charset="-128"/>
                          <a:ea typeface="Meiryo UI" panose="020B0604030504040204" pitchFamily="50" charset="-128"/>
                        </a:rPr>
                        <a:t>:45</a:t>
                      </a:r>
                      <a:r>
                        <a:rPr lang="ja-JP" altLang="en-US" sz="1100" b="0" i="0" u="none" strike="noStrike" dirty="0">
                          <a:effectLst/>
                          <a:latin typeface="Meiryo UI" panose="020B0604030504040204" pitchFamily="50" charset="-128"/>
                          <a:ea typeface="Meiryo UI" panose="020B0604030504040204" pitchFamily="50" charset="-128"/>
                        </a:rPr>
                        <a:t>件、１回便</a:t>
                      </a:r>
                      <a:r>
                        <a:rPr lang="en-US" altLang="ja-JP" sz="1100" b="0" i="0" u="none" strike="noStrike" dirty="0">
                          <a:effectLst/>
                          <a:latin typeface="Meiryo UI" panose="020B0604030504040204" pitchFamily="50" charset="-128"/>
                          <a:ea typeface="Meiryo UI" panose="020B0604030504040204" pitchFamily="50" charset="-128"/>
                        </a:rPr>
                        <a:t>22</a:t>
                      </a:r>
                      <a:r>
                        <a:rPr lang="ja-JP" altLang="en-US" sz="1100" b="0" i="0" u="none" strike="noStrike" dirty="0">
                          <a:effectLst/>
                          <a:latin typeface="Meiryo UI" panose="020B0604030504040204" pitchFamily="50" charset="-128"/>
                          <a:ea typeface="Meiryo UI" panose="020B0604030504040204" pitchFamily="50" charset="-128"/>
                        </a:rPr>
                        <a:t>件　売上計</a:t>
                      </a:r>
                      <a:r>
                        <a:rPr lang="en-US" altLang="ja-JP" sz="1100" b="0" i="0" u="none" strike="noStrike" dirty="0">
                          <a:effectLst/>
                          <a:latin typeface="Meiryo UI" panose="020B0604030504040204" pitchFamily="50" charset="-128"/>
                          <a:ea typeface="Meiryo UI" panose="020B0604030504040204" pitchFamily="50" charset="-128"/>
                        </a:rPr>
                        <a:t>86</a:t>
                      </a:r>
                      <a:r>
                        <a:rPr lang="ja-JP" altLang="en-US" sz="1100" b="0" i="0" u="none" strike="noStrike" dirty="0">
                          <a:effectLst/>
                          <a:latin typeface="Meiryo UI" panose="020B0604030504040204" pitchFamily="50" charset="-128"/>
                          <a:ea typeface="Meiryo UI" panose="020B0604030504040204" pitchFamily="50" charset="-128"/>
                        </a:rPr>
                        <a:t>千円　</a:t>
                      </a:r>
                      <a:endParaRPr lang="en-US" altLang="ja-JP"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pPr algn="l" fontAlgn="t"/>
                      <a:endParaRPr lang="en-US" altLang="ja-JP" sz="1100" b="0" i="0" u="none" strike="noStrike" dirty="0">
                        <a:effectLst/>
                        <a:highlight>
                          <a:srgbClr val="FFFF00"/>
                        </a:highligh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8845517"/>
                  </a:ext>
                </a:extLst>
              </a:tr>
            </a:tbl>
          </a:graphicData>
        </a:graphic>
      </p:graphicFrame>
      <p:sp>
        <p:nvSpPr>
          <p:cNvPr id="5" name="正方形/長方形 4"/>
          <p:cNvSpPr/>
          <p:nvPr/>
        </p:nvSpPr>
        <p:spPr>
          <a:xfrm>
            <a:off x="0" y="0"/>
            <a:ext cx="12192000" cy="593746"/>
          </a:xfrm>
          <a:prstGeom prst="rect">
            <a:avLst/>
          </a:prstGeom>
          <a:solidFill>
            <a:schemeClr val="accent1"/>
          </a:solidFill>
        </p:spPr>
        <p:txBody>
          <a:bodyPr wrap="square" anchor="ctr">
            <a:noAutofit/>
          </a:bodyPr>
          <a:lstStyle/>
          <a:p>
            <a:r>
              <a:rPr lang="ja-JP" altLang="en-US" sz="2000" dirty="0">
                <a:solidFill>
                  <a:schemeClr val="bg1"/>
                </a:solidFill>
                <a:latin typeface="メイリオ" panose="020B0604030504040204" pitchFamily="50" charset="-128"/>
                <a:ea typeface="メイリオ" panose="020B0604030504040204" pitchFamily="50" charset="-128"/>
              </a:rPr>
              <a:t>■</a:t>
            </a:r>
            <a:r>
              <a:rPr lang="zh-TW" altLang="en-US" sz="2000" dirty="0">
                <a:solidFill>
                  <a:schemeClr val="bg1"/>
                </a:solidFill>
                <a:latin typeface="メイリオ" panose="020B0604030504040204" pitchFamily="50" charset="-128"/>
                <a:ea typeface="メイリオ" panose="020B0604030504040204" pitchFamily="50" charset="-128"/>
              </a:rPr>
              <a:t>大阪府工賃向上計画（令和３～５年度）取組状況等</a:t>
            </a:r>
            <a:endParaRPr lang="ja-JP" altLang="en-US" sz="2000" dirty="0">
              <a:solidFill>
                <a:schemeClr val="bg1"/>
              </a:solidFill>
              <a:latin typeface="メイリオ" panose="020B0604030504040204" pitchFamily="50" charset="-128"/>
              <a:ea typeface="メイリオ" panose="020B0604030504040204" pitchFamily="50" charset="-128"/>
            </a:endParaRPr>
          </a:p>
        </p:txBody>
      </p:sp>
      <p:sp>
        <p:nvSpPr>
          <p:cNvPr id="6" name="スライド番号プレースホルダー 2"/>
          <p:cNvSpPr>
            <a:spLocks noGrp="1"/>
          </p:cNvSpPr>
          <p:nvPr>
            <p:ph type="sldNum" sz="quarter" idx="12"/>
          </p:nvPr>
        </p:nvSpPr>
        <p:spPr>
          <a:xfrm>
            <a:off x="9531245" y="6507714"/>
            <a:ext cx="2743200" cy="365125"/>
          </a:xfrm>
        </p:spPr>
        <p:txBody>
          <a:bodyPr/>
          <a:lstStyle/>
          <a:p>
            <a:fld id="{EE2C198F-981A-4DF1-8565-87A4DA80C639}" type="slidenum">
              <a:rPr kumimoji="1" lang="ja-JP" altLang="en-US" smtClean="0"/>
              <a:t>12</a:t>
            </a:fld>
            <a:endParaRPr kumimoji="1" lang="ja-JP" altLang="en-US" dirty="0"/>
          </a:p>
        </p:txBody>
      </p:sp>
    </p:spTree>
    <p:extLst>
      <p:ext uri="{BB962C8B-B14F-4D97-AF65-F5344CB8AC3E}">
        <p14:creationId xmlns:p14="http://schemas.microsoft.com/office/powerpoint/2010/main" val="2718133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999424363"/>
              </p:ext>
            </p:extLst>
          </p:nvPr>
        </p:nvGraphicFramePr>
        <p:xfrm>
          <a:off x="162034" y="742731"/>
          <a:ext cx="11867933" cy="5959509"/>
        </p:xfrm>
        <a:graphic>
          <a:graphicData uri="http://schemas.openxmlformats.org/drawingml/2006/table">
            <a:tbl>
              <a:tblPr/>
              <a:tblGrid>
                <a:gridCol w="780810">
                  <a:extLst>
                    <a:ext uri="{9D8B030D-6E8A-4147-A177-3AD203B41FA5}">
                      <a16:colId xmlns:a16="http://schemas.microsoft.com/office/drawing/2014/main" val="1650564560"/>
                    </a:ext>
                  </a:extLst>
                </a:gridCol>
                <a:gridCol w="327940">
                  <a:extLst>
                    <a:ext uri="{9D8B030D-6E8A-4147-A177-3AD203B41FA5}">
                      <a16:colId xmlns:a16="http://schemas.microsoft.com/office/drawing/2014/main" val="2277607362"/>
                    </a:ext>
                  </a:extLst>
                </a:gridCol>
                <a:gridCol w="812046">
                  <a:extLst>
                    <a:ext uri="{9D8B030D-6E8A-4147-A177-3AD203B41FA5}">
                      <a16:colId xmlns:a16="http://schemas.microsoft.com/office/drawing/2014/main" val="3769221022"/>
                    </a:ext>
                  </a:extLst>
                </a:gridCol>
                <a:gridCol w="1936021">
                  <a:extLst>
                    <a:ext uri="{9D8B030D-6E8A-4147-A177-3AD203B41FA5}">
                      <a16:colId xmlns:a16="http://schemas.microsoft.com/office/drawing/2014/main" val="2821856530"/>
                    </a:ext>
                  </a:extLst>
                </a:gridCol>
                <a:gridCol w="2069537">
                  <a:extLst>
                    <a:ext uri="{9D8B030D-6E8A-4147-A177-3AD203B41FA5}">
                      <a16:colId xmlns:a16="http://schemas.microsoft.com/office/drawing/2014/main" val="1527834132"/>
                    </a:ext>
                  </a:extLst>
                </a:gridCol>
                <a:gridCol w="2069537">
                  <a:extLst>
                    <a:ext uri="{9D8B030D-6E8A-4147-A177-3AD203B41FA5}">
                      <a16:colId xmlns:a16="http://schemas.microsoft.com/office/drawing/2014/main" val="3887797622"/>
                    </a:ext>
                  </a:extLst>
                </a:gridCol>
                <a:gridCol w="1936021">
                  <a:extLst>
                    <a:ext uri="{9D8B030D-6E8A-4147-A177-3AD203B41FA5}">
                      <a16:colId xmlns:a16="http://schemas.microsoft.com/office/drawing/2014/main" val="2476511323"/>
                    </a:ext>
                  </a:extLst>
                </a:gridCol>
                <a:gridCol w="1936021">
                  <a:extLst>
                    <a:ext uri="{9D8B030D-6E8A-4147-A177-3AD203B41FA5}">
                      <a16:colId xmlns:a16="http://schemas.microsoft.com/office/drawing/2014/main" val="2923166321"/>
                    </a:ext>
                  </a:extLst>
                </a:gridCol>
              </a:tblGrid>
              <a:tr h="457545">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方策</a:t>
                      </a:r>
                    </a:p>
                  </a:txBody>
                  <a:tcPr marL="2335" marR="2335" marT="23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gridSpan="3">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取組</a:t>
                      </a:r>
                    </a:p>
                  </a:txBody>
                  <a:tcPr marL="2335" marR="2335" marT="23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令和</a:t>
                      </a:r>
                      <a:r>
                        <a:rPr lang="en-US" altLang="ja-JP" sz="1100" b="0" i="0" u="none" strike="noStrike" dirty="0">
                          <a:effectLst/>
                          <a:latin typeface="Meiryo UI" panose="020B0604030504040204" pitchFamily="50" charset="-128"/>
                          <a:ea typeface="Meiryo UI" panose="020B0604030504040204" pitchFamily="50" charset="-128"/>
                        </a:rPr>
                        <a:t>3</a:t>
                      </a:r>
                      <a:r>
                        <a:rPr lang="ja-JP" altLang="en-US" sz="1100" b="0" i="0" u="none" strike="noStrike" dirty="0">
                          <a:effectLst/>
                          <a:latin typeface="Meiryo UI" panose="020B0604030504040204" pitchFamily="50" charset="-128"/>
                          <a:ea typeface="Meiryo UI" panose="020B0604030504040204" pitchFamily="50" charset="-128"/>
                        </a:rPr>
                        <a:t>年度</a:t>
                      </a:r>
                    </a:p>
                  </a:txBody>
                  <a:tcPr marL="2335" marR="2335" marT="23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令和</a:t>
                      </a:r>
                      <a:r>
                        <a:rPr lang="en-US" altLang="ja-JP" sz="1100" b="0" i="0" u="none" strike="noStrike" dirty="0">
                          <a:effectLst/>
                          <a:latin typeface="Meiryo UI" panose="020B0604030504040204" pitchFamily="50" charset="-128"/>
                          <a:ea typeface="Meiryo UI" panose="020B0604030504040204" pitchFamily="50" charset="-128"/>
                        </a:rPr>
                        <a:t>4</a:t>
                      </a:r>
                      <a:r>
                        <a:rPr lang="ja-JP" altLang="en-US" sz="1100" b="0" i="0" u="none" strike="noStrike" dirty="0">
                          <a:effectLst/>
                          <a:latin typeface="Meiryo UI" panose="020B0604030504040204" pitchFamily="50" charset="-128"/>
                          <a:ea typeface="Meiryo UI" panose="020B0604030504040204" pitchFamily="50" charset="-128"/>
                        </a:rPr>
                        <a:t>年度</a:t>
                      </a:r>
                    </a:p>
                  </a:txBody>
                  <a:tcPr marL="2335" marR="2335" marT="23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令和５年度</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effectLst/>
                          <a:latin typeface="Meiryo UI" panose="020B0604030504040204" pitchFamily="50" charset="-128"/>
                          <a:ea typeface="Meiryo UI" panose="020B0604030504040204" pitchFamily="50" charset="-128"/>
                        </a:rPr>
                        <a:t>評価</a:t>
                      </a:r>
                      <a:endParaRPr lang="zh-TW" altLang="en-US" sz="1100" b="0" i="0" u="none" strike="noStrike" dirty="0">
                        <a:effectLst/>
                        <a:latin typeface="Meiryo UI" panose="020B0604030504040204" pitchFamily="50" charset="-128"/>
                        <a:ea typeface="Meiryo UI" panose="020B0604030504040204" pitchFamily="50" charset="-128"/>
                      </a:endParaRPr>
                    </a:p>
                  </a:txBody>
                  <a:tcPr marL="2335" marR="2335" marT="23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790335304"/>
                  </a:ext>
                </a:extLst>
              </a:tr>
              <a:tr h="230355">
                <a:tc rowSpan="9">
                  <a:txBody>
                    <a:bodyPr/>
                    <a:lstStyle/>
                    <a:p>
                      <a:pPr algn="l" fontAlgn="t"/>
                      <a:r>
                        <a:rPr lang="en-US" altLang="ja-JP" sz="1100" b="1" i="0" u="none" strike="noStrike" dirty="0">
                          <a:effectLst/>
                          <a:latin typeface="Meiryo UI" panose="020B0604030504040204" pitchFamily="50" charset="-128"/>
                          <a:ea typeface="Meiryo UI" panose="020B0604030504040204" pitchFamily="50" charset="-128"/>
                        </a:rPr>
                        <a:t>5</a:t>
                      </a:r>
                      <a:r>
                        <a:rPr lang="ja-JP" altLang="en-US" sz="1100" b="1" i="0" u="none" strike="noStrike" dirty="0">
                          <a:effectLst/>
                          <a:latin typeface="Meiryo UI" panose="020B0604030504040204" pitchFamily="50" charset="-128"/>
                          <a:ea typeface="Meiryo UI" panose="020B0604030504040204" pitchFamily="50" charset="-128"/>
                        </a:rPr>
                        <a:t>　大阪府庁舎内アンテナショップの運営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en-US" altLang="ja-JP" sz="1100" b="0" i="0" u="none" strike="noStrike">
                          <a:effectLst/>
                          <a:latin typeface="Meiryo UI" panose="020B0604030504040204" pitchFamily="50" charset="-128"/>
                          <a:ea typeface="Meiryo UI" panose="020B0604030504040204" pitchFamily="50" charset="-128"/>
                        </a:rPr>
                        <a:t>5</a:t>
                      </a:r>
                      <a:r>
                        <a:rPr lang="ja-JP" altLang="en-US" sz="1100" b="0" i="0" u="none" strike="noStrike">
                          <a:effectLst/>
                          <a:latin typeface="Meiryo UI" panose="020B0604030504040204" pitchFamily="50" charset="-128"/>
                          <a:ea typeface="Meiryo UI" panose="020B0604030504040204" pitchFamily="50" charset="-128"/>
                        </a:rPr>
                        <a:t>ー</a:t>
                      </a:r>
                      <a:r>
                        <a:rPr lang="en-US" altLang="ja-JP" sz="1100" b="0" i="0" u="none" strike="noStrike">
                          <a:effectLst/>
                          <a:latin typeface="Meiryo UI" panose="020B0604030504040204" pitchFamily="50" charset="-128"/>
                          <a:ea typeface="Meiryo UI" panose="020B0604030504040204" pitchFamily="50" charset="-128"/>
                        </a:rPr>
                        <a:t>1</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accent1">
                        <a:lumMod val="20000"/>
                        <a:lumOff val="80000"/>
                      </a:schemeClr>
                    </a:solidFill>
                  </a:tcPr>
                </a:tc>
                <a:tc rowSpan="5">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大阪府庁舎内アンテナショップの運営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売上</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12,908</a:t>
                      </a:r>
                      <a:r>
                        <a:rPr lang="ja-JP" altLang="en-US" sz="1100" b="0" i="0" u="none" strike="noStrike" dirty="0">
                          <a:effectLst/>
                          <a:latin typeface="Meiryo UI" panose="020B0604030504040204" pitchFamily="50" charset="-128"/>
                          <a:ea typeface="Meiryo UI" panose="020B0604030504040204" pitchFamily="50" charset="-128"/>
                        </a:rPr>
                        <a:t>千円（前年比</a:t>
                      </a:r>
                      <a:r>
                        <a:rPr lang="en-US" altLang="ja-JP" sz="1100" b="0" i="0" u="none" strike="noStrike" dirty="0">
                          <a:effectLst/>
                          <a:latin typeface="Meiryo UI" panose="020B0604030504040204" pitchFamily="50" charset="-128"/>
                          <a:ea typeface="Meiryo UI" panose="020B0604030504040204" pitchFamily="50" charset="-128"/>
                        </a:rPr>
                        <a:t>133</a:t>
                      </a:r>
                      <a:r>
                        <a:rPr lang="ja-JP" altLang="en-US" sz="1100" b="0" i="0" u="none" strike="noStrike" dirty="0">
                          <a:effectLst/>
                          <a:latin typeface="Meiryo UI" panose="020B0604030504040204" pitchFamily="50" charset="-128"/>
                          <a:ea typeface="Meiryo UI" panose="020B0604030504040204" pitchFamily="50" charset="-128"/>
                        </a:rPr>
                        <a:t>％）</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14,415</a:t>
                      </a:r>
                      <a:r>
                        <a:rPr lang="ja-JP" altLang="en-US" sz="1100" b="0" i="0" u="none" strike="noStrike" dirty="0">
                          <a:effectLst/>
                          <a:latin typeface="Meiryo UI" panose="020B0604030504040204" pitchFamily="50" charset="-128"/>
                          <a:ea typeface="Meiryo UI" panose="020B0604030504040204" pitchFamily="50" charset="-128"/>
                        </a:rPr>
                        <a:t>千円（前年比</a:t>
                      </a:r>
                      <a:r>
                        <a:rPr lang="en-US" altLang="ja-JP" sz="1100" b="0" i="0" u="none" strike="noStrike" dirty="0">
                          <a:effectLst/>
                          <a:latin typeface="Meiryo UI" panose="020B0604030504040204" pitchFamily="50" charset="-128"/>
                          <a:ea typeface="Meiryo UI" panose="020B0604030504040204" pitchFamily="50" charset="-128"/>
                        </a:rPr>
                        <a:t>112</a:t>
                      </a:r>
                      <a:r>
                        <a:rPr lang="ja-JP" altLang="en-US" sz="1100" b="0" i="0" u="none" strike="noStrike" dirty="0">
                          <a:effectLst/>
                          <a:latin typeface="Meiryo UI" panose="020B0604030504040204" pitchFamily="50" charset="-128"/>
                          <a:ea typeface="Meiryo UI" panose="020B0604030504040204" pitchFamily="50" charset="-128"/>
                        </a:rPr>
                        <a:t>％）</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13,309</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千円（前年比</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92</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9">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・アンテナショップの売上は、令和３，４年と毎年増加したが、令和</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年度は、パン販売事業者の出店減の影響により、前年比</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92</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％であった。</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外販イベントとして、定例開催の図書館マルシェ等の出店機会を提供し、合計の売上は毎年前年を上回り、増加した。事業所の休日の人手不足等の課題もあり、機会があってもマッチングができなかった案件もあった。</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3518942"/>
                  </a:ext>
                </a:extLst>
              </a:tr>
              <a:tr h="230355">
                <a:tc v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lumMod val="20000"/>
                        <a:lumOff val="80000"/>
                      </a:schemeClr>
                    </a:solidFill>
                  </a:tcPr>
                </a:tc>
                <a:tc v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参加事業所（パン・弁当）</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12</a:t>
                      </a:r>
                      <a:r>
                        <a:rPr lang="ja-JP" altLang="en-US" sz="1100" b="0" i="0" u="none" strike="noStrike" dirty="0">
                          <a:effectLst/>
                          <a:latin typeface="Meiryo UI" panose="020B0604030504040204" pitchFamily="50" charset="-128"/>
                          <a:ea typeface="Meiryo UI" panose="020B0604030504040204" pitchFamily="50" charset="-128"/>
                        </a:rPr>
                        <a:t>事業所</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a:effectLst/>
                          <a:latin typeface="Meiryo UI" panose="020B0604030504040204" pitchFamily="50" charset="-128"/>
                          <a:ea typeface="Meiryo UI" panose="020B0604030504040204" pitchFamily="50" charset="-128"/>
                        </a:rPr>
                        <a:t>11</a:t>
                      </a:r>
                      <a:r>
                        <a:rPr lang="ja-JP" altLang="en-US" sz="1100" b="0" i="0" u="none" strike="noStrike">
                          <a:effectLst/>
                          <a:latin typeface="Meiryo UI" panose="020B0604030504040204" pitchFamily="50" charset="-128"/>
                          <a:ea typeface="Meiryo UI" panose="020B0604030504040204" pitchFamily="50" charset="-128"/>
                        </a:rPr>
                        <a:t>事業所</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8</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事業所</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t"/>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5962007"/>
                  </a:ext>
                </a:extLst>
              </a:tr>
              <a:tr h="512527">
                <a:tc v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lumMod val="20000"/>
                        <a:lumOff val="80000"/>
                      </a:schemeClr>
                    </a:solidFill>
                  </a:tcPr>
                </a:tc>
                <a:tc v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参加事業所（製菓・雑貨）（</a:t>
                      </a:r>
                      <a:r>
                        <a:rPr lang="en-US" altLang="ja-JP" sz="1100" b="0" i="0" u="none" strike="noStrike" dirty="0">
                          <a:effectLst/>
                          <a:latin typeface="Meiryo UI" panose="020B0604030504040204" pitchFamily="50" charset="-128"/>
                          <a:ea typeface="Meiryo UI" panose="020B0604030504040204" pitchFamily="50" charset="-128"/>
                        </a:rPr>
                        <a:t>H29 </a:t>
                      </a:r>
                      <a:r>
                        <a:rPr lang="ja-JP" altLang="en-US" sz="1100" b="0" i="0" u="none" strike="noStrike" dirty="0">
                          <a:effectLst/>
                          <a:latin typeface="Meiryo UI" panose="020B0604030504040204" pitchFamily="50" charset="-128"/>
                          <a:ea typeface="Meiryo UI" panose="020B0604030504040204" pitchFamily="50" charset="-128"/>
                        </a:rPr>
                        <a:t>～延べ）</a:t>
                      </a:r>
                      <a:endParaRPr lang="en-US" altLang="ja-JP"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77</a:t>
                      </a:r>
                      <a:r>
                        <a:rPr lang="ja-JP" altLang="en-US" sz="1100" b="0" i="0" u="none" strike="noStrike" dirty="0">
                          <a:effectLst/>
                          <a:latin typeface="Meiryo UI" panose="020B0604030504040204" pitchFamily="50" charset="-128"/>
                          <a:ea typeface="Meiryo UI" panose="020B0604030504040204" pitchFamily="50" charset="-128"/>
                        </a:rPr>
                        <a:t>事業所</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83</a:t>
                      </a:r>
                      <a:r>
                        <a:rPr lang="ja-JP" altLang="en-US" sz="1100" b="0" i="0" u="none" strike="noStrike" dirty="0">
                          <a:effectLst/>
                          <a:latin typeface="Meiryo UI" panose="020B0604030504040204" pitchFamily="50" charset="-128"/>
                          <a:ea typeface="Meiryo UI" panose="020B0604030504040204" pitchFamily="50" charset="-128"/>
                        </a:rPr>
                        <a:t>事業所</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87</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事業所</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9267391"/>
                  </a:ext>
                </a:extLst>
              </a:tr>
              <a:tr h="230355">
                <a:tc vMerge="1">
                  <a:txBody>
                    <a:bodyPr/>
                    <a:lstStyle/>
                    <a:p>
                      <a:endParaRPr kumimoji="1" lang="ja-JP" altLang="en-US"/>
                    </a:p>
                  </a:txBody>
                  <a:tcPr/>
                </a:tc>
                <a:tc>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置き菓子販売（企業・庁内）</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企業向け</a:t>
                      </a:r>
                      <a:r>
                        <a:rPr lang="en-US" altLang="ja-JP" sz="1100" b="0" i="0" u="none" strike="noStrike" dirty="0">
                          <a:effectLst/>
                          <a:latin typeface="Meiryo UI" panose="020B0604030504040204" pitchFamily="50" charset="-128"/>
                          <a:ea typeface="Meiryo UI" panose="020B0604030504040204" pitchFamily="50" charset="-128"/>
                        </a:rPr>
                        <a:t>130</a:t>
                      </a:r>
                      <a:r>
                        <a:rPr lang="ja-JP" altLang="en-US" sz="1100" b="0" i="0" u="none" strike="noStrike" dirty="0">
                          <a:effectLst/>
                          <a:latin typeface="Meiryo UI" panose="020B0604030504040204" pitchFamily="50" charset="-128"/>
                          <a:ea typeface="Meiryo UI" panose="020B0604030504040204" pitchFamily="50" charset="-128"/>
                        </a:rPr>
                        <a:t>千円</a:t>
                      </a:r>
                      <a:endParaRPr lang="en-US" altLang="ja-JP" sz="1100" b="0" i="0" u="none" strike="noStrike" dirty="0">
                        <a:effectLst/>
                        <a:latin typeface="Meiryo UI" panose="020B0604030504040204" pitchFamily="50" charset="-128"/>
                        <a:ea typeface="Meiryo UI" panose="020B0604030504040204" pitchFamily="50" charset="-128"/>
                      </a:endParaRPr>
                    </a:p>
                    <a:p>
                      <a:pPr algn="l" fontAlgn="t"/>
                      <a:r>
                        <a:rPr lang="ja-JP" altLang="en-US" sz="1100" b="0" i="0" u="none" strike="noStrike" dirty="0">
                          <a:effectLst/>
                          <a:latin typeface="Meiryo UI" panose="020B0604030504040204" pitchFamily="50" charset="-128"/>
                          <a:ea typeface="Meiryo UI" panose="020B0604030504040204" pitchFamily="50" charset="-128"/>
                        </a:rPr>
                        <a:t>庁内向け</a:t>
                      </a:r>
                      <a:r>
                        <a:rPr lang="en-US" altLang="ja-JP" sz="1100" b="0" i="0" u="none" strike="noStrike" dirty="0">
                          <a:effectLst/>
                          <a:latin typeface="Meiryo UI" panose="020B0604030504040204" pitchFamily="50" charset="-128"/>
                          <a:ea typeface="Meiryo UI" panose="020B0604030504040204" pitchFamily="50" charset="-128"/>
                        </a:rPr>
                        <a:t>211</a:t>
                      </a:r>
                      <a:r>
                        <a:rPr lang="ja-JP" altLang="en-US" sz="1100" b="0" i="0" u="none" strike="noStrike" dirty="0">
                          <a:effectLst/>
                          <a:latin typeface="Meiryo UI" panose="020B0604030504040204" pitchFamily="50" charset="-128"/>
                          <a:ea typeface="Meiryo UI" panose="020B0604030504040204" pitchFamily="50" charset="-128"/>
                        </a:rPr>
                        <a:t>千円</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企業向け</a:t>
                      </a:r>
                      <a:r>
                        <a:rPr lang="en-US" altLang="ja-JP" sz="1100" b="0" i="0" u="none" strike="noStrike" dirty="0">
                          <a:effectLst/>
                          <a:latin typeface="Meiryo UI" panose="020B0604030504040204" pitchFamily="50" charset="-128"/>
                          <a:ea typeface="Meiryo UI" panose="020B0604030504040204" pitchFamily="50" charset="-128"/>
                        </a:rPr>
                        <a:t>243</a:t>
                      </a:r>
                      <a:r>
                        <a:rPr lang="ja-JP" altLang="en-US" sz="1100" b="0" i="0" u="none" strike="noStrike" dirty="0">
                          <a:effectLst/>
                          <a:latin typeface="Meiryo UI" panose="020B0604030504040204" pitchFamily="50" charset="-128"/>
                          <a:ea typeface="Meiryo UI" panose="020B0604030504040204" pitchFamily="50" charset="-128"/>
                        </a:rPr>
                        <a:t>千円</a:t>
                      </a:r>
                      <a:endParaRPr lang="en-US" altLang="ja-JP" sz="1100" b="0" i="0" u="none" strike="noStrike" dirty="0">
                        <a:effectLst/>
                        <a:latin typeface="Meiryo UI" panose="020B0604030504040204" pitchFamily="50" charset="-128"/>
                        <a:ea typeface="Meiryo UI" panose="020B0604030504040204" pitchFamily="50" charset="-128"/>
                      </a:endParaRPr>
                    </a:p>
                    <a:p>
                      <a:pPr algn="l" fontAlgn="t"/>
                      <a:r>
                        <a:rPr lang="ja-JP" altLang="en-US" sz="1100" b="0" i="0" u="none" strike="noStrike" dirty="0">
                          <a:effectLst/>
                          <a:latin typeface="Meiryo UI" panose="020B0604030504040204" pitchFamily="50" charset="-128"/>
                          <a:ea typeface="Meiryo UI" panose="020B0604030504040204" pitchFamily="50" charset="-128"/>
                        </a:rPr>
                        <a:t>庁内向け</a:t>
                      </a:r>
                      <a:r>
                        <a:rPr lang="en-US" altLang="ja-JP" sz="1100" b="0" i="0" u="none" strike="noStrike" dirty="0">
                          <a:effectLst/>
                          <a:latin typeface="Meiryo UI" panose="020B0604030504040204" pitchFamily="50" charset="-128"/>
                          <a:ea typeface="Meiryo UI" panose="020B0604030504040204" pitchFamily="50" charset="-128"/>
                        </a:rPr>
                        <a:t>291</a:t>
                      </a:r>
                      <a:r>
                        <a:rPr lang="ja-JP" altLang="en-US" sz="1100" b="0" i="0" u="none" strike="noStrike" dirty="0">
                          <a:effectLst/>
                          <a:latin typeface="Meiryo UI" panose="020B0604030504040204" pitchFamily="50" charset="-128"/>
                          <a:ea typeface="Meiryo UI" panose="020B0604030504040204" pitchFamily="50" charset="-128"/>
                        </a:rPr>
                        <a:t>千円</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企業向け</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404</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千円</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庁内向け</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148</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千円（～</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11</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月）</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772557768"/>
                  </a:ext>
                </a:extLst>
              </a:tr>
              <a:tr h="230355">
                <a:tc v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オンラインショップ</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オンラインショップ開設（</a:t>
                      </a:r>
                      <a:r>
                        <a:rPr lang="en-US" altLang="ja-JP" sz="1100" b="0" i="0" u="none" strike="noStrike" dirty="0">
                          <a:effectLst/>
                          <a:latin typeface="Meiryo UI" panose="020B0604030504040204" pitchFamily="50" charset="-128"/>
                          <a:ea typeface="Meiryo UI" panose="020B0604030504040204" pitchFamily="50" charset="-128"/>
                        </a:rPr>
                        <a:t>5</a:t>
                      </a:r>
                      <a:r>
                        <a:rPr lang="ja-JP" altLang="en-US" sz="1100" b="0" i="0" u="none" strike="noStrike" dirty="0">
                          <a:effectLst/>
                          <a:latin typeface="Meiryo UI" panose="020B0604030504040204" pitchFamily="50" charset="-128"/>
                          <a:ea typeface="Meiryo UI" panose="020B0604030504040204" pitchFamily="50" charset="-128"/>
                        </a:rPr>
                        <a:t>月）</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定期便「こさえたんのおやつ」をウェブショップで開始（</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12</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月）</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売上</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86</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千円（</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12</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月～）</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1411032"/>
                  </a:ext>
                </a:extLst>
              </a:tr>
              <a:tr h="230355">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5</a:t>
                      </a:r>
                      <a:r>
                        <a:rPr lang="ja-JP" altLang="en-US" sz="1100" b="0" i="0" u="none" strike="noStrike" dirty="0">
                          <a:effectLst/>
                          <a:latin typeface="Meiryo UI" panose="020B0604030504040204" pitchFamily="50" charset="-128"/>
                          <a:ea typeface="Meiryo UI" panose="020B0604030504040204" pitchFamily="50" charset="-128"/>
                        </a:rPr>
                        <a:t>ー</a:t>
                      </a:r>
                      <a:r>
                        <a:rPr lang="en-US" altLang="ja-JP" sz="1100" b="0" i="0" u="none" strike="noStrike" dirty="0">
                          <a:effectLst/>
                          <a:latin typeface="Meiryo UI" panose="020B0604030504040204" pitchFamily="50" charset="-128"/>
                          <a:ea typeface="Meiryo UI" panose="020B0604030504040204" pitchFamily="50" charset="-128"/>
                        </a:rPr>
                        <a:t>2</a:t>
                      </a:r>
                    </a:p>
                  </a:txBody>
                  <a:tcPr marL="2335" marR="2335" marT="2335" marB="0">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accent1">
                        <a:lumMod val="20000"/>
                        <a:lumOff val="80000"/>
                      </a:schemeClr>
                    </a:solidFill>
                  </a:tcPr>
                </a:tc>
                <a:tc rowSpan="4">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社会参加や施設外就労の場の提供</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施設外：パン・弁当販売</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a:effectLst/>
                          <a:latin typeface="Meiryo UI" panose="020B0604030504040204" pitchFamily="50" charset="-128"/>
                          <a:ea typeface="Meiryo UI" panose="020B0604030504040204" pitchFamily="50" charset="-128"/>
                        </a:rPr>
                        <a:t>12</a:t>
                      </a:r>
                      <a:r>
                        <a:rPr lang="ja-JP" altLang="en-US" sz="1100" b="0" i="0" u="none" strike="noStrike">
                          <a:effectLst/>
                          <a:latin typeface="Meiryo UI" panose="020B0604030504040204" pitchFamily="50" charset="-128"/>
                          <a:ea typeface="Meiryo UI" panose="020B0604030504040204" pitchFamily="50" charset="-128"/>
                        </a:rPr>
                        <a:t>事業所</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11</a:t>
                      </a:r>
                      <a:r>
                        <a:rPr lang="ja-JP" altLang="en-US" sz="1100" b="0" i="0" u="none" strike="noStrike" dirty="0">
                          <a:effectLst/>
                          <a:latin typeface="Meiryo UI" panose="020B0604030504040204" pitchFamily="50" charset="-128"/>
                          <a:ea typeface="Meiryo UI" panose="020B0604030504040204" pitchFamily="50" charset="-128"/>
                        </a:rPr>
                        <a:t>事業所</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8</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事業所</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1295775"/>
                  </a:ext>
                </a:extLst>
              </a:tr>
              <a:tr h="230355">
                <a:tc v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lumMod val="20000"/>
                        <a:lumOff val="80000"/>
                      </a:schemeClr>
                    </a:solidFill>
                  </a:tcPr>
                </a:tc>
                <a:tc v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施設外：レジ打ち、品出し</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a:effectLst/>
                          <a:latin typeface="Meiryo UI" panose="020B0604030504040204" pitchFamily="50" charset="-128"/>
                          <a:ea typeface="Meiryo UI" panose="020B0604030504040204" pitchFamily="50" charset="-128"/>
                        </a:rPr>
                        <a:t>3</a:t>
                      </a:r>
                      <a:r>
                        <a:rPr lang="ja-JP" altLang="en-US" sz="1100" b="0" i="0" u="none" strike="noStrike">
                          <a:effectLst/>
                          <a:latin typeface="Meiryo UI" panose="020B0604030504040204" pitchFamily="50" charset="-128"/>
                          <a:ea typeface="Meiryo UI" panose="020B0604030504040204" pitchFamily="50" charset="-128"/>
                        </a:rPr>
                        <a:t>事業所</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5</a:t>
                      </a:r>
                      <a:r>
                        <a:rPr lang="ja-JP" altLang="en-US" sz="1100" b="0" i="0" u="none" strike="noStrike" dirty="0">
                          <a:effectLst/>
                          <a:latin typeface="Meiryo UI" panose="020B0604030504040204" pitchFamily="50" charset="-128"/>
                          <a:ea typeface="Meiryo UI" panose="020B0604030504040204" pitchFamily="50" charset="-128"/>
                        </a:rPr>
                        <a:t>事業所</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事業所</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t"/>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3953235"/>
                  </a:ext>
                </a:extLst>
              </a:tr>
              <a:tr h="684737">
                <a:tc vMerge="1">
                  <a:txBody>
                    <a:bodyPr/>
                    <a:lstStyle/>
                    <a:p>
                      <a:endParaRPr kumimoji="1" lang="ja-JP" altLang="en-US"/>
                    </a:p>
                  </a:txBody>
                  <a:tcPr/>
                </a:tc>
                <a:tc>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accent1">
                        <a:lumMod val="20000"/>
                        <a:lumOff val="80000"/>
                      </a:schemeClr>
                    </a:solidFill>
                  </a:tcPr>
                </a:tc>
                <a:tc v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外販イベント</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４か所　売上計</a:t>
                      </a:r>
                      <a:r>
                        <a:rPr lang="en-US" altLang="ja-JP" sz="1100" b="0" i="0" u="none" strike="noStrike" dirty="0">
                          <a:effectLst/>
                          <a:latin typeface="Meiryo UI" panose="020B0604030504040204" pitchFamily="50" charset="-128"/>
                          <a:ea typeface="Meiryo UI" panose="020B0604030504040204" pitchFamily="50" charset="-128"/>
                        </a:rPr>
                        <a:t>263</a:t>
                      </a:r>
                      <a:r>
                        <a:rPr lang="ja-JP" altLang="en-US" sz="1100" b="0" i="0" u="none" strike="noStrike" dirty="0">
                          <a:effectLst/>
                          <a:latin typeface="Meiryo UI" panose="020B0604030504040204" pitchFamily="50" charset="-128"/>
                          <a:ea typeface="Meiryo UI" panose="020B0604030504040204" pitchFamily="50" charset="-128"/>
                        </a:rPr>
                        <a:t>千円</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参加事業所数　</a:t>
                      </a:r>
                      <a:r>
                        <a:rPr lang="en-US" altLang="ja-JP" sz="1100" b="0" i="0" u="none" strike="noStrike" dirty="0">
                          <a:effectLst/>
                          <a:latin typeface="Meiryo UI" panose="020B0604030504040204" pitchFamily="50" charset="-128"/>
                          <a:ea typeface="Meiryo UI" panose="020B0604030504040204" pitchFamily="50" charset="-128"/>
                        </a:rPr>
                        <a:t>26</a:t>
                      </a:r>
                      <a:r>
                        <a:rPr lang="ja-JP" altLang="en-US" sz="1100" b="0" i="0" u="none" strike="noStrike" dirty="0">
                          <a:effectLst/>
                          <a:latin typeface="Meiryo UI" panose="020B0604030504040204" pitchFamily="50" charset="-128"/>
                          <a:ea typeface="Meiryo UI" panose="020B0604030504040204" pitchFamily="50" charset="-128"/>
                        </a:rPr>
                        <a:t>事業所</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ジュンク堂、花の文化園、コープ神戸桜塚店、泉が丘駅前広場</a:t>
                      </a:r>
                      <a:endParaRPr lang="en-US" altLang="ja-JP"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17</a:t>
                      </a:r>
                      <a:r>
                        <a:rPr lang="ja-JP" altLang="en-US" sz="1100" b="0" i="0" u="none" strike="noStrike" dirty="0">
                          <a:effectLst/>
                          <a:latin typeface="Meiryo UI" panose="020B0604030504040204" pitchFamily="50" charset="-128"/>
                          <a:ea typeface="Meiryo UI" panose="020B0604030504040204" pitchFamily="50" charset="-128"/>
                        </a:rPr>
                        <a:t>か所　売上計</a:t>
                      </a:r>
                      <a:r>
                        <a:rPr lang="en-US" altLang="ja-JP" sz="1100" b="0" i="0" u="none" strike="noStrike" dirty="0">
                          <a:effectLst/>
                          <a:latin typeface="Meiryo UI" panose="020B0604030504040204" pitchFamily="50" charset="-128"/>
                          <a:ea typeface="Meiryo UI" panose="020B0604030504040204" pitchFamily="50" charset="-128"/>
                        </a:rPr>
                        <a:t>1,019</a:t>
                      </a:r>
                      <a:r>
                        <a:rPr lang="ja-JP" altLang="en-US" sz="1100" b="0" i="0" u="none" strike="noStrike" dirty="0">
                          <a:effectLst/>
                          <a:latin typeface="Meiryo UI" panose="020B0604030504040204" pitchFamily="50" charset="-128"/>
                          <a:ea typeface="Meiryo UI" panose="020B0604030504040204" pitchFamily="50" charset="-128"/>
                        </a:rPr>
                        <a:t>千円</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参加事業所数　</a:t>
                      </a:r>
                      <a:r>
                        <a:rPr lang="en-US" altLang="ja-JP" sz="1100" b="0" i="0" u="none" strike="noStrike" dirty="0">
                          <a:effectLst/>
                          <a:latin typeface="Meiryo UI" panose="020B0604030504040204" pitchFamily="50" charset="-128"/>
                          <a:ea typeface="Meiryo UI" panose="020B0604030504040204" pitchFamily="50" charset="-128"/>
                        </a:rPr>
                        <a:t>42</a:t>
                      </a:r>
                      <a:r>
                        <a:rPr lang="ja-JP" altLang="en-US" sz="1100" b="0" i="0" u="none" strike="noStrike" dirty="0">
                          <a:effectLst/>
                          <a:latin typeface="Meiryo UI" panose="020B0604030504040204" pitchFamily="50" charset="-128"/>
                          <a:ea typeface="Meiryo UI" panose="020B0604030504040204" pitchFamily="50" charset="-128"/>
                        </a:rPr>
                        <a:t>事業所</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なんばマルイ、大阪空港、森ノ宮キューズモール他</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か所　売上計</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801</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千円</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参加事業所数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37</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事業所</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ドーン</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de</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キラリフェスティバル、共に生きる障がい者展、森ノ宮キューズモール他</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255578062"/>
                  </a:ext>
                </a:extLst>
              </a:tr>
              <a:tr h="684737">
                <a:tc v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府立中央図書館　</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　図書館マルシェ（月２回）</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売上　</a:t>
                      </a:r>
                      <a:r>
                        <a:rPr lang="en-US" altLang="ja-JP" sz="1100" b="0" i="0" u="none" strike="noStrike" dirty="0">
                          <a:effectLst/>
                          <a:latin typeface="Meiryo UI" panose="020B0604030504040204" pitchFamily="50" charset="-128"/>
                          <a:ea typeface="Meiryo UI" panose="020B0604030504040204" pitchFamily="50" charset="-128"/>
                        </a:rPr>
                        <a:t>390</a:t>
                      </a:r>
                      <a:r>
                        <a:rPr lang="ja-JP" altLang="en-US" sz="1100" b="0" i="0" u="none" strike="noStrike" dirty="0">
                          <a:effectLst/>
                          <a:latin typeface="Meiryo UI" panose="020B0604030504040204" pitchFamily="50" charset="-128"/>
                          <a:ea typeface="Meiryo UI" panose="020B0604030504040204" pitchFamily="50" charset="-128"/>
                        </a:rPr>
                        <a:t>千円</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参加事業所数　延べ</a:t>
                      </a:r>
                      <a:r>
                        <a:rPr lang="en-US" altLang="ja-JP" sz="1100" b="0" i="0" u="none" strike="noStrike" dirty="0">
                          <a:effectLst/>
                          <a:latin typeface="Meiryo UI" panose="020B0604030504040204" pitchFamily="50" charset="-128"/>
                          <a:ea typeface="Meiryo UI" panose="020B0604030504040204" pitchFamily="50" charset="-128"/>
                        </a:rPr>
                        <a:t>32</a:t>
                      </a:r>
                      <a:r>
                        <a:rPr lang="ja-JP" altLang="en-US" sz="1100" b="0" i="0" u="none" strike="noStrike" dirty="0">
                          <a:effectLst/>
                          <a:latin typeface="Meiryo UI" panose="020B0604030504040204" pitchFamily="50" charset="-128"/>
                          <a:ea typeface="Meiryo UI" panose="020B0604030504040204" pitchFamily="50" charset="-128"/>
                        </a:rPr>
                        <a:t>事業所</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売上　</a:t>
                      </a:r>
                      <a:r>
                        <a:rPr lang="en-US" altLang="ja-JP" sz="1100" b="0" i="0" u="none" strike="noStrike" dirty="0">
                          <a:effectLst/>
                          <a:latin typeface="Meiryo UI" panose="020B0604030504040204" pitchFamily="50" charset="-128"/>
                          <a:ea typeface="Meiryo UI" panose="020B0604030504040204" pitchFamily="50" charset="-128"/>
                        </a:rPr>
                        <a:t>402</a:t>
                      </a:r>
                      <a:r>
                        <a:rPr lang="ja-JP" altLang="en-US" sz="1100" b="0" i="0" u="none" strike="noStrike" dirty="0">
                          <a:effectLst/>
                          <a:latin typeface="Meiryo UI" panose="020B0604030504040204" pitchFamily="50" charset="-128"/>
                          <a:ea typeface="Meiryo UI" panose="020B0604030504040204" pitchFamily="50" charset="-128"/>
                        </a:rPr>
                        <a:t>千円</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参加事業所数　延べ</a:t>
                      </a:r>
                      <a:r>
                        <a:rPr lang="en-US" altLang="ja-JP" sz="1100" b="0" i="0" u="none" strike="noStrike" dirty="0">
                          <a:effectLst/>
                          <a:latin typeface="Meiryo UI" panose="020B0604030504040204" pitchFamily="50" charset="-128"/>
                          <a:ea typeface="Meiryo UI" panose="020B0604030504040204" pitchFamily="50" charset="-128"/>
                        </a:rPr>
                        <a:t>28</a:t>
                      </a:r>
                      <a:r>
                        <a:rPr lang="ja-JP" altLang="en-US" sz="1100" b="0" i="0" u="none" strike="noStrike" dirty="0">
                          <a:effectLst/>
                          <a:latin typeface="Meiryo UI" panose="020B0604030504040204" pitchFamily="50" charset="-128"/>
                          <a:ea typeface="Meiryo UI" panose="020B0604030504040204" pitchFamily="50" charset="-128"/>
                        </a:rPr>
                        <a:t>事業所</a:t>
                      </a:r>
                      <a:endParaRPr lang="en-US" altLang="ja-JP" sz="1100" b="0" i="0" u="none" strike="noStrike" dirty="0">
                        <a:effectLst/>
                        <a:latin typeface="Meiryo UI" panose="020B0604030504040204" pitchFamily="50" charset="-128"/>
                        <a:ea typeface="Meiryo UI" panose="020B0604030504040204" pitchFamily="50" charset="-128"/>
                      </a:endParaRPr>
                    </a:p>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売上　</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828</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千円</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参加事業所数　延べ</a:t>
                      </a: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47</a:t>
                      </a: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事業所</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t"/>
                      <a:endPar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endParaRP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3277484"/>
                  </a:ext>
                </a:extLst>
              </a:tr>
              <a:tr h="230355">
                <a:tc rowSpan="3">
                  <a:txBody>
                    <a:bodyPr/>
                    <a:lstStyle/>
                    <a:p>
                      <a:pPr algn="l" fontAlgn="t"/>
                      <a:r>
                        <a:rPr lang="en-US" altLang="ja-JP" sz="1100" b="1" i="0" u="none" strike="noStrike">
                          <a:effectLst/>
                          <a:latin typeface="Meiryo UI" panose="020B0604030504040204" pitchFamily="50" charset="-128"/>
                          <a:ea typeface="Meiryo UI" panose="020B0604030504040204" pitchFamily="50" charset="-128"/>
                        </a:rPr>
                        <a:t>6</a:t>
                      </a:r>
                      <a:r>
                        <a:rPr lang="ja-JP" altLang="en-US" sz="1100" b="1" i="0" u="none" strike="noStrike">
                          <a:effectLst/>
                          <a:latin typeface="Meiryo UI" panose="020B0604030504040204" pitchFamily="50" charset="-128"/>
                          <a:ea typeface="Meiryo UI" panose="020B0604030504040204" pitchFamily="50" charset="-128"/>
                        </a:rPr>
                        <a:t>　農と福祉の連携の促進</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en-US" altLang="ja-JP" sz="1100" b="0" i="0" u="none" strike="noStrike">
                          <a:effectLst/>
                          <a:latin typeface="Meiryo UI" panose="020B0604030504040204" pitchFamily="50" charset="-128"/>
                          <a:ea typeface="Meiryo UI" panose="020B0604030504040204" pitchFamily="50" charset="-128"/>
                        </a:rPr>
                        <a:t>5</a:t>
                      </a:r>
                      <a:r>
                        <a:rPr lang="ja-JP" altLang="en-US" sz="1100" b="0" i="0" u="none" strike="noStrike">
                          <a:effectLst/>
                          <a:latin typeface="Meiryo UI" panose="020B0604030504040204" pitchFamily="50" charset="-128"/>
                          <a:ea typeface="Meiryo UI" panose="020B0604030504040204" pitchFamily="50" charset="-128"/>
                        </a:rPr>
                        <a:t>ー</a:t>
                      </a:r>
                      <a:r>
                        <a:rPr lang="en-US" altLang="ja-JP" sz="1100" b="0" i="0" u="none" strike="noStrike">
                          <a:effectLst/>
                          <a:latin typeface="Meiryo UI" panose="020B0604030504040204" pitchFamily="50" charset="-128"/>
                          <a:ea typeface="Meiryo UI" panose="020B0604030504040204" pitchFamily="50" charset="-128"/>
                        </a:rPr>
                        <a:t>1</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solidFill>
                      <a:schemeClr val="accent1">
                        <a:lumMod val="20000"/>
                        <a:lumOff val="80000"/>
                      </a:schemeClr>
                    </a:solidFill>
                  </a:tcPr>
                </a:tc>
                <a:tc rowSpan="2">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ワンストップ窓口の運営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相談件数</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a:effectLst/>
                          <a:latin typeface="Meiryo UI" panose="020B0604030504040204" pitchFamily="50" charset="-128"/>
                          <a:ea typeface="Meiryo UI" panose="020B0604030504040204" pitchFamily="50" charset="-128"/>
                        </a:rPr>
                        <a:t>25</a:t>
                      </a:r>
                      <a:r>
                        <a:rPr lang="ja-JP" altLang="en-US" sz="1100" b="0" i="0" u="none" strike="noStrike">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solidFill>
                            <a:schemeClr val="tx1">
                              <a:lumMod val="95000"/>
                              <a:lumOff val="5000"/>
                            </a:schemeClr>
                          </a:solidFill>
                          <a:effectLst/>
                          <a:latin typeface="Meiryo UI" panose="020B0604030504040204" pitchFamily="50" charset="-128"/>
                          <a:ea typeface="Meiryo UI" panose="020B0604030504040204" pitchFamily="50" charset="-128"/>
                        </a:rPr>
                        <a:t>19</a:t>
                      </a:r>
                      <a:r>
                        <a:rPr lang="ja-JP" altLang="en-US" sz="1100" b="0" i="0" u="none" strike="noStrike" dirty="0">
                          <a:solidFill>
                            <a:schemeClr val="tx1">
                              <a:lumMod val="95000"/>
                              <a:lumOff val="5000"/>
                            </a:schemeClr>
                          </a:solidFill>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solidFill>
                            <a:schemeClr val="tx1">
                              <a:lumMod val="95000"/>
                              <a:lumOff val="5000"/>
                            </a:schemeClr>
                          </a:solidFill>
                          <a:effectLst/>
                          <a:latin typeface="Meiryo UI" panose="020B0604030504040204" pitchFamily="50" charset="-128"/>
                          <a:ea typeface="Meiryo UI" panose="020B0604030504040204" pitchFamily="50" charset="-128"/>
                        </a:rPr>
                        <a:t>20</a:t>
                      </a:r>
                      <a:r>
                        <a:rPr lang="ja-JP" altLang="en-US" sz="1100" b="0" i="0" u="none" strike="noStrike" dirty="0">
                          <a:solidFill>
                            <a:schemeClr val="tx1">
                              <a:lumMod val="95000"/>
                              <a:lumOff val="5000"/>
                            </a:schemeClr>
                          </a:solidFill>
                          <a:effectLst/>
                          <a:latin typeface="Meiryo UI" panose="020B0604030504040204" pitchFamily="50" charset="-128"/>
                          <a:ea typeface="Meiryo UI" panose="020B0604030504040204" pitchFamily="50" charset="-128"/>
                        </a:rPr>
                        <a:t>件</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3">
                  <a:txBody>
                    <a:bodyPr/>
                    <a:lstStyle/>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・大阪農業つなぐセンターへの相談件数は年間約</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件であり、農と福祉の連携にかかる参入の実績数は年間</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5</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者となった。</a:t>
                      </a:r>
                      <a:endParaRPr lang="en-US" altLang="ja-JP"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t"/>
                      <a:endParaRPr lang="ja-JP" altLang="en-US" sz="1100" b="0" i="0" u="none" strike="noStrike" dirty="0">
                        <a:solidFill>
                          <a:schemeClr val="tx1"/>
                        </a:solidFill>
                        <a:effectLst/>
                        <a:latin typeface="Meiryo UI" panose="020B0604030504040204" pitchFamily="50" charset="-128"/>
                        <a:ea typeface="Meiryo UI" panose="020B0604030504040204" pitchFamily="50" charset="-128"/>
                      </a:endParaRPr>
                    </a:p>
                    <a:p>
                      <a:pPr algn="l" fontAlgn="t"/>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・農家と福祉施設による農作業請負契約の締結支援について、その前提となるマッチングの成立数は</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件であったが、請負契約は２件にとどまった。</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72201495"/>
                  </a:ext>
                </a:extLst>
              </a:tr>
              <a:tr h="230355">
                <a:tc v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a:p>
                  </a:txBody>
                  <a:tcPr/>
                </a:tc>
                <a:tc>
                  <a:txBody>
                    <a:bodyPr/>
                    <a:lstStyle/>
                    <a:p>
                      <a:pPr algn="l" fontAlgn="t"/>
                      <a:r>
                        <a:rPr lang="ja-JP" altLang="en-US" sz="1100" b="0" i="0" u="none" strike="noStrike">
                          <a:effectLst/>
                          <a:latin typeface="Meiryo UI" panose="020B0604030504040204" pitchFamily="50" charset="-128"/>
                          <a:ea typeface="Meiryo UI" panose="020B0604030504040204" pitchFamily="50" charset="-128"/>
                        </a:rPr>
                        <a:t>参入者</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a:effectLst/>
                          <a:latin typeface="Meiryo UI" panose="020B0604030504040204" pitchFamily="50" charset="-128"/>
                          <a:ea typeface="Meiryo UI" panose="020B0604030504040204" pitchFamily="50" charset="-128"/>
                        </a:rPr>
                        <a:t>2</a:t>
                      </a:r>
                      <a:r>
                        <a:rPr lang="ja-JP" altLang="en-US" sz="1100" b="0" i="0" u="none" strike="noStrike">
                          <a:effectLst/>
                          <a:latin typeface="Meiryo UI" panose="020B0604030504040204" pitchFamily="50" charset="-128"/>
                          <a:ea typeface="Meiryo UI" panose="020B0604030504040204" pitchFamily="50" charset="-128"/>
                        </a:rPr>
                        <a:t>者</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a:effectLst/>
                          <a:latin typeface="Meiryo UI" panose="020B0604030504040204" pitchFamily="50" charset="-128"/>
                          <a:ea typeface="Meiryo UI" panose="020B0604030504040204" pitchFamily="50" charset="-128"/>
                        </a:rPr>
                        <a:t>3</a:t>
                      </a:r>
                      <a:r>
                        <a:rPr lang="ja-JP" altLang="en-US" sz="1100" b="0" i="0" u="none" strike="noStrike">
                          <a:effectLst/>
                          <a:latin typeface="Meiryo UI" panose="020B0604030504040204" pitchFamily="50" charset="-128"/>
                          <a:ea typeface="Meiryo UI" panose="020B0604030504040204" pitchFamily="50" charset="-128"/>
                        </a:rPr>
                        <a:t>者</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5</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者</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pPr algn="ctr" fontAlgn="t"/>
                      <a:r>
                        <a:rPr lang="en-US" altLang="ja-JP"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rPr>
                        <a: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4316839"/>
                  </a:ext>
                </a:extLst>
              </a:tr>
              <a:tr h="1139118">
                <a:tc vMerge="1">
                  <a:txBody>
                    <a:bodyPr/>
                    <a:lstStyle/>
                    <a:p>
                      <a:endParaRPr kumimoji="1" lang="ja-JP" altLang="en-US"/>
                    </a:p>
                  </a:txBody>
                  <a:tcPr/>
                </a:tc>
                <a:tc>
                  <a:txBody>
                    <a:bodyPr/>
                    <a:lstStyle/>
                    <a:p>
                      <a:pPr algn="l" fontAlgn="t"/>
                      <a:r>
                        <a:rPr lang="en-US" altLang="ja-JP" sz="1100" b="0" i="0" u="none" strike="noStrike">
                          <a:effectLst/>
                          <a:latin typeface="Meiryo UI" panose="020B0604030504040204" pitchFamily="50" charset="-128"/>
                          <a:ea typeface="Meiryo UI" panose="020B0604030504040204" pitchFamily="50" charset="-128"/>
                        </a:rPr>
                        <a:t>5</a:t>
                      </a:r>
                      <a:r>
                        <a:rPr lang="ja-JP" altLang="en-US" sz="1100" b="0" i="0" u="none" strike="noStrike">
                          <a:effectLst/>
                          <a:latin typeface="Meiryo UI" panose="020B0604030504040204" pitchFamily="50" charset="-128"/>
                          <a:ea typeface="Meiryo UI" panose="020B0604030504040204" pitchFamily="50" charset="-128"/>
                        </a:rPr>
                        <a:t>ー</a:t>
                      </a:r>
                      <a:r>
                        <a:rPr lang="en-US" altLang="ja-JP" sz="1100" b="0" i="0" u="none" strike="noStrike">
                          <a:effectLst/>
                          <a:latin typeface="Meiryo UI" panose="020B0604030504040204" pitchFamily="50" charset="-128"/>
                          <a:ea typeface="Meiryo UI" panose="020B0604030504040204" pitchFamily="50" charset="-128"/>
                        </a:rPr>
                        <a:t>2</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農家と福祉施設による農作業請負の契約締結支援</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請負契約締結</a:t>
                      </a:r>
                      <a:br>
                        <a:rPr lang="zh-TW" altLang="en-US" sz="1100" b="0" i="0" u="none" strike="noStrike" dirty="0">
                          <a:effectLst/>
                          <a:latin typeface="Meiryo UI" panose="020B0604030504040204" pitchFamily="50" charset="-128"/>
                          <a:ea typeface="Meiryo UI" panose="020B0604030504040204" pitchFamily="50" charset="-128"/>
                        </a:rPr>
                      </a:br>
                      <a:r>
                        <a:rPr lang="zh-TW" altLang="en-US" sz="1100" b="0" i="0" u="none" strike="noStrike" dirty="0">
                          <a:effectLst/>
                          <a:latin typeface="Meiryo UI" panose="020B0604030504040204" pitchFamily="50" charset="-128"/>
                          <a:ea typeface="Meiryo UI" panose="020B0604030504040204" pitchFamily="50" charset="-128"/>
                        </a:rPr>
                        <a:t>目標：３件</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年　</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請負契約</a:t>
                      </a:r>
                      <a:r>
                        <a:rPr lang="en-US" altLang="ja-JP" sz="1100" b="0" i="0" u="none" strike="noStrike" dirty="0">
                          <a:effectLst/>
                          <a:latin typeface="Meiryo UI" panose="020B0604030504040204" pitchFamily="50" charset="-128"/>
                          <a:ea typeface="Meiryo UI" panose="020B0604030504040204" pitchFamily="50" charset="-128"/>
                        </a:rPr>
                        <a:t>0</a:t>
                      </a:r>
                      <a:r>
                        <a:rPr lang="ja-JP" altLang="en-US" sz="1100" b="0" i="0" u="none" strike="noStrike" dirty="0">
                          <a:effectLst/>
                          <a:latin typeface="Meiryo UI" panose="020B0604030504040204" pitchFamily="50" charset="-128"/>
                          <a:ea typeface="Meiryo UI" panose="020B0604030504040204" pitchFamily="50" charset="-128"/>
                        </a:rPr>
                        <a:t>件</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マッチング成立</a:t>
                      </a:r>
                      <a:r>
                        <a:rPr lang="en-US" altLang="ja-JP" sz="1100" b="0" i="0" u="none" strike="noStrike" dirty="0">
                          <a:effectLst/>
                          <a:latin typeface="Meiryo UI" panose="020B0604030504040204" pitchFamily="50" charset="-128"/>
                          <a:ea typeface="Meiryo UI" panose="020B0604030504040204" pitchFamily="50" charset="-128"/>
                        </a:rPr>
                        <a:t>8</a:t>
                      </a:r>
                      <a:r>
                        <a:rPr lang="ja-JP" altLang="en-US" sz="1100" b="0" i="0" u="none" strike="noStrike" dirty="0">
                          <a:effectLst/>
                          <a:latin typeface="Meiryo UI" panose="020B0604030504040204" pitchFamily="50" charset="-128"/>
                          <a:ea typeface="Meiryo UI" panose="020B0604030504040204" pitchFamily="50" charset="-128"/>
                        </a:rPr>
                        <a:t>件</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希望施設</a:t>
                      </a:r>
                      <a:r>
                        <a:rPr lang="en-US" altLang="ja-JP" sz="1100" b="0" i="0" u="none" strike="noStrike" dirty="0">
                          <a:effectLst/>
                          <a:latin typeface="Meiryo UI" panose="020B0604030504040204" pitchFamily="50" charset="-128"/>
                          <a:ea typeface="Meiryo UI" panose="020B0604030504040204" pitchFamily="50" charset="-128"/>
                        </a:rPr>
                        <a:t>19</a:t>
                      </a:r>
                      <a:r>
                        <a:rPr lang="ja-JP" altLang="en-US" sz="1100" b="0" i="0" u="none" strike="noStrike" dirty="0">
                          <a:effectLst/>
                          <a:latin typeface="Meiryo UI" panose="020B0604030504040204" pitchFamily="50" charset="-128"/>
                          <a:ea typeface="Meiryo UI" panose="020B0604030504040204" pitchFamily="50" charset="-128"/>
                        </a:rPr>
                        <a:t>件</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受入可能農家</a:t>
                      </a:r>
                      <a:r>
                        <a:rPr lang="en-US" altLang="ja-JP" sz="1100" b="0" i="0" u="none" strike="noStrike" dirty="0">
                          <a:effectLst/>
                          <a:latin typeface="Meiryo UI" panose="020B0604030504040204" pitchFamily="50" charset="-128"/>
                          <a:ea typeface="Meiryo UI" panose="020B0604030504040204" pitchFamily="50" charset="-128"/>
                        </a:rPr>
                        <a:t>10</a:t>
                      </a:r>
                      <a:r>
                        <a:rPr lang="ja-JP" altLang="en-US" sz="1100" b="0" i="0" u="none" strike="noStrike" dirty="0">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請負契約</a:t>
                      </a:r>
                      <a:r>
                        <a:rPr lang="en-US" altLang="ja-JP" sz="1100" b="0" i="0" u="none" strike="noStrike" dirty="0">
                          <a:effectLst/>
                          <a:latin typeface="Meiryo UI" panose="020B0604030504040204" pitchFamily="50" charset="-128"/>
                          <a:ea typeface="Meiryo UI" panose="020B0604030504040204" pitchFamily="50" charset="-128"/>
                        </a:rPr>
                        <a:t>1</a:t>
                      </a:r>
                      <a:r>
                        <a:rPr lang="ja-JP" altLang="en-US" sz="1100" b="0" i="0" u="none" strike="noStrike" dirty="0">
                          <a:effectLst/>
                          <a:latin typeface="Meiryo UI" panose="020B0604030504040204" pitchFamily="50" charset="-128"/>
                          <a:ea typeface="Meiryo UI" panose="020B0604030504040204" pitchFamily="50" charset="-128"/>
                        </a:rPr>
                        <a:t>件</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マッチング成立</a:t>
                      </a:r>
                      <a:r>
                        <a:rPr lang="en-US" altLang="ja-JP" sz="1100" b="0" i="0" u="none" strike="noStrike">
                          <a:effectLst/>
                          <a:latin typeface="Meiryo UI" panose="020B0604030504040204" pitchFamily="50" charset="-128"/>
                          <a:ea typeface="Meiryo UI" panose="020B0604030504040204" pitchFamily="50" charset="-128"/>
                        </a:rPr>
                        <a:t>5</a:t>
                      </a:r>
                      <a:r>
                        <a:rPr lang="ja-JP" altLang="en-US" sz="1100" b="0" i="0" u="none" strike="noStrike">
                          <a:effectLst/>
                          <a:latin typeface="Meiryo UI" panose="020B0604030504040204" pitchFamily="50" charset="-128"/>
                          <a:ea typeface="Meiryo UI" panose="020B0604030504040204" pitchFamily="50" charset="-128"/>
                        </a:rPr>
                        <a:t>件</a:t>
                      </a:r>
                      <a:br>
                        <a:rPr lang="ja-JP" altLang="en-US" sz="1100" b="0" i="0" u="none" strike="noStrike">
                          <a:effectLst/>
                          <a:latin typeface="Meiryo UI" panose="020B0604030504040204" pitchFamily="50" charset="-128"/>
                          <a:ea typeface="Meiryo UI" panose="020B0604030504040204" pitchFamily="50" charset="-128"/>
                        </a:rPr>
                      </a:br>
                      <a:r>
                        <a:rPr lang="ja-JP" altLang="en-US" sz="1100" b="0" i="0" u="none" strike="noStrike">
                          <a:effectLst/>
                          <a:latin typeface="Meiryo UI" panose="020B0604030504040204" pitchFamily="50" charset="-128"/>
                          <a:ea typeface="Meiryo UI" panose="020B0604030504040204" pitchFamily="50" charset="-128"/>
                        </a:rPr>
                        <a:t>希望施設</a:t>
                      </a:r>
                      <a:r>
                        <a:rPr lang="en-US" altLang="ja-JP" sz="1100" b="0" i="0" u="none" strike="noStrike" dirty="0">
                          <a:effectLst/>
                          <a:latin typeface="Meiryo UI" panose="020B0604030504040204" pitchFamily="50" charset="-128"/>
                          <a:ea typeface="Meiryo UI" panose="020B0604030504040204" pitchFamily="50" charset="-128"/>
                        </a:rPr>
                        <a:t>11</a:t>
                      </a:r>
                      <a:r>
                        <a:rPr lang="ja-JP" altLang="en-US" sz="1100" b="0" i="0" u="none" strike="noStrike" dirty="0">
                          <a:effectLst/>
                          <a:latin typeface="Meiryo UI" panose="020B0604030504040204" pitchFamily="50" charset="-128"/>
                          <a:ea typeface="Meiryo UI" panose="020B0604030504040204" pitchFamily="50" charset="-128"/>
                        </a:rPr>
                        <a:t>件</a:t>
                      </a:r>
                      <a:br>
                        <a:rPr lang="ja-JP" altLang="en-US" sz="1100" b="0" i="0" u="none" strike="noStrike" dirty="0">
                          <a:effectLst/>
                          <a:latin typeface="Meiryo UI" panose="020B0604030504040204" pitchFamily="50" charset="-128"/>
                          <a:ea typeface="Meiryo UI" panose="020B0604030504040204" pitchFamily="50" charset="-128"/>
                        </a:rPr>
                      </a:br>
                      <a:r>
                        <a:rPr lang="ja-JP" altLang="en-US" sz="1100" b="0" i="0" u="none" strike="noStrike" dirty="0">
                          <a:effectLst/>
                          <a:latin typeface="Meiryo UI" panose="020B0604030504040204" pitchFamily="50" charset="-128"/>
                          <a:ea typeface="Meiryo UI" panose="020B0604030504040204" pitchFamily="50" charset="-128"/>
                        </a:rPr>
                        <a:t>受入可能農家</a:t>
                      </a:r>
                      <a:r>
                        <a:rPr lang="en-US" altLang="ja-JP" sz="1100" b="0" i="0" u="none" strike="noStrike" dirty="0">
                          <a:effectLst/>
                          <a:latin typeface="Meiryo UI" panose="020B0604030504040204" pitchFamily="50" charset="-128"/>
                          <a:ea typeface="Meiryo UI" panose="020B0604030504040204" pitchFamily="50" charset="-128"/>
                        </a:rPr>
                        <a:t>13</a:t>
                      </a:r>
                      <a:r>
                        <a:rPr lang="ja-JP" altLang="en-US" sz="1100" b="0" i="0" u="none" strike="noStrike" dirty="0">
                          <a:effectLst/>
                          <a:latin typeface="Meiryo UI" panose="020B0604030504040204" pitchFamily="50" charset="-128"/>
                          <a:ea typeface="Meiryo UI" panose="020B0604030504040204" pitchFamily="50" charset="-128"/>
                        </a:rPr>
                        <a:t>件</a:t>
                      </a:r>
                    </a:p>
                  </a:txBody>
                  <a:tcPr marL="2335" marR="2335" marT="233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請負契約</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件</a:t>
                      </a:r>
                      <a:br>
                        <a:rPr lang="ja-JP" altLang="en-US"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マッチング成立</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件</a:t>
                      </a:r>
                      <a:br>
                        <a:rPr lang="ja-JP" altLang="en-US"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希望施設</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10</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件</a:t>
                      </a:r>
                      <a:br>
                        <a:rPr lang="ja-JP" altLang="en-US" sz="1100" b="0" i="0" u="none" strike="noStrike" dirty="0">
                          <a:solidFill>
                            <a:schemeClr val="tx1"/>
                          </a:solidFill>
                          <a:effectLst/>
                          <a:latin typeface="Meiryo UI" panose="020B0604030504040204" pitchFamily="50" charset="-128"/>
                          <a:ea typeface="Meiryo UI" panose="020B0604030504040204" pitchFamily="50" charset="-128"/>
                        </a:rPr>
                      </a:b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受入可能農家</a:t>
                      </a: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6</a:t>
                      </a:r>
                      <a:r>
                        <a:rPr lang="ja-JP" altLang="en-US" sz="1100" b="0" i="0" u="none" strike="noStrike" dirty="0">
                          <a:solidFill>
                            <a:schemeClr val="tx1"/>
                          </a:solidFill>
                          <a:effectLst/>
                          <a:latin typeface="Meiryo UI" panose="020B0604030504040204" pitchFamily="50" charset="-128"/>
                          <a:ea typeface="Meiryo UI" panose="020B0604030504040204" pitchFamily="50" charset="-128"/>
                        </a:rPr>
                        <a:t>件</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pPr algn="l" fontAlgn="t"/>
                      <a:r>
                        <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rPr>
                        <a:t>請負契約</a:t>
                      </a:r>
                      <a:r>
                        <a:rPr lang="en-US" altLang="ja-JP"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rPr>
                        <a:t>0</a:t>
                      </a:r>
                      <a:r>
                        <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rPr>
                        <a:t>件</a:t>
                      </a:r>
                      <a:br>
                        <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rPr>
                        <a:t>マッチング成立</a:t>
                      </a:r>
                      <a:r>
                        <a:rPr lang="en-US" altLang="ja-JP"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rPr>
                        <a:t>2</a:t>
                      </a:r>
                      <a:r>
                        <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rPr>
                        <a:t>件</a:t>
                      </a:r>
                      <a:br>
                        <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rPr>
                        <a:t>希望施設</a:t>
                      </a:r>
                      <a:r>
                        <a:rPr lang="en-US" altLang="ja-JP"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rPr>
                        <a:t>8</a:t>
                      </a:r>
                      <a:r>
                        <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rPr>
                        <a:t>件</a:t>
                      </a:r>
                      <a:br>
                        <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rPr>
                      </a:br>
                      <a:r>
                        <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rPr>
                        <a:t>受入可能農家</a:t>
                      </a:r>
                      <a:r>
                        <a:rPr lang="en-US" altLang="ja-JP"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rPr>
                        <a:t>18</a:t>
                      </a:r>
                      <a:r>
                        <a:rPr lang="ja-JP" altLang="en-US" sz="1100" b="0" i="0" u="none" strike="noStrike" dirty="0">
                          <a:solidFill>
                            <a:srgbClr val="000000"/>
                          </a:solidFill>
                          <a:effectLst/>
                          <a:highlight>
                            <a:srgbClr val="FFFF00"/>
                          </a:highlight>
                          <a:latin typeface="Meiryo UI" panose="020B0604030504040204" pitchFamily="50" charset="-128"/>
                          <a:ea typeface="Meiryo UI" panose="020B0604030504040204" pitchFamily="50" charset="-128"/>
                        </a:rPr>
                        <a:t>件</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132596"/>
                  </a:ext>
                </a:extLst>
              </a:tr>
            </a:tbl>
          </a:graphicData>
        </a:graphic>
      </p:graphicFrame>
      <p:sp>
        <p:nvSpPr>
          <p:cNvPr id="5" name="正方形/長方形 4"/>
          <p:cNvSpPr/>
          <p:nvPr/>
        </p:nvSpPr>
        <p:spPr>
          <a:xfrm>
            <a:off x="0" y="-17549"/>
            <a:ext cx="12192000" cy="593746"/>
          </a:xfrm>
          <a:prstGeom prst="rect">
            <a:avLst/>
          </a:prstGeom>
          <a:solidFill>
            <a:schemeClr val="accent1"/>
          </a:solidFill>
        </p:spPr>
        <p:txBody>
          <a:bodyPr wrap="square" anchor="ctr">
            <a:noAutofit/>
          </a:bodyPr>
          <a:lstStyle/>
          <a:p>
            <a:r>
              <a:rPr lang="ja-JP" altLang="en-US" sz="2000" dirty="0">
                <a:solidFill>
                  <a:schemeClr val="bg1"/>
                </a:solidFill>
                <a:latin typeface="メイリオ" panose="020B0604030504040204" pitchFamily="50" charset="-128"/>
                <a:ea typeface="メイリオ" panose="020B0604030504040204" pitchFamily="50" charset="-128"/>
              </a:rPr>
              <a:t>■</a:t>
            </a:r>
            <a:r>
              <a:rPr lang="zh-TW" altLang="en-US" sz="2000" dirty="0">
                <a:solidFill>
                  <a:schemeClr val="bg1"/>
                </a:solidFill>
                <a:latin typeface="メイリオ" panose="020B0604030504040204" pitchFamily="50" charset="-128"/>
                <a:ea typeface="メイリオ" panose="020B0604030504040204" pitchFamily="50" charset="-128"/>
              </a:rPr>
              <a:t>大阪府工賃向上計画（令和３～５年度）取組状況等</a:t>
            </a:r>
            <a:endParaRPr lang="ja-JP" altLang="en-US" sz="2000" dirty="0">
              <a:solidFill>
                <a:schemeClr val="bg1"/>
              </a:solidFill>
              <a:latin typeface="メイリオ" panose="020B0604030504040204" pitchFamily="50" charset="-128"/>
              <a:ea typeface="メイリオ" panose="020B0604030504040204" pitchFamily="50" charset="-128"/>
            </a:endParaRPr>
          </a:p>
        </p:txBody>
      </p:sp>
      <p:sp>
        <p:nvSpPr>
          <p:cNvPr id="6" name="スライド番号プレースホルダー 2"/>
          <p:cNvSpPr>
            <a:spLocks noGrp="1"/>
          </p:cNvSpPr>
          <p:nvPr>
            <p:ph type="sldNum" sz="quarter" idx="12"/>
          </p:nvPr>
        </p:nvSpPr>
        <p:spPr>
          <a:xfrm>
            <a:off x="9508759" y="6575170"/>
            <a:ext cx="2743200" cy="365125"/>
          </a:xfrm>
        </p:spPr>
        <p:txBody>
          <a:bodyPr/>
          <a:lstStyle/>
          <a:p>
            <a:fld id="{EE2C198F-981A-4DF1-8565-87A4DA80C639}" type="slidenum">
              <a:rPr kumimoji="1" lang="ja-JP" altLang="en-US" smtClean="0"/>
              <a:t>13</a:t>
            </a:fld>
            <a:endParaRPr kumimoji="1" lang="ja-JP" altLang="en-US" dirty="0"/>
          </a:p>
        </p:txBody>
      </p:sp>
    </p:spTree>
    <p:extLst>
      <p:ext uri="{BB962C8B-B14F-4D97-AF65-F5344CB8AC3E}">
        <p14:creationId xmlns:p14="http://schemas.microsoft.com/office/powerpoint/2010/main" val="2367523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A0C679DB-A60E-44A6-B8E7-C6ED0CA5749E}"/>
              </a:ext>
            </a:extLst>
          </p:cNvPr>
          <p:cNvPicPr>
            <a:picLocks noChangeAspect="1"/>
          </p:cNvPicPr>
          <p:nvPr/>
        </p:nvPicPr>
        <p:blipFill>
          <a:blip r:embed="rId2"/>
          <a:stretch>
            <a:fillRect/>
          </a:stretch>
        </p:blipFill>
        <p:spPr>
          <a:xfrm>
            <a:off x="1313782" y="47153"/>
            <a:ext cx="9564435" cy="6763694"/>
          </a:xfrm>
          <a:prstGeom prst="rect">
            <a:avLst/>
          </a:prstGeom>
        </p:spPr>
      </p:pic>
      <p:sp>
        <p:nvSpPr>
          <p:cNvPr id="6" name="テキスト ボックス 5">
            <a:extLst>
              <a:ext uri="{FF2B5EF4-FFF2-40B4-BE49-F238E27FC236}">
                <a16:creationId xmlns:a16="http://schemas.microsoft.com/office/drawing/2014/main" id="{3A8EDE39-A57D-4503-940B-606B44184128}"/>
              </a:ext>
            </a:extLst>
          </p:cNvPr>
          <p:cNvSpPr txBox="1"/>
          <p:nvPr/>
        </p:nvSpPr>
        <p:spPr>
          <a:xfrm>
            <a:off x="10986284" y="47153"/>
            <a:ext cx="1042234" cy="520830"/>
          </a:xfrm>
          <a:prstGeom prst="rect">
            <a:avLst/>
          </a:prstGeom>
          <a:solidFill>
            <a:schemeClr val="bg1"/>
          </a:solidFill>
          <a:ln>
            <a:solidFill>
              <a:schemeClr val="tx1"/>
            </a:solidFill>
          </a:ln>
          <a:effectLst/>
        </p:spPr>
        <p:style>
          <a:lnRef idx="0">
            <a:schemeClr val="accent2"/>
          </a:lnRef>
          <a:fillRef idx="3">
            <a:schemeClr val="accent2"/>
          </a:fillRef>
          <a:effectRef idx="3">
            <a:schemeClr val="accent2"/>
          </a:effectRef>
          <a:fontRef idx="minor">
            <a:schemeClr val="lt1"/>
          </a:fontRef>
        </p:style>
        <p:txBody>
          <a:bodyPr wrap="square" rtlCol="0" anchor="b" anchorCtr="0">
            <a:noAutofit/>
          </a:bodyPr>
          <a:lstStyle/>
          <a:p>
            <a:pPr algn="ctr">
              <a:lnSpc>
                <a:spcPct val="150000"/>
              </a:lnSpc>
              <a:defRPr/>
            </a:pPr>
            <a:endParaRPr lang="en-US" altLang="ja-JP" sz="1200" b="1" dirty="0">
              <a:solidFill>
                <a:srgbClr val="FF0000"/>
              </a:solidFill>
              <a:latin typeface="BIZ UDPゴシック" panose="020B0400000000000000" pitchFamily="50" charset="-128"/>
              <a:ea typeface="BIZ UDPゴシック" panose="020B0400000000000000" pitchFamily="50" charset="-128"/>
            </a:endParaRPr>
          </a:p>
          <a:p>
            <a:pPr algn="ctr">
              <a:lnSpc>
                <a:spcPct val="150000"/>
              </a:lnSpc>
              <a:defRPr/>
            </a:pPr>
            <a:endParaRPr lang="en-US" altLang="ja-JP" sz="1200" b="1" dirty="0">
              <a:solidFill>
                <a:srgbClr val="FF0000"/>
              </a:solidFill>
              <a:latin typeface="BIZ UDPゴシック" panose="020B0400000000000000" pitchFamily="50" charset="-128"/>
              <a:ea typeface="BIZ UDPゴシック" panose="020B0400000000000000" pitchFamily="50" charset="-128"/>
            </a:endParaRPr>
          </a:p>
          <a:p>
            <a:pPr algn="ctr">
              <a:lnSpc>
                <a:spcPct val="150000"/>
              </a:lnSpc>
              <a:defRPr/>
            </a:pPr>
            <a:r>
              <a:rPr lang="ja-JP" altLang="en-US" sz="1200" b="1" dirty="0">
                <a:solidFill>
                  <a:srgbClr val="FF0000"/>
                </a:solidFill>
                <a:latin typeface="BIZ UDPゴシック" panose="020B0400000000000000" pitchFamily="50" charset="-128"/>
                <a:ea typeface="BIZ UDPゴシック" panose="020B0400000000000000" pitchFamily="50" charset="-128"/>
              </a:rPr>
              <a:t>参考</a:t>
            </a:r>
            <a:endParaRPr lang="en-US" altLang="ja-JP" sz="1200" b="1" dirty="0">
              <a:solidFill>
                <a:srgbClr val="FF0000"/>
              </a:solidFill>
              <a:latin typeface="BIZ UDPゴシック" panose="020B0400000000000000" pitchFamily="50" charset="-128"/>
              <a:ea typeface="BIZ UDPゴシック" panose="020B0400000000000000" pitchFamily="50" charset="-128"/>
            </a:endParaRPr>
          </a:p>
          <a:p>
            <a:pPr algn="ctr">
              <a:lnSpc>
                <a:spcPct val="150000"/>
              </a:lnSpc>
              <a:defRPr/>
            </a:pPr>
            <a:r>
              <a:rPr lang="ja-JP" altLang="en-US" sz="1200" b="1" dirty="0">
                <a:solidFill>
                  <a:srgbClr val="FF0000"/>
                </a:solidFill>
                <a:latin typeface="BIZ UDPゴシック" panose="020B0400000000000000" pitchFamily="50" charset="-128"/>
                <a:ea typeface="BIZ UDPゴシック" panose="020B0400000000000000" pitchFamily="50" charset="-128"/>
              </a:rPr>
              <a:t>厚労省資料</a:t>
            </a:r>
            <a:endParaRPr lang="zh-TW" altLang="en-US" sz="1200" b="1" dirty="0">
              <a:solidFill>
                <a:srgbClr val="FF0000"/>
              </a:solidFill>
              <a:latin typeface="BIZ UDPゴシック" panose="020B0400000000000000" pitchFamily="50" charset="-128"/>
              <a:ea typeface="BIZ UDPゴシック" panose="020B0400000000000000" pitchFamily="50" charset="-128"/>
            </a:endParaRPr>
          </a:p>
        </p:txBody>
      </p:sp>
      <p:sp>
        <p:nvSpPr>
          <p:cNvPr id="4" name="スライド番号プレースホルダー 2">
            <a:extLst>
              <a:ext uri="{FF2B5EF4-FFF2-40B4-BE49-F238E27FC236}">
                <a16:creationId xmlns:a16="http://schemas.microsoft.com/office/drawing/2014/main" id="{C9F990B7-9588-44B3-B017-17F4A6F2F395}"/>
              </a:ext>
            </a:extLst>
          </p:cNvPr>
          <p:cNvSpPr>
            <a:spLocks noGrp="1"/>
          </p:cNvSpPr>
          <p:nvPr>
            <p:ph type="sldNum" sz="quarter" idx="12"/>
          </p:nvPr>
        </p:nvSpPr>
        <p:spPr>
          <a:xfrm>
            <a:off x="9448800" y="6507714"/>
            <a:ext cx="2743200" cy="365125"/>
          </a:xfrm>
        </p:spPr>
        <p:txBody>
          <a:bodyPr/>
          <a:lstStyle/>
          <a:p>
            <a:fld id="{EE2C198F-981A-4DF1-8565-87A4DA80C639}" type="slidenum">
              <a:rPr kumimoji="1" lang="ja-JP" altLang="en-US" smtClean="0"/>
              <a:t>14</a:t>
            </a:fld>
            <a:endParaRPr kumimoji="1" lang="ja-JP" altLang="en-US" dirty="0"/>
          </a:p>
        </p:txBody>
      </p:sp>
    </p:spTree>
    <p:extLst>
      <p:ext uri="{BB962C8B-B14F-4D97-AF65-F5344CB8AC3E}">
        <p14:creationId xmlns:p14="http://schemas.microsoft.com/office/powerpoint/2010/main" val="1807200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219346" y="622121"/>
            <a:ext cx="1385140" cy="553998"/>
          </a:xfrm>
          <a:prstGeom prst="rect">
            <a:avLst/>
          </a:prstGeom>
        </p:spPr>
        <p:txBody>
          <a:bodyPr wrap="square">
            <a:spAutoFit/>
          </a:bodyPr>
          <a:lstStyle/>
          <a:p>
            <a:pPr>
              <a:lnSpc>
                <a:spcPct val="150000"/>
              </a:lnSpc>
            </a:pP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◆概要</a:t>
            </a:r>
            <a:endParaRPr lang="en-US" altLang="ja-JP" sz="2000" dirty="0">
              <a:solidFill>
                <a:srgbClr val="000000"/>
              </a:solidFill>
              <a:latin typeface="HGP創英角ﾎﾟｯﾌﾟ体" panose="040B0A00000000000000" pitchFamily="50" charset="-128"/>
              <a:ea typeface="HGP創英角ﾎﾟｯﾌﾟ体" panose="040B0A00000000000000" pitchFamily="50" charset="-128"/>
            </a:endParaRPr>
          </a:p>
        </p:txBody>
      </p:sp>
      <p:sp>
        <p:nvSpPr>
          <p:cNvPr id="14" name="正方形/長方形 13"/>
          <p:cNvSpPr/>
          <p:nvPr/>
        </p:nvSpPr>
        <p:spPr>
          <a:xfrm>
            <a:off x="1640114" y="5878447"/>
            <a:ext cx="8911988" cy="307777"/>
          </a:xfrm>
          <a:prstGeom prst="rect">
            <a:avLst/>
          </a:prstGeom>
        </p:spPr>
        <p:txBody>
          <a:bodyPr wrap="square">
            <a:spAutoFit/>
          </a:bodyPr>
          <a:lstStyle/>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p>
        </p:txBody>
      </p:sp>
      <p:sp>
        <p:nvSpPr>
          <p:cNvPr id="23" name="正方形/長方形 22"/>
          <p:cNvSpPr/>
          <p:nvPr/>
        </p:nvSpPr>
        <p:spPr>
          <a:xfrm>
            <a:off x="1911916" y="615693"/>
            <a:ext cx="8368167" cy="400110"/>
          </a:xfrm>
          <a:prstGeom prst="rect">
            <a:avLst/>
          </a:prstGeom>
        </p:spPr>
        <p:txBody>
          <a:bodyPr wrap="square">
            <a:spAutoFit/>
          </a:bodyPr>
          <a:lstStyle/>
          <a:p>
            <a:r>
              <a:rPr lang="ja-JP" altLang="en-US" sz="2000" dirty="0">
                <a:latin typeface="HG丸ｺﾞｼｯｸM-PRO" panose="020F0600000000000000" pitchFamily="50" charset="-128"/>
                <a:ea typeface="HG丸ｺﾞｼｯｸM-PRO" panose="020F0600000000000000" pitchFamily="50" charset="-128"/>
              </a:rPr>
              <a:t>　</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調査対象事業所：令和６年４月１日現在で廃業していない就労継続支援</a:t>
            </a:r>
            <a:r>
              <a:rPr lang="en-US" altLang="ja-JP" sz="1200" dirty="0">
                <a:latin typeface="HG丸ｺﾞｼｯｸM-PRO" panose="020F0600000000000000" pitchFamily="50" charset="-128"/>
                <a:ea typeface="HG丸ｺﾞｼｯｸM-PRO" panose="020F0600000000000000" pitchFamily="50" charset="-128"/>
              </a:rPr>
              <a:t>A</a:t>
            </a:r>
            <a:r>
              <a:rPr lang="ja-JP" altLang="en-US" sz="1200" dirty="0">
                <a:latin typeface="HG丸ｺﾞｼｯｸM-PRO" panose="020F0600000000000000" pitchFamily="50" charset="-128"/>
                <a:ea typeface="HG丸ｺﾞｼｯｸM-PRO" panose="020F0600000000000000" pitchFamily="50" charset="-128"/>
              </a:rPr>
              <a:t>型事業所及び就労継続支援</a:t>
            </a:r>
            <a:r>
              <a:rPr lang="en-US" altLang="ja-JP" sz="1200" dirty="0">
                <a:latin typeface="HG丸ｺﾞｼｯｸM-PRO" panose="020F0600000000000000" pitchFamily="50" charset="-128"/>
                <a:ea typeface="HG丸ｺﾞｼｯｸM-PRO" panose="020F0600000000000000" pitchFamily="50" charset="-128"/>
              </a:rPr>
              <a:t>B</a:t>
            </a:r>
            <a:r>
              <a:rPr lang="ja-JP" altLang="en-US" sz="1200" dirty="0">
                <a:latin typeface="HG丸ｺﾞｼｯｸM-PRO" panose="020F0600000000000000" pitchFamily="50" charset="-128"/>
                <a:ea typeface="HG丸ｺﾞｼｯｸM-PRO" panose="020F0600000000000000" pitchFamily="50" charset="-128"/>
              </a:rPr>
              <a:t>型事業所</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11" name="正方形/長方形 10"/>
          <p:cNvSpPr/>
          <p:nvPr/>
        </p:nvSpPr>
        <p:spPr>
          <a:xfrm>
            <a:off x="0" y="-3277"/>
            <a:ext cx="12192000" cy="593746"/>
          </a:xfrm>
          <a:prstGeom prst="rect">
            <a:avLst/>
          </a:prstGeom>
          <a:solidFill>
            <a:schemeClr val="accent1"/>
          </a:solidFill>
        </p:spPr>
        <p:txBody>
          <a:bodyPr wrap="square" anchor="ctr">
            <a:noAutofit/>
          </a:bodyPr>
          <a:lstStyle/>
          <a:p>
            <a:r>
              <a:rPr lang="ja-JP" altLang="en-US" sz="2000" dirty="0">
                <a:solidFill>
                  <a:schemeClr val="bg1"/>
                </a:solidFill>
                <a:latin typeface="メイリオ" panose="020B0604030504040204" pitchFamily="50" charset="-128"/>
                <a:ea typeface="メイリオ" panose="020B0604030504040204" pitchFamily="50" charset="-128"/>
              </a:rPr>
              <a:t>■</a:t>
            </a:r>
            <a:r>
              <a:rPr lang="zh-TW" altLang="en-US" sz="2000" dirty="0">
                <a:solidFill>
                  <a:schemeClr val="bg1"/>
                </a:solidFill>
                <a:latin typeface="メイリオ" panose="020B0604030504040204" pitchFamily="50" charset="-128"/>
                <a:ea typeface="メイリオ" panose="020B0604030504040204" pitchFamily="50" charset="-128"/>
              </a:rPr>
              <a:t>令和</a:t>
            </a:r>
            <a:r>
              <a:rPr lang="ja-JP" altLang="en-US" sz="2000" dirty="0">
                <a:solidFill>
                  <a:schemeClr val="bg1"/>
                </a:solidFill>
                <a:latin typeface="メイリオ" panose="020B0604030504040204" pitchFamily="50" charset="-128"/>
                <a:ea typeface="メイリオ" panose="020B0604030504040204" pitchFamily="50" charset="-128"/>
              </a:rPr>
              <a:t>５</a:t>
            </a:r>
            <a:r>
              <a:rPr lang="zh-TW" altLang="en-US" sz="2000" dirty="0">
                <a:solidFill>
                  <a:schemeClr val="bg1"/>
                </a:solidFill>
                <a:latin typeface="メイリオ" panose="020B0604030504040204" pitchFamily="50" charset="-128"/>
                <a:ea typeface="メイリオ" panose="020B0604030504040204" pitchFamily="50" charset="-128"/>
              </a:rPr>
              <a:t>年度工賃実績調査（速報値）</a:t>
            </a:r>
          </a:p>
        </p:txBody>
      </p:sp>
      <p:sp>
        <p:nvSpPr>
          <p:cNvPr id="9" name="スライド番号プレースホルダー 2"/>
          <p:cNvSpPr>
            <a:spLocks noGrp="1"/>
          </p:cNvSpPr>
          <p:nvPr>
            <p:ph type="sldNum" sz="quarter" idx="12"/>
          </p:nvPr>
        </p:nvSpPr>
        <p:spPr>
          <a:xfrm>
            <a:off x="9448800" y="6507714"/>
            <a:ext cx="2743200" cy="365125"/>
          </a:xfrm>
        </p:spPr>
        <p:txBody>
          <a:bodyPr/>
          <a:lstStyle/>
          <a:p>
            <a:fld id="{EE2C198F-981A-4DF1-8565-87A4DA80C639}" type="slidenum">
              <a:rPr kumimoji="1" lang="ja-JP" altLang="en-US" smtClean="0"/>
              <a:t>2</a:t>
            </a:fld>
            <a:endParaRPr kumimoji="1" lang="ja-JP" altLang="en-US" dirty="0"/>
          </a:p>
        </p:txBody>
      </p:sp>
      <p:sp>
        <p:nvSpPr>
          <p:cNvPr id="13" name="正方形/長方形 12">
            <a:extLst>
              <a:ext uri="{FF2B5EF4-FFF2-40B4-BE49-F238E27FC236}">
                <a16:creationId xmlns:a16="http://schemas.microsoft.com/office/drawing/2014/main" id="{0B0599D7-D0C4-46C7-AA07-3C179C76505F}"/>
              </a:ext>
            </a:extLst>
          </p:cNvPr>
          <p:cNvSpPr/>
          <p:nvPr/>
        </p:nvSpPr>
        <p:spPr>
          <a:xfrm>
            <a:off x="2245298" y="1166977"/>
            <a:ext cx="1005403" cy="338554"/>
          </a:xfrm>
          <a:prstGeom prst="rect">
            <a:avLst/>
          </a:prstGeom>
          <a:noFill/>
        </p:spPr>
        <p:txBody>
          <a:bodyPr wrap="none" lIns="91440" tIns="45720" rIns="91440" bIns="45720">
            <a:spAutoFit/>
          </a:bodyPr>
          <a:lstStyle/>
          <a:p>
            <a:r>
              <a:rPr lang="ja-JP" altLang="en-US" sz="1600" b="0" cap="none" spc="0" dirty="0">
                <a:ln w="0"/>
                <a:solidFill>
                  <a:schemeClr val="tx1"/>
                </a:solidFill>
                <a:latin typeface="HGS創英角ｺﾞｼｯｸUB" panose="020B0900000000000000" pitchFamily="50" charset="-128"/>
                <a:ea typeface="HGS創英角ｺﾞｼｯｸUB" panose="020B0900000000000000" pitchFamily="50" charset="-128"/>
              </a:rPr>
              <a:t>事業所数</a:t>
            </a:r>
          </a:p>
        </p:txBody>
      </p:sp>
      <p:graphicFrame>
        <p:nvGraphicFramePr>
          <p:cNvPr id="15" name="表 5">
            <a:extLst>
              <a:ext uri="{FF2B5EF4-FFF2-40B4-BE49-F238E27FC236}">
                <a16:creationId xmlns:a16="http://schemas.microsoft.com/office/drawing/2014/main" id="{3A1A6AC2-D966-426F-872A-1A1BF7587211}"/>
              </a:ext>
            </a:extLst>
          </p:cNvPr>
          <p:cNvGraphicFramePr>
            <a:graphicFrameLocks noGrp="1"/>
          </p:cNvGraphicFramePr>
          <p:nvPr/>
        </p:nvGraphicFramePr>
        <p:xfrm>
          <a:off x="2352000" y="1513953"/>
          <a:ext cx="7488000" cy="2484000"/>
        </p:xfrm>
        <a:graphic>
          <a:graphicData uri="http://schemas.openxmlformats.org/drawingml/2006/table">
            <a:tbl>
              <a:tblPr firstRow="1" bandRow="1">
                <a:tableStyleId>{5C22544A-7EE6-4342-B048-85BDC9FD1C3A}</a:tableStyleId>
              </a:tblPr>
              <a:tblGrid>
                <a:gridCol w="1872000">
                  <a:extLst>
                    <a:ext uri="{9D8B030D-6E8A-4147-A177-3AD203B41FA5}">
                      <a16:colId xmlns:a16="http://schemas.microsoft.com/office/drawing/2014/main" val="2090108237"/>
                    </a:ext>
                  </a:extLst>
                </a:gridCol>
                <a:gridCol w="1872000">
                  <a:extLst>
                    <a:ext uri="{9D8B030D-6E8A-4147-A177-3AD203B41FA5}">
                      <a16:colId xmlns:a16="http://schemas.microsoft.com/office/drawing/2014/main" val="2945822526"/>
                    </a:ext>
                  </a:extLst>
                </a:gridCol>
                <a:gridCol w="1872000">
                  <a:extLst>
                    <a:ext uri="{9D8B030D-6E8A-4147-A177-3AD203B41FA5}">
                      <a16:colId xmlns:a16="http://schemas.microsoft.com/office/drawing/2014/main" val="3274065589"/>
                    </a:ext>
                  </a:extLst>
                </a:gridCol>
                <a:gridCol w="1872000">
                  <a:extLst>
                    <a:ext uri="{9D8B030D-6E8A-4147-A177-3AD203B41FA5}">
                      <a16:colId xmlns:a16="http://schemas.microsoft.com/office/drawing/2014/main" val="2327158483"/>
                    </a:ext>
                  </a:extLst>
                </a:gridCol>
              </a:tblGrid>
              <a:tr h="524824">
                <a:tc>
                  <a:txBody>
                    <a:bodyPr/>
                    <a:lstStyle/>
                    <a:p>
                      <a:endParaRPr kumimoji="1" lang="ja-JP" altLang="en-US" dirty="0">
                        <a:solidFill>
                          <a:sysClr val="windowText" lastClr="000000"/>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zh-TW" altLang="en-US" sz="1400" b="0" dirty="0">
                          <a:solidFill>
                            <a:sysClr val="windowText" lastClr="000000"/>
                          </a:solidFill>
                          <a:latin typeface="HG丸ｺﾞｼｯｸM-PRO" panose="020F0600000000000000" pitchFamily="50" charset="-128"/>
                          <a:ea typeface="HG丸ｺﾞｼｯｸM-PRO" panose="020F0600000000000000" pitchFamily="50" charset="-128"/>
                        </a:rPr>
                        <a:t>就労継続支援</a:t>
                      </a:r>
                    </a:p>
                    <a:p>
                      <a:pPr algn="ctr"/>
                      <a:r>
                        <a:rPr kumimoji="1" lang="en-US" altLang="zh-TW" sz="1400" b="0" dirty="0">
                          <a:solidFill>
                            <a:sysClr val="windowText" lastClr="000000"/>
                          </a:solidFill>
                          <a:latin typeface="HG丸ｺﾞｼｯｸM-PRO" panose="020F0600000000000000" pitchFamily="50" charset="-128"/>
                          <a:ea typeface="HG丸ｺﾞｼｯｸM-PRO" panose="020F0600000000000000" pitchFamily="50" charset="-128"/>
                        </a:rPr>
                        <a:t>A</a:t>
                      </a:r>
                      <a:r>
                        <a:rPr kumimoji="1" lang="zh-TW" altLang="en-US" sz="1400" b="0" dirty="0">
                          <a:solidFill>
                            <a:sysClr val="windowText" lastClr="000000"/>
                          </a:solidFill>
                          <a:latin typeface="HG丸ｺﾞｼｯｸM-PRO" panose="020F0600000000000000" pitchFamily="50" charset="-128"/>
                          <a:ea typeface="HG丸ｺﾞｼｯｸM-PRO" panose="020F0600000000000000" pitchFamily="50" charset="-128"/>
                        </a:rPr>
                        <a:t>型事業所</a:t>
                      </a:r>
                      <a:endParaRPr kumimoji="1" lang="ja-JP" altLang="en-US" sz="1400" b="0" dirty="0">
                        <a:solidFill>
                          <a:sysClr val="windowText" lastClr="000000"/>
                        </a:solidFill>
                        <a:latin typeface="HG丸ｺﾞｼｯｸM-PRO" panose="020F0600000000000000" pitchFamily="50" charset="-128"/>
                        <a:ea typeface="HG丸ｺﾞｼｯｸM-PRO" panose="020F06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zh-TW" altLang="en-US" sz="1400" b="0" dirty="0">
                          <a:solidFill>
                            <a:sysClr val="windowText" lastClr="000000"/>
                          </a:solidFill>
                          <a:latin typeface="HG丸ｺﾞｼｯｸM-PRO" panose="020F0600000000000000" pitchFamily="50" charset="-128"/>
                          <a:ea typeface="HG丸ｺﾞｼｯｸM-PRO" panose="020F0600000000000000" pitchFamily="50" charset="-128"/>
                        </a:rPr>
                        <a:t>就労継続支援</a:t>
                      </a:r>
                    </a:p>
                    <a:p>
                      <a:pPr algn="ctr"/>
                      <a:r>
                        <a:rPr kumimoji="1" lang="en-US" altLang="zh-TW" sz="1400" b="0" dirty="0">
                          <a:solidFill>
                            <a:sysClr val="windowText" lastClr="000000"/>
                          </a:solidFill>
                          <a:latin typeface="HG丸ｺﾞｼｯｸM-PRO" panose="020F0600000000000000" pitchFamily="50" charset="-128"/>
                          <a:ea typeface="HG丸ｺﾞｼｯｸM-PRO" panose="020F0600000000000000" pitchFamily="50" charset="-128"/>
                        </a:rPr>
                        <a:t>B</a:t>
                      </a:r>
                      <a:r>
                        <a:rPr kumimoji="1" lang="zh-TW" altLang="en-US" sz="1400" b="0" dirty="0">
                          <a:solidFill>
                            <a:sysClr val="windowText" lastClr="000000"/>
                          </a:solidFill>
                          <a:latin typeface="HG丸ｺﾞｼｯｸM-PRO" panose="020F0600000000000000" pitchFamily="50" charset="-128"/>
                          <a:ea typeface="HG丸ｺﾞｼｯｸM-PRO" panose="020F0600000000000000" pitchFamily="50" charset="-128"/>
                        </a:rPr>
                        <a:t>型事業所</a:t>
                      </a:r>
                      <a:endParaRPr kumimoji="1" lang="ja-JP" altLang="en-US" sz="1400" b="0" dirty="0">
                        <a:solidFill>
                          <a:sysClr val="windowText" lastClr="000000"/>
                        </a:solidFill>
                        <a:latin typeface="HG丸ｺﾞｼｯｸM-PRO" panose="020F0600000000000000" pitchFamily="50" charset="-128"/>
                        <a:ea typeface="HG丸ｺﾞｼｯｸM-PRO" panose="020F06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400" b="0" dirty="0">
                          <a:solidFill>
                            <a:sysClr val="windowText" lastClr="000000"/>
                          </a:solidFill>
                          <a:latin typeface="HG丸ｺﾞｼｯｸM-PRO" panose="020F0600000000000000" pitchFamily="50" charset="-128"/>
                          <a:ea typeface="HG丸ｺﾞｼｯｸM-PRO" panose="020F0600000000000000" pitchFamily="50" charset="-128"/>
                        </a:rPr>
                        <a:t>合計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596364980"/>
                  </a:ext>
                </a:extLst>
              </a:tr>
              <a:tr h="488408">
                <a:tc>
                  <a:txBody>
                    <a:bodyPr/>
                    <a:lstStyle/>
                    <a:p>
                      <a:pPr algn="ctr"/>
                      <a:r>
                        <a:rPr kumimoji="1" lang="ja-JP" altLang="en-US" sz="1400" dirty="0">
                          <a:solidFill>
                            <a:sysClr val="windowText" lastClr="000000"/>
                          </a:solidFill>
                          <a:latin typeface="HG丸ｺﾞｼｯｸM-PRO" panose="020F0600000000000000" pitchFamily="50" charset="-128"/>
                          <a:ea typeface="HG丸ｺﾞｼｯｸM-PRO" panose="020F0600000000000000" pitchFamily="50" charset="-128"/>
                        </a:rPr>
                        <a:t>調査対象事業所数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400" dirty="0">
                          <a:solidFill>
                            <a:sysClr val="windowText" lastClr="000000"/>
                          </a:solidFill>
                          <a:latin typeface="HG丸ｺﾞｼｯｸM-PRO" panose="020F0600000000000000" pitchFamily="50" charset="-128"/>
                          <a:ea typeface="HG丸ｺﾞｼｯｸM-PRO" panose="020F0600000000000000" pitchFamily="50" charset="-128"/>
                        </a:rPr>
                        <a:t>486</a:t>
                      </a:r>
                      <a:endParaRPr kumimoji="1" lang="ja-JP" altLang="en-US" sz="1400" dirty="0">
                        <a:solidFill>
                          <a:sysClr val="windowText" lastClr="000000"/>
                        </a:solidFill>
                        <a:latin typeface="HG丸ｺﾞｼｯｸM-PRO" panose="020F0600000000000000" pitchFamily="50" charset="-128"/>
                        <a:ea typeface="HG丸ｺﾞｼｯｸM-PRO" panose="020F06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400" dirty="0">
                          <a:solidFill>
                            <a:sysClr val="windowText" lastClr="000000"/>
                          </a:solidFill>
                          <a:latin typeface="HG丸ｺﾞｼｯｸM-PRO" panose="020F0600000000000000" pitchFamily="50" charset="-128"/>
                          <a:ea typeface="HG丸ｺﾞｼｯｸM-PRO" panose="020F0600000000000000" pitchFamily="50" charset="-128"/>
                        </a:rPr>
                        <a:t>1,708</a:t>
                      </a:r>
                      <a:endParaRPr kumimoji="1" lang="ja-JP" altLang="en-US" sz="1400" dirty="0">
                        <a:solidFill>
                          <a:sysClr val="windowText" lastClr="000000"/>
                        </a:solidFill>
                        <a:latin typeface="HG丸ｺﾞｼｯｸM-PRO" panose="020F0600000000000000" pitchFamily="50" charset="-128"/>
                        <a:ea typeface="HG丸ｺﾞｼｯｸM-PRO" panose="020F06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400" dirty="0">
                          <a:solidFill>
                            <a:sysClr val="windowText" lastClr="000000"/>
                          </a:solidFill>
                          <a:latin typeface="HG丸ｺﾞｼｯｸM-PRO" panose="020F0600000000000000" pitchFamily="50" charset="-128"/>
                          <a:ea typeface="HG丸ｺﾞｼｯｸM-PRO" panose="020F0600000000000000" pitchFamily="50" charset="-128"/>
                        </a:rPr>
                        <a:t>2,194</a:t>
                      </a:r>
                      <a:endParaRPr kumimoji="1" lang="ja-JP" altLang="en-US" sz="1400" dirty="0">
                        <a:solidFill>
                          <a:sysClr val="windowText" lastClr="000000"/>
                        </a:solidFill>
                        <a:latin typeface="HG丸ｺﾞｼｯｸM-PRO" panose="020F0600000000000000" pitchFamily="50" charset="-128"/>
                        <a:ea typeface="HG丸ｺﾞｼｯｸM-PRO" panose="020F06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3913642"/>
                  </a:ext>
                </a:extLst>
              </a:tr>
              <a:tr h="488408">
                <a:tc>
                  <a:txBody>
                    <a:bodyPr/>
                    <a:lstStyle/>
                    <a:p>
                      <a:pPr algn="ctr"/>
                      <a:r>
                        <a:rPr kumimoji="1" lang="ja-JP" altLang="en-US" sz="1400" dirty="0">
                          <a:solidFill>
                            <a:sysClr val="windowText" lastClr="000000"/>
                          </a:solidFill>
                          <a:latin typeface="HG丸ｺﾞｼｯｸM-PRO" panose="020F0600000000000000" pitchFamily="50" charset="-128"/>
                          <a:ea typeface="HG丸ｺﾞｼｯｸM-PRO" panose="020F0600000000000000" pitchFamily="50" charset="-128"/>
                        </a:rPr>
                        <a:t>報告事業所数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400" dirty="0">
                          <a:solidFill>
                            <a:sysClr val="windowText" lastClr="000000"/>
                          </a:solidFill>
                          <a:latin typeface="HG丸ｺﾞｼｯｸM-PRO" panose="020F0600000000000000" pitchFamily="50" charset="-128"/>
                          <a:ea typeface="HG丸ｺﾞｼｯｸM-PRO" panose="020F0600000000000000" pitchFamily="50" charset="-128"/>
                        </a:rPr>
                        <a:t>412</a:t>
                      </a:r>
                      <a:endParaRPr kumimoji="1" lang="ja-JP" altLang="en-US" sz="1400" dirty="0">
                        <a:solidFill>
                          <a:sysClr val="windowText" lastClr="000000"/>
                        </a:solidFill>
                        <a:latin typeface="HG丸ｺﾞｼｯｸM-PRO" panose="020F0600000000000000" pitchFamily="50" charset="-128"/>
                        <a:ea typeface="HG丸ｺﾞｼｯｸM-PRO" panose="020F06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400" dirty="0">
                          <a:solidFill>
                            <a:sysClr val="windowText" lastClr="000000"/>
                          </a:solidFill>
                          <a:latin typeface="HG丸ｺﾞｼｯｸM-PRO" panose="020F0600000000000000" pitchFamily="50" charset="-128"/>
                          <a:ea typeface="HG丸ｺﾞｼｯｸM-PRO" panose="020F0600000000000000" pitchFamily="50" charset="-128"/>
                        </a:rPr>
                        <a:t>1,473</a:t>
                      </a:r>
                      <a:endParaRPr kumimoji="1" lang="ja-JP" altLang="en-US" sz="1400" dirty="0">
                        <a:solidFill>
                          <a:sysClr val="windowText" lastClr="000000"/>
                        </a:solidFill>
                        <a:latin typeface="HG丸ｺﾞｼｯｸM-PRO" panose="020F0600000000000000" pitchFamily="50" charset="-128"/>
                        <a:ea typeface="HG丸ｺﾞｼｯｸM-PRO" panose="020F06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400" dirty="0">
                          <a:solidFill>
                            <a:sysClr val="windowText" lastClr="000000"/>
                          </a:solidFill>
                          <a:latin typeface="HG丸ｺﾞｼｯｸM-PRO" panose="020F0600000000000000" pitchFamily="50" charset="-128"/>
                          <a:ea typeface="HG丸ｺﾞｼｯｸM-PRO" panose="020F0600000000000000" pitchFamily="50" charset="-128"/>
                        </a:rPr>
                        <a:t>1,885</a:t>
                      </a:r>
                      <a:endParaRPr kumimoji="1" lang="ja-JP" altLang="en-US" sz="1400" dirty="0">
                        <a:solidFill>
                          <a:sysClr val="windowText" lastClr="000000"/>
                        </a:solidFill>
                        <a:latin typeface="HG丸ｺﾞｼｯｸM-PRO" panose="020F0600000000000000" pitchFamily="50" charset="-128"/>
                        <a:ea typeface="HG丸ｺﾞｼｯｸM-PRO" panose="020F06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56226725"/>
                  </a:ext>
                </a:extLst>
              </a:tr>
              <a:tr h="488408">
                <a:tc>
                  <a:txBody>
                    <a:bodyPr/>
                    <a:lstStyle/>
                    <a:p>
                      <a:pPr algn="ctr"/>
                      <a:r>
                        <a:rPr kumimoji="1" lang="ja-JP" altLang="en-US" sz="1400" dirty="0">
                          <a:solidFill>
                            <a:sysClr val="windowText" lastClr="000000"/>
                          </a:solidFill>
                          <a:latin typeface="HG丸ｺﾞｼｯｸM-PRO" panose="020F0600000000000000" pitchFamily="50" charset="-128"/>
                          <a:ea typeface="HG丸ｺﾞｼｯｸM-PRO" panose="020F0600000000000000" pitchFamily="50" charset="-128"/>
                        </a:rPr>
                        <a:t>回収状況</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en-US" altLang="ja-JP" sz="1400" dirty="0">
                          <a:solidFill>
                            <a:sysClr val="windowText" lastClr="000000"/>
                          </a:solidFill>
                          <a:latin typeface="HG丸ｺﾞｼｯｸM-PRO" panose="020F0600000000000000" pitchFamily="50" charset="-128"/>
                          <a:ea typeface="HG丸ｺﾞｼｯｸM-PRO" panose="020F0600000000000000" pitchFamily="50" charset="-128"/>
                        </a:rPr>
                        <a:t>84.6%</a:t>
                      </a:r>
                      <a:endParaRPr kumimoji="1" lang="ja-JP" altLang="en-US" sz="1400" dirty="0">
                        <a:solidFill>
                          <a:sysClr val="windowText" lastClr="000000"/>
                        </a:solidFill>
                        <a:latin typeface="HG丸ｺﾞｼｯｸM-PRO" panose="020F0600000000000000" pitchFamily="50" charset="-128"/>
                        <a:ea typeface="HG丸ｺﾞｼｯｸM-PRO" panose="020F06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400" dirty="0">
                          <a:solidFill>
                            <a:sysClr val="windowText" lastClr="000000"/>
                          </a:solidFill>
                          <a:latin typeface="HG丸ｺﾞｼｯｸM-PRO" panose="020F0600000000000000" pitchFamily="50" charset="-128"/>
                          <a:ea typeface="HG丸ｺﾞｼｯｸM-PRO" panose="020F0600000000000000" pitchFamily="50" charset="-128"/>
                        </a:rPr>
                        <a:t>86.2%</a:t>
                      </a:r>
                      <a:endParaRPr kumimoji="1" lang="ja-JP" altLang="en-US" sz="1400" dirty="0">
                        <a:solidFill>
                          <a:sysClr val="windowText" lastClr="000000"/>
                        </a:solidFill>
                        <a:latin typeface="HG丸ｺﾞｼｯｸM-PRO" panose="020F0600000000000000" pitchFamily="50" charset="-128"/>
                        <a:ea typeface="HG丸ｺﾞｼｯｸM-PRO" panose="020F06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400" dirty="0">
                          <a:solidFill>
                            <a:sysClr val="windowText" lastClr="000000"/>
                          </a:solidFill>
                          <a:latin typeface="HG丸ｺﾞｼｯｸM-PRO" panose="020F0600000000000000" pitchFamily="50" charset="-128"/>
                          <a:ea typeface="HG丸ｺﾞｼｯｸM-PRO" panose="020F0600000000000000" pitchFamily="50" charset="-128"/>
                        </a:rPr>
                        <a:t>85.9%</a:t>
                      </a:r>
                      <a:endParaRPr kumimoji="1" lang="ja-JP" altLang="en-US" sz="1400" dirty="0">
                        <a:solidFill>
                          <a:sysClr val="windowText" lastClr="000000"/>
                        </a:solidFill>
                        <a:latin typeface="HG丸ｺﾞｼｯｸM-PRO" panose="020F0600000000000000" pitchFamily="50" charset="-128"/>
                        <a:ea typeface="HG丸ｺﾞｼｯｸM-PRO" panose="020F06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6367597"/>
                  </a:ext>
                </a:extLst>
              </a:tr>
              <a:tr h="493952">
                <a:tc>
                  <a:txBody>
                    <a:bodyPr/>
                    <a:lstStyle/>
                    <a:p>
                      <a:pPr algn="ctr"/>
                      <a:r>
                        <a:rPr kumimoji="1" lang="ja-JP" altLang="en-US" sz="1200" dirty="0">
                          <a:solidFill>
                            <a:sysClr val="windowText" lastClr="000000"/>
                          </a:solidFill>
                          <a:latin typeface="HG丸ｺﾞｼｯｸM-PRO" panose="020F0600000000000000" pitchFamily="50" charset="-128"/>
                          <a:ea typeface="HG丸ｺﾞｼｯｸM-PRO" panose="020F0600000000000000" pitchFamily="50" charset="-128"/>
                        </a:rPr>
                        <a:t>各都道府県における</a:t>
                      </a:r>
                      <a:endParaRPr kumimoji="1" lang="en-US" altLang="ja-JP" sz="1200" dirty="0">
                        <a:solidFill>
                          <a:sysClr val="windowText" lastClr="000000"/>
                        </a:solidFill>
                        <a:latin typeface="HG丸ｺﾞｼｯｸM-PRO" panose="020F0600000000000000" pitchFamily="50" charset="-128"/>
                        <a:ea typeface="HG丸ｺﾞｼｯｸM-PRO" panose="020F0600000000000000" pitchFamily="50" charset="-128"/>
                      </a:endParaRPr>
                    </a:p>
                    <a:p>
                      <a:pPr algn="ctr"/>
                      <a:r>
                        <a:rPr kumimoji="1" lang="ja-JP" altLang="en-US" sz="1400" dirty="0">
                          <a:solidFill>
                            <a:sysClr val="windowText" lastClr="000000"/>
                          </a:solidFill>
                          <a:latin typeface="HG丸ｺﾞｼｯｸM-PRO" panose="020F0600000000000000" pitchFamily="50" charset="-128"/>
                          <a:ea typeface="HG丸ｺﾞｼｯｸM-PRO" panose="020F0600000000000000" pitchFamily="50" charset="-128"/>
                        </a:rPr>
                        <a:t>共同受注窓口数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gridSpan="3">
                  <a:txBody>
                    <a:bodyPr/>
                    <a:lstStyle/>
                    <a:p>
                      <a:pPr algn="ctr"/>
                      <a:r>
                        <a:rPr kumimoji="1" lang="en-US" altLang="ja-JP" sz="1400" dirty="0">
                          <a:solidFill>
                            <a:sysClr val="windowText" lastClr="000000"/>
                          </a:solidFill>
                          <a:latin typeface="HG丸ｺﾞｼｯｸM-PRO" panose="020F0600000000000000" pitchFamily="50" charset="-128"/>
                          <a:ea typeface="HG丸ｺﾞｼｯｸM-PRO" panose="020F0600000000000000" pitchFamily="50" charset="-128"/>
                        </a:rPr>
                        <a:t>17</a:t>
                      </a:r>
                      <a:endParaRPr kumimoji="1" lang="ja-JP" altLang="en-US" sz="1400" dirty="0">
                        <a:solidFill>
                          <a:sysClr val="windowText" lastClr="000000"/>
                        </a:solidFill>
                        <a:latin typeface="HG丸ｺﾞｼｯｸM-PRO" panose="020F0600000000000000" pitchFamily="50" charset="-128"/>
                        <a:ea typeface="HG丸ｺﾞｼｯｸM-PRO" panose="020F0600000000000000"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tc hMerge="1">
                  <a:txBody>
                    <a:bodyPr/>
                    <a:lstStyle/>
                    <a:p>
                      <a:endParaRPr kumimoji="1" lang="ja-JP" altLang="en-US" sz="140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922464694"/>
                  </a:ext>
                </a:extLst>
              </a:tr>
            </a:tbl>
          </a:graphicData>
        </a:graphic>
      </p:graphicFrame>
      <p:sp>
        <p:nvSpPr>
          <p:cNvPr id="17" name="正方形/長方形 16">
            <a:extLst>
              <a:ext uri="{FF2B5EF4-FFF2-40B4-BE49-F238E27FC236}">
                <a16:creationId xmlns:a16="http://schemas.microsoft.com/office/drawing/2014/main" id="{D8AAB350-E426-4639-8A32-9B6108ABC329}"/>
              </a:ext>
            </a:extLst>
          </p:cNvPr>
          <p:cNvSpPr/>
          <p:nvPr/>
        </p:nvSpPr>
        <p:spPr>
          <a:xfrm>
            <a:off x="2245298" y="4144342"/>
            <a:ext cx="6696000" cy="307777"/>
          </a:xfrm>
          <a:prstGeom prst="rect">
            <a:avLst/>
          </a:prstGeom>
          <a:noFill/>
        </p:spPr>
        <p:txBody>
          <a:bodyPr wrap="square" lIns="91440" tIns="45720" rIns="91440" bIns="45720">
            <a:spAutoFit/>
          </a:bodyPr>
          <a:lstStyle/>
          <a:p>
            <a:r>
              <a:rPr lang="zh-TW" altLang="en-US" sz="1400" b="0" cap="none" spc="0" dirty="0">
                <a:ln w="0"/>
                <a:solidFill>
                  <a:schemeClr val="tx1"/>
                </a:solidFill>
                <a:latin typeface="HGS創英角ｺﾞｼｯｸUB" panose="020B0900000000000000" pitchFamily="50" charset="-128"/>
                <a:ea typeface="HGS創英角ｺﾞｼｯｸUB" panose="020B0900000000000000" pitchFamily="50" charset="-128"/>
              </a:rPr>
              <a:t>令和５年度　各施設別</a:t>
            </a:r>
            <a:r>
              <a:rPr lang="ja-JP" altLang="en-US" sz="1400" b="0" cap="none" spc="0" dirty="0">
                <a:ln w="0"/>
                <a:solidFill>
                  <a:schemeClr val="tx1"/>
                </a:solidFill>
                <a:latin typeface="HGS創英角ｺﾞｼｯｸUB" panose="020B0900000000000000" pitchFamily="50" charset="-128"/>
                <a:ea typeface="HGS創英角ｺﾞｼｯｸUB" panose="020B0900000000000000" pitchFamily="50" charset="-128"/>
              </a:rPr>
              <a:t>平均</a:t>
            </a:r>
            <a:r>
              <a:rPr lang="zh-TW" altLang="en-US" sz="1400" b="0" cap="none" spc="0" dirty="0">
                <a:ln w="0"/>
                <a:solidFill>
                  <a:schemeClr val="tx1"/>
                </a:solidFill>
                <a:latin typeface="HGS創英角ｺﾞｼｯｸUB" panose="020B0900000000000000" pitchFamily="50" charset="-128"/>
                <a:ea typeface="HGS創英角ｺﾞｼｯｸUB" panose="020B0900000000000000" pitchFamily="50" charset="-128"/>
              </a:rPr>
              <a:t>工賃（月額）</a:t>
            </a:r>
            <a:r>
              <a:rPr lang="ja-JP" altLang="en-US" sz="1400" b="0" cap="none" spc="0" dirty="0">
                <a:ln w="0"/>
                <a:solidFill>
                  <a:schemeClr val="tx1"/>
                </a:solidFill>
                <a:latin typeface="HGS創英角ｺﾞｼｯｸUB" panose="020B0900000000000000" pitchFamily="50" charset="-128"/>
                <a:ea typeface="HGS創英角ｺﾞｼｯｸUB" panose="020B0900000000000000" pitchFamily="50" charset="-128"/>
              </a:rPr>
              <a:t>　　　　　　　　　　　　　　　</a:t>
            </a:r>
            <a:r>
              <a:rPr lang="ja-JP" altLang="en-US" sz="1200" b="0" cap="none" spc="0" dirty="0">
                <a:ln w="0"/>
                <a:solidFill>
                  <a:schemeClr val="tx1"/>
                </a:solidFill>
                <a:latin typeface="HG丸ｺﾞｼｯｸM-PRO" panose="020F0600000000000000" pitchFamily="50" charset="-128"/>
                <a:ea typeface="HG丸ｺﾞｼｯｸM-PRO" panose="020F0600000000000000" pitchFamily="50" charset="-128"/>
              </a:rPr>
              <a:t>　（円）</a:t>
            </a:r>
            <a:endParaRPr lang="ja-JP" altLang="en-US" sz="1400" b="0" cap="none" spc="0" dirty="0">
              <a:ln w="0"/>
              <a:solidFill>
                <a:schemeClr val="tx1"/>
              </a:solidFill>
              <a:latin typeface="HG丸ｺﾞｼｯｸM-PRO" panose="020F0600000000000000" pitchFamily="50" charset="-128"/>
              <a:ea typeface="HG丸ｺﾞｼｯｸM-PRO" panose="020F0600000000000000" pitchFamily="50" charset="-128"/>
            </a:endParaRPr>
          </a:p>
        </p:txBody>
      </p:sp>
      <p:graphicFrame>
        <p:nvGraphicFramePr>
          <p:cNvPr id="18" name="表 9">
            <a:extLst>
              <a:ext uri="{FF2B5EF4-FFF2-40B4-BE49-F238E27FC236}">
                <a16:creationId xmlns:a16="http://schemas.microsoft.com/office/drawing/2014/main" id="{DEC0F39E-FCAD-4B76-B2E3-5087571AC3EF}"/>
              </a:ext>
            </a:extLst>
          </p:cNvPr>
          <p:cNvGraphicFramePr>
            <a:graphicFrameLocks noGrp="1"/>
          </p:cNvGraphicFramePr>
          <p:nvPr/>
        </p:nvGraphicFramePr>
        <p:xfrm>
          <a:off x="2352000" y="4450854"/>
          <a:ext cx="6696000" cy="731520"/>
        </p:xfrm>
        <a:graphic>
          <a:graphicData uri="http://schemas.openxmlformats.org/drawingml/2006/table">
            <a:tbl>
              <a:tblPr firstRow="1" bandRow="1">
                <a:tableStyleId>{5C22544A-7EE6-4342-B048-85BDC9FD1C3A}</a:tableStyleId>
              </a:tblPr>
              <a:tblGrid>
                <a:gridCol w="3348000">
                  <a:extLst>
                    <a:ext uri="{9D8B030D-6E8A-4147-A177-3AD203B41FA5}">
                      <a16:colId xmlns:a16="http://schemas.microsoft.com/office/drawing/2014/main" val="1151203847"/>
                    </a:ext>
                  </a:extLst>
                </a:gridCol>
                <a:gridCol w="3348000">
                  <a:extLst>
                    <a:ext uri="{9D8B030D-6E8A-4147-A177-3AD203B41FA5}">
                      <a16:colId xmlns:a16="http://schemas.microsoft.com/office/drawing/2014/main" val="3582405766"/>
                    </a:ext>
                  </a:extLst>
                </a:gridCol>
              </a:tblGrid>
              <a:tr h="365760">
                <a:tc>
                  <a:txBody>
                    <a:bodyPr/>
                    <a:lstStyle/>
                    <a:p>
                      <a:pPr algn="ctr"/>
                      <a:r>
                        <a:rPr kumimoji="1" lang="ja-JP" altLang="en-US" sz="1400" b="0" dirty="0">
                          <a:solidFill>
                            <a:sysClr val="windowText" lastClr="000000"/>
                          </a:solidFill>
                          <a:latin typeface="HG丸ｺﾞｼｯｸM-PRO" panose="020F0600000000000000" pitchFamily="50" charset="-128"/>
                          <a:ea typeface="HG丸ｺﾞｼｯｸM-PRO" panose="020F0600000000000000" pitchFamily="50" charset="-128"/>
                        </a:rPr>
                        <a:t>就労継続支援</a:t>
                      </a:r>
                      <a:r>
                        <a:rPr kumimoji="1" lang="en-US" altLang="ja-JP" sz="1400" b="0" dirty="0">
                          <a:solidFill>
                            <a:sysClr val="windowText" lastClr="000000"/>
                          </a:solidFill>
                          <a:latin typeface="HG丸ｺﾞｼｯｸM-PRO" panose="020F0600000000000000" pitchFamily="50" charset="-128"/>
                          <a:ea typeface="HG丸ｺﾞｼｯｸM-PRO" panose="020F0600000000000000" pitchFamily="50" charset="-128"/>
                        </a:rPr>
                        <a:t>A</a:t>
                      </a:r>
                      <a:r>
                        <a:rPr kumimoji="1" lang="ja-JP" altLang="en-US" sz="1400" b="0" dirty="0">
                          <a:solidFill>
                            <a:sysClr val="windowText" lastClr="000000"/>
                          </a:solidFill>
                          <a:latin typeface="HG丸ｺﾞｼｯｸM-PRO" panose="020F0600000000000000" pitchFamily="50" charset="-128"/>
                          <a:ea typeface="HG丸ｺﾞｼｯｸM-PRO" panose="020F0600000000000000" pitchFamily="50" charset="-128"/>
                        </a:rPr>
                        <a:t>型（雇用型）</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400" b="0" dirty="0">
                          <a:solidFill>
                            <a:sysClr val="windowText" lastClr="000000"/>
                          </a:solidFill>
                          <a:latin typeface="HG丸ｺﾞｼｯｸM-PRO" panose="020F0600000000000000" pitchFamily="50" charset="-128"/>
                          <a:ea typeface="HG丸ｺﾞｼｯｸM-PRO" panose="020F0600000000000000" pitchFamily="50" charset="-128"/>
                        </a:rPr>
                        <a:t>就労継続支援</a:t>
                      </a:r>
                      <a:r>
                        <a:rPr kumimoji="1" lang="en-US" altLang="ja-JP" sz="1400" b="0" dirty="0">
                          <a:solidFill>
                            <a:sysClr val="windowText" lastClr="000000"/>
                          </a:solidFill>
                          <a:latin typeface="HG丸ｺﾞｼｯｸM-PRO" panose="020F0600000000000000" pitchFamily="50" charset="-128"/>
                          <a:ea typeface="HG丸ｺﾞｼｯｸM-PRO" panose="020F0600000000000000" pitchFamily="50" charset="-128"/>
                        </a:rPr>
                        <a:t>B</a:t>
                      </a:r>
                      <a:r>
                        <a:rPr kumimoji="1" lang="ja-JP" altLang="en-US" sz="1400" b="0" dirty="0">
                          <a:solidFill>
                            <a:sysClr val="windowText" lastClr="000000"/>
                          </a:solidFill>
                          <a:latin typeface="HG丸ｺﾞｼｯｸM-PRO" panose="020F0600000000000000" pitchFamily="50" charset="-128"/>
                          <a:ea typeface="HG丸ｺﾞｼｯｸM-PRO" panose="020F0600000000000000" pitchFamily="50" charset="-128"/>
                        </a:rPr>
                        <a:t>型</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955364888"/>
                  </a:ext>
                </a:extLst>
              </a:tr>
              <a:tr h="365760">
                <a:tc>
                  <a:txBody>
                    <a:bodyPr/>
                    <a:lstStyle/>
                    <a:p>
                      <a:pPr algn="ctr"/>
                      <a:r>
                        <a:rPr kumimoji="1" lang="en-US" altLang="ja-JP" dirty="0">
                          <a:solidFill>
                            <a:sysClr val="windowText" lastClr="000000"/>
                          </a:solidFill>
                        </a:rPr>
                        <a:t>89,366.6</a:t>
                      </a:r>
                      <a:endParaRPr kumimoji="1" lang="ja-JP" altLang="en-US"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ysClr val="windowText" lastClr="000000"/>
                          </a:solidFill>
                        </a:rPr>
                        <a:t>17,925.3</a:t>
                      </a:r>
                      <a:endParaRPr kumimoji="1" lang="ja-JP" altLang="en-US"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45798192"/>
                  </a:ext>
                </a:extLst>
              </a:tr>
            </a:tbl>
          </a:graphicData>
        </a:graphic>
      </p:graphicFrame>
      <p:graphicFrame>
        <p:nvGraphicFramePr>
          <p:cNvPr id="19" name="表 12">
            <a:extLst>
              <a:ext uri="{FF2B5EF4-FFF2-40B4-BE49-F238E27FC236}">
                <a16:creationId xmlns:a16="http://schemas.microsoft.com/office/drawing/2014/main" id="{651C70FD-942A-485B-A462-7F23C62854F0}"/>
              </a:ext>
            </a:extLst>
          </p:cNvPr>
          <p:cNvGraphicFramePr>
            <a:graphicFrameLocks noGrp="1"/>
          </p:cNvGraphicFramePr>
          <p:nvPr/>
        </p:nvGraphicFramePr>
        <p:xfrm>
          <a:off x="1753598" y="5440301"/>
          <a:ext cx="10013288" cy="504000"/>
        </p:xfrm>
        <a:graphic>
          <a:graphicData uri="http://schemas.openxmlformats.org/drawingml/2006/table">
            <a:tbl>
              <a:tblPr firstRow="1" bandRow="1">
                <a:tableStyleId>{5C22544A-7EE6-4342-B048-85BDC9FD1C3A}</a:tableStyleId>
              </a:tblPr>
              <a:tblGrid>
                <a:gridCol w="1251661">
                  <a:extLst>
                    <a:ext uri="{9D8B030D-6E8A-4147-A177-3AD203B41FA5}">
                      <a16:colId xmlns:a16="http://schemas.microsoft.com/office/drawing/2014/main" val="2419972673"/>
                    </a:ext>
                  </a:extLst>
                </a:gridCol>
                <a:gridCol w="1251661">
                  <a:extLst>
                    <a:ext uri="{9D8B030D-6E8A-4147-A177-3AD203B41FA5}">
                      <a16:colId xmlns:a16="http://schemas.microsoft.com/office/drawing/2014/main" val="665618247"/>
                    </a:ext>
                  </a:extLst>
                </a:gridCol>
                <a:gridCol w="1251661">
                  <a:extLst>
                    <a:ext uri="{9D8B030D-6E8A-4147-A177-3AD203B41FA5}">
                      <a16:colId xmlns:a16="http://schemas.microsoft.com/office/drawing/2014/main" val="3220361865"/>
                    </a:ext>
                  </a:extLst>
                </a:gridCol>
                <a:gridCol w="1251661">
                  <a:extLst>
                    <a:ext uri="{9D8B030D-6E8A-4147-A177-3AD203B41FA5}">
                      <a16:colId xmlns:a16="http://schemas.microsoft.com/office/drawing/2014/main" val="1654010644"/>
                    </a:ext>
                  </a:extLst>
                </a:gridCol>
                <a:gridCol w="1251661">
                  <a:extLst>
                    <a:ext uri="{9D8B030D-6E8A-4147-A177-3AD203B41FA5}">
                      <a16:colId xmlns:a16="http://schemas.microsoft.com/office/drawing/2014/main" val="141285585"/>
                    </a:ext>
                  </a:extLst>
                </a:gridCol>
                <a:gridCol w="1251661">
                  <a:extLst>
                    <a:ext uri="{9D8B030D-6E8A-4147-A177-3AD203B41FA5}">
                      <a16:colId xmlns:a16="http://schemas.microsoft.com/office/drawing/2014/main" val="797842490"/>
                    </a:ext>
                  </a:extLst>
                </a:gridCol>
                <a:gridCol w="1251661">
                  <a:extLst>
                    <a:ext uri="{9D8B030D-6E8A-4147-A177-3AD203B41FA5}">
                      <a16:colId xmlns:a16="http://schemas.microsoft.com/office/drawing/2014/main" val="2120034953"/>
                    </a:ext>
                  </a:extLst>
                </a:gridCol>
                <a:gridCol w="1251661">
                  <a:extLst>
                    <a:ext uri="{9D8B030D-6E8A-4147-A177-3AD203B41FA5}">
                      <a16:colId xmlns:a16="http://schemas.microsoft.com/office/drawing/2014/main" val="1424388188"/>
                    </a:ext>
                  </a:extLst>
                </a:gridCol>
              </a:tblGrid>
              <a:tr h="246337">
                <a:tc rowSpan="2">
                  <a:txBody>
                    <a:bodyPr/>
                    <a:lstStyle/>
                    <a:p>
                      <a:pPr algn="ctr"/>
                      <a:r>
                        <a:rPr kumimoji="1" lang="en-US" altLang="ja-JP" sz="1050" b="0" dirty="0">
                          <a:solidFill>
                            <a:sysClr val="windowText" lastClr="000000"/>
                          </a:solidFill>
                          <a:latin typeface="HG丸ｺﾞｼｯｸM-PRO" panose="020F0600000000000000" pitchFamily="50" charset="-128"/>
                          <a:ea typeface="HG丸ｺﾞｼｯｸM-PRO" panose="020F0600000000000000" pitchFamily="50" charset="-128"/>
                        </a:rPr>
                        <a:t>A</a:t>
                      </a:r>
                      <a:r>
                        <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rPr>
                        <a:t>型事業所</a:t>
                      </a:r>
                      <a:endParaRPr kumimoji="1" lang="en-US" altLang="ja-JP" sz="1050" b="0" dirty="0">
                        <a:solidFill>
                          <a:sysClr val="windowText" lastClr="000000"/>
                        </a:solidFill>
                        <a:latin typeface="HG丸ｺﾞｼｯｸM-PRO" panose="020F0600000000000000" pitchFamily="50" charset="-128"/>
                        <a:ea typeface="HG丸ｺﾞｼｯｸM-PRO" panose="020F0600000000000000" pitchFamily="50" charset="-128"/>
                      </a:endParaRPr>
                    </a:p>
                    <a:p>
                      <a:pPr algn="ctr"/>
                      <a:r>
                        <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rPr>
                        <a:t>（雇用型）</a:t>
                      </a: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rPr>
                        <a:t>調査対象施設数</a:t>
                      </a: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rPr>
                        <a:t>報告施設数</a:t>
                      </a: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rPr>
                        <a:t>対象者延人数</a:t>
                      </a: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rPr>
                        <a:t>賃金支払総額</a:t>
                      </a: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rPr>
                        <a:t>月額平均賃金</a:t>
                      </a: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rPr>
                        <a:t>最高月額賃金</a:t>
                      </a: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rPr>
                        <a:t>最低月額賃金</a:t>
                      </a: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732262154"/>
                  </a:ext>
                </a:extLst>
              </a:tr>
              <a:tr h="257663">
                <a:tc vMerge="1">
                  <a:txBody>
                    <a:bodyPr/>
                    <a:lstStyle/>
                    <a:p>
                      <a:endParaRPr kumimoji="1" lang="ja-JP" altLang="en-US" sz="1050" b="0" dirty="0">
                        <a:latin typeface="HG丸ｺﾞｼｯｸM-PRO" panose="020F0600000000000000" pitchFamily="50" charset="-128"/>
                        <a:ea typeface="HG丸ｺﾞｼｯｸM-PRO" panose="020F0600000000000000" pitchFamily="50" charset="-128"/>
                      </a:endParaRPr>
                    </a:p>
                  </a:txBody>
                  <a:tcPr marL="69947" marR="69947" marT="34972" marB="34972"/>
                </a:tc>
                <a:tc>
                  <a:txBody>
                    <a:bodyPr/>
                    <a:lstStyle/>
                    <a:p>
                      <a:pPr algn="ctr"/>
                      <a:r>
                        <a:rPr kumimoji="1" lang="en-US" altLang="ja-JP" sz="1050" b="0" dirty="0">
                          <a:solidFill>
                            <a:sysClr val="windowText" lastClr="000000"/>
                          </a:solidFill>
                          <a:latin typeface="HG丸ｺﾞｼｯｸM-PRO" panose="020F0600000000000000" pitchFamily="50" charset="-128"/>
                          <a:ea typeface="HG丸ｺﾞｼｯｸM-PRO" panose="020F0600000000000000" pitchFamily="50" charset="-128"/>
                        </a:rPr>
                        <a:t>486</a:t>
                      </a:r>
                      <a:endPar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ysClr val="windowText" lastClr="000000"/>
                          </a:solidFill>
                          <a:latin typeface="HG丸ｺﾞｼｯｸM-PRO" panose="020F0600000000000000" pitchFamily="50" charset="-128"/>
                          <a:ea typeface="HG丸ｺﾞｼｯｸM-PRO" panose="020F0600000000000000" pitchFamily="50" charset="-128"/>
                        </a:rPr>
                        <a:t>413</a:t>
                      </a:r>
                      <a:endPar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ysClr val="windowText" lastClr="000000"/>
                          </a:solidFill>
                          <a:latin typeface="HG丸ｺﾞｼｯｸM-PRO" panose="020F0600000000000000" pitchFamily="50" charset="-128"/>
                          <a:ea typeface="HG丸ｺﾞｼｯｸM-PRO" panose="020F0600000000000000" pitchFamily="50" charset="-128"/>
                        </a:rPr>
                        <a:t>91,604</a:t>
                      </a:r>
                      <a:endPar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ysClr val="windowText" lastClr="000000"/>
                          </a:solidFill>
                          <a:latin typeface="HG丸ｺﾞｼｯｸM-PRO" panose="020F0600000000000000" pitchFamily="50" charset="-128"/>
                          <a:ea typeface="HG丸ｺﾞｼｯｸM-PRO" panose="020F0600000000000000" pitchFamily="50" charset="-128"/>
                        </a:rPr>
                        <a:t>8,195,939,631</a:t>
                      </a:r>
                      <a:endPar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ysClr val="windowText" lastClr="000000"/>
                          </a:solidFill>
                          <a:latin typeface="HG丸ｺﾞｼｯｸM-PRO" panose="020F0600000000000000" pitchFamily="50" charset="-128"/>
                          <a:ea typeface="HG丸ｺﾞｼｯｸM-PRO" panose="020F0600000000000000" pitchFamily="50" charset="-128"/>
                        </a:rPr>
                        <a:t>89,366.6</a:t>
                      </a:r>
                      <a:endPar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ysClr val="windowText" lastClr="000000"/>
                          </a:solidFill>
                          <a:latin typeface="HG丸ｺﾞｼｯｸM-PRO" panose="020F0600000000000000" pitchFamily="50" charset="-128"/>
                          <a:ea typeface="HG丸ｺﾞｼｯｸM-PRO" panose="020F0600000000000000" pitchFamily="50" charset="-128"/>
                        </a:rPr>
                        <a:t>190,769.3</a:t>
                      </a:r>
                      <a:endPar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ysClr val="windowText" lastClr="000000"/>
                          </a:solidFill>
                          <a:latin typeface="HG丸ｺﾞｼｯｸM-PRO" panose="020F0600000000000000" pitchFamily="50" charset="-128"/>
                          <a:ea typeface="HG丸ｺﾞｼｯｸM-PRO" panose="020F0600000000000000" pitchFamily="50" charset="-128"/>
                        </a:rPr>
                        <a:t>4,517.6</a:t>
                      </a:r>
                      <a:endPar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9389291"/>
                  </a:ext>
                </a:extLst>
              </a:tr>
            </a:tbl>
          </a:graphicData>
        </a:graphic>
      </p:graphicFrame>
      <p:graphicFrame>
        <p:nvGraphicFramePr>
          <p:cNvPr id="21" name="表 12">
            <a:extLst>
              <a:ext uri="{FF2B5EF4-FFF2-40B4-BE49-F238E27FC236}">
                <a16:creationId xmlns:a16="http://schemas.microsoft.com/office/drawing/2014/main" id="{5DDDA610-2D8D-4E9C-83BE-25C5A44D47CB}"/>
              </a:ext>
            </a:extLst>
          </p:cNvPr>
          <p:cNvGraphicFramePr>
            <a:graphicFrameLocks noGrp="1"/>
          </p:cNvGraphicFramePr>
          <p:nvPr/>
        </p:nvGraphicFramePr>
        <p:xfrm>
          <a:off x="1753600" y="6110912"/>
          <a:ext cx="10013288" cy="504000"/>
        </p:xfrm>
        <a:graphic>
          <a:graphicData uri="http://schemas.openxmlformats.org/drawingml/2006/table">
            <a:tbl>
              <a:tblPr firstRow="1" bandRow="1">
                <a:tableStyleId>{5C22544A-7EE6-4342-B048-85BDC9FD1C3A}</a:tableStyleId>
              </a:tblPr>
              <a:tblGrid>
                <a:gridCol w="1251661">
                  <a:extLst>
                    <a:ext uri="{9D8B030D-6E8A-4147-A177-3AD203B41FA5}">
                      <a16:colId xmlns:a16="http://schemas.microsoft.com/office/drawing/2014/main" val="2419972673"/>
                    </a:ext>
                  </a:extLst>
                </a:gridCol>
                <a:gridCol w="1251661">
                  <a:extLst>
                    <a:ext uri="{9D8B030D-6E8A-4147-A177-3AD203B41FA5}">
                      <a16:colId xmlns:a16="http://schemas.microsoft.com/office/drawing/2014/main" val="665618247"/>
                    </a:ext>
                  </a:extLst>
                </a:gridCol>
                <a:gridCol w="1251661">
                  <a:extLst>
                    <a:ext uri="{9D8B030D-6E8A-4147-A177-3AD203B41FA5}">
                      <a16:colId xmlns:a16="http://schemas.microsoft.com/office/drawing/2014/main" val="3220361865"/>
                    </a:ext>
                  </a:extLst>
                </a:gridCol>
                <a:gridCol w="1251661">
                  <a:extLst>
                    <a:ext uri="{9D8B030D-6E8A-4147-A177-3AD203B41FA5}">
                      <a16:colId xmlns:a16="http://schemas.microsoft.com/office/drawing/2014/main" val="1654010644"/>
                    </a:ext>
                  </a:extLst>
                </a:gridCol>
                <a:gridCol w="1251661">
                  <a:extLst>
                    <a:ext uri="{9D8B030D-6E8A-4147-A177-3AD203B41FA5}">
                      <a16:colId xmlns:a16="http://schemas.microsoft.com/office/drawing/2014/main" val="141285585"/>
                    </a:ext>
                  </a:extLst>
                </a:gridCol>
                <a:gridCol w="1251661">
                  <a:extLst>
                    <a:ext uri="{9D8B030D-6E8A-4147-A177-3AD203B41FA5}">
                      <a16:colId xmlns:a16="http://schemas.microsoft.com/office/drawing/2014/main" val="797842490"/>
                    </a:ext>
                  </a:extLst>
                </a:gridCol>
                <a:gridCol w="1251661">
                  <a:extLst>
                    <a:ext uri="{9D8B030D-6E8A-4147-A177-3AD203B41FA5}">
                      <a16:colId xmlns:a16="http://schemas.microsoft.com/office/drawing/2014/main" val="2120034953"/>
                    </a:ext>
                  </a:extLst>
                </a:gridCol>
                <a:gridCol w="1251661">
                  <a:extLst>
                    <a:ext uri="{9D8B030D-6E8A-4147-A177-3AD203B41FA5}">
                      <a16:colId xmlns:a16="http://schemas.microsoft.com/office/drawing/2014/main" val="1424388188"/>
                    </a:ext>
                  </a:extLst>
                </a:gridCol>
              </a:tblGrid>
              <a:tr h="252000">
                <a:tc rowSpan="2">
                  <a:txBody>
                    <a:bodyPr/>
                    <a:lstStyle/>
                    <a:p>
                      <a:pPr algn="ctr"/>
                      <a:r>
                        <a:rPr kumimoji="1" lang="en-US" altLang="ja-JP" sz="1050" b="0" dirty="0">
                          <a:solidFill>
                            <a:sysClr val="windowText" lastClr="000000"/>
                          </a:solidFill>
                          <a:latin typeface="HG丸ｺﾞｼｯｸM-PRO" panose="020F0600000000000000" pitchFamily="50" charset="-128"/>
                          <a:ea typeface="HG丸ｺﾞｼｯｸM-PRO" panose="020F0600000000000000" pitchFamily="50" charset="-128"/>
                        </a:rPr>
                        <a:t>B</a:t>
                      </a:r>
                      <a:r>
                        <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rPr>
                        <a:t>型事業所</a:t>
                      </a: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rPr>
                        <a:t>調査対象施設数</a:t>
                      </a: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rPr>
                        <a:t>報告施設数</a:t>
                      </a: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rPr>
                        <a:t>利用者延人数</a:t>
                      </a: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rPr>
                        <a:t>工賃支払総額</a:t>
                      </a: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rPr>
                        <a:t>月額平均工賃</a:t>
                      </a: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rPr>
                        <a:t>最高月額工賃</a:t>
                      </a: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a:r>
                        <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rPr>
                        <a:t>最低月額工賃</a:t>
                      </a: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732262154"/>
                  </a:ext>
                </a:extLst>
              </a:tr>
              <a:tr h="252000">
                <a:tc vMerge="1">
                  <a:txBody>
                    <a:bodyPr/>
                    <a:lstStyle/>
                    <a:p>
                      <a:endParaRPr kumimoji="1" lang="ja-JP" altLang="en-US" sz="1050" b="0" dirty="0">
                        <a:latin typeface="HG丸ｺﾞｼｯｸM-PRO" panose="020F0600000000000000" pitchFamily="50" charset="-128"/>
                        <a:ea typeface="HG丸ｺﾞｼｯｸM-PRO" panose="020F0600000000000000" pitchFamily="50" charset="-128"/>
                      </a:endParaRPr>
                    </a:p>
                  </a:txBody>
                  <a:tcPr marL="69947" marR="69947" marT="34972" marB="34972" anchor="ctr"/>
                </a:tc>
                <a:tc>
                  <a:txBody>
                    <a:bodyPr/>
                    <a:lstStyle/>
                    <a:p>
                      <a:pPr algn="ctr"/>
                      <a:r>
                        <a:rPr kumimoji="1" lang="en-US" altLang="ja-JP" sz="1050" b="0" dirty="0">
                          <a:solidFill>
                            <a:sysClr val="windowText" lastClr="000000"/>
                          </a:solidFill>
                          <a:latin typeface="HG丸ｺﾞｼｯｸM-PRO" panose="020F0600000000000000" pitchFamily="50" charset="-128"/>
                          <a:ea typeface="HG丸ｺﾞｼｯｸM-PRO" panose="020F0600000000000000" pitchFamily="50" charset="-128"/>
                        </a:rPr>
                        <a:t>1,708</a:t>
                      </a:r>
                      <a:endPar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ysClr val="windowText" lastClr="000000"/>
                          </a:solidFill>
                          <a:latin typeface="HG丸ｺﾞｼｯｸM-PRO" panose="020F0600000000000000" pitchFamily="50" charset="-128"/>
                          <a:ea typeface="HG丸ｺﾞｼｯｸM-PRO" panose="020F0600000000000000" pitchFamily="50" charset="-128"/>
                        </a:rPr>
                        <a:t>1,481</a:t>
                      </a:r>
                      <a:endPar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ysClr val="windowText" lastClr="000000"/>
                          </a:solidFill>
                          <a:latin typeface="HG丸ｺﾞｼｯｸM-PRO" panose="020F0600000000000000" pitchFamily="50" charset="-128"/>
                          <a:ea typeface="HG丸ｺﾞｼｯｸM-PRO" panose="020F0600000000000000" pitchFamily="50" charset="-128"/>
                        </a:rPr>
                        <a:t>5,291,019</a:t>
                      </a:r>
                      <a:endPar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ysClr val="windowText" lastClr="000000"/>
                          </a:solidFill>
                          <a:latin typeface="HG丸ｺﾞｼｯｸM-PRO" panose="020F0600000000000000" pitchFamily="50" charset="-128"/>
                          <a:ea typeface="HG丸ｺﾞｼｯｸM-PRO" panose="020F0600000000000000" pitchFamily="50" charset="-128"/>
                        </a:rPr>
                        <a:t>4,291,871,110</a:t>
                      </a:r>
                      <a:endPar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ysClr val="windowText" lastClr="000000"/>
                          </a:solidFill>
                          <a:latin typeface="HG丸ｺﾞｼｯｸM-PRO" panose="020F0600000000000000" pitchFamily="50" charset="-128"/>
                          <a:ea typeface="HG丸ｺﾞｼｯｸM-PRO" panose="020F0600000000000000" pitchFamily="50" charset="-128"/>
                        </a:rPr>
                        <a:t>17,925.3</a:t>
                      </a:r>
                      <a:endPar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ysClr val="windowText" lastClr="000000"/>
                          </a:solidFill>
                          <a:latin typeface="HG丸ｺﾞｼｯｸM-PRO" panose="020F0600000000000000" pitchFamily="50" charset="-128"/>
                          <a:ea typeface="HG丸ｺﾞｼｯｸM-PRO" panose="020F0600000000000000" pitchFamily="50" charset="-128"/>
                        </a:rPr>
                        <a:t>94,814.3</a:t>
                      </a:r>
                      <a:endPar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050" b="0" dirty="0">
                          <a:solidFill>
                            <a:sysClr val="windowText" lastClr="000000"/>
                          </a:solidFill>
                          <a:latin typeface="HG丸ｺﾞｼｯｸM-PRO" panose="020F0600000000000000" pitchFamily="50" charset="-128"/>
                          <a:ea typeface="HG丸ｺﾞｼｯｸM-PRO" panose="020F0600000000000000" pitchFamily="50" charset="-128"/>
                        </a:rPr>
                        <a:t>1,000.0</a:t>
                      </a:r>
                      <a:endParaRPr kumimoji="1" lang="ja-JP" altLang="en-US" sz="1050" b="0" dirty="0">
                        <a:solidFill>
                          <a:sysClr val="windowText" lastClr="000000"/>
                        </a:solidFill>
                        <a:latin typeface="HG丸ｺﾞｼｯｸM-PRO" panose="020F0600000000000000" pitchFamily="50" charset="-128"/>
                        <a:ea typeface="HG丸ｺﾞｼｯｸM-PRO" panose="020F0600000000000000" pitchFamily="50" charset="-128"/>
                      </a:endParaRPr>
                    </a:p>
                  </a:txBody>
                  <a:tcPr marL="69947" marR="69947" marT="34972" marB="3497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9389291"/>
                  </a:ext>
                </a:extLst>
              </a:tr>
            </a:tbl>
          </a:graphicData>
        </a:graphic>
      </p:graphicFrame>
    </p:spTree>
    <p:extLst>
      <p:ext uri="{BB962C8B-B14F-4D97-AF65-F5344CB8AC3E}">
        <p14:creationId xmlns:p14="http://schemas.microsoft.com/office/powerpoint/2010/main" val="1251100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219346" y="622121"/>
            <a:ext cx="1385140" cy="553998"/>
          </a:xfrm>
          <a:prstGeom prst="rect">
            <a:avLst/>
          </a:prstGeom>
        </p:spPr>
        <p:txBody>
          <a:bodyPr wrap="square">
            <a:spAutoFit/>
          </a:bodyPr>
          <a:lstStyle/>
          <a:p>
            <a:pPr>
              <a:lnSpc>
                <a:spcPct val="150000"/>
              </a:lnSpc>
            </a:pP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◆概要</a:t>
            </a:r>
            <a:endParaRPr lang="en-US" altLang="ja-JP" sz="2000" dirty="0">
              <a:solidFill>
                <a:srgbClr val="000000"/>
              </a:solidFill>
              <a:latin typeface="HGP創英角ﾎﾟｯﾌﾟ体" panose="040B0A00000000000000" pitchFamily="50" charset="-128"/>
              <a:ea typeface="HGP創英角ﾎﾟｯﾌﾟ体" panose="040B0A00000000000000" pitchFamily="50" charset="-128"/>
            </a:endParaRPr>
          </a:p>
        </p:txBody>
      </p:sp>
      <p:sp>
        <p:nvSpPr>
          <p:cNvPr id="14" name="正方形/長方形 13"/>
          <p:cNvSpPr/>
          <p:nvPr/>
        </p:nvSpPr>
        <p:spPr>
          <a:xfrm>
            <a:off x="1640114" y="5878447"/>
            <a:ext cx="8911988" cy="307777"/>
          </a:xfrm>
          <a:prstGeom prst="rect">
            <a:avLst/>
          </a:prstGeom>
        </p:spPr>
        <p:txBody>
          <a:bodyPr wrap="square">
            <a:spAutoFit/>
          </a:bodyPr>
          <a:lstStyle/>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p>
        </p:txBody>
      </p:sp>
      <p:sp>
        <p:nvSpPr>
          <p:cNvPr id="23" name="正方形/長方形 22"/>
          <p:cNvSpPr/>
          <p:nvPr/>
        </p:nvSpPr>
        <p:spPr>
          <a:xfrm>
            <a:off x="1911916" y="615693"/>
            <a:ext cx="8368167" cy="400110"/>
          </a:xfrm>
          <a:prstGeom prst="rect">
            <a:avLst/>
          </a:prstGeom>
        </p:spPr>
        <p:txBody>
          <a:bodyPr wrap="square">
            <a:spAutoFit/>
          </a:bodyPr>
          <a:lstStyle/>
          <a:p>
            <a:r>
              <a:rPr lang="ja-JP" altLang="en-US" sz="2000" dirty="0">
                <a:latin typeface="HG丸ｺﾞｼｯｸM-PRO" panose="020F0600000000000000" pitchFamily="50" charset="-128"/>
                <a:ea typeface="HG丸ｺﾞｼｯｸM-PRO" panose="020F0600000000000000" pitchFamily="50" charset="-128"/>
              </a:rPr>
              <a:t>　</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調査対象事業所：令和５年４月１日現在で廃業していない就労継続支援</a:t>
            </a:r>
            <a:r>
              <a:rPr lang="en-US" altLang="ja-JP" sz="1200" dirty="0">
                <a:latin typeface="HG丸ｺﾞｼｯｸM-PRO" panose="020F0600000000000000" pitchFamily="50" charset="-128"/>
                <a:ea typeface="HG丸ｺﾞｼｯｸM-PRO" panose="020F0600000000000000" pitchFamily="50" charset="-128"/>
              </a:rPr>
              <a:t>A</a:t>
            </a:r>
            <a:r>
              <a:rPr lang="ja-JP" altLang="en-US" sz="1200" dirty="0">
                <a:latin typeface="HG丸ｺﾞｼｯｸM-PRO" panose="020F0600000000000000" pitchFamily="50" charset="-128"/>
                <a:ea typeface="HG丸ｺﾞｼｯｸM-PRO" panose="020F0600000000000000" pitchFamily="50" charset="-128"/>
              </a:rPr>
              <a:t>型事業所及び就労継続支援</a:t>
            </a:r>
            <a:r>
              <a:rPr lang="en-US" altLang="ja-JP" sz="1200" dirty="0">
                <a:latin typeface="HG丸ｺﾞｼｯｸM-PRO" panose="020F0600000000000000" pitchFamily="50" charset="-128"/>
                <a:ea typeface="HG丸ｺﾞｼｯｸM-PRO" panose="020F0600000000000000" pitchFamily="50" charset="-128"/>
              </a:rPr>
              <a:t>B</a:t>
            </a:r>
            <a:r>
              <a:rPr lang="ja-JP" altLang="en-US" sz="1200" dirty="0">
                <a:latin typeface="HG丸ｺﾞｼｯｸM-PRO" panose="020F0600000000000000" pitchFamily="50" charset="-128"/>
                <a:ea typeface="HG丸ｺﾞｼｯｸM-PRO" panose="020F0600000000000000" pitchFamily="50" charset="-128"/>
              </a:rPr>
              <a:t>型事業所</a:t>
            </a:r>
            <a:endParaRPr lang="en-US" altLang="ja-JP" sz="1200" dirty="0">
              <a:latin typeface="HG丸ｺﾞｼｯｸM-PRO" panose="020F0600000000000000" pitchFamily="50" charset="-128"/>
              <a:ea typeface="HG丸ｺﾞｼｯｸM-PRO" panose="020F0600000000000000" pitchFamily="50" charset="-128"/>
            </a:endParaRPr>
          </a:p>
        </p:txBody>
      </p:sp>
      <p:pic>
        <p:nvPicPr>
          <p:cNvPr id="12" name="図 11"/>
          <p:cNvPicPr>
            <a:picLocks noChangeAspect="1"/>
          </p:cNvPicPr>
          <p:nvPr/>
        </p:nvPicPr>
        <p:blipFill>
          <a:blip r:embed="rId2"/>
          <a:stretch>
            <a:fillRect/>
          </a:stretch>
        </p:blipFill>
        <p:spPr>
          <a:xfrm>
            <a:off x="2058785" y="1130584"/>
            <a:ext cx="7616257" cy="2392892"/>
          </a:xfrm>
          <a:prstGeom prst="rect">
            <a:avLst/>
          </a:prstGeom>
        </p:spPr>
      </p:pic>
      <p:pic>
        <p:nvPicPr>
          <p:cNvPr id="16" name="図 15"/>
          <p:cNvPicPr>
            <a:picLocks noChangeAspect="1"/>
          </p:cNvPicPr>
          <p:nvPr/>
        </p:nvPicPr>
        <p:blipFill>
          <a:blip r:embed="rId3"/>
          <a:stretch>
            <a:fillRect/>
          </a:stretch>
        </p:blipFill>
        <p:spPr>
          <a:xfrm>
            <a:off x="3366389" y="3638257"/>
            <a:ext cx="5459220" cy="1333500"/>
          </a:xfrm>
          <a:prstGeom prst="rect">
            <a:avLst/>
          </a:prstGeom>
        </p:spPr>
      </p:pic>
      <p:pic>
        <p:nvPicPr>
          <p:cNvPr id="20" name="図 19"/>
          <p:cNvPicPr>
            <a:picLocks noChangeAspect="1"/>
          </p:cNvPicPr>
          <p:nvPr/>
        </p:nvPicPr>
        <p:blipFill>
          <a:blip r:embed="rId4"/>
          <a:stretch>
            <a:fillRect/>
          </a:stretch>
        </p:blipFill>
        <p:spPr>
          <a:xfrm>
            <a:off x="1640114" y="5248775"/>
            <a:ext cx="9018680" cy="1259344"/>
          </a:xfrm>
          <a:prstGeom prst="rect">
            <a:avLst/>
          </a:prstGeom>
        </p:spPr>
      </p:pic>
      <p:sp>
        <p:nvSpPr>
          <p:cNvPr id="11" name="正方形/長方形 10"/>
          <p:cNvSpPr/>
          <p:nvPr/>
        </p:nvSpPr>
        <p:spPr>
          <a:xfrm>
            <a:off x="0" y="-3277"/>
            <a:ext cx="12192000" cy="593746"/>
          </a:xfrm>
          <a:prstGeom prst="rect">
            <a:avLst/>
          </a:prstGeom>
          <a:solidFill>
            <a:schemeClr val="accent1"/>
          </a:solidFill>
        </p:spPr>
        <p:txBody>
          <a:bodyPr wrap="square" anchor="ctr">
            <a:noAutofit/>
          </a:bodyPr>
          <a:lstStyle/>
          <a:p>
            <a:r>
              <a:rPr lang="ja-JP" altLang="en-US" sz="2000" dirty="0">
                <a:solidFill>
                  <a:schemeClr val="bg1"/>
                </a:solidFill>
                <a:latin typeface="メイリオ" panose="020B0604030504040204" pitchFamily="50" charset="-128"/>
                <a:ea typeface="メイリオ" panose="020B0604030504040204" pitchFamily="50" charset="-128"/>
              </a:rPr>
              <a:t>■参考　</a:t>
            </a:r>
            <a:r>
              <a:rPr lang="zh-TW" altLang="en-US" sz="2000" dirty="0">
                <a:solidFill>
                  <a:schemeClr val="bg1"/>
                </a:solidFill>
                <a:latin typeface="メイリオ" panose="020B0604030504040204" pitchFamily="50" charset="-128"/>
                <a:ea typeface="メイリオ" panose="020B0604030504040204" pitchFamily="50" charset="-128"/>
              </a:rPr>
              <a:t>令和４年度工賃実績調査</a:t>
            </a:r>
          </a:p>
        </p:txBody>
      </p:sp>
      <p:sp>
        <p:nvSpPr>
          <p:cNvPr id="9" name="スライド番号プレースホルダー 2"/>
          <p:cNvSpPr>
            <a:spLocks noGrp="1"/>
          </p:cNvSpPr>
          <p:nvPr>
            <p:ph type="sldNum" sz="quarter" idx="12"/>
          </p:nvPr>
        </p:nvSpPr>
        <p:spPr>
          <a:xfrm>
            <a:off x="9448800" y="6507714"/>
            <a:ext cx="2743200" cy="365125"/>
          </a:xfrm>
        </p:spPr>
        <p:txBody>
          <a:bodyPr/>
          <a:lstStyle/>
          <a:p>
            <a:fld id="{EE2C198F-981A-4DF1-8565-87A4DA80C639}" type="slidenum">
              <a:rPr kumimoji="1" lang="ja-JP" altLang="en-US" smtClean="0"/>
              <a:t>3</a:t>
            </a:fld>
            <a:endParaRPr kumimoji="1" lang="ja-JP" altLang="en-US" dirty="0"/>
          </a:p>
        </p:txBody>
      </p:sp>
    </p:spTree>
    <p:extLst>
      <p:ext uri="{BB962C8B-B14F-4D97-AF65-F5344CB8AC3E}">
        <p14:creationId xmlns:p14="http://schemas.microsoft.com/office/powerpoint/2010/main" val="3203911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5108E7C-651F-488E-9457-7F61AA943C66}"/>
              </a:ext>
            </a:extLst>
          </p:cNvPr>
          <p:cNvSpPr>
            <a:spLocks noGrp="1"/>
          </p:cNvSpPr>
          <p:nvPr>
            <p:ph type="sldNum" sz="quarter" idx="12"/>
          </p:nvPr>
        </p:nvSpPr>
        <p:spPr/>
        <p:txBody>
          <a:bodyPr/>
          <a:lstStyle/>
          <a:p>
            <a:fld id="{A4708D13-50D3-4C11-BAD8-44A0F3872DBB}" type="slidenum">
              <a:rPr kumimoji="1" lang="ja-JP" altLang="en-US" smtClean="0"/>
              <a:t>4</a:t>
            </a:fld>
            <a:endParaRPr kumimoji="1" lang="ja-JP" altLang="en-US"/>
          </a:p>
        </p:txBody>
      </p:sp>
      <p:graphicFrame>
        <p:nvGraphicFramePr>
          <p:cNvPr id="5" name="表 4">
            <a:extLst>
              <a:ext uri="{FF2B5EF4-FFF2-40B4-BE49-F238E27FC236}">
                <a16:creationId xmlns:a16="http://schemas.microsoft.com/office/drawing/2014/main" id="{5EBA981B-43FE-433E-A0BC-C709447E6B23}"/>
              </a:ext>
            </a:extLst>
          </p:cNvPr>
          <p:cNvGraphicFramePr>
            <a:graphicFrameLocks noGrp="1"/>
          </p:cNvGraphicFramePr>
          <p:nvPr>
            <p:extLst>
              <p:ext uri="{D42A27DB-BD31-4B8C-83A1-F6EECF244321}">
                <p14:modId xmlns:p14="http://schemas.microsoft.com/office/powerpoint/2010/main" val="162621844"/>
              </p:ext>
            </p:extLst>
          </p:nvPr>
        </p:nvGraphicFramePr>
        <p:xfrm>
          <a:off x="347790" y="1028951"/>
          <a:ext cx="11496420" cy="4589340"/>
        </p:xfrm>
        <a:graphic>
          <a:graphicData uri="http://schemas.openxmlformats.org/drawingml/2006/table">
            <a:tbl>
              <a:tblPr firstRow="1" firstCol="1" bandRow="1">
                <a:tableStyleId>{5C22544A-7EE6-4342-B048-85BDC9FD1C3A}</a:tableStyleId>
              </a:tblPr>
              <a:tblGrid>
                <a:gridCol w="1747710">
                  <a:extLst>
                    <a:ext uri="{9D8B030D-6E8A-4147-A177-3AD203B41FA5}">
                      <a16:colId xmlns:a16="http://schemas.microsoft.com/office/drawing/2014/main" val="3069220033"/>
                    </a:ext>
                  </a:extLst>
                </a:gridCol>
                <a:gridCol w="986254">
                  <a:extLst>
                    <a:ext uri="{9D8B030D-6E8A-4147-A177-3AD203B41FA5}">
                      <a16:colId xmlns:a16="http://schemas.microsoft.com/office/drawing/2014/main" val="4099547993"/>
                    </a:ext>
                  </a:extLst>
                </a:gridCol>
                <a:gridCol w="1462049">
                  <a:extLst>
                    <a:ext uri="{9D8B030D-6E8A-4147-A177-3AD203B41FA5}">
                      <a16:colId xmlns:a16="http://schemas.microsoft.com/office/drawing/2014/main" val="3114164823"/>
                    </a:ext>
                  </a:extLst>
                </a:gridCol>
                <a:gridCol w="1462049">
                  <a:extLst>
                    <a:ext uri="{9D8B030D-6E8A-4147-A177-3AD203B41FA5}">
                      <a16:colId xmlns:a16="http://schemas.microsoft.com/office/drawing/2014/main" val="3156473540"/>
                    </a:ext>
                  </a:extLst>
                </a:gridCol>
                <a:gridCol w="1464232">
                  <a:extLst>
                    <a:ext uri="{9D8B030D-6E8A-4147-A177-3AD203B41FA5}">
                      <a16:colId xmlns:a16="http://schemas.microsoft.com/office/drawing/2014/main" val="4259442734"/>
                    </a:ext>
                  </a:extLst>
                </a:gridCol>
                <a:gridCol w="1462049">
                  <a:extLst>
                    <a:ext uri="{9D8B030D-6E8A-4147-A177-3AD203B41FA5}">
                      <a16:colId xmlns:a16="http://schemas.microsoft.com/office/drawing/2014/main" val="1486327118"/>
                    </a:ext>
                  </a:extLst>
                </a:gridCol>
                <a:gridCol w="1447845">
                  <a:extLst>
                    <a:ext uri="{9D8B030D-6E8A-4147-A177-3AD203B41FA5}">
                      <a16:colId xmlns:a16="http://schemas.microsoft.com/office/drawing/2014/main" val="3577288816"/>
                    </a:ext>
                  </a:extLst>
                </a:gridCol>
                <a:gridCol w="1464232">
                  <a:extLst>
                    <a:ext uri="{9D8B030D-6E8A-4147-A177-3AD203B41FA5}">
                      <a16:colId xmlns:a16="http://schemas.microsoft.com/office/drawing/2014/main" val="2070528327"/>
                    </a:ext>
                  </a:extLst>
                </a:gridCol>
              </a:tblGrid>
              <a:tr h="648000">
                <a:tc gridSpan="2">
                  <a:txBody>
                    <a:bodyPr/>
                    <a:lstStyle/>
                    <a:p>
                      <a:pPr algn="just"/>
                      <a:endParaRPr lang="ja-JP" sz="1600" kern="100" dirty="0">
                        <a:effectLst/>
                        <a:latin typeface="BIZ UDPゴシック" panose="020B0400000000000000" pitchFamily="50" charset="-128"/>
                        <a:ea typeface="BIZ UDPゴシック" panose="020B0400000000000000" pitchFamily="50" charset="-128"/>
                      </a:endParaRPr>
                    </a:p>
                  </a:txBody>
                  <a:tcPr marL="68580" marR="68580" marT="0" marB="0" anchor="ctr"/>
                </a:tc>
                <a:tc hMerge="1">
                  <a:txBody>
                    <a:bodyPr/>
                    <a:lstStyle/>
                    <a:p>
                      <a:pPr algn="just"/>
                      <a:endParaRPr lang="ja-JP" sz="1800" kern="100" dirty="0">
                        <a:effectLst/>
                        <a:latin typeface="Century" panose="02040604050505020304" pitchFamily="18" charset="0"/>
                      </a:endParaRPr>
                    </a:p>
                  </a:txBody>
                  <a:tcPr marL="68580" marR="68580" marT="0" marB="0" anchor="ctr"/>
                </a:tc>
                <a:tc gridSpan="3">
                  <a:txBody>
                    <a:bodyPr/>
                    <a:lstStyle/>
                    <a:p>
                      <a:pPr algn="ctr"/>
                      <a:r>
                        <a:rPr lang="ja-JP" sz="1600" kern="100" dirty="0">
                          <a:effectLst/>
                          <a:latin typeface="BIZ UDPゴシック" panose="020B0400000000000000" pitchFamily="50" charset="-128"/>
                          <a:ea typeface="BIZ UDPゴシック" panose="020B0400000000000000" pitchFamily="50" charset="-128"/>
                        </a:rPr>
                        <a:t>大阪府工賃向上計画</a:t>
                      </a:r>
                    </a:p>
                    <a:p>
                      <a:pPr algn="ctr"/>
                      <a:r>
                        <a:rPr lang="ja-JP" sz="1600" kern="100" dirty="0">
                          <a:effectLst/>
                          <a:latin typeface="BIZ UDPゴシック" panose="020B0400000000000000" pitchFamily="50" charset="-128"/>
                          <a:ea typeface="BIZ UDPゴシック" panose="020B0400000000000000" pitchFamily="50" charset="-128"/>
                        </a:rPr>
                        <a:t>（平成</a:t>
                      </a:r>
                      <a:r>
                        <a:rPr lang="en-US" sz="1600" kern="100" dirty="0">
                          <a:effectLst/>
                          <a:latin typeface="BIZ UDPゴシック" panose="020B0400000000000000" pitchFamily="50" charset="-128"/>
                          <a:ea typeface="BIZ UDPゴシック" panose="020B0400000000000000" pitchFamily="50" charset="-128"/>
                        </a:rPr>
                        <a:t>30</a:t>
                      </a:r>
                      <a:r>
                        <a:rPr lang="ja-JP" sz="1600" kern="100" dirty="0">
                          <a:effectLst/>
                          <a:latin typeface="BIZ UDPゴシック" panose="020B0400000000000000" pitchFamily="50" charset="-128"/>
                          <a:ea typeface="BIZ UDPゴシック" panose="020B0400000000000000" pitchFamily="50" charset="-128"/>
                        </a:rPr>
                        <a:t>～令和２年度）</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lang="ja-JP" sz="1600" kern="100" dirty="0">
                          <a:effectLst/>
                          <a:latin typeface="BIZ UDPゴシック" panose="020B0400000000000000" pitchFamily="50" charset="-128"/>
                          <a:ea typeface="BIZ UDPゴシック" panose="020B0400000000000000" pitchFamily="50" charset="-128"/>
                        </a:rPr>
                        <a:t>大阪府工賃向上計画</a:t>
                      </a:r>
                    </a:p>
                    <a:p>
                      <a:pPr algn="ctr"/>
                      <a:r>
                        <a:rPr lang="ja-JP" sz="1600" kern="100" dirty="0">
                          <a:effectLst/>
                          <a:latin typeface="BIZ UDPゴシック" panose="020B0400000000000000" pitchFamily="50" charset="-128"/>
                          <a:ea typeface="BIZ UDPゴシック" panose="020B0400000000000000" pitchFamily="50" charset="-128"/>
                        </a:rPr>
                        <a:t>（令和３～５年度）</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99106582"/>
                  </a:ext>
                </a:extLst>
              </a:tr>
              <a:tr h="648000">
                <a:tc>
                  <a:txBody>
                    <a:bodyPr/>
                    <a:lstStyle/>
                    <a:p>
                      <a:pPr algn="just"/>
                      <a:endParaRPr lang="ja-JP" sz="14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just"/>
                      <a:endParaRPr lang="ja-JP" sz="1600" kern="100" dirty="0">
                        <a:effectLst/>
                        <a:latin typeface="BIZ UDPゴシック" panose="020B0400000000000000" pitchFamily="50" charset="-128"/>
                        <a:ea typeface="BIZ UDPゴシック" panose="020B0400000000000000" pitchFamily="50" charset="-128"/>
                      </a:endParaRPr>
                    </a:p>
                  </a:txBody>
                  <a:tcPr marL="68580" marR="68580" marT="0" marB="0" anchor="ctr"/>
                </a:tc>
                <a:tc>
                  <a:txBody>
                    <a:bodyPr/>
                    <a:lstStyle/>
                    <a:p>
                      <a:pPr algn="ctr"/>
                      <a:r>
                        <a:rPr lang="ja-JP" sz="1600" kern="100" dirty="0">
                          <a:effectLst/>
                          <a:latin typeface="BIZ UDPゴシック" panose="020B0400000000000000" pitchFamily="50" charset="-128"/>
                          <a:ea typeface="BIZ UDPゴシック" panose="020B0400000000000000" pitchFamily="50" charset="-128"/>
                        </a:rPr>
                        <a:t>平成</a:t>
                      </a:r>
                      <a:r>
                        <a:rPr lang="en-US" sz="1600" kern="100" dirty="0">
                          <a:effectLst/>
                          <a:latin typeface="BIZ UDPゴシック" panose="020B0400000000000000" pitchFamily="50" charset="-128"/>
                          <a:ea typeface="BIZ UDPゴシック" panose="020B0400000000000000" pitchFamily="50" charset="-128"/>
                        </a:rPr>
                        <a:t>30</a:t>
                      </a:r>
                      <a:r>
                        <a:rPr lang="ja-JP" sz="1600" kern="100" dirty="0">
                          <a:effectLst/>
                          <a:latin typeface="BIZ UDPゴシック" panose="020B0400000000000000" pitchFamily="50" charset="-128"/>
                          <a:ea typeface="BIZ UDPゴシック" panose="020B0400000000000000" pitchFamily="50" charset="-128"/>
                        </a:rPr>
                        <a:t>年度</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600" kern="100" dirty="0">
                          <a:effectLst/>
                          <a:latin typeface="BIZ UDPゴシック" panose="020B0400000000000000" pitchFamily="50" charset="-128"/>
                          <a:ea typeface="BIZ UDPゴシック" panose="020B0400000000000000" pitchFamily="50" charset="-128"/>
                        </a:rPr>
                        <a:t>令和元年度</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600" kern="100">
                          <a:effectLst/>
                          <a:latin typeface="BIZ UDPゴシック" panose="020B0400000000000000" pitchFamily="50" charset="-128"/>
                          <a:ea typeface="BIZ UDPゴシック" panose="020B0400000000000000" pitchFamily="50" charset="-128"/>
                        </a:rPr>
                        <a:t>令和２年度</a:t>
                      </a:r>
                      <a:endParaRPr lang="ja-JP" sz="1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600" kern="100">
                          <a:effectLst/>
                          <a:latin typeface="BIZ UDPゴシック" panose="020B0400000000000000" pitchFamily="50" charset="-128"/>
                          <a:ea typeface="BIZ UDPゴシック" panose="020B0400000000000000" pitchFamily="50" charset="-128"/>
                        </a:rPr>
                        <a:t>令和３年度</a:t>
                      </a:r>
                      <a:endParaRPr lang="ja-JP" sz="16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600" kern="100" dirty="0">
                          <a:effectLst/>
                          <a:latin typeface="BIZ UDPゴシック" panose="020B0400000000000000" pitchFamily="50" charset="-128"/>
                          <a:ea typeface="BIZ UDPゴシック" panose="020B0400000000000000" pitchFamily="50" charset="-128"/>
                        </a:rPr>
                        <a:t>令和４年度</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600" kern="100" dirty="0">
                          <a:effectLst/>
                          <a:latin typeface="BIZ UDPゴシック" panose="020B0400000000000000" pitchFamily="50" charset="-128"/>
                          <a:ea typeface="BIZ UDPゴシック" panose="020B0400000000000000" pitchFamily="50" charset="-128"/>
                        </a:rPr>
                        <a:t>令和５年度</a:t>
                      </a:r>
                      <a:endParaRPr lang="en-US" altLang="ja-JP" sz="1600" kern="100" dirty="0">
                        <a:effectLst/>
                        <a:latin typeface="BIZ UDPゴシック" panose="020B0400000000000000" pitchFamily="50" charset="-128"/>
                        <a:ea typeface="BIZ UDPゴシック" panose="020B0400000000000000" pitchFamily="50" charset="-128"/>
                      </a:endParaRPr>
                    </a:p>
                    <a:p>
                      <a:pPr algn="ctr"/>
                      <a:r>
                        <a:rPr lang="en-US" altLang="ja-JP"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算定式変更</a:t>
                      </a:r>
                      <a:endParaRPr lang="ja-JP"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91779923"/>
                  </a:ext>
                </a:extLst>
              </a:tr>
              <a:tr h="648000">
                <a:tc rowSpan="2">
                  <a:txBody>
                    <a:bodyPr/>
                    <a:lstStyle/>
                    <a:p>
                      <a:pPr algn="ct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平均工賃月額（円）</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just"/>
                      <a:r>
                        <a:rPr lang="ja-JP" sz="1600" kern="100" dirty="0">
                          <a:effectLst/>
                          <a:latin typeface="BIZ UDPゴシック" panose="020B0400000000000000" pitchFamily="50" charset="-128"/>
                          <a:ea typeface="BIZ UDPゴシック" panose="020B0400000000000000" pitchFamily="50" charset="-128"/>
                        </a:rPr>
                        <a:t>大阪府</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r>
                        <a:rPr lang="en-US" sz="1600" kern="100" dirty="0">
                          <a:effectLst/>
                          <a:latin typeface="BIZ UDPゴシック" panose="020B0400000000000000" pitchFamily="50" charset="-128"/>
                          <a:ea typeface="BIZ UDPゴシック" panose="020B0400000000000000" pitchFamily="50" charset="-128"/>
                        </a:rPr>
                        <a:t>12,009</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r>
                        <a:rPr lang="en-US" sz="1600" kern="100" dirty="0">
                          <a:effectLst/>
                          <a:latin typeface="BIZ UDPゴシック" panose="020B0400000000000000" pitchFamily="50" charset="-128"/>
                          <a:ea typeface="BIZ UDPゴシック" panose="020B0400000000000000" pitchFamily="50" charset="-128"/>
                        </a:rPr>
                        <a:t>12,688</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r>
                        <a:rPr lang="en-US" sz="1600" kern="100" dirty="0">
                          <a:effectLst/>
                          <a:latin typeface="BIZ UDPゴシック" panose="020B0400000000000000" pitchFamily="50" charset="-128"/>
                          <a:ea typeface="BIZ UDPゴシック" panose="020B0400000000000000" pitchFamily="50" charset="-128"/>
                        </a:rPr>
                        <a:t>12,142</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r>
                        <a:rPr lang="en-US" sz="1600" kern="100" dirty="0">
                          <a:effectLst/>
                          <a:latin typeface="BIZ UDPゴシック" panose="020B0400000000000000" pitchFamily="50" charset="-128"/>
                          <a:ea typeface="BIZ UDPゴシック" panose="020B0400000000000000" pitchFamily="50" charset="-128"/>
                        </a:rPr>
                        <a:t>12,786</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r>
                        <a:rPr lang="en-US" sz="1600" kern="100" dirty="0">
                          <a:effectLst/>
                          <a:latin typeface="BIZ UDPゴシック" panose="020B0400000000000000" pitchFamily="50" charset="-128"/>
                          <a:ea typeface="BIZ UDPゴシック" panose="020B0400000000000000" pitchFamily="50" charset="-128"/>
                        </a:rPr>
                        <a:t>13,681</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r>
                        <a:rPr lang="en-US" sz="1600" kern="100" dirty="0">
                          <a:effectLst/>
                          <a:latin typeface="BIZ UDPゴシック" panose="020B0400000000000000" pitchFamily="50" charset="-128"/>
                          <a:ea typeface="BIZ UDPゴシック" panose="020B0400000000000000" pitchFamily="50" charset="-128"/>
                        </a:rPr>
                        <a:t>17,925</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867781848"/>
                  </a:ext>
                </a:extLst>
              </a:tr>
              <a:tr h="648000">
                <a:tc vMerge="1">
                  <a:txBody>
                    <a:bodyPr/>
                    <a:lstStyle/>
                    <a:p>
                      <a:pPr algn="just"/>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600" kern="100" dirty="0">
                          <a:effectLst/>
                          <a:latin typeface="BIZ UDPゴシック" panose="020B0400000000000000" pitchFamily="50" charset="-128"/>
                          <a:ea typeface="BIZ UDPゴシック" panose="020B0400000000000000" pitchFamily="50" charset="-128"/>
                        </a:rPr>
                        <a:t>全国平均</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r>
                        <a:rPr lang="en-US" sz="1600" kern="100" dirty="0">
                          <a:effectLst/>
                          <a:latin typeface="BIZ UDPゴシック" panose="020B0400000000000000" pitchFamily="50" charset="-128"/>
                          <a:ea typeface="BIZ UDPゴシック" panose="020B0400000000000000" pitchFamily="50" charset="-128"/>
                        </a:rPr>
                        <a:t>16,118</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r>
                        <a:rPr lang="en-US" sz="1600" kern="100" dirty="0">
                          <a:effectLst/>
                          <a:latin typeface="BIZ UDPゴシック" panose="020B0400000000000000" pitchFamily="50" charset="-128"/>
                          <a:ea typeface="BIZ UDPゴシック" panose="020B0400000000000000" pitchFamily="50" charset="-128"/>
                        </a:rPr>
                        <a:t>16,369</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r>
                        <a:rPr lang="en-US" sz="1600" kern="100" dirty="0">
                          <a:effectLst/>
                          <a:latin typeface="BIZ UDPゴシック" panose="020B0400000000000000" pitchFamily="50" charset="-128"/>
                          <a:ea typeface="BIZ UDPゴシック" panose="020B0400000000000000" pitchFamily="50" charset="-128"/>
                        </a:rPr>
                        <a:t>15,776</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r>
                        <a:rPr lang="en-US" sz="1600" kern="100" dirty="0">
                          <a:effectLst/>
                          <a:latin typeface="BIZ UDPゴシック" panose="020B0400000000000000" pitchFamily="50" charset="-128"/>
                          <a:ea typeface="BIZ UDPゴシック" panose="020B0400000000000000" pitchFamily="50" charset="-128"/>
                        </a:rPr>
                        <a:t>16,507</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r"/>
                      <a:r>
                        <a:rPr lang="en-US" sz="1600" kern="100" dirty="0">
                          <a:effectLst/>
                          <a:latin typeface="BIZ UDPゴシック" panose="020B0400000000000000" pitchFamily="50" charset="-128"/>
                          <a:ea typeface="BIZ UDPゴシック" panose="020B0400000000000000" pitchFamily="50" charset="-128"/>
                        </a:rPr>
                        <a:t>17,031</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algn="ctr"/>
                      <a:r>
                        <a:rPr lang="ja-JP" sz="1600" kern="100" dirty="0">
                          <a:effectLst/>
                          <a:latin typeface="BIZ UDPゴシック" panose="020B0400000000000000" pitchFamily="50" charset="-128"/>
                          <a:ea typeface="BIZ UDPゴシック" panose="020B0400000000000000" pitchFamily="50" charset="-128"/>
                        </a:rPr>
                        <a:t>―</a:t>
                      </a:r>
                      <a:endParaRPr 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477356834"/>
                  </a:ext>
                </a:extLst>
              </a:tr>
              <a:tr h="0">
                <a:tc>
                  <a:txBody>
                    <a:bodyPr/>
                    <a:lstStyle/>
                    <a:p>
                      <a:pPr algn="ctr"/>
                      <a:endParaRPr lang="ja-JP" sz="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solidFill>
                      <a:schemeClr val="bg1"/>
                    </a:solidFill>
                  </a:tcPr>
                </a:tc>
                <a:tc>
                  <a:txBody>
                    <a:bodyPr/>
                    <a:lstStyle/>
                    <a:p>
                      <a:pPr algn="just"/>
                      <a:endParaRPr lang="ja-JP" sz="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solidFill>
                      <a:schemeClr val="bg1"/>
                    </a:solidFill>
                  </a:tcPr>
                </a:tc>
                <a:tc>
                  <a:txBody>
                    <a:bodyPr/>
                    <a:lstStyle/>
                    <a:p>
                      <a:pPr algn="r"/>
                      <a:endParaRPr lang="ja-JP" sz="3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solidFill>
                      <a:schemeClr val="bg1"/>
                    </a:solidFill>
                  </a:tcPr>
                </a:tc>
                <a:tc>
                  <a:txBody>
                    <a:bodyPr/>
                    <a:lstStyle/>
                    <a:p>
                      <a:pPr algn="r" fontAlgn="ctr"/>
                      <a:endParaRPr lang="en-US" altLang="ja-JP" sz="3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solidFill>
                      <a:schemeClr val="bg1"/>
                    </a:solidFill>
                  </a:tcPr>
                </a:tc>
                <a:tc>
                  <a:txBody>
                    <a:bodyPr/>
                    <a:lstStyle/>
                    <a:p>
                      <a:pPr algn="r" fontAlgn="ctr"/>
                      <a:endParaRPr lang="en-US" altLang="ja-JP" sz="3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solidFill>
                      <a:schemeClr val="bg1"/>
                    </a:solidFill>
                  </a:tcPr>
                </a:tc>
                <a:tc>
                  <a:txBody>
                    <a:bodyPr/>
                    <a:lstStyle/>
                    <a:p>
                      <a:pPr algn="r" fontAlgn="ctr"/>
                      <a:endParaRPr lang="en-US" altLang="ja-JP" sz="3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solidFill>
                      <a:schemeClr val="bg1"/>
                    </a:solidFill>
                  </a:tcPr>
                </a:tc>
                <a:tc>
                  <a:txBody>
                    <a:bodyPr/>
                    <a:lstStyle/>
                    <a:p>
                      <a:pPr algn="r" fontAlgn="ctr"/>
                      <a:endParaRPr lang="en-US" altLang="ja-JP" sz="3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solidFill>
                      <a:schemeClr val="bg1"/>
                    </a:solidFill>
                  </a:tcPr>
                </a:tc>
                <a:tc>
                  <a:txBody>
                    <a:bodyPr/>
                    <a:lstStyle/>
                    <a:p>
                      <a:pPr algn="r" fontAlgn="ctr"/>
                      <a:endParaRPr lang="en-US" altLang="ja-JP" sz="3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620" marR="7620" marT="7620" marB="0" anchor="ctr">
                    <a:solidFill>
                      <a:schemeClr val="bg1"/>
                    </a:solidFill>
                  </a:tcPr>
                </a:tc>
                <a:extLst>
                  <a:ext uri="{0D108BD9-81ED-4DB2-BD59-A6C34878D82A}">
                    <a16:rowId xmlns:a16="http://schemas.microsoft.com/office/drawing/2014/main" val="766397123"/>
                  </a:ext>
                </a:extLst>
              </a:tr>
              <a:tr h="648000">
                <a:tc>
                  <a:txBody>
                    <a:bodyPr/>
                    <a:lstStyle/>
                    <a:p>
                      <a:pPr algn="ct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工賃支払総額</a:t>
                      </a:r>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年（円）</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1600" b="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大阪府</a:t>
                      </a:r>
                      <a:endParaRPr kumimoji="1" lang="ja-JP" altLang="ja-JP" sz="1600" b="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2,004,401,766</a:t>
                      </a:r>
                      <a:endParaRPr lang="ja-JP" sz="12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2,196,677,624</a:t>
                      </a:r>
                      <a:endParaRPr lang="ja-JP" sz="12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2,353,680,441</a:t>
                      </a:r>
                    </a:p>
                  </a:txBody>
                  <a:tcPr marL="68580" marR="6858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2,967,818,824</a:t>
                      </a:r>
                    </a:p>
                  </a:txBody>
                  <a:tcPr marL="68580" marR="6858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3,624,030,177</a:t>
                      </a:r>
                      <a:endParaRPr lang="ja-JP" sz="12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200" b="0" i="0" u="none" strike="noStrike" dirty="0">
                          <a:solidFill>
                            <a:srgbClr val="000000"/>
                          </a:solidFill>
                          <a:effectLst/>
                          <a:latin typeface="BIZ UDPゴシック" panose="020B0400000000000000" pitchFamily="50" charset="-128"/>
                          <a:ea typeface="BIZ UDPゴシック" panose="020B0400000000000000" pitchFamily="50" charset="-128"/>
                        </a:rPr>
                        <a:t>4,270,355,394</a:t>
                      </a:r>
                    </a:p>
                  </a:txBody>
                  <a:tcPr marL="68580" marR="68580" marT="0" marB="0" anchor="ctr"/>
                </a:tc>
                <a:extLst>
                  <a:ext uri="{0D108BD9-81ED-4DB2-BD59-A6C34878D82A}">
                    <a16:rowId xmlns:a16="http://schemas.microsoft.com/office/drawing/2014/main" val="3640545164"/>
                  </a:ext>
                </a:extLst>
              </a:tr>
              <a:tr h="648000">
                <a:tc>
                  <a:txBody>
                    <a:bodyPr/>
                    <a:lstStyle/>
                    <a:p>
                      <a:pPr algn="ct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報告事業所数</a:t>
                      </a: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1600" b="0" i="0" u="none" strike="noStrike" kern="1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大阪府</a:t>
                      </a:r>
                      <a:endParaRPr kumimoji="1" lang="ja-JP" altLang="ja-JP" sz="1600" b="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841</a:t>
                      </a:r>
                      <a:endParaRPr lang="ja-JP" sz="16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BIZ UDPゴシック" panose="020B0400000000000000" pitchFamily="50" charset="-128"/>
                          <a:ea typeface="BIZ UDPゴシック" panose="020B0400000000000000" pitchFamily="50" charset="-128"/>
                        </a:rPr>
                        <a:t>880</a:t>
                      </a:r>
                      <a:endParaRPr lang="ja-JP" sz="16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BIZ UDPゴシック" panose="020B0400000000000000" pitchFamily="50" charset="-128"/>
                          <a:ea typeface="BIZ UDPゴシック" panose="020B0400000000000000" pitchFamily="50" charset="-128"/>
                        </a:rPr>
                        <a:t>1,023</a:t>
                      </a:r>
                      <a:endParaRPr lang="ja-JP" sz="16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BIZ UDPゴシック" panose="020B0400000000000000" pitchFamily="50" charset="-128"/>
                          <a:ea typeface="BIZ UDPゴシック" panose="020B0400000000000000" pitchFamily="50" charset="-128"/>
                        </a:rPr>
                        <a:t>1,224</a:t>
                      </a:r>
                      <a:endParaRPr lang="ja-JP" sz="16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BIZ UDPゴシック" panose="020B0400000000000000" pitchFamily="50" charset="-128"/>
                          <a:ea typeface="BIZ UDPゴシック" panose="020B0400000000000000" pitchFamily="50" charset="-128"/>
                        </a:rPr>
                        <a:t>1,348</a:t>
                      </a:r>
                      <a:endParaRPr lang="ja-JP" sz="16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BIZ UDPゴシック" panose="020B0400000000000000" pitchFamily="50" charset="-128"/>
                          <a:ea typeface="BIZ UDPゴシック" panose="020B0400000000000000" pitchFamily="50" charset="-128"/>
                        </a:rPr>
                        <a:t>1,473</a:t>
                      </a:r>
                    </a:p>
                  </a:txBody>
                  <a:tcPr marL="68580" marR="68580" marT="0" marB="0" anchor="ctr"/>
                </a:tc>
                <a:extLst>
                  <a:ext uri="{0D108BD9-81ED-4DB2-BD59-A6C34878D82A}">
                    <a16:rowId xmlns:a16="http://schemas.microsoft.com/office/drawing/2014/main" val="171322489"/>
                  </a:ext>
                </a:extLst>
              </a:tr>
              <a:tr h="648000">
                <a:tc>
                  <a:txBody>
                    <a:bodyPr/>
                    <a:lstStyle/>
                    <a:p>
                      <a:pPr algn="ctr"/>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a:t>
                      </a: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事業所当たりの</a:t>
                      </a: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工賃支払総額</a:t>
                      </a:r>
                      <a:r>
                        <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年（円）</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1600" b="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大阪府</a:t>
                      </a:r>
                      <a:endParaRPr kumimoji="1" lang="ja-JP" altLang="ja-JP" sz="1600" b="0"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2,383,355</a:t>
                      </a:r>
                      <a:endParaRPr lang="ja-JP" sz="16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BIZ UDPゴシック" panose="020B0400000000000000" pitchFamily="50" charset="-128"/>
                          <a:ea typeface="BIZ UDPゴシック" panose="020B0400000000000000" pitchFamily="50" charset="-128"/>
                        </a:rPr>
                        <a:t>2,496,225</a:t>
                      </a:r>
                      <a:endParaRPr lang="ja-JP" sz="16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BIZ UDPゴシック" panose="020B0400000000000000" pitchFamily="50" charset="-128"/>
                          <a:ea typeface="BIZ UDPゴシック" panose="020B0400000000000000" pitchFamily="50" charset="-128"/>
                        </a:rPr>
                        <a:t>2,300,763</a:t>
                      </a:r>
                      <a:endParaRPr lang="ja-JP" sz="16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BIZ UDPゴシック" panose="020B0400000000000000" pitchFamily="50" charset="-128"/>
                          <a:ea typeface="BIZ UDPゴシック" panose="020B0400000000000000" pitchFamily="50" charset="-128"/>
                        </a:rPr>
                        <a:t>2,424,689</a:t>
                      </a:r>
                      <a:endParaRPr lang="ja-JP" sz="16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BIZ UDPゴシック" panose="020B0400000000000000" pitchFamily="50" charset="-128"/>
                          <a:ea typeface="BIZ UDPゴシック" panose="020B0400000000000000" pitchFamily="50" charset="-128"/>
                        </a:rPr>
                        <a:t>2,688,450</a:t>
                      </a:r>
                      <a:endParaRPr lang="ja-JP" sz="1600" b="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effectLst/>
                          <a:latin typeface="BIZ UDPゴシック" panose="020B0400000000000000" pitchFamily="50" charset="-128"/>
                          <a:ea typeface="BIZ UDPゴシック" panose="020B0400000000000000" pitchFamily="50" charset="-128"/>
                        </a:rPr>
                        <a:t>2,899,087</a:t>
                      </a:r>
                    </a:p>
                  </a:txBody>
                  <a:tcPr marL="68580" marR="68580" marT="0" marB="0" anchor="ctr"/>
                </a:tc>
                <a:extLst>
                  <a:ext uri="{0D108BD9-81ED-4DB2-BD59-A6C34878D82A}">
                    <a16:rowId xmlns:a16="http://schemas.microsoft.com/office/drawing/2014/main" val="1539814196"/>
                  </a:ext>
                </a:extLst>
              </a:tr>
            </a:tbl>
          </a:graphicData>
        </a:graphic>
      </p:graphicFrame>
      <p:sp>
        <p:nvSpPr>
          <p:cNvPr id="6" name="正方形/長方形 5">
            <a:extLst>
              <a:ext uri="{FF2B5EF4-FFF2-40B4-BE49-F238E27FC236}">
                <a16:creationId xmlns:a16="http://schemas.microsoft.com/office/drawing/2014/main" id="{C312F220-A2A6-4C3B-94B3-FBB5D9513DE8}"/>
              </a:ext>
            </a:extLst>
          </p:cNvPr>
          <p:cNvSpPr/>
          <p:nvPr/>
        </p:nvSpPr>
        <p:spPr>
          <a:xfrm>
            <a:off x="0" y="-3277"/>
            <a:ext cx="12192000" cy="593746"/>
          </a:xfrm>
          <a:prstGeom prst="rect">
            <a:avLst/>
          </a:prstGeom>
          <a:solidFill>
            <a:schemeClr val="accent1"/>
          </a:solidFill>
        </p:spPr>
        <p:txBody>
          <a:bodyPr wrap="square" anchor="ctr">
            <a:noAutofit/>
          </a:bodyPr>
          <a:lstStyle/>
          <a:p>
            <a:r>
              <a:rPr lang="ja-JP" altLang="en-US" sz="2000" dirty="0">
                <a:solidFill>
                  <a:schemeClr val="bg1"/>
                </a:solidFill>
                <a:latin typeface="メイリオ" panose="020B0604030504040204" pitchFamily="50" charset="-128"/>
                <a:ea typeface="メイリオ" panose="020B0604030504040204" pitchFamily="50" charset="-128"/>
              </a:rPr>
              <a:t>■</a:t>
            </a:r>
            <a:r>
              <a:rPr lang="en-US" altLang="ja-JP" sz="2000" dirty="0">
                <a:solidFill>
                  <a:schemeClr val="bg1"/>
                </a:solidFill>
                <a:latin typeface="メイリオ" panose="020B0604030504040204" pitchFamily="50" charset="-128"/>
                <a:ea typeface="メイリオ" panose="020B0604030504040204" pitchFamily="50" charset="-128"/>
              </a:rPr>
              <a:t>B</a:t>
            </a:r>
            <a:r>
              <a:rPr lang="ja-JP" altLang="en-US" sz="2000" dirty="0">
                <a:solidFill>
                  <a:schemeClr val="bg1"/>
                </a:solidFill>
                <a:latin typeface="メイリオ" panose="020B0604030504040204" pitchFamily="50" charset="-128"/>
                <a:ea typeface="メイリオ" panose="020B0604030504040204" pitchFamily="50" charset="-128"/>
              </a:rPr>
              <a:t>型事業所　平均工賃月額・工賃支払総額推移</a:t>
            </a:r>
            <a:endParaRPr lang="zh-TW" altLang="en-US" sz="2000" dirty="0">
              <a:solidFill>
                <a:schemeClr val="bg1"/>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FC68E869-A009-4475-AC66-D1BBA0FF5834}"/>
              </a:ext>
            </a:extLst>
          </p:cNvPr>
          <p:cNvSpPr txBox="1"/>
          <p:nvPr/>
        </p:nvSpPr>
        <p:spPr>
          <a:xfrm>
            <a:off x="347789" y="5829049"/>
            <a:ext cx="11434479" cy="683713"/>
          </a:xfrm>
          <a:prstGeom prst="rect">
            <a:avLst/>
          </a:prstGeom>
          <a:noFill/>
        </p:spPr>
        <p:txBody>
          <a:bodyPr wrap="square">
            <a:spAutoFit/>
          </a:bodyPr>
          <a:lstStyle/>
          <a:p>
            <a:pPr>
              <a:lnSpc>
                <a:spcPct val="150000"/>
              </a:lnSpc>
            </a:pPr>
            <a:r>
              <a:rPr lang="ja-JP" altLang="en-US" sz="1400" dirty="0">
                <a:latin typeface="BIZ UDPゴシック" panose="020B0400000000000000" pitchFamily="50" charset="-128"/>
                <a:ea typeface="BIZ UDPゴシック" panose="020B0400000000000000" pitchFamily="50" charset="-128"/>
              </a:rPr>
              <a:t>・平均工賃月額の算定式の変更のため、過去実績と令和５年度実績を比較することが困難ですが、１事業所あたりの工賃支払総額（年額）は、</a:t>
            </a:r>
            <a:endParaRPr lang="en-US" altLang="ja-JP" sz="1400" dirty="0">
              <a:latin typeface="BIZ UDPゴシック" panose="020B0400000000000000" pitchFamily="50" charset="-128"/>
              <a:ea typeface="BIZ UDPゴシック" panose="020B0400000000000000" pitchFamily="50" charset="-128"/>
            </a:endParaRPr>
          </a:p>
          <a:p>
            <a:pPr>
              <a:lnSpc>
                <a:spcPct val="150000"/>
              </a:lnSpc>
            </a:pPr>
            <a:r>
              <a:rPr lang="ja-JP" altLang="en-US" sz="1400" dirty="0">
                <a:latin typeface="BIZ UDPゴシック" panose="020B0400000000000000" pitchFamily="50" charset="-128"/>
                <a:ea typeface="BIZ UDPゴシック" panose="020B0400000000000000" pitchFamily="50" charset="-128"/>
              </a:rPr>
              <a:t>　年々５～</a:t>
            </a:r>
            <a:r>
              <a:rPr lang="en-US" altLang="ja-JP" sz="1400" dirty="0">
                <a:latin typeface="BIZ UDPゴシック" panose="020B0400000000000000" pitchFamily="50" charset="-128"/>
                <a:ea typeface="BIZ UDPゴシック" panose="020B0400000000000000" pitchFamily="50" charset="-128"/>
              </a:rPr>
              <a:t>10</a:t>
            </a:r>
            <a:r>
              <a:rPr lang="ja-JP" altLang="en-US" sz="1400" dirty="0">
                <a:latin typeface="BIZ UDPゴシック" panose="020B0400000000000000" pitchFamily="50" charset="-128"/>
                <a:ea typeface="BIZ UDPゴシック" panose="020B0400000000000000" pitchFamily="50" charset="-128"/>
              </a:rPr>
              <a:t>％向上しており、（コロナ禍の</a:t>
            </a:r>
            <a:r>
              <a:rPr lang="en-US" altLang="ja-JP" sz="1400" dirty="0">
                <a:latin typeface="BIZ UDPゴシック" panose="020B0400000000000000" pitchFamily="50" charset="-128"/>
                <a:ea typeface="BIZ UDPゴシック" panose="020B0400000000000000" pitchFamily="50" charset="-128"/>
              </a:rPr>
              <a:t>R2</a:t>
            </a:r>
            <a:r>
              <a:rPr lang="ja-JP" altLang="en-US" sz="1400" dirty="0">
                <a:latin typeface="BIZ UDPゴシック" panose="020B0400000000000000" pitchFamily="50" charset="-128"/>
                <a:ea typeface="BIZ UDPゴシック" panose="020B0400000000000000" pitchFamily="50" charset="-128"/>
              </a:rPr>
              <a:t>除く）算定式変更の影響のみでなく、一定の工賃水準の上昇があったと想定されます。</a:t>
            </a:r>
          </a:p>
        </p:txBody>
      </p:sp>
    </p:spTree>
    <p:extLst>
      <p:ext uri="{BB962C8B-B14F-4D97-AF65-F5344CB8AC3E}">
        <p14:creationId xmlns:p14="http://schemas.microsoft.com/office/powerpoint/2010/main" val="2132870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409749" y="513011"/>
            <a:ext cx="11372501" cy="6347892"/>
          </a:xfrm>
          <a:prstGeom prst="rect">
            <a:avLst/>
          </a:prstGeom>
        </p:spPr>
        <p:txBody>
          <a:bodyPr wrap="square">
            <a:spAutoFit/>
          </a:bodyPr>
          <a:lstStyle/>
          <a:p>
            <a:pPr>
              <a:lnSpc>
                <a:spcPct val="150000"/>
              </a:lnSpc>
            </a:pPr>
            <a:r>
              <a:rPr lang="ja-JP" altLang="en-US" sz="2000" b="1" dirty="0">
                <a:solidFill>
                  <a:srgbClr val="000000"/>
                </a:solidFill>
                <a:latin typeface="HGP創英角ﾎﾟｯﾌﾟ体" panose="040B0A00000000000000" pitchFamily="50" charset="-128"/>
                <a:ea typeface="HGP創英角ﾎﾟｯﾌﾟ体" panose="040B0A00000000000000" pitchFamily="50" charset="-128"/>
              </a:rPr>
              <a:t>◆優先調達</a:t>
            </a:r>
            <a:endParaRPr lang="en-US" altLang="ja-JP" sz="2000" b="1"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・目的（概要）</a:t>
            </a:r>
            <a:endParaRPr lang="en-US" altLang="ja-JP" sz="20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障がい者就労施設で就労する障がい者や在宅就業障がい者等の自立及び社会参加を促進する　</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ため、障がい者就労施設等が供給する物品等の需要の増進等を図る。</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pPr>
            <a:endParaRPr lang="en-US" altLang="ja-JP" sz="11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・根拠法</a:t>
            </a:r>
            <a:endParaRPr lang="en-US" altLang="ja-JP" sz="20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「国等による障害者就労施設等からの物品等の調達の推進等に関する法律」（障害者優先調</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達推進法）（平成２４年法律第５０号）</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b="1" u="sng" kern="100" dirty="0">
                <a:latin typeface="Century" panose="02040604050505020304" pitchFamily="18" charset="0"/>
                <a:ea typeface="HG丸ｺﾞｼｯｸM-PRO" panose="020F0600000000000000" pitchFamily="50" charset="-128"/>
                <a:cs typeface="Times New Roman" panose="02020603050405020304" pitchFamily="18" charset="0"/>
              </a:rPr>
              <a:t>地方公共団体及び地方独立行政法人は、障がい者就労施設等の受注の機会の増大を図るた</a:t>
            </a:r>
            <a:endParaRPr lang="en-US" altLang="ja-JP" sz="2000" b="1" u="sng"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pPr>
            <a:r>
              <a:rPr lang="ja-JP" altLang="en-US" sz="2000" b="1"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b="1" u="sng" kern="100" dirty="0" err="1">
                <a:latin typeface="Century" panose="02040604050505020304" pitchFamily="18" charset="0"/>
                <a:ea typeface="HG丸ｺﾞｼｯｸM-PRO" panose="020F0600000000000000" pitchFamily="50" charset="-128"/>
                <a:cs typeface="Times New Roman" panose="02020603050405020304" pitchFamily="18" charset="0"/>
              </a:rPr>
              <a:t>めの</a:t>
            </a:r>
            <a:r>
              <a:rPr lang="ja-JP" altLang="en-US" sz="2000" b="1" u="sng" kern="100" dirty="0">
                <a:latin typeface="Century" panose="02040604050505020304" pitchFamily="18" charset="0"/>
                <a:ea typeface="HG丸ｺﾞｼｯｸM-PRO" panose="020F0600000000000000" pitchFamily="50" charset="-128"/>
                <a:cs typeface="Times New Roman" panose="02020603050405020304" pitchFamily="18" charset="0"/>
              </a:rPr>
              <a:t>措置を講ずるよう努めなければならない。</a:t>
            </a:r>
            <a:endParaRPr lang="en-US" altLang="ja-JP" sz="2000" b="1" u="sng"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pPr>
            <a:endParaRPr lang="en-US" altLang="ja-JP" sz="105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a:t>
            </a:r>
            <a:r>
              <a:rPr lang="ja-JP" altLang="en-US" sz="20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・方法</a:t>
            </a:r>
            <a:endParaRPr lang="en-US" altLang="ja-JP" sz="20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just">
              <a:lnSpc>
                <a:spcPct val="150000"/>
              </a:lnSpc>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障がい者就労施設等からの物品等の調達の推進に努める「調達方針」を策定し、全庁挙げて</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a:p>
            <a:pPr algn="just">
              <a:lnSpc>
                <a:spcPct val="150000"/>
              </a:lnSpc>
            </a:pPr>
            <a:r>
              <a:rPr lang="ja-JP" altLang="en-US" sz="2000" kern="100" dirty="0">
                <a:latin typeface="Century" panose="02040604050505020304" pitchFamily="18" charset="0"/>
                <a:ea typeface="HG丸ｺﾞｼｯｸM-PRO" panose="020F0600000000000000" pitchFamily="50" charset="-128"/>
                <a:cs typeface="Times New Roman" panose="02020603050405020304" pitchFamily="18" charset="0"/>
              </a:rPr>
              <a:t>　　予算等を勘案しながら物品等の調達を推進する。</a:t>
            </a:r>
            <a:endParaRPr lang="en-US" altLang="ja-JP" sz="2000" kern="100" dirty="0">
              <a:latin typeface="Century" panose="02040604050505020304" pitchFamily="18" charset="0"/>
              <a:ea typeface="HG丸ｺﾞｼｯｸM-PRO" panose="020F0600000000000000" pitchFamily="50" charset="-128"/>
              <a:cs typeface="Times New Roman" panose="02020603050405020304" pitchFamily="18" charset="0"/>
            </a:endParaRPr>
          </a:p>
        </p:txBody>
      </p:sp>
      <p:sp>
        <p:nvSpPr>
          <p:cNvPr id="5" name="正方形/長方形 4"/>
          <p:cNvSpPr/>
          <p:nvPr/>
        </p:nvSpPr>
        <p:spPr>
          <a:xfrm>
            <a:off x="0" y="0"/>
            <a:ext cx="12192000" cy="593746"/>
          </a:xfrm>
          <a:prstGeom prst="rect">
            <a:avLst/>
          </a:prstGeom>
          <a:solidFill>
            <a:schemeClr val="accent1"/>
          </a:solidFill>
        </p:spPr>
        <p:txBody>
          <a:bodyPr wrap="square" anchor="ctr">
            <a:noAutofit/>
          </a:bodyPr>
          <a:lstStyle/>
          <a:p>
            <a:r>
              <a:rPr lang="ja-JP" altLang="en-US" sz="2000" dirty="0">
                <a:solidFill>
                  <a:schemeClr val="bg1"/>
                </a:solidFill>
                <a:latin typeface="メイリオ" panose="020B0604030504040204" pitchFamily="50" charset="-128"/>
                <a:ea typeface="メイリオ" panose="020B0604030504040204" pitchFamily="50" charset="-128"/>
              </a:rPr>
              <a:t>■</a:t>
            </a:r>
            <a:r>
              <a:rPr lang="zh-TW" altLang="en-US" sz="2000" dirty="0">
                <a:solidFill>
                  <a:schemeClr val="bg1"/>
                </a:solidFill>
                <a:latin typeface="メイリオ" panose="020B0604030504040204" pitchFamily="50" charset="-128"/>
                <a:ea typeface="メイリオ" panose="020B0604030504040204" pitchFamily="50" charset="-128"/>
              </a:rPr>
              <a:t>令和</a:t>
            </a:r>
            <a:r>
              <a:rPr lang="ja-JP" altLang="en-US" sz="2000" dirty="0">
                <a:solidFill>
                  <a:schemeClr val="bg1"/>
                </a:solidFill>
                <a:latin typeface="メイリオ" panose="020B0604030504040204" pitchFamily="50" charset="-128"/>
                <a:ea typeface="メイリオ" panose="020B0604030504040204" pitchFamily="50" charset="-128"/>
              </a:rPr>
              <a:t>５</a:t>
            </a:r>
            <a:r>
              <a:rPr lang="zh-TW" altLang="en-US" sz="2000" dirty="0">
                <a:solidFill>
                  <a:schemeClr val="bg1"/>
                </a:solidFill>
                <a:latin typeface="メイリオ" panose="020B0604030504040204" pitchFamily="50" charset="-128"/>
                <a:ea typeface="メイリオ" panose="020B0604030504040204" pitchFamily="50" charset="-128"/>
              </a:rPr>
              <a:t>年度優先調達実績（速報値）</a:t>
            </a:r>
          </a:p>
        </p:txBody>
      </p:sp>
      <p:sp>
        <p:nvSpPr>
          <p:cNvPr id="4" name="スライド番号プレースホルダー 2"/>
          <p:cNvSpPr>
            <a:spLocks noGrp="1"/>
          </p:cNvSpPr>
          <p:nvPr>
            <p:ph type="sldNum" sz="quarter" idx="12"/>
          </p:nvPr>
        </p:nvSpPr>
        <p:spPr>
          <a:xfrm>
            <a:off x="9448800" y="6507714"/>
            <a:ext cx="2743200" cy="365125"/>
          </a:xfrm>
        </p:spPr>
        <p:txBody>
          <a:bodyPr/>
          <a:lstStyle/>
          <a:p>
            <a:fld id="{EE2C198F-981A-4DF1-8565-87A4DA80C639}" type="slidenum">
              <a:rPr kumimoji="1" lang="ja-JP" altLang="en-US" smtClean="0"/>
              <a:t>5</a:t>
            </a:fld>
            <a:endParaRPr kumimoji="1" lang="ja-JP" altLang="en-US" dirty="0"/>
          </a:p>
        </p:txBody>
      </p:sp>
    </p:spTree>
    <p:extLst>
      <p:ext uri="{BB962C8B-B14F-4D97-AF65-F5344CB8AC3E}">
        <p14:creationId xmlns:p14="http://schemas.microsoft.com/office/powerpoint/2010/main" val="3930729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83887" y="593746"/>
            <a:ext cx="11824225" cy="6217087"/>
          </a:xfrm>
          <a:prstGeom prst="rect">
            <a:avLst/>
          </a:prstGeom>
        </p:spPr>
        <p:txBody>
          <a:bodyPr wrap="square">
            <a:spAutoFit/>
          </a:bodyPr>
          <a:lstStyle/>
          <a:p>
            <a:r>
              <a:rPr lang="ja-JP" altLang="en-US" sz="2000" b="1" kern="100" dirty="0">
                <a:latin typeface="HGP創英角ﾎﾟｯﾌﾟ体" panose="040B0A00000000000000" pitchFamily="50" charset="-128"/>
                <a:ea typeface="HGP創英角ﾎﾟｯﾌﾟ体" panose="040B0A00000000000000" pitchFamily="50" charset="-128"/>
                <a:cs typeface="Meiryo UI" panose="020B0604030504040204" pitchFamily="50" charset="-128"/>
              </a:rPr>
              <a:t>◆これまでの</a:t>
            </a:r>
            <a:r>
              <a:rPr lang="ja-JP" altLang="ja-JP" sz="2000" b="1" kern="100" dirty="0">
                <a:latin typeface="HGP創英角ﾎﾟｯﾌﾟ体" panose="040B0A00000000000000" pitchFamily="50" charset="-128"/>
                <a:ea typeface="HGP創英角ﾎﾟｯﾌﾟ体" panose="040B0A00000000000000" pitchFamily="50" charset="-128"/>
                <a:cs typeface="Meiryo UI" panose="020B0604030504040204" pitchFamily="50" charset="-128"/>
              </a:rPr>
              <a:t>取組み</a:t>
            </a:r>
            <a:endParaRPr lang="en-US" altLang="ja-JP" sz="2000" b="1" kern="100" dirty="0">
              <a:latin typeface="HGP創英角ﾎﾟｯﾌﾟ体" panose="040B0A00000000000000" pitchFamily="50" charset="-128"/>
              <a:ea typeface="HGP創英角ﾎﾟｯﾌﾟ体" panose="040B0A00000000000000" pitchFamily="50" charset="-128"/>
              <a:cs typeface="Meiryo UI" panose="020B0604030504040204" pitchFamily="50" charset="-128"/>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Ｈ１３．４　　本庁で使用する物品については、用度課による指名競争入札により購入していたが、</a:t>
            </a:r>
            <a:endPar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授産製品の購入について用度課を通さずに購入できるよう府財務規則を改正。</a:t>
            </a: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⇒障がい者就労施設等から調達する物品（１６０万円以内）を随意契約できる</a:t>
            </a:r>
            <a:r>
              <a:rPr lang="en-US" altLang="ja-JP" sz="14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 </a:t>
            </a:r>
            <a:r>
              <a:rPr lang="ja-JP" altLang="en-US" sz="14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「知事が別に指定するもの」（指定物品）に位置づけ</a:t>
            </a:r>
            <a:endParaRPr lang="en-US" altLang="ja-JP" sz="14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endParaRPr lang="ja-JP" altLang="en-US" sz="14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Ｈ１３．６　　「</a:t>
            </a:r>
            <a:r>
              <a:rPr lang="ja-JP" altLang="en-US" sz="1400" kern="100" dirty="0" err="1">
                <a:latin typeface="HG丸ｺﾞｼｯｸM-PRO" panose="020F0600000000000000" pitchFamily="50" charset="-128"/>
                <a:ea typeface="HG丸ｺﾞｼｯｸM-PRO" panose="020F0600000000000000" pitchFamily="50" charset="-128"/>
                <a:cs typeface="Times New Roman" panose="02020603050405020304" pitchFamily="18" charset="0"/>
              </a:rPr>
              <a:t>障がい</a:t>
            </a:r>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者就労施設等からの物品等の調達に関する取扱指針」策定。</a:t>
            </a: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⇒障がい者就労施設等からの調達については、比較見積を省略した調達が可能</a:t>
            </a:r>
            <a:endParaRPr lang="en-US" altLang="ja-JP" sz="14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endParaRPr lang="ja-JP" altLang="en-US" sz="14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Ｈ１７．７　　地方自治法施行令第１６７条の２第１項第３号の追加に伴い、障がい者就労施設等から１件１６０万円を超える物品を購入</a:t>
            </a:r>
            <a:endPar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する場合に、一定の公表手続きを行うことで、随意契約が可能となるよう府財務規則を改正。</a:t>
            </a:r>
            <a:endPar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Ｈ２０．３　　地方自治法施行令の改正により、上記随意契約条件に、障がい者就労施設等から１件１００万円を超える役務の提供を受け</a:t>
            </a:r>
            <a:endPar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err="1">
                <a:latin typeface="HG丸ｺﾞｼｯｸM-PRO" panose="020F0600000000000000" pitchFamily="50" charset="-128"/>
                <a:ea typeface="HG丸ｺﾞｼｯｸM-PRO" panose="020F0600000000000000" pitchFamily="50" charset="-128"/>
                <a:cs typeface="Times New Roman" panose="02020603050405020304" pitchFamily="18" charset="0"/>
              </a:rPr>
              <a:t>る</a:t>
            </a:r>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場合を追加。</a:t>
            </a:r>
            <a:endPar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u="heavy"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Ｈ２５．４　　「国等による障害者就労施設等からの物品等の調達の推進等に関する法律」（障害者優先調達推進法）が施行。</a:t>
            </a: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a:latin typeface="HGP創英角ﾎﾟｯﾌﾟ体" panose="040B0A00000000000000" pitchFamily="50" charset="-128"/>
                <a:ea typeface="HGP創英角ﾎﾟｯﾌﾟ体" panose="040B0A00000000000000" pitchFamily="50" charset="-128"/>
                <a:cs typeface="Times New Roman" panose="02020603050405020304" pitchFamily="18" charset="0"/>
              </a:rPr>
              <a:t>⇒以降、毎年度、大阪府においても調達方針を策定　　</a:t>
            </a:r>
            <a:r>
              <a:rPr lang="ja-JP" altLang="en-US" sz="1400" u="heavy"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目標：「調達実績額が前年度実績を上回るよう、着実に取り組む」</a:t>
            </a:r>
            <a:endParaRPr lang="en-US" altLang="ja-JP" sz="1400" u="heavy"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ja-JP" altLang="en-US" sz="1400" u="heavy"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Ｈ２９．１２　地方自治法施行令第１６７条の２第１項第３号に定める障害支援施設等に準ずる者の認定基準策定。</a:t>
            </a: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⇒これまで障害者優先調達推進法の対象事業所ではあるものの、３号随契の対象事業所になっていなかった特例子会社や共</a:t>
            </a:r>
            <a:endPar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同受注窓口等について、認定基準を定めることで、３号随契ができるように対象範囲を拡大。</a:t>
            </a:r>
            <a:endPar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R</a:t>
            </a:r>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０２．３　　大阪府知事及び各任命権者において「</a:t>
            </a:r>
            <a:r>
              <a:rPr lang="ja-JP" altLang="en-US" sz="1400" kern="100" dirty="0" err="1">
                <a:latin typeface="HG丸ｺﾞｼｯｸM-PRO" panose="020F0600000000000000" pitchFamily="50" charset="-128"/>
                <a:ea typeface="HG丸ｺﾞｼｯｸM-PRO" panose="020F0600000000000000" pitchFamily="50" charset="-128"/>
                <a:cs typeface="Times New Roman" panose="02020603050405020304" pitchFamily="18" charset="0"/>
              </a:rPr>
              <a:t>障がい</a:t>
            </a:r>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者である職員の活躍推進計画」を策定。</a:t>
            </a:r>
            <a:endPar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優先調達の推進を明記。</a:t>
            </a:r>
            <a:endPar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R</a:t>
            </a:r>
            <a:r>
              <a:rPr lang="ja-JP" altLang="en-US" sz="1400" kern="100">
                <a:latin typeface="HG丸ｺﾞｼｯｸM-PRO" panose="020F0600000000000000" pitchFamily="50" charset="-128"/>
                <a:ea typeface="HG丸ｺﾞｼｯｸM-PRO" panose="020F0600000000000000" pitchFamily="50" charset="-128"/>
                <a:cs typeface="Times New Roman" panose="02020603050405020304" pitchFamily="18" charset="0"/>
              </a:rPr>
              <a:t>０３．</a:t>
            </a:r>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５</a:t>
            </a:r>
            <a:r>
              <a:rPr lang="ja-JP" altLang="en-US" sz="1400" kern="10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400" b="1" dirty="0">
                <a:latin typeface="HG丸ｺﾞｼｯｸM-PRO" panose="020F0600000000000000" pitchFamily="50" charset="-128"/>
                <a:ea typeface="HG丸ｺﾞｼｯｸM-PRO" panose="020F0600000000000000" pitchFamily="50" charset="-128"/>
              </a:rPr>
              <a:t>「調達実績額が前年度実績を上回るよう</a:t>
            </a:r>
            <a:r>
              <a:rPr lang="ja-JP" altLang="en-US" sz="1400" b="1" dirty="0">
                <a:latin typeface="HG丸ｺﾞｼｯｸM-PRO" panose="020F0600000000000000" pitchFamily="50" charset="-128"/>
                <a:ea typeface="HG丸ｺﾞｼｯｸM-PRO" panose="020F0600000000000000" pitchFamily="50" charset="-128"/>
              </a:rPr>
              <a:t>、</a:t>
            </a:r>
            <a:r>
              <a:rPr lang="ja-JP" altLang="ja-JP" sz="1400" b="1" dirty="0">
                <a:latin typeface="HG丸ｺﾞｼｯｸM-PRO" panose="020F0600000000000000" pitchFamily="50" charset="-128"/>
                <a:ea typeface="HG丸ｺﾞｼｯｸM-PRO" panose="020F0600000000000000" pitchFamily="50" charset="-128"/>
              </a:rPr>
              <a:t>着実に取り組む</a:t>
            </a:r>
            <a:r>
              <a:rPr lang="ja-JP" altLang="en-US" sz="1400" b="1" dirty="0">
                <a:latin typeface="HG丸ｺﾞｼｯｸM-PRO" panose="020F0600000000000000" pitchFamily="50" charset="-128"/>
                <a:ea typeface="HG丸ｺﾞｼｯｸM-PRO" panose="020F0600000000000000" pitchFamily="50" charset="-128"/>
              </a:rPr>
              <a:t>。</a:t>
            </a:r>
            <a:r>
              <a:rPr lang="ja-JP" altLang="en-US" sz="1400" b="1" u="sng" dirty="0">
                <a:latin typeface="HG丸ｺﾞｼｯｸM-PRO" panose="020F0600000000000000" pitchFamily="50" charset="-128"/>
                <a:ea typeface="HG丸ｺﾞｼｯｸM-PRO" panose="020F0600000000000000" pitchFamily="50" charset="-128"/>
              </a:rPr>
              <a:t>加えて大阪府の月額平均工賃が低い現状に鑑み、</a:t>
            </a:r>
            <a:endParaRPr lang="en-US" altLang="ja-JP" sz="1400" b="1" u="sng" dirty="0">
              <a:latin typeface="HG丸ｺﾞｼｯｸM-PRO" panose="020F0600000000000000" pitchFamily="50" charset="-128"/>
              <a:ea typeface="HG丸ｺﾞｼｯｸM-PRO" panose="020F0600000000000000" pitchFamily="50" charset="-128"/>
            </a:endParaRPr>
          </a:p>
          <a:p>
            <a:r>
              <a:rPr lang="ja-JP" altLang="en-US" sz="1400" b="1" dirty="0">
                <a:latin typeface="HG丸ｺﾞｼｯｸM-PRO" panose="020F0600000000000000" pitchFamily="50" charset="-128"/>
                <a:ea typeface="HG丸ｺﾞｼｯｸM-PRO" panose="020F0600000000000000" pitchFamily="50" charset="-128"/>
              </a:rPr>
              <a:t>　　　　　　　　　　</a:t>
            </a:r>
            <a:r>
              <a:rPr lang="ja-JP" altLang="en-US" sz="1400" b="1" u="sng" dirty="0">
                <a:latin typeface="HG丸ｺﾞｼｯｸM-PRO" panose="020F0600000000000000" pitchFamily="50" charset="-128"/>
                <a:ea typeface="HG丸ｺﾞｼｯｸM-PRO" panose="020F0600000000000000" pitchFamily="50" charset="-128"/>
              </a:rPr>
              <a:t>就労継続支援</a:t>
            </a:r>
            <a:r>
              <a:rPr lang="en-US" altLang="ja-JP" sz="1400" b="1" u="sng" dirty="0">
                <a:latin typeface="HG丸ｺﾞｼｯｸM-PRO" panose="020F0600000000000000" pitchFamily="50" charset="-128"/>
                <a:ea typeface="HG丸ｺﾞｼｯｸM-PRO" panose="020F0600000000000000" pitchFamily="50" charset="-128"/>
              </a:rPr>
              <a:t>B</a:t>
            </a:r>
            <a:r>
              <a:rPr lang="ja-JP" altLang="en-US" sz="1400" b="1" u="sng" dirty="0">
                <a:latin typeface="HG丸ｺﾞｼｯｸM-PRO" panose="020F0600000000000000" pitchFamily="50" charset="-128"/>
                <a:ea typeface="HG丸ｺﾞｼｯｸM-PRO" panose="020F0600000000000000" pitchFamily="50" charset="-128"/>
              </a:rPr>
              <a:t>型事業所への発注額が前年度に比べて増加につながるよう配慮する。」</a:t>
            </a:r>
            <a:r>
              <a:rPr lang="ja-JP" altLang="en-US" sz="1400" b="1" dirty="0">
                <a:latin typeface="HG丸ｺﾞｼｯｸM-PRO" panose="020F0600000000000000" pitchFamily="50" charset="-128"/>
                <a:ea typeface="HG丸ｺﾞｼｯｸM-PRO" panose="020F0600000000000000" pitchFamily="50" charset="-128"/>
              </a:rPr>
              <a:t>　下線部追記</a:t>
            </a:r>
            <a:endPar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R</a:t>
            </a:r>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０６．４　　</a:t>
            </a:r>
            <a:r>
              <a:rPr lang="ja-JP" altLang="ja-JP" sz="1400" dirty="0">
                <a:latin typeface="HG丸ｺﾞｼｯｸM-PRO" panose="020F0600000000000000" pitchFamily="50" charset="-128"/>
                <a:ea typeface="HG丸ｺﾞｼｯｸM-PRO" panose="020F0600000000000000" pitchFamily="50" charset="-128"/>
              </a:rPr>
              <a:t>令和</a:t>
            </a:r>
            <a:r>
              <a:rPr lang="ja-JP" altLang="en-US" sz="1400" dirty="0">
                <a:latin typeface="HG丸ｺﾞｼｯｸM-PRO" panose="020F0600000000000000" pitchFamily="50" charset="-128"/>
                <a:ea typeface="HG丸ｺﾞｼｯｸM-PRO" panose="020F0600000000000000" pitchFamily="50" charset="-128"/>
              </a:rPr>
              <a:t>６</a:t>
            </a:r>
            <a:r>
              <a:rPr lang="ja-JP" altLang="ja-JP" sz="1400" dirty="0">
                <a:latin typeface="HG丸ｺﾞｼｯｸM-PRO" panose="020F0600000000000000" pitchFamily="50" charset="-128"/>
                <a:ea typeface="HG丸ｺﾞｼｯｸM-PRO" panose="020F0600000000000000" pitchFamily="50" charset="-128"/>
              </a:rPr>
              <a:t>年度方針</a:t>
            </a:r>
            <a:r>
              <a:rPr lang="ja-JP" altLang="en-US" sz="1400" dirty="0">
                <a:latin typeface="HG丸ｺﾞｼｯｸM-PRO" panose="020F0600000000000000" pitchFamily="50" charset="-128"/>
                <a:ea typeface="HG丸ｺﾞｼｯｸM-PRO" panose="020F0600000000000000" pitchFamily="50" charset="-128"/>
              </a:rPr>
              <a:t>　</a:t>
            </a:r>
            <a:r>
              <a:rPr lang="ja-JP" altLang="ja-JP" sz="1400" dirty="0">
                <a:latin typeface="HG丸ｺﾞｼｯｸM-PRO" panose="020F0600000000000000" pitchFamily="50" charset="-128"/>
                <a:ea typeface="HG丸ｺﾞｼｯｸM-PRO" panose="020F0600000000000000" pitchFamily="50" charset="-128"/>
              </a:rPr>
              <a:t>令和</a:t>
            </a:r>
            <a:r>
              <a:rPr lang="ja-JP" altLang="en-US" sz="1400" dirty="0">
                <a:latin typeface="HG丸ｺﾞｼｯｸM-PRO" panose="020F0600000000000000" pitchFamily="50" charset="-128"/>
                <a:ea typeface="HG丸ｺﾞｼｯｸM-PRO" panose="020F0600000000000000" pitchFamily="50" charset="-128"/>
              </a:rPr>
              <a:t>６</a:t>
            </a:r>
            <a:r>
              <a:rPr lang="ja-JP" altLang="ja-JP" sz="1400" dirty="0">
                <a:latin typeface="HG丸ｺﾞｼｯｸM-PRO" panose="020F0600000000000000" pitchFamily="50" charset="-128"/>
                <a:ea typeface="HG丸ｺﾞｼｯｸM-PRO" panose="020F0600000000000000" pitchFamily="50" charset="-128"/>
              </a:rPr>
              <a:t>年</a:t>
            </a:r>
            <a:r>
              <a:rPr lang="ja-JP" altLang="en-US" sz="1400" dirty="0">
                <a:latin typeface="HG丸ｺﾞｼｯｸM-PRO" panose="020F0600000000000000" pitchFamily="50" charset="-128"/>
                <a:ea typeface="HG丸ｺﾞｼｯｸM-PRO" panose="020F0600000000000000" pitchFamily="50" charset="-128"/>
              </a:rPr>
              <a:t>４</a:t>
            </a:r>
            <a:r>
              <a:rPr lang="ja-JP" altLang="ja-JP" sz="1400" dirty="0">
                <a:latin typeface="HG丸ｺﾞｼｯｸM-PRO" panose="020F0600000000000000" pitchFamily="50" charset="-128"/>
                <a:ea typeface="HG丸ｺﾞｼｯｸM-PRO" panose="020F0600000000000000" pitchFamily="50" charset="-128"/>
              </a:rPr>
              <a:t>月</a:t>
            </a:r>
            <a:r>
              <a:rPr lang="ja-JP" altLang="en-US" sz="1400" dirty="0">
                <a:latin typeface="HG丸ｺﾞｼｯｸM-PRO" panose="020F0600000000000000" pitchFamily="50" charset="-128"/>
                <a:ea typeface="HG丸ｺﾞｼｯｸM-PRO" panose="020F0600000000000000" pitchFamily="50" charset="-128"/>
              </a:rPr>
              <a:t>５</a:t>
            </a:r>
            <a:r>
              <a:rPr lang="ja-JP" altLang="ja-JP" sz="1400" dirty="0">
                <a:latin typeface="HG丸ｺﾞｼｯｸM-PRO" panose="020F0600000000000000" pitchFamily="50" charset="-128"/>
                <a:ea typeface="HG丸ｺﾞｼｯｸM-PRO" panose="020F0600000000000000" pitchFamily="50" charset="-128"/>
              </a:rPr>
              <a:t>日に策定済</a:t>
            </a:r>
          </a:p>
        </p:txBody>
      </p:sp>
      <p:sp>
        <p:nvSpPr>
          <p:cNvPr id="6" name="正方形/長方形 5"/>
          <p:cNvSpPr/>
          <p:nvPr/>
        </p:nvSpPr>
        <p:spPr>
          <a:xfrm>
            <a:off x="0" y="0"/>
            <a:ext cx="12192000" cy="593746"/>
          </a:xfrm>
          <a:prstGeom prst="rect">
            <a:avLst/>
          </a:prstGeom>
          <a:solidFill>
            <a:schemeClr val="accent1"/>
          </a:solidFill>
        </p:spPr>
        <p:txBody>
          <a:bodyPr wrap="square" anchor="ctr">
            <a:noAutofit/>
          </a:bodyPr>
          <a:lstStyle/>
          <a:p>
            <a:r>
              <a:rPr lang="ja-JP" altLang="en-US" sz="2000" dirty="0">
                <a:solidFill>
                  <a:schemeClr val="bg1"/>
                </a:solidFill>
                <a:latin typeface="メイリオ" panose="020B0604030504040204" pitchFamily="50" charset="-128"/>
                <a:ea typeface="メイリオ" panose="020B0604030504040204" pitchFamily="50" charset="-128"/>
              </a:rPr>
              <a:t>■</a:t>
            </a:r>
            <a:r>
              <a:rPr lang="zh-TW" altLang="en-US" sz="2000" dirty="0">
                <a:solidFill>
                  <a:schemeClr val="bg1"/>
                </a:solidFill>
                <a:latin typeface="メイリオ" panose="020B0604030504040204" pitchFamily="50" charset="-128"/>
                <a:ea typeface="メイリオ" panose="020B0604030504040204" pitchFamily="50" charset="-128"/>
              </a:rPr>
              <a:t>令和</a:t>
            </a:r>
            <a:r>
              <a:rPr lang="ja-JP" altLang="en-US" sz="2000" dirty="0">
                <a:solidFill>
                  <a:schemeClr val="bg1"/>
                </a:solidFill>
                <a:latin typeface="メイリオ" panose="020B0604030504040204" pitchFamily="50" charset="-128"/>
                <a:ea typeface="メイリオ" panose="020B0604030504040204" pitchFamily="50" charset="-128"/>
              </a:rPr>
              <a:t>５</a:t>
            </a:r>
            <a:r>
              <a:rPr lang="zh-TW" altLang="en-US" sz="2000" dirty="0">
                <a:solidFill>
                  <a:schemeClr val="bg1"/>
                </a:solidFill>
                <a:latin typeface="メイリオ" panose="020B0604030504040204" pitchFamily="50" charset="-128"/>
                <a:ea typeface="メイリオ" panose="020B0604030504040204" pitchFamily="50" charset="-128"/>
              </a:rPr>
              <a:t>年度優先調達実績（速報値）</a:t>
            </a:r>
          </a:p>
        </p:txBody>
      </p:sp>
      <p:sp>
        <p:nvSpPr>
          <p:cNvPr id="4" name="スライド番号プレースホルダー 2"/>
          <p:cNvSpPr>
            <a:spLocks noGrp="1"/>
          </p:cNvSpPr>
          <p:nvPr>
            <p:ph type="sldNum" sz="quarter" idx="12"/>
          </p:nvPr>
        </p:nvSpPr>
        <p:spPr>
          <a:xfrm>
            <a:off x="9448800" y="6507714"/>
            <a:ext cx="2743200" cy="365125"/>
          </a:xfrm>
        </p:spPr>
        <p:txBody>
          <a:bodyPr/>
          <a:lstStyle/>
          <a:p>
            <a:fld id="{EE2C198F-981A-4DF1-8565-87A4DA80C639}" type="slidenum">
              <a:rPr kumimoji="1" lang="ja-JP" altLang="en-US" smtClean="0"/>
              <a:t>6</a:t>
            </a:fld>
            <a:endParaRPr kumimoji="1" lang="ja-JP" altLang="en-US" dirty="0"/>
          </a:p>
        </p:txBody>
      </p:sp>
    </p:spTree>
    <p:extLst>
      <p:ext uri="{BB962C8B-B14F-4D97-AF65-F5344CB8AC3E}">
        <p14:creationId xmlns:p14="http://schemas.microsoft.com/office/powerpoint/2010/main" val="701141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D840CB0B-E6ED-41E4-84B7-24B511164DBE}"/>
              </a:ext>
            </a:extLst>
          </p:cNvPr>
          <p:cNvPicPr>
            <a:picLocks noChangeAspect="1"/>
          </p:cNvPicPr>
          <p:nvPr/>
        </p:nvPicPr>
        <p:blipFill>
          <a:blip r:embed="rId2"/>
          <a:stretch>
            <a:fillRect/>
          </a:stretch>
        </p:blipFill>
        <p:spPr>
          <a:xfrm>
            <a:off x="1368151" y="1101577"/>
            <a:ext cx="9242337" cy="5681964"/>
          </a:xfrm>
          <a:prstGeom prst="rect">
            <a:avLst/>
          </a:prstGeom>
        </p:spPr>
      </p:pic>
      <p:sp>
        <p:nvSpPr>
          <p:cNvPr id="6" name="正方形/長方形 5"/>
          <p:cNvSpPr/>
          <p:nvPr/>
        </p:nvSpPr>
        <p:spPr>
          <a:xfrm>
            <a:off x="331819" y="593746"/>
            <a:ext cx="8868229" cy="507831"/>
          </a:xfrm>
          <a:prstGeom prst="rect">
            <a:avLst/>
          </a:prstGeom>
        </p:spPr>
        <p:txBody>
          <a:bodyPr wrap="square">
            <a:spAutoFit/>
          </a:bodyPr>
          <a:lstStyle/>
          <a:p>
            <a:pPr>
              <a:lnSpc>
                <a:spcPct val="150000"/>
              </a:lnSpc>
            </a:pPr>
            <a:r>
              <a:rPr lang="ja-JP" altLang="en-US" dirty="0">
                <a:solidFill>
                  <a:srgbClr val="000000"/>
                </a:solidFill>
                <a:latin typeface="HGP創英角ﾎﾟｯﾌﾟ体" panose="040B0A00000000000000" pitchFamily="50" charset="-128"/>
                <a:ea typeface="HGP創英角ﾎﾟｯﾌﾟ体" panose="040B0A00000000000000" pitchFamily="50" charset="-128"/>
              </a:rPr>
              <a:t>◆優先調達実績の推移</a:t>
            </a:r>
            <a:endParaRPr lang="en-US" altLang="ja-JP" sz="5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4" name="テキスト ボックス 3"/>
          <p:cNvSpPr txBox="1"/>
          <p:nvPr/>
        </p:nvSpPr>
        <p:spPr>
          <a:xfrm>
            <a:off x="1429452" y="1276837"/>
            <a:ext cx="982639"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（千円）</a:t>
            </a:r>
          </a:p>
        </p:txBody>
      </p:sp>
      <p:sp>
        <p:nvSpPr>
          <p:cNvPr id="8" name="正方形/長方形 7"/>
          <p:cNvSpPr/>
          <p:nvPr/>
        </p:nvSpPr>
        <p:spPr>
          <a:xfrm>
            <a:off x="0" y="0"/>
            <a:ext cx="12192000" cy="593746"/>
          </a:xfrm>
          <a:prstGeom prst="rect">
            <a:avLst/>
          </a:prstGeom>
          <a:solidFill>
            <a:schemeClr val="accent1"/>
          </a:solidFill>
        </p:spPr>
        <p:txBody>
          <a:bodyPr wrap="square" anchor="ctr">
            <a:noAutofit/>
          </a:bodyPr>
          <a:lstStyle/>
          <a:p>
            <a:r>
              <a:rPr lang="ja-JP" altLang="en-US" sz="2000" dirty="0">
                <a:solidFill>
                  <a:schemeClr val="bg1"/>
                </a:solidFill>
                <a:latin typeface="メイリオ" panose="020B0604030504040204" pitchFamily="50" charset="-128"/>
                <a:ea typeface="メイリオ" panose="020B0604030504040204" pitchFamily="50" charset="-128"/>
              </a:rPr>
              <a:t>■</a:t>
            </a:r>
            <a:r>
              <a:rPr lang="zh-TW" altLang="en-US" sz="2000" dirty="0">
                <a:solidFill>
                  <a:schemeClr val="bg1"/>
                </a:solidFill>
                <a:latin typeface="メイリオ" panose="020B0604030504040204" pitchFamily="50" charset="-128"/>
                <a:ea typeface="メイリオ" panose="020B0604030504040204" pitchFamily="50" charset="-128"/>
              </a:rPr>
              <a:t>令和</a:t>
            </a:r>
            <a:r>
              <a:rPr lang="ja-JP" altLang="en-US" sz="2000" dirty="0">
                <a:solidFill>
                  <a:schemeClr val="bg1"/>
                </a:solidFill>
                <a:latin typeface="メイリオ" panose="020B0604030504040204" pitchFamily="50" charset="-128"/>
                <a:ea typeface="メイリオ" panose="020B0604030504040204" pitchFamily="50" charset="-128"/>
              </a:rPr>
              <a:t>５</a:t>
            </a:r>
            <a:r>
              <a:rPr lang="zh-TW" altLang="en-US" sz="2000" dirty="0">
                <a:solidFill>
                  <a:schemeClr val="bg1"/>
                </a:solidFill>
                <a:latin typeface="メイリオ" panose="020B0604030504040204" pitchFamily="50" charset="-128"/>
                <a:ea typeface="メイリオ" panose="020B0604030504040204" pitchFamily="50" charset="-128"/>
              </a:rPr>
              <a:t>年度優先調達実績（速報値）</a:t>
            </a:r>
          </a:p>
        </p:txBody>
      </p:sp>
      <p:sp>
        <p:nvSpPr>
          <p:cNvPr id="7" name="スライド番号プレースホルダー 2"/>
          <p:cNvSpPr>
            <a:spLocks noGrp="1"/>
          </p:cNvSpPr>
          <p:nvPr>
            <p:ph type="sldNum" sz="quarter" idx="12"/>
          </p:nvPr>
        </p:nvSpPr>
        <p:spPr>
          <a:xfrm>
            <a:off x="9448800" y="6507714"/>
            <a:ext cx="2743200" cy="365125"/>
          </a:xfrm>
        </p:spPr>
        <p:txBody>
          <a:bodyPr/>
          <a:lstStyle/>
          <a:p>
            <a:fld id="{EE2C198F-981A-4DF1-8565-87A4DA80C639}" type="slidenum">
              <a:rPr kumimoji="1" lang="ja-JP" altLang="en-US" smtClean="0"/>
              <a:t>7</a:t>
            </a:fld>
            <a:endParaRPr kumimoji="1" lang="ja-JP" altLang="en-US" dirty="0"/>
          </a:p>
        </p:txBody>
      </p:sp>
    </p:spTree>
    <p:extLst>
      <p:ext uri="{BB962C8B-B14F-4D97-AF65-F5344CB8AC3E}">
        <p14:creationId xmlns:p14="http://schemas.microsoft.com/office/powerpoint/2010/main" val="4211477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69CCA3E8-CA9F-4D35-9E93-19E2194CDF24}"/>
              </a:ext>
            </a:extLst>
          </p:cNvPr>
          <p:cNvPicPr>
            <a:picLocks noChangeAspect="1"/>
          </p:cNvPicPr>
          <p:nvPr/>
        </p:nvPicPr>
        <p:blipFill>
          <a:blip r:embed="rId2"/>
          <a:stretch>
            <a:fillRect/>
          </a:stretch>
        </p:blipFill>
        <p:spPr>
          <a:xfrm>
            <a:off x="1307059" y="992338"/>
            <a:ext cx="9577882" cy="5412969"/>
          </a:xfrm>
          <a:prstGeom prst="rect">
            <a:avLst/>
          </a:prstGeom>
        </p:spPr>
      </p:pic>
      <p:sp>
        <p:nvSpPr>
          <p:cNvPr id="8" name="正方形/長方形 7"/>
          <p:cNvSpPr/>
          <p:nvPr/>
        </p:nvSpPr>
        <p:spPr>
          <a:xfrm>
            <a:off x="317752" y="510476"/>
            <a:ext cx="8868229" cy="481863"/>
          </a:xfrm>
          <a:prstGeom prst="rect">
            <a:avLst/>
          </a:prstGeom>
        </p:spPr>
        <p:txBody>
          <a:bodyPr wrap="square">
            <a:spAutoFit/>
          </a:bodyPr>
          <a:lstStyle/>
          <a:p>
            <a:pPr>
              <a:lnSpc>
                <a:spcPct val="150000"/>
              </a:lnSpc>
            </a:pP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◆令和５年度実績（製品別）　</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1170673" y="6364225"/>
            <a:ext cx="8436508" cy="326051"/>
          </a:xfrm>
          <a:prstGeom prst="rect">
            <a:avLst/>
          </a:prstGeom>
        </p:spPr>
        <p:txBody>
          <a:bodyPr wrap="square">
            <a:spAutoFit/>
          </a:bodyPr>
          <a:lstStyle/>
          <a:p>
            <a:pPr>
              <a:lnSpc>
                <a:spcPct val="150000"/>
              </a:lnSpc>
            </a:pPr>
            <a:r>
              <a:rPr lang="ja-JP" altLang="en-US" sz="1200"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・印刷の発注額増加（前年比</a:t>
            </a:r>
            <a:r>
              <a:rPr lang="en-US" altLang="ja-JP" sz="1200"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2.8</a:t>
            </a:r>
            <a:r>
              <a:rPr lang="ja-JP" altLang="en-US" sz="1200"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rPr>
              <a:t>倍）等により、Ｒ４年度実績から１４％増加。</a:t>
            </a:r>
            <a:endParaRPr lang="en-US" altLang="ja-JP" sz="1200" kern="100" dirty="0">
              <a:uFill>
                <a:solidFill>
                  <a:srgbClr val="FF0000"/>
                </a:solidFill>
              </a:uFill>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0" name="正方形/長方形 9"/>
          <p:cNvSpPr/>
          <p:nvPr/>
        </p:nvSpPr>
        <p:spPr>
          <a:xfrm>
            <a:off x="0" y="0"/>
            <a:ext cx="12192000" cy="593746"/>
          </a:xfrm>
          <a:prstGeom prst="rect">
            <a:avLst/>
          </a:prstGeom>
          <a:solidFill>
            <a:schemeClr val="accent1"/>
          </a:solidFill>
        </p:spPr>
        <p:txBody>
          <a:bodyPr wrap="square" anchor="ctr">
            <a:noAutofit/>
          </a:bodyPr>
          <a:lstStyle/>
          <a:p>
            <a:r>
              <a:rPr lang="ja-JP" altLang="en-US" sz="2000" dirty="0">
                <a:solidFill>
                  <a:schemeClr val="bg1"/>
                </a:solidFill>
                <a:latin typeface="メイリオ" panose="020B0604030504040204" pitchFamily="50" charset="-128"/>
                <a:ea typeface="メイリオ" panose="020B0604030504040204" pitchFamily="50" charset="-128"/>
              </a:rPr>
              <a:t>■</a:t>
            </a:r>
            <a:r>
              <a:rPr lang="zh-TW" altLang="en-US" sz="2000" dirty="0">
                <a:solidFill>
                  <a:schemeClr val="bg1"/>
                </a:solidFill>
                <a:latin typeface="メイリオ" panose="020B0604030504040204" pitchFamily="50" charset="-128"/>
                <a:ea typeface="メイリオ" panose="020B0604030504040204" pitchFamily="50" charset="-128"/>
              </a:rPr>
              <a:t>令和</a:t>
            </a:r>
            <a:r>
              <a:rPr lang="ja-JP" altLang="en-US" sz="2000" dirty="0">
                <a:solidFill>
                  <a:schemeClr val="bg1"/>
                </a:solidFill>
                <a:latin typeface="メイリオ" panose="020B0604030504040204" pitchFamily="50" charset="-128"/>
                <a:ea typeface="メイリオ" panose="020B0604030504040204" pitchFamily="50" charset="-128"/>
              </a:rPr>
              <a:t>５</a:t>
            </a:r>
            <a:r>
              <a:rPr lang="zh-TW" altLang="en-US" sz="2000" dirty="0">
                <a:solidFill>
                  <a:schemeClr val="bg1"/>
                </a:solidFill>
                <a:latin typeface="メイリオ" panose="020B0604030504040204" pitchFamily="50" charset="-128"/>
                <a:ea typeface="メイリオ" panose="020B0604030504040204" pitchFamily="50" charset="-128"/>
              </a:rPr>
              <a:t>年度優先調達実績（速報値）</a:t>
            </a:r>
          </a:p>
        </p:txBody>
      </p:sp>
      <p:sp>
        <p:nvSpPr>
          <p:cNvPr id="7" name="スライド番号プレースホルダー 2"/>
          <p:cNvSpPr>
            <a:spLocks noGrp="1"/>
          </p:cNvSpPr>
          <p:nvPr>
            <p:ph type="sldNum" sz="quarter" idx="12"/>
          </p:nvPr>
        </p:nvSpPr>
        <p:spPr>
          <a:xfrm>
            <a:off x="9448800" y="6507714"/>
            <a:ext cx="2743200" cy="365125"/>
          </a:xfrm>
        </p:spPr>
        <p:txBody>
          <a:bodyPr/>
          <a:lstStyle/>
          <a:p>
            <a:fld id="{EE2C198F-981A-4DF1-8565-87A4DA80C639}" type="slidenum">
              <a:rPr kumimoji="1" lang="ja-JP" altLang="en-US" smtClean="0"/>
              <a:t>8</a:t>
            </a:fld>
            <a:endParaRPr kumimoji="1" lang="ja-JP" altLang="en-US" dirty="0"/>
          </a:p>
        </p:txBody>
      </p:sp>
    </p:spTree>
    <p:extLst>
      <p:ext uri="{BB962C8B-B14F-4D97-AF65-F5344CB8AC3E}">
        <p14:creationId xmlns:p14="http://schemas.microsoft.com/office/powerpoint/2010/main" val="3715249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5B63044E-6CD6-4142-A63E-1CA17396947F}"/>
              </a:ext>
            </a:extLst>
          </p:cNvPr>
          <p:cNvPicPr>
            <a:picLocks noChangeAspect="1"/>
          </p:cNvPicPr>
          <p:nvPr/>
        </p:nvPicPr>
        <p:blipFill>
          <a:blip r:embed="rId2"/>
          <a:stretch>
            <a:fillRect/>
          </a:stretch>
        </p:blipFill>
        <p:spPr>
          <a:xfrm>
            <a:off x="1470661" y="739141"/>
            <a:ext cx="8968740" cy="6098454"/>
          </a:xfrm>
          <a:prstGeom prst="rect">
            <a:avLst/>
          </a:prstGeom>
        </p:spPr>
      </p:pic>
      <p:sp>
        <p:nvSpPr>
          <p:cNvPr id="8" name="正方形/長方形 7"/>
          <p:cNvSpPr/>
          <p:nvPr/>
        </p:nvSpPr>
        <p:spPr>
          <a:xfrm>
            <a:off x="169671" y="441763"/>
            <a:ext cx="8868229" cy="481863"/>
          </a:xfrm>
          <a:prstGeom prst="rect">
            <a:avLst/>
          </a:prstGeom>
        </p:spPr>
        <p:txBody>
          <a:bodyPr wrap="square">
            <a:spAutoFit/>
          </a:bodyPr>
          <a:lstStyle/>
          <a:p>
            <a:pPr>
              <a:lnSpc>
                <a:spcPct val="150000"/>
              </a:lnSpc>
            </a:pPr>
            <a:r>
              <a:rPr lang="ja-JP" altLang="en-US" sz="2000" dirty="0">
                <a:solidFill>
                  <a:srgbClr val="000000"/>
                </a:solidFill>
                <a:latin typeface="HGP創英角ﾎﾟｯﾌﾟ体" panose="040B0A00000000000000" pitchFamily="50" charset="-128"/>
                <a:ea typeface="HGP創英角ﾎﾟｯﾌﾟ体" panose="040B0A00000000000000" pitchFamily="50" charset="-128"/>
              </a:rPr>
              <a:t>◆令和５年度実績（部局別）</a:t>
            </a:r>
            <a:endParaRPr lang="en-US" altLang="ja-JP" sz="6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0" y="0"/>
            <a:ext cx="12192000" cy="593746"/>
          </a:xfrm>
          <a:prstGeom prst="rect">
            <a:avLst/>
          </a:prstGeom>
          <a:solidFill>
            <a:schemeClr val="accent1"/>
          </a:solidFill>
        </p:spPr>
        <p:txBody>
          <a:bodyPr wrap="square" anchor="ctr">
            <a:noAutofit/>
          </a:bodyPr>
          <a:lstStyle/>
          <a:p>
            <a:r>
              <a:rPr lang="ja-JP" altLang="en-US" sz="2000" dirty="0">
                <a:solidFill>
                  <a:schemeClr val="bg1"/>
                </a:solidFill>
                <a:latin typeface="メイリオ" panose="020B0604030504040204" pitchFamily="50" charset="-128"/>
                <a:ea typeface="メイリオ" panose="020B0604030504040204" pitchFamily="50" charset="-128"/>
              </a:rPr>
              <a:t>■</a:t>
            </a:r>
            <a:r>
              <a:rPr lang="zh-TW" altLang="en-US" sz="2000" dirty="0">
                <a:solidFill>
                  <a:schemeClr val="bg1"/>
                </a:solidFill>
                <a:latin typeface="メイリオ" panose="020B0604030504040204" pitchFamily="50" charset="-128"/>
                <a:ea typeface="メイリオ" panose="020B0604030504040204" pitchFamily="50" charset="-128"/>
              </a:rPr>
              <a:t>令和</a:t>
            </a:r>
            <a:r>
              <a:rPr lang="ja-JP" altLang="en-US" sz="2000" dirty="0">
                <a:solidFill>
                  <a:schemeClr val="bg1"/>
                </a:solidFill>
                <a:latin typeface="メイリオ" panose="020B0604030504040204" pitchFamily="50" charset="-128"/>
                <a:ea typeface="メイリオ" panose="020B0604030504040204" pitchFamily="50" charset="-128"/>
              </a:rPr>
              <a:t>５</a:t>
            </a:r>
            <a:r>
              <a:rPr lang="zh-TW" altLang="en-US" sz="2000" dirty="0">
                <a:solidFill>
                  <a:schemeClr val="bg1"/>
                </a:solidFill>
                <a:latin typeface="メイリオ" panose="020B0604030504040204" pitchFamily="50" charset="-128"/>
                <a:ea typeface="メイリオ" panose="020B0604030504040204" pitchFamily="50" charset="-128"/>
              </a:rPr>
              <a:t>年度優先調達実績（速報値）</a:t>
            </a:r>
          </a:p>
        </p:txBody>
      </p:sp>
      <p:sp>
        <p:nvSpPr>
          <p:cNvPr id="5" name="スライド番号プレースホルダー 2"/>
          <p:cNvSpPr>
            <a:spLocks noGrp="1"/>
          </p:cNvSpPr>
          <p:nvPr>
            <p:ph type="sldNum" sz="quarter" idx="12"/>
          </p:nvPr>
        </p:nvSpPr>
        <p:spPr>
          <a:xfrm>
            <a:off x="9448800" y="6507714"/>
            <a:ext cx="2743200" cy="365125"/>
          </a:xfrm>
        </p:spPr>
        <p:txBody>
          <a:bodyPr/>
          <a:lstStyle/>
          <a:p>
            <a:fld id="{EE2C198F-981A-4DF1-8565-87A4DA80C639}" type="slidenum">
              <a:rPr kumimoji="1" lang="ja-JP" altLang="en-US" smtClean="0"/>
              <a:t>9</a:t>
            </a:fld>
            <a:endParaRPr kumimoji="1" lang="ja-JP" altLang="en-US" dirty="0"/>
          </a:p>
        </p:txBody>
      </p:sp>
    </p:spTree>
    <p:extLst>
      <p:ext uri="{BB962C8B-B14F-4D97-AF65-F5344CB8AC3E}">
        <p14:creationId xmlns:p14="http://schemas.microsoft.com/office/powerpoint/2010/main" val="4420199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3656</Words>
  <PresentationFormat>ワイド画面</PresentationFormat>
  <Paragraphs>493</Paragraphs>
  <Slides>14</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14</vt:i4>
      </vt:variant>
    </vt:vector>
  </HeadingPairs>
  <TitlesOfParts>
    <vt:vector size="25" baseType="lpstr">
      <vt:lpstr>BIZ UDPゴシック</vt:lpstr>
      <vt:lpstr>HGP創英角ﾎﾟｯﾌﾟ体</vt:lpstr>
      <vt:lpstr>HGS創英角ｺﾞｼｯｸUB</vt:lpstr>
      <vt:lpstr>HG丸ｺﾞｼｯｸM-PRO</vt:lpstr>
      <vt:lpstr>Meiryo UI</vt:lpstr>
      <vt:lpstr>メイリオ</vt:lpstr>
      <vt:lpstr>游ゴシック</vt:lpstr>
      <vt:lpstr>游ゴシック Light</vt:lpstr>
      <vt:lpstr>Arial</vt:lpstr>
      <vt:lpstr>Century</vt:lpstr>
      <vt:lpstr>Office テーマ</vt:lpstr>
      <vt:lpstr>■令和５年度工賃実績調査（速報値）  ■令和５年度優先調達実績（速報値）  ■大阪府工賃向上計画（令和３～５年度）取組状況等・総括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2024-02-14T08:27:36Z</dcterms:created>
  <dcterms:modified xsi:type="dcterms:W3CDTF">2024-08-23T00:59:44Z</dcterms:modified>
</cp:coreProperties>
</file>