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267" r:id="rId2"/>
    <p:sldId id="268" r:id="rId3"/>
    <p:sldId id="266" r:id="rId4"/>
    <p:sldId id="265" r:id="rId5"/>
  </p:sldIdLst>
  <p:sldSz cx="13439775"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423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5897"/>
    <a:srgbClr val="D0DCF0"/>
    <a:srgbClr val="C9D7ED"/>
    <a:srgbClr val="B4C7E6"/>
    <a:srgbClr val="B4C7E7"/>
    <a:srgbClr val="B7C9E7"/>
    <a:srgbClr val="9DB6DF"/>
    <a:srgbClr val="4B79C5"/>
    <a:srgbClr val="E2EAF6"/>
    <a:srgbClr val="A3BB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3" autoAdjust="0"/>
    <p:restoredTop sz="96219" autoAdjust="0"/>
  </p:normalViewPr>
  <p:slideViewPr>
    <p:cSldViewPr snapToGrid="0" showGuides="1">
      <p:cViewPr varScale="1">
        <p:scale>
          <a:sx n="84" d="100"/>
          <a:sy n="84" d="100"/>
        </p:scale>
        <p:origin x="139" y="72"/>
      </p:cViewPr>
      <p:guideLst>
        <p:guide orient="horz" pos="2381"/>
        <p:guide pos="4233"/>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28873F9-A00C-44B6-AB16-B403297A0799}" type="datetimeFigureOut">
              <a:rPr kumimoji="1" lang="ja-JP" altLang="en-US" smtClean="0"/>
              <a:t>2024/8/30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1E2BD62-9733-4410-82B6-B495258DA637}" type="slidenum">
              <a:rPr kumimoji="1" lang="ja-JP" altLang="en-US" smtClean="0"/>
              <a:t>‹#›</a:t>
            </a:fld>
            <a:endParaRPr kumimoji="1" lang="ja-JP" altLang="en-US"/>
          </a:p>
        </p:txBody>
      </p:sp>
    </p:spTree>
    <p:extLst>
      <p:ext uri="{BB962C8B-B14F-4D97-AF65-F5344CB8AC3E}">
        <p14:creationId xmlns:p14="http://schemas.microsoft.com/office/powerpoint/2010/main" val="1651773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1E2BD62-9733-4410-82B6-B495258DA637}" type="slidenum">
              <a:rPr kumimoji="1" lang="ja-JP" altLang="en-US" smtClean="0"/>
              <a:t>1</a:t>
            </a:fld>
            <a:endParaRPr kumimoji="1" lang="ja-JP" altLang="en-US"/>
          </a:p>
        </p:txBody>
      </p:sp>
    </p:spTree>
    <p:extLst>
      <p:ext uri="{BB962C8B-B14F-4D97-AF65-F5344CB8AC3E}">
        <p14:creationId xmlns:p14="http://schemas.microsoft.com/office/powerpoint/2010/main" val="1381485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1E2BD62-9733-4410-82B6-B495258DA637}" type="slidenum">
              <a:rPr kumimoji="1" lang="ja-JP" altLang="en-US" smtClean="0"/>
              <a:t>2</a:t>
            </a:fld>
            <a:endParaRPr kumimoji="1" lang="ja-JP" altLang="en-US"/>
          </a:p>
        </p:txBody>
      </p:sp>
    </p:spTree>
    <p:extLst>
      <p:ext uri="{BB962C8B-B14F-4D97-AF65-F5344CB8AC3E}">
        <p14:creationId xmlns:p14="http://schemas.microsoft.com/office/powerpoint/2010/main" val="158801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1E2BD62-9733-4410-82B6-B495258DA637}" type="slidenum">
              <a:rPr kumimoji="1" lang="ja-JP" altLang="en-US" smtClean="0"/>
              <a:t>3</a:t>
            </a:fld>
            <a:endParaRPr kumimoji="1" lang="ja-JP" altLang="en-US"/>
          </a:p>
        </p:txBody>
      </p:sp>
    </p:spTree>
    <p:extLst>
      <p:ext uri="{BB962C8B-B14F-4D97-AF65-F5344CB8AC3E}">
        <p14:creationId xmlns:p14="http://schemas.microsoft.com/office/powerpoint/2010/main" val="3051580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1E2BD62-9733-4410-82B6-B495258DA637}" type="slidenum">
              <a:rPr kumimoji="1" lang="ja-JP" altLang="en-US" smtClean="0"/>
              <a:t>4</a:t>
            </a:fld>
            <a:endParaRPr kumimoji="1" lang="ja-JP" altLang="en-US"/>
          </a:p>
        </p:txBody>
      </p:sp>
    </p:spTree>
    <p:extLst>
      <p:ext uri="{BB962C8B-B14F-4D97-AF65-F5344CB8AC3E}">
        <p14:creationId xmlns:p14="http://schemas.microsoft.com/office/powerpoint/2010/main" val="207576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679972" y="1237197"/>
            <a:ext cx="1007983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679972" y="3970580"/>
            <a:ext cx="10079831"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1612378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2376860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617839" y="402483"/>
            <a:ext cx="2897951"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923985" y="402483"/>
            <a:ext cx="8525857"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1001170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58049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16985" y="1884670"/>
            <a:ext cx="11591806"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16985" y="5059034"/>
            <a:ext cx="11591806" cy="1653678"/>
          </a:xfrm>
        </p:spPr>
        <p:txBody>
          <a:bodyPr/>
          <a:lstStyle>
            <a:lvl1pPr marL="0" indent="0">
              <a:buNone/>
              <a:defRPr sz="2646">
                <a:solidFill>
                  <a:schemeClr val="tx1">
                    <a:tint val="75000"/>
                  </a:schemeClr>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2462917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923985" y="2012414"/>
            <a:ext cx="5711904"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803886" y="2012414"/>
            <a:ext cx="5711904"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1372560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925735" y="402483"/>
            <a:ext cx="11591806"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925736" y="1853171"/>
            <a:ext cx="5685654"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925736" y="2761381"/>
            <a:ext cx="5685654"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803886" y="1853171"/>
            <a:ext cx="5713655"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6803886" y="2761381"/>
            <a:ext cx="5713655"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3186337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137887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8D855-90DD-412D-9F57-1EC6E3FB2608}" type="datetimeFigureOut">
              <a:rPr kumimoji="1" lang="ja-JP" altLang="en-US" smtClean="0"/>
              <a:pPr/>
              <a:t>2024/8/30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45E9E10-D8A8-4D92-9A46-7DBAD8B135C4}" type="slidenum">
              <a:rPr kumimoji="1" lang="ja-JP" altLang="en-US" smtClean="0"/>
              <a:pPr/>
              <a:t>‹#›</a:t>
            </a:fld>
            <a:endParaRPr kumimoji="1" lang="ja-JP" altLang="en-US"/>
          </a:p>
        </p:txBody>
      </p:sp>
    </p:spTree>
    <p:extLst>
      <p:ext uri="{BB962C8B-B14F-4D97-AF65-F5344CB8AC3E}">
        <p14:creationId xmlns:p14="http://schemas.microsoft.com/office/powerpoint/2010/main" val="69075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25736" y="503978"/>
            <a:ext cx="4334677"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5713655" y="1088454"/>
            <a:ext cx="6803886"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25736" y="2267902"/>
            <a:ext cx="4334677"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589275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25736" y="503978"/>
            <a:ext cx="4334677"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713655" y="1088454"/>
            <a:ext cx="6803886"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25736" y="2267902"/>
            <a:ext cx="4334677"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C8D855-90DD-412D-9F57-1EC6E3FB2608}"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1656753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23985" y="402483"/>
            <a:ext cx="11591806"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23985" y="2012414"/>
            <a:ext cx="11591806"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23985" y="7006699"/>
            <a:ext cx="3023949"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5DC8D855-90DD-412D-9F57-1EC6E3FB2608}" type="datetimeFigureOut">
              <a:rPr kumimoji="1" lang="ja-JP" altLang="en-US" smtClean="0"/>
              <a:t>2024/8/30</a:t>
            </a:fld>
            <a:endParaRPr kumimoji="1" lang="ja-JP" altLang="en-US"/>
          </a:p>
        </p:txBody>
      </p:sp>
      <p:sp>
        <p:nvSpPr>
          <p:cNvPr id="5" name="Footer Placeholder 4"/>
          <p:cNvSpPr>
            <a:spLocks noGrp="1"/>
          </p:cNvSpPr>
          <p:nvPr>
            <p:ph type="ftr" sz="quarter" idx="3"/>
          </p:nvPr>
        </p:nvSpPr>
        <p:spPr>
          <a:xfrm>
            <a:off x="4451926" y="7006699"/>
            <a:ext cx="4535924"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491841" y="7006699"/>
            <a:ext cx="3023949"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D45E9E10-D8A8-4D92-9A46-7DBAD8B135C4}" type="slidenum">
              <a:rPr kumimoji="1" lang="ja-JP" altLang="en-US" smtClean="0"/>
              <a:t>‹#›</a:t>
            </a:fld>
            <a:endParaRPr kumimoji="1" lang="ja-JP" altLang="en-US"/>
          </a:p>
        </p:txBody>
      </p:sp>
    </p:spTree>
    <p:extLst>
      <p:ext uri="{BB962C8B-B14F-4D97-AF65-F5344CB8AC3E}">
        <p14:creationId xmlns:p14="http://schemas.microsoft.com/office/powerpoint/2010/main" val="40024335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E64C65A-1815-40B8-93E8-414E772874A7}"/>
              </a:ext>
            </a:extLst>
          </p:cNvPr>
          <p:cNvSpPr/>
          <p:nvPr/>
        </p:nvSpPr>
        <p:spPr bwMode="gray">
          <a:xfrm>
            <a:off x="0" y="-22477"/>
            <a:ext cx="13439775" cy="517236"/>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a:t>
            </a:r>
            <a:r>
              <a:rPr kumimoji="1" lang="ja-JP" altLang="en-US" sz="2000" b="1" dirty="0">
                <a:latin typeface="BIZ UDPゴシック" panose="020B0400000000000000" pitchFamily="50" charset="-128"/>
                <a:ea typeface="BIZ UDPゴシック" panose="020B0400000000000000" pitchFamily="50" charset="-128"/>
              </a:rPr>
              <a:t>障害者優先調達推進法に基づく調達実績等について　　　　　　　　　　　　　　　　　　　　　　</a:t>
            </a:r>
            <a:r>
              <a:rPr kumimoji="1" lang="ja-JP" altLang="en-US" b="1" dirty="0">
                <a:latin typeface="BIZ UDPゴシック" panose="020B0400000000000000" pitchFamily="50" charset="-128"/>
                <a:ea typeface="BIZ UDPゴシック" panose="020B0400000000000000" pitchFamily="50" charset="-128"/>
              </a:rPr>
              <a:t>　</a:t>
            </a:r>
            <a:r>
              <a:rPr kumimoji="1" lang="ja-JP" altLang="en-US" sz="1100" b="1" dirty="0">
                <a:solidFill>
                  <a:schemeClr val="bg1"/>
                </a:solidFill>
                <a:latin typeface="BIZ UDPゴシック" panose="020B0400000000000000" pitchFamily="50" charset="-128"/>
                <a:ea typeface="BIZ UDPゴシック" panose="020B0400000000000000" pitchFamily="50" charset="-128"/>
              </a:rPr>
              <a:t>福祉部障がい福祉室自立支援課</a:t>
            </a:r>
            <a:endParaRPr kumimoji="1" lang="ja-JP" altLang="en-US" sz="1800" b="1" dirty="0">
              <a:solidFill>
                <a:schemeClr val="bg1"/>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C915BA78-C790-4388-8668-AF995A53F9AF}"/>
              </a:ext>
            </a:extLst>
          </p:cNvPr>
          <p:cNvSpPr txBox="1"/>
          <p:nvPr/>
        </p:nvSpPr>
        <p:spPr bwMode="gray">
          <a:xfrm>
            <a:off x="181978" y="1406593"/>
            <a:ext cx="4316134" cy="338554"/>
          </a:xfrm>
          <a:prstGeom prst="rect">
            <a:avLst/>
          </a:prstGeom>
          <a:solidFill>
            <a:srgbClr val="B7C9E7"/>
          </a:solidFill>
          <a:ln>
            <a:noFill/>
          </a:ln>
        </p:spPr>
        <p:txBody>
          <a:bodyPr wrap="square" rtlCol="0">
            <a:spAutoFit/>
          </a:bodyPr>
          <a:lstStyle/>
          <a:p>
            <a:pPr algn="ctr"/>
            <a:r>
              <a:rPr kumimoji="1" lang="ja-JP" altLang="en-US" sz="1600" b="1" dirty="0">
                <a:latin typeface="BIZ UDPゴシック" panose="020B0400000000000000" pitchFamily="50" charset="-128"/>
                <a:ea typeface="BIZ UDPゴシック" panose="020B0400000000000000" pitchFamily="50" charset="-128"/>
              </a:rPr>
              <a:t>令和６年３月</a:t>
            </a:r>
            <a:r>
              <a:rPr kumimoji="1" lang="en-US" altLang="ja-JP" sz="1600" b="1" dirty="0">
                <a:latin typeface="BIZ UDPゴシック" panose="020B0400000000000000" pitchFamily="50" charset="-128"/>
                <a:ea typeface="BIZ UDPゴシック" panose="020B0400000000000000" pitchFamily="50" charset="-128"/>
              </a:rPr>
              <a:t>19</a:t>
            </a:r>
            <a:r>
              <a:rPr kumimoji="1" lang="ja-JP" altLang="en-US" sz="1600" b="1" dirty="0">
                <a:latin typeface="BIZ UDPゴシック" panose="020B0400000000000000" pitchFamily="50" charset="-128"/>
                <a:ea typeface="BIZ UDPゴシック" panose="020B0400000000000000" pitchFamily="50" charset="-128"/>
              </a:rPr>
              <a:t>日　就労支援部会での意見</a:t>
            </a:r>
          </a:p>
        </p:txBody>
      </p:sp>
      <p:sp>
        <p:nvSpPr>
          <p:cNvPr id="5" name="正方形/長方形 4">
            <a:extLst>
              <a:ext uri="{FF2B5EF4-FFF2-40B4-BE49-F238E27FC236}">
                <a16:creationId xmlns:a16="http://schemas.microsoft.com/office/drawing/2014/main" id="{A9AB5A17-DF27-42D8-B4EE-84DDF5B0630B}"/>
              </a:ext>
            </a:extLst>
          </p:cNvPr>
          <p:cNvSpPr/>
          <p:nvPr/>
        </p:nvSpPr>
        <p:spPr bwMode="gray">
          <a:xfrm>
            <a:off x="181978" y="1749988"/>
            <a:ext cx="13075819" cy="1734892"/>
          </a:xfrm>
          <a:prstGeom prst="rect">
            <a:avLst/>
          </a:prstGeom>
          <a:noFill/>
          <a:ln w="38100">
            <a:solidFill>
              <a:srgbClr val="B7C9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315897"/>
              </a:buClr>
              <a:buFont typeface="Wingdings" panose="05000000000000000000" pitchFamily="2" charset="2"/>
              <a:buChar char="Ø"/>
            </a:pPr>
            <a:r>
              <a:rPr kumimoji="1" lang="ja-JP" altLang="en-US" sz="1400" b="1" dirty="0">
                <a:solidFill>
                  <a:schemeClr val="tx1"/>
                </a:solidFill>
                <a:latin typeface="BIZ UDPゴシック" panose="020B0400000000000000" pitchFamily="50" charset="-128"/>
                <a:ea typeface="BIZ UDPゴシック" panose="020B0400000000000000" pitchFamily="50" charset="-128"/>
              </a:rPr>
              <a:t>議題「地方自治法施行令第</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167</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条の</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2</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第</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1</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項第</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3</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号の規定に基づく障害者支援施設等に準ずる者の認定について」について</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pPr>
              <a:buClr>
                <a:srgbClr val="315897"/>
              </a:buClr>
            </a:pPr>
            <a:endParaRPr kumimoji="1" lang="ja-JP" altLang="en-US" sz="800" b="1" dirty="0">
              <a:solidFill>
                <a:schemeClr val="tx1"/>
              </a:solidFill>
              <a:latin typeface="BIZ UDPゴシック" panose="020B0400000000000000" pitchFamily="50" charset="-128"/>
              <a:ea typeface="BIZ UDPゴシック" panose="020B0400000000000000" pitchFamily="50" charset="-128"/>
            </a:endParaRP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特例子会社の認定・取消は国が行うものであるが、大阪府としても、特に「</a:t>
            </a:r>
            <a:r>
              <a:rPr kumimoji="1" lang="zh-TW" altLang="en-US" sz="1400" dirty="0">
                <a:solidFill>
                  <a:schemeClr val="tx1"/>
                </a:solidFill>
                <a:latin typeface="BIZ UDPゴシック" panose="020B0400000000000000" pitchFamily="50" charset="-128"/>
                <a:ea typeface="BIZ UDPゴシック" panose="020B0400000000000000" pitchFamily="50" charset="-128"/>
              </a:rPr>
              <a:t>障害者支援施設等</a:t>
            </a:r>
            <a:r>
              <a:rPr kumimoji="1" lang="ja-JP" altLang="en-US" sz="1400" dirty="0">
                <a:solidFill>
                  <a:schemeClr val="tx1"/>
                </a:solidFill>
                <a:latin typeface="BIZ UDPゴシック" panose="020B0400000000000000" pitchFamily="50" charset="-128"/>
                <a:ea typeface="BIZ UDPゴシック" panose="020B0400000000000000" pitchFamily="50" charset="-128"/>
              </a:rPr>
              <a:t>に準ずる者」に認定された特例子会社については、府も気にする必要がある。今後も情報を集めて、必要に応じて情報提供をしてほしい。</a:t>
            </a: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障害者優先調達推進法の規定により、 「</a:t>
            </a:r>
            <a:r>
              <a:rPr kumimoji="1" lang="zh-TW" altLang="en-US" sz="1400" dirty="0">
                <a:solidFill>
                  <a:schemeClr val="tx1"/>
                </a:solidFill>
                <a:latin typeface="BIZ UDPゴシック" panose="020B0400000000000000" pitchFamily="50" charset="-128"/>
                <a:ea typeface="BIZ UDPゴシック" panose="020B0400000000000000" pitchFamily="50" charset="-128"/>
              </a:rPr>
              <a:t>障害者支援施設等</a:t>
            </a:r>
            <a:r>
              <a:rPr kumimoji="1" lang="ja-JP" altLang="en-US" sz="1400" dirty="0">
                <a:solidFill>
                  <a:schemeClr val="tx1"/>
                </a:solidFill>
                <a:latin typeface="BIZ UDPゴシック" panose="020B0400000000000000" pitchFamily="50" charset="-128"/>
                <a:ea typeface="BIZ UDPゴシック" panose="020B0400000000000000" pitchFamily="50" charset="-128"/>
              </a:rPr>
              <a:t>に準ずる者」の認定対象から特例子会社を外すことが難しいとしても、大阪府の優先調達方針の考えをまとめておくべきである。</a:t>
            </a: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発注先や発注内容、金額をまとめるとともに、次回の工賃委員会でも議論をすべき。</a:t>
            </a:r>
          </a:p>
        </p:txBody>
      </p:sp>
      <p:sp>
        <p:nvSpPr>
          <p:cNvPr id="21" name="テキスト ボックス 20">
            <a:extLst>
              <a:ext uri="{FF2B5EF4-FFF2-40B4-BE49-F238E27FC236}">
                <a16:creationId xmlns:a16="http://schemas.microsoft.com/office/drawing/2014/main" id="{E893FC75-C247-4FE2-B0B3-8945390093CF}"/>
              </a:ext>
            </a:extLst>
          </p:cNvPr>
          <p:cNvSpPr txBox="1"/>
          <p:nvPr/>
        </p:nvSpPr>
        <p:spPr>
          <a:xfrm>
            <a:off x="12268561" y="73779"/>
            <a:ext cx="969818" cy="338554"/>
          </a:xfrm>
          <a:prstGeom prst="rect">
            <a:avLst/>
          </a:prstGeom>
          <a:solidFill>
            <a:schemeClr val="bg1"/>
          </a:solidFill>
        </p:spPr>
        <p:txBody>
          <a:bodyPr wrap="square" rtlCol="0">
            <a:spAutoFit/>
          </a:bodyPr>
          <a:lstStyle/>
          <a:p>
            <a:pPr algn="ctr"/>
            <a:r>
              <a:rPr kumimoji="1" lang="ja-JP" altLang="en-US" sz="1600" dirty="0">
                <a:latin typeface="BIZ UDPゴシック" panose="020B0400000000000000" pitchFamily="50" charset="-128"/>
                <a:ea typeface="BIZ UDPゴシック" panose="020B0400000000000000" pitchFamily="50" charset="-128"/>
              </a:rPr>
              <a:t>資料３</a:t>
            </a:r>
          </a:p>
        </p:txBody>
      </p:sp>
      <p:sp>
        <p:nvSpPr>
          <p:cNvPr id="9" name="テキスト ボックス 8">
            <a:extLst>
              <a:ext uri="{FF2B5EF4-FFF2-40B4-BE49-F238E27FC236}">
                <a16:creationId xmlns:a16="http://schemas.microsoft.com/office/drawing/2014/main" id="{4AB696A7-7BDB-4794-B8C9-164170C4B756}"/>
              </a:ext>
            </a:extLst>
          </p:cNvPr>
          <p:cNvSpPr txBox="1"/>
          <p:nvPr/>
        </p:nvSpPr>
        <p:spPr bwMode="gray">
          <a:xfrm>
            <a:off x="162558" y="3975673"/>
            <a:ext cx="6537911" cy="338554"/>
          </a:xfrm>
          <a:prstGeom prst="rect">
            <a:avLst/>
          </a:prstGeom>
          <a:solidFill>
            <a:srgbClr val="B7C9E7"/>
          </a:solidFill>
          <a:ln>
            <a:noFill/>
          </a:ln>
        </p:spPr>
        <p:txBody>
          <a:bodyPr wrap="square" rtlCol="0">
            <a:spAutoFit/>
          </a:bodyPr>
          <a:lstStyle/>
          <a:p>
            <a:pPr algn="ctr"/>
            <a:r>
              <a:rPr kumimoji="1" lang="ja-JP" altLang="en-US" sz="1600" b="1" dirty="0">
                <a:latin typeface="BIZ UDPゴシック" panose="020B0400000000000000" pitchFamily="50" charset="-128"/>
                <a:ea typeface="BIZ UDPゴシック" panose="020B0400000000000000" pitchFamily="50" charset="-128"/>
              </a:rPr>
              <a:t>令和６年３月</a:t>
            </a:r>
            <a:r>
              <a:rPr kumimoji="1" lang="en-US" altLang="ja-JP" sz="1600" b="1" dirty="0">
                <a:latin typeface="BIZ UDPゴシック" panose="020B0400000000000000" pitchFamily="50" charset="-128"/>
                <a:ea typeface="BIZ UDPゴシック" panose="020B0400000000000000" pitchFamily="50" charset="-128"/>
              </a:rPr>
              <a:t>21</a:t>
            </a:r>
            <a:r>
              <a:rPr kumimoji="1" lang="ja-JP" altLang="en-US" sz="1600" b="1" dirty="0">
                <a:latin typeface="BIZ UDPゴシック" panose="020B0400000000000000" pitchFamily="50" charset="-128"/>
                <a:ea typeface="BIZ UDPゴシック" panose="020B0400000000000000" pitchFamily="50" charset="-128"/>
              </a:rPr>
              <a:t>日　工賃向上計画の推進に関する専門委員会での意見</a:t>
            </a:r>
          </a:p>
        </p:txBody>
      </p:sp>
      <p:sp>
        <p:nvSpPr>
          <p:cNvPr id="10" name="正方形/長方形 9">
            <a:extLst>
              <a:ext uri="{FF2B5EF4-FFF2-40B4-BE49-F238E27FC236}">
                <a16:creationId xmlns:a16="http://schemas.microsoft.com/office/drawing/2014/main" id="{FE8A7214-087C-4CB7-882D-0FF16140C231}"/>
              </a:ext>
            </a:extLst>
          </p:cNvPr>
          <p:cNvSpPr/>
          <p:nvPr/>
        </p:nvSpPr>
        <p:spPr bwMode="gray">
          <a:xfrm>
            <a:off x="162560" y="4302235"/>
            <a:ext cx="13075819" cy="1507452"/>
          </a:xfrm>
          <a:prstGeom prst="rect">
            <a:avLst/>
          </a:prstGeom>
          <a:noFill/>
          <a:ln w="38100">
            <a:solidFill>
              <a:srgbClr val="B7C9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a:t>
            </a:r>
            <a:r>
              <a:rPr kumimoji="1" lang="zh-TW" altLang="en-US" sz="1400" dirty="0">
                <a:solidFill>
                  <a:schemeClr val="tx1"/>
                </a:solidFill>
                <a:latin typeface="BIZ UDPゴシック" panose="020B0400000000000000" pitchFamily="50" charset="-128"/>
                <a:ea typeface="BIZ UDPゴシック" panose="020B0400000000000000" pitchFamily="50" charset="-128"/>
              </a:rPr>
              <a:t>障害者支援施設等</a:t>
            </a:r>
            <a:r>
              <a:rPr kumimoji="1" lang="ja-JP" altLang="en-US" sz="1400" dirty="0">
                <a:solidFill>
                  <a:schemeClr val="tx1"/>
                </a:solidFill>
                <a:latin typeface="BIZ UDPゴシック" panose="020B0400000000000000" pitchFamily="50" charset="-128"/>
                <a:ea typeface="BIZ UDPゴシック" panose="020B0400000000000000" pitchFamily="50" charset="-128"/>
              </a:rPr>
              <a:t>に準ずる者」の認定基準は、障害者優先調達推進法を踏まえたものであり、特例子会社のみ何らかの基準を大阪府独自で設けるのは現実的ではない。</a:t>
            </a: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一方で、就労継続支援Ｂ型事業所の工賃向上は府にとって重要な課題である。引き続き、優先調達方針や工賃向上計画の中で、就労継続支援Ｂ型事業所への優先調達をこれまで以上に進めるための取組みを進めていくことが重要である。</a:t>
            </a:r>
          </a:p>
        </p:txBody>
      </p:sp>
    </p:spTree>
    <p:extLst>
      <p:ext uri="{BB962C8B-B14F-4D97-AF65-F5344CB8AC3E}">
        <p14:creationId xmlns:p14="http://schemas.microsoft.com/office/powerpoint/2010/main" val="1686267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1C07B8C-ACDB-4242-A403-C83022999A98}"/>
              </a:ext>
            </a:extLst>
          </p:cNvPr>
          <p:cNvSpPr/>
          <p:nvPr/>
        </p:nvSpPr>
        <p:spPr bwMode="gray">
          <a:xfrm>
            <a:off x="0" y="-22477"/>
            <a:ext cx="13439775" cy="517236"/>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a:t>
            </a:r>
            <a:r>
              <a:rPr kumimoji="1" lang="ja-JP" altLang="en-US" sz="2000" b="1" dirty="0">
                <a:latin typeface="BIZ UDPゴシック" panose="020B0400000000000000" pitchFamily="50" charset="-128"/>
                <a:ea typeface="BIZ UDPゴシック" panose="020B0400000000000000" pitchFamily="50" charset="-128"/>
              </a:rPr>
              <a:t>障害者優先調達推進法に基づく調達実績等について　　　　　　　　　　　　　　　　　　　　　　　　　　　　　</a:t>
            </a:r>
            <a:r>
              <a:rPr kumimoji="1" lang="ja-JP" altLang="en-US" b="1" dirty="0">
                <a:latin typeface="BIZ UDPゴシック" panose="020B0400000000000000" pitchFamily="50" charset="-128"/>
                <a:ea typeface="BIZ UDPゴシック" panose="020B0400000000000000" pitchFamily="50" charset="-128"/>
              </a:rPr>
              <a:t>　</a:t>
            </a:r>
            <a:r>
              <a:rPr kumimoji="1" lang="ja-JP" altLang="en-US" sz="1100" b="1" dirty="0">
                <a:solidFill>
                  <a:schemeClr val="bg1"/>
                </a:solidFill>
                <a:latin typeface="BIZ UDPゴシック" panose="020B0400000000000000" pitchFamily="50" charset="-128"/>
                <a:ea typeface="BIZ UDPゴシック" panose="020B0400000000000000" pitchFamily="50" charset="-128"/>
              </a:rPr>
              <a:t>福祉部障がい福祉室自立支援課</a:t>
            </a:r>
            <a:endParaRPr kumimoji="1" lang="ja-JP" altLang="en-US" sz="1800" b="1"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1B35C3EA-B869-4F6B-A3D7-B23F859DC326}"/>
              </a:ext>
            </a:extLst>
          </p:cNvPr>
          <p:cNvSpPr txBox="1"/>
          <p:nvPr/>
        </p:nvSpPr>
        <p:spPr>
          <a:xfrm>
            <a:off x="12251154" y="1142689"/>
            <a:ext cx="1030099" cy="261610"/>
          </a:xfrm>
          <a:prstGeom prst="rect">
            <a:avLst/>
          </a:prstGeom>
          <a:noFill/>
        </p:spPr>
        <p:txBody>
          <a:bodyPr wrap="square" rtlCol="0">
            <a:spAutoFit/>
          </a:bodyPr>
          <a:lstStyle/>
          <a:p>
            <a:pPr algn="r"/>
            <a:r>
              <a:rPr kumimoji="1" lang="ja-JP" altLang="en-US" sz="1100" dirty="0">
                <a:latin typeface="BIZ UDPゴシック" panose="020B0400000000000000" pitchFamily="50" charset="-128"/>
                <a:ea typeface="BIZ UDPゴシック" panose="020B0400000000000000" pitchFamily="50" charset="-128"/>
              </a:rPr>
              <a:t>単位：円</a:t>
            </a:r>
          </a:p>
        </p:txBody>
      </p:sp>
      <p:sp>
        <p:nvSpPr>
          <p:cNvPr id="14" name="正方形/長方形 13">
            <a:extLst>
              <a:ext uri="{FF2B5EF4-FFF2-40B4-BE49-F238E27FC236}">
                <a16:creationId xmlns:a16="http://schemas.microsoft.com/office/drawing/2014/main" id="{A9A00629-57A1-48DB-986B-3F4F992D41DA}"/>
              </a:ext>
            </a:extLst>
          </p:cNvPr>
          <p:cNvSpPr/>
          <p:nvPr/>
        </p:nvSpPr>
        <p:spPr>
          <a:xfrm>
            <a:off x="6049858" y="6467061"/>
            <a:ext cx="3004764" cy="924560"/>
          </a:xfrm>
          <a:prstGeom prst="rect">
            <a:avLst/>
          </a:prstGeom>
          <a:solidFill>
            <a:srgbClr val="D0D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latin typeface="BIZ UDPゴシック" panose="020B0400000000000000" pitchFamily="50" charset="-128"/>
                <a:ea typeface="BIZ UDPゴシック" panose="020B0400000000000000" pitchFamily="50" charset="-128"/>
              </a:rPr>
              <a:t>印刷業務のうち、約７割が共同受注窓口、</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tx1"/>
                </a:solidFill>
                <a:latin typeface="BIZ UDPゴシック" panose="020B0400000000000000" pitchFamily="50" charset="-128"/>
                <a:ea typeface="BIZ UDPゴシック" panose="020B0400000000000000" pitchFamily="50" charset="-128"/>
              </a:rPr>
              <a:t>約３割が特例子会社への発注</a:t>
            </a:r>
          </a:p>
        </p:txBody>
      </p:sp>
      <p:sp>
        <p:nvSpPr>
          <p:cNvPr id="15" name="二等辺三角形 14">
            <a:extLst>
              <a:ext uri="{FF2B5EF4-FFF2-40B4-BE49-F238E27FC236}">
                <a16:creationId xmlns:a16="http://schemas.microsoft.com/office/drawing/2014/main" id="{8EAEEECE-E0A4-4433-B9A2-BF8E9FC3A70E}"/>
              </a:ext>
            </a:extLst>
          </p:cNvPr>
          <p:cNvSpPr/>
          <p:nvPr/>
        </p:nvSpPr>
        <p:spPr>
          <a:xfrm>
            <a:off x="7154881" y="6200130"/>
            <a:ext cx="701040" cy="266931"/>
          </a:xfrm>
          <a:prstGeom prst="triangle">
            <a:avLst/>
          </a:prstGeom>
          <a:solidFill>
            <a:srgbClr val="D0D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35E58294-A823-42F6-A609-FDF3EE911A06}"/>
              </a:ext>
            </a:extLst>
          </p:cNvPr>
          <p:cNvSpPr/>
          <p:nvPr/>
        </p:nvSpPr>
        <p:spPr>
          <a:xfrm>
            <a:off x="11504645" y="6605186"/>
            <a:ext cx="1551598" cy="924560"/>
          </a:xfrm>
          <a:prstGeom prst="rect">
            <a:avLst/>
          </a:prstGeom>
          <a:solidFill>
            <a:srgbClr val="D0D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latin typeface="BIZ UDPゴシック" panose="020B0400000000000000" pitchFamily="50" charset="-128"/>
                <a:ea typeface="BIZ UDPゴシック" panose="020B0400000000000000" pitchFamily="50" charset="-128"/>
              </a:rPr>
              <a:t>（特例子会社）</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tx1"/>
                </a:solidFill>
                <a:latin typeface="BIZ UDPゴシック" panose="020B0400000000000000" pitchFamily="50" charset="-128"/>
                <a:ea typeface="BIZ UDPゴシック" panose="020B0400000000000000" pitchFamily="50" charset="-128"/>
              </a:rPr>
              <a:t>９割以上が印刷業務</a:t>
            </a:r>
          </a:p>
        </p:txBody>
      </p:sp>
      <p:sp>
        <p:nvSpPr>
          <p:cNvPr id="26" name="テキスト ボックス 25">
            <a:extLst>
              <a:ext uri="{FF2B5EF4-FFF2-40B4-BE49-F238E27FC236}">
                <a16:creationId xmlns:a16="http://schemas.microsoft.com/office/drawing/2014/main" id="{7E89C652-7CD7-4BA0-B1E4-8C546FCD9F18}"/>
              </a:ext>
            </a:extLst>
          </p:cNvPr>
          <p:cNvSpPr txBox="1"/>
          <p:nvPr/>
        </p:nvSpPr>
        <p:spPr>
          <a:xfrm>
            <a:off x="229444" y="986217"/>
            <a:ext cx="4273420" cy="338554"/>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600" b="1" dirty="0">
                <a:latin typeface="BIZ UDPゴシック" panose="020B0400000000000000" pitchFamily="50" charset="-128"/>
                <a:ea typeface="BIZ UDPゴシック" panose="020B0400000000000000" pitchFamily="50" charset="-128"/>
              </a:rPr>
              <a:t>大阪府の調達実績（令和４年度実績）</a:t>
            </a:r>
          </a:p>
        </p:txBody>
      </p:sp>
      <p:cxnSp>
        <p:nvCxnSpPr>
          <p:cNvPr id="18" name="直線矢印コネクタ 17">
            <a:extLst>
              <a:ext uri="{FF2B5EF4-FFF2-40B4-BE49-F238E27FC236}">
                <a16:creationId xmlns:a16="http://schemas.microsoft.com/office/drawing/2014/main" id="{6F8F0890-1790-47DF-BDE7-1691CA9C64D7}"/>
              </a:ext>
            </a:extLst>
          </p:cNvPr>
          <p:cNvCxnSpPr>
            <a:cxnSpLocks/>
          </p:cNvCxnSpPr>
          <p:nvPr/>
        </p:nvCxnSpPr>
        <p:spPr>
          <a:xfrm flipH="1" flipV="1">
            <a:off x="8040376" y="5736688"/>
            <a:ext cx="4109177" cy="853195"/>
          </a:xfrm>
          <a:prstGeom prst="straightConnector1">
            <a:avLst/>
          </a:prstGeom>
          <a:ln>
            <a:solidFill>
              <a:srgbClr val="315897"/>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4" name="表 23">
            <a:extLst>
              <a:ext uri="{FF2B5EF4-FFF2-40B4-BE49-F238E27FC236}">
                <a16:creationId xmlns:a16="http://schemas.microsoft.com/office/drawing/2014/main" id="{389C1863-B0C9-4AA8-897C-DE7BD1B4AD2C}"/>
              </a:ext>
            </a:extLst>
          </p:cNvPr>
          <p:cNvGraphicFramePr>
            <a:graphicFrameLocks noGrp="1"/>
          </p:cNvGraphicFramePr>
          <p:nvPr>
            <p:extLst>
              <p:ext uri="{D42A27DB-BD31-4B8C-83A1-F6EECF244321}">
                <p14:modId xmlns:p14="http://schemas.microsoft.com/office/powerpoint/2010/main" val="809780298"/>
              </p:ext>
            </p:extLst>
          </p:nvPr>
        </p:nvGraphicFramePr>
        <p:xfrm>
          <a:off x="128259" y="1421649"/>
          <a:ext cx="13185407" cy="4643762"/>
        </p:xfrm>
        <a:graphic>
          <a:graphicData uri="http://schemas.openxmlformats.org/drawingml/2006/table">
            <a:tbl>
              <a:tblPr/>
              <a:tblGrid>
                <a:gridCol w="519923">
                  <a:extLst>
                    <a:ext uri="{9D8B030D-6E8A-4147-A177-3AD203B41FA5}">
                      <a16:colId xmlns:a16="http://schemas.microsoft.com/office/drawing/2014/main" val="2345997629"/>
                    </a:ext>
                  </a:extLst>
                </a:gridCol>
                <a:gridCol w="558826">
                  <a:extLst>
                    <a:ext uri="{9D8B030D-6E8A-4147-A177-3AD203B41FA5}">
                      <a16:colId xmlns:a16="http://schemas.microsoft.com/office/drawing/2014/main" val="4223151862"/>
                    </a:ext>
                  </a:extLst>
                </a:gridCol>
                <a:gridCol w="1527048">
                  <a:extLst>
                    <a:ext uri="{9D8B030D-6E8A-4147-A177-3AD203B41FA5}">
                      <a16:colId xmlns:a16="http://schemas.microsoft.com/office/drawing/2014/main" val="3553309490"/>
                    </a:ext>
                  </a:extLst>
                </a:gridCol>
                <a:gridCol w="1057961">
                  <a:extLst>
                    <a:ext uri="{9D8B030D-6E8A-4147-A177-3AD203B41FA5}">
                      <a16:colId xmlns:a16="http://schemas.microsoft.com/office/drawing/2014/main" val="2931622967"/>
                    </a:ext>
                  </a:extLst>
                </a:gridCol>
                <a:gridCol w="1057961">
                  <a:extLst>
                    <a:ext uri="{9D8B030D-6E8A-4147-A177-3AD203B41FA5}">
                      <a16:colId xmlns:a16="http://schemas.microsoft.com/office/drawing/2014/main" val="305911057"/>
                    </a:ext>
                  </a:extLst>
                </a:gridCol>
                <a:gridCol w="1057961">
                  <a:extLst>
                    <a:ext uri="{9D8B030D-6E8A-4147-A177-3AD203B41FA5}">
                      <a16:colId xmlns:a16="http://schemas.microsoft.com/office/drawing/2014/main" val="2686009249"/>
                    </a:ext>
                  </a:extLst>
                </a:gridCol>
                <a:gridCol w="1057961">
                  <a:extLst>
                    <a:ext uri="{9D8B030D-6E8A-4147-A177-3AD203B41FA5}">
                      <a16:colId xmlns:a16="http://schemas.microsoft.com/office/drawing/2014/main" val="3413386856"/>
                    </a:ext>
                  </a:extLst>
                </a:gridCol>
                <a:gridCol w="1057961">
                  <a:extLst>
                    <a:ext uri="{9D8B030D-6E8A-4147-A177-3AD203B41FA5}">
                      <a16:colId xmlns:a16="http://schemas.microsoft.com/office/drawing/2014/main" val="716085938"/>
                    </a:ext>
                  </a:extLst>
                </a:gridCol>
                <a:gridCol w="1057961">
                  <a:extLst>
                    <a:ext uri="{9D8B030D-6E8A-4147-A177-3AD203B41FA5}">
                      <a16:colId xmlns:a16="http://schemas.microsoft.com/office/drawing/2014/main" val="2217534176"/>
                    </a:ext>
                  </a:extLst>
                </a:gridCol>
                <a:gridCol w="1057961">
                  <a:extLst>
                    <a:ext uri="{9D8B030D-6E8A-4147-A177-3AD203B41FA5}">
                      <a16:colId xmlns:a16="http://schemas.microsoft.com/office/drawing/2014/main" val="2892879436"/>
                    </a:ext>
                  </a:extLst>
                </a:gridCol>
                <a:gridCol w="1057961">
                  <a:extLst>
                    <a:ext uri="{9D8B030D-6E8A-4147-A177-3AD203B41FA5}">
                      <a16:colId xmlns:a16="http://schemas.microsoft.com/office/drawing/2014/main" val="3099503729"/>
                    </a:ext>
                  </a:extLst>
                </a:gridCol>
                <a:gridCol w="1057961">
                  <a:extLst>
                    <a:ext uri="{9D8B030D-6E8A-4147-A177-3AD203B41FA5}">
                      <a16:colId xmlns:a16="http://schemas.microsoft.com/office/drawing/2014/main" val="3523403259"/>
                    </a:ext>
                  </a:extLst>
                </a:gridCol>
                <a:gridCol w="1057961">
                  <a:extLst>
                    <a:ext uri="{9D8B030D-6E8A-4147-A177-3AD203B41FA5}">
                      <a16:colId xmlns:a16="http://schemas.microsoft.com/office/drawing/2014/main" val="1032422073"/>
                    </a:ext>
                  </a:extLst>
                </a:gridCol>
              </a:tblGrid>
              <a:tr h="342000">
                <a:tc rowSpan="2" gridSpan="2">
                  <a:txBody>
                    <a:bodyPr/>
                    <a:lstStyle/>
                    <a:p>
                      <a:pPr algn="l" fontAlgn="b"/>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発注先　</a:t>
                      </a:r>
                      <a:endPar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fontAlgn="b"/>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482" marR="6482" marT="6482"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rowSpan="2" hMerge="1">
                  <a:txBody>
                    <a:bodyPr/>
                    <a:lstStyle/>
                    <a:p>
                      <a:endParaRPr kumimoji="1" lang="ja-JP" altLang="en-US"/>
                    </a:p>
                  </a:txBody>
                  <a:tcPr/>
                </a:tc>
                <a:tc rowSpan="2">
                  <a:txBody>
                    <a:bodyPr/>
                    <a:lstStyle/>
                    <a:p>
                      <a:pPr algn="r" fontAlgn="t"/>
                      <a:endPar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fontAlgn="t"/>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発注内容</a:t>
                      </a:r>
                    </a:p>
                  </a:txBody>
                  <a:tcPr marL="6482" marR="6482" marT="6482" marB="0">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gridSpan="4">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物品</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rPr>
                        <a:t>役務</a:t>
                      </a:r>
                    </a:p>
                  </a:txBody>
                  <a:tcPr marL="6482" marR="6482" marT="6482"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計</a:t>
                      </a:r>
                    </a:p>
                  </a:txBody>
                  <a:tcPr marL="6482" marR="6482" marT="648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extLst>
                  <a:ext uri="{0D108BD9-81ED-4DB2-BD59-A6C34878D82A}">
                    <a16:rowId xmlns:a16="http://schemas.microsoft.com/office/drawing/2014/main" val="898877776"/>
                  </a:ext>
                </a:extLst>
              </a:tr>
              <a:tr h="341762">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事務用品</a:t>
                      </a:r>
                      <a:endPar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・書籍</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食料品・飲料</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小物雑貨</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a:txBody>
                    <a:bodyPr/>
                    <a:lstStyle/>
                    <a:p>
                      <a:pPr algn="ctr" fontAlgn="ctr"/>
                      <a:r>
                        <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rPr>
                        <a:t>その他の物品</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a:txBody>
                    <a:bodyPr/>
                    <a:lstStyle/>
                    <a:p>
                      <a:pPr algn="ctr" fontAlgn="ctr"/>
                      <a:r>
                        <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rPr>
                        <a:t>印刷</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クリーニング</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a:txBody>
                    <a:bodyPr/>
                    <a:lstStyle/>
                    <a:p>
                      <a:pPr algn="ctr" fontAlgn="ctr"/>
                      <a:r>
                        <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rPr>
                        <a:t>清掃・施設管理</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情報処理</a:t>
                      </a:r>
                      <a:endPar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・テープ起こし</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その他の</a:t>
                      </a:r>
                      <a:endPar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サービス・役務</a:t>
                      </a:r>
                    </a:p>
                  </a:txBody>
                  <a:tcPr marL="6482" marR="6482" marT="6482"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vMerge="1">
                  <a:txBody>
                    <a:bodyPr/>
                    <a:lstStyle/>
                    <a:p>
                      <a:pPr algn="l"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6482" marR="6482" marT="648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4169936"/>
                  </a:ext>
                </a:extLst>
              </a:tr>
              <a:tr h="360000">
                <a:tc gridSpan="3">
                  <a:txBody>
                    <a:bodyPr/>
                    <a:lstStyle/>
                    <a:p>
                      <a:pPr algn="l"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障がい者支援施設</a:t>
                      </a: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287323"/>
                  </a:ext>
                </a:extLst>
              </a:tr>
              <a:tr h="360000">
                <a:tc gridSpan="3">
                  <a:txBody>
                    <a:bodyPr/>
                    <a:lstStyle/>
                    <a:p>
                      <a:pPr algn="l" fontAlgn="ctr"/>
                      <a:r>
                        <a:rPr lang="zh-TW"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就労継続支援Ａ型事業所</a:t>
                      </a: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27,280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6,050,000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6,077,280</a:t>
                      </a:r>
                    </a:p>
                  </a:txBody>
                  <a:tcPr marL="6482" marR="6482" marT="648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7185065"/>
                  </a:ext>
                </a:extLst>
              </a:tr>
              <a:tr h="360000">
                <a:tc gridSpan="3">
                  <a:txBody>
                    <a:bodyPr/>
                    <a:lstStyle/>
                    <a:p>
                      <a:pPr algn="l" fontAlgn="ctr"/>
                      <a:r>
                        <a:rPr lang="zh-TW"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就労継続支援Ｂ型事業所</a:t>
                      </a: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32,692</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137,800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212,300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292,232</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69,520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1,032,980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345,950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2,123,474</a:t>
                      </a:r>
                    </a:p>
                  </a:txBody>
                  <a:tcPr marL="6482" marR="6482" marT="648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6504173"/>
                  </a:ext>
                </a:extLst>
              </a:tr>
              <a:tr h="360000">
                <a:tc gridSpan="3">
                  <a:txBody>
                    <a:bodyPr/>
                    <a:lstStyle/>
                    <a:p>
                      <a:pPr algn="l" fontAlgn="ctr"/>
                      <a:r>
                        <a:rPr lang="zh-TW"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生活介護事業所</a:t>
                      </a: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117,000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1,436,400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1,553,400</a:t>
                      </a:r>
                    </a:p>
                  </a:txBody>
                  <a:tcPr marL="6482" marR="6482" marT="648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4518687"/>
                  </a:ext>
                </a:extLst>
              </a:tr>
              <a:tr h="360000">
                <a:tc gridSpan="3">
                  <a:txBody>
                    <a:bodyPr/>
                    <a:lstStyle/>
                    <a:p>
                      <a:pPr algn="l"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その他（市町村共同受注窓口）</a:t>
                      </a: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0782364"/>
                  </a:ext>
                </a:extLst>
              </a:tr>
              <a:tr h="360000">
                <a:tc rowSpan="5">
                  <a:txBody>
                    <a:bodyPr/>
                    <a:lstStyle/>
                    <a:p>
                      <a:pPr algn="ctr" fontAlgn="ctr"/>
                      <a:r>
                        <a:rPr kumimoji="1" lang="ja-JP" altLang="en-US" sz="1100" b="0" dirty="0">
                          <a:solidFill>
                            <a:schemeClr val="tx1"/>
                          </a:solidFill>
                          <a:latin typeface="BIZ UDPゴシック" panose="020B0400000000000000" pitchFamily="50" charset="-128"/>
                          <a:ea typeface="BIZ UDPゴシック" panose="020B0400000000000000" pitchFamily="50" charset="-128"/>
                        </a:rPr>
                        <a:t>障害者支援施設等に</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gn="ctr" fontAlgn="ctr"/>
                      <a:r>
                        <a:rPr kumimoji="1" lang="ja-JP" altLang="en-US" sz="1100" b="0" dirty="0">
                          <a:solidFill>
                            <a:schemeClr val="tx1"/>
                          </a:solidFill>
                          <a:latin typeface="BIZ UDPゴシック" panose="020B0400000000000000" pitchFamily="50" charset="-128"/>
                          <a:ea typeface="BIZ UDPゴシック" panose="020B0400000000000000" pitchFamily="50" charset="-128"/>
                        </a:rPr>
                        <a:t>準ずる者</a:t>
                      </a:r>
                      <a:endParaRPr lang="zh-TW"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482" marR="6482" marT="6482" marB="0" vert="eaVert"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a:t>
                      </a:r>
                      <a:r>
                        <a:rPr lang="zh-TW"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在宅就業支援団体</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7,014,640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6,613,000</a:t>
                      </a:r>
                    </a:p>
                  </a:txBody>
                  <a:tcPr marL="6482" marR="6482" marT="6482"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13,627,640</a:t>
                      </a:r>
                    </a:p>
                  </a:txBody>
                  <a:tcPr marL="6482" marR="6482" marT="648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3231050"/>
                  </a:ext>
                </a:extLst>
              </a:tr>
              <a:tr h="360000">
                <a:tc vMerge="1">
                  <a:txBody>
                    <a:bodyPr/>
                    <a:lstStyle/>
                    <a:p>
                      <a:pPr algn="l" fontAlgn="ctr"/>
                      <a:endParaRPr lang="ja-JP" altLang="en-US" sz="1000" b="1" i="0" u="sng"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1" i="0" u="sng" strike="noStrike" dirty="0">
                          <a:solidFill>
                            <a:srgbClr val="000000"/>
                          </a:solidFill>
                          <a:effectLst/>
                          <a:latin typeface="BIZ UDPゴシック" panose="020B0400000000000000" pitchFamily="50" charset="-128"/>
                          <a:ea typeface="BIZ UDPゴシック" panose="020B0400000000000000" pitchFamily="50" charset="-128"/>
                        </a:rPr>
                        <a:t> 共同受注窓口</a:t>
                      </a:r>
                      <a:endParaRPr lang="en-US" altLang="ja-JP" sz="1100" b="1" i="0" u="sng"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4,114,708</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16,050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8,567,213</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60,060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1" i="0" u="sng" strike="noStrike" dirty="0">
                          <a:solidFill>
                            <a:srgbClr val="000000"/>
                          </a:solidFill>
                          <a:effectLst/>
                          <a:latin typeface="BIZ UDPゴシック" panose="020B0400000000000000" pitchFamily="50" charset="-128"/>
                          <a:ea typeface="BIZ UDPゴシック" panose="020B0400000000000000" pitchFamily="50" charset="-128"/>
                        </a:rPr>
                        <a:t>13,157,045</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6,930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3,042,900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13,200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1,321,699</a:t>
                      </a:r>
                    </a:p>
                  </a:txBody>
                  <a:tcPr marL="6482" marR="6482" marT="6482"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30,299,805</a:t>
                      </a:r>
                    </a:p>
                  </a:txBody>
                  <a:tcPr marL="6482" marR="6482" marT="648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0278915"/>
                  </a:ext>
                </a:extLst>
              </a:tr>
              <a:tr h="360000">
                <a:tc vMerge="1">
                  <a:txBody>
                    <a:bodyPr/>
                    <a:lstStyle/>
                    <a:p>
                      <a:pPr algn="l"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障がい者の就労機会の確保等の</a:t>
                      </a:r>
                      <a:endPar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活動・事業を行っている事業者</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139,319,996</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2,928,000</a:t>
                      </a:r>
                    </a:p>
                  </a:txBody>
                  <a:tcPr marL="6482" marR="6482" marT="6482"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142,247,996</a:t>
                      </a:r>
                    </a:p>
                  </a:txBody>
                  <a:tcPr marL="6482" marR="6482" marT="648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3845598"/>
                  </a:ext>
                </a:extLst>
              </a:tr>
              <a:tr h="360000">
                <a:tc vMerge="1">
                  <a:txBody>
                    <a:bodyPr/>
                    <a:lstStyle/>
                    <a:p>
                      <a:pPr algn="l"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重度障がい者多数雇用事業所</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38,016</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220,000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258,016</a:t>
                      </a:r>
                    </a:p>
                  </a:txBody>
                  <a:tcPr marL="6482" marR="6482" marT="648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7011575"/>
                  </a:ext>
                </a:extLst>
              </a:tr>
              <a:tr h="360000">
                <a:tc vMerge="1">
                  <a:txBody>
                    <a:bodyPr/>
                    <a:lstStyle/>
                    <a:p>
                      <a:pPr algn="l" fontAlgn="ctr"/>
                      <a:endParaRPr lang="ja-JP" altLang="en-US" sz="1100" b="1" i="0" u="sng"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gridSpan="2">
                  <a:txBody>
                    <a:bodyPr/>
                    <a:lstStyle/>
                    <a:p>
                      <a:pPr algn="l" fontAlgn="ctr"/>
                      <a:r>
                        <a:rPr lang="ja-JP" altLang="en-US" sz="1100" b="1" i="0" u="sng" strike="noStrike" dirty="0">
                          <a:solidFill>
                            <a:srgbClr val="000000"/>
                          </a:solidFill>
                          <a:effectLst/>
                          <a:latin typeface="BIZ UDPゴシック" panose="020B0400000000000000" pitchFamily="50" charset="-128"/>
                          <a:ea typeface="BIZ UDPゴシック" panose="020B0400000000000000" pitchFamily="50" charset="-128"/>
                        </a:rPr>
                        <a:t>  特例子会社</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kumimoji="1" lang="ja-JP" altLang="en-US" dirty="0"/>
                    </a:p>
                  </a:txBody>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239,250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100" b="1" i="0" u="sng" strike="noStrike" dirty="0">
                          <a:solidFill>
                            <a:srgbClr val="000000"/>
                          </a:solidFill>
                          <a:effectLst/>
                          <a:latin typeface="BIZ UDPゴシック" panose="020B0400000000000000" pitchFamily="50" charset="-128"/>
                          <a:ea typeface="BIZ UDPゴシック" panose="020B0400000000000000" pitchFamily="50" charset="-128"/>
                        </a:rPr>
                        <a:t>6,123,437</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9,680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240,790</a:t>
                      </a:r>
                    </a:p>
                  </a:txBody>
                  <a:tcPr marL="6482" marR="6482" marT="6482"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100" b="1" i="0" u="sng" strike="noStrike" dirty="0">
                          <a:solidFill>
                            <a:srgbClr val="000000"/>
                          </a:solidFill>
                          <a:effectLst/>
                          <a:latin typeface="BIZ UDPゴシック" panose="020B0400000000000000" pitchFamily="50" charset="-128"/>
                          <a:ea typeface="BIZ UDPゴシック" panose="020B0400000000000000" pitchFamily="50" charset="-128"/>
                        </a:rPr>
                        <a:t>6,613,157</a:t>
                      </a:r>
                    </a:p>
                  </a:txBody>
                  <a:tcPr marL="6482" marR="6482" marT="648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87996717"/>
                  </a:ext>
                </a:extLst>
              </a:tr>
              <a:tr h="360000">
                <a:tc gridSpan="3">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計</a:t>
                      </a: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4,212,696</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153,850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8,923,463</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272,360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19,792,714</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6,136,130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144,832,276</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7,373,790</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11,103,489</a:t>
                      </a:r>
                    </a:p>
                  </a:txBody>
                  <a:tcPr marL="6482" marR="6482" marT="6482"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202,800,768</a:t>
                      </a:r>
                    </a:p>
                  </a:txBody>
                  <a:tcPr marL="6482" marR="6482" marT="648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2392245"/>
                  </a:ext>
                </a:extLst>
              </a:tr>
            </a:tbl>
          </a:graphicData>
        </a:graphic>
      </p:graphicFrame>
      <p:cxnSp>
        <p:nvCxnSpPr>
          <p:cNvPr id="25" name="直線コネクタ 24">
            <a:extLst>
              <a:ext uri="{FF2B5EF4-FFF2-40B4-BE49-F238E27FC236}">
                <a16:creationId xmlns:a16="http://schemas.microsoft.com/office/drawing/2014/main" id="{A36DD74D-9A22-4E7F-B5F9-BC8E996D1E0E}"/>
              </a:ext>
            </a:extLst>
          </p:cNvPr>
          <p:cNvCxnSpPr>
            <a:cxnSpLocks/>
          </p:cNvCxnSpPr>
          <p:nvPr/>
        </p:nvCxnSpPr>
        <p:spPr>
          <a:xfrm>
            <a:off x="128259" y="1434566"/>
            <a:ext cx="2619747" cy="659410"/>
          </a:xfrm>
          <a:prstGeom prst="line">
            <a:avLst/>
          </a:prstGeom>
        </p:spPr>
        <p:style>
          <a:lnRef idx="1">
            <a:schemeClr val="dk1"/>
          </a:lnRef>
          <a:fillRef idx="0">
            <a:schemeClr val="dk1"/>
          </a:fillRef>
          <a:effectRef idx="0">
            <a:schemeClr val="dk1"/>
          </a:effectRef>
          <a:fontRef idx="minor">
            <a:schemeClr val="tx1"/>
          </a:fontRef>
        </p:style>
      </p:cxnSp>
      <p:cxnSp>
        <p:nvCxnSpPr>
          <p:cNvPr id="32" name="直線矢印コネクタ 31">
            <a:extLst>
              <a:ext uri="{FF2B5EF4-FFF2-40B4-BE49-F238E27FC236}">
                <a16:creationId xmlns:a16="http://schemas.microsoft.com/office/drawing/2014/main" id="{199FF9C7-79A2-43EA-812D-B5A993A39B10}"/>
              </a:ext>
            </a:extLst>
          </p:cNvPr>
          <p:cNvCxnSpPr>
            <a:cxnSpLocks/>
          </p:cNvCxnSpPr>
          <p:nvPr/>
        </p:nvCxnSpPr>
        <p:spPr>
          <a:xfrm flipV="1">
            <a:off x="12149553" y="5710663"/>
            <a:ext cx="130891" cy="894523"/>
          </a:xfrm>
          <a:prstGeom prst="straightConnector1">
            <a:avLst/>
          </a:prstGeom>
          <a:ln>
            <a:solidFill>
              <a:srgbClr val="315897"/>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5EA07F42-CAD3-4C27-9E5B-5FC26DE05533}"/>
              </a:ext>
            </a:extLst>
          </p:cNvPr>
          <p:cNvCxnSpPr>
            <a:cxnSpLocks/>
          </p:cNvCxnSpPr>
          <p:nvPr/>
        </p:nvCxnSpPr>
        <p:spPr>
          <a:xfrm flipH="1" flipV="1">
            <a:off x="8040375" y="5736686"/>
            <a:ext cx="4109178" cy="853197"/>
          </a:xfrm>
          <a:prstGeom prst="straightConnector1">
            <a:avLst/>
          </a:prstGeom>
          <a:ln>
            <a:solidFill>
              <a:srgbClr val="315897"/>
            </a:solidFill>
            <a:tailEnd type="triangle"/>
          </a:ln>
        </p:spPr>
        <p:style>
          <a:lnRef idx="1">
            <a:schemeClr val="accent1"/>
          </a:lnRef>
          <a:fillRef idx="0">
            <a:schemeClr val="accent1"/>
          </a:fillRef>
          <a:effectRef idx="0">
            <a:schemeClr val="accent1"/>
          </a:effectRef>
          <a:fontRef idx="minor">
            <a:schemeClr val="tx1"/>
          </a:fontRef>
        </p:style>
      </p:cxnSp>
      <p:sp>
        <p:nvSpPr>
          <p:cNvPr id="35" name="四角形: 角を丸くする 34">
            <a:extLst>
              <a:ext uri="{FF2B5EF4-FFF2-40B4-BE49-F238E27FC236}">
                <a16:creationId xmlns:a16="http://schemas.microsoft.com/office/drawing/2014/main" id="{479C27D0-B9CD-43A0-98C8-307B9C324D93}"/>
              </a:ext>
            </a:extLst>
          </p:cNvPr>
          <p:cNvSpPr/>
          <p:nvPr/>
        </p:nvSpPr>
        <p:spPr>
          <a:xfrm>
            <a:off x="6971826" y="4275123"/>
            <a:ext cx="1043954" cy="33905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四角形: 角を丸くする 35">
            <a:extLst>
              <a:ext uri="{FF2B5EF4-FFF2-40B4-BE49-F238E27FC236}">
                <a16:creationId xmlns:a16="http://schemas.microsoft.com/office/drawing/2014/main" id="{802D7DE2-87BB-4661-963C-4EE7FA25DDF8}"/>
              </a:ext>
            </a:extLst>
          </p:cNvPr>
          <p:cNvSpPr/>
          <p:nvPr/>
        </p:nvSpPr>
        <p:spPr>
          <a:xfrm>
            <a:off x="660552" y="4264802"/>
            <a:ext cx="2087454" cy="361464"/>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四角形: 角を丸くする 36">
            <a:extLst>
              <a:ext uri="{FF2B5EF4-FFF2-40B4-BE49-F238E27FC236}">
                <a16:creationId xmlns:a16="http://schemas.microsoft.com/office/drawing/2014/main" id="{C80DAB62-1725-45F9-A5D2-0B1125A295FB}"/>
              </a:ext>
            </a:extLst>
          </p:cNvPr>
          <p:cNvSpPr/>
          <p:nvPr/>
        </p:nvSpPr>
        <p:spPr>
          <a:xfrm>
            <a:off x="660552" y="5356300"/>
            <a:ext cx="2087454" cy="33905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四角形: 角を丸くする 37">
            <a:extLst>
              <a:ext uri="{FF2B5EF4-FFF2-40B4-BE49-F238E27FC236}">
                <a16:creationId xmlns:a16="http://schemas.microsoft.com/office/drawing/2014/main" id="{20BC4969-C908-4F71-8DCB-D76386D288C3}"/>
              </a:ext>
            </a:extLst>
          </p:cNvPr>
          <p:cNvSpPr/>
          <p:nvPr/>
        </p:nvSpPr>
        <p:spPr>
          <a:xfrm>
            <a:off x="6971825" y="5337105"/>
            <a:ext cx="1043954" cy="33905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四角形: 角を丸くする 38">
            <a:extLst>
              <a:ext uri="{FF2B5EF4-FFF2-40B4-BE49-F238E27FC236}">
                <a16:creationId xmlns:a16="http://schemas.microsoft.com/office/drawing/2014/main" id="{F37B35D8-184D-44EF-B9D0-BEF65E6D0A18}"/>
              </a:ext>
            </a:extLst>
          </p:cNvPr>
          <p:cNvSpPr/>
          <p:nvPr/>
        </p:nvSpPr>
        <p:spPr>
          <a:xfrm>
            <a:off x="12272302" y="5356300"/>
            <a:ext cx="1043954" cy="33905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矢印コネクタ 26">
            <a:extLst>
              <a:ext uri="{FF2B5EF4-FFF2-40B4-BE49-F238E27FC236}">
                <a16:creationId xmlns:a16="http://schemas.microsoft.com/office/drawing/2014/main" id="{DF7F54C5-2FD8-43D6-827F-56B0BE83B3A0}"/>
              </a:ext>
            </a:extLst>
          </p:cNvPr>
          <p:cNvCxnSpPr>
            <a:cxnSpLocks/>
          </p:cNvCxnSpPr>
          <p:nvPr/>
        </p:nvCxnSpPr>
        <p:spPr>
          <a:xfrm flipH="1" flipV="1">
            <a:off x="2734056" y="4626265"/>
            <a:ext cx="309370" cy="1724656"/>
          </a:xfrm>
          <a:prstGeom prst="straightConnector1">
            <a:avLst/>
          </a:prstGeom>
          <a:ln>
            <a:solidFill>
              <a:srgbClr val="315897"/>
            </a:solidFill>
            <a:tailEnd type="triangle"/>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2695A8AF-FFFD-4419-849F-831A3A98843D}"/>
              </a:ext>
            </a:extLst>
          </p:cNvPr>
          <p:cNvSpPr/>
          <p:nvPr/>
        </p:nvSpPr>
        <p:spPr>
          <a:xfrm>
            <a:off x="915551" y="6350921"/>
            <a:ext cx="3252964" cy="924560"/>
          </a:xfrm>
          <a:prstGeom prst="rect">
            <a:avLst/>
          </a:prstGeom>
          <a:solidFill>
            <a:srgbClr val="D0D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latin typeface="BIZ UDPゴシック" panose="020B0400000000000000" pitchFamily="50" charset="-128"/>
                <a:ea typeface="BIZ UDPゴシック" panose="020B0400000000000000" pitchFamily="50" charset="-128"/>
              </a:rPr>
              <a:t>（共同受注窓口）</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tx1"/>
                </a:solidFill>
                <a:latin typeface="BIZ UDPゴシック" panose="020B0400000000000000" pitchFamily="50" charset="-128"/>
                <a:ea typeface="BIZ UDPゴシック" panose="020B0400000000000000" pitchFamily="50" charset="-128"/>
              </a:rPr>
              <a:t>９割以上が就労継続支援Ｂ型事業所への発注</a:t>
            </a:r>
          </a:p>
        </p:txBody>
      </p:sp>
    </p:spTree>
    <p:extLst>
      <p:ext uri="{BB962C8B-B14F-4D97-AF65-F5344CB8AC3E}">
        <p14:creationId xmlns:p14="http://schemas.microsoft.com/office/powerpoint/2010/main" val="3445460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1C07B8C-ACDB-4242-A403-C83022999A98}"/>
              </a:ext>
            </a:extLst>
          </p:cNvPr>
          <p:cNvSpPr/>
          <p:nvPr/>
        </p:nvSpPr>
        <p:spPr bwMode="gray">
          <a:xfrm>
            <a:off x="0" y="-22477"/>
            <a:ext cx="13439775" cy="517236"/>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a:t>
            </a:r>
            <a:r>
              <a:rPr kumimoji="1" lang="ja-JP" altLang="en-US" sz="2000" b="1" dirty="0">
                <a:latin typeface="BIZ UDPゴシック" panose="020B0400000000000000" pitchFamily="50" charset="-128"/>
                <a:ea typeface="BIZ UDPゴシック" panose="020B0400000000000000" pitchFamily="50" charset="-128"/>
              </a:rPr>
              <a:t>障害者優先調達推進法に基づく調達実績等について　　　　　　　　　　　　　　　　　　　　　　　　　　　　　</a:t>
            </a:r>
            <a:r>
              <a:rPr kumimoji="1" lang="ja-JP" altLang="en-US" b="1" dirty="0">
                <a:latin typeface="BIZ UDPゴシック" panose="020B0400000000000000" pitchFamily="50" charset="-128"/>
                <a:ea typeface="BIZ UDPゴシック" panose="020B0400000000000000" pitchFamily="50" charset="-128"/>
              </a:rPr>
              <a:t>　</a:t>
            </a:r>
            <a:r>
              <a:rPr kumimoji="1" lang="ja-JP" altLang="en-US" sz="1100" b="1" dirty="0">
                <a:solidFill>
                  <a:schemeClr val="bg1"/>
                </a:solidFill>
                <a:latin typeface="BIZ UDPゴシック" panose="020B0400000000000000" pitchFamily="50" charset="-128"/>
                <a:ea typeface="BIZ UDPゴシック" panose="020B0400000000000000" pitchFamily="50" charset="-128"/>
              </a:rPr>
              <a:t>福祉部障がい福祉室自立支援課</a:t>
            </a:r>
            <a:endParaRPr kumimoji="1" lang="ja-JP" altLang="en-US" sz="1800" b="1" dirty="0">
              <a:solidFill>
                <a:schemeClr val="bg1"/>
              </a:solidFill>
              <a:latin typeface="BIZ UDPゴシック" panose="020B0400000000000000" pitchFamily="50" charset="-128"/>
              <a:ea typeface="BIZ UDPゴシック" panose="020B0400000000000000" pitchFamily="50" charset="-128"/>
            </a:endParaRPr>
          </a:p>
        </p:txBody>
      </p:sp>
      <p:graphicFrame>
        <p:nvGraphicFramePr>
          <p:cNvPr id="8" name="表 7">
            <a:extLst>
              <a:ext uri="{FF2B5EF4-FFF2-40B4-BE49-F238E27FC236}">
                <a16:creationId xmlns:a16="http://schemas.microsoft.com/office/drawing/2014/main" id="{DB4222CB-8964-48F0-BBDB-118CD0904A8A}"/>
              </a:ext>
            </a:extLst>
          </p:cNvPr>
          <p:cNvGraphicFramePr>
            <a:graphicFrameLocks noGrp="1"/>
          </p:cNvGraphicFramePr>
          <p:nvPr>
            <p:extLst>
              <p:ext uri="{D42A27DB-BD31-4B8C-83A1-F6EECF244321}">
                <p14:modId xmlns:p14="http://schemas.microsoft.com/office/powerpoint/2010/main" val="2421132240"/>
              </p:ext>
            </p:extLst>
          </p:nvPr>
        </p:nvGraphicFramePr>
        <p:xfrm>
          <a:off x="128259" y="1421649"/>
          <a:ext cx="13185407" cy="4643762"/>
        </p:xfrm>
        <a:graphic>
          <a:graphicData uri="http://schemas.openxmlformats.org/drawingml/2006/table">
            <a:tbl>
              <a:tblPr/>
              <a:tblGrid>
                <a:gridCol w="519923">
                  <a:extLst>
                    <a:ext uri="{9D8B030D-6E8A-4147-A177-3AD203B41FA5}">
                      <a16:colId xmlns:a16="http://schemas.microsoft.com/office/drawing/2014/main" val="2345997629"/>
                    </a:ext>
                  </a:extLst>
                </a:gridCol>
                <a:gridCol w="558826">
                  <a:extLst>
                    <a:ext uri="{9D8B030D-6E8A-4147-A177-3AD203B41FA5}">
                      <a16:colId xmlns:a16="http://schemas.microsoft.com/office/drawing/2014/main" val="4223151862"/>
                    </a:ext>
                  </a:extLst>
                </a:gridCol>
                <a:gridCol w="1675088">
                  <a:extLst>
                    <a:ext uri="{9D8B030D-6E8A-4147-A177-3AD203B41FA5}">
                      <a16:colId xmlns:a16="http://schemas.microsoft.com/office/drawing/2014/main" val="3553309490"/>
                    </a:ext>
                  </a:extLst>
                </a:gridCol>
                <a:gridCol w="1043157">
                  <a:extLst>
                    <a:ext uri="{9D8B030D-6E8A-4147-A177-3AD203B41FA5}">
                      <a16:colId xmlns:a16="http://schemas.microsoft.com/office/drawing/2014/main" val="2931622967"/>
                    </a:ext>
                  </a:extLst>
                </a:gridCol>
                <a:gridCol w="1043157">
                  <a:extLst>
                    <a:ext uri="{9D8B030D-6E8A-4147-A177-3AD203B41FA5}">
                      <a16:colId xmlns:a16="http://schemas.microsoft.com/office/drawing/2014/main" val="305911057"/>
                    </a:ext>
                  </a:extLst>
                </a:gridCol>
                <a:gridCol w="1043157">
                  <a:extLst>
                    <a:ext uri="{9D8B030D-6E8A-4147-A177-3AD203B41FA5}">
                      <a16:colId xmlns:a16="http://schemas.microsoft.com/office/drawing/2014/main" val="2686009249"/>
                    </a:ext>
                  </a:extLst>
                </a:gridCol>
                <a:gridCol w="1043157">
                  <a:extLst>
                    <a:ext uri="{9D8B030D-6E8A-4147-A177-3AD203B41FA5}">
                      <a16:colId xmlns:a16="http://schemas.microsoft.com/office/drawing/2014/main" val="3413386856"/>
                    </a:ext>
                  </a:extLst>
                </a:gridCol>
                <a:gridCol w="1043157">
                  <a:extLst>
                    <a:ext uri="{9D8B030D-6E8A-4147-A177-3AD203B41FA5}">
                      <a16:colId xmlns:a16="http://schemas.microsoft.com/office/drawing/2014/main" val="716085938"/>
                    </a:ext>
                  </a:extLst>
                </a:gridCol>
                <a:gridCol w="1043157">
                  <a:extLst>
                    <a:ext uri="{9D8B030D-6E8A-4147-A177-3AD203B41FA5}">
                      <a16:colId xmlns:a16="http://schemas.microsoft.com/office/drawing/2014/main" val="2217534176"/>
                    </a:ext>
                  </a:extLst>
                </a:gridCol>
                <a:gridCol w="1043157">
                  <a:extLst>
                    <a:ext uri="{9D8B030D-6E8A-4147-A177-3AD203B41FA5}">
                      <a16:colId xmlns:a16="http://schemas.microsoft.com/office/drawing/2014/main" val="2892879436"/>
                    </a:ext>
                  </a:extLst>
                </a:gridCol>
                <a:gridCol w="1043157">
                  <a:extLst>
                    <a:ext uri="{9D8B030D-6E8A-4147-A177-3AD203B41FA5}">
                      <a16:colId xmlns:a16="http://schemas.microsoft.com/office/drawing/2014/main" val="3099503729"/>
                    </a:ext>
                  </a:extLst>
                </a:gridCol>
                <a:gridCol w="1043157">
                  <a:extLst>
                    <a:ext uri="{9D8B030D-6E8A-4147-A177-3AD203B41FA5}">
                      <a16:colId xmlns:a16="http://schemas.microsoft.com/office/drawing/2014/main" val="3523403259"/>
                    </a:ext>
                  </a:extLst>
                </a:gridCol>
                <a:gridCol w="1043157">
                  <a:extLst>
                    <a:ext uri="{9D8B030D-6E8A-4147-A177-3AD203B41FA5}">
                      <a16:colId xmlns:a16="http://schemas.microsoft.com/office/drawing/2014/main" val="1032422073"/>
                    </a:ext>
                  </a:extLst>
                </a:gridCol>
              </a:tblGrid>
              <a:tr h="342000">
                <a:tc rowSpan="2" gridSpan="2">
                  <a:txBody>
                    <a:bodyPr/>
                    <a:lstStyle/>
                    <a:p>
                      <a:pPr algn="l" fontAlgn="b"/>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発注先　</a:t>
                      </a:r>
                      <a:endPar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fontAlgn="b"/>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482" marR="6482" marT="6482"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rowSpan="2" hMerge="1">
                  <a:txBody>
                    <a:bodyPr/>
                    <a:lstStyle/>
                    <a:p>
                      <a:endParaRPr kumimoji="1" lang="ja-JP" altLang="en-US"/>
                    </a:p>
                  </a:txBody>
                  <a:tcPr/>
                </a:tc>
                <a:tc rowSpan="2">
                  <a:txBody>
                    <a:bodyPr/>
                    <a:lstStyle/>
                    <a:p>
                      <a:pPr algn="r" fontAlgn="t"/>
                      <a:endPar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fontAlgn="t"/>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発注内容</a:t>
                      </a:r>
                    </a:p>
                  </a:txBody>
                  <a:tcPr marL="6482" marR="6482" marT="6482" marB="0">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gridSpan="4">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物品</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rPr>
                        <a:t>役務</a:t>
                      </a:r>
                    </a:p>
                  </a:txBody>
                  <a:tcPr marL="6482" marR="6482" marT="6482"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計</a:t>
                      </a:r>
                    </a:p>
                  </a:txBody>
                  <a:tcPr marL="6482" marR="6482" marT="648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extLst>
                  <a:ext uri="{0D108BD9-81ED-4DB2-BD59-A6C34878D82A}">
                    <a16:rowId xmlns:a16="http://schemas.microsoft.com/office/drawing/2014/main" val="898877776"/>
                  </a:ext>
                </a:extLst>
              </a:tr>
              <a:tr h="341762">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事務用品</a:t>
                      </a:r>
                      <a:endPar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・書籍</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食料品・飲料</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小物雑貨</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a:txBody>
                    <a:bodyPr/>
                    <a:lstStyle/>
                    <a:p>
                      <a:pPr algn="ctr" fontAlgn="ctr"/>
                      <a:r>
                        <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rPr>
                        <a:t>その他の物品</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a:txBody>
                    <a:bodyPr/>
                    <a:lstStyle/>
                    <a:p>
                      <a:pPr algn="ctr" fontAlgn="ctr"/>
                      <a:r>
                        <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rPr>
                        <a:t>印刷</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クリーニング</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a:txBody>
                    <a:bodyPr/>
                    <a:lstStyle/>
                    <a:p>
                      <a:pPr algn="ctr" fontAlgn="ctr"/>
                      <a:r>
                        <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rPr>
                        <a:t>清掃・施設管理</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情報処理</a:t>
                      </a:r>
                      <a:endPar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・テープ起こし</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その他の</a:t>
                      </a:r>
                      <a:endPar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サービス・役務</a:t>
                      </a:r>
                    </a:p>
                  </a:txBody>
                  <a:tcPr marL="6482" marR="6482" marT="6482"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7ED"/>
                    </a:solidFill>
                  </a:tcPr>
                </a:tc>
                <a:tc vMerge="1">
                  <a:txBody>
                    <a:bodyPr/>
                    <a:lstStyle/>
                    <a:p>
                      <a:pPr algn="l"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6482" marR="6482" marT="648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4169936"/>
                  </a:ext>
                </a:extLst>
              </a:tr>
              <a:tr h="360000">
                <a:tc gridSpan="3">
                  <a:txBody>
                    <a:bodyPr/>
                    <a:lstStyle/>
                    <a:p>
                      <a:pPr algn="l"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障がい者支援施設</a:t>
                      </a: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26,675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26,675</a:t>
                      </a:r>
                    </a:p>
                  </a:txBody>
                  <a:tcPr marL="0" marR="0" marT="0"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287323"/>
                  </a:ext>
                </a:extLst>
              </a:tr>
              <a:tr h="360000">
                <a:tc gridSpan="3">
                  <a:txBody>
                    <a:bodyPr/>
                    <a:lstStyle/>
                    <a:p>
                      <a:pPr algn="l" fontAlgn="ctr"/>
                      <a:r>
                        <a:rPr lang="zh-TW"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就労継続支援Ａ型事業所</a:t>
                      </a: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7185065"/>
                  </a:ext>
                </a:extLst>
              </a:tr>
              <a:tr h="360000">
                <a:tc gridSpan="3">
                  <a:txBody>
                    <a:bodyPr/>
                    <a:lstStyle/>
                    <a:p>
                      <a:pPr algn="l" fontAlgn="ctr"/>
                      <a:r>
                        <a:rPr lang="zh-TW"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就労継続支援Ｂ型事業所</a:t>
                      </a: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96,642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204,120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28,600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1,407,175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11,220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1,164,680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508,750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3,421,187</a:t>
                      </a:r>
                    </a:p>
                  </a:txBody>
                  <a:tcPr marL="0" marR="0" marT="0"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6504173"/>
                  </a:ext>
                </a:extLst>
              </a:tr>
              <a:tr h="360000">
                <a:tc gridSpan="3">
                  <a:txBody>
                    <a:bodyPr/>
                    <a:lstStyle/>
                    <a:p>
                      <a:pPr algn="l" fontAlgn="ctr"/>
                      <a:r>
                        <a:rPr lang="zh-TW"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生活介護事業所</a:t>
                      </a: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422,400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422,400</a:t>
                      </a:r>
                    </a:p>
                  </a:txBody>
                  <a:tcPr marL="0" marR="0" marT="0"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4518687"/>
                  </a:ext>
                </a:extLst>
              </a:tr>
              <a:tr h="360000">
                <a:tc gridSpan="3">
                  <a:txBody>
                    <a:bodyPr/>
                    <a:lstStyle/>
                    <a:p>
                      <a:pPr algn="l"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その他（市町村共同受注窓口）</a:t>
                      </a:r>
                      <a:endParaRPr lang="zh-TW"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475,200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475,200</a:t>
                      </a:r>
                    </a:p>
                  </a:txBody>
                  <a:tcPr marL="0" marR="0" marT="0"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6770997"/>
                  </a:ext>
                </a:extLst>
              </a:tr>
              <a:tr h="360000">
                <a:tc rowSpan="5">
                  <a:txBody>
                    <a:bodyPr/>
                    <a:lstStyle/>
                    <a:p>
                      <a:pPr algn="ctr" fontAlgn="ctr"/>
                      <a:r>
                        <a:rPr kumimoji="1" lang="ja-JP" altLang="en-US" sz="1100" b="0" dirty="0">
                          <a:solidFill>
                            <a:schemeClr val="tx1"/>
                          </a:solidFill>
                          <a:latin typeface="BIZ UDPゴシック" panose="020B0400000000000000" pitchFamily="50" charset="-128"/>
                          <a:ea typeface="BIZ UDPゴシック" panose="020B0400000000000000" pitchFamily="50" charset="-128"/>
                        </a:rPr>
                        <a:t>障害者支援施設等に</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gn="ctr" fontAlgn="ctr"/>
                      <a:r>
                        <a:rPr kumimoji="1" lang="ja-JP" altLang="en-US" sz="1100" b="0" dirty="0">
                          <a:solidFill>
                            <a:schemeClr val="tx1"/>
                          </a:solidFill>
                          <a:latin typeface="BIZ UDPゴシック" panose="020B0400000000000000" pitchFamily="50" charset="-128"/>
                          <a:ea typeface="BIZ UDPゴシック" panose="020B0400000000000000" pitchFamily="50" charset="-128"/>
                        </a:rPr>
                        <a:t>準ずる者</a:t>
                      </a:r>
                      <a:endParaRPr lang="zh-TW"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482" marR="6482" marT="6482" marB="0" vert="eaVert"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a:t>
                      </a:r>
                      <a:r>
                        <a:rPr lang="zh-TW"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在宅就業支援団体</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4,845,559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6,613,000</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11,458,559</a:t>
                      </a:r>
                    </a:p>
                  </a:txBody>
                  <a:tcPr marL="0" marR="0" marT="0"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3231050"/>
                  </a:ext>
                </a:extLst>
              </a:tr>
              <a:tr h="360000">
                <a:tc vMerge="1">
                  <a:txBody>
                    <a:bodyPr/>
                    <a:lstStyle/>
                    <a:p>
                      <a:pPr algn="l" fontAlgn="ctr"/>
                      <a:endParaRPr lang="ja-JP" altLang="en-US" sz="1000" b="1" i="0" u="sng"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1" i="0" u="sng" strike="noStrike" dirty="0">
                          <a:solidFill>
                            <a:srgbClr val="000000"/>
                          </a:solidFill>
                          <a:effectLst/>
                          <a:latin typeface="BIZ UDPゴシック" panose="020B0400000000000000" pitchFamily="50" charset="-128"/>
                          <a:ea typeface="BIZ UDPゴシック" panose="020B0400000000000000" pitchFamily="50" charset="-128"/>
                        </a:rPr>
                        <a:t> 共同受注窓口</a:t>
                      </a:r>
                      <a:endParaRPr lang="en-US" altLang="ja-JP" sz="1100" b="1" i="0" u="sng"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rtl="0" fontAlgn="b"/>
                      <a:r>
                        <a:rPr lang="en-US" altLang="ja-JP" sz="1100" b="0" i="0" u="none" strike="noStrike" dirty="0">
                          <a:solidFill>
                            <a:schemeClr val="tx1"/>
                          </a:solidFill>
                          <a:effectLst/>
                          <a:latin typeface="BIZ UDPゴシック" panose="020B0400000000000000" pitchFamily="50" charset="-128"/>
                          <a:ea typeface="BIZ UDPゴシック" panose="020B0400000000000000" pitchFamily="50" charset="-128"/>
                        </a:rPr>
                        <a:t>7,146,438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chemeClr val="tx1"/>
                          </a:solidFill>
                          <a:effectLst/>
                          <a:latin typeface="BIZ UDPゴシック" panose="020B0400000000000000" pitchFamily="50" charset="-128"/>
                          <a:ea typeface="BIZ UDPゴシック" panose="020B0400000000000000" pitchFamily="50" charset="-128"/>
                        </a:rPr>
                        <a:t>871,771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chemeClr val="tx1"/>
                          </a:solidFill>
                          <a:effectLst/>
                          <a:latin typeface="BIZ UDPゴシック" panose="020B0400000000000000" pitchFamily="50" charset="-128"/>
                          <a:ea typeface="BIZ UDPゴシック" panose="020B0400000000000000" pitchFamily="50" charset="-128"/>
                        </a:rPr>
                        <a:t>5,403,189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chemeClr val="tx1"/>
                          </a:solidFill>
                          <a:effectLst/>
                          <a:latin typeface="BIZ UDPゴシック" panose="020B0400000000000000" pitchFamily="50" charset="-128"/>
                          <a:ea typeface="BIZ UDPゴシック" panose="020B0400000000000000" pitchFamily="50" charset="-128"/>
                        </a:rPr>
                        <a:t>1,842,060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1" i="0" u="sng" strike="noStrike" dirty="0">
                          <a:solidFill>
                            <a:schemeClr val="tx1"/>
                          </a:solidFill>
                          <a:effectLst/>
                          <a:latin typeface="BIZ UDPゴシック" panose="020B0400000000000000" pitchFamily="50" charset="-128"/>
                          <a:ea typeface="BIZ UDPゴシック" panose="020B0400000000000000" pitchFamily="50" charset="-128"/>
                        </a:rPr>
                        <a:t>19,708,613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1" i="0" u="sng"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2,803,931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13,200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1,291,147</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39,080,349</a:t>
                      </a:r>
                    </a:p>
                  </a:txBody>
                  <a:tcPr marL="0" marR="0" marT="0"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0278915"/>
                  </a:ext>
                </a:extLst>
              </a:tr>
              <a:tr h="360000">
                <a:tc vMerge="1">
                  <a:txBody>
                    <a:bodyPr/>
                    <a:lstStyle/>
                    <a:p>
                      <a:pPr algn="l"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障がい者の就労機会の確保等の</a:t>
                      </a:r>
                      <a:endPar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活動・事業を行っている事業者</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136,983,923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2,616,000</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139,599,923</a:t>
                      </a:r>
                    </a:p>
                  </a:txBody>
                  <a:tcPr marL="0" marR="0" marT="0"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3845598"/>
                  </a:ext>
                </a:extLst>
              </a:tr>
              <a:tr h="360000">
                <a:tc vMerge="1">
                  <a:txBody>
                    <a:bodyPr/>
                    <a:lstStyle/>
                    <a:p>
                      <a:pPr algn="l"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 重度障がい者多数雇用事業所</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58,300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58,300</a:t>
                      </a:r>
                    </a:p>
                  </a:txBody>
                  <a:tcPr marL="0" marR="0" marT="0"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7011575"/>
                  </a:ext>
                </a:extLst>
              </a:tr>
              <a:tr h="360000">
                <a:tc vMerge="1">
                  <a:txBody>
                    <a:bodyPr/>
                    <a:lstStyle/>
                    <a:p>
                      <a:pPr algn="l" fontAlgn="ctr"/>
                      <a:endParaRPr lang="ja-JP" altLang="en-US" sz="1100" b="1" i="0" u="sng"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gridSpan="2">
                  <a:txBody>
                    <a:bodyPr/>
                    <a:lstStyle/>
                    <a:p>
                      <a:pPr algn="l" fontAlgn="ctr"/>
                      <a:r>
                        <a:rPr lang="ja-JP" altLang="en-US" sz="1100" b="1" i="0" u="sng" strike="noStrike" dirty="0">
                          <a:solidFill>
                            <a:srgbClr val="000000"/>
                          </a:solidFill>
                          <a:effectLst/>
                          <a:latin typeface="BIZ UDPゴシック" panose="020B0400000000000000" pitchFamily="50" charset="-128"/>
                          <a:ea typeface="BIZ UDPゴシック" panose="020B0400000000000000" pitchFamily="50" charset="-128"/>
                        </a:rPr>
                        <a:t>  特例子会社</a:t>
                      </a:r>
                    </a:p>
                  </a:txBody>
                  <a:tcPr marL="6482" marR="6482" marT="64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kumimoji="1" lang="ja-JP" altLang="en-US" dirty="0"/>
                    </a:p>
                  </a:txBody>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48,400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177,980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1,022,252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b"/>
                      <a:r>
                        <a:rPr lang="en-US" altLang="ja-JP" sz="1100" b="1" i="0" u="sng" strike="noStrike">
                          <a:solidFill>
                            <a:srgbClr val="000000"/>
                          </a:solidFill>
                          <a:effectLst/>
                          <a:latin typeface="BIZ UDPゴシック" panose="020B0400000000000000" pitchFamily="50" charset="-128"/>
                          <a:ea typeface="BIZ UDPゴシック" panose="020B0400000000000000" pitchFamily="50" charset="-128"/>
                        </a:rPr>
                        <a:t>35,409,101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11,495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217,030</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b"/>
                      <a:r>
                        <a:rPr lang="en-US" altLang="ja-JP" sz="1100" b="1" i="0" u="sng" strike="noStrike" dirty="0">
                          <a:solidFill>
                            <a:srgbClr val="000000"/>
                          </a:solidFill>
                          <a:effectLst/>
                          <a:latin typeface="BIZ UDPゴシック" panose="020B0400000000000000" pitchFamily="50" charset="-128"/>
                          <a:ea typeface="BIZ UDPゴシック" panose="020B0400000000000000" pitchFamily="50" charset="-128"/>
                        </a:rPr>
                        <a:t>36,886,258</a:t>
                      </a:r>
                    </a:p>
                  </a:txBody>
                  <a:tcPr marL="0" marR="0" marT="0"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87996717"/>
                  </a:ext>
                </a:extLst>
              </a:tr>
              <a:tr h="360000">
                <a:tc gridSpan="3">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計</a:t>
                      </a:r>
                    </a:p>
                  </a:txBody>
                  <a:tcPr marL="6482" marR="6482" marT="64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7,376,455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1,075,891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5,581,169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2,892,912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56,524,889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22,715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141,850,134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5,367,509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a:solidFill>
                            <a:srgbClr val="000000"/>
                          </a:solidFill>
                          <a:effectLst/>
                          <a:latin typeface="BIZ UDPゴシック" panose="020B0400000000000000" pitchFamily="50" charset="-128"/>
                          <a:ea typeface="BIZ UDPゴシック" panose="020B0400000000000000" pitchFamily="50" charset="-128"/>
                        </a:rPr>
                        <a:t>10,737,177</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231,428,851</a:t>
                      </a:r>
                    </a:p>
                  </a:txBody>
                  <a:tcPr marL="0" marR="0" marT="0"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2392245"/>
                  </a:ext>
                </a:extLst>
              </a:tr>
            </a:tbl>
          </a:graphicData>
        </a:graphic>
      </p:graphicFrame>
      <p:cxnSp>
        <p:nvCxnSpPr>
          <p:cNvPr id="10" name="直線コネクタ 9">
            <a:extLst>
              <a:ext uri="{FF2B5EF4-FFF2-40B4-BE49-F238E27FC236}">
                <a16:creationId xmlns:a16="http://schemas.microsoft.com/office/drawing/2014/main" id="{7D70D23C-8894-4D02-977D-F3D90C842D3A}"/>
              </a:ext>
            </a:extLst>
          </p:cNvPr>
          <p:cNvCxnSpPr>
            <a:cxnSpLocks/>
          </p:cNvCxnSpPr>
          <p:nvPr/>
        </p:nvCxnSpPr>
        <p:spPr>
          <a:xfrm>
            <a:off x="128259" y="1434566"/>
            <a:ext cx="2760482" cy="668554"/>
          </a:xfrm>
          <a:prstGeom prst="line">
            <a:avLst/>
          </a:prstGeom>
        </p:spPr>
        <p:style>
          <a:lnRef idx="1">
            <a:schemeClr val="dk1"/>
          </a:lnRef>
          <a:fillRef idx="0">
            <a:schemeClr val="dk1"/>
          </a:fillRef>
          <a:effectRef idx="0">
            <a:schemeClr val="dk1"/>
          </a:effectRef>
          <a:fontRef idx="minor">
            <a:schemeClr val="tx1"/>
          </a:fontRef>
        </p:style>
      </p:cxnSp>
      <p:sp>
        <p:nvSpPr>
          <p:cNvPr id="11" name="テキスト ボックス 10">
            <a:extLst>
              <a:ext uri="{FF2B5EF4-FFF2-40B4-BE49-F238E27FC236}">
                <a16:creationId xmlns:a16="http://schemas.microsoft.com/office/drawing/2014/main" id="{1B35C3EA-B869-4F6B-A3D7-B23F859DC326}"/>
              </a:ext>
            </a:extLst>
          </p:cNvPr>
          <p:cNvSpPr txBox="1"/>
          <p:nvPr/>
        </p:nvSpPr>
        <p:spPr>
          <a:xfrm>
            <a:off x="12251154" y="1142689"/>
            <a:ext cx="1030099" cy="261610"/>
          </a:xfrm>
          <a:prstGeom prst="rect">
            <a:avLst/>
          </a:prstGeom>
          <a:noFill/>
        </p:spPr>
        <p:txBody>
          <a:bodyPr wrap="square" rtlCol="0">
            <a:spAutoFit/>
          </a:bodyPr>
          <a:lstStyle/>
          <a:p>
            <a:pPr algn="r"/>
            <a:r>
              <a:rPr kumimoji="1" lang="ja-JP" altLang="en-US" sz="1100" dirty="0">
                <a:latin typeface="BIZ UDPゴシック" panose="020B0400000000000000" pitchFamily="50" charset="-128"/>
                <a:ea typeface="BIZ UDPゴシック" panose="020B0400000000000000" pitchFamily="50" charset="-128"/>
              </a:rPr>
              <a:t>単位：円</a:t>
            </a:r>
          </a:p>
        </p:txBody>
      </p:sp>
      <p:sp>
        <p:nvSpPr>
          <p:cNvPr id="14" name="正方形/長方形 13">
            <a:extLst>
              <a:ext uri="{FF2B5EF4-FFF2-40B4-BE49-F238E27FC236}">
                <a16:creationId xmlns:a16="http://schemas.microsoft.com/office/drawing/2014/main" id="{A9A00629-57A1-48DB-986B-3F4F992D41DA}"/>
              </a:ext>
            </a:extLst>
          </p:cNvPr>
          <p:cNvSpPr/>
          <p:nvPr/>
        </p:nvSpPr>
        <p:spPr>
          <a:xfrm>
            <a:off x="6151443" y="6366786"/>
            <a:ext cx="2982729" cy="924560"/>
          </a:xfrm>
          <a:prstGeom prst="rect">
            <a:avLst/>
          </a:prstGeom>
          <a:solidFill>
            <a:srgbClr val="D0D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latin typeface="BIZ UDPゴシック" panose="020B0400000000000000" pitchFamily="50" charset="-128"/>
                <a:ea typeface="BIZ UDPゴシック" panose="020B0400000000000000" pitchFamily="50" charset="-128"/>
              </a:rPr>
              <a:t>印刷業務のうち、約</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4</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割が共同受注窓口、</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tx1"/>
                </a:solidFill>
                <a:latin typeface="BIZ UDPゴシック" panose="020B0400000000000000" pitchFamily="50" charset="-128"/>
                <a:ea typeface="BIZ UDPゴシック" panose="020B0400000000000000" pitchFamily="50" charset="-128"/>
              </a:rPr>
              <a:t>約６割が特例子会社への発注</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tx1"/>
                </a:solidFill>
                <a:latin typeface="BIZ UDPゴシック" panose="020B0400000000000000" pitchFamily="50" charset="-128"/>
                <a:ea typeface="BIZ UDPゴシック" panose="020B0400000000000000" pitchFamily="50" charset="-128"/>
              </a:rPr>
              <a:t>（令和４年度実績から逆転）</a:t>
            </a:r>
          </a:p>
        </p:txBody>
      </p:sp>
      <p:sp>
        <p:nvSpPr>
          <p:cNvPr id="15" name="二等辺三角形 14">
            <a:extLst>
              <a:ext uri="{FF2B5EF4-FFF2-40B4-BE49-F238E27FC236}">
                <a16:creationId xmlns:a16="http://schemas.microsoft.com/office/drawing/2014/main" id="{8EAEEECE-E0A4-4433-B9A2-BF8E9FC3A70E}"/>
              </a:ext>
            </a:extLst>
          </p:cNvPr>
          <p:cNvSpPr/>
          <p:nvPr/>
        </p:nvSpPr>
        <p:spPr>
          <a:xfrm>
            <a:off x="7245449" y="6118457"/>
            <a:ext cx="701040" cy="266931"/>
          </a:xfrm>
          <a:prstGeom prst="triangle">
            <a:avLst/>
          </a:prstGeom>
          <a:solidFill>
            <a:srgbClr val="D0D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a:extLst>
              <a:ext uri="{FF2B5EF4-FFF2-40B4-BE49-F238E27FC236}">
                <a16:creationId xmlns:a16="http://schemas.microsoft.com/office/drawing/2014/main" id="{139AEC63-8BAB-41B5-A6E5-781F8132D9F6}"/>
              </a:ext>
            </a:extLst>
          </p:cNvPr>
          <p:cNvCxnSpPr>
            <a:cxnSpLocks/>
          </p:cNvCxnSpPr>
          <p:nvPr/>
        </p:nvCxnSpPr>
        <p:spPr>
          <a:xfrm flipH="1" flipV="1">
            <a:off x="2741765" y="4617389"/>
            <a:ext cx="309370" cy="1724656"/>
          </a:xfrm>
          <a:prstGeom prst="straightConnector1">
            <a:avLst/>
          </a:prstGeom>
          <a:ln>
            <a:solidFill>
              <a:srgbClr val="315897"/>
            </a:solidFill>
            <a:tailEnd type="triangle"/>
          </a:ln>
        </p:spPr>
        <p:style>
          <a:lnRef idx="1">
            <a:schemeClr val="accent1"/>
          </a:lnRef>
          <a:fillRef idx="0">
            <a:schemeClr val="accent1"/>
          </a:fillRef>
          <a:effectRef idx="0">
            <a:schemeClr val="accent1"/>
          </a:effectRef>
          <a:fontRef idx="minor">
            <a:schemeClr val="tx1"/>
          </a:fontRef>
        </p:style>
      </p:cxnSp>
      <p:sp>
        <p:nvSpPr>
          <p:cNvPr id="21" name="正方形/長方形 20">
            <a:extLst>
              <a:ext uri="{FF2B5EF4-FFF2-40B4-BE49-F238E27FC236}">
                <a16:creationId xmlns:a16="http://schemas.microsoft.com/office/drawing/2014/main" id="{2643318B-A47C-45C6-AAE2-4D23D7E51BB8}"/>
              </a:ext>
            </a:extLst>
          </p:cNvPr>
          <p:cNvSpPr/>
          <p:nvPr/>
        </p:nvSpPr>
        <p:spPr>
          <a:xfrm>
            <a:off x="915551" y="6306537"/>
            <a:ext cx="3252964" cy="924560"/>
          </a:xfrm>
          <a:prstGeom prst="rect">
            <a:avLst/>
          </a:prstGeom>
          <a:solidFill>
            <a:srgbClr val="D0D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latin typeface="BIZ UDPゴシック" panose="020B0400000000000000" pitchFamily="50" charset="-128"/>
                <a:ea typeface="BIZ UDPゴシック" panose="020B0400000000000000" pitchFamily="50" charset="-128"/>
              </a:rPr>
              <a:t>（共同受注窓口）</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tx1"/>
                </a:solidFill>
                <a:latin typeface="BIZ UDPゴシック" panose="020B0400000000000000" pitchFamily="50" charset="-128"/>
                <a:ea typeface="BIZ UDPゴシック" panose="020B0400000000000000" pitchFamily="50" charset="-128"/>
              </a:rPr>
              <a:t>９割以上が就労継続支援Ｂ型事業所への発注</a:t>
            </a:r>
          </a:p>
        </p:txBody>
      </p:sp>
      <p:sp>
        <p:nvSpPr>
          <p:cNvPr id="22" name="正方形/長方形 21">
            <a:extLst>
              <a:ext uri="{FF2B5EF4-FFF2-40B4-BE49-F238E27FC236}">
                <a16:creationId xmlns:a16="http://schemas.microsoft.com/office/drawing/2014/main" id="{35E58294-A823-42F6-A609-FDF3EE911A06}"/>
              </a:ext>
            </a:extLst>
          </p:cNvPr>
          <p:cNvSpPr/>
          <p:nvPr/>
        </p:nvSpPr>
        <p:spPr>
          <a:xfrm>
            <a:off x="11341747" y="6385388"/>
            <a:ext cx="1644904" cy="924560"/>
          </a:xfrm>
          <a:prstGeom prst="rect">
            <a:avLst/>
          </a:prstGeom>
          <a:solidFill>
            <a:srgbClr val="D0D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latin typeface="BIZ UDPゴシック" panose="020B0400000000000000" pitchFamily="50" charset="-128"/>
                <a:ea typeface="BIZ UDPゴシック" panose="020B0400000000000000" pitchFamily="50" charset="-128"/>
              </a:rPr>
              <a:t>（特例子会社）</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tx1"/>
                </a:solidFill>
                <a:latin typeface="BIZ UDPゴシック" panose="020B0400000000000000" pitchFamily="50" charset="-128"/>
                <a:ea typeface="BIZ UDPゴシック" panose="020B0400000000000000" pitchFamily="50" charset="-128"/>
              </a:rPr>
              <a:t>９割以上が印刷業務</a:t>
            </a:r>
          </a:p>
        </p:txBody>
      </p:sp>
      <p:cxnSp>
        <p:nvCxnSpPr>
          <p:cNvPr id="23" name="直線矢印コネクタ 22">
            <a:extLst>
              <a:ext uri="{FF2B5EF4-FFF2-40B4-BE49-F238E27FC236}">
                <a16:creationId xmlns:a16="http://schemas.microsoft.com/office/drawing/2014/main" id="{A0B062B7-BC3D-4D76-BC7A-AD0B9563E07C}"/>
              </a:ext>
            </a:extLst>
          </p:cNvPr>
          <p:cNvCxnSpPr>
            <a:cxnSpLocks/>
            <a:stCxn id="22" idx="0"/>
          </p:cNvCxnSpPr>
          <p:nvPr/>
        </p:nvCxnSpPr>
        <p:spPr>
          <a:xfrm flipV="1">
            <a:off x="12164199" y="5733820"/>
            <a:ext cx="86955" cy="651568"/>
          </a:xfrm>
          <a:prstGeom prst="straightConnector1">
            <a:avLst/>
          </a:prstGeom>
          <a:ln>
            <a:solidFill>
              <a:srgbClr val="315897"/>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7E89C652-7CD7-4BA0-B1E4-8C546FCD9F18}"/>
              </a:ext>
            </a:extLst>
          </p:cNvPr>
          <p:cNvSpPr txBox="1"/>
          <p:nvPr/>
        </p:nvSpPr>
        <p:spPr>
          <a:xfrm>
            <a:off x="229444" y="986217"/>
            <a:ext cx="4273420" cy="338554"/>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600" b="1" dirty="0">
                <a:latin typeface="BIZ UDPゴシック" panose="020B0400000000000000" pitchFamily="50" charset="-128"/>
                <a:ea typeface="BIZ UDPゴシック" panose="020B0400000000000000" pitchFamily="50" charset="-128"/>
              </a:rPr>
              <a:t>大阪府の調達実績（令和５年度実績）</a:t>
            </a:r>
          </a:p>
        </p:txBody>
      </p:sp>
      <p:cxnSp>
        <p:nvCxnSpPr>
          <p:cNvPr id="18" name="直線矢印コネクタ 17">
            <a:extLst>
              <a:ext uri="{FF2B5EF4-FFF2-40B4-BE49-F238E27FC236}">
                <a16:creationId xmlns:a16="http://schemas.microsoft.com/office/drawing/2014/main" id="{2F57D008-80E0-4A04-BD37-CC1A082400B2}"/>
              </a:ext>
            </a:extLst>
          </p:cNvPr>
          <p:cNvCxnSpPr>
            <a:cxnSpLocks/>
            <a:stCxn id="22" idx="0"/>
          </p:cNvCxnSpPr>
          <p:nvPr/>
        </p:nvCxnSpPr>
        <p:spPr>
          <a:xfrm flipH="1" flipV="1">
            <a:off x="8091297" y="5726710"/>
            <a:ext cx="4072902" cy="658678"/>
          </a:xfrm>
          <a:prstGeom prst="straightConnector1">
            <a:avLst/>
          </a:prstGeom>
          <a:ln>
            <a:solidFill>
              <a:srgbClr val="315897"/>
            </a:solidFill>
            <a:tailEnd type="triangle"/>
          </a:ln>
        </p:spPr>
        <p:style>
          <a:lnRef idx="1">
            <a:schemeClr val="accent1"/>
          </a:lnRef>
          <a:fillRef idx="0">
            <a:schemeClr val="accent1"/>
          </a:fillRef>
          <a:effectRef idx="0">
            <a:schemeClr val="accent1"/>
          </a:effectRef>
          <a:fontRef idx="minor">
            <a:schemeClr val="tx1"/>
          </a:fontRef>
        </p:style>
      </p:cxnSp>
      <p:sp>
        <p:nvSpPr>
          <p:cNvPr id="20" name="四角形: 角を丸くする 19">
            <a:extLst>
              <a:ext uri="{FF2B5EF4-FFF2-40B4-BE49-F238E27FC236}">
                <a16:creationId xmlns:a16="http://schemas.microsoft.com/office/drawing/2014/main" id="{E9B12953-968B-458B-B5B3-82170469B9D2}"/>
              </a:ext>
            </a:extLst>
          </p:cNvPr>
          <p:cNvSpPr/>
          <p:nvPr/>
        </p:nvSpPr>
        <p:spPr>
          <a:xfrm>
            <a:off x="7077456" y="4278330"/>
            <a:ext cx="1013841" cy="33905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四角形: 角を丸くする 26">
            <a:extLst>
              <a:ext uri="{FF2B5EF4-FFF2-40B4-BE49-F238E27FC236}">
                <a16:creationId xmlns:a16="http://schemas.microsoft.com/office/drawing/2014/main" id="{9A0A5108-6235-4528-937A-D9BD6A5CCC21}"/>
              </a:ext>
            </a:extLst>
          </p:cNvPr>
          <p:cNvSpPr/>
          <p:nvPr/>
        </p:nvSpPr>
        <p:spPr>
          <a:xfrm>
            <a:off x="660552" y="4255926"/>
            <a:ext cx="2208378" cy="361464"/>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四角形: 角を丸くする 27">
            <a:extLst>
              <a:ext uri="{FF2B5EF4-FFF2-40B4-BE49-F238E27FC236}">
                <a16:creationId xmlns:a16="http://schemas.microsoft.com/office/drawing/2014/main" id="{CD171701-6657-4E31-A0EC-9BAE885563D3}"/>
              </a:ext>
            </a:extLst>
          </p:cNvPr>
          <p:cNvSpPr/>
          <p:nvPr/>
        </p:nvSpPr>
        <p:spPr>
          <a:xfrm>
            <a:off x="660552" y="5347424"/>
            <a:ext cx="2208378" cy="33905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四角形: 角を丸くする 28">
            <a:extLst>
              <a:ext uri="{FF2B5EF4-FFF2-40B4-BE49-F238E27FC236}">
                <a16:creationId xmlns:a16="http://schemas.microsoft.com/office/drawing/2014/main" id="{70EA219E-D818-4995-A3A9-70E39F283DC4}"/>
              </a:ext>
            </a:extLst>
          </p:cNvPr>
          <p:cNvSpPr/>
          <p:nvPr/>
        </p:nvSpPr>
        <p:spPr>
          <a:xfrm>
            <a:off x="7077455" y="5340312"/>
            <a:ext cx="1013841" cy="33905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四角形: 角を丸くする 29">
            <a:extLst>
              <a:ext uri="{FF2B5EF4-FFF2-40B4-BE49-F238E27FC236}">
                <a16:creationId xmlns:a16="http://schemas.microsoft.com/office/drawing/2014/main" id="{73AC1420-D403-4D85-970E-5C9A5A72A6D3}"/>
              </a:ext>
            </a:extLst>
          </p:cNvPr>
          <p:cNvSpPr/>
          <p:nvPr/>
        </p:nvSpPr>
        <p:spPr>
          <a:xfrm>
            <a:off x="12272302" y="5347424"/>
            <a:ext cx="1043954" cy="33905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7304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915BA78-C790-4388-8668-AF995A53F9AF}"/>
              </a:ext>
            </a:extLst>
          </p:cNvPr>
          <p:cNvSpPr txBox="1"/>
          <p:nvPr/>
        </p:nvSpPr>
        <p:spPr bwMode="gray">
          <a:xfrm>
            <a:off x="181977" y="595081"/>
            <a:ext cx="3587590" cy="338554"/>
          </a:xfrm>
          <a:prstGeom prst="rect">
            <a:avLst/>
          </a:prstGeom>
          <a:solidFill>
            <a:srgbClr val="B7C9E7"/>
          </a:solidFill>
          <a:ln>
            <a:noFill/>
          </a:ln>
        </p:spPr>
        <p:txBody>
          <a:bodyPr wrap="square" rtlCol="0">
            <a:spAutoFit/>
          </a:bodyPr>
          <a:lstStyle/>
          <a:p>
            <a:pPr algn="ctr"/>
            <a:r>
              <a:rPr kumimoji="1" lang="ja-JP" altLang="en-US" sz="1600" b="1" dirty="0">
                <a:latin typeface="BIZ UDPゴシック" panose="020B0400000000000000" pitchFamily="50" charset="-128"/>
                <a:ea typeface="BIZ UDPゴシック" panose="020B0400000000000000" pitchFamily="50" charset="-128"/>
              </a:rPr>
              <a:t>令和４年度・令和５年度の実績より</a:t>
            </a:r>
          </a:p>
        </p:txBody>
      </p:sp>
      <p:sp>
        <p:nvSpPr>
          <p:cNvPr id="5" name="正方形/長方形 4">
            <a:extLst>
              <a:ext uri="{FF2B5EF4-FFF2-40B4-BE49-F238E27FC236}">
                <a16:creationId xmlns:a16="http://schemas.microsoft.com/office/drawing/2014/main" id="{A9AB5A17-DF27-42D8-B4EE-84DDF5B0630B}"/>
              </a:ext>
            </a:extLst>
          </p:cNvPr>
          <p:cNvSpPr/>
          <p:nvPr/>
        </p:nvSpPr>
        <p:spPr bwMode="gray">
          <a:xfrm>
            <a:off x="181977" y="938476"/>
            <a:ext cx="13075819" cy="3147139"/>
          </a:xfrm>
          <a:prstGeom prst="rect">
            <a:avLst/>
          </a:prstGeom>
          <a:noFill/>
          <a:ln w="38100">
            <a:solidFill>
              <a:srgbClr val="B7C9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315897"/>
              </a:buClr>
              <a:buFont typeface="Wingdings" panose="05000000000000000000" pitchFamily="2" charset="2"/>
              <a:buChar char="Ø"/>
            </a:pPr>
            <a:r>
              <a:rPr kumimoji="1" lang="ja-JP" altLang="en-US" sz="1400" b="1" dirty="0">
                <a:solidFill>
                  <a:schemeClr val="tx1"/>
                </a:solidFill>
                <a:latin typeface="BIZ UDPゴシック" panose="020B0400000000000000" pitchFamily="50" charset="-128"/>
                <a:ea typeface="BIZ UDPゴシック" panose="020B0400000000000000" pitchFamily="50" charset="-128"/>
              </a:rPr>
              <a:t>発注先・発注内容について</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共同受注窓口への発注は全体の約２割、特例子会社への発注は、令和４年度は</a:t>
            </a:r>
            <a:r>
              <a:rPr kumimoji="1" lang="en-US" altLang="ja-JP" sz="1400" dirty="0">
                <a:solidFill>
                  <a:schemeClr val="tx1"/>
                </a:solidFill>
                <a:latin typeface="BIZ UDPゴシック" panose="020B0400000000000000" pitchFamily="50" charset="-128"/>
                <a:ea typeface="BIZ UDPゴシック" panose="020B0400000000000000" pitchFamily="50" charset="-128"/>
              </a:rPr>
              <a:t>0.3</a:t>
            </a:r>
            <a:r>
              <a:rPr kumimoji="1" lang="ja-JP" altLang="en-US" sz="1400" dirty="0">
                <a:solidFill>
                  <a:schemeClr val="tx1"/>
                </a:solidFill>
                <a:latin typeface="BIZ UDPゴシック" panose="020B0400000000000000" pitchFamily="50" charset="-128"/>
                <a:ea typeface="BIZ UDPゴシック" panose="020B0400000000000000" pitchFamily="50" charset="-128"/>
              </a:rPr>
              <a:t>割、令和５年度は</a:t>
            </a:r>
            <a:r>
              <a:rPr kumimoji="1" lang="en-US" altLang="ja-JP" sz="1400" dirty="0">
                <a:solidFill>
                  <a:schemeClr val="tx1"/>
                </a:solidFill>
                <a:latin typeface="BIZ UDPゴシック" panose="020B0400000000000000" pitchFamily="50" charset="-128"/>
                <a:ea typeface="BIZ UDPゴシック" panose="020B0400000000000000" pitchFamily="50" charset="-128"/>
              </a:rPr>
              <a:t>1.5</a:t>
            </a:r>
            <a:r>
              <a:rPr kumimoji="1" lang="ja-JP" altLang="en-US" sz="1400" dirty="0">
                <a:solidFill>
                  <a:schemeClr val="tx1"/>
                </a:solidFill>
                <a:latin typeface="BIZ UDPゴシック" panose="020B0400000000000000" pitchFamily="50" charset="-128"/>
                <a:ea typeface="BIZ UDPゴシック" panose="020B0400000000000000" pitchFamily="50" charset="-128"/>
              </a:rPr>
              <a:t>割である。</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特例子会社への発注業務のうち、９割以上が印刷業務である。</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共同受注窓口で受注した業務の９割は、就労継続支援Ｂ型事業所へ発注されている。（共同受注窓口へのヒアリングより）</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marL="285750" indent="-285750">
              <a:buClr>
                <a:srgbClr val="315897"/>
              </a:buClr>
              <a:buFont typeface="Wingdings" panose="05000000000000000000" pitchFamily="2" charset="2"/>
              <a:buChar char="Ø"/>
            </a:pPr>
            <a:r>
              <a:rPr kumimoji="1" lang="ja-JP" altLang="en-US" sz="1400" b="1" dirty="0">
                <a:solidFill>
                  <a:schemeClr val="tx1"/>
                </a:solidFill>
                <a:latin typeface="BIZ UDPゴシック" panose="020B0400000000000000" pitchFamily="50" charset="-128"/>
                <a:ea typeface="BIZ UDPゴシック" panose="020B0400000000000000" pitchFamily="50" charset="-128"/>
              </a:rPr>
              <a:t>印刷業務について</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令和４年度実績では、共同受注窓口への発注が約７割、特例子会社への発注が約３割であったが、令和５年度実績では、共同受注窓口への発注が約４割、特例子会社への発注が約６割であった。（令和５年度に特例子会社へ高額で発注された案件があったため）</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なお、府内の就労継続支援Ｂ型事業所のうち、印刷業務に対応できる事業所は、全体の１％（令和４年度時点）と限られているのが現状。</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800" b="1" dirty="0">
              <a:solidFill>
                <a:schemeClr val="tx1"/>
              </a:solidFill>
              <a:latin typeface="BIZ UDPゴシック" panose="020B0400000000000000" pitchFamily="50" charset="-128"/>
              <a:ea typeface="BIZ UDPゴシック" panose="020B0400000000000000" pitchFamily="50" charset="-128"/>
            </a:endParaRPr>
          </a:p>
          <a:p>
            <a:pPr marL="285750" indent="-285750">
              <a:buClr>
                <a:srgbClr val="315897"/>
              </a:buClr>
              <a:buFont typeface="Wingdings" panose="05000000000000000000" pitchFamily="2" charset="2"/>
              <a:buChar char="Ø"/>
            </a:pPr>
            <a:r>
              <a:rPr kumimoji="1" lang="ja-JP" altLang="en-US" sz="1400" b="1" dirty="0">
                <a:solidFill>
                  <a:schemeClr val="tx1"/>
                </a:solidFill>
                <a:latin typeface="BIZ UDPゴシック" panose="020B0400000000000000" pitchFamily="50" charset="-128"/>
                <a:ea typeface="BIZ UDPゴシック" panose="020B0400000000000000" pitchFamily="50" charset="-128"/>
              </a:rPr>
              <a:t>特例子会社への発注について</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特例子会社へ発注した理由について、発注した部局へヒアリングしたところ、緊急を要し納期を十分に確保できなかったこと等があげられ、共同受注窓口や就労継続支援Ｂ型事業所では対応が難しかったケースがあることが分かった。</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marL="742950" lvl="1"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しかし、中には、部局の過去の実績に基づいて特例子会社へ発注を続けている部局もあった。</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6E8AD6E0-DC2B-4C6E-BB3B-6F4F9936C16D}"/>
              </a:ext>
            </a:extLst>
          </p:cNvPr>
          <p:cNvSpPr/>
          <p:nvPr/>
        </p:nvSpPr>
        <p:spPr bwMode="gray">
          <a:xfrm>
            <a:off x="0" y="-22477"/>
            <a:ext cx="13439775" cy="517236"/>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a:t>
            </a:r>
            <a:r>
              <a:rPr kumimoji="1" lang="ja-JP" altLang="en-US" sz="2000" b="1" dirty="0">
                <a:latin typeface="BIZ UDPゴシック" panose="020B0400000000000000" pitchFamily="50" charset="-128"/>
                <a:ea typeface="BIZ UDPゴシック" panose="020B0400000000000000" pitchFamily="50" charset="-128"/>
              </a:rPr>
              <a:t>障害者優先調達推進法に基づく調達実績等について　　　　　　　　　　　　　　　　　　　　　　　　　　　　　</a:t>
            </a:r>
            <a:r>
              <a:rPr kumimoji="1" lang="ja-JP" altLang="en-US" b="1" dirty="0">
                <a:latin typeface="BIZ UDPゴシック" panose="020B0400000000000000" pitchFamily="50" charset="-128"/>
                <a:ea typeface="BIZ UDPゴシック" panose="020B0400000000000000" pitchFamily="50" charset="-128"/>
              </a:rPr>
              <a:t>　</a:t>
            </a:r>
            <a:r>
              <a:rPr kumimoji="1" lang="ja-JP" altLang="en-US" sz="1100" b="1" dirty="0">
                <a:solidFill>
                  <a:schemeClr val="bg1"/>
                </a:solidFill>
                <a:latin typeface="BIZ UDPゴシック" panose="020B0400000000000000" pitchFamily="50" charset="-128"/>
                <a:ea typeface="BIZ UDPゴシック" panose="020B0400000000000000" pitchFamily="50" charset="-128"/>
              </a:rPr>
              <a:t>福祉部障がい福祉室自立支援課</a:t>
            </a:r>
            <a:endParaRPr kumimoji="1" lang="ja-JP" altLang="en-US" sz="1800" b="1"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1ED2980B-0963-4BB4-AE72-69FD7079BC27}"/>
              </a:ext>
            </a:extLst>
          </p:cNvPr>
          <p:cNvSpPr txBox="1"/>
          <p:nvPr/>
        </p:nvSpPr>
        <p:spPr bwMode="gray">
          <a:xfrm>
            <a:off x="181977" y="4233384"/>
            <a:ext cx="2785157" cy="338554"/>
          </a:xfrm>
          <a:prstGeom prst="rect">
            <a:avLst/>
          </a:prstGeom>
          <a:solidFill>
            <a:srgbClr val="B7C9E7"/>
          </a:solidFill>
          <a:ln>
            <a:noFill/>
          </a:ln>
        </p:spPr>
        <p:txBody>
          <a:bodyPr wrap="square" rtlCol="0">
            <a:spAutoFit/>
          </a:bodyPr>
          <a:lstStyle/>
          <a:p>
            <a:pPr algn="ctr"/>
            <a:r>
              <a:rPr kumimoji="1" lang="ja-JP" altLang="en-US" sz="1600" b="1" dirty="0">
                <a:latin typeface="BIZ UDPゴシック" panose="020B0400000000000000" pitchFamily="50" charset="-128"/>
                <a:ea typeface="BIZ UDPゴシック" panose="020B0400000000000000" pitchFamily="50" charset="-128"/>
              </a:rPr>
              <a:t>今後の府（福祉部）の対応</a:t>
            </a:r>
          </a:p>
        </p:txBody>
      </p:sp>
      <p:sp>
        <p:nvSpPr>
          <p:cNvPr id="12" name="正方形/長方形 11">
            <a:extLst>
              <a:ext uri="{FF2B5EF4-FFF2-40B4-BE49-F238E27FC236}">
                <a16:creationId xmlns:a16="http://schemas.microsoft.com/office/drawing/2014/main" id="{D38FCA50-FFE4-4A41-A88D-2989AA3F9579}"/>
              </a:ext>
            </a:extLst>
          </p:cNvPr>
          <p:cNvSpPr/>
          <p:nvPr/>
        </p:nvSpPr>
        <p:spPr bwMode="gray">
          <a:xfrm>
            <a:off x="181978" y="4571939"/>
            <a:ext cx="13075819" cy="2817908"/>
          </a:xfrm>
          <a:prstGeom prst="rect">
            <a:avLst/>
          </a:prstGeom>
          <a:noFill/>
          <a:ln w="38100">
            <a:solidFill>
              <a:srgbClr val="B7C9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BIZ UDPゴシック" panose="020B0400000000000000" pitchFamily="50" charset="-128"/>
                <a:ea typeface="BIZ UDPゴシック" panose="020B0400000000000000" pitchFamily="50" charset="-128"/>
              </a:rPr>
              <a:t>　</a:t>
            </a:r>
            <a:r>
              <a:rPr kumimoji="1" lang="ja-JP" altLang="en-US" sz="1600" b="1" u="sng" dirty="0">
                <a:solidFill>
                  <a:schemeClr val="tx1"/>
                </a:solidFill>
                <a:latin typeface="BIZ UDPゴシック" panose="020B0400000000000000" pitchFamily="50" charset="-128"/>
                <a:ea typeface="BIZ UDPゴシック" panose="020B0400000000000000" pitchFamily="50" charset="-128"/>
              </a:rPr>
              <a:t>工賃向上をめざし、共同受注窓口の活用等による就労継続支援</a:t>
            </a:r>
            <a:r>
              <a:rPr kumimoji="1" lang="en-US" altLang="ja-JP" sz="1600" b="1" u="sng" dirty="0">
                <a:solidFill>
                  <a:schemeClr val="tx1"/>
                </a:solidFill>
                <a:latin typeface="BIZ UDPゴシック" panose="020B0400000000000000" pitchFamily="50" charset="-128"/>
                <a:ea typeface="BIZ UDPゴシック" panose="020B0400000000000000" pitchFamily="50" charset="-128"/>
              </a:rPr>
              <a:t>B</a:t>
            </a:r>
            <a:r>
              <a:rPr kumimoji="1" lang="ja-JP" altLang="en-US" sz="1600" b="1" u="sng" dirty="0">
                <a:solidFill>
                  <a:schemeClr val="tx1"/>
                </a:solidFill>
                <a:latin typeface="BIZ UDPゴシック" panose="020B0400000000000000" pitchFamily="50" charset="-128"/>
                <a:ea typeface="BIZ UDPゴシック" panose="020B0400000000000000" pitchFamily="50" charset="-128"/>
              </a:rPr>
              <a:t>型事業所への発注を促進するとともに、</a:t>
            </a:r>
            <a:endParaRPr kumimoji="1" lang="en-US" altLang="ja-JP" sz="1600" b="1" u="sng" dirty="0">
              <a:solidFill>
                <a:schemeClr val="tx1"/>
              </a:solidFill>
              <a:latin typeface="BIZ UDPゴシック" panose="020B0400000000000000" pitchFamily="50" charset="-128"/>
              <a:ea typeface="BIZ UDPゴシック" panose="020B0400000000000000" pitchFamily="50" charset="-128"/>
            </a:endParaRPr>
          </a:p>
          <a:p>
            <a:r>
              <a:rPr kumimoji="1" lang="ja-JP" altLang="en-US" sz="1600" b="1" dirty="0">
                <a:solidFill>
                  <a:schemeClr val="tx1"/>
                </a:solidFill>
                <a:latin typeface="BIZ UDPゴシック" panose="020B0400000000000000" pitchFamily="50" charset="-128"/>
                <a:ea typeface="BIZ UDPゴシック" panose="020B0400000000000000" pitchFamily="50" charset="-128"/>
              </a:rPr>
              <a:t>　</a:t>
            </a:r>
            <a:r>
              <a:rPr kumimoji="1" lang="ja-JP" altLang="en-US" sz="1600" b="1" u="sng" dirty="0">
                <a:solidFill>
                  <a:schemeClr val="tx1"/>
                </a:solidFill>
                <a:latin typeface="BIZ UDPゴシック" panose="020B0400000000000000" pitchFamily="50" charset="-128"/>
                <a:ea typeface="BIZ UDPゴシック" panose="020B0400000000000000" pitchFamily="50" charset="-128"/>
              </a:rPr>
              <a:t>府内事業所の多くが対応できる軽作業に関する役務等の好事例等を庁内に周知し、促進を図る。</a:t>
            </a:r>
            <a:endParaRPr kumimoji="1" lang="en-US" altLang="ja-JP" sz="1600" b="1" u="sng"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「令和６年度 大阪府障がい者就労施設等からの物品等の調達の推進を図るための方針」において、「大阪府の平均工賃月額が低い現状に鑑み、就労継続支援</a:t>
            </a:r>
            <a:r>
              <a:rPr kumimoji="1" lang="en-US" altLang="ja-JP" sz="1400" dirty="0">
                <a:solidFill>
                  <a:schemeClr val="tx1"/>
                </a:solidFill>
                <a:latin typeface="BIZ UDPゴシック" panose="020B0400000000000000" pitchFamily="50" charset="-128"/>
                <a:ea typeface="BIZ UDPゴシック" panose="020B0400000000000000" pitchFamily="50" charset="-128"/>
              </a:rPr>
              <a:t>B</a:t>
            </a:r>
            <a:r>
              <a:rPr kumimoji="1" lang="ja-JP" altLang="en-US" sz="1400" dirty="0">
                <a:solidFill>
                  <a:schemeClr val="tx1"/>
                </a:solidFill>
                <a:latin typeface="BIZ UDPゴシック" panose="020B0400000000000000" pitchFamily="50" charset="-128"/>
                <a:ea typeface="BIZ UDPゴシック" panose="020B0400000000000000" pitchFamily="50" charset="-128"/>
              </a:rPr>
              <a:t>型事業所への発注額が前年度に比べて増加につながるよう配慮するものとする。」との方針を掲げ、庁内に周知して取り組んでいるところ。（令和</a:t>
            </a:r>
            <a:r>
              <a:rPr kumimoji="1" lang="en-US" altLang="ja-JP" sz="1400" dirty="0">
                <a:solidFill>
                  <a:schemeClr val="tx1"/>
                </a:solidFill>
                <a:latin typeface="BIZ UDPゴシック" panose="020B0400000000000000" pitchFamily="50" charset="-128"/>
                <a:ea typeface="BIZ UDPゴシック" panose="020B0400000000000000" pitchFamily="50" charset="-128"/>
              </a:rPr>
              <a:t>2</a:t>
            </a:r>
            <a:r>
              <a:rPr kumimoji="1" lang="ja-JP" altLang="en-US" sz="1400" dirty="0">
                <a:solidFill>
                  <a:schemeClr val="tx1"/>
                </a:solidFill>
                <a:latin typeface="BIZ UDPゴシック" panose="020B0400000000000000" pitchFamily="50" charset="-128"/>
                <a:ea typeface="BIZ UDPゴシック" panose="020B0400000000000000" pitchFamily="50" charset="-128"/>
              </a:rPr>
              <a:t>年度～）</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endParaRPr kumimoji="1" lang="en-US" altLang="ja-JP" sz="800" dirty="0">
              <a:solidFill>
                <a:srgbClr val="FF0000"/>
              </a:solidFill>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引き続き、全庁の次長会議等を通じて、各部局へ共同受注窓口の活用等による就労継続支援Ｂ型事業所への発注を促す。</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（参考）令和６年度実績：次長会議での周知・各部局への協力依頼文書の発出（５月）、ハートフル条例推進会議での周知（７月））</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特に、過去実績に基づいて、例年特例子会社へ発注している部局に対しては、工賃向上のため、共同受注窓口を活用した発注を呼びかけていく。</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共同受注窓口としては、府内の就労継続支援Ｂ型事業所の多くが対応できる軽作業に関する役務等の受注を増やすことで、多くの事業所へ業務を分配し、工賃向上へ寄与することが今後の課題として考えられることから、過去受注した軽作業の好事例（府立高校のＰＣ清掃業務等）を各部局へ紹介し、発注を促進する。</a:t>
            </a:r>
          </a:p>
        </p:txBody>
      </p:sp>
    </p:spTree>
    <p:extLst>
      <p:ext uri="{BB962C8B-B14F-4D97-AF65-F5344CB8AC3E}">
        <p14:creationId xmlns:p14="http://schemas.microsoft.com/office/powerpoint/2010/main" val="4354451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974</TotalTime>
  <Words>1572</Words>
  <Application>Microsoft Office PowerPoint</Application>
  <PresentationFormat>ユーザー設定</PresentationFormat>
  <Paragraphs>344</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大阪府</cp:lastModifiedBy>
  <cp:revision>221</cp:revision>
  <cp:lastPrinted>2024-08-22T04:53:42Z</cp:lastPrinted>
  <dcterms:created xsi:type="dcterms:W3CDTF">2024-07-25T02:21:40Z</dcterms:created>
  <dcterms:modified xsi:type="dcterms:W3CDTF">2024-08-30T01:51:53Z</dcterms:modified>
</cp:coreProperties>
</file>