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11"/>
  </p:notesMasterIdLst>
  <p:handoutMasterIdLst>
    <p:handoutMasterId r:id="rId12"/>
  </p:handoutMasterIdLst>
  <p:sldIdLst>
    <p:sldId id="258" r:id="rId2"/>
    <p:sldId id="256" r:id="rId3"/>
    <p:sldId id="263" r:id="rId4"/>
    <p:sldId id="260" r:id="rId5"/>
    <p:sldId id="261" r:id="rId6"/>
    <p:sldId id="262" r:id="rId7"/>
    <p:sldId id="264" r:id="rId8"/>
    <p:sldId id="265" r:id="rId9"/>
    <p:sldId id="266" r:id="rId10"/>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CCFFFF"/>
    <a:srgbClr val="FF66FF"/>
    <a:srgbClr val="FFCCFF"/>
    <a:srgbClr val="FFFFCC"/>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5" autoAdjust="0"/>
    <p:restoredTop sz="98921" autoAdjust="0"/>
  </p:normalViewPr>
  <p:slideViewPr>
    <p:cSldViewPr>
      <p:cViewPr varScale="1">
        <p:scale>
          <a:sx n="47" d="100"/>
          <a:sy n="47" d="100"/>
        </p:scale>
        <p:origin x="1176" y="48"/>
      </p:cViewPr>
      <p:guideLst>
        <p:guide orient="horz" pos="3141"/>
        <p:guide pos="430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G0000SV0NS101\D10939w$\&#20316;&#26989;&#29992;\S37A\LIB\03_&#35251;&#20809;&#29872;&#22659;&#25972;&#20633;&#65319;\20_01_&#23487;&#27850;&#31246;&#21046;&#24230;\02_&#23487;&#27850;&#31246;&#26465;&#20363;&#25913;&#27491;\06%20&#26465;&#20363;&#25913;&#27491;_R6\02_&#25126;&#30053;&#26412;&#37096;&#20250;&#35696;\&#24819;&#23450;QA\&#12493;&#12479;\P1&#65306;&#12399;&#12376;&#12417;&#12395;&#65372;&#24310;&#12409;&#23487;&#27850;&#32773;&#25968;&#12289;&#23487;&#27850;&#26045;&#35373;&#31292;&#20685;&#29575;%20&#12464;&#12521;&#1250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G0000SV0NS101\D10939w$\&#20316;&#26989;&#29992;\S37A\LIB\03_&#35251;&#20809;&#29872;&#22659;&#25972;&#20633;&#65319;\20_01_&#23487;&#27850;&#31246;&#21046;&#24230;\02_&#23487;&#27850;&#31246;&#26465;&#20363;&#25913;&#27491;\06%20&#26465;&#20363;&#25913;&#27491;_R6\02_&#25126;&#30053;&#26412;&#37096;&#20250;&#35696;\&#24819;&#23450;QA\&#12493;&#12479;\&#23487;&#27850;&#31246;&#21454;&#25512;&#31227;%20&#12464;&#12521;&#12501;&#20316;&#25104;&#29992;.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G0000SV0NS101\D10939w$\&#20316;&#26989;&#29992;\S37A\LIB\03_&#35251;&#20809;&#29872;&#22659;&#25972;&#20633;&#65319;\20_01_&#23487;&#27850;&#31246;&#21046;&#24230;\02_&#23487;&#27850;&#31246;&#26465;&#20363;&#25913;&#27491;\06%20&#26465;&#20363;&#25913;&#27491;_R6\02_&#25126;&#30053;&#26412;&#37096;&#20250;&#35696;\&#24819;&#23450;QA\&#12493;&#12479;\&#23487;&#27850;&#31246;&#21454;&#25512;&#31227;%20&#12464;&#12521;&#12501;&#20316;&#25104;&#29992;.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延べ宿泊者数!$D$12</c:f>
              <c:strCache>
                <c:ptCount val="1"/>
                <c:pt idx="0">
                  <c:v>日本人</c:v>
                </c:pt>
              </c:strCache>
            </c:strRef>
          </c:tx>
          <c:spPr>
            <a:solidFill>
              <a:schemeClr val="accent1"/>
            </a:solidFill>
            <a:ln>
              <a:noFill/>
            </a:ln>
            <a:effectLst/>
          </c:spPr>
          <c:invertIfNegative val="0"/>
          <c:cat>
            <c:multiLvlStrRef>
              <c:f>延べ宿泊者数!$E$10:$BR$11</c:f>
              <c:multiLvlStrCache>
                <c:ptCount val="66"/>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pt idx="48">
                    <c:v>1月</c:v>
                  </c:pt>
                  <c:pt idx="49">
                    <c:v>2月</c:v>
                  </c:pt>
                  <c:pt idx="50">
                    <c:v>3月</c:v>
                  </c:pt>
                  <c:pt idx="51">
                    <c:v>4月</c:v>
                  </c:pt>
                  <c:pt idx="52">
                    <c:v>5月</c:v>
                  </c:pt>
                  <c:pt idx="53">
                    <c:v>6月</c:v>
                  </c:pt>
                  <c:pt idx="54">
                    <c:v>7月</c:v>
                  </c:pt>
                  <c:pt idx="55">
                    <c:v>8月</c:v>
                  </c:pt>
                  <c:pt idx="56">
                    <c:v>9月</c:v>
                  </c:pt>
                  <c:pt idx="57">
                    <c:v>10月</c:v>
                  </c:pt>
                  <c:pt idx="58">
                    <c:v>11月</c:v>
                  </c:pt>
                  <c:pt idx="59">
                    <c:v>12月</c:v>
                  </c:pt>
                  <c:pt idx="60">
                    <c:v>1月</c:v>
                  </c:pt>
                  <c:pt idx="61">
                    <c:v>2月</c:v>
                  </c:pt>
                  <c:pt idx="62">
                    <c:v>3月</c:v>
                  </c:pt>
                  <c:pt idx="63">
                    <c:v>4月</c:v>
                  </c:pt>
                  <c:pt idx="64">
                    <c:v>5月</c:v>
                  </c:pt>
                  <c:pt idx="65">
                    <c:v>6月</c:v>
                  </c:pt>
                </c:lvl>
                <c:lvl>
                  <c:pt idx="0">
                    <c:v>2019年</c:v>
                  </c:pt>
                  <c:pt idx="12">
                    <c:v>2020年</c:v>
                  </c:pt>
                  <c:pt idx="24">
                    <c:v>2021年</c:v>
                  </c:pt>
                  <c:pt idx="36">
                    <c:v>2022年</c:v>
                  </c:pt>
                  <c:pt idx="48">
                    <c:v>2023年</c:v>
                  </c:pt>
                  <c:pt idx="60">
                    <c:v>2024年</c:v>
                  </c:pt>
                </c:lvl>
              </c:multiLvlStrCache>
            </c:multiLvlStrRef>
          </c:cat>
          <c:val>
            <c:numRef>
              <c:f>延べ宿泊者数!$E$12:$BR$12</c:f>
              <c:numCache>
                <c:formatCode>#,##0_ </c:formatCode>
                <c:ptCount val="66"/>
                <c:pt idx="0">
                  <c:v>1979290</c:v>
                </c:pt>
                <c:pt idx="1">
                  <c:v>2173350</c:v>
                </c:pt>
                <c:pt idx="2">
                  <c:v>2627710</c:v>
                </c:pt>
                <c:pt idx="3">
                  <c:v>2448460</c:v>
                </c:pt>
                <c:pt idx="4">
                  <c:v>2446640</c:v>
                </c:pt>
                <c:pt idx="5">
                  <c:v>2269140</c:v>
                </c:pt>
                <c:pt idx="6">
                  <c:v>2422140</c:v>
                </c:pt>
                <c:pt idx="7">
                  <c:v>3048850</c:v>
                </c:pt>
                <c:pt idx="8">
                  <c:v>2476880</c:v>
                </c:pt>
                <c:pt idx="9">
                  <c:v>2478760</c:v>
                </c:pt>
                <c:pt idx="10">
                  <c:v>2585970</c:v>
                </c:pt>
                <c:pt idx="11">
                  <c:v>2544150</c:v>
                </c:pt>
                <c:pt idx="12">
                  <c:v>2476650</c:v>
                </c:pt>
                <c:pt idx="13">
                  <c:v>2445750</c:v>
                </c:pt>
                <c:pt idx="14">
                  <c:v>1334720</c:v>
                </c:pt>
                <c:pt idx="15">
                  <c:v>629950</c:v>
                </c:pt>
                <c:pt idx="16">
                  <c:v>451130</c:v>
                </c:pt>
                <c:pt idx="17">
                  <c:v>823900</c:v>
                </c:pt>
                <c:pt idx="18">
                  <c:v>1030290</c:v>
                </c:pt>
                <c:pt idx="19">
                  <c:v>1017100</c:v>
                </c:pt>
                <c:pt idx="20">
                  <c:v>1291610</c:v>
                </c:pt>
                <c:pt idx="21">
                  <c:v>1767950</c:v>
                </c:pt>
                <c:pt idx="22">
                  <c:v>1953460</c:v>
                </c:pt>
                <c:pt idx="23">
                  <c:v>1269750</c:v>
                </c:pt>
                <c:pt idx="24">
                  <c:v>949350</c:v>
                </c:pt>
                <c:pt idx="25">
                  <c:v>903560</c:v>
                </c:pt>
                <c:pt idx="26">
                  <c:v>1566720</c:v>
                </c:pt>
                <c:pt idx="27">
                  <c:v>1117010</c:v>
                </c:pt>
                <c:pt idx="28">
                  <c:v>795580</c:v>
                </c:pt>
                <c:pt idx="29">
                  <c:v>1044640</c:v>
                </c:pt>
                <c:pt idx="30">
                  <c:v>1533900</c:v>
                </c:pt>
                <c:pt idx="31">
                  <c:v>1514110</c:v>
                </c:pt>
                <c:pt idx="32">
                  <c:v>1303250</c:v>
                </c:pt>
                <c:pt idx="33">
                  <c:v>1890520</c:v>
                </c:pt>
                <c:pt idx="34">
                  <c:v>2189340</c:v>
                </c:pt>
                <c:pt idx="35">
                  <c:v>2731370</c:v>
                </c:pt>
                <c:pt idx="36">
                  <c:v>1712170</c:v>
                </c:pt>
                <c:pt idx="37">
                  <c:v>1391590</c:v>
                </c:pt>
                <c:pt idx="38">
                  <c:v>2085400</c:v>
                </c:pt>
                <c:pt idx="39">
                  <c:v>2005600</c:v>
                </c:pt>
                <c:pt idx="40">
                  <c:v>2401280</c:v>
                </c:pt>
                <c:pt idx="41">
                  <c:v>2264810</c:v>
                </c:pt>
                <c:pt idx="42">
                  <c:v>2569540</c:v>
                </c:pt>
                <c:pt idx="43">
                  <c:v>2682020</c:v>
                </c:pt>
                <c:pt idx="44">
                  <c:v>2562350</c:v>
                </c:pt>
                <c:pt idx="45">
                  <c:v>2808620</c:v>
                </c:pt>
                <c:pt idx="46">
                  <c:v>2979480</c:v>
                </c:pt>
                <c:pt idx="47">
                  <c:v>2929930</c:v>
                </c:pt>
                <c:pt idx="48">
                  <c:v>2210520</c:v>
                </c:pt>
                <c:pt idx="49">
                  <c:v>2374960</c:v>
                </c:pt>
                <c:pt idx="50">
                  <c:v>2960440</c:v>
                </c:pt>
                <c:pt idx="51">
                  <c:v>2340470</c:v>
                </c:pt>
                <c:pt idx="52">
                  <c:v>2649730</c:v>
                </c:pt>
                <c:pt idx="53">
                  <c:v>2235950</c:v>
                </c:pt>
                <c:pt idx="54">
                  <c:v>2443480</c:v>
                </c:pt>
                <c:pt idx="55">
                  <c:v>3023730</c:v>
                </c:pt>
                <c:pt idx="56">
                  <c:v>2620050</c:v>
                </c:pt>
                <c:pt idx="57">
                  <c:v>2706930</c:v>
                </c:pt>
                <c:pt idx="58">
                  <c:v>2665730</c:v>
                </c:pt>
                <c:pt idx="59">
                  <c:v>2637720</c:v>
                </c:pt>
                <c:pt idx="60">
                  <c:v>2299110</c:v>
                </c:pt>
                <c:pt idx="61">
                  <c:v>2384120</c:v>
                </c:pt>
                <c:pt idx="62">
                  <c:v>2735290</c:v>
                </c:pt>
                <c:pt idx="63">
                  <c:v>2504320</c:v>
                </c:pt>
                <c:pt idx="64">
                  <c:v>2641480</c:v>
                </c:pt>
                <c:pt idx="65">
                  <c:v>2343680</c:v>
                </c:pt>
              </c:numCache>
            </c:numRef>
          </c:val>
          <c:extLst>
            <c:ext xmlns:c16="http://schemas.microsoft.com/office/drawing/2014/chart" uri="{C3380CC4-5D6E-409C-BE32-E72D297353CC}">
              <c16:uniqueId val="{00000000-8D05-4C20-8FDD-015469109F78}"/>
            </c:ext>
          </c:extLst>
        </c:ser>
        <c:ser>
          <c:idx val="1"/>
          <c:order val="1"/>
          <c:tx>
            <c:strRef>
              <c:f>延べ宿泊者数!$D$13</c:f>
              <c:strCache>
                <c:ptCount val="1"/>
                <c:pt idx="0">
                  <c:v>外国人</c:v>
                </c:pt>
              </c:strCache>
            </c:strRef>
          </c:tx>
          <c:spPr>
            <a:pattFill prst="wdUpDiag">
              <a:fgClr>
                <a:schemeClr val="accent2"/>
              </a:fgClr>
              <a:bgClr>
                <a:schemeClr val="bg1"/>
              </a:bgClr>
            </a:pattFill>
            <a:ln>
              <a:solidFill>
                <a:schemeClr val="accent2"/>
              </a:solidFill>
            </a:ln>
            <a:effectLst/>
          </c:spPr>
          <c:invertIfNegative val="0"/>
          <c:cat>
            <c:multiLvlStrRef>
              <c:f>延べ宿泊者数!$E$10:$BR$11</c:f>
              <c:multiLvlStrCache>
                <c:ptCount val="66"/>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pt idx="48">
                    <c:v>1月</c:v>
                  </c:pt>
                  <c:pt idx="49">
                    <c:v>2月</c:v>
                  </c:pt>
                  <c:pt idx="50">
                    <c:v>3月</c:v>
                  </c:pt>
                  <c:pt idx="51">
                    <c:v>4月</c:v>
                  </c:pt>
                  <c:pt idx="52">
                    <c:v>5月</c:v>
                  </c:pt>
                  <c:pt idx="53">
                    <c:v>6月</c:v>
                  </c:pt>
                  <c:pt idx="54">
                    <c:v>7月</c:v>
                  </c:pt>
                  <c:pt idx="55">
                    <c:v>8月</c:v>
                  </c:pt>
                  <c:pt idx="56">
                    <c:v>9月</c:v>
                  </c:pt>
                  <c:pt idx="57">
                    <c:v>10月</c:v>
                  </c:pt>
                  <c:pt idx="58">
                    <c:v>11月</c:v>
                  </c:pt>
                  <c:pt idx="59">
                    <c:v>12月</c:v>
                  </c:pt>
                  <c:pt idx="60">
                    <c:v>1月</c:v>
                  </c:pt>
                  <c:pt idx="61">
                    <c:v>2月</c:v>
                  </c:pt>
                  <c:pt idx="62">
                    <c:v>3月</c:v>
                  </c:pt>
                  <c:pt idx="63">
                    <c:v>4月</c:v>
                  </c:pt>
                  <c:pt idx="64">
                    <c:v>5月</c:v>
                  </c:pt>
                  <c:pt idx="65">
                    <c:v>6月</c:v>
                  </c:pt>
                </c:lvl>
                <c:lvl>
                  <c:pt idx="0">
                    <c:v>2019年</c:v>
                  </c:pt>
                  <c:pt idx="12">
                    <c:v>2020年</c:v>
                  </c:pt>
                  <c:pt idx="24">
                    <c:v>2021年</c:v>
                  </c:pt>
                  <c:pt idx="36">
                    <c:v>2022年</c:v>
                  </c:pt>
                  <c:pt idx="48">
                    <c:v>2023年</c:v>
                  </c:pt>
                  <c:pt idx="60">
                    <c:v>2024年</c:v>
                  </c:pt>
                </c:lvl>
              </c:multiLvlStrCache>
            </c:multiLvlStrRef>
          </c:cat>
          <c:val>
            <c:numRef>
              <c:f>延べ宿泊者数!$E$13:$BR$13</c:f>
              <c:numCache>
                <c:formatCode>#,##0_ </c:formatCode>
                <c:ptCount val="66"/>
                <c:pt idx="0">
                  <c:v>1411170</c:v>
                </c:pt>
                <c:pt idx="1">
                  <c:v>1387100</c:v>
                </c:pt>
                <c:pt idx="2">
                  <c:v>1449930</c:v>
                </c:pt>
                <c:pt idx="3">
                  <c:v>1681340</c:v>
                </c:pt>
                <c:pt idx="4">
                  <c:v>1538420</c:v>
                </c:pt>
                <c:pt idx="5">
                  <c:v>1572720</c:v>
                </c:pt>
                <c:pt idx="6">
                  <c:v>1759470</c:v>
                </c:pt>
                <c:pt idx="7">
                  <c:v>1521170</c:v>
                </c:pt>
                <c:pt idx="8">
                  <c:v>1291960</c:v>
                </c:pt>
                <c:pt idx="9">
                  <c:v>1496590</c:v>
                </c:pt>
                <c:pt idx="10">
                  <c:v>1411200</c:v>
                </c:pt>
                <c:pt idx="11">
                  <c:v>1405110</c:v>
                </c:pt>
                <c:pt idx="12">
                  <c:v>1966700</c:v>
                </c:pt>
                <c:pt idx="13">
                  <c:v>685300</c:v>
                </c:pt>
                <c:pt idx="14">
                  <c:v>159200</c:v>
                </c:pt>
                <c:pt idx="15">
                  <c:v>42200</c:v>
                </c:pt>
                <c:pt idx="16">
                  <c:v>33160</c:v>
                </c:pt>
                <c:pt idx="17">
                  <c:v>30950</c:v>
                </c:pt>
                <c:pt idx="18">
                  <c:v>29190</c:v>
                </c:pt>
                <c:pt idx="19">
                  <c:v>30940</c:v>
                </c:pt>
                <c:pt idx="20">
                  <c:v>33070</c:v>
                </c:pt>
                <c:pt idx="21">
                  <c:v>41510</c:v>
                </c:pt>
                <c:pt idx="22">
                  <c:v>69120</c:v>
                </c:pt>
                <c:pt idx="23">
                  <c:v>103410</c:v>
                </c:pt>
                <c:pt idx="24">
                  <c:v>69730</c:v>
                </c:pt>
                <c:pt idx="25">
                  <c:v>18250</c:v>
                </c:pt>
                <c:pt idx="26">
                  <c:v>20150</c:v>
                </c:pt>
                <c:pt idx="27">
                  <c:v>18260</c:v>
                </c:pt>
                <c:pt idx="28">
                  <c:v>21270</c:v>
                </c:pt>
                <c:pt idx="29">
                  <c:v>17910</c:v>
                </c:pt>
                <c:pt idx="30">
                  <c:v>19760</c:v>
                </c:pt>
                <c:pt idx="31">
                  <c:v>20450</c:v>
                </c:pt>
                <c:pt idx="32">
                  <c:v>25010</c:v>
                </c:pt>
                <c:pt idx="33">
                  <c:v>25040</c:v>
                </c:pt>
                <c:pt idx="34">
                  <c:v>32400</c:v>
                </c:pt>
                <c:pt idx="35">
                  <c:v>31160</c:v>
                </c:pt>
                <c:pt idx="36">
                  <c:v>24610</c:v>
                </c:pt>
                <c:pt idx="37">
                  <c:v>23140</c:v>
                </c:pt>
                <c:pt idx="38">
                  <c:v>32770</c:v>
                </c:pt>
                <c:pt idx="39">
                  <c:v>41310</c:v>
                </c:pt>
                <c:pt idx="40">
                  <c:v>56770</c:v>
                </c:pt>
                <c:pt idx="41">
                  <c:v>42090</c:v>
                </c:pt>
                <c:pt idx="42">
                  <c:v>55550</c:v>
                </c:pt>
                <c:pt idx="43">
                  <c:v>60970</c:v>
                </c:pt>
                <c:pt idx="44">
                  <c:v>86590</c:v>
                </c:pt>
                <c:pt idx="45">
                  <c:v>273090</c:v>
                </c:pt>
                <c:pt idx="46">
                  <c:v>599400</c:v>
                </c:pt>
                <c:pt idx="47">
                  <c:v>833410</c:v>
                </c:pt>
                <c:pt idx="48">
                  <c:v>846840</c:v>
                </c:pt>
                <c:pt idx="49">
                  <c:v>911430</c:v>
                </c:pt>
                <c:pt idx="50">
                  <c:v>1074960</c:v>
                </c:pt>
                <c:pt idx="51">
                  <c:v>1305630</c:v>
                </c:pt>
                <c:pt idx="52">
                  <c:v>1470150</c:v>
                </c:pt>
                <c:pt idx="53">
                  <c:v>1542410</c:v>
                </c:pt>
                <c:pt idx="54">
                  <c:v>1812690</c:v>
                </c:pt>
                <c:pt idx="55">
                  <c:v>1704020</c:v>
                </c:pt>
                <c:pt idx="56">
                  <c:v>1615710</c:v>
                </c:pt>
                <c:pt idx="57">
                  <c:v>2001520</c:v>
                </c:pt>
                <c:pt idx="58">
                  <c:v>2040800</c:v>
                </c:pt>
                <c:pt idx="59">
                  <c:v>2154690</c:v>
                </c:pt>
                <c:pt idx="60">
                  <c:v>1755320</c:v>
                </c:pt>
                <c:pt idx="61">
                  <c:v>1698590</c:v>
                </c:pt>
                <c:pt idx="62">
                  <c:v>1857890</c:v>
                </c:pt>
                <c:pt idx="63">
                  <c:v>2187830</c:v>
                </c:pt>
                <c:pt idx="64">
                  <c:v>2125570</c:v>
                </c:pt>
                <c:pt idx="65">
                  <c:v>2263610</c:v>
                </c:pt>
              </c:numCache>
            </c:numRef>
          </c:val>
          <c:extLst>
            <c:ext xmlns:c16="http://schemas.microsoft.com/office/drawing/2014/chart" uri="{C3380CC4-5D6E-409C-BE32-E72D297353CC}">
              <c16:uniqueId val="{00000001-8D05-4C20-8FDD-015469109F78}"/>
            </c:ext>
          </c:extLst>
        </c:ser>
        <c:dLbls>
          <c:showLegendKey val="0"/>
          <c:showVal val="0"/>
          <c:showCatName val="0"/>
          <c:showSerName val="0"/>
          <c:showPercent val="0"/>
          <c:showBubbleSize val="0"/>
        </c:dLbls>
        <c:gapWidth val="150"/>
        <c:overlap val="100"/>
        <c:axId val="402216752"/>
        <c:axId val="402218416"/>
      </c:barChart>
      <c:catAx>
        <c:axId val="402216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402218416"/>
        <c:crosses val="autoZero"/>
        <c:auto val="1"/>
        <c:lblAlgn val="ctr"/>
        <c:lblOffset val="100"/>
        <c:noMultiLvlLbl val="0"/>
      </c:catAx>
      <c:valAx>
        <c:axId val="402218416"/>
        <c:scaling>
          <c:orientation val="minMax"/>
          <c:max val="5000000"/>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402216752"/>
        <c:crosses val="autoZero"/>
        <c:crossBetween val="between"/>
      </c:valAx>
      <c:spPr>
        <a:noFill/>
        <a:ln>
          <a:noFill/>
        </a:ln>
        <a:effectLst/>
      </c:spPr>
    </c:plotArea>
    <c:legend>
      <c:legendPos val="b"/>
      <c:layout>
        <c:manualLayout>
          <c:xMode val="edge"/>
          <c:yMode val="edge"/>
          <c:x val="0.38495813762041015"/>
          <c:y val="2.9947592437741911E-2"/>
          <c:w val="0.21365513505097697"/>
          <c:h val="9.852582170012511E-2"/>
        </c:manualLayout>
      </c:layout>
      <c:overlay val="1"/>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sz="1100">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dLbl>
              <c:idx val="0"/>
              <c:showLegendKey val="0"/>
              <c:showVal val="1"/>
              <c:showCatName val="0"/>
              <c:showSerName val="0"/>
              <c:showPercent val="0"/>
              <c:showBubbleSize val="0"/>
              <c:extLst>
                <c:ext xmlns:c15="http://schemas.microsoft.com/office/drawing/2012/chart" uri="{CE6537A1-D6FC-4f65-9D91-7224C49458BB}">
                  <c15:layout>
                    <c:manualLayout>
                      <c:w val="6.7175913906179177E-2"/>
                      <c:h val="0.164338846369318"/>
                    </c:manualLayout>
                  </c15:layout>
                </c:ext>
                <c:ext xmlns:c16="http://schemas.microsoft.com/office/drawing/2014/chart" uri="{C3380CC4-5D6E-409C-BE32-E72D297353CC}">
                  <c16:uniqueId val="{00000000-6CFB-48D6-9831-A1432A9F75C5}"/>
                </c:ext>
              </c:extLst>
            </c:dLbl>
            <c:dLbl>
              <c:idx val="1"/>
              <c:showLegendKey val="0"/>
              <c:showVal val="1"/>
              <c:showCatName val="0"/>
              <c:showSerName val="0"/>
              <c:showPercent val="0"/>
              <c:showBubbleSize val="0"/>
              <c:extLst>
                <c:ext xmlns:c15="http://schemas.microsoft.com/office/drawing/2012/chart" uri="{CE6537A1-D6FC-4f65-9D91-7224C49458BB}">
                  <c15:layout>
                    <c:manualLayout>
                      <c:w val="6.7175913906179177E-2"/>
                      <c:h val="0.16780444835939221"/>
                    </c:manualLayout>
                  </c15:layout>
                </c:ext>
                <c:ext xmlns:c16="http://schemas.microsoft.com/office/drawing/2014/chart" uri="{C3380CC4-5D6E-409C-BE32-E72D297353CC}">
                  <c16:uniqueId val="{00000001-6CFB-48D6-9831-A1432A9F75C5}"/>
                </c:ext>
              </c:extLst>
            </c:dLbl>
            <c:dLbl>
              <c:idx val="2"/>
              <c:showLegendKey val="0"/>
              <c:showVal val="1"/>
              <c:showCatName val="0"/>
              <c:showSerName val="0"/>
              <c:showPercent val="0"/>
              <c:showBubbleSize val="0"/>
              <c:extLst>
                <c:ext xmlns:c15="http://schemas.microsoft.com/office/drawing/2012/chart" uri="{CE6537A1-D6FC-4f65-9D91-7224C49458BB}">
                  <c15:layout>
                    <c:manualLayout>
                      <c:w val="8.1818374904273863E-2"/>
                      <c:h val="0.18513245830976319"/>
                    </c:manualLayout>
                  </c15:layout>
                </c:ext>
                <c:ext xmlns:c16="http://schemas.microsoft.com/office/drawing/2014/chart" uri="{C3380CC4-5D6E-409C-BE32-E72D297353CC}">
                  <c16:uniqueId val="{00000002-6CFB-48D6-9831-A1432A9F75C5}"/>
                </c:ext>
              </c:extLst>
            </c:dLbl>
            <c:dLbl>
              <c:idx val="3"/>
              <c:showLegendKey val="0"/>
              <c:showVal val="1"/>
              <c:showCatName val="0"/>
              <c:showSerName val="0"/>
              <c:showPercent val="0"/>
              <c:showBubbleSize val="0"/>
              <c:extLst>
                <c:ext xmlns:c15="http://schemas.microsoft.com/office/drawing/2012/chart" uri="{CE6537A1-D6FC-4f65-9D91-7224C49458BB}">
                  <c15:layout>
                    <c:manualLayout>
                      <c:w val="6.7175913906179177E-2"/>
                      <c:h val="0.16780444835939221"/>
                    </c:manualLayout>
                  </c15:layout>
                </c:ext>
                <c:ext xmlns:c16="http://schemas.microsoft.com/office/drawing/2014/chart" uri="{C3380CC4-5D6E-409C-BE32-E72D297353CC}">
                  <c16:uniqueId val="{00000003-6CFB-48D6-9831-A1432A9F75C5}"/>
                </c:ext>
              </c:extLst>
            </c:dLbl>
            <c:dLbl>
              <c:idx val="4"/>
              <c:showLegendKey val="0"/>
              <c:showVal val="1"/>
              <c:showCatName val="0"/>
              <c:showSerName val="0"/>
              <c:showPercent val="0"/>
              <c:showBubbleSize val="0"/>
              <c:extLst>
                <c:ext xmlns:c15="http://schemas.microsoft.com/office/drawing/2012/chart" uri="{CE6537A1-D6FC-4f65-9D91-7224C49458BB}">
                  <c15:layout>
                    <c:manualLayout>
                      <c:w val="6.7175913906179177E-2"/>
                      <c:h val="0.12621722447850192"/>
                    </c:manualLayout>
                  </c15:layout>
                </c:ext>
                <c:ext xmlns:c16="http://schemas.microsoft.com/office/drawing/2014/chart" uri="{C3380CC4-5D6E-409C-BE32-E72D297353CC}">
                  <c16:uniqueId val="{00000004-6CFB-48D6-9831-A1432A9F75C5}"/>
                </c:ext>
              </c:extLst>
            </c:dLbl>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グラフ用!$B$3:$B$9</c:f>
              <c:strCache>
                <c:ptCount val="7"/>
                <c:pt idx="0">
                  <c:v>2017年度</c:v>
                </c:pt>
                <c:pt idx="1">
                  <c:v>2018年度</c:v>
                </c:pt>
                <c:pt idx="2">
                  <c:v>2019年度</c:v>
                </c:pt>
                <c:pt idx="3">
                  <c:v>2020年度</c:v>
                </c:pt>
                <c:pt idx="4">
                  <c:v>2021年度</c:v>
                </c:pt>
                <c:pt idx="5">
                  <c:v>2022年度</c:v>
                </c:pt>
                <c:pt idx="6">
                  <c:v>2023年度</c:v>
                </c:pt>
              </c:strCache>
            </c:strRef>
          </c:cat>
          <c:val>
            <c:numRef>
              <c:f>グラフ用!$C$3:$C$9</c:f>
              <c:numCache>
                <c:formatCode>#,##0_ </c:formatCode>
                <c:ptCount val="7"/>
                <c:pt idx="0">
                  <c:v>771003</c:v>
                </c:pt>
                <c:pt idx="1">
                  <c:v>756440</c:v>
                </c:pt>
                <c:pt idx="2">
                  <c:v>1237577</c:v>
                </c:pt>
                <c:pt idx="3">
                  <c:v>284384</c:v>
                </c:pt>
                <c:pt idx="4">
                  <c:v>351251</c:v>
                </c:pt>
                <c:pt idx="5">
                  <c:v>1059994</c:v>
                </c:pt>
                <c:pt idx="6">
                  <c:v>2510193.3000000003</c:v>
                </c:pt>
              </c:numCache>
            </c:numRef>
          </c:val>
          <c:extLst>
            <c:ext xmlns:c16="http://schemas.microsoft.com/office/drawing/2014/chart" uri="{C3380CC4-5D6E-409C-BE32-E72D297353CC}">
              <c16:uniqueId val="{00000000-87D2-4DED-9CE9-511AFB7849DE}"/>
            </c:ext>
          </c:extLst>
        </c:ser>
        <c:dLbls>
          <c:showLegendKey val="0"/>
          <c:showVal val="0"/>
          <c:showCatName val="0"/>
          <c:showSerName val="0"/>
          <c:showPercent val="0"/>
          <c:showBubbleSize val="0"/>
        </c:dLbls>
        <c:gapWidth val="100"/>
        <c:overlap val="10"/>
        <c:axId val="1437071839"/>
        <c:axId val="1437062687"/>
      </c:barChart>
      <c:catAx>
        <c:axId val="14370718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437062687"/>
        <c:crosses val="autoZero"/>
        <c:auto val="1"/>
        <c:lblAlgn val="ctr"/>
        <c:lblOffset val="100"/>
        <c:noMultiLvlLbl val="0"/>
      </c:catAx>
      <c:valAx>
        <c:axId val="1437062687"/>
        <c:scaling>
          <c:orientation val="minMax"/>
          <c:max val="2750000"/>
          <c:min val="0"/>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437071839"/>
        <c:crosses val="autoZero"/>
        <c:crossBetween val="between"/>
      </c:valAx>
      <c:spPr>
        <a:noFill/>
        <a:ln>
          <a:noFill/>
        </a:ln>
        <a:effectLst/>
      </c:spPr>
    </c:plotArea>
    <c:plotVisOnly val="1"/>
    <c:dispBlanksAs val="gap"/>
    <c:showDLblsOverMax val="0"/>
  </c:chart>
  <c:spPr>
    <a:noFill/>
    <a:ln>
      <a:noFill/>
    </a:ln>
    <a:effectLst/>
  </c:spPr>
  <c:txPr>
    <a:bodyPr/>
    <a:lstStyle/>
    <a:p>
      <a:pPr>
        <a:defRPr sz="1600">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cat>
            <c:multiLvlStrRef>
              <c:f>グラフ用!$G$1:$CL$2</c:f>
              <c:multiLvlStrCache>
                <c:ptCount val="84"/>
                <c:lvl>
                  <c:pt idx="0">
                    <c:v>４月</c:v>
                  </c:pt>
                  <c:pt idx="1">
                    <c:v>５月</c:v>
                  </c:pt>
                  <c:pt idx="2">
                    <c:v>６月</c:v>
                  </c:pt>
                  <c:pt idx="3">
                    <c:v>７月</c:v>
                  </c:pt>
                  <c:pt idx="4">
                    <c:v>８月</c:v>
                  </c:pt>
                  <c:pt idx="5">
                    <c:v>９月</c:v>
                  </c:pt>
                  <c:pt idx="6">
                    <c:v>１０月</c:v>
                  </c:pt>
                  <c:pt idx="7">
                    <c:v>１１月</c:v>
                  </c:pt>
                  <c:pt idx="8">
                    <c:v>１２月</c:v>
                  </c:pt>
                  <c:pt idx="9">
                    <c:v>１月</c:v>
                  </c:pt>
                  <c:pt idx="10">
                    <c:v>２月</c:v>
                  </c:pt>
                  <c:pt idx="11">
                    <c:v>３月</c:v>
                  </c:pt>
                  <c:pt idx="12">
                    <c:v>４月</c:v>
                  </c:pt>
                  <c:pt idx="13">
                    <c:v>５月</c:v>
                  </c:pt>
                  <c:pt idx="14">
                    <c:v>６月</c:v>
                  </c:pt>
                  <c:pt idx="15">
                    <c:v>７月</c:v>
                  </c:pt>
                  <c:pt idx="16">
                    <c:v>８月</c:v>
                  </c:pt>
                  <c:pt idx="17">
                    <c:v>９月</c:v>
                  </c:pt>
                  <c:pt idx="18">
                    <c:v>１０月</c:v>
                  </c:pt>
                  <c:pt idx="19">
                    <c:v>１１月</c:v>
                  </c:pt>
                  <c:pt idx="20">
                    <c:v>１２月</c:v>
                  </c:pt>
                  <c:pt idx="21">
                    <c:v>１月</c:v>
                  </c:pt>
                  <c:pt idx="22">
                    <c:v>２月</c:v>
                  </c:pt>
                  <c:pt idx="23">
                    <c:v>３月</c:v>
                  </c:pt>
                  <c:pt idx="24">
                    <c:v>４月</c:v>
                  </c:pt>
                  <c:pt idx="25">
                    <c:v>５月</c:v>
                  </c:pt>
                  <c:pt idx="26">
                    <c:v>６月</c:v>
                  </c:pt>
                  <c:pt idx="27">
                    <c:v>７月</c:v>
                  </c:pt>
                  <c:pt idx="28">
                    <c:v>８月</c:v>
                  </c:pt>
                  <c:pt idx="29">
                    <c:v>９月</c:v>
                  </c:pt>
                  <c:pt idx="30">
                    <c:v>１０月</c:v>
                  </c:pt>
                  <c:pt idx="31">
                    <c:v>１１月</c:v>
                  </c:pt>
                  <c:pt idx="32">
                    <c:v>１２月</c:v>
                  </c:pt>
                  <c:pt idx="33">
                    <c:v>１月</c:v>
                  </c:pt>
                  <c:pt idx="34">
                    <c:v>２月</c:v>
                  </c:pt>
                  <c:pt idx="35">
                    <c:v>３月</c:v>
                  </c:pt>
                  <c:pt idx="36">
                    <c:v>４月</c:v>
                  </c:pt>
                  <c:pt idx="37">
                    <c:v>５月</c:v>
                  </c:pt>
                  <c:pt idx="38">
                    <c:v>６月</c:v>
                  </c:pt>
                  <c:pt idx="39">
                    <c:v>７月</c:v>
                  </c:pt>
                  <c:pt idx="40">
                    <c:v>８月</c:v>
                  </c:pt>
                  <c:pt idx="41">
                    <c:v>９月</c:v>
                  </c:pt>
                  <c:pt idx="42">
                    <c:v>１０月</c:v>
                  </c:pt>
                  <c:pt idx="43">
                    <c:v>１１月</c:v>
                  </c:pt>
                  <c:pt idx="44">
                    <c:v>１２月</c:v>
                  </c:pt>
                  <c:pt idx="45">
                    <c:v>１月</c:v>
                  </c:pt>
                  <c:pt idx="46">
                    <c:v>２月</c:v>
                  </c:pt>
                  <c:pt idx="47">
                    <c:v>３月</c:v>
                  </c:pt>
                  <c:pt idx="48">
                    <c:v>４月</c:v>
                  </c:pt>
                  <c:pt idx="49">
                    <c:v>５月</c:v>
                  </c:pt>
                  <c:pt idx="50">
                    <c:v>６月</c:v>
                  </c:pt>
                  <c:pt idx="51">
                    <c:v>７月</c:v>
                  </c:pt>
                  <c:pt idx="52">
                    <c:v>８月</c:v>
                  </c:pt>
                  <c:pt idx="53">
                    <c:v>９月</c:v>
                  </c:pt>
                  <c:pt idx="54">
                    <c:v>１０月</c:v>
                  </c:pt>
                  <c:pt idx="55">
                    <c:v>１１月</c:v>
                  </c:pt>
                  <c:pt idx="56">
                    <c:v>１２月</c:v>
                  </c:pt>
                  <c:pt idx="57">
                    <c:v>１月</c:v>
                  </c:pt>
                  <c:pt idx="58">
                    <c:v>２月</c:v>
                  </c:pt>
                  <c:pt idx="59">
                    <c:v>３月</c:v>
                  </c:pt>
                  <c:pt idx="60">
                    <c:v>４月</c:v>
                  </c:pt>
                  <c:pt idx="61">
                    <c:v>５月</c:v>
                  </c:pt>
                  <c:pt idx="62">
                    <c:v>６月</c:v>
                  </c:pt>
                  <c:pt idx="63">
                    <c:v>７月</c:v>
                  </c:pt>
                  <c:pt idx="64">
                    <c:v>８月</c:v>
                  </c:pt>
                  <c:pt idx="65">
                    <c:v>９月</c:v>
                  </c:pt>
                  <c:pt idx="66">
                    <c:v>１０月</c:v>
                  </c:pt>
                  <c:pt idx="67">
                    <c:v>１１月</c:v>
                  </c:pt>
                  <c:pt idx="68">
                    <c:v>１２月</c:v>
                  </c:pt>
                  <c:pt idx="69">
                    <c:v>１月</c:v>
                  </c:pt>
                  <c:pt idx="70">
                    <c:v>２月</c:v>
                  </c:pt>
                  <c:pt idx="71">
                    <c:v>３月</c:v>
                  </c:pt>
                  <c:pt idx="72">
                    <c:v>４月</c:v>
                  </c:pt>
                  <c:pt idx="73">
                    <c:v>５月</c:v>
                  </c:pt>
                  <c:pt idx="74">
                    <c:v>６月</c:v>
                  </c:pt>
                  <c:pt idx="75">
                    <c:v>７月</c:v>
                  </c:pt>
                  <c:pt idx="76">
                    <c:v>８月</c:v>
                  </c:pt>
                  <c:pt idx="77">
                    <c:v>９月</c:v>
                  </c:pt>
                  <c:pt idx="78">
                    <c:v>１０月</c:v>
                  </c:pt>
                  <c:pt idx="79">
                    <c:v>１１月</c:v>
                  </c:pt>
                  <c:pt idx="80">
                    <c:v>１２月</c:v>
                  </c:pt>
                  <c:pt idx="81">
                    <c:v>１月</c:v>
                  </c:pt>
                  <c:pt idx="82">
                    <c:v>２月</c:v>
                  </c:pt>
                  <c:pt idx="83">
                    <c:v>３月</c:v>
                  </c:pt>
                </c:lvl>
                <c:lvl>
                  <c:pt idx="0">
                    <c:v>2017年度</c:v>
                  </c:pt>
                  <c:pt idx="12">
                    <c:v>2018年度</c:v>
                  </c:pt>
                  <c:pt idx="24">
                    <c:v>2019年度</c:v>
                  </c:pt>
                  <c:pt idx="36">
                    <c:v>2020年度</c:v>
                  </c:pt>
                  <c:pt idx="48">
                    <c:v>2021年度</c:v>
                  </c:pt>
                  <c:pt idx="60">
                    <c:v>2022年度</c:v>
                  </c:pt>
                  <c:pt idx="72">
                    <c:v>2023年度</c:v>
                  </c:pt>
                </c:lvl>
              </c:multiLvlStrCache>
            </c:multiLvlStrRef>
          </c:cat>
          <c:val>
            <c:numRef>
              <c:f>グラフ用!$G$3:$CL$3</c:f>
              <c:numCache>
                <c:formatCode>#,##0_ </c:formatCode>
                <c:ptCount val="84"/>
                <c:pt idx="0">
                  <c:v>71783</c:v>
                </c:pt>
                <c:pt idx="1">
                  <c:v>70428</c:v>
                </c:pt>
                <c:pt idx="2">
                  <c:v>58617</c:v>
                </c:pt>
                <c:pt idx="3">
                  <c:v>39667</c:v>
                </c:pt>
                <c:pt idx="4">
                  <c:v>63686</c:v>
                </c:pt>
                <c:pt idx="5">
                  <c:v>88917</c:v>
                </c:pt>
                <c:pt idx="6">
                  <c:v>52801</c:v>
                </c:pt>
                <c:pt idx="7">
                  <c:v>70632</c:v>
                </c:pt>
                <c:pt idx="8">
                  <c:v>77570</c:v>
                </c:pt>
                <c:pt idx="9">
                  <c:v>74696</c:v>
                </c:pt>
                <c:pt idx="10">
                  <c:v>43486</c:v>
                </c:pt>
                <c:pt idx="11">
                  <c:v>58720</c:v>
                </c:pt>
                <c:pt idx="12">
                  <c:v>76475</c:v>
                </c:pt>
                <c:pt idx="13">
                  <c:v>77632</c:v>
                </c:pt>
                <c:pt idx="14">
                  <c:v>60749</c:v>
                </c:pt>
                <c:pt idx="15">
                  <c:v>45616</c:v>
                </c:pt>
                <c:pt idx="16">
                  <c:v>57598</c:v>
                </c:pt>
                <c:pt idx="17">
                  <c:v>76321</c:v>
                </c:pt>
                <c:pt idx="18">
                  <c:v>47804</c:v>
                </c:pt>
                <c:pt idx="19">
                  <c:v>66445</c:v>
                </c:pt>
                <c:pt idx="20">
                  <c:v>76272</c:v>
                </c:pt>
                <c:pt idx="21">
                  <c:v>71203</c:v>
                </c:pt>
                <c:pt idx="22">
                  <c:v>45559</c:v>
                </c:pt>
                <c:pt idx="23">
                  <c:v>54766</c:v>
                </c:pt>
                <c:pt idx="24">
                  <c:v>65547</c:v>
                </c:pt>
                <c:pt idx="25">
                  <c:v>75532</c:v>
                </c:pt>
                <c:pt idx="26">
                  <c:v>68158</c:v>
                </c:pt>
                <c:pt idx="27">
                  <c:v>98041</c:v>
                </c:pt>
                <c:pt idx="28">
                  <c:v>115753</c:v>
                </c:pt>
                <c:pt idx="29">
                  <c:v>165074</c:v>
                </c:pt>
                <c:pt idx="30">
                  <c:v>100555</c:v>
                </c:pt>
                <c:pt idx="31">
                  <c:v>121470</c:v>
                </c:pt>
                <c:pt idx="32">
                  <c:v>148152</c:v>
                </c:pt>
                <c:pt idx="33">
                  <c:v>118363</c:v>
                </c:pt>
                <c:pt idx="34">
                  <c:v>88268</c:v>
                </c:pt>
                <c:pt idx="35">
                  <c:v>72664</c:v>
                </c:pt>
                <c:pt idx="36">
                  <c:v>20350</c:v>
                </c:pt>
                <c:pt idx="37">
                  <c:v>11718</c:v>
                </c:pt>
                <c:pt idx="38">
                  <c:v>11479</c:v>
                </c:pt>
                <c:pt idx="39">
                  <c:v>14546</c:v>
                </c:pt>
                <c:pt idx="40">
                  <c:v>19157</c:v>
                </c:pt>
                <c:pt idx="41">
                  <c:v>24693</c:v>
                </c:pt>
                <c:pt idx="42">
                  <c:v>29693</c:v>
                </c:pt>
                <c:pt idx="43">
                  <c:v>40931</c:v>
                </c:pt>
                <c:pt idx="44">
                  <c:v>55106</c:v>
                </c:pt>
                <c:pt idx="45">
                  <c:v>24772</c:v>
                </c:pt>
                <c:pt idx="46">
                  <c:v>15650</c:v>
                </c:pt>
                <c:pt idx="47">
                  <c:v>16289</c:v>
                </c:pt>
                <c:pt idx="48">
                  <c:v>28311</c:v>
                </c:pt>
                <c:pt idx="49">
                  <c:v>19294</c:v>
                </c:pt>
                <c:pt idx="50">
                  <c:v>13350</c:v>
                </c:pt>
                <c:pt idx="51">
                  <c:v>15955</c:v>
                </c:pt>
                <c:pt idx="52">
                  <c:v>24468</c:v>
                </c:pt>
                <c:pt idx="53">
                  <c:v>25051</c:v>
                </c:pt>
                <c:pt idx="54">
                  <c:v>20929</c:v>
                </c:pt>
                <c:pt idx="55">
                  <c:v>27538</c:v>
                </c:pt>
                <c:pt idx="56">
                  <c:v>40794</c:v>
                </c:pt>
                <c:pt idx="57">
                  <c:v>61513</c:v>
                </c:pt>
                <c:pt idx="58">
                  <c:v>36888</c:v>
                </c:pt>
                <c:pt idx="59">
                  <c:v>37160</c:v>
                </c:pt>
                <c:pt idx="60">
                  <c:v>47637</c:v>
                </c:pt>
                <c:pt idx="61">
                  <c:v>44307</c:v>
                </c:pt>
                <c:pt idx="62">
                  <c:v>52105</c:v>
                </c:pt>
                <c:pt idx="63">
                  <c:v>52585</c:v>
                </c:pt>
                <c:pt idx="64">
                  <c:v>64284</c:v>
                </c:pt>
                <c:pt idx="65">
                  <c:v>78472</c:v>
                </c:pt>
                <c:pt idx="66">
                  <c:v>65715</c:v>
                </c:pt>
                <c:pt idx="67">
                  <c:v>98743</c:v>
                </c:pt>
                <c:pt idx="68">
                  <c:v>138462</c:v>
                </c:pt>
                <c:pt idx="69">
                  <c:v>171029</c:v>
                </c:pt>
                <c:pt idx="70">
                  <c:v>116089</c:v>
                </c:pt>
                <c:pt idx="71">
                  <c:v>130566</c:v>
                </c:pt>
                <c:pt idx="72">
                  <c:v>193671.2</c:v>
                </c:pt>
                <c:pt idx="73">
                  <c:v>190014.19999999998</c:v>
                </c:pt>
                <c:pt idx="74">
                  <c:v>195104.09999999998</c:v>
                </c:pt>
                <c:pt idx="75">
                  <c:v>162344.9</c:v>
                </c:pt>
                <c:pt idx="76">
                  <c:v>202061.7</c:v>
                </c:pt>
                <c:pt idx="77">
                  <c:v>244032.5</c:v>
                </c:pt>
                <c:pt idx="78">
                  <c:v>189088.1</c:v>
                </c:pt>
                <c:pt idx="79">
                  <c:v>239734</c:v>
                </c:pt>
                <c:pt idx="80">
                  <c:v>260765.2</c:v>
                </c:pt>
                <c:pt idx="81">
                  <c:v>251190</c:v>
                </c:pt>
                <c:pt idx="82">
                  <c:v>169434.4</c:v>
                </c:pt>
                <c:pt idx="83">
                  <c:v>212753</c:v>
                </c:pt>
              </c:numCache>
            </c:numRef>
          </c:val>
          <c:extLst>
            <c:ext xmlns:c16="http://schemas.microsoft.com/office/drawing/2014/chart" uri="{C3380CC4-5D6E-409C-BE32-E72D297353CC}">
              <c16:uniqueId val="{00000000-56B6-4CAA-A5F3-1BF3590844EC}"/>
            </c:ext>
          </c:extLst>
        </c:ser>
        <c:dLbls>
          <c:showLegendKey val="0"/>
          <c:showVal val="0"/>
          <c:showCatName val="0"/>
          <c:showSerName val="0"/>
          <c:showPercent val="0"/>
          <c:showBubbleSize val="0"/>
        </c:dLbls>
        <c:gapWidth val="100"/>
        <c:axId val="2016571984"/>
        <c:axId val="2016580720"/>
      </c:barChart>
      <c:catAx>
        <c:axId val="2016571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2016580720"/>
        <c:crosses val="autoZero"/>
        <c:auto val="1"/>
        <c:lblAlgn val="ctr"/>
        <c:lblOffset val="100"/>
        <c:noMultiLvlLbl val="0"/>
      </c:catAx>
      <c:valAx>
        <c:axId val="2016580720"/>
        <c:scaling>
          <c:orientation val="minMax"/>
          <c:max val="260000"/>
          <c:min val="0"/>
        </c:scaling>
        <c:delete val="0"/>
        <c:axPos val="l"/>
        <c:majorGridlines>
          <c:spPr>
            <a:ln w="9525" cap="flat" cmpd="sng" algn="ctr">
              <a:solidFill>
                <a:schemeClr val="tx1">
                  <a:lumMod val="15000"/>
                  <a:lumOff val="85000"/>
                </a:schemeClr>
              </a:solidFill>
              <a:round/>
            </a:ln>
            <a:effectLst/>
          </c:spPr>
        </c:majorGridlines>
        <c:numFmt formatCode="#,##0_ "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2016571984"/>
        <c:crosses val="autoZero"/>
        <c:crossBetween val="between"/>
        <c:majorUnit val="50000"/>
      </c:valAx>
      <c:spPr>
        <a:noFill/>
        <a:ln>
          <a:noFill/>
        </a:ln>
        <a:effectLst/>
      </c:spPr>
    </c:plotArea>
    <c:plotVisOnly val="1"/>
    <c:dispBlanksAs val="gap"/>
    <c:showDLblsOverMax val="0"/>
  </c:chart>
  <c:spPr>
    <a:noFill/>
    <a:ln>
      <a:noFill/>
    </a:ln>
    <a:effectLst/>
  </c:spPr>
  <c:txPr>
    <a:bodyPr/>
    <a:lstStyle/>
    <a:p>
      <a:pPr>
        <a:defRPr sz="900">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9E4225BB-A217-4D70-91E2-FE96662D93ED}"/>
              </a:ext>
            </a:extLst>
          </p:cNvPr>
          <p:cNvSpPr>
            <a:spLocks noGrp="1"/>
          </p:cNvSpPr>
          <p:nvPr>
            <p:ph type="hdr" sz="quarter"/>
          </p:nvPr>
        </p:nvSpPr>
        <p:spPr>
          <a:xfrm>
            <a:off x="0" y="1"/>
            <a:ext cx="4301385" cy="340835"/>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20739FDB-537C-4C52-9123-4A9A948EB836}"/>
              </a:ext>
            </a:extLst>
          </p:cNvPr>
          <p:cNvSpPr>
            <a:spLocks noGrp="1"/>
          </p:cNvSpPr>
          <p:nvPr>
            <p:ph type="dt" sz="quarter" idx="1"/>
          </p:nvPr>
        </p:nvSpPr>
        <p:spPr>
          <a:xfrm>
            <a:off x="5622083" y="1"/>
            <a:ext cx="4302970" cy="340835"/>
          </a:xfrm>
          <a:prstGeom prst="rect">
            <a:avLst/>
          </a:prstGeom>
        </p:spPr>
        <p:txBody>
          <a:bodyPr vert="horz" lIns="91312" tIns="45656" rIns="91312" bIns="45656" rtlCol="0"/>
          <a:lstStyle>
            <a:lvl1pPr algn="r">
              <a:defRPr sz="1200"/>
            </a:lvl1pPr>
          </a:lstStyle>
          <a:p>
            <a:fld id="{69C9090A-15B2-47FC-BD66-265FE0DBFC0F}" type="datetimeFigureOut">
              <a:rPr kumimoji="1" lang="ja-JP" altLang="en-US" smtClean="0"/>
              <a:t>2024/9/10</a:t>
            </a:fld>
            <a:endParaRPr kumimoji="1" lang="ja-JP" altLang="en-US"/>
          </a:p>
        </p:txBody>
      </p:sp>
      <p:sp>
        <p:nvSpPr>
          <p:cNvPr id="4" name="フッター プレースホルダー 3">
            <a:extLst>
              <a:ext uri="{FF2B5EF4-FFF2-40B4-BE49-F238E27FC236}">
                <a16:creationId xmlns:a16="http://schemas.microsoft.com/office/drawing/2014/main" id="{D3F38855-49EA-4336-9447-F7DA9291AF37}"/>
              </a:ext>
            </a:extLst>
          </p:cNvPr>
          <p:cNvSpPr>
            <a:spLocks noGrp="1"/>
          </p:cNvSpPr>
          <p:nvPr>
            <p:ph type="ftr" sz="quarter" idx="2"/>
          </p:nvPr>
        </p:nvSpPr>
        <p:spPr>
          <a:xfrm>
            <a:off x="0" y="6456841"/>
            <a:ext cx="4301385" cy="340834"/>
          </a:xfrm>
          <a:prstGeom prst="rect">
            <a:avLst/>
          </a:prstGeom>
        </p:spPr>
        <p:txBody>
          <a:bodyPr vert="horz" lIns="91312" tIns="45656" rIns="91312" bIns="45656"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18AC7D1A-D172-49B6-84AF-1FD3096A9DB9}"/>
              </a:ext>
            </a:extLst>
          </p:cNvPr>
          <p:cNvSpPr>
            <a:spLocks noGrp="1"/>
          </p:cNvSpPr>
          <p:nvPr>
            <p:ph type="sldNum" sz="quarter" idx="3"/>
          </p:nvPr>
        </p:nvSpPr>
        <p:spPr>
          <a:xfrm>
            <a:off x="5622083" y="6456841"/>
            <a:ext cx="4302970" cy="340834"/>
          </a:xfrm>
          <a:prstGeom prst="rect">
            <a:avLst/>
          </a:prstGeom>
        </p:spPr>
        <p:txBody>
          <a:bodyPr vert="horz" lIns="91312" tIns="45656" rIns="91312" bIns="45656" rtlCol="0" anchor="b"/>
          <a:lstStyle>
            <a:lvl1pPr algn="r">
              <a:defRPr sz="1200"/>
            </a:lvl1pPr>
          </a:lstStyle>
          <a:p>
            <a:fld id="{CF1C475E-AF53-46A0-A8DD-33EA82F5FA0B}" type="slidenum">
              <a:rPr kumimoji="1" lang="ja-JP" altLang="en-US" smtClean="0"/>
              <a:t>‹#›</a:t>
            </a:fld>
            <a:endParaRPr kumimoji="1" lang="ja-JP" altLang="en-US"/>
          </a:p>
        </p:txBody>
      </p:sp>
    </p:spTree>
    <p:extLst>
      <p:ext uri="{BB962C8B-B14F-4D97-AF65-F5344CB8AC3E}">
        <p14:creationId xmlns:p14="http://schemas.microsoft.com/office/powerpoint/2010/main" val="42472852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4302125" cy="341313"/>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926" y="1"/>
            <a:ext cx="4302125" cy="341313"/>
          </a:xfrm>
          <a:prstGeom prst="rect">
            <a:avLst/>
          </a:prstGeom>
        </p:spPr>
        <p:txBody>
          <a:bodyPr vert="horz" lIns="91431" tIns="45715" rIns="91431" bIns="45715" rtlCol="0"/>
          <a:lstStyle>
            <a:lvl1pPr algn="r">
              <a:defRPr sz="1200"/>
            </a:lvl1pPr>
          </a:lstStyle>
          <a:p>
            <a:fld id="{5459786A-F72D-4795-BA09-AB0533F71100}" type="datetimeFigureOut">
              <a:rPr kumimoji="1" lang="ja-JP" altLang="en-US" smtClean="0"/>
              <a:t>2024/9/10</a:t>
            </a:fld>
            <a:endParaRPr kumimoji="1" lang="ja-JP" altLang="en-US"/>
          </a:p>
        </p:txBody>
      </p:sp>
      <p:sp>
        <p:nvSpPr>
          <p:cNvPr id="4" name="スライド イメージ プレースホルダー 3"/>
          <p:cNvSpPr>
            <a:spLocks noGrp="1" noRot="1" noChangeAspect="1"/>
          </p:cNvSpPr>
          <p:nvPr>
            <p:ph type="sldImg" idx="2"/>
          </p:nvPr>
        </p:nvSpPr>
        <p:spPr>
          <a:xfrm>
            <a:off x="3389313" y="849313"/>
            <a:ext cx="3148012" cy="2293937"/>
          </a:xfrm>
          <a:prstGeom prst="rect">
            <a:avLst/>
          </a:prstGeom>
          <a:noFill/>
          <a:ln w="12700">
            <a:solidFill>
              <a:prstClr val="black"/>
            </a:solidFill>
          </a:ln>
        </p:spPr>
        <p:txBody>
          <a:bodyPr vert="horz" lIns="91431" tIns="45715" rIns="91431" bIns="45715" rtlCol="0" anchor="ctr"/>
          <a:lstStyle/>
          <a:p>
            <a:endParaRPr lang="ja-JP" altLang="en-US"/>
          </a:p>
        </p:txBody>
      </p:sp>
      <p:sp>
        <p:nvSpPr>
          <p:cNvPr id="5" name="ノート プレースホルダー 4"/>
          <p:cNvSpPr>
            <a:spLocks noGrp="1"/>
          </p:cNvSpPr>
          <p:nvPr>
            <p:ph type="body" sz="quarter" idx="3"/>
          </p:nvPr>
        </p:nvSpPr>
        <p:spPr>
          <a:xfrm>
            <a:off x="992189" y="3271839"/>
            <a:ext cx="7942262" cy="2676525"/>
          </a:xfrm>
          <a:prstGeom prst="rect">
            <a:avLst/>
          </a:prstGeom>
        </p:spPr>
        <p:txBody>
          <a:bodyPr vert="horz" lIns="91431" tIns="45715" rIns="91431"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363"/>
            <a:ext cx="4302125" cy="341312"/>
          </a:xfrm>
          <a:prstGeom prst="rect">
            <a:avLst/>
          </a:prstGeom>
        </p:spPr>
        <p:txBody>
          <a:bodyPr vert="horz" lIns="91431" tIns="45715" rIns="91431"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926" y="6456363"/>
            <a:ext cx="4302125" cy="341312"/>
          </a:xfrm>
          <a:prstGeom prst="rect">
            <a:avLst/>
          </a:prstGeom>
        </p:spPr>
        <p:txBody>
          <a:bodyPr vert="horz" lIns="91431" tIns="45715" rIns="91431" bIns="45715" rtlCol="0" anchor="b"/>
          <a:lstStyle>
            <a:lvl1pPr algn="r">
              <a:defRPr sz="1200"/>
            </a:lvl1pPr>
          </a:lstStyle>
          <a:p>
            <a:fld id="{FF9468AA-0516-446F-A139-C868BB6DB1AD}" type="slidenum">
              <a:rPr kumimoji="1" lang="ja-JP" altLang="en-US" smtClean="0"/>
              <a:t>‹#›</a:t>
            </a:fld>
            <a:endParaRPr kumimoji="1" lang="ja-JP" altLang="en-US"/>
          </a:p>
        </p:txBody>
      </p:sp>
    </p:spTree>
    <p:extLst>
      <p:ext uri="{BB962C8B-B14F-4D97-AF65-F5344CB8AC3E}">
        <p14:creationId xmlns:p14="http://schemas.microsoft.com/office/powerpoint/2010/main" val="394376129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1D2BF7B-4EE0-4EDE-AC65-3C0891C9465A}" type="datetime1">
              <a:rPr kumimoji="1" lang="ja-JP" altLang="en-US" smtClean="0"/>
              <a:t>2024/9/10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D9A59A9-DC7D-4131-AA68-4669BDFA929B}" type="datetime1">
              <a:rPr kumimoji="1" lang="ja-JP" altLang="en-US" smtClean="0"/>
              <a:t>2024/9/10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E42F007-0E3B-4956-B633-FD28B813EFE5}" type="datetime1">
              <a:rPr kumimoji="1" lang="ja-JP" altLang="en-US" smtClean="0"/>
              <a:t>2024/9/10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4FBFB51-005B-46FB-9196-7B9BB67B3449}" type="datetime1">
              <a:rPr kumimoji="1" lang="ja-JP" altLang="en-US" smtClean="0"/>
              <a:t>2024/9/10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B15F022-6DBE-468F-9F2C-02CF57F41CE7}" type="datetime1">
              <a:rPr kumimoji="1" lang="ja-JP" altLang="en-US" smtClean="0"/>
              <a:t>2024/9/10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F4AB03D-43E3-4315-8B66-5EF65FAF105A}" type="datetime1">
              <a:rPr kumimoji="1" lang="ja-JP" altLang="en-US" smtClean="0"/>
              <a:t>2024/9/10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D2FD0CC-B508-4CE0-BA83-17758DE5DDDA}" type="datetime1">
              <a:rPr kumimoji="1" lang="ja-JP" altLang="en-US" smtClean="0"/>
              <a:t>2024/9/10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6039342-2817-42BA-9AA4-E4EDC6041485}" type="datetime1">
              <a:rPr kumimoji="1" lang="ja-JP" altLang="en-US" smtClean="0"/>
              <a:t>2024/9/10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FEFE36C-957F-40BD-A4D0-ED952371CC56}" type="datetime1">
              <a:rPr kumimoji="1" lang="ja-JP" altLang="en-US" smtClean="0"/>
              <a:t>2024/9/10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68E7EAB-2A81-4CEC-B04E-76DCD006B7FB}" type="datetime1">
              <a:rPr kumimoji="1" lang="ja-JP" altLang="en-US" smtClean="0"/>
              <a:t>2024/9/10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22E89DB-3877-4E5E-89BC-7222A8505475}" type="datetime1">
              <a:rPr kumimoji="1" lang="ja-JP" altLang="en-US" smtClean="0"/>
              <a:t>2024/9/10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2C6B78C8-6B7D-458D-86DA-7750AC935075}" type="datetime1">
              <a:rPr kumimoji="1" lang="ja-JP" altLang="en-US" smtClean="0"/>
              <a:t>2024/9/10</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804770" y="9243194"/>
            <a:ext cx="3192251" cy="530953"/>
          </a:xfrm>
          <a:prstGeom prst="rect">
            <a:avLst/>
          </a:prstGeom>
        </p:spPr>
        <p:txBody>
          <a:bodyPr vert="horz" lIns="135159" tIns="67580" rIns="135159" bIns="67580" rtlCol="0" anchor="ctr"/>
          <a:lstStyle>
            <a:lvl1pPr algn="r">
              <a:defRPr sz="1800">
                <a:solidFill>
                  <a:schemeClr val="tx1">
                    <a:tint val="75000"/>
                  </a:schemeClr>
                </a:solidFill>
              </a:defRPr>
            </a:lvl1p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71131B-51F7-4A4D-B6E9-BF21A4C249A0}"/>
              </a:ext>
            </a:extLst>
          </p:cNvPr>
          <p:cNvSpPr>
            <a:spLocks noGrp="1"/>
          </p:cNvSpPr>
          <p:nvPr>
            <p:ph type="ctrTitle"/>
          </p:nvPr>
        </p:nvSpPr>
        <p:spPr/>
        <p:txBody>
          <a:bodyPr/>
          <a:lstStyle/>
          <a:p>
            <a:r>
              <a:rPr kumimoji="1" lang="ja-JP" altLang="en-US" dirty="0">
                <a:latin typeface="Meiryo UI" panose="020B0604030504040204" pitchFamily="50" charset="-128"/>
                <a:ea typeface="Meiryo UI" panose="020B0604030504040204" pitchFamily="50" charset="-128"/>
              </a:rPr>
              <a:t>宿泊税制度の見直しについて</a:t>
            </a:r>
          </a:p>
        </p:txBody>
      </p:sp>
      <p:sp>
        <p:nvSpPr>
          <p:cNvPr id="3" name="字幕 2">
            <a:extLst>
              <a:ext uri="{FF2B5EF4-FFF2-40B4-BE49-F238E27FC236}">
                <a16:creationId xmlns:a16="http://schemas.microsoft.com/office/drawing/2014/main" id="{32E4983C-0CBD-4B6E-A895-FCE43D24B34A}"/>
              </a:ext>
            </a:extLst>
          </p:cNvPr>
          <p:cNvSpPr>
            <a:spLocks noGrp="1"/>
          </p:cNvSpPr>
          <p:nvPr>
            <p:ph type="subTitle" idx="1"/>
          </p:nvPr>
        </p:nvSpPr>
        <p:spPr/>
        <p:txBody>
          <a:bodyPr/>
          <a:lstStyle/>
          <a:p>
            <a:r>
              <a:rPr kumimoji="1" lang="ja-JP" altLang="en-US" dirty="0">
                <a:solidFill>
                  <a:schemeClr val="tx1"/>
                </a:solidFill>
                <a:latin typeface="Meiryo UI" panose="020B0604030504040204" pitchFamily="50" charset="-128"/>
                <a:ea typeface="Meiryo UI" panose="020B0604030504040204" pitchFamily="50" charset="-128"/>
              </a:rPr>
              <a:t>府民文化部・財務部</a:t>
            </a:r>
          </a:p>
        </p:txBody>
      </p:sp>
      <p:sp>
        <p:nvSpPr>
          <p:cNvPr id="4" name="正方形/長方形 3">
            <a:extLst>
              <a:ext uri="{FF2B5EF4-FFF2-40B4-BE49-F238E27FC236}">
                <a16:creationId xmlns:a16="http://schemas.microsoft.com/office/drawing/2014/main" id="{1CFDCC39-25D6-43E5-939B-1DD0FEE359BE}"/>
              </a:ext>
            </a:extLst>
          </p:cNvPr>
          <p:cNvSpPr/>
          <p:nvPr/>
        </p:nvSpPr>
        <p:spPr>
          <a:xfrm>
            <a:off x="9720857" y="737864"/>
            <a:ext cx="3240360" cy="1035055"/>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a:latin typeface="Meiryo UI" panose="020B0604030504040204" pitchFamily="50" charset="-128"/>
                <a:ea typeface="Meiryo UI" panose="020B0604030504040204" pitchFamily="50" charset="-128"/>
              </a:rPr>
              <a:t>令和６年９月</a:t>
            </a:r>
            <a:r>
              <a:rPr lang="en-US" altLang="ja-JP" dirty="0">
                <a:latin typeface="Meiryo UI" panose="020B0604030504040204" pitchFamily="50" charset="-128"/>
                <a:ea typeface="Meiryo UI" panose="020B0604030504040204" pitchFamily="50" charset="-128"/>
              </a:rPr>
              <a:t>11</a:t>
            </a:r>
            <a:r>
              <a:rPr lang="ja-JP" altLang="en-US" dirty="0">
                <a:latin typeface="Meiryo UI" panose="020B0604030504040204" pitchFamily="50" charset="-128"/>
                <a:ea typeface="Meiryo UI" panose="020B0604030504040204" pitchFamily="50" charset="-128"/>
              </a:rPr>
              <a:t>日</a:t>
            </a:r>
            <a:endParaRPr lang="en-US" altLang="ja-JP" dirty="0">
              <a:latin typeface="Meiryo UI" panose="020B0604030504040204" pitchFamily="50" charset="-128"/>
              <a:ea typeface="Meiryo UI" panose="020B0604030504040204" pitchFamily="50" charset="-128"/>
            </a:endParaRPr>
          </a:p>
          <a:p>
            <a:pPr algn="ctr"/>
            <a:r>
              <a:rPr kumimoji="1" lang="ja-JP" altLang="en-US" dirty="0">
                <a:latin typeface="Meiryo UI" panose="020B0604030504040204" pitchFamily="50" charset="-128"/>
                <a:ea typeface="Meiryo UI" panose="020B0604030504040204" pitchFamily="50" charset="-128"/>
              </a:rPr>
              <a:t>戦略本部会議資料</a:t>
            </a:r>
          </a:p>
        </p:txBody>
      </p:sp>
      <p:cxnSp>
        <p:nvCxnSpPr>
          <p:cNvPr id="5" name="直線コネクタ 4">
            <a:extLst>
              <a:ext uri="{FF2B5EF4-FFF2-40B4-BE49-F238E27FC236}">
                <a16:creationId xmlns:a16="http://schemas.microsoft.com/office/drawing/2014/main" id="{B282958F-6D40-4AD3-93AE-B286DE193C62}"/>
              </a:ext>
            </a:extLst>
          </p:cNvPr>
          <p:cNvCxnSpPr/>
          <p:nvPr/>
        </p:nvCxnSpPr>
        <p:spPr>
          <a:xfrm>
            <a:off x="1729209" y="4986337"/>
            <a:ext cx="10224000"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9620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a:xfrm>
            <a:off x="241109" y="1450632"/>
            <a:ext cx="13189275" cy="807220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5013" y="1814"/>
            <a:ext cx="13681520" cy="646331"/>
          </a:xfrm>
          <a:prstGeom prst="rect">
            <a:avLst/>
          </a:prstGeom>
          <a:solidFill>
            <a:schemeClr val="tx2">
              <a:lumMod val="60000"/>
              <a:lumOff val="40000"/>
            </a:schemeClr>
          </a:solidFill>
        </p:spPr>
        <p:txBody>
          <a:bodyPr wrap="square" rtlCol="0">
            <a:spAutoFit/>
          </a:bodyPr>
          <a:lstStyle/>
          <a:p>
            <a:pPr algn="ctr"/>
            <a:r>
              <a:rPr kumimoji="1" lang="ja-JP" altLang="en-US" sz="3600" dirty="0">
                <a:solidFill>
                  <a:schemeClr val="bg1">
                    <a:lumMod val="95000"/>
                  </a:schemeClr>
                </a:solidFill>
                <a:effectLst>
                  <a:outerShdw blurRad="50800" dist="38100" dir="2700000" algn="tl" rotWithShape="0">
                    <a:prstClr val="black">
                      <a:alpha val="40000"/>
                    </a:prstClr>
                  </a:outerShdw>
                </a:effectLst>
                <a:latin typeface="Meiryo UI" panose="020B0604030504040204" pitchFamily="50" charset="-128"/>
                <a:ea typeface="Meiryo UI" panose="020B0604030504040204" pitchFamily="50" charset="-128"/>
              </a:rPr>
              <a:t>宿泊税制度の見直しについて</a:t>
            </a:r>
          </a:p>
        </p:txBody>
      </p:sp>
      <p:sp>
        <p:nvSpPr>
          <p:cNvPr id="27" name="正方形/長方形 26">
            <a:extLst>
              <a:ext uri="{FF2B5EF4-FFF2-40B4-BE49-F238E27FC236}">
                <a16:creationId xmlns:a16="http://schemas.microsoft.com/office/drawing/2014/main" id="{92EA52EA-634E-4FFB-9E24-1504645C38EA}"/>
              </a:ext>
            </a:extLst>
          </p:cNvPr>
          <p:cNvSpPr/>
          <p:nvPr/>
        </p:nvSpPr>
        <p:spPr>
          <a:xfrm>
            <a:off x="180823" y="802561"/>
            <a:ext cx="3635378" cy="523220"/>
          </a:xfrm>
          <a:prstGeom prst="rect">
            <a:avLst/>
          </a:prstGeom>
          <a:noFill/>
          <a:ln>
            <a:noFill/>
          </a:ln>
        </p:spPr>
        <p:txBody>
          <a:bodyPr wrap="square">
            <a:spAutoFit/>
          </a:bodyPr>
          <a:lstStyle/>
          <a:p>
            <a:pPr marL="11113"/>
            <a:r>
              <a:rPr lang="en-US" altLang="ja-JP" sz="2800" b="1" dirty="0">
                <a:latin typeface="Meiryo UI" panose="020B0604030504040204" pitchFamily="50" charset="-128"/>
                <a:ea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rPr>
              <a:t>制度見直しの必要性</a:t>
            </a:r>
            <a:r>
              <a:rPr lang="en-US" altLang="ja-JP" sz="2800" b="1" dirty="0">
                <a:latin typeface="Meiryo UI" panose="020B0604030504040204" pitchFamily="50" charset="-128"/>
                <a:ea typeface="Meiryo UI" panose="020B0604030504040204" pitchFamily="50" charset="-128"/>
              </a:rPr>
              <a:t>】</a:t>
            </a:r>
          </a:p>
        </p:txBody>
      </p:sp>
      <p:sp>
        <p:nvSpPr>
          <p:cNvPr id="6" name="スライド番号プレースホルダー 1">
            <a:extLst>
              <a:ext uri="{FF2B5EF4-FFF2-40B4-BE49-F238E27FC236}">
                <a16:creationId xmlns:a16="http://schemas.microsoft.com/office/drawing/2014/main" id="{A3CB9C34-0C81-4CC2-B3A8-462B1942E6AE}"/>
              </a:ext>
            </a:extLst>
          </p:cNvPr>
          <p:cNvSpPr>
            <a:spLocks noGrp="1"/>
          </p:cNvSpPr>
          <p:nvPr>
            <p:ph type="sldNum" sz="quarter" idx="12"/>
          </p:nvPr>
        </p:nvSpPr>
        <p:spPr>
          <a:xfrm>
            <a:off x="13266625" y="9607550"/>
            <a:ext cx="414450" cy="365125"/>
          </a:xfrm>
        </p:spPr>
        <p:txBody>
          <a:bodyPr/>
          <a:lstStyle/>
          <a:p>
            <a:fld id="{CC9BC447-46F3-4985-B981-EE08F89A46DF}" type="slidenum">
              <a:rPr kumimoji="1" lang="ja-JP" altLang="en-US" sz="2000" smtClean="0">
                <a:latin typeface="Meiryo UI" panose="020B0604030504040204" pitchFamily="50" charset="-128"/>
                <a:ea typeface="Meiryo UI" panose="020B0604030504040204" pitchFamily="50" charset="-128"/>
              </a:rPr>
              <a:t>1</a:t>
            </a:fld>
            <a:endParaRPr kumimoji="1" lang="ja-JP" altLang="en-US" sz="2000"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F0C39D5E-7F6C-48E9-81FD-A62C8D5162C8}"/>
              </a:ext>
            </a:extLst>
          </p:cNvPr>
          <p:cNvSpPr/>
          <p:nvPr/>
        </p:nvSpPr>
        <p:spPr>
          <a:xfrm>
            <a:off x="442743" y="1601961"/>
            <a:ext cx="12793978" cy="7897803"/>
          </a:xfrm>
          <a:prstGeom prst="rect">
            <a:avLst/>
          </a:prstGeom>
          <a:noFill/>
          <a:ln>
            <a:noFill/>
          </a:ln>
        </p:spPr>
        <p:txBody>
          <a:bodyPr wrap="square">
            <a:spAutoFit/>
          </a:bodyPr>
          <a:lstStyle/>
          <a:p>
            <a:pPr marL="531813" indent="-520700">
              <a:lnSpc>
                <a:spcPts val="3400"/>
              </a:lnSpc>
              <a:buFont typeface="Wingdings" panose="05000000000000000000" pitchFamily="2" charset="2"/>
              <a:buChar char="u"/>
            </a:pPr>
            <a:r>
              <a:rPr lang="ja-JP" altLang="en-US" dirty="0">
                <a:latin typeface="Meiryo UI" panose="020B0604030504040204" pitchFamily="50" charset="-128"/>
                <a:ea typeface="Meiryo UI" panose="020B0604030504040204" pitchFamily="50" charset="-128"/>
              </a:rPr>
              <a:t>宿泊税制度は、条例附則の規定により５年ごとに制度の在り方について検討を加え、その結果に基づき見直しを実施することとしている。</a:t>
            </a:r>
            <a:endParaRPr lang="en-US" altLang="ja-JP" dirty="0">
              <a:latin typeface="Meiryo UI" panose="020B0604030504040204" pitchFamily="50" charset="-128"/>
              <a:ea typeface="Meiryo UI" panose="020B0604030504040204" pitchFamily="50" charset="-128"/>
            </a:endParaRPr>
          </a:p>
          <a:p>
            <a:pPr marL="11113">
              <a:lnSpc>
                <a:spcPts val="3400"/>
              </a:lnSpc>
            </a:pPr>
            <a:endParaRPr lang="en-US" altLang="ja-JP" dirty="0">
              <a:latin typeface="Meiryo UI" panose="020B0604030504040204" pitchFamily="50" charset="-128"/>
              <a:ea typeface="Meiryo UI" panose="020B0604030504040204" pitchFamily="50" charset="-128"/>
            </a:endParaRPr>
          </a:p>
          <a:p>
            <a:pPr marL="531813" indent="-520700">
              <a:lnSpc>
                <a:spcPts val="3400"/>
              </a:lnSpc>
              <a:buFont typeface="Wingdings" panose="05000000000000000000" pitchFamily="2" charset="2"/>
              <a:buChar char="u"/>
            </a:pPr>
            <a:r>
              <a:rPr lang="ja-JP" altLang="ja-JP" dirty="0">
                <a:latin typeface="Meiryo UI" panose="020B0604030504040204" pitchFamily="50" charset="-128"/>
                <a:ea typeface="Meiryo UI" panose="020B0604030504040204" pitchFamily="50" charset="-128"/>
              </a:rPr>
              <a:t>しかしながら、</a:t>
            </a:r>
            <a:r>
              <a:rPr lang="ja-JP" altLang="en-US" dirty="0">
                <a:latin typeface="Meiryo UI" panose="020B0604030504040204" pitchFamily="50" charset="-128"/>
                <a:ea typeface="Meiryo UI" panose="020B0604030504040204" pitchFamily="50" charset="-128"/>
              </a:rPr>
              <a:t>前回の見直し時期であった令和３年度においては、コロナの影響により、税収見込みや宿泊単価の動向などの有用なデータに基づき今後の在り方を議論することが困難であったため、その時点においては、現行制度を維持・継続することとし、データが収集可能となったタイミングで改めて検討を行うこととした。</a:t>
            </a:r>
            <a:endParaRPr lang="en-US" altLang="ja-JP" dirty="0">
              <a:latin typeface="Meiryo UI" panose="020B0604030504040204" pitchFamily="50" charset="-128"/>
              <a:ea typeface="Meiryo UI" panose="020B0604030504040204" pitchFamily="50" charset="-128"/>
            </a:endParaRPr>
          </a:p>
          <a:p>
            <a:pPr marL="11113">
              <a:lnSpc>
                <a:spcPts val="3400"/>
              </a:lnSpc>
            </a:pPr>
            <a:endParaRPr lang="en-US" altLang="ja-JP" dirty="0">
              <a:latin typeface="Meiryo UI" panose="020B0604030504040204" pitchFamily="50" charset="-128"/>
              <a:ea typeface="Meiryo UI" panose="020B0604030504040204" pitchFamily="50" charset="-128"/>
            </a:endParaRPr>
          </a:p>
          <a:p>
            <a:pPr marL="531813" indent="-520700">
              <a:lnSpc>
                <a:spcPts val="3400"/>
              </a:lnSpc>
              <a:buFont typeface="Wingdings" panose="05000000000000000000" pitchFamily="2" charset="2"/>
              <a:buChar char="u"/>
            </a:pPr>
            <a:r>
              <a:rPr lang="ja-JP" altLang="en-US" dirty="0">
                <a:latin typeface="Meiryo UI" panose="020B0604030504040204" pitchFamily="50" charset="-128"/>
                <a:ea typeface="Meiryo UI" panose="020B0604030504040204" pitchFamily="50" charset="-128"/>
              </a:rPr>
              <a:t>令和５年の水際措置の終了、コロナの５類移行などによる来阪旅行者数の回復や、昨今、変化のスピードが早くなっている観光動向等を踏まえ、宿泊税制度の在り方等を検討する。</a:t>
            </a:r>
            <a:endParaRPr lang="en-US" altLang="ja-JP" dirty="0">
              <a:latin typeface="Meiryo UI" panose="020B0604030504040204" pitchFamily="50" charset="-128"/>
              <a:ea typeface="Meiryo UI" panose="020B0604030504040204" pitchFamily="50" charset="-128"/>
            </a:endParaRPr>
          </a:p>
          <a:p>
            <a:pPr marL="803275" indent="-792163">
              <a:lnSpc>
                <a:spcPts val="3400"/>
              </a:lnSpc>
            </a:pPr>
            <a:r>
              <a:rPr lang="ja-JP" altLang="en-US" dirty="0">
                <a:latin typeface="Meiryo UI" panose="020B0604030504040204" pitchFamily="50" charset="-128"/>
                <a:ea typeface="Meiryo UI" panose="020B0604030504040204" pitchFamily="50" charset="-128"/>
              </a:rPr>
              <a:t>　　⇒ </a:t>
            </a:r>
            <a:r>
              <a:rPr lang="en-US" altLang="ja-JP" dirty="0">
                <a:latin typeface="Meiryo UI" panose="020B0604030504040204" pitchFamily="50" charset="-128"/>
                <a:ea typeface="Meiryo UI" panose="020B0604030504040204" pitchFamily="50" charset="-128"/>
              </a:rPr>
              <a:t>R6.4.24</a:t>
            </a:r>
            <a:r>
              <a:rPr lang="ja-JP" altLang="en-US" dirty="0">
                <a:latin typeface="Meiryo UI" panose="020B0604030504040204" pitchFamily="50" charset="-128"/>
                <a:ea typeface="Meiryo UI" panose="020B0604030504040204" pitchFamily="50" charset="-128"/>
              </a:rPr>
              <a:t> 「</a:t>
            </a:r>
            <a:r>
              <a:rPr lang="ja-JP" altLang="en-US" b="1" u="sng" dirty="0">
                <a:latin typeface="Meiryo UI" panose="020B0604030504040204" pitchFamily="50" charset="-128"/>
                <a:ea typeface="Meiryo UI" panose="020B0604030504040204" pitchFamily="50" charset="-128"/>
              </a:rPr>
              <a:t>宿泊税に係る制度の在り方</a:t>
            </a:r>
            <a:r>
              <a:rPr lang="ja-JP" altLang="en-US" dirty="0">
                <a:latin typeface="Meiryo UI" panose="020B0604030504040204" pitchFamily="50" charset="-128"/>
                <a:ea typeface="Meiryo UI" panose="020B0604030504040204" pitchFamily="50" charset="-128"/>
              </a:rPr>
              <a:t>」および「</a:t>
            </a:r>
            <a:r>
              <a:rPr lang="ja-JP" altLang="en-US" b="1" u="sng" dirty="0">
                <a:latin typeface="Meiryo UI" panose="020B0604030504040204" pitchFamily="50" charset="-128"/>
                <a:ea typeface="Meiryo UI" panose="020B0604030504040204" pitchFamily="50" charset="-128"/>
              </a:rPr>
              <a:t>外国人旅行者の増加に伴い発生する課題への対応およびその財源</a:t>
            </a:r>
            <a:r>
              <a:rPr lang="ja-JP" altLang="en-US" dirty="0">
                <a:latin typeface="Meiryo UI" panose="020B0604030504040204" pitchFamily="50" charset="-128"/>
                <a:ea typeface="Meiryo UI" panose="020B0604030504040204" pitchFamily="50" charset="-128"/>
              </a:rPr>
              <a:t>」について諮問</a:t>
            </a:r>
            <a:endParaRPr lang="en-US" altLang="ja-JP" dirty="0">
              <a:latin typeface="Meiryo UI" panose="020B0604030504040204" pitchFamily="50" charset="-128"/>
              <a:ea typeface="Meiryo UI" panose="020B0604030504040204" pitchFamily="50" charset="-128"/>
            </a:endParaRPr>
          </a:p>
          <a:p>
            <a:pPr marL="11113">
              <a:lnSpc>
                <a:spcPts val="3400"/>
              </a:lnSpc>
            </a:pPr>
            <a:endParaRPr lang="en-US" altLang="ja-JP" dirty="0">
              <a:latin typeface="Meiryo UI" panose="020B0604030504040204" pitchFamily="50" charset="-128"/>
              <a:ea typeface="Meiryo UI" panose="020B0604030504040204" pitchFamily="50" charset="-128"/>
            </a:endParaRPr>
          </a:p>
          <a:p>
            <a:pPr marL="531813" indent="-520700">
              <a:lnSpc>
                <a:spcPts val="3400"/>
              </a:lnSpc>
              <a:buFont typeface="Wingdings" panose="05000000000000000000" pitchFamily="2" charset="2"/>
              <a:buChar char="u"/>
            </a:pPr>
            <a:r>
              <a:rPr lang="ja-JP" altLang="en-US" dirty="0">
                <a:latin typeface="Meiryo UI" panose="020B0604030504040204" pitchFamily="50" charset="-128"/>
                <a:ea typeface="Meiryo UI" panose="020B0604030504040204" pitchFamily="50" charset="-128"/>
              </a:rPr>
              <a:t>今般、調査検討会議から「</a:t>
            </a:r>
            <a:r>
              <a:rPr lang="ja-JP" altLang="en-US" b="1" u="sng" dirty="0">
                <a:latin typeface="Meiryo UI" panose="020B0604030504040204" pitchFamily="50" charset="-128"/>
                <a:ea typeface="Meiryo UI" panose="020B0604030504040204" pitchFamily="50" charset="-128"/>
              </a:rPr>
              <a:t>宿泊税に係る制度の在り方</a:t>
            </a:r>
            <a:r>
              <a:rPr lang="ja-JP" altLang="en-US" dirty="0">
                <a:latin typeface="Meiryo UI" panose="020B0604030504040204" pitchFamily="50" charset="-128"/>
                <a:ea typeface="Meiryo UI" panose="020B0604030504040204" pitchFamily="50" charset="-128"/>
              </a:rPr>
              <a:t>」について取りまとめた「第一次答申」を受領。</a:t>
            </a:r>
            <a:endParaRPr lang="en-US" altLang="ja-JP" dirty="0">
              <a:latin typeface="Meiryo UI" panose="020B0604030504040204" pitchFamily="50" charset="-128"/>
              <a:ea typeface="Meiryo UI" panose="020B0604030504040204" pitchFamily="50" charset="-128"/>
            </a:endParaRPr>
          </a:p>
          <a:p>
            <a:pPr marL="11113">
              <a:lnSpc>
                <a:spcPts val="3400"/>
              </a:lnSpc>
            </a:pPr>
            <a:r>
              <a:rPr lang="ja-JP" altLang="en-US" dirty="0">
                <a:latin typeface="Meiryo UI" panose="020B0604030504040204" pitchFamily="50" charset="-128"/>
                <a:ea typeface="Meiryo UI" panose="020B0604030504040204" pitchFamily="50" charset="-128"/>
              </a:rPr>
              <a:t>　　⇒ 第一次答申を踏まえ、宿泊税制度の見直しに係る</a:t>
            </a:r>
            <a:r>
              <a:rPr lang="ja-JP" altLang="en-US" b="1" u="sng" dirty="0">
                <a:latin typeface="Meiryo UI" panose="020B0604030504040204" pitchFamily="50" charset="-128"/>
                <a:ea typeface="Meiryo UI" panose="020B0604030504040204" pitchFamily="50" charset="-128"/>
              </a:rPr>
              <a:t>府の対応方針を決定する必要がある</a:t>
            </a:r>
            <a:r>
              <a:rPr lang="ja-JP" altLang="en-US" dirty="0">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endParaRPr>
          </a:p>
          <a:p>
            <a:pPr marL="982663" indent="-971550">
              <a:lnSpc>
                <a:spcPts val="3400"/>
              </a:lnSpc>
            </a:pPr>
            <a:r>
              <a:rPr lang="ja-JP" altLang="en-US" dirty="0">
                <a:latin typeface="Meiryo UI" panose="020B0604030504040204" pitchFamily="50" charset="-128"/>
                <a:ea typeface="Meiryo UI" panose="020B0604030504040204" pitchFamily="50" charset="-128"/>
              </a:rPr>
              <a:t>　    （なお、「</a:t>
            </a:r>
            <a:r>
              <a:rPr lang="ja-JP" altLang="en-US" b="1" u="sng" dirty="0">
                <a:latin typeface="Meiryo UI" panose="020B0604030504040204" pitchFamily="50" charset="-128"/>
                <a:ea typeface="Meiryo UI" panose="020B0604030504040204" pitchFamily="50" charset="-128"/>
              </a:rPr>
              <a:t>外国人旅行者の増加に伴い発生する課題への対応およびその財源</a:t>
            </a:r>
            <a:r>
              <a:rPr lang="ja-JP" altLang="en-US" dirty="0">
                <a:latin typeface="Meiryo UI" panose="020B0604030504040204" pitchFamily="50" charset="-128"/>
                <a:ea typeface="Meiryo UI" panose="020B0604030504040204" pitchFamily="50" charset="-128"/>
              </a:rPr>
              <a:t>」は、整理すべき課題が多いことから、継続審議事項とされている。）</a:t>
            </a:r>
            <a:endParaRPr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00204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a:xfrm>
            <a:off x="241109" y="1450633"/>
            <a:ext cx="13189275" cy="815691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5013" y="1814"/>
            <a:ext cx="13681520" cy="646331"/>
          </a:xfrm>
          <a:prstGeom prst="rect">
            <a:avLst/>
          </a:prstGeom>
          <a:solidFill>
            <a:schemeClr val="tx2">
              <a:lumMod val="60000"/>
              <a:lumOff val="40000"/>
            </a:schemeClr>
          </a:solidFill>
        </p:spPr>
        <p:txBody>
          <a:bodyPr wrap="square" rtlCol="0">
            <a:spAutoFit/>
          </a:bodyPr>
          <a:lstStyle/>
          <a:p>
            <a:pPr algn="ctr"/>
            <a:r>
              <a:rPr kumimoji="1" lang="ja-JP" altLang="en-US" sz="3600" dirty="0">
                <a:solidFill>
                  <a:schemeClr val="bg1">
                    <a:lumMod val="95000"/>
                  </a:schemeClr>
                </a:solidFill>
                <a:effectLst>
                  <a:outerShdw blurRad="50800" dist="38100" dir="2700000" algn="tl" rotWithShape="0">
                    <a:prstClr val="black">
                      <a:alpha val="40000"/>
                    </a:prstClr>
                  </a:outerShdw>
                </a:effectLst>
                <a:latin typeface="Meiryo UI" panose="020B0604030504040204" pitchFamily="50" charset="-128"/>
                <a:ea typeface="Meiryo UI" panose="020B0604030504040204" pitchFamily="50" charset="-128"/>
              </a:rPr>
              <a:t>宿泊税制度の見直しについて</a:t>
            </a:r>
          </a:p>
        </p:txBody>
      </p:sp>
      <p:sp>
        <p:nvSpPr>
          <p:cNvPr id="40" name="正方形/長方形 39"/>
          <p:cNvSpPr/>
          <p:nvPr/>
        </p:nvSpPr>
        <p:spPr>
          <a:xfrm>
            <a:off x="359817" y="1601961"/>
            <a:ext cx="12793978" cy="1384995"/>
          </a:xfrm>
          <a:prstGeom prst="rect">
            <a:avLst/>
          </a:prstGeom>
          <a:noFill/>
          <a:ln>
            <a:noFill/>
          </a:ln>
        </p:spPr>
        <p:txBody>
          <a:bodyPr wrap="square">
            <a:spAutoFit/>
          </a:bodyPr>
          <a:lstStyle/>
          <a:p>
            <a:pPr marL="11113"/>
            <a:r>
              <a:rPr lang="ja-JP" altLang="en-US" sz="2800" b="1" dirty="0">
                <a:latin typeface="Meiryo UI" panose="020B0604030504040204" pitchFamily="50" charset="-128"/>
                <a:ea typeface="Meiryo UI" panose="020B0604030504040204" pitchFamily="50" charset="-128"/>
              </a:rPr>
              <a:t>■今後の観光振興施策（宿泊税充当事業）の方向性</a:t>
            </a:r>
            <a:endParaRPr lang="en-US" altLang="ja-JP" sz="2800" b="1" dirty="0">
              <a:latin typeface="Meiryo UI" panose="020B0604030504040204" pitchFamily="50" charset="-128"/>
              <a:ea typeface="Meiryo UI" panose="020B0604030504040204" pitchFamily="50" charset="-128"/>
            </a:endParaRPr>
          </a:p>
          <a:p>
            <a:pPr marL="11113"/>
            <a:endParaRPr lang="en-US" altLang="ja-JP" sz="2800" b="1" dirty="0">
              <a:latin typeface="Meiryo UI" panose="020B0604030504040204" pitchFamily="50" charset="-128"/>
              <a:ea typeface="Meiryo UI" panose="020B0604030504040204" pitchFamily="50" charset="-128"/>
            </a:endParaRPr>
          </a:p>
          <a:p>
            <a:pPr marL="11113"/>
            <a:endParaRPr lang="en-US" altLang="ja-JP" sz="2800" b="1" dirty="0">
              <a:latin typeface="Meiryo UI" panose="020B0604030504040204" pitchFamily="50" charset="-128"/>
              <a:ea typeface="Meiryo UI" panose="020B0604030504040204" pitchFamily="50" charset="-128"/>
            </a:endParaRPr>
          </a:p>
        </p:txBody>
      </p:sp>
      <p:sp>
        <p:nvSpPr>
          <p:cNvPr id="27" name="正方形/長方形 26">
            <a:extLst>
              <a:ext uri="{FF2B5EF4-FFF2-40B4-BE49-F238E27FC236}">
                <a16:creationId xmlns:a16="http://schemas.microsoft.com/office/drawing/2014/main" id="{92EA52EA-634E-4FFB-9E24-1504645C38EA}"/>
              </a:ext>
            </a:extLst>
          </p:cNvPr>
          <p:cNvSpPr/>
          <p:nvPr/>
        </p:nvSpPr>
        <p:spPr>
          <a:xfrm>
            <a:off x="71785" y="802561"/>
            <a:ext cx="15228666" cy="523220"/>
          </a:xfrm>
          <a:prstGeom prst="rect">
            <a:avLst/>
          </a:prstGeom>
          <a:noFill/>
          <a:ln>
            <a:noFill/>
          </a:ln>
        </p:spPr>
        <p:txBody>
          <a:bodyPr wrap="square">
            <a:spAutoFit/>
          </a:bodyPr>
          <a:lstStyle/>
          <a:p>
            <a:pPr marL="11113"/>
            <a:r>
              <a:rPr lang="en-US" altLang="ja-JP" sz="2800" b="1" dirty="0">
                <a:latin typeface="Meiryo UI" panose="020B0604030504040204" pitchFamily="50" charset="-128"/>
                <a:ea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rPr>
              <a:t>大阪府観光客受入環境整備の推進に関する調査検討会議「第一次答申」（</a:t>
            </a:r>
            <a:r>
              <a:rPr lang="en-US" altLang="ja-JP" sz="2800" b="1" dirty="0">
                <a:latin typeface="Meiryo UI" panose="020B0604030504040204" pitchFamily="50" charset="-128"/>
                <a:ea typeface="Meiryo UI" panose="020B0604030504040204" pitchFamily="50" charset="-128"/>
              </a:rPr>
              <a:t>R6.8.30</a:t>
            </a:r>
            <a:r>
              <a:rPr lang="ja-JP" altLang="en-US" sz="2800" b="1" dirty="0">
                <a:latin typeface="Meiryo UI" panose="020B0604030504040204" pitchFamily="50" charset="-128"/>
                <a:ea typeface="Meiryo UI" panose="020B0604030504040204" pitchFamily="50" charset="-128"/>
              </a:rPr>
              <a:t>）</a:t>
            </a:r>
            <a:r>
              <a:rPr lang="en-US" altLang="ja-JP" sz="2800" b="1" dirty="0">
                <a:latin typeface="Meiryo UI" panose="020B0604030504040204" pitchFamily="50" charset="-128"/>
                <a:ea typeface="Meiryo UI" panose="020B0604030504040204" pitchFamily="50" charset="-128"/>
              </a:rPr>
              <a:t>】</a:t>
            </a:r>
          </a:p>
        </p:txBody>
      </p:sp>
      <p:sp>
        <p:nvSpPr>
          <p:cNvPr id="20" name="四角形: 角を丸くする 19">
            <a:extLst>
              <a:ext uri="{FF2B5EF4-FFF2-40B4-BE49-F238E27FC236}">
                <a16:creationId xmlns:a16="http://schemas.microsoft.com/office/drawing/2014/main" id="{67D02021-6008-4FD6-8B87-C3F3C9084217}"/>
              </a:ext>
            </a:extLst>
          </p:cNvPr>
          <p:cNvSpPr/>
          <p:nvPr/>
        </p:nvSpPr>
        <p:spPr>
          <a:xfrm>
            <a:off x="6916919" y="3413317"/>
            <a:ext cx="6012000" cy="2720110"/>
          </a:xfrm>
          <a:prstGeom prst="roundRect">
            <a:avLst>
              <a:gd name="adj" fmla="val 4976"/>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38A6DBF1-5556-4C4D-91B7-B4EF14C2F01F}"/>
              </a:ext>
            </a:extLst>
          </p:cNvPr>
          <p:cNvSpPr/>
          <p:nvPr/>
        </p:nvSpPr>
        <p:spPr>
          <a:xfrm>
            <a:off x="1007888" y="7002155"/>
            <a:ext cx="11521281" cy="2325637"/>
          </a:xfrm>
          <a:prstGeom prst="rect">
            <a:avLst/>
          </a:prstGeom>
        </p:spPr>
        <p:txBody>
          <a:bodyPr wrap="square">
            <a:spAutoFit/>
          </a:bodyPr>
          <a:lstStyle/>
          <a:p>
            <a:pPr>
              <a:lnSpc>
                <a:spcPct val="130000"/>
              </a:lnSpc>
              <a:spcAft>
                <a:spcPts val="600"/>
              </a:spcAft>
            </a:pPr>
            <a:r>
              <a:rPr lang="ja-JP" altLang="en-US" sz="2000" u="sng" dirty="0">
                <a:latin typeface="Meiryo UI" panose="020B0604030504040204" pitchFamily="50" charset="-128"/>
                <a:ea typeface="Meiryo UI" panose="020B0604030504040204" pitchFamily="50" charset="-128"/>
              </a:rPr>
              <a:t>（参考）宿泊税の使途に関する観光関連団体や宿泊事業者の意見</a:t>
            </a:r>
            <a:endParaRPr lang="en-US" altLang="ja-JP" sz="2000" dirty="0">
              <a:latin typeface="Meiryo UI" panose="020B0604030504040204" pitchFamily="50" charset="-128"/>
              <a:ea typeface="Meiryo UI" panose="020B0604030504040204" pitchFamily="50" charset="-128"/>
            </a:endParaRPr>
          </a:p>
          <a:p>
            <a:pPr marL="446400" indent="-262800">
              <a:lnSpc>
                <a:spcPct val="130000"/>
              </a:lnSpc>
              <a:buFont typeface="Arial" panose="020B0604020202020204" pitchFamily="34" charset="0"/>
              <a:buChar char="•"/>
            </a:pPr>
            <a:r>
              <a:rPr lang="ja-JP" altLang="en-US" sz="1800" dirty="0">
                <a:latin typeface="Meiryo UI" panose="020B0604030504040204" pitchFamily="50" charset="-128"/>
                <a:ea typeface="Meiryo UI" panose="020B0604030504040204" pitchFamily="50" charset="-128"/>
              </a:rPr>
              <a:t>公共交通機関における混雑や観光地のゴミ問題など観光客の増加に伴う</a:t>
            </a:r>
            <a:r>
              <a:rPr lang="ja-JP" altLang="en-US" sz="1800" b="1" dirty="0">
                <a:latin typeface="Meiryo UI" panose="020B0604030504040204" pitchFamily="50" charset="-128"/>
                <a:ea typeface="Meiryo UI" panose="020B0604030504040204" pitchFamily="50" charset="-128"/>
              </a:rPr>
              <a:t>社会問題への対応</a:t>
            </a:r>
            <a:endParaRPr lang="en-US" altLang="ja-JP" sz="1800" b="1" dirty="0">
              <a:latin typeface="Meiryo UI" panose="020B0604030504040204" pitchFamily="50" charset="-128"/>
              <a:ea typeface="Meiryo UI" panose="020B0604030504040204" pitchFamily="50" charset="-128"/>
            </a:endParaRPr>
          </a:p>
          <a:p>
            <a:pPr marL="446400" indent="-262800">
              <a:lnSpc>
                <a:spcPct val="130000"/>
              </a:lnSpc>
              <a:buFont typeface="Arial" panose="020B0604020202020204" pitchFamily="34" charset="0"/>
              <a:buChar char="•"/>
            </a:pPr>
            <a:r>
              <a:rPr lang="ja-JP" altLang="en-US" sz="1800" dirty="0">
                <a:latin typeface="Meiryo UI" panose="020B0604030504040204" pitchFamily="50" charset="-128"/>
                <a:ea typeface="Meiryo UI" panose="020B0604030504040204" pitchFamily="50" charset="-128"/>
              </a:rPr>
              <a:t>人手不足に対応するための</a:t>
            </a:r>
            <a:r>
              <a:rPr lang="en-US" altLang="ja-JP" sz="1800" b="1" dirty="0">
                <a:latin typeface="Meiryo UI" panose="020B0604030504040204" pitchFamily="50" charset="-128"/>
                <a:ea typeface="Meiryo UI" panose="020B0604030504040204" pitchFamily="50" charset="-128"/>
              </a:rPr>
              <a:t>AI</a:t>
            </a:r>
            <a:r>
              <a:rPr lang="ja-JP" altLang="en-US" sz="1800" b="1" dirty="0">
                <a:latin typeface="Meiryo UI" panose="020B0604030504040204" pitchFamily="50" charset="-128"/>
                <a:ea typeface="Meiryo UI" panose="020B0604030504040204" pitchFamily="50" charset="-128"/>
              </a:rPr>
              <a:t>の活用や観光人材育成</a:t>
            </a:r>
            <a:r>
              <a:rPr lang="ja-JP" altLang="en-US" sz="1800" dirty="0">
                <a:latin typeface="Meiryo UI" panose="020B0604030504040204" pitchFamily="50" charset="-128"/>
                <a:ea typeface="Meiryo UI" panose="020B0604030504040204" pitchFamily="50" charset="-128"/>
              </a:rPr>
              <a:t>への支援</a:t>
            </a:r>
            <a:endParaRPr lang="en-US" altLang="ja-JP" sz="1800" dirty="0">
              <a:latin typeface="Meiryo UI" panose="020B0604030504040204" pitchFamily="50" charset="-128"/>
              <a:ea typeface="Meiryo UI" panose="020B0604030504040204" pitchFamily="50" charset="-128"/>
            </a:endParaRPr>
          </a:p>
          <a:p>
            <a:pPr marL="446400" indent="-262800">
              <a:lnSpc>
                <a:spcPct val="130000"/>
              </a:lnSpc>
              <a:buFont typeface="Arial" panose="020B0604020202020204" pitchFamily="34" charset="0"/>
              <a:buChar char="•"/>
            </a:pPr>
            <a:r>
              <a:rPr lang="ja-JP" altLang="en-US" sz="1800" dirty="0">
                <a:latin typeface="Meiryo UI" panose="020B0604030504040204" pitchFamily="50" charset="-128"/>
                <a:ea typeface="Meiryo UI" panose="020B0604030504040204" pitchFamily="50" charset="-128"/>
              </a:rPr>
              <a:t>旅行者の</a:t>
            </a:r>
            <a:r>
              <a:rPr lang="ja-JP" altLang="en-US" sz="1800" b="1" dirty="0">
                <a:latin typeface="Meiryo UI" panose="020B0604030504040204" pitchFamily="50" charset="-128"/>
                <a:ea typeface="Meiryo UI" panose="020B0604030504040204" pitchFamily="50" charset="-128"/>
              </a:rPr>
              <a:t>シームレスな移動を支えるための</a:t>
            </a:r>
            <a:r>
              <a:rPr lang="en-US" altLang="ja-JP" sz="1800" b="1" dirty="0">
                <a:latin typeface="Meiryo UI" panose="020B0604030504040204" pitchFamily="50" charset="-128"/>
                <a:ea typeface="Meiryo UI" panose="020B0604030504040204" pitchFamily="50" charset="-128"/>
              </a:rPr>
              <a:t>QR</a:t>
            </a:r>
            <a:r>
              <a:rPr lang="ja-JP" altLang="en-US" sz="1800" b="1" dirty="0">
                <a:latin typeface="Meiryo UI" panose="020B0604030504040204" pitchFamily="50" charset="-128"/>
                <a:ea typeface="Meiryo UI" panose="020B0604030504040204" pitchFamily="50" charset="-128"/>
              </a:rPr>
              <a:t>コード対応機器</a:t>
            </a:r>
            <a:r>
              <a:rPr lang="ja-JP" altLang="en-US" sz="1800" dirty="0">
                <a:latin typeface="Meiryo UI" panose="020B0604030504040204" pitchFamily="50" charset="-128"/>
                <a:ea typeface="Meiryo UI" panose="020B0604030504040204" pitchFamily="50" charset="-128"/>
              </a:rPr>
              <a:t>等の導入に関する支援</a:t>
            </a:r>
            <a:endParaRPr lang="en-US" altLang="ja-JP" sz="1800" dirty="0">
              <a:latin typeface="Meiryo UI" panose="020B0604030504040204" pitchFamily="50" charset="-128"/>
              <a:ea typeface="Meiryo UI" panose="020B0604030504040204" pitchFamily="50" charset="-128"/>
            </a:endParaRPr>
          </a:p>
          <a:p>
            <a:pPr marL="446400" indent="-262800">
              <a:lnSpc>
                <a:spcPct val="130000"/>
              </a:lnSpc>
              <a:buFont typeface="Arial" panose="020B0604020202020204" pitchFamily="34" charset="0"/>
              <a:buChar char="•"/>
            </a:pPr>
            <a:r>
              <a:rPr lang="ja-JP" altLang="en-US" sz="1800" dirty="0">
                <a:latin typeface="Meiryo UI" panose="020B0604030504040204" pitchFamily="50" charset="-128"/>
                <a:ea typeface="Meiryo UI" panose="020B0604030504040204" pitchFamily="50" charset="-128"/>
              </a:rPr>
              <a:t>旅行者が写真を撮りたくなるような</a:t>
            </a:r>
            <a:r>
              <a:rPr lang="ja-JP" altLang="en-US" sz="1800" b="1" dirty="0">
                <a:latin typeface="Meiryo UI" panose="020B0604030504040204" pitchFamily="50" charset="-128"/>
                <a:ea typeface="Meiryo UI" panose="020B0604030504040204" pitchFamily="50" charset="-128"/>
              </a:rPr>
              <a:t>景観の整備や歴史・文化・芸術への支援</a:t>
            </a:r>
            <a:endParaRPr lang="en-US" altLang="ja-JP" sz="1800" b="1" dirty="0">
              <a:latin typeface="Meiryo UI" panose="020B0604030504040204" pitchFamily="50" charset="-128"/>
              <a:ea typeface="Meiryo UI" panose="020B0604030504040204" pitchFamily="50" charset="-128"/>
            </a:endParaRPr>
          </a:p>
          <a:p>
            <a:pPr marL="446400" indent="-262800">
              <a:lnSpc>
                <a:spcPct val="130000"/>
              </a:lnSpc>
              <a:buFont typeface="Arial" panose="020B0604020202020204" pitchFamily="34" charset="0"/>
              <a:buChar char="•"/>
            </a:pPr>
            <a:r>
              <a:rPr lang="ja-JP" altLang="en-US" sz="1800" dirty="0">
                <a:latin typeface="Meiryo UI" panose="020B0604030504040204" pitchFamily="50" charset="-128"/>
                <a:ea typeface="Meiryo UI" panose="020B0604030504040204" pitchFamily="50" charset="-128"/>
              </a:rPr>
              <a:t>真に観光振興に効果のあるような事業に活用し、</a:t>
            </a:r>
            <a:r>
              <a:rPr lang="ja-JP" altLang="en-US" sz="1800" b="1" dirty="0">
                <a:latin typeface="Meiryo UI" panose="020B0604030504040204" pitchFamily="50" charset="-128"/>
                <a:ea typeface="Meiryo UI" panose="020B0604030504040204" pitchFamily="50" charset="-128"/>
              </a:rPr>
              <a:t>活用実績の積極的な</a:t>
            </a:r>
            <a:r>
              <a:rPr lang="en-US" altLang="ja-JP" sz="1800" b="1" dirty="0">
                <a:latin typeface="Meiryo UI" panose="020B0604030504040204" pitchFamily="50" charset="-128"/>
                <a:ea typeface="Meiryo UI" panose="020B0604030504040204" pitchFamily="50" charset="-128"/>
              </a:rPr>
              <a:t>PR</a:t>
            </a:r>
            <a:r>
              <a:rPr lang="ja-JP" altLang="en-US" sz="1800" dirty="0">
                <a:latin typeface="Meiryo UI" panose="020B0604030504040204" pitchFamily="50" charset="-128"/>
                <a:ea typeface="Meiryo UI" panose="020B0604030504040204" pitchFamily="50" charset="-128"/>
              </a:rPr>
              <a:t>　など</a:t>
            </a:r>
            <a:endParaRPr lang="en-US" altLang="ja-JP" sz="1800" dirty="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E3AFDAF7-CA7A-45B6-B3B4-2531242A8291}"/>
              </a:ext>
            </a:extLst>
          </p:cNvPr>
          <p:cNvSpPr txBox="1"/>
          <p:nvPr/>
        </p:nvSpPr>
        <p:spPr>
          <a:xfrm>
            <a:off x="6984553" y="3465572"/>
            <a:ext cx="5899487" cy="2537480"/>
          </a:xfrm>
          <a:prstGeom prst="rect">
            <a:avLst/>
          </a:prstGeom>
          <a:noFill/>
          <a:ln>
            <a:noFill/>
            <a:prstDash val="dash"/>
          </a:ln>
        </p:spPr>
        <p:txBody>
          <a:bodyPr wrap="square" lIns="72000" tIns="36000" rIns="72000" bIns="36000" rtlCol="0" anchor="ctr">
            <a:spAutoFit/>
          </a:bodyPr>
          <a:lstStyle>
            <a:defPPr>
              <a:defRPr lang="ja-JP"/>
            </a:defPPr>
            <a:lvl1pPr>
              <a:defRPr sz="1400" b="1">
                <a:latin typeface="+mn-ea"/>
              </a:defRPr>
            </a:lvl1pPr>
          </a:lstStyle>
          <a:p>
            <a:pPr algn="ctr">
              <a:lnSpc>
                <a:spcPct val="120000"/>
              </a:lnSpc>
              <a:spcAft>
                <a:spcPts val="600"/>
              </a:spcAft>
            </a:pPr>
            <a:r>
              <a:rPr lang="ja-JP" altLang="en-US" sz="3200" u="sng" dirty="0">
                <a:latin typeface="Meiryo UI" panose="020B0604030504040204" pitchFamily="50" charset="-128"/>
                <a:ea typeface="Meiryo UI" panose="020B0604030504040204" pitchFamily="50" charset="-128"/>
              </a:rPr>
              <a:t>新規事業　</a:t>
            </a:r>
            <a:r>
              <a:rPr lang="ja-JP" altLang="en-US" sz="2800" u="sng" dirty="0">
                <a:latin typeface="Meiryo UI" panose="020B0604030504040204" pitchFamily="50" charset="-128"/>
                <a:ea typeface="Meiryo UI" panose="020B0604030504040204" pitchFamily="50" charset="-128"/>
              </a:rPr>
              <a:t>約</a:t>
            </a:r>
            <a:r>
              <a:rPr lang="en-US" altLang="ja-JP" sz="3600" u="sng" dirty="0">
                <a:latin typeface="Meiryo UI" panose="020B0604030504040204" pitchFamily="50" charset="-128"/>
                <a:ea typeface="Meiryo UI" panose="020B0604030504040204" pitchFamily="50" charset="-128"/>
              </a:rPr>
              <a:t>60.4</a:t>
            </a:r>
            <a:r>
              <a:rPr lang="ja-JP" altLang="en-US" sz="2800" u="sng" dirty="0">
                <a:latin typeface="Meiryo UI" panose="020B0604030504040204" pitchFamily="50" charset="-128"/>
                <a:ea typeface="Meiryo UI" panose="020B0604030504040204" pitchFamily="50" charset="-128"/>
              </a:rPr>
              <a:t>億円</a:t>
            </a:r>
            <a:endParaRPr lang="en-US" altLang="ja-JP" sz="2800" u="sng" dirty="0">
              <a:latin typeface="Meiryo UI" panose="020B0604030504040204" pitchFamily="50" charset="-128"/>
              <a:ea typeface="Meiryo UI" panose="020B0604030504040204" pitchFamily="50" charset="-128"/>
            </a:endParaRPr>
          </a:p>
          <a:p>
            <a:pPr>
              <a:lnSpc>
                <a:spcPct val="120000"/>
              </a:lnSpc>
            </a:pPr>
            <a:r>
              <a:rPr lang="ja-JP" altLang="en-US" sz="2400" b="0" dirty="0">
                <a:latin typeface="Meiryo UI" panose="020B0604030504040204" pitchFamily="50" charset="-128"/>
                <a:ea typeface="Meiryo UI" panose="020B0604030504040204" pitchFamily="50" charset="-128"/>
              </a:rPr>
              <a:t>今後、概ね５年後を見据え、</a:t>
            </a:r>
            <a:r>
              <a:rPr lang="ja-JP" altLang="en-US" sz="2400" dirty="0">
                <a:latin typeface="Meiryo UI" panose="020B0604030504040204" pitchFamily="50" charset="-128"/>
                <a:ea typeface="Meiryo UI" panose="020B0604030504040204" pitchFamily="50" charset="-128"/>
              </a:rPr>
              <a:t>観光資源のさらなる磨き上げ</a:t>
            </a:r>
            <a:r>
              <a:rPr lang="ja-JP" altLang="en-US" sz="2400" b="0" dirty="0">
                <a:latin typeface="Meiryo UI" panose="020B0604030504040204" pitchFamily="50" charset="-128"/>
                <a:ea typeface="Meiryo UI" panose="020B0604030504040204" pitchFamily="50" charset="-128"/>
              </a:rPr>
              <a:t>や効果的な</a:t>
            </a:r>
            <a:r>
              <a:rPr lang="ja-JP" altLang="en-US" sz="2400" dirty="0">
                <a:latin typeface="Meiryo UI" panose="020B0604030504040204" pitchFamily="50" charset="-128"/>
                <a:ea typeface="Meiryo UI" panose="020B0604030504040204" pitchFamily="50" charset="-128"/>
              </a:rPr>
              <a:t>情報発信</a:t>
            </a:r>
            <a:r>
              <a:rPr lang="ja-JP" altLang="en-US" sz="2400" b="0" dirty="0">
                <a:latin typeface="Meiryo UI" panose="020B0604030504040204" pitchFamily="50" charset="-128"/>
                <a:ea typeface="Meiryo UI" panose="020B0604030504040204" pitchFamily="50" charset="-128"/>
              </a:rPr>
              <a:t>などを行うとともに、</a:t>
            </a:r>
            <a:r>
              <a:rPr lang="ja-JP" altLang="en-US" sz="2400" dirty="0">
                <a:latin typeface="Meiryo UI" panose="020B0604030504040204" pitchFamily="50" charset="-128"/>
                <a:ea typeface="Meiryo UI" panose="020B0604030504040204" pitchFamily="50" charset="-128"/>
              </a:rPr>
              <a:t>万博のレガシーを活かした国内外からの誘客</a:t>
            </a:r>
            <a:r>
              <a:rPr lang="ja-JP" altLang="en-US" sz="2400" b="0" dirty="0">
                <a:latin typeface="Meiryo UI" panose="020B0604030504040204" pitchFamily="50" charset="-128"/>
                <a:ea typeface="Meiryo UI" panose="020B0604030504040204" pitchFamily="50" charset="-128"/>
              </a:rPr>
              <a:t>や</a:t>
            </a:r>
            <a:r>
              <a:rPr lang="ja-JP" altLang="en-US" sz="2400" dirty="0">
                <a:latin typeface="Meiryo UI" panose="020B0604030504040204" pitchFamily="50" charset="-128"/>
                <a:ea typeface="Meiryo UI" panose="020B0604030504040204" pitchFamily="50" charset="-128"/>
              </a:rPr>
              <a:t>受入環境整備</a:t>
            </a:r>
            <a:r>
              <a:rPr lang="ja-JP" altLang="en-US" sz="2400" b="0" dirty="0">
                <a:latin typeface="Meiryo UI" panose="020B0604030504040204" pitchFamily="50" charset="-128"/>
                <a:ea typeface="Meiryo UI" panose="020B0604030504040204" pitchFamily="50" charset="-128"/>
              </a:rPr>
              <a:t>を実施することが望ましい</a:t>
            </a:r>
            <a:endParaRPr lang="en-US" altLang="ja-JP" sz="2800" b="0" dirty="0">
              <a:latin typeface="Meiryo UI" panose="020B0604030504040204" pitchFamily="50" charset="-128"/>
              <a:ea typeface="Meiryo UI" panose="020B0604030504040204" pitchFamily="50" charset="-128"/>
            </a:endParaRPr>
          </a:p>
        </p:txBody>
      </p:sp>
      <p:sp>
        <p:nvSpPr>
          <p:cNvPr id="13" name="四角形: 角を丸くする 12">
            <a:extLst>
              <a:ext uri="{FF2B5EF4-FFF2-40B4-BE49-F238E27FC236}">
                <a16:creationId xmlns:a16="http://schemas.microsoft.com/office/drawing/2014/main" id="{E831FDFF-1805-4079-A8A3-BEBE6E927EC6}"/>
              </a:ext>
            </a:extLst>
          </p:cNvPr>
          <p:cNvSpPr/>
          <p:nvPr/>
        </p:nvSpPr>
        <p:spPr>
          <a:xfrm>
            <a:off x="756529" y="3418355"/>
            <a:ext cx="6012000" cy="2720110"/>
          </a:xfrm>
          <a:prstGeom prst="roundRect">
            <a:avLst>
              <a:gd name="adj" fmla="val 4976"/>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8682C370-BAE4-489E-8F92-09C354E8D016}"/>
              </a:ext>
            </a:extLst>
          </p:cNvPr>
          <p:cNvSpPr txBox="1"/>
          <p:nvPr/>
        </p:nvSpPr>
        <p:spPr>
          <a:xfrm>
            <a:off x="503833" y="6285670"/>
            <a:ext cx="7920880" cy="626701"/>
          </a:xfrm>
          <a:prstGeom prst="rect">
            <a:avLst/>
          </a:prstGeom>
          <a:noFill/>
          <a:ln>
            <a:noFill/>
            <a:prstDash val="dash"/>
          </a:ln>
        </p:spPr>
        <p:txBody>
          <a:bodyPr wrap="square" lIns="72000" tIns="36000" rIns="72000" bIns="36000" rtlCol="0" anchor="ctr">
            <a:spAutoFit/>
          </a:bodyPr>
          <a:lstStyle>
            <a:defPPr>
              <a:defRPr lang="ja-JP"/>
            </a:defPPr>
            <a:lvl1pPr>
              <a:defRPr sz="1400" b="1">
                <a:latin typeface="+mn-ea"/>
              </a:defRPr>
            </a:lvl1pPr>
          </a:lstStyle>
          <a:p>
            <a:pPr algn="ctr"/>
            <a:r>
              <a:rPr lang="ja-JP" altLang="en-US" sz="2800" dirty="0">
                <a:latin typeface="Meiryo UI" panose="020B0604030504040204" pitchFamily="50" charset="-128"/>
                <a:ea typeface="Meiryo UI" panose="020B0604030504040204" pitchFamily="50" charset="-128"/>
              </a:rPr>
              <a:t>概ね年間 </a:t>
            </a:r>
            <a:r>
              <a:rPr lang="en-US" altLang="ja-JP" sz="3600" dirty="0">
                <a:latin typeface="Meiryo UI" panose="020B0604030504040204" pitchFamily="50" charset="-128"/>
                <a:ea typeface="Meiryo UI" panose="020B0604030504040204" pitchFamily="50" charset="-128"/>
              </a:rPr>
              <a:t>80</a:t>
            </a:r>
            <a:r>
              <a:rPr lang="ja-JP" altLang="en-US" sz="3600" dirty="0">
                <a:latin typeface="Meiryo UI" panose="020B0604030504040204" pitchFamily="50" charset="-128"/>
                <a:ea typeface="Meiryo UI" panose="020B0604030504040204" pitchFamily="50" charset="-128"/>
              </a:rPr>
              <a:t>億円</a:t>
            </a:r>
            <a:r>
              <a:rPr lang="ja-JP" altLang="en-US" sz="2800" dirty="0">
                <a:latin typeface="Meiryo UI" panose="020B0604030504040204" pitchFamily="50" charset="-128"/>
                <a:ea typeface="Meiryo UI" panose="020B0604030504040204" pitchFamily="50" charset="-128"/>
              </a:rPr>
              <a:t> 程度の事業規模が見込まれる</a:t>
            </a:r>
            <a:endParaRPr lang="en-US" altLang="ja-JP" sz="3200" b="0"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5F6B47BC-3A64-4C59-88F1-D213626CF498}"/>
              </a:ext>
            </a:extLst>
          </p:cNvPr>
          <p:cNvSpPr txBox="1"/>
          <p:nvPr/>
        </p:nvSpPr>
        <p:spPr>
          <a:xfrm>
            <a:off x="900544" y="3465572"/>
            <a:ext cx="5760000" cy="2537480"/>
          </a:xfrm>
          <a:prstGeom prst="rect">
            <a:avLst/>
          </a:prstGeom>
          <a:noFill/>
          <a:ln>
            <a:noFill/>
            <a:prstDash val="dash"/>
          </a:ln>
        </p:spPr>
        <p:txBody>
          <a:bodyPr wrap="square" lIns="72000" tIns="36000" rIns="72000" bIns="36000" rtlCol="0" anchor="ctr">
            <a:spAutoFit/>
          </a:bodyPr>
          <a:lstStyle>
            <a:defPPr>
              <a:defRPr lang="ja-JP"/>
            </a:defPPr>
            <a:lvl1pPr>
              <a:defRPr sz="1400" b="1">
                <a:latin typeface="+mn-ea"/>
              </a:defRPr>
            </a:lvl1pPr>
          </a:lstStyle>
          <a:p>
            <a:pPr algn="ctr">
              <a:lnSpc>
                <a:spcPct val="120000"/>
              </a:lnSpc>
              <a:spcAft>
                <a:spcPts val="600"/>
              </a:spcAft>
            </a:pPr>
            <a:r>
              <a:rPr lang="ja-JP" altLang="en-US" sz="3200" u="sng" dirty="0">
                <a:latin typeface="Meiryo UI" panose="020B0604030504040204" pitchFamily="50" charset="-128"/>
                <a:ea typeface="Meiryo UI" panose="020B0604030504040204" pitchFamily="50" charset="-128"/>
              </a:rPr>
              <a:t>継続事業　</a:t>
            </a:r>
            <a:r>
              <a:rPr lang="ja-JP" altLang="en-US" sz="2800" u="sng" dirty="0">
                <a:latin typeface="Meiryo UI" panose="020B0604030504040204" pitchFamily="50" charset="-128"/>
                <a:ea typeface="Meiryo UI" panose="020B0604030504040204" pitchFamily="50" charset="-128"/>
              </a:rPr>
              <a:t>約</a:t>
            </a:r>
            <a:r>
              <a:rPr lang="en-US" altLang="ja-JP" sz="3600" u="sng" dirty="0">
                <a:latin typeface="Meiryo UI" panose="020B0604030504040204" pitchFamily="50" charset="-128"/>
                <a:ea typeface="Meiryo UI" panose="020B0604030504040204" pitchFamily="50" charset="-128"/>
              </a:rPr>
              <a:t>15.4</a:t>
            </a:r>
            <a:r>
              <a:rPr lang="ja-JP" altLang="en-US" sz="2800" u="sng" dirty="0">
                <a:latin typeface="Meiryo UI" panose="020B0604030504040204" pitchFamily="50" charset="-128"/>
                <a:ea typeface="Meiryo UI" panose="020B0604030504040204" pitchFamily="50" charset="-128"/>
              </a:rPr>
              <a:t>億円</a:t>
            </a:r>
            <a:endParaRPr lang="en-US" altLang="ja-JP" sz="2800" u="sng" dirty="0">
              <a:latin typeface="Meiryo UI" panose="020B0604030504040204" pitchFamily="50" charset="-128"/>
              <a:ea typeface="Meiryo UI" panose="020B0604030504040204" pitchFamily="50" charset="-128"/>
            </a:endParaRPr>
          </a:p>
          <a:p>
            <a:pPr>
              <a:lnSpc>
                <a:spcPct val="120000"/>
              </a:lnSpc>
            </a:pPr>
            <a:r>
              <a:rPr lang="ja-JP" altLang="en-US" sz="2400" b="0" dirty="0">
                <a:latin typeface="Meiryo UI" panose="020B0604030504040204" pitchFamily="50" charset="-128"/>
                <a:ea typeface="Meiryo UI" panose="020B0604030504040204" pitchFamily="50" charset="-128"/>
              </a:rPr>
              <a:t>現在実施中の事業は、社会情勢や来阪旅行者の</a:t>
            </a:r>
            <a:r>
              <a:rPr lang="ja-JP" altLang="en-US" sz="2400" dirty="0">
                <a:latin typeface="Meiryo UI" panose="020B0604030504040204" pitchFamily="50" charset="-128"/>
                <a:ea typeface="Meiryo UI" panose="020B0604030504040204" pitchFamily="50" charset="-128"/>
              </a:rPr>
              <a:t>ニーズ変化を踏まえつつ、事業効果を検証</a:t>
            </a:r>
            <a:r>
              <a:rPr lang="ja-JP" altLang="en-US" sz="2400" b="0" dirty="0">
                <a:latin typeface="Meiryo UI" panose="020B0604030504040204" pitchFamily="50" charset="-128"/>
                <a:ea typeface="Meiryo UI" panose="020B0604030504040204" pitchFamily="50" charset="-128"/>
              </a:rPr>
              <a:t>し、</a:t>
            </a:r>
            <a:r>
              <a:rPr lang="en-US" altLang="ja-JP" sz="2400" b="0" dirty="0">
                <a:latin typeface="Meiryo UI" panose="020B0604030504040204" pitchFamily="50" charset="-128"/>
                <a:ea typeface="Meiryo UI" panose="020B0604030504040204" pitchFamily="50" charset="-128"/>
              </a:rPr>
              <a:t>PDCA</a:t>
            </a:r>
            <a:r>
              <a:rPr lang="ja-JP" altLang="en-US" sz="2400" b="0" dirty="0">
                <a:latin typeface="Meiryo UI" panose="020B0604030504040204" pitchFamily="50" charset="-128"/>
                <a:ea typeface="Meiryo UI" panose="020B0604030504040204" pitchFamily="50" charset="-128"/>
              </a:rPr>
              <a:t>サイクルを適切に回しながら実施することが望ましい</a:t>
            </a:r>
            <a:endParaRPr lang="en-US" altLang="ja-JP" sz="2400" b="0" dirty="0">
              <a:latin typeface="Meiryo UI" panose="020B0604030504040204" pitchFamily="50" charset="-128"/>
              <a:ea typeface="Meiryo UI" panose="020B0604030504040204" pitchFamily="50" charset="-128"/>
            </a:endParaRPr>
          </a:p>
        </p:txBody>
      </p:sp>
      <p:sp>
        <p:nvSpPr>
          <p:cNvPr id="16" name="四角形: 角を丸くする 13">
            <a:extLst>
              <a:ext uri="{FF2B5EF4-FFF2-40B4-BE49-F238E27FC236}">
                <a16:creationId xmlns:a16="http://schemas.microsoft.com/office/drawing/2014/main" id="{5D376AA1-2E76-4838-991E-53BEA4380307}"/>
              </a:ext>
            </a:extLst>
          </p:cNvPr>
          <p:cNvSpPr/>
          <p:nvPr/>
        </p:nvSpPr>
        <p:spPr>
          <a:xfrm>
            <a:off x="805019" y="2250033"/>
            <a:ext cx="12094709" cy="929414"/>
          </a:xfrm>
          <a:prstGeom prst="roundRect">
            <a:avLst>
              <a:gd name="adj" fmla="val 839"/>
            </a:avLst>
          </a:prstGeom>
          <a:solidFill>
            <a:srgbClr val="CCE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7" name="テキスト ボックス 16">
            <a:extLst>
              <a:ext uri="{FF2B5EF4-FFF2-40B4-BE49-F238E27FC236}">
                <a16:creationId xmlns:a16="http://schemas.microsoft.com/office/drawing/2014/main" id="{2AE14BF8-4FA6-4630-B98C-9EE435E7AC86}"/>
              </a:ext>
            </a:extLst>
          </p:cNvPr>
          <p:cNvSpPr txBox="1"/>
          <p:nvPr/>
        </p:nvSpPr>
        <p:spPr>
          <a:xfrm>
            <a:off x="1087926" y="2299241"/>
            <a:ext cx="11528894" cy="830997"/>
          </a:xfrm>
          <a:prstGeom prst="rect">
            <a:avLst/>
          </a:prstGeom>
          <a:noFill/>
          <a:ln>
            <a:noFill/>
          </a:ln>
        </p:spPr>
        <p:txBody>
          <a:bodyPr wrap="square" rtlCol="0" anchor="ctr">
            <a:spAutoFit/>
          </a:bodyPr>
          <a:lstStyle/>
          <a:p>
            <a:pPr>
              <a:spcAft>
                <a:spcPts val="600"/>
              </a:spcAft>
            </a:pPr>
            <a:r>
              <a:rPr lang="ja-JP" altLang="en-US" sz="2400" b="1" dirty="0">
                <a:latin typeface="Meiryo UI" panose="020B0604030504040204" pitchFamily="50" charset="-128"/>
                <a:ea typeface="Meiryo UI" panose="020B0604030504040204" pitchFamily="50" charset="-128"/>
              </a:rPr>
              <a:t>「観光客と地域住民相互の目線に立った受入環境整備の推進」</a:t>
            </a:r>
            <a:r>
              <a:rPr lang="ja-JP" altLang="en-US" sz="2400" dirty="0">
                <a:latin typeface="Meiryo UI" panose="020B0604030504040204" pitchFamily="50" charset="-128"/>
                <a:ea typeface="Meiryo UI" panose="020B0604030504040204" pitchFamily="50" charset="-128"/>
              </a:rPr>
              <a:t>と</a:t>
            </a:r>
            <a:r>
              <a:rPr lang="ja-JP" altLang="en-US" sz="2400" b="1" dirty="0">
                <a:latin typeface="Meiryo UI" panose="020B0604030504040204" pitchFamily="50" charset="-128"/>
                <a:ea typeface="Meiryo UI" panose="020B0604030504040204" pitchFamily="50" charset="-128"/>
              </a:rPr>
              <a:t>「魅力づくり及び戦略的なプロモーションの推進」</a:t>
            </a:r>
            <a:r>
              <a:rPr lang="ja-JP" altLang="en-US" sz="2400" dirty="0">
                <a:latin typeface="Meiryo UI" panose="020B0604030504040204" pitchFamily="50" charset="-128"/>
                <a:ea typeface="Meiryo UI" panose="020B0604030504040204" pitchFamily="50" charset="-128"/>
              </a:rPr>
              <a:t>の</a:t>
            </a:r>
            <a:r>
              <a:rPr lang="ja-JP" altLang="en-US" sz="2400" b="1" dirty="0">
                <a:latin typeface="Meiryo UI" panose="020B0604030504040204" pitchFamily="50" charset="-128"/>
                <a:ea typeface="Meiryo UI" panose="020B0604030504040204" pitchFamily="50" charset="-128"/>
              </a:rPr>
              <a:t>２本柱</a:t>
            </a:r>
            <a:r>
              <a:rPr lang="ja-JP" altLang="en-US" sz="2400" dirty="0">
                <a:latin typeface="Meiryo UI" panose="020B0604030504040204" pitchFamily="50" charset="-128"/>
                <a:ea typeface="Meiryo UI" panose="020B0604030504040204" pitchFamily="50" charset="-128"/>
              </a:rPr>
              <a:t>に沿って観光・文化振興施策を講じていく</a:t>
            </a:r>
            <a:endParaRPr lang="en-US" altLang="ja-JP" sz="2400" dirty="0">
              <a:latin typeface="Meiryo UI" panose="020B0604030504040204" pitchFamily="50" charset="-128"/>
              <a:ea typeface="Meiryo UI" panose="020B0604030504040204" pitchFamily="50" charset="-128"/>
            </a:endParaRPr>
          </a:p>
        </p:txBody>
      </p:sp>
      <p:sp>
        <p:nvSpPr>
          <p:cNvPr id="3" name="矢印: 右 2">
            <a:extLst>
              <a:ext uri="{FF2B5EF4-FFF2-40B4-BE49-F238E27FC236}">
                <a16:creationId xmlns:a16="http://schemas.microsoft.com/office/drawing/2014/main" id="{787471C8-7DCD-41B7-B3EF-04100C2E10F3}"/>
              </a:ext>
            </a:extLst>
          </p:cNvPr>
          <p:cNvSpPr/>
          <p:nvPr/>
        </p:nvSpPr>
        <p:spPr>
          <a:xfrm>
            <a:off x="8403111" y="6282481"/>
            <a:ext cx="475253" cy="633079"/>
          </a:xfrm>
          <a:prstGeom prst="right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D09BFD1C-C812-43E8-947D-73D7C82C6F40}"/>
              </a:ext>
            </a:extLst>
          </p:cNvPr>
          <p:cNvSpPr txBox="1"/>
          <p:nvPr/>
        </p:nvSpPr>
        <p:spPr>
          <a:xfrm>
            <a:off x="8788914" y="6347225"/>
            <a:ext cx="4532343" cy="503590"/>
          </a:xfrm>
          <a:prstGeom prst="rect">
            <a:avLst/>
          </a:prstGeom>
          <a:noFill/>
          <a:ln>
            <a:noFill/>
            <a:prstDash val="dash"/>
          </a:ln>
        </p:spPr>
        <p:txBody>
          <a:bodyPr wrap="square" lIns="72000" tIns="36000" rIns="72000" bIns="36000" rtlCol="0" anchor="ctr">
            <a:spAutoFit/>
          </a:bodyPr>
          <a:lstStyle>
            <a:defPPr>
              <a:defRPr lang="ja-JP"/>
            </a:defPPr>
            <a:lvl1pPr>
              <a:defRPr sz="1400" b="1">
                <a:latin typeface="+mn-ea"/>
              </a:defRPr>
            </a:lvl1pPr>
          </a:lstStyle>
          <a:p>
            <a:pPr algn="ctr"/>
            <a:r>
              <a:rPr lang="ja-JP" altLang="en-US" sz="2800" u="sng" dirty="0">
                <a:latin typeface="Meiryo UI" panose="020B0604030504040204" pitchFamily="50" charset="-128"/>
                <a:ea typeface="Meiryo UI" panose="020B0604030504040204" pitchFamily="50" charset="-128"/>
              </a:rPr>
              <a:t>宿泊税制度の再構築が必要</a:t>
            </a:r>
            <a:endParaRPr lang="en-US" altLang="ja-JP" sz="2800" b="0" dirty="0">
              <a:latin typeface="Meiryo UI" panose="020B0604030504040204" pitchFamily="50" charset="-128"/>
              <a:ea typeface="Meiryo UI" panose="020B0604030504040204" pitchFamily="50" charset="-128"/>
            </a:endParaRPr>
          </a:p>
        </p:txBody>
      </p:sp>
      <p:sp>
        <p:nvSpPr>
          <p:cNvPr id="19" name="スライド番号プレースホルダー 1">
            <a:extLst>
              <a:ext uri="{FF2B5EF4-FFF2-40B4-BE49-F238E27FC236}">
                <a16:creationId xmlns:a16="http://schemas.microsoft.com/office/drawing/2014/main" id="{6D8AB647-3ABE-4A23-9EE3-12CE2604062A}"/>
              </a:ext>
            </a:extLst>
          </p:cNvPr>
          <p:cNvSpPr>
            <a:spLocks noGrp="1"/>
          </p:cNvSpPr>
          <p:nvPr>
            <p:ph type="sldNum" sz="quarter" idx="12"/>
          </p:nvPr>
        </p:nvSpPr>
        <p:spPr>
          <a:xfrm>
            <a:off x="13266625" y="9607550"/>
            <a:ext cx="414450" cy="365125"/>
          </a:xfrm>
        </p:spPr>
        <p:txBody>
          <a:bodyPr/>
          <a:lstStyle/>
          <a:p>
            <a:fld id="{CC9BC447-46F3-4985-B981-EE08F89A46DF}" type="slidenum">
              <a:rPr kumimoji="1" lang="ja-JP" altLang="en-US" sz="2000" smtClean="0">
                <a:latin typeface="Meiryo UI" panose="020B0604030504040204" pitchFamily="50" charset="-128"/>
                <a:ea typeface="Meiryo UI" panose="020B0604030504040204" pitchFamily="50" charset="-128"/>
              </a:rPr>
              <a:t>2</a:t>
            </a:fld>
            <a:endParaRPr kumimoji="1" lang="ja-JP" altLang="en-US" sz="2000" dirty="0">
              <a:latin typeface="Meiryo UI" panose="020B0604030504040204" pitchFamily="50" charset="-128"/>
              <a:ea typeface="Meiryo UI" panose="020B0604030504040204" pitchFamily="50" charset="-128"/>
            </a:endParaRPr>
          </a:p>
        </p:txBody>
      </p:sp>
      <p:sp>
        <p:nvSpPr>
          <p:cNvPr id="5" name="加算記号 4">
            <a:extLst>
              <a:ext uri="{FF2B5EF4-FFF2-40B4-BE49-F238E27FC236}">
                <a16:creationId xmlns:a16="http://schemas.microsoft.com/office/drawing/2014/main" id="{03DF8EA5-487B-4FC2-84DF-551B5C360FDB}"/>
              </a:ext>
            </a:extLst>
          </p:cNvPr>
          <p:cNvSpPr/>
          <p:nvPr/>
        </p:nvSpPr>
        <p:spPr>
          <a:xfrm>
            <a:off x="6530907" y="3605808"/>
            <a:ext cx="610512" cy="626701"/>
          </a:xfrm>
          <a:prstGeom prst="mathPlus">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983632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a:xfrm>
            <a:off x="245899" y="1510559"/>
            <a:ext cx="13189275" cy="809699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5013" y="1814"/>
            <a:ext cx="13681520" cy="646331"/>
          </a:xfrm>
          <a:prstGeom prst="rect">
            <a:avLst/>
          </a:prstGeom>
          <a:solidFill>
            <a:schemeClr val="tx2">
              <a:lumMod val="60000"/>
              <a:lumOff val="40000"/>
            </a:schemeClr>
          </a:solidFill>
        </p:spPr>
        <p:txBody>
          <a:bodyPr wrap="square" rtlCol="0">
            <a:spAutoFit/>
          </a:bodyPr>
          <a:lstStyle/>
          <a:p>
            <a:pPr algn="ctr"/>
            <a:r>
              <a:rPr kumimoji="1" lang="ja-JP" altLang="en-US" sz="3600" dirty="0">
                <a:solidFill>
                  <a:schemeClr val="bg1">
                    <a:lumMod val="95000"/>
                  </a:schemeClr>
                </a:solidFill>
                <a:effectLst>
                  <a:outerShdw blurRad="50800" dist="38100" dir="2700000" algn="tl" rotWithShape="0">
                    <a:prstClr val="black">
                      <a:alpha val="40000"/>
                    </a:prstClr>
                  </a:outerShdw>
                </a:effectLst>
                <a:latin typeface="Meiryo UI" panose="020B0604030504040204" pitchFamily="50" charset="-128"/>
                <a:ea typeface="Meiryo UI" panose="020B0604030504040204" pitchFamily="50" charset="-128"/>
              </a:rPr>
              <a:t>宿泊税制度の見直しについて</a:t>
            </a:r>
          </a:p>
        </p:txBody>
      </p:sp>
      <p:sp>
        <p:nvSpPr>
          <p:cNvPr id="40" name="正方形/長方形 39"/>
          <p:cNvSpPr/>
          <p:nvPr/>
        </p:nvSpPr>
        <p:spPr>
          <a:xfrm>
            <a:off x="359817" y="1601961"/>
            <a:ext cx="4464496" cy="523220"/>
          </a:xfrm>
          <a:prstGeom prst="rect">
            <a:avLst/>
          </a:prstGeom>
          <a:noFill/>
          <a:ln>
            <a:noFill/>
          </a:ln>
        </p:spPr>
        <p:txBody>
          <a:bodyPr wrap="square">
            <a:spAutoFit/>
          </a:bodyPr>
          <a:lstStyle/>
          <a:p>
            <a:pPr marL="11113"/>
            <a:r>
              <a:rPr lang="ja-JP" altLang="en-US" sz="2800" b="1" dirty="0">
                <a:latin typeface="Meiryo UI" panose="020B0604030504040204" pitchFamily="50" charset="-128"/>
                <a:ea typeface="Meiryo UI" panose="020B0604030504040204" pitchFamily="50" charset="-128"/>
              </a:rPr>
              <a:t>■宿泊税制度の在り方</a:t>
            </a:r>
            <a:endParaRPr lang="en-US" altLang="ja-JP" sz="2800" b="1" dirty="0">
              <a:latin typeface="Meiryo UI" panose="020B0604030504040204" pitchFamily="50" charset="-128"/>
              <a:ea typeface="Meiryo UI" panose="020B0604030504040204" pitchFamily="50" charset="-128"/>
            </a:endParaRPr>
          </a:p>
        </p:txBody>
      </p:sp>
      <p:sp>
        <p:nvSpPr>
          <p:cNvPr id="27" name="正方形/長方形 26">
            <a:extLst>
              <a:ext uri="{FF2B5EF4-FFF2-40B4-BE49-F238E27FC236}">
                <a16:creationId xmlns:a16="http://schemas.microsoft.com/office/drawing/2014/main" id="{92EA52EA-634E-4FFB-9E24-1504645C38EA}"/>
              </a:ext>
            </a:extLst>
          </p:cNvPr>
          <p:cNvSpPr/>
          <p:nvPr/>
        </p:nvSpPr>
        <p:spPr>
          <a:xfrm>
            <a:off x="71785" y="802561"/>
            <a:ext cx="15228666" cy="523220"/>
          </a:xfrm>
          <a:prstGeom prst="rect">
            <a:avLst/>
          </a:prstGeom>
          <a:noFill/>
          <a:ln>
            <a:noFill/>
          </a:ln>
        </p:spPr>
        <p:txBody>
          <a:bodyPr wrap="square">
            <a:spAutoFit/>
          </a:bodyPr>
          <a:lstStyle/>
          <a:p>
            <a:pPr marL="11113"/>
            <a:r>
              <a:rPr lang="en-US" altLang="ja-JP" sz="2800" b="1" dirty="0">
                <a:latin typeface="Meiryo UI" panose="020B0604030504040204" pitchFamily="50" charset="-128"/>
                <a:ea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rPr>
              <a:t>大阪府観光客受入環境整備の推進に関する調査検討会議「第一次答申」（</a:t>
            </a:r>
            <a:r>
              <a:rPr lang="en-US" altLang="ja-JP" sz="2800" b="1" dirty="0">
                <a:latin typeface="Meiryo UI" panose="020B0604030504040204" pitchFamily="50" charset="-128"/>
                <a:ea typeface="Meiryo UI" panose="020B0604030504040204" pitchFamily="50" charset="-128"/>
              </a:rPr>
              <a:t>R6.8.30</a:t>
            </a:r>
            <a:r>
              <a:rPr lang="ja-JP" altLang="en-US" sz="2800" b="1" dirty="0">
                <a:latin typeface="Meiryo UI" panose="020B0604030504040204" pitchFamily="50" charset="-128"/>
                <a:ea typeface="Meiryo UI" panose="020B0604030504040204" pitchFamily="50" charset="-128"/>
              </a:rPr>
              <a:t>）</a:t>
            </a:r>
            <a:r>
              <a:rPr lang="en-US" altLang="ja-JP" sz="2800" b="1" dirty="0">
                <a:latin typeface="Meiryo UI" panose="020B0604030504040204" pitchFamily="50" charset="-128"/>
                <a:ea typeface="Meiryo UI" panose="020B0604030504040204" pitchFamily="50" charset="-128"/>
              </a:rPr>
              <a:t>】</a:t>
            </a:r>
          </a:p>
        </p:txBody>
      </p:sp>
      <p:sp>
        <p:nvSpPr>
          <p:cNvPr id="9" name="正方形/長方形 8">
            <a:extLst>
              <a:ext uri="{FF2B5EF4-FFF2-40B4-BE49-F238E27FC236}">
                <a16:creationId xmlns:a16="http://schemas.microsoft.com/office/drawing/2014/main" id="{E02626AC-6D8E-4BAE-A239-6589DD7F679A}"/>
              </a:ext>
            </a:extLst>
          </p:cNvPr>
          <p:cNvSpPr/>
          <p:nvPr/>
        </p:nvSpPr>
        <p:spPr>
          <a:xfrm>
            <a:off x="796870" y="5994449"/>
            <a:ext cx="12469755" cy="2647263"/>
          </a:xfrm>
          <a:prstGeom prst="rect">
            <a:avLst/>
          </a:prstGeom>
          <a:ln>
            <a:noFill/>
          </a:ln>
        </p:spPr>
        <p:txBody>
          <a:bodyPr wrap="square">
            <a:spAutoFit/>
          </a:bodyPr>
          <a:lstStyle/>
          <a:p>
            <a:pPr marL="177800" indent="-177800">
              <a:lnSpc>
                <a:spcPct val="130000"/>
              </a:lnSpc>
              <a:spcAft>
                <a:spcPts val="300"/>
              </a:spcAft>
            </a:pPr>
            <a:r>
              <a:rPr lang="ja-JP" altLang="en-US" sz="2000" dirty="0">
                <a:latin typeface="Meiryo UI" panose="020B0604030504040204" pitchFamily="50" charset="-128"/>
                <a:ea typeface="Meiryo UI" panose="020B0604030504040204" pitchFamily="50" charset="-128"/>
              </a:rPr>
              <a:t>＜</a:t>
            </a:r>
            <a:r>
              <a:rPr lang="ja-JP" altLang="en-US" sz="2000" u="sng" dirty="0">
                <a:latin typeface="Meiryo UI" panose="020B0604030504040204" pitchFamily="50" charset="-128"/>
                <a:ea typeface="Meiryo UI" panose="020B0604030504040204" pitchFamily="50" charset="-128"/>
              </a:rPr>
              <a:t>主な検討のポイント</a:t>
            </a:r>
            <a:r>
              <a:rPr lang="ja-JP" altLang="en-US" sz="2000" dirty="0">
                <a:latin typeface="Meiryo UI" panose="020B0604030504040204" pitchFamily="50" charset="-128"/>
                <a:ea typeface="Meiryo UI" panose="020B0604030504040204" pitchFamily="50" charset="-128"/>
              </a:rPr>
              <a:t>＞</a:t>
            </a:r>
            <a:endParaRPr lang="en-US" altLang="ja-JP" sz="2000" dirty="0">
              <a:latin typeface="Meiryo UI" panose="020B0604030504040204" pitchFamily="50" charset="-128"/>
              <a:ea typeface="Meiryo UI" panose="020B0604030504040204" pitchFamily="50" charset="-128"/>
            </a:endParaRPr>
          </a:p>
          <a:p>
            <a:pPr marL="446088" indent="-263525">
              <a:lnSpc>
                <a:spcPct val="130000"/>
              </a:lnSpc>
              <a:buFont typeface="Arial" panose="020B0604020202020204" pitchFamily="34" charset="0"/>
              <a:buChar char="•"/>
            </a:pPr>
            <a:r>
              <a:rPr lang="ja-JP" altLang="en-US" sz="1800" dirty="0">
                <a:latin typeface="Meiryo UI" panose="020B0604030504040204" pitchFamily="50" charset="-128"/>
                <a:ea typeface="Meiryo UI" panose="020B0604030504040204" pitchFamily="50" charset="-128"/>
              </a:rPr>
              <a:t>免税点の検討にあたり、「宿泊客は、</a:t>
            </a:r>
            <a:r>
              <a:rPr lang="ja-JP" altLang="en-US" sz="1800" b="1" dirty="0">
                <a:latin typeface="Meiryo UI" panose="020B0604030504040204" pitchFamily="50" charset="-128"/>
                <a:ea typeface="Meiryo UI" panose="020B0604030504040204" pitchFamily="50" charset="-128"/>
              </a:rPr>
              <a:t>宿泊料金に関わらず、一定の担税力がある」として、広く受益者負担を求める</a:t>
            </a:r>
            <a:r>
              <a:rPr lang="ja-JP" altLang="en-US" sz="1800" dirty="0">
                <a:latin typeface="Meiryo UI" panose="020B0604030504040204" pitchFamily="50" charset="-128"/>
                <a:ea typeface="Meiryo UI" panose="020B0604030504040204" pitchFamily="50" charset="-128"/>
              </a:rPr>
              <a:t>とともに、</a:t>
            </a:r>
            <a:br>
              <a:rPr lang="en-US" altLang="ja-JP" sz="1800" dirty="0">
                <a:latin typeface="Meiryo UI" panose="020B0604030504040204" pitchFamily="50" charset="-128"/>
                <a:ea typeface="Meiryo UI" panose="020B0604030504040204" pitchFamily="50" charset="-128"/>
              </a:rPr>
            </a:br>
            <a:r>
              <a:rPr lang="ja-JP" altLang="en-US" sz="1800" dirty="0">
                <a:latin typeface="Meiryo UI" panose="020B0604030504040204" pitchFamily="50" charset="-128"/>
                <a:ea typeface="Meiryo UI" panose="020B0604030504040204" pitchFamily="50" charset="-128"/>
              </a:rPr>
              <a:t>日々の生活の拠点として宿泊施設を利用する方への配慮などから、</a:t>
            </a:r>
            <a:r>
              <a:rPr lang="ja-JP" altLang="en-US" sz="1800" b="1" dirty="0">
                <a:latin typeface="Meiryo UI" panose="020B0604030504040204" pitchFamily="50" charset="-128"/>
                <a:ea typeface="Meiryo UI" panose="020B0604030504040204" pitchFamily="50" charset="-128"/>
              </a:rPr>
              <a:t>免税点を</a:t>
            </a:r>
            <a:r>
              <a:rPr lang="en-US" altLang="ja-JP" sz="1800" b="1" dirty="0">
                <a:latin typeface="Meiryo UI" panose="020B0604030504040204" pitchFamily="50" charset="-128"/>
                <a:ea typeface="Meiryo UI" panose="020B0604030504040204" pitchFamily="50" charset="-128"/>
              </a:rPr>
              <a:t>5,000</a:t>
            </a:r>
            <a:r>
              <a:rPr lang="ja-JP" altLang="en-US" sz="1800" b="1" dirty="0">
                <a:latin typeface="Meiryo UI" panose="020B0604030504040204" pitchFamily="50" charset="-128"/>
                <a:ea typeface="Meiryo UI" panose="020B0604030504040204" pitchFamily="50" charset="-128"/>
              </a:rPr>
              <a:t>円に設定</a:t>
            </a:r>
            <a:endParaRPr lang="en-US" altLang="ja-JP" sz="1800" b="1" dirty="0">
              <a:latin typeface="Meiryo UI" panose="020B0604030504040204" pitchFamily="50" charset="-128"/>
              <a:ea typeface="Meiryo UI" panose="020B0604030504040204" pitchFamily="50" charset="-128"/>
            </a:endParaRPr>
          </a:p>
          <a:p>
            <a:pPr marL="446088" indent="-263525">
              <a:lnSpc>
                <a:spcPct val="130000"/>
              </a:lnSpc>
              <a:buFont typeface="Arial" panose="020B0604020202020204" pitchFamily="34" charset="0"/>
              <a:buChar char="•"/>
            </a:pPr>
            <a:r>
              <a:rPr lang="ja-JP" altLang="en-US" sz="1800" dirty="0">
                <a:latin typeface="Meiryo UI" panose="020B0604030504040204" pitchFamily="50" charset="-128"/>
                <a:ea typeface="Meiryo UI" panose="020B0604030504040204" pitchFamily="50" charset="-128"/>
              </a:rPr>
              <a:t>納税者への影響や特別徴収義務者の負担を考慮し、</a:t>
            </a:r>
            <a:r>
              <a:rPr lang="ja-JP" altLang="en-US" sz="1800" b="1" dirty="0">
                <a:latin typeface="Meiryo UI" panose="020B0604030504040204" pitchFamily="50" charset="-128"/>
                <a:ea typeface="Meiryo UI" panose="020B0604030504040204" pitchFamily="50" charset="-128"/>
              </a:rPr>
              <a:t>現行制度の宿泊料金区分を維持</a:t>
            </a:r>
            <a:endParaRPr lang="en-US" altLang="ja-JP" sz="1800" b="1" dirty="0">
              <a:latin typeface="Meiryo UI" panose="020B0604030504040204" pitchFamily="50" charset="-128"/>
              <a:ea typeface="Meiryo UI" panose="020B0604030504040204" pitchFamily="50" charset="-128"/>
            </a:endParaRPr>
          </a:p>
          <a:p>
            <a:pPr marL="446088" indent="-263525">
              <a:lnSpc>
                <a:spcPct val="130000"/>
              </a:lnSpc>
              <a:buFont typeface="Arial" panose="020B0604020202020204" pitchFamily="34" charset="0"/>
              <a:buChar char="•"/>
            </a:pPr>
            <a:r>
              <a:rPr lang="ja-JP" altLang="en-US" sz="1800" dirty="0">
                <a:latin typeface="Meiryo UI" panose="020B0604030504040204" pitchFamily="50" charset="-128"/>
                <a:ea typeface="Meiryo UI" panose="020B0604030504040204" pitchFamily="50" charset="-128"/>
              </a:rPr>
              <a:t>高価格帯の税率設定については、税収効果が限定的であることなどから、現時点では設定せず、今後の観光動向等を踏まえて検討</a:t>
            </a:r>
            <a:endParaRPr lang="en-US" altLang="ja-JP" sz="1800" dirty="0">
              <a:latin typeface="Meiryo UI" panose="020B0604030504040204" pitchFamily="50" charset="-128"/>
              <a:ea typeface="Meiryo UI" panose="020B0604030504040204" pitchFamily="50" charset="-128"/>
            </a:endParaRPr>
          </a:p>
          <a:p>
            <a:pPr marL="446088" indent="-263525">
              <a:lnSpc>
                <a:spcPct val="130000"/>
              </a:lnSpc>
              <a:buFont typeface="Arial" panose="020B0604020202020204" pitchFamily="34" charset="0"/>
              <a:buChar char="•"/>
            </a:pPr>
            <a:r>
              <a:rPr lang="ja-JP" altLang="en-US" sz="1800" dirty="0">
                <a:latin typeface="Meiryo UI" panose="020B0604030504040204" pitchFamily="50" charset="-128"/>
                <a:ea typeface="Meiryo UI" panose="020B0604030504040204" pitchFamily="50" charset="-128"/>
              </a:rPr>
              <a:t>修学旅行を通じて、子どもたちに大阪の都市魅力等を体感してもらえるよう、万博終了後も修学旅行生を課税免除の対象にすべき　など</a:t>
            </a:r>
            <a:endParaRPr lang="en-US" altLang="ja-JP" sz="1800" dirty="0">
              <a:latin typeface="Meiryo UI" panose="020B0604030504040204" pitchFamily="50" charset="-128"/>
              <a:ea typeface="Meiryo UI" panose="020B0604030504040204" pitchFamily="50" charset="-128"/>
            </a:endParaRPr>
          </a:p>
        </p:txBody>
      </p:sp>
      <p:sp>
        <p:nvSpPr>
          <p:cNvPr id="13" name="四角形: 角を丸くする 12">
            <a:extLst>
              <a:ext uri="{FF2B5EF4-FFF2-40B4-BE49-F238E27FC236}">
                <a16:creationId xmlns:a16="http://schemas.microsoft.com/office/drawing/2014/main" id="{D36F7F42-3011-4970-86CA-A48AF6B12F0B}"/>
              </a:ext>
            </a:extLst>
          </p:cNvPr>
          <p:cNvSpPr/>
          <p:nvPr/>
        </p:nvSpPr>
        <p:spPr>
          <a:xfrm>
            <a:off x="796870" y="2372042"/>
            <a:ext cx="3960000" cy="3550164"/>
          </a:xfrm>
          <a:prstGeom prst="roundRect">
            <a:avLst>
              <a:gd name="adj" fmla="val 943"/>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四角形: 角を丸くする 15">
            <a:extLst>
              <a:ext uri="{FF2B5EF4-FFF2-40B4-BE49-F238E27FC236}">
                <a16:creationId xmlns:a16="http://schemas.microsoft.com/office/drawing/2014/main" id="{E2EED335-869F-4BF8-B52D-48A6846062BF}"/>
              </a:ext>
            </a:extLst>
          </p:cNvPr>
          <p:cNvSpPr/>
          <p:nvPr/>
        </p:nvSpPr>
        <p:spPr>
          <a:xfrm>
            <a:off x="9001217" y="2372042"/>
            <a:ext cx="3960000" cy="3550164"/>
          </a:xfrm>
          <a:prstGeom prst="roundRect">
            <a:avLst>
              <a:gd name="adj" fmla="val 943"/>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四角形: 角を丸くする 16">
            <a:extLst>
              <a:ext uri="{FF2B5EF4-FFF2-40B4-BE49-F238E27FC236}">
                <a16:creationId xmlns:a16="http://schemas.microsoft.com/office/drawing/2014/main" id="{3B4485B5-E085-46F3-85AA-27B2E082EF4D}"/>
              </a:ext>
            </a:extLst>
          </p:cNvPr>
          <p:cNvSpPr/>
          <p:nvPr/>
        </p:nvSpPr>
        <p:spPr>
          <a:xfrm>
            <a:off x="4898526" y="2341930"/>
            <a:ext cx="3852000" cy="3550164"/>
          </a:xfrm>
          <a:prstGeom prst="roundRect">
            <a:avLst>
              <a:gd name="adj" fmla="val 943"/>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EB3ECDF2-D35E-4DFD-9BD0-F34EA21178FC}"/>
              </a:ext>
            </a:extLst>
          </p:cNvPr>
          <p:cNvSpPr txBox="1"/>
          <p:nvPr/>
        </p:nvSpPr>
        <p:spPr>
          <a:xfrm>
            <a:off x="1017513" y="2135049"/>
            <a:ext cx="1574547" cy="503590"/>
          </a:xfrm>
          <a:prstGeom prst="rect">
            <a:avLst/>
          </a:prstGeom>
          <a:solidFill>
            <a:schemeClr val="bg1"/>
          </a:solidFill>
          <a:ln>
            <a:noFill/>
            <a:prstDash val="dash"/>
          </a:ln>
        </p:spPr>
        <p:txBody>
          <a:bodyPr wrap="square" lIns="72000" tIns="36000" rIns="72000" bIns="36000" rtlCol="0" anchor="ctr">
            <a:spAutoFit/>
          </a:bodyPr>
          <a:lstStyle/>
          <a:p>
            <a:pPr algn="ctr">
              <a:defRPr/>
            </a:pPr>
            <a:r>
              <a:rPr lang="ja-JP" altLang="en-US" sz="2800" b="1" dirty="0">
                <a:latin typeface="Meiryo UI" panose="020B0604030504040204" pitchFamily="50" charset="-128"/>
                <a:ea typeface="Meiryo UI" panose="020B0604030504040204" pitchFamily="50" charset="-128"/>
              </a:rPr>
              <a:t>①免税点</a:t>
            </a:r>
            <a:endParaRPr lang="en-US" altLang="ja-JP" sz="2800" b="1"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BC33C587-9F7F-4C23-90C1-A809F8A1460C}"/>
              </a:ext>
            </a:extLst>
          </p:cNvPr>
          <p:cNvSpPr txBox="1"/>
          <p:nvPr/>
        </p:nvSpPr>
        <p:spPr>
          <a:xfrm>
            <a:off x="5102241" y="2135049"/>
            <a:ext cx="1474068" cy="503590"/>
          </a:xfrm>
          <a:prstGeom prst="rect">
            <a:avLst/>
          </a:prstGeom>
          <a:solidFill>
            <a:schemeClr val="bg1"/>
          </a:solidFill>
          <a:ln>
            <a:noFill/>
            <a:prstDash val="dash"/>
          </a:ln>
        </p:spPr>
        <p:txBody>
          <a:bodyPr wrap="square" lIns="72000" tIns="36000" rIns="72000" bIns="36000" rtlCol="0" anchor="ctr">
            <a:spAutoFit/>
          </a:bodyPr>
          <a:lstStyle/>
          <a:p>
            <a:pPr algn="ctr">
              <a:defRPr/>
            </a:pPr>
            <a:r>
              <a:rPr lang="ja-JP" altLang="en-US" sz="2800" b="1" dirty="0">
                <a:latin typeface="Meiryo UI" panose="020B0604030504040204" pitchFamily="50" charset="-128"/>
                <a:ea typeface="Meiryo UI" panose="020B0604030504040204" pitchFamily="50" charset="-128"/>
              </a:rPr>
              <a:t>②税 率</a:t>
            </a:r>
            <a:endParaRPr lang="en-US" altLang="ja-JP" sz="2800" b="1" dirty="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B45F0294-AD61-442C-B406-2BD6590FC378}"/>
              </a:ext>
            </a:extLst>
          </p:cNvPr>
          <p:cNvSpPr txBox="1"/>
          <p:nvPr/>
        </p:nvSpPr>
        <p:spPr>
          <a:xfrm>
            <a:off x="9142950" y="2090135"/>
            <a:ext cx="2774404" cy="503590"/>
          </a:xfrm>
          <a:prstGeom prst="rect">
            <a:avLst/>
          </a:prstGeom>
          <a:solidFill>
            <a:schemeClr val="bg1"/>
          </a:solidFill>
          <a:ln>
            <a:noFill/>
            <a:prstDash val="dash"/>
          </a:ln>
        </p:spPr>
        <p:txBody>
          <a:bodyPr wrap="square" lIns="72000" tIns="36000" rIns="72000" bIns="36000" rtlCol="0" anchor="ctr">
            <a:spAutoFit/>
          </a:bodyPr>
          <a:lstStyle/>
          <a:p>
            <a:pPr algn="ctr">
              <a:defRPr/>
            </a:pPr>
            <a:r>
              <a:rPr lang="ja-JP" altLang="en-US" sz="2800" b="1" dirty="0">
                <a:latin typeface="Meiryo UI" panose="020B0604030504040204" pitchFamily="50" charset="-128"/>
                <a:ea typeface="Meiryo UI" panose="020B0604030504040204" pitchFamily="50" charset="-128"/>
              </a:rPr>
              <a:t>③課税免除制度</a:t>
            </a:r>
            <a:endParaRPr lang="en-US" altLang="ja-JP" sz="2800" b="1" dirty="0">
              <a:latin typeface="Meiryo UI" panose="020B0604030504040204" pitchFamily="50" charset="-128"/>
              <a:ea typeface="Meiryo UI" panose="020B0604030504040204" pitchFamily="50" charset="-128"/>
            </a:endParaRPr>
          </a:p>
        </p:txBody>
      </p:sp>
      <p:cxnSp>
        <p:nvCxnSpPr>
          <p:cNvPr id="3" name="直線コネクタ 2">
            <a:extLst>
              <a:ext uri="{FF2B5EF4-FFF2-40B4-BE49-F238E27FC236}">
                <a16:creationId xmlns:a16="http://schemas.microsoft.com/office/drawing/2014/main" id="{FF3E266A-3BB6-4BE1-B7E9-2EEB3D792A59}"/>
              </a:ext>
            </a:extLst>
          </p:cNvPr>
          <p:cNvCxnSpPr/>
          <p:nvPr/>
        </p:nvCxnSpPr>
        <p:spPr>
          <a:xfrm>
            <a:off x="1336869" y="4321699"/>
            <a:ext cx="2880000"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5" name="正方形/長方形 4">
            <a:extLst>
              <a:ext uri="{FF2B5EF4-FFF2-40B4-BE49-F238E27FC236}">
                <a16:creationId xmlns:a16="http://schemas.microsoft.com/office/drawing/2014/main" id="{3A87BEDC-A9E8-42A7-810E-7DE0F6D290E7}"/>
              </a:ext>
            </a:extLst>
          </p:cNvPr>
          <p:cNvSpPr/>
          <p:nvPr/>
        </p:nvSpPr>
        <p:spPr>
          <a:xfrm>
            <a:off x="2291261" y="3307598"/>
            <a:ext cx="589156" cy="1014101"/>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600" b="1" dirty="0">
                <a:latin typeface="Meiryo UI" panose="020B0604030504040204" pitchFamily="50" charset="-128"/>
                <a:ea typeface="Meiryo UI" panose="020B0604030504040204" pitchFamily="50" charset="-128"/>
              </a:rPr>
              <a:t>免税</a:t>
            </a:r>
          </a:p>
        </p:txBody>
      </p:sp>
      <p:sp>
        <p:nvSpPr>
          <p:cNvPr id="19" name="正方形/長方形 18">
            <a:extLst>
              <a:ext uri="{FF2B5EF4-FFF2-40B4-BE49-F238E27FC236}">
                <a16:creationId xmlns:a16="http://schemas.microsoft.com/office/drawing/2014/main" id="{DD70D749-FCE2-4587-8D90-03B0A7423E38}"/>
              </a:ext>
            </a:extLst>
          </p:cNvPr>
          <p:cNvSpPr/>
          <p:nvPr/>
        </p:nvSpPr>
        <p:spPr>
          <a:xfrm>
            <a:off x="3371381" y="3658262"/>
            <a:ext cx="589156" cy="66343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600" b="1" dirty="0">
                <a:latin typeface="Meiryo UI" panose="020B0604030504040204" pitchFamily="50" charset="-128"/>
                <a:ea typeface="Meiryo UI" panose="020B0604030504040204" pitchFamily="50" charset="-128"/>
              </a:rPr>
              <a:t>免税</a:t>
            </a:r>
          </a:p>
        </p:txBody>
      </p:sp>
      <p:sp>
        <p:nvSpPr>
          <p:cNvPr id="22" name="テキスト ボックス 21">
            <a:extLst>
              <a:ext uri="{FF2B5EF4-FFF2-40B4-BE49-F238E27FC236}">
                <a16:creationId xmlns:a16="http://schemas.microsoft.com/office/drawing/2014/main" id="{B21082CF-8F77-42A0-9F12-1C5B033642C7}"/>
              </a:ext>
            </a:extLst>
          </p:cNvPr>
          <p:cNvSpPr txBox="1"/>
          <p:nvPr/>
        </p:nvSpPr>
        <p:spPr>
          <a:xfrm>
            <a:off x="932778" y="3167812"/>
            <a:ext cx="863428" cy="288147"/>
          </a:xfrm>
          <a:prstGeom prst="rect">
            <a:avLst/>
          </a:prstGeom>
          <a:noFill/>
          <a:ln>
            <a:noFill/>
            <a:prstDash val="dash"/>
          </a:ln>
        </p:spPr>
        <p:txBody>
          <a:bodyPr wrap="square" lIns="72000" tIns="36000" rIns="72000" bIns="36000" rtlCol="0" anchor="ctr">
            <a:spAutoFit/>
          </a:bodyPr>
          <a:lstStyle/>
          <a:p>
            <a:pPr algn="ctr">
              <a:defRPr/>
            </a:pPr>
            <a:r>
              <a:rPr lang="en-US" altLang="ja-JP" sz="1400" dirty="0">
                <a:latin typeface="Meiryo UI" panose="020B0604030504040204" pitchFamily="50" charset="-128"/>
                <a:ea typeface="Meiryo UI" panose="020B0604030504040204" pitchFamily="50" charset="-128"/>
              </a:rPr>
              <a:t>7,000</a:t>
            </a:r>
            <a:r>
              <a:rPr lang="ja-JP" altLang="en-US" sz="1400" dirty="0">
                <a:latin typeface="Meiryo UI" panose="020B0604030504040204" pitchFamily="50" charset="-128"/>
                <a:ea typeface="Meiryo UI" panose="020B0604030504040204" pitchFamily="50" charset="-128"/>
              </a:rPr>
              <a:t>円</a:t>
            </a:r>
            <a:endParaRPr lang="en-US" altLang="ja-JP" sz="1400"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06BB5788-604D-4B00-B4DE-7150AFF92D2B}"/>
              </a:ext>
            </a:extLst>
          </p:cNvPr>
          <p:cNvSpPr txBox="1"/>
          <p:nvPr/>
        </p:nvSpPr>
        <p:spPr>
          <a:xfrm>
            <a:off x="932778" y="3515409"/>
            <a:ext cx="863428" cy="288147"/>
          </a:xfrm>
          <a:prstGeom prst="rect">
            <a:avLst/>
          </a:prstGeom>
          <a:noFill/>
          <a:ln>
            <a:noFill/>
            <a:prstDash val="dash"/>
          </a:ln>
        </p:spPr>
        <p:txBody>
          <a:bodyPr wrap="square" lIns="72000" tIns="36000" rIns="72000" bIns="36000" rtlCol="0" anchor="ctr">
            <a:spAutoFit/>
          </a:bodyPr>
          <a:lstStyle/>
          <a:p>
            <a:pPr algn="ctr">
              <a:defRPr/>
            </a:pPr>
            <a:r>
              <a:rPr lang="en-US" altLang="ja-JP" sz="1400" dirty="0">
                <a:latin typeface="Meiryo UI" panose="020B0604030504040204" pitchFamily="50" charset="-128"/>
                <a:ea typeface="Meiryo UI" panose="020B0604030504040204" pitchFamily="50" charset="-128"/>
              </a:rPr>
              <a:t>5,000</a:t>
            </a:r>
            <a:r>
              <a:rPr lang="ja-JP" altLang="en-US" sz="1400" dirty="0">
                <a:latin typeface="Meiryo UI" panose="020B0604030504040204" pitchFamily="50" charset="-128"/>
                <a:ea typeface="Meiryo UI" panose="020B0604030504040204" pitchFamily="50" charset="-128"/>
              </a:rPr>
              <a:t>円</a:t>
            </a:r>
            <a:endParaRPr lang="en-US" altLang="ja-JP" sz="1400" dirty="0">
              <a:latin typeface="Meiryo UI" panose="020B0604030504040204" pitchFamily="50" charset="-128"/>
              <a:ea typeface="Meiryo UI" panose="020B0604030504040204" pitchFamily="50" charset="-128"/>
            </a:endParaRPr>
          </a:p>
        </p:txBody>
      </p:sp>
      <p:sp>
        <p:nvSpPr>
          <p:cNvPr id="7" name="矢印: 右 6">
            <a:extLst>
              <a:ext uri="{FF2B5EF4-FFF2-40B4-BE49-F238E27FC236}">
                <a16:creationId xmlns:a16="http://schemas.microsoft.com/office/drawing/2014/main" id="{2EB1C661-755F-48C7-B85A-76A306B36BA8}"/>
              </a:ext>
            </a:extLst>
          </p:cNvPr>
          <p:cNvSpPr/>
          <p:nvPr/>
        </p:nvSpPr>
        <p:spPr>
          <a:xfrm rot="2160035">
            <a:off x="2996398" y="3309024"/>
            <a:ext cx="288032" cy="353666"/>
          </a:xfrm>
          <a:prstGeom prst="right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7A6D403F-C3E9-4608-A274-8D786DFABD0B}"/>
              </a:ext>
            </a:extLst>
          </p:cNvPr>
          <p:cNvSpPr txBox="1"/>
          <p:nvPr/>
        </p:nvSpPr>
        <p:spPr>
          <a:xfrm>
            <a:off x="931316" y="4819199"/>
            <a:ext cx="3748981" cy="835476"/>
          </a:xfrm>
          <a:prstGeom prst="rect">
            <a:avLst/>
          </a:prstGeom>
          <a:noFill/>
          <a:ln>
            <a:noFill/>
            <a:prstDash val="dash"/>
          </a:ln>
        </p:spPr>
        <p:txBody>
          <a:bodyPr wrap="square" lIns="72000" tIns="36000" rIns="72000" bIns="36000" rtlCol="0" anchor="ctr">
            <a:spAutoFit/>
          </a:bodyPr>
          <a:lstStyle/>
          <a:p>
            <a:pPr>
              <a:lnSpc>
                <a:spcPct val="120000"/>
              </a:lnSpc>
              <a:defRPr/>
            </a:pPr>
            <a:r>
              <a:rPr lang="ja-JP" altLang="en-US" sz="2000" dirty="0">
                <a:latin typeface="Meiryo UI" panose="020B0604030504040204" pitchFamily="50" charset="-128"/>
                <a:ea typeface="Meiryo UI" panose="020B0604030504040204" pitchFamily="50" charset="-128"/>
              </a:rPr>
              <a:t>現在の７千円から</a:t>
            </a:r>
            <a:br>
              <a:rPr lang="en-US" altLang="ja-JP" sz="2000" dirty="0">
                <a:latin typeface="Meiryo UI" panose="020B0604030504040204" pitchFamily="50" charset="-128"/>
                <a:ea typeface="Meiryo UI" panose="020B0604030504040204" pitchFamily="50" charset="-128"/>
              </a:rPr>
            </a:br>
            <a:r>
              <a:rPr lang="ja-JP" altLang="en-US" sz="2400" b="1" u="sng" dirty="0">
                <a:latin typeface="Meiryo UI" panose="020B0604030504040204" pitchFamily="50" charset="-128"/>
                <a:ea typeface="Meiryo UI" panose="020B0604030504040204" pitchFamily="50" charset="-128"/>
              </a:rPr>
              <a:t>５千円に引き下げる</a:t>
            </a:r>
            <a:r>
              <a:rPr lang="ja-JP" altLang="en-US" sz="2000" dirty="0">
                <a:latin typeface="Meiryo UI" panose="020B0604030504040204" pitchFamily="50" charset="-128"/>
                <a:ea typeface="Meiryo UI" panose="020B0604030504040204" pitchFamily="50" charset="-128"/>
              </a:rPr>
              <a:t>ことが妥当</a:t>
            </a:r>
            <a:endParaRPr lang="en-US" altLang="ja-JP" sz="2400" dirty="0">
              <a:latin typeface="Meiryo UI" panose="020B0604030504040204" pitchFamily="50" charset="-128"/>
              <a:ea typeface="Meiryo UI" panose="020B0604030504040204" pitchFamily="50" charset="-128"/>
            </a:endParaRPr>
          </a:p>
        </p:txBody>
      </p:sp>
      <p:cxnSp>
        <p:nvCxnSpPr>
          <p:cNvPr id="29" name="直線コネクタ 28">
            <a:extLst>
              <a:ext uri="{FF2B5EF4-FFF2-40B4-BE49-F238E27FC236}">
                <a16:creationId xmlns:a16="http://schemas.microsoft.com/office/drawing/2014/main" id="{10A45180-FFE7-4D1E-9700-CA29E9BE672D}"/>
              </a:ext>
            </a:extLst>
          </p:cNvPr>
          <p:cNvCxnSpPr>
            <a:cxnSpLocks/>
          </p:cNvCxnSpPr>
          <p:nvPr/>
        </p:nvCxnSpPr>
        <p:spPr>
          <a:xfrm flipV="1">
            <a:off x="1799977" y="3037982"/>
            <a:ext cx="0" cy="1284904"/>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A541D0B3-CC9A-46A4-BDD4-FA3FB030E22F}"/>
              </a:ext>
            </a:extLst>
          </p:cNvPr>
          <p:cNvSpPr txBox="1"/>
          <p:nvPr/>
        </p:nvSpPr>
        <p:spPr>
          <a:xfrm>
            <a:off x="1368597" y="2781768"/>
            <a:ext cx="863428" cy="257369"/>
          </a:xfrm>
          <a:prstGeom prst="rect">
            <a:avLst/>
          </a:prstGeom>
          <a:noFill/>
          <a:ln>
            <a:noFill/>
            <a:prstDash val="dash"/>
          </a:ln>
        </p:spPr>
        <p:txBody>
          <a:bodyPr wrap="square" lIns="72000" tIns="36000" rIns="72000" bIns="36000" rtlCol="0" anchor="ctr">
            <a:spAutoFit/>
          </a:bodyPr>
          <a:lstStyle/>
          <a:p>
            <a:pPr algn="ctr">
              <a:defRPr/>
            </a:pPr>
            <a:r>
              <a:rPr lang="ja-JP" altLang="en-US" sz="1200" dirty="0">
                <a:latin typeface="Meiryo UI" panose="020B0604030504040204" pitchFamily="50" charset="-128"/>
                <a:ea typeface="Meiryo UI" panose="020B0604030504040204" pitchFamily="50" charset="-128"/>
              </a:rPr>
              <a:t>宿泊料金</a:t>
            </a:r>
            <a:endParaRPr lang="en-US" altLang="ja-JP" sz="1200" dirty="0">
              <a:latin typeface="Meiryo UI" panose="020B0604030504040204" pitchFamily="50" charset="-128"/>
              <a:ea typeface="Meiryo UI" panose="020B0604030504040204" pitchFamily="50" charset="-128"/>
            </a:endParaRPr>
          </a:p>
        </p:txBody>
      </p:sp>
      <p:cxnSp>
        <p:nvCxnSpPr>
          <p:cNvPr id="32" name="直線コネクタ 31">
            <a:extLst>
              <a:ext uri="{FF2B5EF4-FFF2-40B4-BE49-F238E27FC236}">
                <a16:creationId xmlns:a16="http://schemas.microsoft.com/office/drawing/2014/main" id="{5DEF3612-FB56-4108-9509-BC94A3BE192A}"/>
              </a:ext>
            </a:extLst>
          </p:cNvPr>
          <p:cNvCxnSpPr>
            <a:cxnSpLocks/>
          </p:cNvCxnSpPr>
          <p:nvPr/>
        </p:nvCxnSpPr>
        <p:spPr>
          <a:xfrm flipV="1">
            <a:off x="2291261" y="3031442"/>
            <a:ext cx="0" cy="1284904"/>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4D45B665-894A-4F72-A8D0-42909805808A}"/>
              </a:ext>
            </a:extLst>
          </p:cNvPr>
          <p:cNvCxnSpPr>
            <a:cxnSpLocks/>
          </p:cNvCxnSpPr>
          <p:nvPr/>
        </p:nvCxnSpPr>
        <p:spPr>
          <a:xfrm flipV="1">
            <a:off x="2880417" y="3031442"/>
            <a:ext cx="0" cy="1284904"/>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D3CDA762-0A18-4C84-974F-A1604F8A7DCF}"/>
              </a:ext>
            </a:extLst>
          </p:cNvPr>
          <p:cNvCxnSpPr>
            <a:cxnSpLocks/>
          </p:cNvCxnSpPr>
          <p:nvPr/>
        </p:nvCxnSpPr>
        <p:spPr>
          <a:xfrm flipV="1">
            <a:off x="3371381" y="3031442"/>
            <a:ext cx="0" cy="1284904"/>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EB08D044-CD7C-469A-A3C9-BDBC158140C4}"/>
              </a:ext>
            </a:extLst>
          </p:cNvPr>
          <p:cNvCxnSpPr>
            <a:cxnSpLocks/>
          </p:cNvCxnSpPr>
          <p:nvPr/>
        </p:nvCxnSpPr>
        <p:spPr>
          <a:xfrm flipV="1">
            <a:off x="3960537" y="3031442"/>
            <a:ext cx="0" cy="1284904"/>
          </a:xfrm>
          <a:prstGeom prst="line">
            <a:avLst/>
          </a:prstGeom>
          <a:ln>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AA313149-56BC-4742-A9B1-05EAE080912B}"/>
              </a:ext>
            </a:extLst>
          </p:cNvPr>
          <p:cNvSpPr txBox="1"/>
          <p:nvPr/>
        </p:nvSpPr>
        <p:spPr>
          <a:xfrm>
            <a:off x="2219573" y="4405067"/>
            <a:ext cx="732532" cy="257369"/>
          </a:xfrm>
          <a:prstGeom prst="rect">
            <a:avLst/>
          </a:prstGeom>
          <a:noFill/>
          <a:ln>
            <a:noFill/>
            <a:prstDash val="dash"/>
          </a:ln>
        </p:spPr>
        <p:txBody>
          <a:bodyPr wrap="square" lIns="72000" tIns="36000" rIns="72000" bIns="36000" rtlCol="0" anchor="ctr">
            <a:spAutoFit/>
          </a:bodyPr>
          <a:lstStyle/>
          <a:p>
            <a:pPr algn="ctr">
              <a:defRPr/>
            </a:pPr>
            <a:r>
              <a:rPr lang="ja-JP" altLang="en-US" sz="1200" dirty="0">
                <a:latin typeface="Meiryo UI" panose="020B0604030504040204" pitchFamily="50" charset="-128"/>
                <a:ea typeface="Meiryo UI" panose="020B0604030504040204" pitchFamily="50" charset="-128"/>
              </a:rPr>
              <a:t>現行</a:t>
            </a:r>
            <a:endParaRPr lang="en-US" altLang="ja-JP" sz="1200" dirty="0">
              <a:latin typeface="Meiryo UI" panose="020B0604030504040204" pitchFamily="50" charset="-128"/>
              <a:ea typeface="Meiryo UI" panose="020B0604030504040204" pitchFamily="50" charset="-128"/>
            </a:endParaRPr>
          </a:p>
        </p:txBody>
      </p:sp>
      <p:sp>
        <p:nvSpPr>
          <p:cNvPr id="37" name="テキスト ボックス 36">
            <a:extLst>
              <a:ext uri="{FF2B5EF4-FFF2-40B4-BE49-F238E27FC236}">
                <a16:creationId xmlns:a16="http://schemas.microsoft.com/office/drawing/2014/main" id="{48E019B1-B80B-4897-B20B-E0D843831BA4}"/>
              </a:ext>
            </a:extLst>
          </p:cNvPr>
          <p:cNvSpPr txBox="1"/>
          <p:nvPr/>
        </p:nvSpPr>
        <p:spPr>
          <a:xfrm>
            <a:off x="3299693" y="4402579"/>
            <a:ext cx="732532" cy="257369"/>
          </a:xfrm>
          <a:prstGeom prst="rect">
            <a:avLst/>
          </a:prstGeom>
          <a:noFill/>
          <a:ln>
            <a:noFill/>
            <a:prstDash val="dash"/>
          </a:ln>
        </p:spPr>
        <p:txBody>
          <a:bodyPr wrap="square" lIns="72000" tIns="36000" rIns="72000" bIns="36000" rtlCol="0" anchor="ctr">
            <a:spAutoFit/>
          </a:bodyPr>
          <a:lstStyle/>
          <a:p>
            <a:pPr algn="ctr">
              <a:defRPr/>
            </a:pPr>
            <a:r>
              <a:rPr lang="ja-JP" altLang="en-US" sz="1200" dirty="0">
                <a:latin typeface="Meiryo UI" panose="020B0604030504040204" pitchFamily="50" charset="-128"/>
                <a:ea typeface="Meiryo UI" panose="020B0604030504040204" pitchFamily="50" charset="-128"/>
              </a:rPr>
              <a:t>答申</a:t>
            </a:r>
            <a:endParaRPr lang="en-US" altLang="ja-JP" sz="1200" dirty="0">
              <a:latin typeface="Meiryo UI" panose="020B0604030504040204" pitchFamily="50" charset="-128"/>
              <a:ea typeface="Meiryo UI" panose="020B0604030504040204" pitchFamily="50" charset="-128"/>
            </a:endParaRPr>
          </a:p>
        </p:txBody>
      </p:sp>
      <p:graphicFrame>
        <p:nvGraphicFramePr>
          <p:cNvPr id="21" name="表 23">
            <a:extLst>
              <a:ext uri="{FF2B5EF4-FFF2-40B4-BE49-F238E27FC236}">
                <a16:creationId xmlns:a16="http://schemas.microsoft.com/office/drawing/2014/main" id="{C7F2EF17-A625-4AE7-B4E9-E24E83CC87C1}"/>
              </a:ext>
            </a:extLst>
          </p:cNvPr>
          <p:cNvGraphicFramePr>
            <a:graphicFrameLocks noGrp="1"/>
          </p:cNvGraphicFramePr>
          <p:nvPr>
            <p:extLst>
              <p:ext uri="{D42A27DB-BD31-4B8C-83A1-F6EECF244321}">
                <p14:modId xmlns:p14="http://schemas.microsoft.com/office/powerpoint/2010/main" val="3305544042"/>
              </p:ext>
            </p:extLst>
          </p:nvPr>
        </p:nvGraphicFramePr>
        <p:xfrm>
          <a:off x="5354156" y="2740732"/>
          <a:ext cx="3107060" cy="2061360"/>
        </p:xfrm>
        <a:graphic>
          <a:graphicData uri="http://schemas.openxmlformats.org/drawingml/2006/table">
            <a:tbl>
              <a:tblPr firstRow="1" bandRow="1">
                <a:tableStyleId>{5C22544A-7EE6-4342-B048-85BDC9FD1C3A}</a:tableStyleId>
              </a:tblPr>
              <a:tblGrid>
                <a:gridCol w="1819921">
                  <a:extLst>
                    <a:ext uri="{9D8B030D-6E8A-4147-A177-3AD203B41FA5}">
                      <a16:colId xmlns:a16="http://schemas.microsoft.com/office/drawing/2014/main" val="96113605"/>
                    </a:ext>
                  </a:extLst>
                </a:gridCol>
                <a:gridCol w="1287139">
                  <a:extLst>
                    <a:ext uri="{9D8B030D-6E8A-4147-A177-3AD203B41FA5}">
                      <a16:colId xmlns:a16="http://schemas.microsoft.com/office/drawing/2014/main" val="3146887634"/>
                    </a:ext>
                  </a:extLst>
                </a:gridCol>
              </a:tblGrid>
              <a:tr h="324000">
                <a:tc>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宿泊料金</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tx1">
                        <a:lumMod val="75000"/>
                        <a:lumOff val="25000"/>
                      </a:schemeClr>
                    </a:solidFill>
                  </a:tcPr>
                </a:tc>
                <a:tc>
                  <a:txBody>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税額</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tx1">
                        <a:lumMod val="75000"/>
                        <a:lumOff val="25000"/>
                      </a:schemeClr>
                    </a:solidFill>
                  </a:tcPr>
                </a:tc>
                <a:extLst>
                  <a:ext uri="{0D108BD9-81ED-4DB2-BD59-A6C34878D82A}">
                    <a16:rowId xmlns:a16="http://schemas.microsoft.com/office/drawing/2014/main" val="3654837152"/>
                  </a:ext>
                </a:extLst>
              </a:tr>
              <a:tr h="504000">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5,000</a:t>
                      </a:r>
                      <a:r>
                        <a:rPr kumimoji="1" lang="ja-JP" altLang="en-US" sz="1400" b="0" dirty="0">
                          <a:solidFill>
                            <a:schemeClr val="tx1"/>
                          </a:solidFill>
                          <a:latin typeface="Meiryo UI" panose="020B0604030504040204" pitchFamily="50" charset="-128"/>
                          <a:ea typeface="Meiryo UI" panose="020B0604030504040204" pitchFamily="50" charset="-128"/>
                        </a:rPr>
                        <a:t>円</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l"/>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15,000</a:t>
                      </a:r>
                      <a:r>
                        <a:rPr kumimoji="1" lang="ja-JP" altLang="en-US" sz="1400" b="0" dirty="0">
                          <a:solidFill>
                            <a:schemeClr val="tx1"/>
                          </a:solidFill>
                          <a:latin typeface="Meiryo UI" panose="020B0604030504040204" pitchFamily="50" charset="-128"/>
                          <a:ea typeface="Meiryo UI" panose="020B0604030504040204" pitchFamily="50" charset="-128"/>
                        </a:rPr>
                        <a:t>円</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800" b="1" dirty="0">
                          <a:solidFill>
                            <a:schemeClr val="tx1"/>
                          </a:solidFill>
                          <a:latin typeface="Meiryo UI" panose="020B0604030504040204" pitchFamily="50" charset="-128"/>
                          <a:ea typeface="Meiryo UI" panose="020B0604030504040204" pitchFamily="50" charset="-128"/>
                        </a:rPr>
                        <a:t>200</a:t>
                      </a:r>
                      <a:r>
                        <a:rPr kumimoji="1" lang="ja-JP" altLang="en-US" sz="1800" b="1" dirty="0">
                          <a:solidFill>
                            <a:schemeClr val="tx1"/>
                          </a:solidFill>
                          <a:latin typeface="Meiryo UI" panose="020B0604030504040204" pitchFamily="50" charset="-128"/>
                          <a:ea typeface="Meiryo UI" panose="020B0604030504040204" pitchFamily="50" charset="-128"/>
                        </a:rPr>
                        <a:t>円</a:t>
                      </a:r>
                      <a:endParaRPr kumimoji="1" lang="en-US" altLang="ja-JP" sz="1800" b="1" dirty="0">
                        <a:solidFill>
                          <a:schemeClr val="tx1"/>
                        </a:solidFill>
                        <a:latin typeface="Meiryo UI" panose="020B0604030504040204" pitchFamily="50" charset="-128"/>
                        <a:ea typeface="Meiryo UI" panose="020B0604030504040204" pitchFamily="50" charset="-128"/>
                      </a:endParaRPr>
                    </a:p>
                    <a:p>
                      <a:pPr algn="ctr"/>
                      <a:r>
                        <a:rPr kumimoji="1" lang="en-US" altLang="ja-JP" sz="1400" b="1" dirty="0">
                          <a:solidFill>
                            <a:schemeClr val="tx1"/>
                          </a:solidFill>
                          <a:latin typeface="Meiryo UI" panose="020B0604030504040204" pitchFamily="50" charset="-128"/>
                          <a:ea typeface="Meiryo UI" panose="020B0604030504040204" pitchFamily="50" charset="-128"/>
                        </a:rPr>
                        <a:t>(+100</a:t>
                      </a:r>
                      <a:r>
                        <a:rPr kumimoji="1" lang="ja-JP" altLang="en-US" sz="1400" b="1" dirty="0">
                          <a:solidFill>
                            <a:schemeClr val="tx1"/>
                          </a:solidFill>
                          <a:latin typeface="Meiryo UI" panose="020B0604030504040204" pitchFamily="50" charset="-128"/>
                          <a:ea typeface="Meiryo UI" panose="020B0604030504040204" pitchFamily="50" charset="-128"/>
                        </a:rPr>
                        <a:t>円）</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54937662"/>
                  </a:ext>
                </a:extLst>
              </a:tr>
              <a:tr h="504000">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15,000</a:t>
                      </a:r>
                      <a:r>
                        <a:rPr kumimoji="1" lang="ja-JP" altLang="en-US" sz="1400" b="0" dirty="0">
                          <a:solidFill>
                            <a:schemeClr val="tx1"/>
                          </a:solidFill>
                          <a:latin typeface="Meiryo UI" panose="020B0604030504040204" pitchFamily="50" charset="-128"/>
                          <a:ea typeface="Meiryo UI" panose="020B0604030504040204" pitchFamily="50" charset="-128"/>
                        </a:rPr>
                        <a:t>円</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l"/>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20,000</a:t>
                      </a:r>
                      <a:r>
                        <a:rPr kumimoji="1" lang="ja-JP" altLang="en-US" sz="1400" b="0" dirty="0">
                          <a:solidFill>
                            <a:schemeClr val="tx1"/>
                          </a:solidFill>
                          <a:latin typeface="Meiryo UI" panose="020B0604030504040204" pitchFamily="50" charset="-128"/>
                          <a:ea typeface="Meiryo UI" panose="020B0604030504040204" pitchFamily="50" charset="-128"/>
                        </a:rPr>
                        <a:t>円</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1800" b="1" dirty="0">
                          <a:solidFill>
                            <a:schemeClr val="tx1"/>
                          </a:solidFill>
                          <a:latin typeface="Meiryo UI" panose="020B0604030504040204" pitchFamily="50" charset="-128"/>
                          <a:ea typeface="Meiryo UI" panose="020B0604030504040204" pitchFamily="50" charset="-128"/>
                        </a:rPr>
                        <a:t>400</a:t>
                      </a:r>
                      <a:r>
                        <a:rPr kumimoji="1" lang="ja-JP" altLang="en-US" sz="1800" b="1" dirty="0">
                          <a:solidFill>
                            <a:schemeClr val="tx1"/>
                          </a:solidFill>
                          <a:latin typeface="Meiryo UI" panose="020B0604030504040204" pitchFamily="50" charset="-128"/>
                          <a:ea typeface="Meiryo UI" panose="020B0604030504040204" pitchFamily="50" charset="-128"/>
                        </a:rPr>
                        <a:t>円</a:t>
                      </a:r>
                      <a:r>
                        <a:rPr kumimoji="1" lang="ja-JP" altLang="en-US" sz="1400" b="1" dirty="0">
                          <a:solidFill>
                            <a:schemeClr val="tx1"/>
                          </a:solidFill>
                          <a:latin typeface="Meiryo UI" panose="020B0604030504040204" pitchFamily="50" charset="-128"/>
                          <a:ea typeface="Meiryo UI" panose="020B0604030504040204" pitchFamily="50" charset="-128"/>
                        </a:rPr>
                        <a:t>（</a:t>
                      </a:r>
                      <a:r>
                        <a:rPr kumimoji="1" lang="en-US" altLang="ja-JP" sz="1400" b="1" dirty="0">
                          <a:solidFill>
                            <a:schemeClr val="tx1"/>
                          </a:solidFill>
                          <a:latin typeface="Meiryo UI" panose="020B0604030504040204" pitchFamily="50" charset="-128"/>
                          <a:ea typeface="Meiryo UI" panose="020B0604030504040204" pitchFamily="50" charset="-128"/>
                        </a:rPr>
                        <a:t>+200</a:t>
                      </a:r>
                      <a:r>
                        <a:rPr kumimoji="1" lang="ja-JP" altLang="en-US" sz="1400" b="1" dirty="0">
                          <a:solidFill>
                            <a:schemeClr val="tx1"/>
                          </a:solidFill>
                          <a:latin typeface="Meiryo UI" panose="020B0604030504040204" pitchFamily="50" charset="-128"/>
                          <a:ea typeface="Meiryo UI" panose="020B0604030504040204" pitchFamily="50" charset="-128"/>
                        </a:rPr>
                        <a:t>円）</a:t>
                      </a:r>
                      <a:endParaRPr kumimoji="1" lang="en-US" altLang="ja-JP" sz="14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2067760"/>
                  </a:ext>
                </a:extLst>
              </a:tr>
              <a:tr h="432000">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20,000</a:t>
                      </a:r>
                      <a:r>
                        <a:rPr kumimoji="1" lang="ja-JP" altLang="en-US" sz="1400" b="0" dirty="0">
                          <a:solidFill>
                            <a:schemeClr val="tx1"/>
                          </a:solidFill>
                          <a:latin typeface="Meiryo UI" panose="020B0604030504040204" pitchFamily="50" charset="-128"/>
                          <a:ea typeface="Meiryo UI" panose="020B0604030504040204" pitchFamily="50" charset="-128"/>
                        </a:rPr>
                        <a:t>円～</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a:r>
                        <a:rPr kumimoji="1" lang="en-US" altLang="ja-JP" sz="1800" b="1" dirty="0">
                          <a:solidFill>
                            <a:schemeClr val="tx1"/>
                          </a:solidFill>
                          <a:latin typeface="Meiryo UI" panose="020B0604030504040204" pitchFamily="50" charset="-128"/>
                          <a:ea typeface="Meiryo UI" panose="020B0604030504040204" pitchFamily="50" charset="-128"/>
                        </a:rPr>
                        <a:t>500</a:t>
                      </a:r>
                      <a:r>
                        <a:rPr kumimoji="1" lang="ja-JP" altLang="en-US" sz="1800" b="1" dirty="0">
                          <a:solidFill>
                            <a:schemeClr val="tx1"/>
                          </a:solidFill>
                          <a:latin typeface="Meiryo UI" panose="020B0604030504040204" pitchFamily="50" charset="-128"/>
                          <a:ea typeface="Meiryo UI" panose="020B0604030504040204" pitchFamily="50" charset="-128"/>
                        </a:rPr>
                        <a:t>円</a:t>
                      </a:r>
                      <a:endParaRPr kumimoji="1" lang="en-US" altLang="ja-JP" sz="1800" b="1" dirty="0">
                        <a:solidFill>
                          <a:schemeClr val="tx1"/>
                        </a:solidFill>
                        <a:latin typeface="Meiryo UI" panose="020B0604030504040204" pitchFamily="50" charset="-128"/>
                        <a:ea typeface="Meiryo UI" panose="020B0604030504040204" pitchFamily="50" charset="-128"/>
                      </a:endParaRPr>
                    </a:p>
                    <a:p>
                      <a:pPr algn="ctr"/>
                      <a:r>
                        <a:rPr kumimoji="1" lang="ja-JP" altLang="en-US" sz="1400" b="1" dirty="0">
                          <a:solidFill>
                            <a:schemeClr val="tx1"/>
                          </a:solidFill>
                          <a:latin typeface="Meiryo UI" panose="020B0604030504040204" pitchFamily="50" charset="-128"/>
                          <a:ea typeface="Meiryo UI" panose="020B0604030504040204" pitchFamily="50" charset="-128"/>
                        </a:rPr>
                        <a:t>（</a:t>
                      </a:r>
                      <a:r>
                        <a:rPr kumimoji="1" lang="en-US" altLang="ja-JP" sz="1400" b="1" dirty="0">
                          <a:solidFill>
                            <a:schemeClr val="tx1"/>
                          </a:solidFill>
                          <a:latin typeface="Meiryo UI" panose="020B0604030504040204" pitchFamily="50" charset="-128"/>
                          <a:ea typeface="Meiryo UI" panose="020B0604030504040204" pitchFamily="50" charset="-128"/>
                        </a:rPr>
                        <a:t>+200</a:t>
                      </a:r>
                      <a:r>
                        <a:rPr kumimoji="1" lang="ja-JP" altLang="en-US" sz="1400" b="1" dirty="0">
                          <a:solidFill>
                            <a:schemeClr val="tx1"/>
                          </a:solidFill>
                          <a:latin typeface="Meiryo UI" panose="020B0604030504040204" pitchFamily="50" charset="-128"/>
                          <a:ea typeface="Meiryo UI" panose="020B0604030504040204" pitchFamily="50" charset="-128"/>
                        </a:rPr>
                        <a:t>円）</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838465821"/>
                  </a:ext>
                </a:extLst>
              </a:tr>
            </a:tbl>
          </a:graphicData>
        </a:graphic>
      </p:graphicFrame>
      <p:sp>
        <p:nvSpPr>
          <p:cNvPr id="41" name="テキスト ボックス 40">
            <a:extLst>
              <a:ext uri="{FF2B5EF4-FFF2-40B4-BE49-F238E27FC236}">
                <a16:creationId xmlns:a16="http://schemas.microsoft.com/office/drawing/2014/main" id="{EE44E5D1-B965-4574-9E65-05192CB0191F}"/>
              </a:ext>
            </a:extLst>
          </p:cNvPr>
          <p:cNvSpPr txBox="1"/>
          <p:nvPr/>
        </p:nvSpPr>
        <p:spPr>
          <a:xfrm>
            <a:off x="5013040" y="4863223"/>
            <a:ext cx="3773679" cy="909342"/>
          </a:xfrm>
          <a:prstGeom prst="rect">
            <a:avLst/>
          </a:prstGeom>
          <a:noFill/>
          <a:ln>
            <a:noFill/>
            <a:prstDash val="dash"/>
          </a:ln>
        </p:spPr>
        <p:txBody>
          <a:bodyPr wrap="square" lIns="72000" tIns="36000" rIns="72000" bIns="36000" rtlCol="0" anchor="ctr">
            <a:spAutoFit/>
          </a:bodyPr>
          <a:lstStyle/>
          <a:p>
            <a:pPr>
              <a:lnSpc>
                <a:spcPct val="120000"/>
              </a:lnSpc>
              <a:defRPr/>
            </a:pPr>
            <a:r>
              <a:rPr lang="ja-JP" altLang="en-US" sz="2000" dirty="0">
                <a:latin typeface="Meiryo UI" panose="020B0604030504040204" pitchFamily="50" charset="-128"/>
                <a:ea typeface="Meiryo UI" panose="020B0604030504040204" pitchFamily="50" charset="-128"/>
              </a:rPr>
              <a:t>現行税率に</a:t>
            </a:r>
            <a:r>
              <a:rPr lang="en-US" altLang="ja-JP" sz="2400" b="1" u="sng" dirty="0">
                <a:latin typeface="Meiryo UI" panose="020B0604030504040204" pitchFamily="50" charset="-128"/>
                <a:ea typeface="Meiryo UI" panose="020B0604030504040204" pitchFamily="50" charset="-128"/>
              </a:rPr>
              <a:t>100</a:t>
            </a:r>
            <a:r>
              <a:rPr lang="ja-JP" altLang="en-US" sz="2400" b="1" u="sng" dirty="0">
                <a:latin typeface="Meiryo UI" panose="020B0604030504040204" pitchFamily="50" charset="-128"/>
                <a:ea typeface="Meiryo UI" panose="020B0604030504040204" pitchFamily="50" charset="-128"/>
              </a:rPr>
              <a:t>円から</a:t>
            </a:r>
            <a:r>
              <a:rPr lang="en-US" altLang="ja-JP" sz="2400" b="1" u="sng" dirty="0">
                <a:latin typeface="Meiryo UI" panose="020B0604030504040204" pitchFamily="50" charset="-128"/>
                <a:ea typeface="Meiryo UI" panose="020B0604030504040204" pitchFamily="50" charset="-128"/>
              </a:rPr>
              <a:t>200</a:t>
            </a:r>
            <a:r>
              <a:rPr lang="ja-JP" altLang="en-US" sz="2400" b="1" u="sng" dirty="0">
                <a:latin typeface="Meiryo UI" panose="020B0604030504040204" pitchFamily="50" charset="-128"/>
                <a:ea typeface="Meiryo UI" panose="020B0604030504040204" pitchFamily="50" charset="-128"/>
              </a:rPr>
              <a:t>円を加算</a:t>
            </a:r>
            <a:r>
              <a:rPr lang="ja-JP" altLang="en-US" sz="2000" dirty="0">
                <a:latin typeface="Meiryo UI" panose="020B0604030504040204" pitchFamily="50" charset="-128"/>
                <a:ea typeface="Meiryo UI" panose="020B0604030504040204" pitchFamily="50" charset="-128"/>
              </a:rPr>
              <a:t>して設定することが妥当</a:t>
            </a:r>
            <a:endParaRPr lang="en-US" altLang="ja-JP" sz="2400" dirty="0">
              <a:latin typeface="Meiryo UI" panose="020B0604030504040204" pitchFamily="50" charset="-128"/>
              <a:ea typeface="Meiryo UI" panose="020B0604030504040204" pitchFamily="50" charset="-128"/>
            </a:endParaRPr>
          </a:p>
        </p:txBody>
      </p:sp>
      <p:cxnSp>
        <p:nvCxnSpPr>
          <p:cNvPr id="42" name="直線コネクタ 41">
            <a:extLst>
              <a:ext uri="{FF2B5EF4-FFF2-40B4-BE49-F238E27FC236}">
                <a16:creationId xmlns:a16="http://schemas.microsoft.com/office/drawing/2014/main" id="{16C5FAD1-3CEC-47C2-8303-429846309755}"/>
              </a:ext>
            </a:extLst>
          </p:cNvPr>
          <p:cNvCxnSpPr/>
          <p:nvPr/>
        </p:nvCxnSpPr>
        <p:spPr>
          <a:xfrm>
            <a:off x="9274441" y="3942081"/>
            <a:ext cx="3484800"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3" name="テキスト ボックス 42">
            <a:extLst>
              <a:ext uri="{FF2B5EF4-FFF2-40B4-BE49-F238E27FC236}">
                <a16:creationId xmlns:a16="http://schemas.microsoft.com/office/drawing/2014/main" id="{5B3AFC02-B95D-450F-8C7C-1F3A72D77A7D}"/>
              </a:ext>
            </a:extLst>
          </p:cNvPr>
          <p:cNvSpPr txBox="1"/>
          <p:nvPr/>
        </p:nvSpPr>
        <p:spPr>
          <a:xfrm>
            <a:off x="9360817" y="4029711"/>
            <a:ext cx="732532" cy="257369"/>
          </a:xfrm>
          <a:prstGeom prst="rect">
            <a:avLst/>
          </a:prstGeom>
          <a:noFill/>
          <a:ln>
            <a:noFill/>
            <a:prstDash val="dash"/>
          </a:ln>
        </p:spPr>
        <p:txBody>
          <a:bodyPr wrap="square" lIns="72000" tIns="36000" rIns="72000" bIns="36000" rtlCol="0" anchor="ctr">
            <a:spAutoFit/>
          </a:bodyPr>
          <a:lstStyle/>
          <a:p>
            <a:pPr algn="ctr">
              <a:defRPr/>
            </a:pPr>
            <a:r>
              <a:rPr lang="en-US" altLang="ja-JP" sz="1200" dirty="0">
                <a:latin typeface="Meiryo UI" panose="020B0604030504040204" pitchFamily="50" charset="-128"/>
                <a:ea typeface="Meiryo UI" panose="020B0604030504040204" pitchFamily="50" charset="-128"/>
              </a:rPr>
              <a:t>R7.4</a:t>
            </a:r>
          </a:p>
        </p:txBody>
      </p:sp>
      <p:sp>
        <p:nvSpPr>
          <p:cNvPr id="44" name="テキスト ボックス 43">
            <a:extLst>
              <a:ext uri="{FF2B5EF4-FFF2-40B4-BE49-F238E27FC236}">
                <a16:creationId xmlns:a16="http://schemas.microsoft.com/office/drawing/2014/main" id="{CEE1A166-C51A-4DCD-B1B7-839C13647AB5}"/>
              </a:ext>
            </a:extLst>
          </p:cNvPr>
          <p:cNvSpPr txBox="1"/>
          <p:nvPr/>
        </p:nvSpPr>
        <p:spPr>
          <a:xfrm>
            <a:off x="10572501" y="4044752"/>
            <a:ext cx="732532" cy="257369"/>
          </a:xfrm>
          <a:prstGeom prst="rect">
            <a:avLst/>
          </a:prstGeom>
          <a:noFill/>
          <a:ln>
            <a:noFill/>
            <a:prstDash val="dash"/>
          </a:ln>
        </p:spPr>
        <p:txBody>
          <a:bodyPr wrap="square" lIns="72000" tIns="36000" rIns="72000" bIns="36000" rtlCol="0" anchor="ctr">
            <a:spAutoFit/>
          </a:bodyPr>
          <a:lstStyle/>
          <a:p>
            <a:pPr algn="ctr">
              <a:defRPr/>
            </a:pPr>
            <a:r>
              <a:rPr lang="en-US" altLang="ja-JP" sz="1200" dirty="0">
                <a:latin typeface="Meiryo UI" panose="020B0604030504040204" pitchFamily="50" charset="-128"/>
                <a:ea typeface="Meiryo UI" panose="020B0604030504040204" pitchFamily="50" charset="-128"/>
              </a:rPr>
              <a:t>R7.11</a:t>
            </a:r>
          </a:p>
        </p:txBody>
      </p:sp>
      <p:sp>
        <p:nvSpPr>
          <p:cNvPr id="45" name="正方形/長方形 44">
            <a:extLst>
              <a:ext uri="{FF2B5EF4-FFF2-40B4-BE49-F238E27FC236}">
                <a16:creationId xmlns:a16="http://schemas.microsoft.com/office/drawing/2014/main" id="{000678AE-317F-4B36-9FA8-8DCD81CE99CA}"/>
              </a:ext>
            </a:extLst>
          </p:cNvPr>
          <p:cNvSpPr/>
          <p:nvPr/>
        </p:nvSpPr>
        <p:spPr>
          <a:xfrm>
            <a:off x="9792866" y="2897938"/>
            <a:ext cx="1080120" cy="34263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万博開催</a:t>
            </a:r>
          </a:p>
        </p:txBody>
      </p:sp>
      <p:cxnSp>
        <p:nvCxnSpPr>
          <p:cNvPr id="46" name="直線コネクタ 45">
            <a:extLst>
              <a:ext uri="{FF2B5EF4-FFF2-40B4-BE49-F238E27FC236}">
                <a16:creationId xmlns:a16="http://schemas.microsoft.com/office/drawing/2014/main" id="{7749EE29-3234-42B7-B774-C7D18C1DB877}"/>
              </a:ext>
            </a:extLst>
          </p:cNvPr>
          <p:cNvCxnSpPr>
            <a:cxnSpLocks/>
          </p:cNvCxnSpPr>
          <p:nvPr/>
        </p:nvCxnSpPr>
        <p:spPr>
          <a:xfrm flipV="1">
            <a:off x="9725665" y="2754089"/>
            <a:ext cx="0" cy="126000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7" name="直線コネクタ 46">
            <a:extLst>
              <a:ext uri="{FF2B5EF4-FFF2-40B4-BE49-F238E27FC236}">
                <a16:creationId xmlns:a16="http://schemas.microsoft.com/office/drawing/2014/main" id="{CC07BC0A-C818-4A50-8DAA-F4265F44B3DC}"/>
              </a:ext>
            </a:extLst>
          </p:cNvPr>
          <p:cNvCxnSpPr>
            <a:cxnSpLocks/>
          </p:cNvCxnSpPr>
          <p:nvPr/>
        </p:nvCxnSpPr>
        <p:spPr>
          <a:xfrm flipV="1">
            <a:off x="10922726" y="2754089"/>
            <a:ext cx="0" cy="1260000"/>
          </a:xfrm>
          <a:prstGeom prst="line">
            <a:avLst/>
          </a:prstGeom>
          <a:ln>
            <a:solidFill>
              <a:schemeClr val="tx1">
                <a:lumMod val="65000"/>
                <a:lumOff val="35000"/>
              </a:schemeClr>
            </a:solidFill>
            <a:prstDash val="dash"/>
          </a:ln>
        </p:spPr>
        <p:style>
          <a:lnRef idx="1">
            <a:schemeClr val="accent1"/>
          </a:lnRef>
          <a:fillRef idx="0">
            <a:schemeClr val="accent1"/>
          </a:fillRef>
          <a:effectRef idx="0">
            <a:schemeClr val="accent1"/>
          </a:effectRef>
          <a:fontRef idx="minor">
            <a:schemeClr val="tx1"/>
          </a:fontRef>
        </p:style>
      </p:cxnSp>
      <p:sp>
        <p:nvSpPr>
          <p:cNvPr id="24" name="矢印: 左右 23">
            <a:extLst>
              <a:ext uri="{FF2B5EF4-FFF2-40B4-BE49-F238E27FC236}">
                <a16:creationId xmlns:a16="http://schemas.microsoft.com/office/drawing/2014/main" id="{A58A154C-FDEF-4A38-88C3-1FA7AEAE70ED}"/>
              </a:ext>
            </a:extLst>
          </p:cNvPr>
          <p:cNvSpPr/>
          <p:nvPr/>
        </p:nvSpPr>
        <p:spPr>
          <a:xfrm>
            <a:off x="9736971" y="3648264"/>
            <a:ext cx="1185753" cy="221809"/>
          </a:xfrm>
          <a:prstGeom prst="leftRightArrow">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テキスト ボックス 48">
            <a:extLst>
              <a:ext uri="{FF2B5EF4-FFF2-40B4-BE49-F238E27FC236}">
                <a16:creationId xmlns:a16="http://schemas.microsoft.com/office/drawing/2014/main" id="{82F5777D-57EF-465F-B093-59D78819F56F}"/>
              </a:ext>
            </a:extLst>
          </p:cNvPr>
          <p:cNvSpPr txBox="1"/>
          <p:nvPr/>
        </p:nvSpPr>
        <p:spPr>
          <a:xfrm>
            <a:off x="9829555" y="3345409"/>
            <a:ext cx="977773" cy="318924"/>
          </a:xfrm>
          <a:prstGeom prst="rect">
            <a:avLst/>
          </a:prstGeom>
          <a:noFill/>
          <a:ln>
            <a:noFill/>
            <a:prstDash val="dash"/>
          </a:ln>
        </p:spPr>
        <p:txBody>
          <a:bodyPr wrap="square" lIns="72000" tIns="36000" rIns="72000" bIns="36000" rtlCol="0" anchor="ctr">
            <a:spAutoFit/>
          </a:bodyPr>
          <a:lstStyle/>
          <a:p>
            <a:pPr algn="ctr">
              <a:defRPr/>
            </a:pPr>
            <a:r>
              <a:rPr lang="ja-JP" altLang="en-US" sz="1600" b="1" dirty="0">
                <a:latin typeface="Meiryo UI" panose="020B0604030504040204" pitchFamily="50" charset="-128"/>
                <a:ea typeface="Meiryo UI" panose="020B0604030504040204" pitchFamily="50" charset="-128"/>
              </a:rPr>
              <a:t>課税免除</a:t>
            </a:r>
            <a:endParaRPr lang="en-US" altLang="ja-JP" sz="1600" b="1" dirty="0">
              <a:latin typeface="Meiryo UI" panose="020B0604030504040204" pitchFamily="50" charset="-128"/>
              <a:ea typeface="Meiryo UI" panose="020B0604030504040204" pitchFamily="50" charset="-128"/>
            </a:endParaRPr>
          </a:p>
        </p:txBody>
      </p:sp>
      <p:sp>
        <p:nvSpPr>
          <p:cNvPr id="38" name="矢印: 右 37">
            <a:extLst>
              <a:ext uri="{FF2B5EF4-FFF2-40B4-BE49-F238E27FC236}">
                <a16:creationId xmlns:a16="http://schemas.microsoft.com/office/drawing/2014/main" id="{3C86FDA7-B02F-4862-8082-E722E7BB7992}"/>
              </a:ext>
            </a:extLst>
          </p:cNvPr>
          <p:cNvSpPr/>
          <p:nvPr/>
        </p:nvSpPr>
        <p:spPr>
          <a:xfrm>
            <a:off x="10922724" y="3641732"/>
            <a:ext cx="1606445" cy="228339"/>
          </a:xfrm>
          <a:prstGeom prst="right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a:extLst>
              <a:ext uri="{FF2B5EF4-FFF2-40B4-BE49-F238E27FC236}">
                <a16:creationId xmlns:a16="http://schemas.microsoft.com/office/drawing/2014/main" id="{001C18B8-5EE9-4154-A8F9-4F7642D84F45}"/>
              </a:ext>
            </a:extLst>
          </p:cNvPr>
          <p:cNvSpPr txBox="1"/>
          <p:nvPr/>
        </p:nvSpPr>
        <p:spPr>
          <a:xfrm>
            <a:off x="11191356" y="3351031"/>
            <a:ext cx="977773" cy="318924"/>
          </a:xfrm>
          <a:prstGeom prst="rect">
            <a:avLst/>
          </a:prstGeom>
          <a:noFill/>
          <a:ln>
            <a:noFill/>
            <a:prstDash val="dash"/>
          </a:ln>
        </p:spPr>
        <p:txBody>
          <a:bodyPr wrap="square" lIns="72000" tIns="36000" rIns="72000" bIns="36000" rtlCol="0" anchor="ctr">
            <a:spAutoFit/>
          </a:bodyPr>
          <a:lstStyle/>
          <a:p>
            <a:pPr algn="ctr">
              <a:defRPr/>
            </a:pPr>
            <a:r>
              <a:rPr lang="ja-JP" altLang="en-US" sz="1600" b="1" dirty="0">
                <a:latin typeface="Meiryo UI" panose="020B0604030504040204" pitchFamily="50" charset="-128"/>
                <a:ea typeface="Meiryo UI" panose="020B0604030504040204" pitchFamily="50" charset="-128"/>
              </a:rPr>
              <a:t>課税免除</a:t>
            </a:r>
            <a:endParaRPr lang="en-US" altLang="ja-JP" sz="1600" b="1" dirty="0">
              <a:latin typeface="Meiryo UI" panose="020B0604030504040204" pitchFamily="50" charset="-128"/>
              <a:ea typeface="Meiryo UI" panose="020B0604030504040204" pitchFamily="50" charset="-128"/>
            </a:endParaRPr>
          </a:p>
        </p:txBody>
      </p:sp>
      <p:sp>
        <p:nvSpPr>
          <p:cNvPr id="51" name="テキスト ボックス 50">
            <a:extLst>
              <a:ext uri="{FF2B5EF4-FFF2-40B4-BE49-F238E27FC236}">
                <a16:creationId xmlns:a16="http://schemas.microsoft.com/office/drawing/2014/main" id="{5DFF39F8-6056-4105-B1F8-5551E79689DD}"/>
              </a:ext>
            </a:extLst>
          </p:cNvPr>
          <p:cNvSpPr txBox="1"/>
          <p:nvPr/>
        </p:nvSpPr>
        <p:spPr>
          <a:xfrm>
            <a:off x="9144793" y="4499751"/>
            <a:ext cx="3681772" cy="1278674"/>
          </a:xfrm>
          <a:prstGeom prst="rect">
            <a:avLst/>
          </a:prstGeom>
          <a:noFill/>
          <a:ln>
            <a:noFill/>
            <a:prstDash val="dash"/>
          </a:ln>
        </p:spPr>
        <p:txBody>
          <a:bodyPr wrap="square" lIns="72000" tIns="36000" rIns="72000" bIns="36000" rtlCol="0" anchor="ctr">
            <a:spAutoFit/>
          </a:bodyPr>
          <a:lstStyle/>
          <a:p>
            <a:pPr>
              <a:lnSpc>
                <a:spcPct val="120000"/>
              </a:lnSpc>
              <a:defRPr/>
            </a:pPr>
            <a:r>
              <a:rPr lang="ja-JP" altLang="en-US" sz="2000" dirty="0">
                <a:latin typeface="Meiryo UI" panose="020B0604030504040204" pitchFamily="50" charset="-128"/>
                <a:ea typeface="Meiryo UI" panose="020B0604030504040204" pitchFamily="50" charset="-128"/>
              </a:rPr>
              <a:t>万博終了後も、</a:t>
            </a:r>
            <a:br>
              <a:rPr lang="en-US" altLang="ja-JP" sz="2000" dirty="0">
                <a:latin typeface="Meiryo UI" panose="020B0604030504040204" pitchFamily="50" charset="-128"/>
                <a:ea typeface="Meiryo UI" panose="020B0604030504040204" pitchFamily="50" charset="-128"/>
              </a:rPr>
            </a:br>
            <a:r>
              <a:rPr lang="ja-JP" altLang="en-US" sz="2400" b="1" u="sng" dirty="0">
                <a:latin typeface="Meiryo UI" panose="020B0604030504040204" pitchFamily="50" charset="-128"/>
                <a:ea typeface="Meiryo UI" panose="020B0604030504040204" pitchFamily="50" charset="-128"/>
              </a:rPr>
              <a:t>修学旅行生に対する課税は</a:t>
            </a:r>
            <a:br>
              <a:rPr lang="en-US" altLang="ja-JP" sz="2400" b="1" u="sng" dirty="0">
                <a:latin typeface="Meiryo UI" panose="020B0604030504040204" pitchFamily="50" charset="-128"/>
                <a:ea typeface="Meiryo UI" panose="020B0604030504040204" pitchFamily="50" charset="-128"/>
              </a:rPr>
            </a:br>
            <a:r>
              <a:rPr lang="ja-JP" altLang="en-US" sz="2400" b="1" u="sng" dirty="0">
                <a:latin typeface="Meiryo UI" panose="020B0604030504040204" pitchFamily="50" charset="-128"/>
                <a:ea typeface="Meiryo UI" panose="020B0604030504040204" pitchFamily="50" charset="-128"/>
              </a:rPr>
              <a:t>免除</a:t>
            </a:r>
            <a:r>
              <a:rPr lang="ja-JP" altLang="en-US" sz="2000" dirty="0">
                <a:latin typeface="Meiryo UI" panose="020B0604030504040204" pitchFamily="50" charset="-128"/>
                <a:ea typeface="Meiryo UI" panose="020B0604030504040204" pitchFamily="50" charset="-128"/>
              </a:rPr>
              <a:t>とすることが妥当</a:t>
            </a:r>
            <a:endParaRPr lang="en-US" altLang="ja-JP" sz="2400" dirty="0">
              <a:latin typeface="Meiryo UI" panose="020B0604030504040204" pitchFamily="50" charset="-128"/>
              <a:ea typeface="Meiryo UI" panose="020B0604030504040204" pitchFamily="50" charset="-128"/>
            </a:endParaRPr>
          </a:p>
        </p:txBody>
      </p:sp>
      <p:sp>
        <p:nvSpPr>
          <p:cNvPr id="52" name="正方形/長方形 51">
            <a:extLst>
              <a:ext uri="{FF2B5EF4-FFF2-40B4-BE49-F238E27FC236}">
                <a16:creationId xmlns:a16="http://schemas.microsoft.com/office/drawing/2014/main" id="{645C934B-01D1-4929-BF76-7962305D093A}"/>
              </a:ext>
            </a:extLst>
          </p:cNvPr>
          <p:cNvSpPr/>
          <p:nvPr/>
        </p:nvSpPr>
        <p:spPr>
          <a:xfrm>
            <a:off x="796870" y="8585622"/>
            <a:ext cx="11986003" cy="846770"/>
          </a:xfrm>
          <a:prstGeom prst="rect">
            <a:avLst/>
          </a:prstGeom>
          <a:ln>
            <a:noFill/>
          </a:ln>
        </p:spPr>
        <p:txBody>
          <a:bodyPr wrap="square">
            <a:spAutoFit/>
          </a:bodyPr>
          <a:lstStyle/>
          <a:p>
            <a:pPr marL="177800" indent="-177800">
              <a:lnSpc>
                <a:spcPct val="130000"/>
              </a:lnSpc>
              <a:spcAft>
                <a:spcPts val="300"/>
              </a:spcAft>
            </a:pPr>
            <a:r>
              <a:rPr lang="ja-JP" altLang="en-US" sz="2000" u="sng" dirty="0">
                <a:latin typeface="Meiryo UI" panose="020B0604030504040204" pitchFamily="50" charset="-128"/>
                <a:ea typeface="Meiryo UI" panose="020B0604030504040204" pitchFamily="50" charset="-128"/>
              </a:rPr>
              <a:t>（参考）特別徴収義務者（宿泊事業者）の意見</a:t>
            </a:r>
            <a:endParaRPr lang="en-US" altLang="ja-JP" sz="2000" dirty="0">
              <a:latin typeface="Meiryo UI" panose="020B0604030504040204" pitchFamily="50" charset="-128"/>
              <a:ea typeface="Meiryo UI" panose="020B0604030504040204" pitchFamily="50" charset="-128"/>
            </a:endParaRPr>
          </a:p>
          <a:p>
            <a:pPr marL="446400" indent="-262800">
              <a:lnSpc>
                <a:spcPct val="130000"/>
              </a:lnSpc>
              <a:buFont typeface="Arial" panose="020B0604020202020204" pitchFamily="34" charset="0"/>
              <a:buChar char="•"/>
            </a:pPr>
            <a:r>
              <a:rPr lang="ja-JP" altLang="en-US" sz="1800" dirty="0">
                <a:latin typeface="Meiryo UI" panose="020B0604030504040204" pitchFamily="50" charset="-128"/>
                <a:ea typeface="Meiryo UI" panose="020B0604030504040204" pitchFamily="50" charset="-128"/>
              </a:rPr>
              <a:t>シンプルな制度にしてほしい、システム改修補助など負担軽減策を講じてほしい　 など</a:t>
            </a:r>
          </a:p>
        </p:txBody>
      </p:sp>
      <p:sp>
        <p:nvSpPr>
          <p:cNvPr id="55" name="スライド番号プレースホルダー 1">
            <a:extLst>
              <a:ext uri="{FF2B5EF4-FFF2-40B4-BE49-F238E27FC236}">
                <a16:creationId xmlns:a16="http://schemas.microsoft.com/office/drawing/2014/main" id="{C17AB0A3-753E-447F-A541-3F4C1EDCF71B}"/>
              </a:ext>
            </a:extLst>
          </p:cNvPr>
          <p:cNvSpPr>
            <a:spLocks noGrp="1"/>
          </p:cNvSpPr>
          <p:nvPr>
            <p:ph type="sldNum" sz="quarter" idx="12"/>
          </p:nvPr>
        </p:nvSpPr>
        <p:spPr>
          <a:xfrm>
            <a:off x="13266625" y="9607550"/>
            <a:ext cx="414450" cy="365125"/>
          </a:xfrm>
        </p:spPr>
        <p:txBody>
          <a:bodyPr/>
          <a:lstStyle/>
          <a:p>
            <a:fld id="{CC9BC447-46F3-4985-B981-EE08F89A46DF}" type="slidenum">
              <a:rPr kumimoji="1" lang="ja-JP" altLang="en-US" sz="2000" smtClean="0">
                <a:latin typeface="Meiryo UI" panose="020B0604030504040204" pitchFamily="50" charset="-128"/>
                <a:ea typeface="Meiryo UI" panose="020B0604030504040204" pitchFamily="50" charset="-128"/>
              </a:rPr>
              <a:t>3</a:t>
            </a:fld>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55816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a:xfrm>
            <a:off x="241109" y="1241920"/>
            <a:ext cx="13189275" cy="836562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5013" y="1814"/>
            <a:ext cx="13681520" cy="646331"/>
          </a:xfrm>
          <a:prstGeom prst="rect">
            <a:avLst/>
          </a:prstGeom>
          <a:solidFill>
            <a:schemeClr val="tx2">
              <a:lumMod val="60000"/>
              <a:lumOff val="40000"/>
            </a:schemeClr>
          </a:solidFill>
        </p:spPr>
        <p:txBody>
          <a:bodyPr wrap="square" rtlCol="0">
            <a:spAutoFit/>
          </a:bodyPr>
          <a:lstStyle/>
          <a:p>
            <a:pPr algn="ctr"/>
            <a:r>
              <a:rPr kumimoji="1" lang="ja-JP" altLang="en-US" sz="3600" dirty="0">
                <a:solidFill>
                  <a:schemeClr val="bg1">
                    <a:lumMod val="95000"/>
                  </a:schemeClr>
                </a:solidFill>
                <a:effectLst>
                  <a:outerShdw blurRad="50800" dist="38100" dir="2700000" algn="tl" rotWithShape="0">
                    <a:prstClr val="black">
                      <a:alpha val="40000"/>
                    </a:prstClr>
                  </a:outerShdw>
                </a:effectLst>
                <a:latin typeface="Meiryo UI" panose="020B0604030504040204" pitchFamily="50" charset="-128"/>
                <a:ea typeface="Meiryo UI" panose="020B0604030504040204" pitchFamily="50" charset="-128"/>
              </a:rPr>
              <a:t>宿泊税制度の見直しについて</a:t>
            </a:r>
          </a:p>
        </p:txBody>
      </p:sp>
      <p:sp>
        <p:nvSpPr>
          <p:cNvPr id="40" name="正方形/長方形 39"/>
          <p:cNvSpPr/>
          <p:nvPr/>
        </p:nvSpPr>
        <p:spPr>
          <a:xfrm>
            <a:off x="359817" y="1304398"/>
            <a:ext cx="10873208" cy="523220"/>
          </a:xfrm>
          <a:prstGeom prst="rect">
            <a:avLst/>
          </a:prstGeom>
          <a:noFill/>
          <a:ln>
            <a:noFill/>
          </a:ln>
        </p:spPr>
        <p:txBody>
          <a:bodyPr wrap="square">
            <a:spAutoFit/>
          </a:bodyPr>
          <a:lstStyle/>
          <a:p>
            <a:pPr marL="11113"/>
            <a:r>
              <a:rPr lang="ja-JP" altLang="en-US" sz="2800" b="1" dirty="0">
                <a:latin typeface="Meiryo UI" panose="020B0604030504040204" pitchFamily="50" charset="-128"/>
                <a:ea typeface="Meiryo UI" panose="020B0604030504040204" pitchFamily="50" charset="-128"/>
              </a:rPr>
              <a:t>１</a:t>
            </a:r>
            <a:r>
              <a:rPr lang="en-US" altLang="ja-JP" sz="2800" b="1" dirty="0">
                <a:latin typeface="Meiryo UI" panose="020B0604030504040204" pitchFamily="50" charset="-128"/>
                <a:ea typeface="Meiryo UI" panose="020B0604030504040204" pitchFamily="50" charset="-128"/>
              </a:rPr>
              <a:t>. </a:t>
            </a:r>
            <a:r>
              <a:rPr lang="ja-JP" altLang="en-US" sz="2800" b="1" dirty="0">
                <a:latin typeface="Meiryo UI" panose="020B0604030504040204" pitchFamily="50" charset="-128"/>
                <a:ea typeface="Meiryo UI" panose="020B0604030504040204" pitchFamily="50" charset="-128"/>
              </a:rPr>
              <a:t>今後の宿泊税充当事業の方向性</a:t>
            </a:r>
            <a:endParaRPr lang="en-US" altLang="ja-JP" sz="2800" b="1" dirty="0">
              <a:latin typeface="Meiryo UI" panose="020B0604030504040204" pitchFamily="50" charset="-128"/>
              <a:ea typeface="Meiryo UI" panose="020B0604030504040204" pitchFamily="50" charset="-128"/>
            </a:endParaRPr>
          </a:p>
        </p:txBody>
      </p:sp>
      <p:sp>
        <p:nvSpPr>
          <p:cNvPr id="27" name="正方形/長方形 26">
            <a:extLst>
              <a:ext uri="{FF2B5EF4-FFF2-40B4-BE49-F238E27FC236}">
                <a16:creationId xmlns:a16="http://schemas.microsoft.com/office/drawing/2014/main" id="{92EA52EA-634E-4FFB-9E24-1504645C38EA}"/>
              </a:ext>
            </a:extLst>
          </p:cNvPr>
          <p:cNvSpPr/>
          <p:nvPr/>
        </p:nvSpPr>
        <p:spPr>
          <a:xfrm>
            <a:off x="180823" y="677287"/>
            <a:ext cx="3563370" cy="523220"/>
          </a:xfrm>
          <a:prstGeom prst="rect">
            <a:avLst/>
          </a:prstGeom>
          <a:noFill/>
          <a:ln>
            <a:noFill/>
          </a:ln>
        </p:spPr>
        <p:txBody>
          <a:bodyPr wrap="square">
            <a:spAutoFit/>
          </a:bodyPr>
          <a:lstStyle/>
          <a:p>
            <a:pPr marL="11113"/>
            <a:r>
              <a:rPr lang="en-US" altLang="ja-JP" sz="2800" b="1" dirty="0">
                <a:latin typeface="Meiryo UI" panose="020B0604030504040204" pitchFamily="50" charset="-128"/>
                <a:ea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rPr>
              <a:t>対応方針（案）</a:t>
            </a:r>
            <a:r>
              <a:rPr lang="en-US" altLang="ja-JP" sz="2800" b="1" dirty="0">
                <a:latin typeface="Meiryo UI" panose="020B0604030504040204" pitchFamily="50" charset="-128"/>
                <a:ea typeface="Meiryo UI" panose="020B0604030504040204" pitchFamily="50" charset="-128"/>
              </a:rPr>
              <a:t>】</a:t>
            </a:r>
          </a:p>
        </p:txBody>
      </p:sp>
      <p:sp>
        <p:nvSpPr>
          <p:cNvPr id="11" name="四角形: 角を丸くする 13">
            <a:extLst>
              <a:ext uri="{FF2B5EF4-FFF2-40B4-BE49-F238E27FC236}">
                <a16:creationId xmlns:a16="http://schemas.microsoft.com/office/drawing/2014/main" id="{3E5475FE-D867-462E-B0F2-3060A773E4FB}"/>
              </a:ext>
            </a:extLst>
          </p:cNvPr>
          <p:cNvSpPr/>
          <p:nvPr/>
        </p:nvSpPr>
        <p:spPr>
          <a:xfrm>
            <a:off x="647850" y="1825298"/>
            <a:ext cx="12409047" cy="1350582"/>
          </a:xfrm>
          <a:prstGeom prst="roundRect">
            <a:avLst>
              <a:gd name="adj" fmla="val 839"/>
            </a:avLst>
          </a:prstGeom>
          <a:solidFill>
            <a:srgbClr val="CCE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0" name="テキスト ボックス 9">
            <a:extLst>
              <a:ext uri="{FF2B5EF4-FFF2-40B4-BE49-F238E27FC236}">
                <a16:creationId xmlns:a16="http://schemas.microsoft.com/office/drawing/2014/main" id="{CBA65F8A-35D5-4AB3-BFA8-A96D9C12E93C}"/>
              </a:ext>
            </a:extLst>
          </p:cNvPr>
          <p:cNvSpPr txBox="1"/>
          <p:nvPr/>
        </p:nvSpPr>
        <p:spPr>
          <a:xfrm>
            <a:off x="856259" y="1875746"/>
            <a:ext cx="11600902" cy="1277273"/>
          </a:xfrm>
          <a:prstGeom prst="rect">
            <a:avLst/>
          </a:prstGeom>
          <a:noFill/>
          <a:ln>
            <a:noFill/>
          </a:ln>
        </p:spPr>
        <p:txBody>
          <a:bodyPr wrap="square" rtlCol="0" anchor="ctr">
            <a:spAutoFit/>
          </a:bodyPr>
          <a:lstStyle/>
          <a:p>
            <a:pPr marL="531813" indent="-531813">
              <a:spcAft>
                <a:spcPts val="600"/>
              </a:spcAft>
              <a:buFont typeface="Wingdings" panose="05000000000000000000" pitchFamily="2" charset="2"/>
              <a:buChar char="u"/>
            </a:pPr>
            <a:r>
              <a:rPr kumimoji="1" lang="ja-JP" altLang="en-US" sz="2400" dirty="0">
                <a:latin typeface="Meiryo UI" panose="020B0604030504040204" pitchFamily="50" charset="-128"/>
                <a:ea typeface="Meiryo UI" panose="020B0604030504040204" pitchFamily="50" charset="-128"/>
              </a:rPr>
              <a:t>答申を踏まえ、</a:t>
            </a:r>
            <a:r>
              <a:rPr lang="ja-JP" altLang="en-US" sz="2400" dirty="0">
                <a:latin typeface="Meiryo UI" panose="020B0604030504040204" pitchFamily="50" charset="-128"/>
                <a:ea typeface="Meiryo UI" panose="020B0604030504040204" pitchFamily="50" charset="-128"/>
              </a:rPr>
              <a:t>今後、</a:t>
            </a:r>
            <a:r>
              <a:rPr lang="ja-JP" altLang="en-US" sz="2400" b="1" dirty="0">
                <a:latin typeface="Meiryo UI" panose="020B0604030504040204" pitchFamily="50" charset="-128"/>
                <a:ea typeface="Meiryo UI" panose="020B0604030504040204" pitchFamily="50" charset="-128"/>
              </a:rPr>
              <a:t>年間</a:t>
            </a:r>
            <a:r>
              <a:rPr lang="en-US" altLang="ja-JP" sz="2400" b="1" dirty="0">
                <a:latin typeface="Meiryo UI" panose="020B0604030504040204" pitchFamily="50" charset="-128"/>
                <a:ea typeface="Meiryo UI" panose="020B0604030504040204" pitchFamily="50" charset="-128"/>
              </a:rPr>
              <a:t>80</a:t>
            </a:r>
            <a:r>
              <a:rPr lang="ja-JP" altLang="en-US" sz="2400" b="1" dirty="0">
                <a:latin typeface="Meiryo UI" panose="020B0604030504040204" pitchFamily="50" charset="-128"/>
                <a:ea typeface="Meiryo UI" panose="020B0604030504040204" pitchFamily="50" charset="-128"/>
              </a:rPr>
              <a:t>億円規模</a:t>
            </a:r>
            <a:r>
              <a:rPr lang="ja-JP" altLang="en-US" sz="2400" dirty="0">
                <a:latin typeface="Meiryo UI" panose="020B0604030504040204" pitchFamily="50" charset="-128"/>
                <a:ea typeface="Meiryo UI" panose="020B0604030504040204" pitchFamily="50" charset="-128"/>
              </a:rPr>
              <a:t>の</a:t>
            </a:r>
            <a:r>
              <a:rPr lang="ja-JP" altLang="en-US" sz="2400" b="1" dirty="0">
                <a:latin typeface="Meiryo UI" panose="020B0604030504040204" pitchFamily="50" charset="-128"/>
                <a:ea typeface="Meiryo UI" panose="020B0604030504040204" pitchFamily="50" charset="-128"/>
              </a:rPr>
              <a:t>宿泊税を活用した観光振興施策を展開</a:t>
            </a:r>
            <a:endParaRPr lang="en-US" altLang="ja-JP" sz="2400" b="1" dirty="0">
              <a:latin typeface="Meiryo UI" panose="020B0604030504040204" pitchFamily="50" charset="-128"/>
              <a:ea typeface="Meiryo UI" panose="020B0604030504040204" pitchFamily="50" charset="-128"/>
            </a:endParaRPr>
          </a:p>
          <a:p>
            <a:pPr marL="531813" indent="-531813">
              <a:spcAft>
                <a:spcPts val="600"/>
              </a:spcAft>
              <a:buFont typeface="Wingdings" panose="05000000000000000000" pitchFamily="2" charset="2"/>
              <a:buChar char="u"/>
            </a:pPr>
            <a:r>
              <a:rPr lang="ja-JP" altLang="en-US" sz="2400" dirty="0">
                <a:latin typeface="Meiryo UI" panose="020B0604030504040204" pitchFamily="50" charset="-128"/>
                <a:ea typeface="Meiryo UI" panose="020B0604030504040204" pitchFamily="50" charset="-128"/>
              </a:rPr>
              <a:t>観光担当部局が中心となり、</a:t>
            </a:r>
            <a:r>
              <a:rPr lang="ja-JP" altLang="en-US" sz="2400" b="1" dirty="0">
                <a:latin typeface="Meiryo UI" panose="020B0604030504040204" pitchFamily="50" charset="-128"/>
                <a:ea typeface="Meiryo UI" panose="020B0604030504040204" pitchFamily="50" charset="-128"/>
              </a:rPr>
              <a:t>施策効果を十分に考慮したうえで、優先順位を付け、</a:t>
            </a:r>
            <a:br>
              <a:rPr lang="en-US" altLang="ja-JP" sz="2400" b="1" dirty="0">
                <a:latin typeface="Meiryo UI" panose="020B0604030504040204" pitchFamily="50" charset="-128"/>
                <a:ea typeface="Meiryo UI" panose="020B0604030504040204" pitchFamily="50" charset="-128"/>
              </a:rPr>
            </a:br>
            <a:r>
              <a:rPr lang="ja-JP" altLang="en-US" sz="2400" b="1" dirty="0">
                <a:latin typeface="Meiryo UI" panose="020B0604030504040204" pitchFamily="50" charset="-128"/>
                <a:ea typeface="Meiryo UI" panose="020B0604030504040204" pitchFamily="50" charset="-128"/>
              </a:rPr>
              <a:t>スクラップ＆ビルドによる事業の重点化</a:t>
            </a:r>
            <a:r>
              <a:rPr lang="ja-JP" altLang="en-US" sz="2400" dirty="0">
                <a:latin typeface="Meiryo UI" panose="020B0604030504040204" pitchFamily="50" charset="-128"/>
                <a:ea typeface="Meiryo UI" panose="020B0604030504040204" pitchFamily="50" charset="-128"/>
              </a:rPr>
              <a:t>を図りながら進めていく</a:t>
            </a:r>
            <a:endParaRPr lang="en-US" altLang="ja-JP" sz="2400" dirty="0">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9DD7D718-8A83-4A85-A95E-91F765DFF375}"/>
              </a:ext>
            </a:extLst>
          </p:cNvPr>
          <p:cNvSpPr/>
          <p:nvPr/>
        </p:nvSpPr>
        <p:spPr>
          <a:xfrm>
            <a:off x="725675" y="9235265"/>
            <a:ext cx="11015286" cy="2705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nSpc>
                <a:spcPts val="2000"/>
              </a:lnSpc>
            </a:pPr>
            <a:r>
              <a:rPr kumimoji="1" lang="en-US" altLang="ja-JP" sz="1800" dirty="0">
                <a:solidFill>
                  <a:schemeClr val="tx1"/>
                </a:solidFill>
                <a:latin typeface="Meiryo UI" panose="020B0604030504040204" pitchFamily="50" charset="-128"/>
                <a:ea typeface="Meiryo UI" panose="020B0604030504040204" pitchFamily="50" charset="-128"/>
              </a:rPr>
              <a:t>※</a:t>
            </a:r>
            <a:r>
              <a:rPr kumimoji="1" lang="ja-JP" altLang="en-US" sz="1800" dirty="0">
                <a:solidFill>
                  <a:schemeClr val="tx1"/>
                </a:solidFill>
                <a:latin typeface="Meiryo UI" panose="020B0604030504040204" pitchFamily="50" charset="-128"/>
                <a:ea typeface="Meiryo UI" panose="020B0604030504040204" pitchFamily="50" charset="-128"/>
              </a:rPr>
              <a:t>実際の事業化にあたっては、予算編成過程において、税収や事業効果を勘案し、個々の事業ごとに判断</a:t>
            </a:r>
            <a:endParaRPr lang="en-US" altLang="ja-JP" sz="1800" dirty="0">
              <a:solidFill>
                <a:schemeClr val="tx1"/>
              </a:solidFill>
              <a:latin typeface="Meiryo UI" panose="020B0604030504040204" pitchFamily="50" charset="-128"/>
              <a:ea typeface="Meiryo UI" panose="020B0604030504040204" pitchFamily="50" charset="-128"/>
            </a:endParaRPr>
          </a:p>
        </p:txBody>
      </p:sp>
      <p:graphicFrame>
        <p:nvGraphicFramePr>
          <p:cNvPr id="13" name="表 10">
            <a:extLst>
              <a:ext uri="{FF2B5EF4-FFF2-40B4-BE49-F238E27FC236}">
                <a16:creationId xmlns:a16="http://schemas.microsoft.com/office/drawing/2014/main" id="{F54CB6D2-0299-4741-897F-0C1B41861B33}"/>
              </a:ext>
            </a:extLst>
          </p:cNvPr>
          <p:cNvGraphicFramePr>
            <a:graphicFrameLocks noGrp="1"/>
          </p:cNvGraphicFramePr>
          <p:nvPr>
            <p:extLst>
              <p:ext uri="{D42A27DB-BD31-4B8C-83A1-F6EECF244321}">
                <p14:modId xmlns:p14="http://schemas.microsoft.com/office/powerpoint/2010/main" val="3682748877"/>
              </p:ext>
            </p:extLst>
          </p:nvPr>
        </p:nvGraphicFramePr>
        <p:xfrm>
          <a:off x="717300" y="3337464"/>
          <a:ext cx="12339597" cy="5773204"/>
        </p:xfrm>
        <a:graphic>
          <a:graphicData uri="http://schemas.openxmlformats.org/drawingml/2006/table">
            <a:tbl>
              <a:tblPr firstRow="1" bandRow="1">
                <a:tableStyleId>{5940675A-B579-460E-94D1-54222C63F5DA}</a:tableStyleId>
              </a:tblPr>
              <a:tblGrid>
                <a:gridCol w="1879912">
                  <a:extLst>
                    <a:ext uri="{9D8B030D-6E8A-4147-A177-3AD203B41FA5}">
                      <a16:colId xmlns:a16="http://schemas.microsoft.com/office/drawing/2014/main" val="3991261256"/>
                    </a:ext>
                  </a:extLst>
                </a:gridCol>
                <a:gridCol w="3437440">
                  <a:extLst>
                    <a:ext uri="{9D8B030D-6E8A-4147-A177-3AD203B41FA5}">
                      <a16:colId xmlns:a16="http://schemas.microsoft.com/office/drawing/2014/main" val="2727786644"/>
                    </a:ext>
                  </a:extLst>
                </a:gridCol>
                <a:gridCol w="5486405">
                  <a:extLst>
                    <a:ext uri="{9D8B030D-6E8A-4147-A177-3AD203B41FA5}">
                      <a16:colId xmlns:a16="http://schemas.microsoft.com/office/drawing/2014/main" val="1159064827"/>
                    </a:ext>
                  </a:extLst>
                </a:gridCol>
                <a:gridCol w="1535840">
                  <a:extLst>
                    <a:ext uri="{9D8B030D-6E8A-4147-A177-3AD203B41FA5}">
                      <a16:colId xmlns:a16="http://schemas.microsoft.com/office/drawing/2014/main" val="3598981902"/>
                    </a:ext>
                  </a:extLst>
                </a:gridCol>
              </a:tblGrid>
              <a:tr h="395034">
                <a:tc>
                  <a:txBody>
                    <a:bodyPr/>
                    <a:lstStyle/>
                    <a:p>
                      <a:pPr algn="ctr"/>
                      <a:endParaRPr kumimoji="1" lang="en-US" altLang="ja-JP" sz="200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r>
                        <a:rPr kumimoji="1" lang="ja-JP" altLang="en-US" sz="2000" b="0" dirty="0">
                          <a:solidFill>
                            <a:schemeClr val="bg1"/>
                          </a:solidFill>
                          <a:latin typeface="Meiryo UI" panose="020B0604030504040204" pitchFamily="50" charset="-128"/>
                          <a:ea typeface="Meiryo UI" panose="020B0604030504040204" pitchFamily="50" charset="-128"/>
                        </a:rPr>
                        <a:t>取組の方向性</a:t>
                      </a: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75000"/>
                      </a:schemeClr>
                    </a:solidFill>
                  </a:tcPr>
                </a:tc>
                <a:tc>
                  <a:txBody>
                    <a:bodyPr/>
                    <a:lstStyle/>
                    <a:p>
                      <a:pPr algn="ctr"/>
                      <a:r>
                        <a:rPr kumimoji="1" lang="ja-JP" altLang="en-US" sz="2000" b="0" dirty="0">
                          <a:solidFill>
                            <a:schemeClr val="bg1"/>
                          </a:solidFill>
                          <a:latin typeface="Meiryo UI" panose="020B0604030504040204" pitchFamily="50" charset="-128"/>
                          <a:ea typeface="Meiryo UI" panose="020B0604030504040204" pitchFamily="50" charset="-128"/>
                        </a:rPr>
                        <a:t>施策例など</a:t>
                      </a: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75000"/>
                      </a:schemeClr>
                    </a:solidFill>
                  </a:tcPr>
                </a:tc>
                <a:tc>
                  <a:txBody>
                    <a:bodyPr/>
                    <a:lstStyle/>
                    <a:p>
                      <a:pPr algn="ctr"/>
                      <a:r>
                        <a:rPr kumimoji="1" lang="ja-JP" altLang="en-US" sz="2000" b="0" dirty="0">
                          <a:solidFill>
                            <a:schemeClr val="bg1"/>
                          </a:solidFill>
                          <a:latin typeface="Meiryo UI" panose="020B0604030504040204" pitchFamily="50" charset="-128"/>
                          <a:ea typeface="Meiryo UI" panose="020B0604030504040204" pitchFamily="50" charset="-128"/>
                        </a:rPr>
                        <a:t>事業規模</a:t>
                      </a: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2737518651"/>
                  </a:ext>
                </a:extLst>
              </a:tr>
              <a:tr h="1323125">
                <a:tc>
                  <a:txBody>
                    <a:bodyPr/>
                    <a:lstStyle/>
                    <a:p>
                      <a:pPr algn="ctr"/>
                      <a:r>
                        <a:rPr kumimoji="1" lang="ja-JP" altLang="en-US" sz="2000" b="0" dirty="0">
                          <a:solidFill>
                            <a:schemeClr val="bg1"/>
                          </a:solidFill>
                          <a:latin typeface="Meiryo UI" panose="020B0604030504040204" pitchFamily="50" charset="-128"/>
                          <a:ea typeface="Meiryo UI" panose="020B0604030504040204" pitchFamily="50" charset="-128"/>
                        </a:rPr>
                        <a:t>継続事業</a:t>
                      </a:r>
                      <a:endParaRPr kumimoji="1" lang="en-US" altLang="ja-JP" sz="200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50000"/>
                      </a:schemeClr>
                    </a:solidFill>
                  </a:tcPr>
                </a:tc>
                <a:tc>
                  <a:txBody>
                    <a:bodyPr/>
                    <a:lstStyle/>
                    <a:p>
                      <a:pPr algn="l"/>
                      <a:r>
                        <a:rPr kumimoji="1" lang="ja-JP" altLang="en-US" sz="2000" b="0" dirty="0">
                          <a:latin typeface="Meiryo UI" panose="020B0604030504040204" pitchFamily="50" charset="-128"/>
                          <a:ea typeface="Meiryo UI" panose="020B0604030504040204" pitchFamily="50" charset="-128"/>
                        </a:rPr>
                        <a:t>現在実施中の宿泊税充当事業の継続</a:t>
                      </a:r>
                      <a:endParaRPr kumimoji="1" lang="zh-CN" altLang="en-US" sz="2000" b="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171450" indent="-171450" algn="l">
                        <a:buFont typeface="Arial" panose="020B0604020202020204" pitchFamily="34" charset="0"/>
                        <a:buChar char="•"/>
                      </a:pPr>
                      <a:r>
                        <a:rPr kumimoji="1" lang="ja-JP" altLang="en-US" sz="2000" b="0" dirty="0">
                          <a:solidFill>
                            <a:schemeClr val="tx1"/>
                          </a:solidFill>
                          <a:latin typeface="Meiryo UI" panose="020B0604030504040204" pitchFamily="50" charset="-128"/>
                          <a:ea typeface="Meiryo UI" panose="020B0604030504040204" pitchFamily="50" charset="-128"/>
                        </a:rPr>
                        <a:t>観光客の利便性向上のための多言語観光案内板の設置やトイレの洋式化など受入環境整備の取組</a:t>
                      </a:r>
                      <a:endParaRPr kumimoji="1" lang="en-US" altLang="ja-JP" sz="2000" b="0" dirty="0">
                        <a:solidFill>
                          <a:schemeClr val="tx1"/>
                        </a:solidFill>
                        <a:latin typeface="Meiryo UI" panose="020B0604030504040204" pitchFamily="50" charset="-128"/>
                        <a:ea typeface="Meiryo UI" panose="020B0604030504040204" pitchFamily="50" charset="-128"/>
                      </a:endParaRPr>
                    </a:p>
                    <a:p>
                      <a:pPr marL="171450" indent="-171450" algn="l">
                        <a:buFont typeface="Arial" panose="020B0604020202020204" pitchFamily="34" charset="0"/>
                        <a:buChar char="•"/>
                      </a:pPr>
                      <a:r>
                        <a:rPr kumimoji="1" lang="ja-JP" altLang="en-US" sz="2000" b="0" dirty="0">
                          <a:solidFill>
                            <a:schemeClr val="tx1"/>
                          </a:solidFill>
                          <a:latin typeface="Meiryo UI" panose="020B0604030504040204" pitchFamily="50" charset="-128"/>
                          <a:ea typeface="Meiryo UI" panose="020B0604030504040204" pitchFamily="50" charset="-128"/>
                        </a:rPr>
                        <a:t>大阪の魅力づくりおよび国内外へ発信するための取組　等</a:t>
                      </a:r>
                      <a:endParaRPr kumimoji="1" lang="en-US" altLang="ja-JP" sz="20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a:r>
                        <a:rPr kumimoji="1" lang="ja-JP" altLang="en-US" sz="2000" b="0" dirty="0">
                          <a:latin typeface="Meiryo UI" panose="020B0604030504040204" pitchFamily="50" charset="-128"/>
                          <a:ea typeface="Meiryo UI" panose="020B0604030504040204" pitchFamily="50" charset="-128"/>
                        </a:rPr>
                        <a:t>約</a:t>
                      </a:r>
                      <a:r>
                        <a:rPr kumimoji="1" lang="en-US" altLang="ja-JP" sz="2000" b="0" dirty="0">
                          <a:latin typeface="Meiryo UI" panose="020B0604030504040204" pitchFamily="50" charset="-128"/>
                          <a:ea typeface="Meiryo UI" panose="020B0604030504040204" pitchFamily="50" charset="-128"/>
                        </a:rPr>
                        <a:t>15</a:t>
                      </a:r>
                      <a:r>
                        <a:rPr kumimoji="1" lang="ja-JP" altLang="en-US" sz="2000" b="0" dirty="0">
                          <a:latin typeface="Meiryo UI" panose="020B0604030504040204" pitchFamily="50" charset="-128"/>
                          <a:ea typeface="Meiryo UI" panose="020B0604030504040204" pitchFamily="50" charset="-128"/>
                        </a:rPr>
                        <a:t>億円</a:t>
                      </a:r>
                      <a:endParaRPr kumimoji="1" lang="zh-CN" altLang="en-US" sz="2000" b="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536362526"/>
                  </a:ext>
                </a:extLst>
              </a:tr>
              <a:tr h="704398">
                <a:tc>
                  <a:txBody>
                    <a:bodyPr/>
                    <a:lstStyle/>
                    <a:p>
                      <a:pPr algn="ctr"/>
                      <a:r>
                        <a:rPr kumimoji="1" lang="ja-JP" altLang="en-US" sz="2000" b="0" dirty="0">
                          <a:solidFill>
                            <a:schemeClr val="bg1"/>
                          </a:solidFill>
                          <a:latin typeface="Meiryo UI" panose="020B0604030504040204" pitchFamily="50" charset="-128"/>
                          <a:ea typeface="Meiryo UI" panose="020B0604030504040204" pitchFamily="50" charset="-128"/>
                        </a:rPr>
                        <a:t>新たな取組１</a:t>
                      </a:r>
                      <a:endParaRPr kumimoji="1" lang="en-US" altLang="ja-JP" sz="200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50000"/>
                      </a:schemeClr>
                    </a:solidFill>
                  </a:tcPr>
                </a:tc>
                <a:tc>
                  <a:txBody>
                    <a:bodyPr/>
                    <a:lstStyle/>
                    <a:p>
                      <a:pPr algn="l"/>
                      <a:r>
                        <a:rPr kumimoji="1" lang="ja-JP" altLang="en-US" sz="2000" b="0" dirty="0">
                          <a:latin typeface="Meiryo UI" panose="020B0604030504040204" pitchFamily="50" charset="-128"/>
                          <a:ea typeface="Meiryo UI" panose="020B0604030504040204" pitchFamily="50" charset="-128"/>
                        </a:rPr>
                        <a:t>万博に関連した観光振興の取組の発展的継続</a:t>
                      </a:r>
                      <a:endParaRPr kumimoji="1" lang="en-US" altLang="ja-JP" sz="2000" b="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171450" indent="-171450" algn="l">
                        <a:buFont typeface="Arial" panose="020B0604020202020204" pitchFamily="34" charset="0"/>
                        <a:buChar char="•"/>
                      </a:pPr>
                      <a:r>
                        <a:rPr kumimoji="1" lang="ja-JP" altLang="en-US" sz="2000" b="0" dirty="0">
                          <a:solidFill>
                            <a:schemeClr val="tx1"/>
                          </a:solidFill>
                          <a:latin typeface="Meiryo UI" panose="020B0604030504040204" pitchFamily="50" charset="-128"/>
                          <a:ea typeface="Meiryo UI" panose="020B0604030504040204" pitchFamily="50" charset="-128"/>
                        </a:rPr>
                        <a:t>万博のレガシーを活かした大規模集客イベントや府域周遊促進　等</a:t>
                      </a:r>
                      <a:endParaRPr kumimoji="1" lang="en-US" altLang="ja-JP" sz="20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rowSpan="4">
                  <a:txBody>
                    <a:bodyPr/>
                    <a:lstStyle/>
                    <a:p>
                      <a:pPr algn="ctr"/>
                      <a:r>
                        <a:rPr kumimoji="1" lang="ja-JP" altLang="en-US" sz="2000" b="0" dirty="0">
                          <a:latin typeface="Meiryo UI" panose="020B0604030504040204" pitchFamily="50" charset="-128"/>
                          <a:ea typeface="Meiryo UI" panose="020B0604030504040204" pitchFamily="50" charset="-128"/>
                        </a:rPr>
                        <a:t>約</a:t>
                      </a:r>
                      <a:r>
                        <a:rPr kumimoji="1" lang="en-US" altLang="ja-JP" sz="2000" b="0" dirty="0">
                          <a:latin typeface="Meiryo UI" panose="020B0604030504040204" pitchFamily="50" charset="-128"/>
                          <a:ea typeface="Meiryo UI" panose="020B0604030504040204" pitchFamily="50" charset="-128"/>
                        </a:rPr>
                        <a:t>60</a:t>
                      </a:r>
                      <a:r>
                        <a:rPr kumimoji="1" lang="ja-JP" altLang="en-US" sz="2000" b="0" dirty="0">
                          <a:latin typeface="Meiryo UI" panose="020B0604030504040204" pitchFamily="50" charset="-128"/>
                          <a:ea typeface="Meiryo UI" panose="020B0604030504040204" pitchFamily="50" charset="-128"/>
                        </a:rPr>
                        <a:t>億円</a:t>
                      </a:r>
                      <a:endParaRPr kumimoji="1" lang="en-US" altLang="ja-JP" sz="2000" b="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641782859"/>
                  </a:ext>
                </a:extLst>
              </a:tr>
              <a:tr h="1013761">
                <a:tc>
                  <a:txBody>
                    <a:bodyPr/>
                    <a:lstStyle/>
                    <a:p>
                      <a:pPr algn="ctr"/>
                      <a:r>
                        <a:rPr kumimoji="1" lang="ja-JP" altLang="en-US" sz="2000" b="0" dirty="0">
                          <a:solidFill>
                            <a:schemeClr val="bg1"/>
                          </a:solidFill>
                          <a:latin typeface="Meiryo UI" panose="020B0604030504040204" pitchFamily="50" charset="-128"/>
                          <a:ea typeface="Meiryo UI" panose="020B0604030504040204" pitchFamily="50" charset="-128"/>
                        </a:rPr>
                        <a:t>新たな取組２</a:t>
                      </a:r>
                      <a:endParaRPr kumimoji="1" lang="en-US" altLang="ja-JP" sz="200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50000"/>
                      </a:schemeClr>
                    </a:solidFill>
                  </a:tcPr>
                </a:tc>
                <a:tc>
                  <a:txBody>
                    <a:bodyPr/>
                    <a:lstStyle/>
                    <a:p>
                      <a:pPr marL="0" indent="0" algn="l">
                        <a:buFont typeface="Wingdings" panose="05000000000000000000" pitchFamily="2" charset="2"/>
                        <a:buNone/>
                      </a:pPr>
                      <a:r>
                        <a:rPr kumimoji="1" lang="ja-JP" altLang="en-US" sz="2000" b="0" dirty="0">
                          <a:latin typeface="Meiryo UI" panose="020B0604030504040204" pitchFamily="50" charset="-128"/>
                          <a:ea typeface="Meiryo UI" panose="020B0604030504040204" pitchFamily="50" charset="-128"/>
                        </a:rPr>
                        <a:t>更なる受入環境整備の充実、持続可能な観光地域づくりに向けた取組</a:t>
                      </a:r>
                      <a:endParaRPr kumimoji="1" lang="en-US" altLang="ja-JP" sz="2000" b="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171450" indent="-171450" algn="l">
                        <a:buFont typeface="Arial" panose="020B0604020202020204" pitchFamily="34" charset="0"/>
                        <a:buChar char="•"/>
                      </a:pPr>
                      <a:r>
                        <a:rPr kumimoji="1" lang="en-US" altLang="ja-JP" sz="2000" b="0" dirty="0">
                          <a:solidFill>
                            <a:schemeClr val="tx1"/>
                          </a:solidFill>
                          <a:latin typeface="Meiryo UI" panose="020B0604030504040204" pitchFamily="50" charset="-128"/>
                          <a:ea typeface="Meiryo UI" panose="020B0604030504040204" pitchFamily="50" charset="-128"/>
                        </a:rPr>
                        <a:t>Wi-Fi</a:t>
                      </a:r>
                      <a:r>
                        <a:rPr kumimoji="1" lang="ja-JP" altLang="en-US" sz="2000" b="0" dirty="0">
                          <a:solidFill>
                            <a:schemeClr val="tx1"/>
                          </a:solidFill>
                          <a:latin typeface="Meiryo UI" panose="020B0604030504040204" pitchFamily="50" charset="-128"/>
                          <a:ea typeface="Meiryo UI" panose="020B0604030504040204" pitchFamily="50" charset="-128"/>
                        </a:rPr>
                        <a:t>スポット整備などの受入環境整備の充実</a:t>
                      </a:r>
                      <a:endParaRPr kumimoji="1" lang="en-US" altLang="ja-JP" sz="2000" b="0" dirty="0">
                        <a:solidFill>
                          <a:schemeClr val="tx1"/>
                        </a:solidFill>
                        <a:latin typeface="Meiryo UI" panose="020B0604030504040204" pitchFamily="50" charset="-128"/>
                        <a:ea typeface="Meiryo UI" panose="020B0604030504040204" pitchFamily="50" charset="-128"/>
                      </a:endParaRPr>
                    </a:p>
                    <a:p>
                      <a:pPr marL="171450" indent="-171450" algn="l">
                        <a:buFont typeface="Arial" panose="020B0604020202020204" pitchFamily="34" charset="0"/>
                        <a:buChar char="•"/>
                      </a:pPr>
                      <a:r>
                        <a:rPr kumimoji="1" lang="ja-JP" altLang="en-US" sz="2000" b="0" dirty="0">
                          <a:solidFill>
                            <a:schemeClr val="tx1"/>
                          </a:solidFill>
                          <a:latin typeface="Meiryo UI" panose="020B0604030504040204" pitchFamily="50" charset="-128"/>
                          <a:ea typeface="Meiryo UI" panose="020B0604030504040204" pitchFamily="50" charset="-128"/>
                        </a:rPr>
                        <a:t>人手不足や観光客増加に伴う社会問題などに対応するための取組　等</a:t>
                      </a:r>
                      <a:endParaRPr kumimoji="1" lang="en-US" altLang="ja-JP" sz="20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vMerge="1">
                  <a:txBody>
                    <a:bodyPr/>
                    <a:lstStyle/>
                    <a:p>
                      <a:pPr marL="171450" indent="-171450" algn="l">
                        <a:buFont typeface="Wingdings" panose="05000000000000000000" pitchFamily="2" charset="2"/>
                        <a:buChar char="l"/>
                      </a:pPr>
                      <a:endParaRPr kumimoji="1" lang="en-US" altLang="ja-JP" sz="1200" b="0" dirty="0">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697997304"/>
                  </a:ext>
                </a:extLst>
              </a:tr>
              <a:tr h="1323125">
                <a:tc>
                  <a:txBody>
                    <a:bodyPr/>
                    <a:lstStyle/>
                    <a:p>
                      <a:pPr algn="ctr"/>
                      <a:r>
                        <a:rPr kumimoji="1" lang="ja-JP" altLang="en-US" sz="2000" b="0" dirty="0">
                          <a:solidFill>
                            <a:schemeClr val="bg1"/>
                          </a:solidFill>
                          <a:latin typeface="Meiryo UI" panose="020B0604030504040204" pitchFamily="50" charset="-128"/>
                          <a:ea typeface="Meiryo UI" panose="020B0604030504040204" pitchFamily="50" charset="-128"/>
                        </a:rPr>
                        <a:t>新たな取組３</a:t>
                      </a:r>
                      <a:endParaRPr kumimoji="1" lang="en-US" altLang="ja-JP" sz="200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50000"/>
                      </a:schemeClr>
                    </a:solidFill>
                  </a:tcPr>
                </a:tc>
                <a:tc>
                  <a:txBody>
                    <a:bodyPr/>
                    <a:lstStyle/>
                    <a:p>
                      <a:pPr marL="0" indent="0" algn="l">
                        <a:buFont typeface="Wingdings" panose="05000000000000000000" pitchFamily="2" charset="2"/>
                        <a:buNone/>
                      </a:pPr>
                      <a:r>
                        <a:rPr kumimoji="1" lang="ja-JP" altLang="en-US" sz="2000" b="0" dirty="0">
                          <a:latin typeface="Meiryo UI" panose="020B0604030504040204" pitchFamily="50" charset="-128"/>
                          <a:ea typeface="Meiryo UI" panose="020B0604030504040204" pitchFamily="50" charset="-128"/>
                        </a:rPr>
                        <a:t>デジタルマーケティング、海外へのプロモーションの強化、</a:t>
                      </a:r>
                      <a:r>
                        <a:rPr kumimoji="1" lang="en-US" altLang="ja-JP" sz="2000" b="0" dirty="0">
                          <a:latin typeface="Meiryo UI" panose="020B0604030504040204" pitchFamily="50" charset="-128"/>
                          <a:ea typeface="Meiryo UI" panose="020B0604030504040204" pitchFamily="50" charset="-128"/>
                        </a:rPr>
                        <a:t>MICE</a:t>
                      </a:r>
                      <a:r>
                        <a:rPr kumimoji="1" lang="ja-JP" altLang="en-US" sz="2000" b="0" dirty="0">
                          <a:latin typeface="Meiryo UI" panose="020B0604030504040204" pitchFamily="50" charset="-128"/>
                          <a:ea typeface="Meiryo UI" panose="020B0604030504040204" pitchFamily="50" charset="-128"/>
                        </a:rPr>
                        <a:t>誘致関連費用の増強</a:t>
                      </a:r>
                      <a:endParaRPr kumimoji="1" lang="en-US" altLang="ja-JP" sz="2000" b="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171450" indent="-171450" algn="l">
                        <a:buFont typeface="Arial" panose="020B0604020202020204" pitchFamily="34" charset="0"/>
                        <a:buChar char="•"/>
                      </a:pPr>
                      <a:r>
                        <a:rPr kumimoji="1" lang="ja-JP" altLang="en-US" sz="2000" b="0" dirty="0">
                          <a:solidFill>
                            <a:schemeClr val="tx1"/>
                          </a:solidFill>
                          <a:latin typeface="Meiryo UI" panose="020B0604030504040204" pitchFamily="50" charset="-128"/>
                          <a:ea typeface="Meiryo UI" panose="020B0604030504040204" pitchFamily="50" charset="-128"/>
                        </a:rPr>
                        <a:t>外国人旅行者誘致や満足度向上に向けたマーケティング等の実施</a:t>
                      </a:r>
                      <a:endParaRPr kumimoji="1" lang="en-US" altLang="ja-JP" sz="2000" b="0" dirty="0">
                        <a:solidFill>
                          <a:schemeClr val="tx1"/>
                        </a:solidFill>
                        <a:latin typeface="Meiryo UI" panose="020B0604030504040204" pitchFamily="50" charset="-128"/>
                        <a:ea typeface="Meiryo UI" panose="020B0604030504040204" pitchFamily="50" charset="-128"/>
                      </a:endParaRPr>
                    </a:p>
                    <a:p>
                      <a:pPr marL="171450" indent="-171450" algn="l">
                        <a:buFont typeface="Arial" panose="020B0604020202020204" pitchFamily="34" charset="0"/>
                        <a:buChar char="•"/>
                      </a:pPr>
                      <a:r>
                        <a:rPr kumimoji="1" lang="en-US" altLang="ja-JP" sz="2000" b="0" dirty="0">
                          <a:solidFill>
                            <a:schemeClr val="tx1"/>
                          </a:solidFill>
                          <a:latin typeface="Meiryo UI" panose="020B0604030504040204" pitchFamily="50" charset="-128"/>
                          <a:ea typeface="Meiryo UI" panose="020B0604030504040204" pitchFamily="50" charset="-128"/>
                        </a:rPr>
                        <a:t>MICE</a:t>
                      </a:r>
                      <a:r>
                        <a:rPr kumimoji="1" lang="ja-JP" altLang="en-US" sz="2000" b="0" dirty="0">
                          <a:solidFill>
                            <a:schemeClr val="tx1"/>
                          </a:solidFill>
                          <a:latin typeface="Meiryo UI" panose="020B0604030504040204" pitchFamily="50" charset="-128"/>
                          <a:ea typeface="Meiryo UI" panose="020B0604030504040204" pitchFamily="50" charset="-128"/>
                        </a:rPr>
                        <a:t>誘致のためのプロモーションや主催者への支援の充実　等</a:t>
                      </a:r>
                      <a:endParaRPr kumimoji="1" lang="en-US" altLang="ja-JP" sz="20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vMerge="1">
                  <a:txBody>
                    <a:bodyPr/>
                    <a:lstStyle/>
                    <a:p>
                      <a:pPr marL="0" indent="0" algn="l">
                        <a:buFont typeface="Wingdings" panose="05000000000000000000" pitchFamily="2" charset="2"/>
                        <a:buNone/>
                      </a:pPr>
                      <a:endParaRPr kumimoji="1" lang="en-US" altLang="ja-JP" sz="1200" b="0" dirty="0">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594899517"/>
                  </a:ext>
                </a:extLst>
              </a:tr>
              <a:tr h="1013761">
                <a:tc>
                  <a:txBody>
                    <a:bodyPr/>
                    <a:lstStyle/>
                    <a:p>
                      <a:pPr algn="ctr"/>
                      <a:r>
                        <a:rPr kumimoji="1" lang="ja-JP" altLang="en-US" sz="2000" b="0" dirty="0">
                          <a:solidFill>
                            <a:schemeClr val="bg1"/>
                          </a:solidFill>
                          <a:latin typeface="Meiryo UI" panose="020B0604030504040204" pitchFamily="50" charset="-128"/>
                          <a:ea typeface="Meiryo UI" panose="020B0604030504040204" pitchFamily="50" charset="-128"/>
                        </a:rPr>
                        <a:t>新たな取組４</a:t>
                      </a:r>
                      <a:endParaRPr kumimoji="1" lang="en-US" altLang="ja-JP" sz="2000" b="0" dirty="0">
                        <a:solidFill>
                          <a:schemeClr val="bg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50000"/>
                      </a:schemeClr>
                    </a:solidFill>
                  </a:tcPr>
                </a:tc>
                <a:tc>
                  <a:txBody>
                    <a:bodyPr/>
                    <a:lstStyle/>
                    <a:p>
                      <a:pPr marL="0" indent="0" algn="l">
                        <a:buFont typeface="Wingdings" panose="05000000000000000000" pitchFamily="2" charset="2"/>
                        <a:buNone/>
                      </a:pPr>
                      <a:r>
                        <a:rPr kumimoji="1" lang="ja-JP" altLang="en-US" sz="2000" b="0" dirty="0">
                          <a:latin typeface="Meiryo UI" panose="020B0604030504040204" pitchFamily="50" charset="-128"/>
                          <a:ea typeface="Meiryo UI" panose="020B0604030504040204" pitchFamily="50" charset="-128"/>
                        </a:rPr>
                        <a:t>観光振興や魅力向上にかかるハード整備、文化財を活用した観光振興の強化</a:t>
                      </a:r>
                      <a:endParaRPr kumimoji="1" lang="en-US" altLang="ja-JP" sz="2000" b="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171450" indent="-171450" algn="l">
                        <a:buFont typeface="Arial" panose="020B0604020202020204" pitchFamily="34" charset="0"/>
                        <a:buChar char="•"/>
                      </a:pPr>
                      <a:r>
                        <a:rPr kumimoji="1" lang="ja-JP" altLang="en-US" sz="2000" b="0" dirty="0">
                          <a:solidFill>
                            <a:schemeClr val="tx1"/>
                          </a:solidFill>
                          <a:latin typeface="Meiryo UI" panose="020B0604030504040204" pitchFamily="50" charset="-128"/>
                          <a:ea typeface="Meiryo UI" panose="020B0604030504040204" pitchFamily="50" charset="-128"/>
                        </a:rPr>
                        <a:t>旅行者が写真を撮りたくなるような景観の整備</a:t>
                      </a:r>
                      <a:endParaRPr kumimoji="1" lang="en-US" altLang="ja-JP" sz="2000" b="0" dirty="0">
                        <a:solidFill>
                          <a:schemeClr val="tx1"/>
                        </a:solidFill>
                        <a:latin typeface="Meiryo UI" panose="020B0604030504040204" pitchFamily="50" charset="-128"/>
                        <a:ea typeface="Meiryo UI" panose="020B0604030504040204" pitchFamily="50" charset="-128"/>
                      </a:endParaRPr>
                    </a:p>
                    <a:p>
                      <a:pPr marL="171450" indent="-171450" algn="l">
                        <a:buFont typeface="Arial" panose="020B0604020202020204" pitchFamily="34" charset="0"/>
                        <a:buChar char="•"/>
                      </a:pPr>
                      <a:r>
                        <a:rPr kumimoji="1" lang="ja-JP" altLang="en-US" sz="2000" b="0" dirty="0">
                          <a:solidFill>
                            <a:schemeClr val="tx1"/>
                          </a:solidFill>
                          <a:latin typeface="Meiryo UI" panose="020B0604030504040204" pitchFamily="50" charset="-128"/>
                          <a:ea typeface="Meiryo UI" panose="020B0604030504040204" pitchFamily="50" charset="-128"/>
                        </a:rPr>
                        <a:t>文化財の参加体験型プロジェクトの実施 等</a:t>
                      </a:r>
                      <a:endParaRPr kumimoji="1" lang="en-US" altLang="ja-JP" sz="20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vMerge="1">
                  <a:txBody>
                    <a:bodyPr/>
                    <a:lstStyle/>
                    <a:p>
                      <a:pPr marL="0" indent="0" algn="ctr">
                        <a:buFont typeface="Wingdings" panose="05000000000000000000" pitchFamily="2" charset="2"/>
                        <a:buNone/>
                      </a:pPr>
                      <a:endParaRPr kumimoji="1" lang="zh-CN" altLang="en-US" sz="2000" b="0" dirty="0">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817517295"/>
                  </a:ext>
                </a:extLst>
              </a:tr>
            </a:tbl>
          </a:graphicData>
        </a:graphic>
      </p:graphicFrame>
      <p:sp>
        <p:nvSpPr>
          <p:cNvPr id="14" name="テキスト ボックス 13">
            <a:extLst>
              <a:ext uri="{FF2B5EF4-FFF2-40B4-BE49-F238E27FC236}">
                <a16:creationId xmlns:a16="http://schemas.microsoft.com/office/drawing/2014/main" id="{3671D96B-42B0-4726-9E57-729665434148}"/>
              </a:ext>
            </a:extLst>
          </p:cNvPr>
          <p:cNvSpPr txBox="1"/>
          <p:nvPr/>
        </p:nvSpPr>
        <p:spPr>
          <a:xfrm>
            <a:off x="12326577" y="7162371"/>
            <a:ext cx="611376" cy="400110"/>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a:t>
            </a:r>
            <a:r>
              <a:rPr kumimoji="1" lang="en-US" altLang="ja-JP" sz="2000" dirty="0">
                <a:latin typeface="ＭＳ Ｐゴシック 本文"/>
                <a:ea typeface="Meiryo UI" panose="020B0604030504040204" pitchFamily="50" charset="-128"/>
              </a:rPr>
              <a:t>α</a:t>
            </a:r>
          </a:p>
        </p:txBody>
      </p:sp>
      <p:sp>
        <p:nvSpPr>
          <p:cNvPr id="16" name="スライド番号プレースホルダー 1">
            <a:extLst>
              <a:ext uri="{FF2B5EF4-FFF2-40B4-BE49-F238E27FC236}">
                <a16:creationId xmlns:a16="http://schemas.microsoft.com/office/drawing/2014/main" id="{290CEDC3-C353-471A-802E-CBDE8D0474F5}"/>
              </a:ext>
            </a:extLst>
          </p:cNvPr>
          <p:cNvSpPr>
            <a:spLocks noGrp="1"/>
          </p:cNvSpPr>
          <p:nvPr>
            <p:ph type="sldNum" sz="quarter" idx="12"/>
          </p:nvPr>
        </p:nvSpPr>
        <p:spPr>
          <a:xfrm>
            <a:off x="13266625" y="9607550"/>
            <a:ext cx="414450" cy="365125"/>
          </a:xfrm>
        </p:spPr>
        <p:txBody>
          <a:bodyPr/>
          <a:lstStyle/>
          <a:p>
            <a:fld id="{CC9BC447-46F3-4985-B981-EE08F89A46DF}" type="slidenum">
              <a:rPr kumimoji="1" lang="ja-JP" altLang="en-US" sz="2000" smtClean="0">
                <a:latin typeface="Meiryo UI" panose="020B0604030504040204" pitchFamily="50" charset="-128"/>
                <a:ea typeface="Meiryo UI" panose="020B0604030504040204" pitchFamily="50" charset="-128"/>
              </a:rPr>
              <a:t>4</a:t>
            </a:fld>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92753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正方形/長方形 38"/>
          <p:cNvSpPr/>
          <p:nvPr/>
        </p:nvSpPr>
        <p:spPr>
          <a:xfrm>
            <a:off x="241109" y="1241920"/>
            <a:ext cx="13189275" cy="839357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5013" y="1814"/>
            <a:ext cx="13681520" cy="646331"/>
          </a:xfrm>
          <a:prstGeom prst="rect">
            <a:avLst/>
          </a:prstGeom>
          <a:solidFill>
            <a:schemeClr val="tx2">
              <a:lumMod val="60000"/>
              <a:lumOff val="40000"/>
            </a:schemeClr>
          </a:solidFill>
        </p:spPr>
        <p:txBody>
          <a:bodyPr wrap="square" rtlCol="0">
            <a:spAutoFit/>
          </a:bodyPr>
          <a:lstStyle/>
          <a:p>
            <a:pPr algn="ctr"/>
            <a:r>
              <a:rPr kumimoji="1" lang="ja-JP" altLang="en-US" sz="3600" dirty="0">
                <a:solidFill>
                  <a:schemeClr val="bg1">
                    <a:lumMod val="95000"/>
                  </a:schemeClr>
                </a:solidFill>
                <a:effectLst>
                  <a:outerShdw blurRad="50800" dist="38100" dir="2700000" algn="tl" rotWithShape="0">
                    <a:prstClr val="black">
                      <a:alpha val="40000"/>
                    </a:prstClr>
                  </a:outerShdw>
                </a:effectLst>
                <a:latin typeface="Meiryo UI" panose="020B0604030504040204" pitchFamily="50" charset="-128"/>
                <a:ea typeface="Meiryo UI" panose="020B0604030504040204" pitchFamily="50" charset="-128"/>
              </a:rPr>
              <a:t>宿泊税制度の見直しについて</a:t>
            </a:r>
          </a:p>
        </p:txBody>
      </p:sp>
      <p:sp>
        <p:nvSpPr>
          <p:cNvPr id="40" name="正方形/長方形 39"/>
          <p:cNvSpPr/>
          <p:nvPr/>
        </p:nvSpPr>
        <p:spPr>
          <a:xfrm>
            <a:off x="359817" y="1241921"/>
            <a:ext cx="10873208" cy="1384995"/>
          </a:xfrm>
          <a:prstGeom prst="rect">
            <a:avLst/>
          </a:prstGeom>
          <a:noFill/>
          <a:ln>
            <a:noFill/>
          </a:ln>
        </p:spPr>
        <p:txBody>
          <a:bodyPr wrap="square">
            <a:spAutoFit/>
          </a:bodyPr>
          <a:lstStyle/>
          <a:p>
            <a:pPr marL="11113"/>
            <a:r>
              <a:rPr lang="ja-JP" altLang="en-US" sz="2800" b="1" dirty="0">
                <a:latin typeface="Meiryo UI" panose="020B0604030504040204" pitchFamily="50" charset="-128"/>
                <a:ea typeface="Meiryo UI" panose="020B0604030504040204" pitchFamily="50" charset="-128"/>
              </a:rPr>
              <a:t>２</a:t>
            </a:r>
            <a:r>
              <a:rPr lang="en-US" altLang="ja-JP" sz="2800" b="1" dirty="0">
                <a:latin typeface="Meiryo UI" panose="020B0604030504040204" pitchFamily="50" charset="-128"/>
                <a:ea typeface="Meiryo UI" panose="020B0604030504040204" pitchFamily="50" charset="-128"/>
              </a:rPr>
              <a:t>. </a:t>
            </a:r>
            <a:r>
              <a:rPr lang="ja-JP" altLang="en-US" sz="2800" b="1" dirty="0">
                <a:latin typeface="Meiryo UI" panose="020B0604030504040204" pitchFamily="50" charset="-128"/>
                <a:ea typeface="Meiryo UI" panose="020B0604030504040204" pitchFamily="50" charset="-128"/>
              </a:rPr>
              <a:t>宿泊税制度の在り方</a:t>
            </a:r>
            <a:endParaRPr lang="en-US" altLang="ja-JP" sz="2800" b="1" dirty="0">
              <a:latin typeface="Meiryo UI" panose="020B0604030504040204" pitchFamily="50" charset="-128"/>
              <a:ea typeface="Meiryo UI" panose="020B0604030504040204" pitchFamily="50" charset="-128"/>
            </a:endParaRPr>
          </a:p>
          <a:p>
            <a:pPr marL="11113"/>
            <a:endParaRPr lang="en-US" altLang="ja-JP" sz="2800" b="1" dirty="0">
              <a:latin typeface="Meiryo UI" panose="020B0604030504040204" pitchFamily="50" charset="-128"/>
              <a:ea typeface="Meiryo UI" panose="020B0604030504040204" pitchFamily="50" charset="-128"/>
            </a:endParaRPr>
          </a:p>
          <a:p>
            <a:pPr marL="11113"/>
            <a:endParaRPr lang="en-US" altLang="ja-JP" sz="2800" b="1" dirty="0">
              <a:latin typeface="Meiryo UI" panose="020B0604030504040204" pitchFamily="50" charset="-128"/>
              <a:ea typeface="Meiryo UI" panose="020B0604030504040204" pitchFamily="50" charset="-128"/>
            </a:endParaRPr>
          </a:p>
        </p:txBody>
      </p:sp>
      <p:sp>
        <p:nvSpPr>
          <p:cNvPr id="27" name="正方形/長方形 26">
            <a:extLst>
              <a:ext uri="{FF2B5EF4-FFF2-40B4-BE49-F238E27FC236}">
                <a16:creationId xmlns:a16="http://schemas.microsoft.com/office/drawing/2014/main" id="{92EA52EA-634E-4FFB-9E24-1504645C38EA}"/>
              </a:ext>
            </a:extLst>
          </p:cNvPr>
          <p:cNvSpPr/>
          <p:nvPr/>
        </p:nvSpPr>
        <p:spPr>
          <a:xfrm>
            <a:off x="180823" y="677287"/>
            <a:ext cx="3563370" cy="523220"/>
          </a:xfrm>
          <a:prstGeom prst="rect">
            <a:avLst/>
          </a:prstGeom>
          <a:noFill/>
          <a:ln>
            <a:noFill/>
          </a:ln>
        </p:spPr>
        <p:txBody>
          <a:bodyPr wrap="square">
            <a:spAutoFit/>
          </a:bodyPr>
          <a:lstStyle/>
          <a:p>
            <a:pPr marL="11113"/>
            <a:r>
              <a:rPr lang="en-US" altLang="ja-JP" sz="2800" b="1" dirty="0">
                <a:latin typeface="Meiryo UI" panose="020B0604030504040204" pitchFamily="50" charset="-128"/>
                <a:ea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rPr>
              <a:t>対応方針（案）</a:t>
            </a:r>
            <a:r>
              <a:rPr lang="en-US" altLang="ja-JP" sz="2800" b="1" dirty="0">
                <a:latin typeface="Meiryo UI" panose="020B0604030504040204" pitchFamily="50" charset="-128"/>
                <a:ea typeface="Meiryo UI" panose="020B0604030504040204" pitchFamily="50" charset="-128"/>
              </a:rPr>
              <a:t>】</a:t>
            </a:r>
          </a:p>
        </p:txBody>
      </p:sp>
      <p:sp>
        <p:nvSpPr>
          <p:cNvPr id="11" name="四角形: 角を丸くする 13">
            <a:extLst>
              <a:ext uri="{FF2B5EF4-FFF2-40B4-BE49-F238E27FC236}">
                <a16:creationId xmlns:a16="http://schemas.microsoft.com/office/drawing/2014/main" id="{3E5475FE-D867-462E-B0F2-3060A773E4FB}"/>
              </a:ext>
            </a:extLst>
          </p:cNvPr>
          <p:cNvSpPr/>
          <p:nvPr/>
        </p:nvSpPr>
        <p:spPr>
          <a:xfrm>
            <a:off x="621938" y="1739673"/>
            <a:ext cx="12546745" cy="1195262"/>
          </a:xfrm>
          <a:prstGeom prst="roundRect">
            <a:avLst>
              <a:gd name="adj" fmla="val 839"/>
            </a:avLst>
          </a:prstGeom>
          <a:solidFill>
            <a:srgbClr val="CCECFF"/>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0" name="テキスト ボックス 9">
            <a:extLst>
              <a:ext uri="{FF2B5EF4-FFF2-40B4-BE49-F238E27FC236}">
                <a16:creationId xmlns:a16="http://schemas.microsoft.com/office/drawing/2014/main" id="{CBA65F8A-35D5-4AB3-BFA8-A96D9C12E93C}"/>
              </a:ext>
            </a:extLst>
          </p:cNvPr>
          <p:cNvSpPr txBox="1"/>
          <p:nvPr/>
        </p:nvSpPr>
        <p:spPr>
          <a:xfrm>
            <a:off x="723007" y="1803856"/>
            <a:ext cx="11947510" cy="1131079"/>
          </a:xfrm>
          <a:prstGeom prst="rect">
            <a:avLst/>
          </a:prstGeom>
          <a:noFill/>
          <a:ln>
            <a:noFill/>
          </a:ln>
        </p:spPr>
        <p:txBody>
          <a:bodyPr wrap="square" rtlCol="0" anchor="ctr">
            <a:spAutoFit/>
          </a:bodyPr>
          <a:lstStyle/>
          <a:p>
            <a:pPr marL="531813" indent="-531813">
              <a:lnSpc>
                <a:spcPts val="2500"/>
              </a:lnSpc>
              <a:spcAft>
                <a:spcPts val="600"/>
              </a:spcAft>
              <a:buFont typeface="Wingdings" panose="05000000000000000000" pitchFamily="2" charset="2"/>
              <a:buChar char="u"/>
            </a:pPr>
            <a:r>
              <a:rPr kumimoji="1" lang="ja-JP" altLang="en-US" sz="2400" dirty="0">
                <a:latin typeface="Meiryo UI" panose="020B0604030504040204" pitchFamily="50" charset="-128"/>
                <a:ea typeface="Meiryo UI" panose="020B0604030504040204" pitchFamily="50" charset="-128"/>
              </a:rPr>
              <a:t>答申を踏まえ、以下「改正後」欄のとおり、</a:t>
            </a:r>
            <a:r>
              <a:rPr kumimoji="1" lang="ja-JP" altLang="en-US" sz="2400" b="1" dirty="0">
                <a:latin typeface="Meiryo UI" panose="020B0604030504040204" pitchFamily="50" charset="-128"/>
                <a:ea typeface="Meiryo UI" panose="020B0604030504040204" pitchFamily="50" charset="-128"/>
              </a:rPr>
              <a:t>宿泊税制度の改正</a:t>
            </a:r>
            <a:r>
              <a:rPr kumimoji="1" lang="ja-JP" altLang="en-US" sz="2400" dirty="0">
                <a:latin typeface="Meiryo UI" panose="020B0604030504040204" pitchFamily="50" charset="-128"/>
                <a:ea typeface="Meiryo UI" panose="020B0604030504040204" pitchFamily="50" charset="-128"/>
              </a:rPr>
              <a:t>を行う</a:t>
            </a:r>
          </a:p>
          <a:p>
            <a:pPr marL="531813" indent="-531813">
              <a:lnSpc>
                <a:spcPts val="2500"/>
              </a:lnSpc>
              <a:spcAft>
                <a:spcPts val="600"/>
              </a:spcAft>
              <a:buFont typeface="Wingdings" panose="05000000000000000000" pitchFamily="2" charset="2"/>
              <a:buChar char="u"/>
            </a:pPr>
            <a:r>
              <a:rPr lang="ja-JP" altLang="en-US" sz="2400" dirty="0">
                <a:latin typeface="Meiryo UI" panose="020B0604030504040204" pitchFamily="50" charset="-128"/>
                <a:ea typeface="Meiryo UI" panose="020B0604030504040204" pitchFamily="50" charset="-128"/>
              </a:rPr>
              <a:t>コロナ禍を経て、</a:t>
            </a:r>
            <a:r>
              <a:rPr lang="ja-JP" altLang="en-US" sz="2400" b="1" dirty="0">
                <a:latin typeface="Meiryo UI" panose="020B0604030504040204" pitchFamily="50" charset="-128"/>
                <a:ea typeface="Meiryo UI" panose="020B0604030504040204" pitchFamily="50" charset="-128"/>
              </a:rPr>
              <a:t>急激な変化を見せる観光動向に迅速に対応</a:t>
            </a:r>
            <a:r>
              <a:rPr lang="ja-JP" altLang="en-US" sz="2400" dirty="0">
                <a:latin typeface="Meiryo UI" panose="020B0604030504040204" pitchFamily="50" charset="-128"/>
                <a:ea typeface="Meiryo UI" panose="020B0604030504040204" pitchFamily="50" charset="-128"/>
              </a:rPr>
              <a:t>していく必要があることから、</a:t>
            </a:r>
            <a:br>
              <a:rPr lang="en-US" altLang="ja-JP" sz="2400" dirty="0">
                <a:latin typeface="Meiryo UI" panose="020B0604030504040204" pitchFamily="50" charset="-128"/>
                <a:ea typeface="Meiryo UI" panose="020B0604030504040204" pitchFamily="50" charset="-128"/>
              </a:rPr>
            </a:br>
            <a:r>
              <a:rPr lang="ja-JP" altLang="en-US" sz="2400" b="1" dirty="0">
                <a:latin typeface="Meiryo UI" panose="020B0604030504040204" pitchFamily="50" charset="-128"/>
                <a:ea typeface="Meiryo UI" panose="020B0604030504040204" pitchFamily="50" charset="-128"/>
              </a:rPr>
              <a:t>令和６年９月定例会に改正条例案を提出</a:t>
            </a:r>
            <a:r>
              <a:rPr lang="ja-JP" altLang="en-US" sz="2400" dirty="0">
                <a:latin typeface="Meiryo UI" panose="020B0604030504040204" pitchFamily="50" charset="-128"/>
                <a:ea typeface="Meiryo UI" panose="020B0604030504040204" pitchFamily="50" charset="-128"/>
              </a:rPr>
              <a:t>する</a:t>
            </a:r>
          </a:p>
        </p:txBody>
      </p:sp>
      <p:sp>
        <p:nvSpPr>
          <p:cNvPr id="15" name="テキスト ボックス 14">
            <a:extLst>
              <a:ext uri="{FF2B5EF4-FFF2-40B4-BE49-F238E27FC236}">
                <a16:creationId xmlns:a16="http://schemas.microsoft.com/office/drawing/2014/main" id="{76533D84-C1C2-43D1-A59B-A78235FC7980}"/>
              </a:ext>
            </a:extLst>
          </p:cNvPr>
          <p:cNvSpPr txBox="1"/>
          <p:nvPr/>
        </p:nvSpPr>
        <p:spPr>
          <a:xfrm>
            <a:off x="621938" y="7931653"/>
            <a:ext cx="12570011" cy="1602618"/>
          </a:xfrm>
          <a:prstGeom prst="rect">
            <a:avLst/>
          </a:prstGeom>
          <a:solidFill>
            <a:schemeClr val="accent5">
              <a:lumMod val="20000"/>
              <a:lumOff val="80000"/>
            </a:schemeClr>
          </a:solidFill>
          <a:ln w="12700">
            <a:solidFill>
              <a:schemeClr val="tx1"/>
            </a:solidFill>
            <a:prstDash val="lgDash"/>
          </a:ln>
        </p:spPr>
        <p:txBody>
          <a:bodyPr wrap="square" rtlCol="0">
            <a:spAutoFit/>
          </a:bodyPr>
          <a:lstStyle/>
          <a:p>
            <a:pPr marL="177800" indent="-177800">
              <a:lnSpc>
                <a:spcPts val="2400"/>
              </a:lnSpc>
            </a:pPr>
            <a:r>
              <a:rPr lang="ja-JP" altLang="en-US" sz="1900" dirty="0">
                <a:latin typeface="Meiryo UI" panose="020B0604030504040204" pitchFamily="50" charset="-128"/>
                <a:ea typeface="Meiryo UI" panose="020B0604030504040204" pitchFamily="50" charset="-128"/>
              </a:rPr>
              <a:t> ・ 令和６年</a:t>
            </a:r>
            <a:r>
              <a:rPr lang="en-US" altLang="ja-JP" sz="1900" dirty="0">
                <a:latin typeface="Meiryo UI" panose="020B0604030504040204" pitchFamily="50" charset="-128"/>
                <a:ea typeface="Meiryo UI" panose="020B0604030504040204" pitchFamily="50" charset="-128"/>
              </a:rPr>
              <a:t>10</a:t>
            </a:r>
            <a:r>
              <a:rPr lang="ja-JP" altLang="en-US" sz="1900" dirty="0">
                <a:latin typeface="Meiryo UI" panose="020B0604030504040204" pitchFamily="50" charset="-128"/>
                <a:ea typeface="Meiryo UI" panose="020B0604030504040204" pitchFamily="50" charset="-128"/>
              </a:rPr>
              <a:t>月　　　　　改正条例案可決</a:t>
            </a:r>
            <a:endParaRPr lang="en-US" altLang="ja-JP" sz="1900" dirty="0">
              <a:latin typeface="Meiryo UI" panose="020B0604030504040204" pitchFamily="50" charset="-128"/>
              <a:ea typeface="Meiryo UI" panose="020B0604030504040204" pitchFamily="50" charset="-128"/>
            </a:endParaRPr>
          </a:p>
          <a:p>
            <a:pPr marL="177800" indent="-177800">
              <a:lnSpc>
                <a:spcPts val="2400"/>
              </a:lnSpc>
            </a:pPr>
            <a:r>
              <a:rPr kumimoji="1" lang="ja-JP" altLang="en-US" sz="1900" dirty="0">
                <a:latin typeface="Meiryo UI" panose="020B0604030504040204" pitchFamily="50" charset="-128"/>
                <a:ea typeface="Meiryo UI" panose="020B0604030504040204" pitchFamily="50" charset="-128"/>
              </a:rPr>
              <a:t> ・ 令和</a:t>
            </a:r>
            <a:r>
              <a:rPr lang="ja-JP" altLang="en-US" sz="1900" dirty="0">
                <a:latin typeface="Meiryo UI" panose="020B0604030504040204" pitchFamily="50" charset="-128"/>
                <a:ea typeface="Meiryo UI" panose="020B0604030504040204" pitchFamily="50" charset="-128"/>
              </a:rPr>
              <a:t>６</a:t>
            </a:r>
            <a:r>
              <a:rPr kumimoji="1" lang="ja-JP" altLang="en-US" sz="1900" dirty="0">
                <a:latin typeface="Meiryo UI" panose="020B0604030504040204" pitchFamily="50" charset="-128"/>
                <a:ea typeface="Meiryo UI" panose="020B0604030504040204" pitchFamily="50" charset="-128"/>
              </a:rPr>
              <a:t>年</a:t>
            </a:r>
            <a:r>
              <a:rPr kumimoji="1" lang="en-US" altLang="ja-JP" sz="1900" dirty="0">
                <a:latin typeface="Meiryo UI" panose="020B0604030504040204" pitchFamily="50" charset="-128"/>
                <a:ea typeface="Meiryo UI" panose="020B0604030504040204" pitchFamily="50" charset="-128"/>
              </a:rPr>
              <a:t>11</a:t>
            </a:r>
            <a:r>
              <a:rPr kumimoji="1" lang="ja-JP" altLang="en-US" sz="1900" dirty="0">
                <a:latin typeface="Meiryo UI" panose="020B0604030504040204" pitchFamily="50" charset="-128"/>
                <a:ea typeface="Meiryo UI" panose="020B0604030504040204" pitchFamily="50" charset="-128"/>
              </a:rPr>
              <a:t>月</a:t>
            </a:r>
            <a:r>
              <a:rPr lang="ja-JP" altLang="en-US" sz="1900" dirty="0">
                <a:latin typeface="Meiryo UI" panose="020B0604030504040204" pitchFamily="50" charset="-128"/>
                <a:ea typeface="Meiryo UI" panose="020B0604030504040204" pitchFamily="50" charset="-128"/>
              </a:rPr>
              <a:t>　　　　　</a:t>
            </a:r>
            <a:r>
              <a:rPr kumimoji="1" lang="ja-JP" altLang="en-US" sz="1900" dirty="0">
                <a:latin typeface="Meiryo UI" panose="020B0604030504040204" pitchFamily="50" charset="-128"/>
                <a:ea typeface="Meiryo UI" panose="020B0604030504040204" pitchFamily="50" charset="-128"/>
              </a:rPr>
              <a:t>総務省協議開始</a:t>
            </a:r>
            <a:endParaRPr kumimoji="1" lang="en-US" altLang="ja-JP" sz="1900" dirty="0">
              <a:latin typeface="Meiryo UI" panose="020B0604030504040204" pitchFamily="50" charset="-128"/>
              <a:ea typeface="Meiryo UI" panose="020B0604030504040204" pitchFamily="50" charset="-128"/>
            </a:endParaRPr>
          </a:p>
          <a:p>
            <a:pPr marL="177800" indent="-177800">
              <a:lnSpc>
                <a:spcPts val="2400"/>
              </a:lnSpc>
            </a:pPr>
            <a:r>
              <a:rPr lang="ja-JP" altLang="en-US" sz="1900" dirty="0">
                <a:latin typeface="Meiryo UI" panose="020B0604030504040204" pitchFamily="50" charset="-128"/>
                <a:ea typeface="Meiryo UI" panose="020B0604030504040204" pitchFamily="50" charset="-128"/>
              </a:rPr>
              <a:t> ・ 令和７年</a:t>
            </a:r>
            <a:r>
              <a:rPr lang="en-US" altLang="ja-JP" sz="1900" dirty="0">
                <a:latin typeface="Meiryo UI" panose="020B0604030504040204" pitchFamily="50" charset="-128"/>
                <a:ea typeface="Meiryo UI" panose="020B0604030504040204" pitchFamily="50" charset="-128"/>
              </a:rPr>
              <a:t>2</a:t>
            </a:r>
            <a:r>
              <a:rPr lang="ja-JP" altLang="en-US" sz="1900" dirty="0">
                <a:latin typeface="Meiryo UI" panose="020B0604030504040204" pitchFamily="50" charset="-128"/>
                <a:ea typeface="Meiryo UI" panose="020B0604030504040204" pitchFamily="50" charset="-128"/>
              </a:rPr>
              <a:t>～３月頃　 条例公布</a:t>
            </a:r>
            <a:endParaRPr lang="en-US" altLang="ja-JP" sz="1900" dirty="0">
              <a:latin typeface="Meiryo UI" panose="020B0604030504040204" pitchFamily="50" charset="-128"/>
              <a:ea typeface="Meiryo UI" panose="020B0604030504040204" pitchFamily="50" charset="-128"/>
            </a:endParaRPr>
          </a:p>
          <a:p>
            <a:pPr marL="177800" indent="-177800">
              <a:lnSpc>
                <a:spcPts val="2400"/>
              </a:lnSpc>
            </a:pPr>
            <a:r>
              <a:rPr lang="ja-JP" altLang="en-US" sz="1900" dirty="0">
                <a:latin typeface="Meiryo UI" panose="020B0604030504040204" pitchFamily="50" charset="-128"/>
                <a:ea typeface="Meiryo UI" panose="020B0604030504040204" pitchFamily="50" charset="-128"/>
              </a:rPr>
              <a:t>　　　　　　　　　　　　　　</a:t>
            </a:r>
            <a:r>
              <a:rPr lang="en-US" altLang="ja-JP" sz="1900" dirty="0">
                <a:latin typeface="Meiryo UI" panose="020B0604030504040204" pitchFamily="50" charset="-128"/>
                <a:ea typeface="Meiryo UI" panose="020B0604030504040204" pitchFamily="50" charset="-128"/>
              </a:rPr>
              <a:t>※ </a:t>
            </a:r>
            <a:r>
              <a:rPr lang="ja-JP" altLang="en-US" sz="1900" dirty="0">
                <a:latin typeface="Meiryo UI" panose="020B0604030504040204" pitchFamily="50" charset="-128"/>
                <a:ea typeface="Meiryo UI" panose="020B0604030504040204" pitchFamily="50" charset="-128"/>
              </a:rPr>
              <a:t>総務省協議の状況により、日程が後ろ倒しになる可能性あり</a:t>
            </a:r>
            <a:endParaRPr lang="en-US" altLang="ja-JP" sz="1900" dirty="0">
              <a:latin typeface="Meiryo UI" panose="020B0604030504040204" pitchFamily="50" charset="-128"/>
              <a:ea typeface="Meiryo UI" panose="020B0604030504040204" pitchFamily="50" charset="-128"/>
            </a:endParaRPr>
          </a:p>
          <a:p>
            <a:pPr marL="177800" indent="-177800">
              <a:lnSpc>
                <a:spcPts val="2400"/>
              </a:lnSpc>
            </a:pPr>
            <a:r>
              <a:rPr lang="ja-JP" altLang="en-US" sz="1900" dirty="0">
                <a:latin typeface="Meiryo UI" panose="020B0604030504040204" pitchFamily="50" charset="-128"/>
                <a:ea typeface="Meiryo UI" panose="020B0604030504040204" pitchFamily="50" charset="-128"/>
              </a:rPr>
              <a:t>　　　　　　　　　　　　　　</a:t>
            </a:r>
            <a:r>
              <a:rPr lang="en-US" altLang="ja-JP" sz="1900" dirty="0">
                <a:latin typeface="Meiryo UI" panose="020B0604030504040204" pitchFamily="50" charset="-128"/>
                <a:ea typeface="Meiryo UI" panose="020B0604030504040204" pitchFamily="50" charset="-128"/>
              </a:rPr>
              <a:t>※</a:t>
            </a:r>
            <a:r>
              <a:rPr lang="ja-JP" altLang="en-US" sz="1900" dirty="0">
                <a:latin typeface="Meiryo UI" panose="020B0604030504040204" pitchFamily="50" charset="-128"/>
                <a:ea typeface="Meiryo UI" panose="020B0604030504040204" pitchFamily="50" charset="-128"/>
              </a:rPr>
              <a:t> 条例施行（徴収開始）日については、課税準備や周知期間（６か月程度）等も考慮し、今後検討</a:t>
            </a:r>
          </a:p>
        </p:txBody>
      </p:sp>
      <p:graphicFrame>
        <p:nvGraphicFramePr>
          <p:cNvPr id="16" name="表 15">
            <a:extLst>
              <a:ext uri="{FF2B5EF4-FFF2-40B4-BE49-F238E27FC236}">
                <a16:creationId xmlns:a16="http://schemas.microsoft.com/office/drawing/2014/main" id="{E108A73D-A0F3-4236-8BB4-AC9CC0782C96}"/>
              </a:ext>
            </a:extLst>
          </p:cNvPr>
          <p:cNvGraphicFramePr>
            <a:graphicFrameLocks noGrp="1"/>
          </p:cNvGraphicFramePr>
          <p:nvPr>
            <p:extLst>
              <p:ext uri="{D42A27DB-BD31-4B8C-83A1-F6EECF244321}">
                <p14:modId xmlns:p14="http://schemas.microsoft.com/office/powerpoint/2010/main" val="2638069645"/>
              </p:ext>
            </p:extLst>
          </p:nvPr>
        </p:nvGraphicFramePr>
        <p:xfrm>
          <a:off x="621939" y="3341113"/>
          <a:ext cx="12546745" cy="4170583"/>
        </p:xfrm>
        <a:graphic>
          <a:graphicData uri="http://schemas.openxmlformats.org/drawingml/2006/table">
            <a:tbl>
              <a:tblPr/>
              <a:tblGrid>
                <a:gridCol w="1959683">
                  <a:extLst>
                    <a:ext uri="{9D8B030D-6E8A-4147-A177-3AD203B41FA5}">
                      <a16:colId xmlns:a16="http://schemas.microsoft.com/office/drawing/2014/main" val="1071797292"/>
                    </a:ext>
                  </a:extLst>
                </a:gridCol>
                <a:gridCol w="151307">
                  <a:extLst>
                    <a:ext uri="{9D8B030D-6E8A-4147-A177-3AD203B41FA5}">
                      <a16:colId xmlns:a16="http://schemas.microsoft.com/office/drawing/2014/main" val="1917708501"/>
                    </a:ext>
                  </a:extLst>
                </a:gridCol>
                <a:gridCol w="3266138">
                  <a:extLst>
                    <a:ext uri="{9D8B030D-6E8A-4147-A177-3AD203B41FA5}">
                      <a16:colId xmlns:a16="http://schemas.microsoft.com/office/drawing/2014/main" val="538844063"/>
                    </a:ext>
                  </a:extLst>
                </a:gridCol>
                <a:gridCol w="1088713">
                  <a:extLst>
                    <a:ext uri="{9D8B030D-6E8A-4147-A177-3AD203B41FA5}">
                      <a16:colId xmlns:a16="http://schemas.microsoft.com/office/drawing/2014/main" val="3178695003"/>
                    </a:ext>
                  </a:extLst>
                </a:gridCol>
                <a:gridCol w="151307">
                  <a:extLst>
                    <a:ext uri="{9D8B030D-6E8A-4147-A177-3AD203B41FA5}">
                      <a16:colId xmlns:a16="http://schemas.microsoft.com/office/drawing/2014/main" val="1596186274"/>
                    </a:ext>
                  </a:extLst>
                </a:gridCol>
                <a:gridCol w="148476">
                  <a:extLst>
                    <a:ext uri="{9D8B030D-6E8A-4147-A177-3AD203B41FA5}">
                      <a16:colId xmlns:a16="http://schemas.microsoft.com/office/drawing/2014/main" val="3858164002"/>
                    </a:ext>
                  </a:extLst>
                </a:gridCol>
                <a:gridCol w="4209689">
                  <a:extLst>
                    <a:ext uri="{9D8B030D-6E8A-4147-A177-3AD203B41FA5}">
                      <a16:colId xmlns:a16="http://schemas.microsoft.com/office/drawing/2014/main" val="1010873840"/>
                    </a:ext>
                  </a:extLst>
                </a:gridCol>
                <a:gridCol w="1426254">
                  <a:extLst>
                    <a:ext uri="{9D8B030D-6E8A-4147-A177-3AD203B41FA5}">
                      <a16:colId xmlns:a16="http://schemas.microsoft.com/office/drawing/2014/main" val="361848527"/>
                    </a:ext>
                  </a:extLst>
                </a:gridCol>
                <a:gridCol w="145178">
                  <a:extLst>
                    <a:ext uri="{9D8B030D-6E8A-4147-A177-3AD203B41FA5}">
                      <a16:colId xmlns:a16="http://schemas.microsoft.com/office/drawing/2014/main" val="1473031281"/>
                    </a:ext>
                  </a:extLst>
                </a:gridCol>
              </a:tblGrid>
              <a:tr h="334278">
                <a:tc>
                  <a:txBody>
                    <a:bodyPr/>
                    <a:lstStyle/>
                    <a:p>
                      <a:pPr algn="ctr" fontAlgn="ctr"/>
                      <a:r>
                        <a:rPr lang="ja-JP" altLang="en-US" sz="20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gridSpan="4">
                  <a:txBody>
                    <a:bodyPr/>
                    <a:lstStyle/>
                    <a:p>
                      <a:pPr algn="ct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現行</a:t>
                      </a:r>
                    </a:p>
                  </a:txBody>
                  <a:tcPr marL="7620" marR="7620" marT="7620" marB="0" anchor="ctr">
                    <a:lnL w="6350" cap="flat" cmpd="sng" algn="ctr">
                      <a:solidFill>
                        <a:srgbClr val="00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800" b="1" i="0" u="none" strike="noStrike" dirty="0">
                          <a:solidFill>
                            <a:srgbClr val="000000"/>
                          </a:solidFill>
                          <a:effectLst/>
                          <a:latin typeface="Meiryo UI" panose="020B0604030504040204" pitchFamily="50" charset="-128"/>
                          <a:ea typeface="Meiryo UI" panose="020B0604030504040204" pitchFamily="50" charset="-128"/>
                        </a:rPr>
                        <a:t>改正後</a:t>
                      </a:r>
                    </a:p>
                  </a:txBody>
                  <a:tcPr marL="7620" marR="7620" marT="7620" marB="0" anchor="ctr">
                    <a:lnL w="57150" cap="flat" cmpd="sng" algn="ctr">
                      <a:solidFill>
                        <a:srgbClr val="FF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w="57150" cap="flat" cmpd="sng" algn="ctr">
                      <a:solidFill>
                        <a:srgbClr val="FF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89054701"/>
                  </a:ext>
                </a:extLst>
              </a:tr>
              <a:tr h="405132">
                <a:tc>
                  <a:txBody>
                    <a:bodyPr/>
                    <a:lstStyle/>
                    <a:p>
                      <a:pPr algn="ct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免税点</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7,000</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円</a:t>
                      </a:r>
                    </a:p>
                  </a:txBody>
                  <a:tcPr marL="7620" marR="7620" marT="7620" marB="0" anchor="ctr">
                    <a:lnL w="6350" cap="flat" cmpd="sng" algn="ctr">
                      <a:solidFill>
                        <a:srgbClr val="00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en-US" altLang="ja-JP" sz="2400" b="1" i="0" u="sng" strike="noStrike" dirty="0">
                          <a:solidFill>
                            <a:srgbClr val="000000"/>
                          </a:solidFill>
                          <a:effectLst/>
                          <a:latin typeface="Meiryo UI" panose="020B0604030504040204" pitchFamily="50" charset="-128"/>
                          <a:ea typeface="Meiryo UI" panose="020B0604030504040204" pitchFamily="50" charset="-128"/>
                        </a:rPr>
                        <a:t>5,000</a:t>
                      </a:r>
                      <a:r>
                        <a:rPr lang="ja-JP" altLang="en-US" sz="2400" b="1" i="0" u="sng" strike="noStrike" dirty="0">
                          <a:solidFill>
                            <a:srgbClr val="000000"/>
                          </a:solidFill>
                          <a:effectLst/>
                          <a:latin typeface="Meiryo UI" panose="020B0604030504040204" pitchFamily="50" charset="-128"/>
                          <a:ea typeface="Meiryo UI" panose="020B0604030504040204" pitchFamily="50" charset="-128"/>
                        </a:rPr>
                        <a:t>円</a:t>
                      </a:r>
                    </a:p>
                  </a:txBody>
                  <a:tcPr marL="7620" marR="7620" marT="7620" marB="0" anchor="ctr">
                    <a:lnL w="57150" cap="flat" cmpd="sng" algn="ctr">
                      <a:solidFill>
                        <a:srgbClr val="FF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06473114"/>
                  </a:ext>
                </a:extLst>
              </a:tr>
              <a:tr h="156948">
                <a:tc rowSpan="6">
                  <a:txBody>
                    <a:bodyPr/>
                    <a:lstStyle/>
                    <a:p>
                      <a:pPr algn="ct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税率</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lnSpc>
                          <a:spcPts val="500"/>
                        </a:lnSpc>
                      </a:pPr>
                      <a:r>
                        <a:rPr lang="ja-JP" altLang="en-US" sz="20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ctr">
                        <a:lnSpc>
                          <a:spcPts val="500"/>
                        </a:lnSpc>
                      </a:pP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ts val="500"/>
                        </a:lnSpc>
                      </a:pPr>
                      <a:r>
                        <a:rPr lang="ja-JP" altLang="en-US" sz="20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lnSpc>
                          <a:spcPts val="500"/>
                        </a:lnSpc>
                      </a:pPr>
                      <a:r>
                        <a:rPr lang="ja-JP" altLang="en-US" sz="20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a:noFill/>
                    </a:lnL>
                    <a:lnR w="57150" cap="flat" cmpd="sng" algn="ctr">
                      <a:solidFill>
                        <a:srgbClr val="FF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lnSpc>
                          <a:spcPts val="500"/>
                        </a:lnSpc>
                      </a:pPr>
                      <a:r>
                        <a:rPr lang="ja-JP" altLang="en-US" sz="20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57150" cap="flat" cmpd="sng" algn="ctr">
                      <a:solidFill>
                        <a:srgbClr val="FF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ctr">
                        <a:lnSpc>
                          <a:spcPts val="500"/>
                        </a:lnSpc>
                      </a:pP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ts val="500"/>
                        </a:lnSpc>
                      </a:pPr>
                      <a:r>
                        <a:rPr lang="ja-JP" altLang="en-US" sz="20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lnSpc>
                          <a:spcPts val="500"/>
                        </a:lnSpc>
                      </a:pPr>
                      <a:r>
                        <a:rPr lang="ja-JP" altLang="en-US" sz="20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a:noFill/>
                    </a:lnL>
                    <a:lnR w="57150" cap="flat" cmpd="sng" algn="ctr">
                      <a:solidFill>
                        <a:srgbClr val="FF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494120560"/>
                  </a:ext>
                </a:extLst>
              </a:tr>
              <a:tr h="334278">
                <a:tc vMerge="1">
                  <a:txBody>
                    <a:bodyPr/>
                    <a:lstStyle/>
                    <a:p>
                      <a:endParaRPr kumimoji="1" lang="ja-JP" altLang="en-US"/>
                    </a:p>
                  </a:txBody>
                  <a:tcPr/>
                </a:tc>
                <a:tc>
                  <a:txBody>
                    <a:bodyPr/>
                    <a:lstStyle/>
                    <a:p>
                      <a:pPr algn="l" fontAlgn="ctr"/>
                      <a:r>
                        <a:rPr lang="ja-JP" altLang="en-US" sz="20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宿泊料金</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税率</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20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a:noFill/>
                    </a:lnT>
                    <a:lnB>
                      <a:noFill/>
                    </a:lnB>
                  </a:tcPr>
                </a:tc>
                <a:tc>
                  <a:txBody>
                    <a:bodyPr/>
                    <a:lstStyle/>
                    <a:p>
                      <a:pPr algn="l" fontAlgn="ctr"/>
                      <a:endParaRPr lang="ja-JP" altLang="en-US" sz="20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w="57150" cap="flat" cmpd="sng" algn="ctr">
                      <a:solidFill>
                        <a:srgbClr val="FF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宿泊料金</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税率</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20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a:noFill/>
                    </a:lnT>
                    <a:lnB>
                      <a:noFill/>
                    </a:lnB>
                  </a:tcPr>
                </a:tc>
                <a:extLst>
                  <a:ext uri="{0D108BD9-81ED-4DB2-BD59-A6C34878D82A}">
                    <a16:rowId xmlns:a16="http://schemas.microsoft.com/office/drawing/2014/main" val="2748230348"/>
                  </a:ext>
                </a:extLst>
              </a:tr>
              <a:tr h="399503">
                <a:tc vMerge="1">
                  <a:txBody>
                    <a:bodyPr/>
                    <a:lstStyle/>
                    <a:p>
                      <a:endParaRPr kumimoji="1" lang="ja-JP" altLang="en-US"/>
                    </a:p>
                  </a:txBody>
                  <a:tcPr/>
                </a:tc>
                <a:tc>
                  <a:txBody>
                    <a:bodyPr/>
                    <a:lstStyle/>
                    <a:p>
                      <a:pPr algn="l" fontAlgn="ctr"/>
                      <a:r>
                        <a:rPr lang="ja-JP" altLang="en-US" sz="20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7,000</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円以上</a:t>
                      </a: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15,000</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円未満</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000" b="0" i="0" u="none" strike="noStrike" dirty="0">
                          <a:solidFill>
                            <a:srgbClr val="000000"/>
                          </a:solidFill>
                          <a:effectLst/>
                          <a:latin typeface="Meiryo UI" panose="020B0604030504040204" pitchFamily="50" charset="-128"/>
                          <a:ea typeface="Meiryo UI" panose="020B0604030504040204" pitchFamily="50" charset="-128"/>
                        </a:rPr>
                        <a:t>100</a:t>
                      </a:r>
                      <a:r>
                        <a:rPr lang="ja-JP" altLang="en-US" sz="2000" b="0" i="0" u="none" strike="noStrike" dirty="0">
                          <a:solidFill>
                            <a:srgbClr val="000000"/>
                          </a:solidFill>
                          <a:effectLst/>
                          <a:latin typeface="Meiryo UI" panose="020B0604030504040204" pitchFamily="50" charset="-128"/>
                          <a:ea typeface="Meiryo UI" panose="020B0604030504040204" pitchFamily="50" charset="-128"/>
                        </a:rPr>
                        <a:t>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20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a:noFill/>
                    </a:lnT>
                    <a:lnB>
                      <a:noFill/>
                    </a:lnB>
                  </a:tcPr>
                </a:tc>
                <a:tc>
                  <a:txBody>
                    <a:bodyPr/>
                    <a:lstStyle/>
                    <a:p>
                      <a:pPr algn="l" fontAlgn="ctr"/>
                      <a:endParaRPr lang="ja-JP" altLang="en-US" sz="20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w="57150" cap="flat" cmpd="sng" algn="ctr">
                      <a:solidFill>
                        <a:srgbClr val="FF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ja-JP" sz="2400" b="1" i="0" u="sng" strike="noStrike" dirty="0">
                          <a:solidFill>
                            <a:srgbClr val="000000"/>
                          </a:solidFill>
                          <a:effectLst/>
                          <a:latin typeface="Meiryo UI" panose="020B0604030504040204" pitchFamily="50" charset="-128"/>
                          <a:ea typeface="Meiryo UI" panose="020B0604030504040204" pitchFamily="50" charset="-128"/>
                        </a:rPr>
                        <a:t>5,000</a:t>
                      </a:r>
                      <a:r>
                        <a:rPr lang="ja-JP" altLang="en-US" sz="2400" b="1" i="0" u="sng" strike="noStrike" dirty="0">
                          <a:solidFill>
                            <a:srgbClr val="000000"/>
                          </a:solidFill>
                          <a:effectLst/>
                          <a:latin typeface="Meiryo UI" panose="020B0604030504040204" pitchFamily="50" charset="-128"/>
                          <a:ea typeface="Meiryo UI" panose="020B0604030504040204" pitchFamily="50" charset="-128"/>
                        </a:rPr>
                        <a:t>円以上</a:t>
                      </a: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15,000</a:t>
                      </a: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円未満</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400" b="1" i="0" u="sng" strike="noStrike" dirty="0">
                          <a:solidFill>
                            <a:srgbClr val="000000"/>
                          </a:solidFill>
                          <a:effectLst/>
                          <a:latin typeface="Meiryo UI" panose="020B0604030504040204" pitchFamily="50" charset="-128"/>
                          <a:ea typeface="Meiryo UI" panose="020B0604030504040204" pitchFamily="50" charset="-128"/>
                        </a:rPr>
                        <a:t>200</a:t>
                      </a:r>
                      <a:r>
                        <a:rPr lang="ja-JP" altLang="en-US" sz="2400" b="1" i="0" u="sng" strike="noStrike" dirty="0">
                          <a:solidFill>
                            <a:srgbClr val="000000"/>
                          </a:solidFill>
                          <a:effectLst/>
                          <a:latin typeface="Meiryo UI" panose="020B0604030504040204" pitchFamily="50" charset="-128"/>
                          <a:ea typeface="Meiryo UI" panose="020B0604030504040204" pitchFamily="50" charset="-128"/>
                        </a:rPr>
                        <a:t>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20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a:noFill/>
                    </a:lnT>
                    <a:lnB>
                      <a:noFill/>
                    </a:lnB>
                  </a:tcPr>
                </a:tc>
                <a:extLst>
                  <a:ext uri="{0D108BD9-81ED-4DB2-BD59-A6C34878D82A}">
                    <a16:rowId xmlns:a16="http://schemas.microsoft.com/office/drawing/2014/main" val="2712337072"/>
                  </a:ext>
                </a:extLst>
              </a:tr>
              <a:tr h="399503">
                <a:tc vMerge="1">
                  <a:txBody>
                    <a:bodyPr/>
                    <a:lstStyle/>
                    <a:p>
                      <a:endParaRPr kumimoji="1" lang="ja-JP" altLang="en-US"/>
                    </a:p>
                  </a:txBody>
                  <a:tcPr/>
                </a:tc>
                <a:tc>
                  <a:txBody>
                    <a:bodyPr/>
                    <a:lstStyle/>
                    <a:p>
                      <a:pPr algn="l" fontAlgn="ctr"/>
                      <a:r>
                        <a:rPr lang="ja-JP" altLang="en-US" sz="2000" b="0" i="0" u="none" strike="noStrike">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15,000</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円以上</a:t>
                      </a: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20,000</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円未満</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000" b="0" i="0" u="none" strike="noStrike" dirty="0">
                          <a:solidFill>
                            <a:srgbClr val="000000"/>
                          </a:solidFill>
                          <a:effectLst/>
                          <a:latin typeface="Meiryo UI" panose="020B0604030504040204" pitchFamily="50" charset="-128"/>
                          <a:ea typeface="Meiryo UI" panose="020B0604030504040204" pitchFamily="50" charset="-128"/>
                        </a:rPr>
                        <a:t>200</a:t>
                      </a:r>
                      <a:r>
                        <a:rPr lang="ja-JP" altLang="en-US" sz="2000" b="0" i="0" u="none" strike="noStrike" dirty="0">
                          <a:solidFill>
                            <a:srgbClr val="000000"/>
                          </a:solidFill>
                          <a:effectLst/>
                          <a:latin typeface="Meiryo UI" panose="020B0604030504040204" pitchFamily="50" charset="-128"/>
                          <a:ea typeface="Meiryo UI" panose="020B0604030504040204" pitchFamily="50" charset="-128"/>
                        </a:rPr>
                        <a:t>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20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a:noFill/>
                    </a:lnT>
                    <a:lnB>
                      <a:noFill/>
                    </a:lnB>
                  </a:tcPr>
                </a:tc>
                <a:tc>
                  <a:txBody>
                    <a:bodyPr/>
                    <a:lstStyle/>
                    <a:p>
                      <a:pPr algn="l" fontAlgn="ctr"/>
                      <a:endParaRPr lang="ja-JP" altLang="en-US" sz="20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w="57150" cap="flat" cmpd="sng" algn="ctr">
                      <a:solidFill>
                        <a:srgbClr val="FF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15,000</a:t>
                      </a: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円以上</a:t>
                      </a: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20,000</a:t>
                      </a: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円未満</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400" b="1" i="0" u="sng" strike="noStrike" dirty="0">
                          <a:solidFill>
                            <a:srgbClr val="000000"/>
                          </a:solidFill>
                          <a:effectLst/>
                          <a:latin typeface="Meiryo UI" panose="020B0604030504040204" pitchFamily="50" charset="-128"/>
                          <a:ea typeface="Meiryo UI" panose="020B0604030504040204" pitchFamily="50" charset="-128"/>
                        </a:rPr>
                        <a:t>400</a:t>
                      </a:r>
                      <a:r>
                        <a:rPr lang="ja-JP" altLang="en-US" sz="2400" b="1" i="0" u="sng" strike="noStrike" dirty="0">
                          <a:solidFill>
                            <a:srgbClr val="000000"/>
                          </a:solidFill>
                          <a:effectLst/>
                          <a:latin typeface="Meiryo UI" panose="020B0604030504040204" pitchFamily="50" charset="-128"/>
                          <a:ea typeface="Meiryo UI" panose="020B0604030504040204" pitchFamily="50" charset="-128"/>
                        </a:rPr>
                        <a:t>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20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a:noFill/>
                    </a:lnT>
                    <a:lnB>
                      <a:noFill/>
                    </a:lnB>
                  </a:tcPr>
                </a:tc>
                <a:extLst>
                  <a:ext uri="{0D108BD9-81ED-4DB2-BD59-A6C34878D82A}">
                    <a16:rowId xmlns:a16="http://schemas.microsoft.com/office/drawing/2014/main" val="1634542378"/>
                  </a:ext>
                </a:extLst>
              </a:tr>
              <a:tr h="399503">
                <a:tc vMerge="1">
                  <a:txBody>
                    <a:bodyPr/>
                    <a:lstStyle/>
                    <a:p>
                      <a:endParaRPr kumimoji="1" lang="ja-JP" altLang="en-US"/>
                    </a:p>
                  </a:txBody>
                  <a:tcPr/>
                </a:tc>
                <a:tc>
                  <a:txBody>
                    <a:bodyPr/>
                    <a:lstStyle/>
                    <a:p>
                      <a:pPr algn="l" fontAlgn="ctr"/>
                      <a:r>
                        <a:rPr lang="ja-JP" altLang="en-US" sz="20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20,000</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円以上</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000" b="0" i="0" u="none" strike="noStrike" dirty="0">
                          <a:solidFill>
                            <a:srgbClr val="000000"/>
                          </a:solidFill>
                          <a:effectLst/>
                          <a:latin typeface="Meiryo UI" panose="020B0604030504040204" pitchFamily="50" charset="-128"/>
                          <a:ea typeface="Meiryo UI" panose="020B0604030504040204" pitchFamily="50" charset="-128"/>
                        </a:rPr>
                        <a:t>300</a:t>
                      </a:r>
                      <a:r>
                        <a:rPr lang="ja-JP" altLang="en-US" sz="2000" b="0" i="0" u="none" strike="noStrike" dirty="0">
                          <a:solidFill>
                            <a:srgbClr val="000000"/>
                          </a:solidFill>
                          <a:effectLst/>
                          <a:latin typeface="Meiryo UI" panose="020B0604030504040204" pitchFamily="50" charset="-128"/>
                          <a:ea typeface="Meiryo UI" panose="020B0604030504040204" pitchFamily="50" charset="-128"/>
                        </a:rPr>
                        <a:t>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20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a:noFill/>
                    </a:lnT>
                    <a:lnB>
                      <a:noFill/>
                    </a:lnB>
                  </a:tcPr>
                </a:tc>
                <a:tc>
                  <a:txBody>
                    <a:bodyPr/>
                    <a:lstStyle/>
                    <a:p>
                      <a:pPr algn="l" fontAlgn="ctr"/>
                      <a:endParaRPr lang="ja-JP" altLang="en-US" sz="2000" b="0" i="0" u="none" strike="noStrike">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w="57150" cap="flat" cmpd="sng" algn="ctr">
                      <a:solidFill>
                        <a:srgbClr val="FF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20,000</a:t>
                      </a: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円以上</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2400" b="1" i="0" u="sng" strike="noStrike" dirty="0">
                          <a:solidFill>
                            <a:srgbClr val="000000"/>
                          </a:solidFill>
                          <a:effectLst/>
                          <a:latin typeface="Meiryo UI" panose="020B0604030504040204" pitchFamily="50" charset="-128"/>
                          <a:ea typeface="Meiryo UI" panose="020B0604030504040204" pitchFamily="50" charset="-128"/>
                        </a:rPr>
                        <a:t>500</a:t>
                      </a:r>
                      <a:r>
                        <a:rPr lang="ja-JP" altLang="en-US" sz="2400" b="1" i="0" u="sng" strike="noStrike" dirty="0">
                          <a:solidFill>
                            <a:srgbClr val="000000"/>
                          </a:solidFill>
                          <a:effectLst/>
                          <a:latin typeface="Meiryo UI" panose="020B0604030504040204" pitchFamily="50" charset="-128"/>
                          <a:ea typeface="Meiryo UI" panose="020B0604030504040204" pitchFamily="50" charset="-128"/>
                        </a:rPr>
                        <a:t>円</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20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a:noFill/>
                    </a:lnT>
                    <a:lnB>
                      <a:noFill/>
                    </a:lnB>
                  </a:tcPr>
                </a:tc>
                <a:extLst>
                  <a:ext uri="{0D108BD9-81ED-4DB2-BD59-A6C34878D82A}">
                    <a16:rowId xmlns:a16="http://schemas.microsoft.com/office/drawing/2014/main" val="2983961008"/>
                  </a:ext>
                </a:extLst>
              </a:tr>
              <a:tr h="156948">
                <a:tc vMerge="1">
                  <a:txBody>
                    <a:bodyPr/>
                    <a:lstStyle/>
                    <a:p>
                      <a:endParaRPr kumimoji="1" lang="ja-JP" altLang="en-US"/>
                    </a:p>
                  </a:txBody>
                  <a:tcPr/>
                </a:tc>
                <a:tc>
                  <a:txBody>
                    <a:bodyPr/>
                    <a:lstStyle/>
                    <a:p>
                      <a:pPr algn="l" fontAlgn="ctr">
                        <a:lnSpc>
                          <a:spcPts val="500"/>
                        </a:lnSpc>
                      </a:pPr>
                      <a:r>
                        <a:rPr lang="ja-JP" altLang="en-US" sz="20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ctr">
                        <a:lnSpc>
                          <a:spcPts val="500"/>
                        </a:lnSpc>
                      </a:pP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ts val="500"/>
                        </a:lnSpc>
                      </a:pPr>
                      <a:endParaRPr lang="ja-JP" altLang="en-US" sz="20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lnSpc>
                          <a:spcPts val="500"/>
                        </a:lnSpc>
                      </a:pPr>
                      <a:r>
                        <a:rPr lang="ja-JP" altLang="en-US" sz="20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a:noFill/>
                    </a:lnL>
                    <a:lnR w="57150" cap="flat" cmpd="sng" algn="ctr">
                      <a:solidFill>
                        <a:srgbClr val="FF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lnSpc>
                          <a:spcPts val="500"/>
                        </a:lnSpc>
                      </a:pPr>
                      <a:endParaRPr lang="ja-JP" altLang="en-US" sz="20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w="57150" cap="flat" cmpd="sng" algn="ctr">
                      <a:solidFill>
                        <a:srgbClr val="FF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ctr">
                        <a:lnSpc>
                          <a:spcPts val="500"/>
                        </a:lnSpc>
                      </a:pPr>
                      <a:endParaRPr lang="ja-JP" altLang="en-US" sz="24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lnSpc>
                          <a:spcPts val="500"/>
                        </a:lnSpc>
                      </a:pPr>
                      <a:endParaRPr lang="ja-JP" altLang="en-US" sz="20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lnSpc>
                          <a:spcPts val="500"/>
                        </a:lnSpc>
                      </a:pPr>
                      <a:r>
                        <a:rPr lang="ja-JP" altLang="en-US" sz="2000" b="0" i="0" u="none" strike="noStrike" dirty="0">
                          <a:solidFill>
                            <a:srgbClr val="000000"/>
                          </a:solidFill>
                          <a:effectLst/>
                          <a:latin typeface="Meiryo UI" panose="020B0604030504040204" pitchFamily="50" charset="-128"/>
                          <a:ea typeface="Meiryo UI" panose="020B0604030504040204" pitchFamily="50" charset="-128"/>
                        </a:rPr>
                        <a:t>　</a:t>
                      </a:r>
                    </a:p>
                  </a:txBody>
                  <a:tcPr marL="7620" marR="7620" marT="7620" marB="0" anchor="ctr">
                    <a:lnL>
                      <a:noFill/>
                    </a:lnL>
                    <a:lnR w="57150" cap="flat" cmpd="sng" algn="ctr">
                      <a:solidFill>
                        <a:srgbClr val="FF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8217694"/>
                  </a:ext>
                </a:extLst>
              </a:tr>
              <a:tr h="780792">
                <a:tc>
                  <a:txBody>
                    <a:bodyPr/>
                    <a:lstStyle/>
                    <a:p>
                      <a:pPr algn="ct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課税免除制度</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ja-JP" altLang="en-US" sz="2000" b="0" i="0" u="none" strike="noStrike" dirty="0">
                          <a:solidFill>
                            <a:srgbClr val="000000"/>
                          </a:solidFill>
                          <a:effectLst/>
                          <a:latin typeface="Meiryo UI" panose="020B0604030504040204" pitchFamily="50" charset="-128"/>
                          <a:ea typeface="Meiryo UI" panose="020B0604030504040204" pitchFamily="50" charset="-128"/>
                        </a:rPr>
                        <a:t>なし</a:t>
                      </a:r>
                      <a:endParaRPr lang="en-US" altLang="ja-JP" sz="20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万博期間（</a:t>
                      </a: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R7.4</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400" b="0" i="0" u="none" strike="noStrike">
                          <a:solidFill>
                            <a:srgbClr val="000000"/>
                          </a:solidFill>
                          <a:effectLst/>
                          <a:latin typeface="Meiryo UI" panose="020B0604030504040204" pitchFamily="50" charset="-128"/>
                          <a:ea typeface="Meiryo UI" panose="020B0604030504040204" pitchFamily="50" charset="-128"/>
                        </a:rPr>
                        <a:t>10</a:t>
                      </a:r>
                      <a:r>
                        <a:rPr lang="ja-JP" altLang="en-US" sz="1400" b="0" i="0" u="none" strike="noStrike">
                          <a:solidFill>
                            <a:srgbClr val="000000"/>
                          </a:solidFill>
                          <a:effectLst/>
                          <a:latin typeface="Meiryo UI" panose="020B0604030504040204" pitchFamily="50" charset="-128"/>
                          <a:ea typeface="Meiryo UI" panose="020B0604030504040204" pitchFamily="50" charset="-128"/>
                        </a:rPr>
                        <a:t>）</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に限定</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した修学旅行生の課税免除制度あり</a:t>
                      </a:r>
                    </a:p>
                  </a:txBody>
                  <a:tcPr marL="7620" marR="7620" marT="7620" marB="0" anchor="ctr">
                    <a:lnL w="6350" cap="flat" cmpd="sng" algn="ctr">
                      <a:solidFill>
                        <a:srgbClr val="00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zh-CN" altLang="en-US" sz="2400" b="1" i="0" u="sng" strike="noStrike" dirty="0">
                          <a:solidFill>
                            <a:srgbClr val="000000"/>
                          </a:solidFill>
                          <a:effectLst/>
                          <a:latin typeface="Meiryo UI" panose="020B0604030504040204" pitchFamily="50" charset="-128"/>
                          <a:ea typeface="Meiryo UI" panose="020B0604030504040204" pitchFamily="50" charset="-128"/>
                        </a:rPr>
                        <a:t>修学旅行生</a:t>
                      </a:r>
                      <a:endParaRPr lang="en-US" altLang="zh-CN" sz="2400" b="1" i="0" u="sng"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en-US" altLang="ja-JP" sz="17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700" b="0" i="0" u="none" strike="noStrike" dirty="0">
                          <a:solidFill>
                            <a:srgbClr val="000000"/>
                          </a:solidFill>
                          <a:effectLst/>
                          <a:latin typeface="Meiryo UI" panose="020B0604030504040204" pitchFamily="50" charset="-128"/>
                          <a:ea typeface="Meiryo UI" panose="020B0604030504040204" pitchFamily="50" charset="-128"/>
                        </a:rPr>
                        <a:t>万博期間終了後（</a:t>
                      </a:r>
                      <a:r>
                        <a:rPr lang="en-US" altLang="ja-JP" sz="1700" b="0" i="0" u="none" strike="noStrike" dirty="0">
                          <a:solidFill>
                            <a:srgbClr val="000000"/>
                          </a:solidFill>
                          <a:effectLst/>
                          <a:latin typeface="Meiryo UI" panose="020B0604030504040204" pitchFamily="50" charset="-128"/>
                          <a:ea typeface="Meiryo UI" panose="020B0604030504040204" pitchFamily="50" charset="-128"/>
                        </a:rPr>
                        <a:t>R7.11</a:t>
                      </a:r>
                      <a:r>
                        <a:rPr lang="ja-JP" altLang="en-US" sz="1700" b="0" i="0" u="none" strike="noStrike" dirty="0">
                          <a:solidFill>
                            <a:srgbClr val="000000"/>
                          </a:solidFill>
                          <a:effectLst/>
                          <a:latin typeface="Meiryo UI" panose="020B0604030504040204" pitchFamily="50" charset="-128"/>
                          <a:ea typeface="Meiryo UI" panose="020B0604030504040204" pitchFamily="50" charset="-128"/>
                        </a:rPr>
                        <a:t>以降）も課税免除を継続</a:t>
                      </a:r>
                      <a:endParaRPr lang="en-US" altLang="ja-JP" sz="1700" b="0" i="0" u="none" strike="noStrike" dirty="0">
                        <a:solidFill>
                          <a:srgbClr val="000000"/>
                        </a:solidFill>
                        <a:effectLst/>
                        <a:latin typeface="Meiryo UI" panose="020B0604030504040204" pitchFamily="50" charset="-128"/>
                        <a:ea typeface="Meiryo UI" panose="020B0604030504040204" pitchFamily="50" charset="-128"/>
                      </a:endParaRPr>
                    </a:p>
                  </a:txBody>
                  <a:tcPr marL="7620" marR="7620" marT="7620" marB="0" anchor="ctr">
                    <a:lnL w="57150" cap="flat" cmpd="sng" algn="ctr">
                      <a:solidFill>
                        <a:srgbClr val="FF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87715211"/>
                  </a:ext>
                </a:extLst>
              </a:tr>
              <a:tr h="401849">
                <a:tc>
                  <a:txBody>
                    <a:bodyPr/>
                    <a:lstStyle/>
                    <a:p>
                      <a:pPr algn="ct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税収（見込み）</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約</a:t>
                      </a: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25.1</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億円</a:t>
                      </a:r>
                    </a:p>
                  </a:txBody>
                  <a:tcPr marL="7620" marR="7620" marT="7620" marB="0" anchor="ctr">
                    <a:lnL w="6350" cap="flat" cmpd="sng" algn="ctr">
                      <a:solidFill>
                        <a:srgbClr val="00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約</a:t>
                      </a:r>
                      <a:r>
                        <a:rPr lang="en-US" altLang="ja-JP" sz="2400" b="0" i="0" u="none" strike="noStrike" dirty="0">
                          <a:solidFill>
                            <a:srgbClr val="000000"/>
                          </a:solidFill>
                          <a:effectLst/>
                          <a:latin typeface="Meiryo UI" panose="020B0604030504040204" pitchFamily="50" charset="-128"/>
                          <a:ea typeface="Meiryo UI" panose="020B0604030504040204" pitchFamily="50" charset="-128"/>
                        </a:rPr>
                        <a:t>79.8</a:t>
                      </a:r>
                      <a:r>
                        <a:rPr lang="ja-JP" altLang="en-US" sz="2400" b="0" i="0" u="none" strike="noStrike" dirty="0">
                          <a:solidFill>
                            <a:srgbClr val="000000"/>
                          </a:solidFill>
                          <a:effectLst/>
                          <a:latin typeface="Meiryo UI" panose="020B0604030504040204" pitchFamily="50" charset="-128"/>
                          <a:ea typeface="Meiryo UI" panose="020B0604030504040204" pitchFamily="50" charset="-128"/>
                        </a:rPr>
                        <a:t>億円</a:t>
                      </a:r>
                    </a:p>
                  </a:txBody>
                  <a:tcPr marL="7620" marR="7620" marT="7620" marB="0" anchor="ctr">
                    <a:lnL w="57150" cap="flat" cmpd="sng" algn="ctr">
                      <a:solidFill>
                        <a:srgbClr val="FF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04561149"/>
                  </a:ext>
                </a:extLst>
              </a:tr>
              <a:tr h="401849">
                <a:tc>
                  <a:txBody>
                    <a:bodyPr/>
                    <a:lstStyle/>
                    <a:p>
                      <a:pPr marL="0" marR="0" lvl="0" indent="0" algn="ctr" defTabSz="1351593" rtl="0" eaLnBrk="1" fontAlgn="ctr" latinLnBrk="0" hangingPunct="1">
                        <a:lnSpc>
                          <a:spcPct val="100000"/>
                        </a:lnSpc>
                        <a:spcBef>
                          <a:spcPts val="0"/>
                        </a:spcBef>
                        <a:spcAft>
                          <a:spcPts val="0"/>
                        </a:spcAft>
                        <a:buClrTx/>
                        <a:buSzTx/>
                        <a:buFontTx/>
                        <a:buNone/>
                        <a:tabLst/>
                        <a:defRPr/>
                      </a:pPr>
                      <a:r>
                        <a:rPr lang="zh-TW" altLang="en-US" sz="1800" b="0" i="0" u="none" strike="noStrike" dirty="0">
                          <a:solidFill>
                            <a:srgbClr val="000000"/>
                          </a:solidFill>
                          <a:effectLst/>
                          <a:latin typeface="Meiryo UI" panose="020B0604030504040204" pitchFamily="50" charset="-128"/>
                          <a:ea typeface="Meiryo UI" panose="020B0604030504040204" pitchFamily="50" charset="-128"/>
                        </a:rPr>
                        <a:t>特別徴収義務者</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marL="0" marR="0" lvl="0" indent="0" algn="ctr" defTabSz="1351593" rtl="0" eaLnBrk="1" fontAlgn="ctr" latinLnBrk="0" hangingPunct="1">
                        <a:lnSpc>
                          <a:spcPct val="100000"/>
                        </a:lnSpc>
                        <a:spcBef>
                          <a:spcPts val="0"/>
                        </a:spcBef>
                        <a:spcAft>
                          <a:spcPts val="0"/>
                        </a:spcAft>
                        <a:buClrTx/>
                        <a:buSzTx/>
                        <a:buFontTx/>
                        <a:buNone/>
                        <a:tabLst/>
                        <a:defRPr/>
                      </a:pP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約</a:t>
                      </a:r>
                      <a:r>
                        <a:rPr lang="en-US" altLang="ja-JP" sz="1800" b="0" i="0" u="none" strike="noStrike" dirty="0">
                          <a:solidFill>
                            <a:srgbClr val="000000"/>
                          </a:solidFill>
                          <a:effectLst/>
                          <a:latin typeface="Meiryo UI" panose="020B0604030504040204" pitchFamily="50" charset="-128"/>
                          <a:ea typeface="Meiryo UI" panose="020B0604030504040204" pitchFamily="50" charset="-128"/>
                        </a:rPr>
                        <a:t>1,100</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施設</a:t>
                      </a:r>
                    </a:p>
                  </a:txBody>
                  <a:tcPr marL="7620" marR="7620" marT="7620" marB="0" anchor="ctr">
                    <a:lnL w="6350" cap="flat" cmpd="sng" algn="ctr">
                      <a:solidFill>
                        <a:srgbClr val="00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marL="0" marR="0" lvl="0" indent="0" algn="ctr" defTabSz="1351593" rtl="0" eaLnBrk="1" fontAlgn="ctr"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約</a:t>
                      </a:r>
                      <a:r>
                        <a:rPr kumimoji="1" lang="en-US" altLang="ja-JP" sz="2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4,000</a:t>
                      </a:r>
                      <a:r>
                        <a:rPr kumimoji="1" lang="ja-JP" altLang="en-US" sz="2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施設</a:t>
                      </a:r>
                    </a:p>
                  </a:txBody>
                  <a:tcPr marL="7620" marR="7620" marT="7620" marB="0" anchor="ctr">
                    <a:lnL w="57150" cap="flat" cmpd="sng" algn="ctr">
                      <a:solidFill>
                        <a:srgbClr val="FF0000"/>
                      </a:solidFill>
                      <a:prstDash val="solid"/>
                      <a:round/>
                      <a:headEnd type="none" w="med" len="med"/>
                      <a:tailEnd type="none" w="med" len="med"/>
                    </a:lnL>
                    <a:lnR w="57150" cap="flat" cmpd="sng" algn="ctr">
                      <a:solidFill>
                        <a:srgbClr val="FF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57150" cap="flat" cmpd="sng" algn="ctr">
                      <a:solidFill>
                        <a:srgbClr val="FF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33851312"/>
                  </a:ext>
                </a:extLst>
              </a:tr>
            </a:tbl>
          </a:graphicData>
        </a:graphic>
      </p:graphicFrame>
      <p:sp>
        <p:nvSpPr>
          <p:cNvPr id="17" name="テキスト ボックス 16">
            <a:extLst>
              <a:ext uri="{FF2B5EF4-FFF2-40B4-BE49-F238E27FC236}">
                <a16:creationId xmlns:a16="http://schemas.microsoft.com/office/drawing/2014/main" id="{8C2270D0-0BA2-4E6F-817C-7C57D35DF730}"/>
              </a:ext>
            </a:extLst>
          </p:cNvPr>
          <p:cNvSpPr txBox="1"/>
          <p:nvPr/>
        </p:nvSpPr>
        <p:spPr>
          <a:xfrm>
            <a:off x="363040" y="2943825"/>
            <a:ext cx="2154662"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＜制度概要＞</a:t>
            </a:r>
            <a:endParaRPr kumimoji="1" lang="en-US" altLang="ja-JP" sz="2000" b="1" dirty="0">
              <a:latin typeface="Meiryo UI" panose="020B0604030504040204" pitchFamily="50" charset="-128"/>
              <a:ea typeface="Meiryo UI" panose="020B0604030504040204" pitchFamily="50" charset="-128"/>
            </a:endParaRPr>
          </a:p>
        </p:txBody>
      </p:sp>
      <p:sp>
        <p:nvSpPr>
          <p:cNvPr id="13" name="スライド番号プレースホルダー 1">
            <a:extLst>
              <a:ext uri="{FF2B5EF4-FFF2-40B4-BE49-F238E27FC236}">
                <a16:creationId xmlns:a16="http://schemas.microsoft.com/office/drawing/2014/main" id="{D15D3BB4-6A74-4FD4-9EC0-802E5B1DBBF8}"/>
              </a:ext>
            </a:extLst>
          </p:cNvPr>
          <p:cNvSpPr>
            <a:spLocks noGrp="1"/>
          </p:cNvSpPr>
          <p:nvPr>
            <p:ph type="sldNum" sz="quarter" idx="12"/>
          </p:nvPr>
        </p:nvSpPr>
        <p:spPr>
          <a:xfrm>
            <a:off x="13266625" y="9607550"/>
            <a:ext cx="414450" cy="365125"/>
          </a:xfrm>
        </p:spPr>
        <p:txBody>
          <a:bodyPr/>
          <a:lstStyle/>
          <a:p>
            <a:fld id="{CC9BC447-46F3-4985-B981-EE08F89A46DF}" type="slidenum">
              <a:rPr kumimoji="1" lang="ja-JP" altLang="en-US" sz="2000" smtClean="0">
                <a:latin typeface="Meiryo UI" panose="020B0604030504040204" pitchFamily="50" charset="-128"/>
                <a:ea typeface="Meiryo UI" panose="020B0604030504040204" pitchFamily="50" charset="-128"/>
              </a:rPr>
              <a:t>5</a:t>
            </a:fld>
            <a:endParaRPr kumimoji="1" lang="ja-JP" altLang="en-US" sz="2000" dirty="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EAF14FDC-79CF-4D57-86C4-6E5E7854E0CF}"/>
              </a:ext>
            </a:extLst>
          </p:cNvPr>
          <p:cNvSpPr txBox="1"/>
          <p:nvPr/>
        </p:nvSpPr>
        <p:spPr>
          <a:xfrm>
            <a:off x="359817" y="7544335"/>
            <a:ext cx="8892033"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＜制度改正に向けたスケジュール（９月定例会で可決された場合の想定）＞</a:t>
            </a:r>
            <a:endParaRPr kumimoji="1" lang="en-US" altLang="ja-JP" sz="20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83626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013" y="1814"/>
            <a:ext cx="13681520" cy="646331"/>
          </a:xfrm>
          <a:prstGeom prst="rect">
            <a:avLst/>
          </a:prstGeom>
          <a:solidFill>
            <a:schemeClr val="tx2">
              <a:lumMod val="60000"/>
              <a:lumOff val="40000"/>
            </a:schemeClr>
          </a:solidFill>
        </p:spPr>
        <p:txBody>
          <a:bodyPr wrap="square" rtlCol="0">
            <a:spAutoFit/>
          </a:bodyPr>
          <a:lstStyle/>
          <a:p>
            <a:pPr algn="ctr"/>
            <a:r>
              <a:rPr kumimoji="1" lang="ja-JP" altLang="en-US" sz="3600" dirty="0">
                <a:solidFill>
                  <a:schemeClr val="bg1">
                    <a:lumMod val="95000"/>
                  </a:schemeClr>
                </a:solidFill>
                <a:effectLst>
                  <a:outerShdw blurRad="50800" dist="38100" dir="2700000" algn="tl" rotWithShape="0">
                    <a:prstClr val="black">
                      <a:alpha val="40000"/>
                    </a:prstClr>
                  </a:outerShdw>
                </a:effectLst>
                <a:latin typeface="Meiryo UI" panose="020B0604030504040204" pitchFamily="50" charset="-128"/>
                <a:ea typeface="Meiryo UI" panose="020B0604030504040204" pitchFamily="50" charset="-128"/>
              </a:rPr>
              <a:t>宿泊税制度の見直しについて</a:t>
            </a:r>
          </a:p>
        </p:txBody>
      </p:sp>
      <p:sp>
        <p:nvSpPr>
          <p:cNvPr id="27" name="正方形/長方形 26">
            <a:extLst>
              <a:ext uri="{FF2B5EF4-FFF2-40B4-BE49-F238E27FC236}">
                <a16:creationId xmlns:a16="http://schemas.microsoft.com/office/drawing/2014/main" id="{92EA52EA-634E-4FFB-9E24-1504645C38EA}"/>
              </a:ext>
            </a:extLst>
          </p:cNvPr>
          <p:cNvSpPr/>
          <p:nvPr/>
        </p:nvSpPr>
        <p:spPr>
          <a:xfrm>
            <a:off x="180823" y="802561"/>
            <a:ext cx="12708386" cy="523220"/>
          </a:xfrm>
          <a:prstGeom prst="rect">
            <a:avLst/>
          </a:prstGeom>
          <a:noFill/>
          <a:ln>
            <a:noFill/>
          </a:ln>
        </p:spPr>
        <p:txBody>
          <a:bodyPr wrap="square">
            <a:spAutoFit/>
          </a:bodyPr>
          <a:lstStyle/>
          <a:p>
            <a:pPr marL="11113"/>
            <a:r>
              <a:rPr lang="en-US" altLang="ja-JP" sz="2800" b="1" dirty="0">
                <a:latin typeface="Meiryo UI" panose="020B0604030504040204" pitchFamily="50" charset="-128"/>
                <a:ea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rPr>
              <a:t>参考</a:t>
            </a:r>
            <a:r>
              <a:rPr lang="en-US" altLang="ja-JP" sz="2800" b="1" dirty="0">
                <a:latin typeface="Meiryo UI" panose="020B0604030504040204" pitchFamily="50" charset="-128"/>
                <a:ea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rPr>
              <a:t>宿泊税制度導入済（導入予定）の他自治体との比較（税額・税率）</a:t>
            </a:r>
            <a:endParaRPr lang="en-US" altLang="ja-JP" sz="2800" b="1" dirty="0">
              <a:latin typeface="Meiryo UI" panose="020B0604030504040204" pitchFamily="50" charset="-128"/>
              <a:ea typeface="Meiryo UI" panose="020B0604030504040204" pitchFamily="50" charset="-128"/>
            </a:endParaRPr>
          </a:p>
        </p:txBody>
      </p:sp>
      <p:sp>
        <p:nvSpPr>
          <p:cNvPr id="13" name="スライド番号プレースホルダー 1">
            <a:extLst>
              <a:ext uri="{FF2B5EF4-FFF2-40B4-BE49-F238E27FC236}">
                <a16:creationId xmlns:a16="http://schemas.microsoft.com/office/drawing/2014/main" id="{D15D3BB4-6A74-4FD4-9EC0-802E5B1DBBF8}"/>
              </a:ext>
            </a:extLst>
          </p:cNvPr>
          <p:cNvSpPr>
            <a:spLocks noGrp="1"/>
          </p:cNvSpPr>
          <p:nvPr>
            <p:ph type="sldNum" sz="quarter" idx="12"/>
          </p:nvPr>
        </p:nvSpPr>
        <p:spPr>
          <a:xfrm>
            <a:off x="13266625" y="9607550"/>
            <a:ext cx="414450" cy="365125"/>
          </a:xfrm>
        </p:spPr>
        <p:txBody>
          <a:bodyPr/>
          <a:lstStyle/>
          <a:p>
            <a:fld id="{CC9BC447-46F3-4985-B981-EE08F89A46DF}" type="slidenum">
              <a:rPr kumimoji="1" lang="ja-JP" altLang="en-US" sz="2000" smtClean="0">
                <a:latin typeface="Meiryo UI" panose="020B0604030504040204" pitchFamily="50" charset="-128"/>
                <a:ea typeface="Meiryo UI" panose="020B0604030504040204" pitchFamily="50" charset="-128"/>
              </a:rPr>
              <a:t>6</a:t>
            </a:fld>
            <a:endParaRPr kumimoji="1" lang="ja-JP" altLang="en-US" sz="2000" dirty="0">
              <a:latin typeface="Meiryo UI" panose="020B0604030504040204" pitchFamily="50" charset="-128"/>
              <a:ea typeface="Meiryo UI" panose="020B0604030504040204" pitchFamily="50" charset="-128"/>
            </a:endParaRPr>
          </a:p>
        </p:txBody>
      </p:sp>
      <p:graphicFrame>
        <p:nvGraphicFramePr>
          <p:cNvPr id="12" name="表 11">
            <a:extLst>
              <a:ext uri="{FF2B5EF4-FFF2-40B4-BE49-F238E27FC236}">
                <a16:creationId xmlns:a16="http://schemas.microsoft.com/office/drawing/2014/main" id="{D800BEC3-62B2-4934-ADE3-EEDD09F94386}"/>
              </a:ext>
            </a:extLst>
          </p:cNvPr>
          <p:cNvGraphicFramePr>
            <a:graphicFrameLocks noGrp="1"/>
          </p:cNvGraphicFramePr>
          <p:nvPr>
            <p:extLst>
              <p:ext uri="{D42A27DB-BD31-4B8C-83A1-F6EECF244321}">
                <p14:modId xmlns:p14="http://schemas.microsoft.com/office/powerpoint/2010/main" val="1952442923"/>
              </p:ext>
            </p:extLst>
          </p:nvPr>
        </p:nvGraphicFramePr>
        <p:xfrm>
          <a:off x="215801" y="1480197"/>
          <a:ext cx="13177469" cy="7933582"/>
        </p:xfrm>
        <a:graphic>
          <a:graphicData uri="http://schemas.openxmlformats.org/drawingml/2006/table">
            <a:tbl>
              <a:tblPr/>
              <a:tblGrid>
                <a:gridCol w="875581">
                  <a:extLst>
                    <a:ext uri="{9D8B030D-6E8A-4147-A177-3AD203B41FA5}">
                      <a16:colId xmlns:a16="http://schemas.microsoft.com/office/drawing/2014/main" val="3794460248"/>
                    </a:ext>
                  </a:extLst>
                </a:gridCol>
                <a:gridCol w="207949">
                  <a:extLst>
                    <a:ext uri="{9D8B030D-6E8A-4147-A177-3AD203B41FA5}">
                      <a16:colId xmlns:a16="http://schemas.microsoft.com/office/drawing/2014/main" val="761078472"/>
                    </a:ext>
                  </a:extLst>
                </a:gridCol>
                <a:gridCol w="930303">
                  <a:extLst>
                    <a:ext uri="{9D8B030D-6E8A-4147-A177-3AD203B41FA5}">
                      <a16:colId xmlns:a16="http://schemas.microsoft.com/office/drawing/2014/main" val="1519233444"/>
                    </a:ext>
                  </a:extLst>
                </a:gridCol>
                <a:gridCol w="930303">
                  <a:extLst>
                    <a:ext uri="{9D8B030D-6E8A-4147-A177-3AD203B41FA5}">
                      <a16:colId xmlns:a16="http://schemas.microsoft.com/office/drawing/2014/main" val="2948625315"/>
                    </a:ext>
                  </a:extLst>
                </a:gridCol>
                <a:gridCol w="930303">
                  <a:extLst>
                    <a:ext uri="{9D8B030D-6E8A-4147-A177-3AD203B41FA5}">
                      <a16:colId xmlns:a16="http://schemas.microsoft.com/office/drawing/2014/main" val="1169924062"/>
                    </a:ext>
                  </a:extLst>
                </a:gridCol>
                <a:gridCol w="930303">
                  <a:extLst>
                    <a:ext uri="{9D8B030D-6E8A-4147-A177-3AD203B41FA5}">
                      <a16:colId xmlns:a16="http://schemas.microsoft.com/office/drawing/2014/main" val="906571920"/>
                    </a:ext>
                  </a:extLst>
                </a:gridCol>
                <a:gridCol w="930303">
                  <a:extLst>
                    <a:ext uri="{9D8B030D-6E8A-4147-A177-3AD203B41FA5}">
                      <a16:colId xmlns:a16="http://schemas.microsoft.com/office/drawing/2014/main" val="4259536578"/>
                    </a:ext>
                  </a:extLst>
                </a:gridCol>
                <a:gridCol w="930303">
                  <a:extLst>
                    <a:ext uri="{9D8B030D-6E8A-4147-A177-3AD203B41FA5}">
                      <a16:colId xmlns:a16="http://schemas.microsoft.com/office/drawing/2014/main" val="2755119297"/>
                    </a:ext>
                  </a:extLst>
                </a:gridCol>
                <a:gridCol w="930303">
                  <a:extLst>
                    <a:ext uri="{9D8B030D-6E8A-4147-A177-3AD203B41FA5}">
                      <a16:colId xmlns:a16="http://schemas.microsoft.com/office/drawing/2014/main" val="2664877221"/>
                    </a:ext>
                  </a:extLst>
                </a:gridCol>
                <a:gridCol w="930303">
                  <a:extLst>
                    <a:ext uri="{9D8B030D-6E8A-4147-A177-3AD203B41FA5}">
                      <a16:colId xmlns:a16="http://schemas.microsoft.com/office/drawing/2014/main" val="2932939960"/>
                    </a:ext>
                  </a:extLst>
                </a:gridCol>
                <a:gridCol w="930303">
                  <a:extLst>
                    <a:ext uri="{9D8B030D-6E8A-4147-A177-3AD203B41FA5}">
                      <a16:colId xmlns:a16="http://schemas.microsoft.com/office/drawing/2014/main" val="2594614664"/>
                    </a:ext>
                  </a:extLst>
                </a:gridCol>
                <a:gridCol w="930303">
                  <a:extLst>
                    <a:ext uri="{9D8B030D-6E8A-4147-A177-3AD203B41FA5}">
                      <a16:colId xmlns:a16="http://schemas.microsoft.com/office/drawing/2014/main" val="3855375575"/>
                    </a:ext>
                  </a:extLst>
                </a:gridCol>
                <a:gridCol w="930303">
                  <a:extLst>
                    <a:ext uri="{9D8B030D-6E8A-4147-A177-3AD203B41FA5}">
                      <a16:colId xmlns:a16="http://schemas.microsoft.com/office/drawing/2014/main" val="209903717"/>
                    </a:ext>
                  </a:extLst>
                </a:gridCol>
                <a:gridCol w="930303">
                  <a:extLst>
                    <a:ext uri="{9D8B030D-6E8A-4147-A177-3AD203B41FA5}">
                      <a16:colId xmlns:a16="http://schemas.microsoft.com/office/drawing/2014/main" val="2258644665"/>
                    </a:ext>
                  </a:extLst>
                </a:gridCol>
                <a:gridCol w="930303">
                  <a:extLst>
                    <a:ext uri="{9D8B030D-6E8A-4147-A177-3AD203B41FA5}">
                      <a16:colId xmlns:a16="http://schemas.microsoft.com/office/drawing/2014/main" val="2452198250"/>
                    </a:ext>
                  </a:extLst>
                </a:gridCol>
              </a:tblGrid>
              <a:tr h="774338">
                <a:tc>
                  <a:txBody>
                    <a:bodyPr/>
                    <a:lstStyle/>
                    <a:p>
                      <a:pPr algn="r"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宿泊料金</a:t>
                      </a:r>
                    </a:p>
                  </a:txBody>
                  <a:tcPr marL="6178" marR="6178" marT="6178" marB="0" anchor="ctr">
                    <a:lnL>
                      <a:noFill/>
                    </a:lnL>
                    <a:lnR>
                      <a:noFill/>
                    </a:lnR>
                    <a:lnT>
                      <a:noFill/>
                    </a:lnT>
                    <a:lnB>
                      <a:noFill/>
                    </a:lnB>
                    <a:solidFill>
                      <a:srgbClr val="FFFFFF"/>
                    </a:solidFill>
                  </a:tcPr>
                </a:tc>
                <a:tc>
                  <a:txBody>
                    <a:bodyPr/>
                    <a:lstStyle/>
                    <a:p>
                      <a:pPr algn="ctr"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　</a:t>
                      </a:r>
                    </a:p>
                  </a:txBody>
                  <a:tcPr marL="6178" marR="6178" marT="6178"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東京都</a:t>
                      </a:r>
                      <a:br>
                        <a:rPr lang="ja-JP" altLang="en-US" sz="1300" b="0" i="0" u="none" strike="noStrike">
                          <a:solidFill>
                            <a:srgbClr val="000000"/>
                          </a:solidFill>
                          <a:effectLst/>
                          <a:latin typeface="Meiryo UI" panose="020B0604030504040204" pitchFamily="50" charset="-128"/>
                          <a:ea typeface="Meiryo UI" panose="020B0604030504040204" pitchFamily="50" charset="-128"/>
                        </a:rPr>
                      </a:br>
                      <a:r>
                        <a:rPr lang="ja-JP" altLang="en-US" sz="1300" b="0" i="0" u="none" strike="noStrike">
                          <a:solidFill>
                            <a:srgbClr val="000000"/>
                          </a:solidFill>
                          <a:effectLst/>
                          <a:latin typeface="Meiryo UI" panose="020B0604030504040204" pitchFamily="50" charset="-128"/>
                          <a:ea typeface="Meiryo UI" panose="020B0604030504040204" pitchFamily="50" charset="-128"/>
                        </a:rPr>
                        <a:t>（</a:t>
                      </a:r>
                      <a:r>
                        <a:rPr lang="en-US" sz="1300" b="0" i="0" u="none" strike="noStrike">
                          <a:solidFill>
                            <a:srgbClr val="000000"/>
                          </a:solidFill>
                          <a:effectLst/>
                          <a:latin typeface="Meiryo UI" panose="020B0604030504040204" pitchFamily="50" charset="-128"/>
                          <a:ea typeface="Meiryo UI" panose="020B0604030504040204" pitchFamily="50" charset="-128"/>
                        </a:rPr>
                        <a:t>H14）</a:t>
                      </a:r>
                    </a:p>
                  </a:txBody>
                  <a:tcPr marL="6178" marR="6178" marT="617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大阪府</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a:t>
                      </a:r>
                      <a:r>
                        <a:rPr lang="en-US" sz="1300" b="0" i="0" u="none" strike="noStrike" dirty="0">
                          <a:solidFill>
                            <a:srgbClr val="000000"/>
                          </a:solidFill>
                          <a:effectLst/>
                          <a:latin typeface="Meiryo UI" panose="020B0604030504040204" pitchFamily="50" charset="-128"/>
                          <a:ea typeface="Meiryo UI" panose="020B0604030504040204" pitchFamily="50" charset="-128"/>
                        </a:rPr>
                        <a:t>H29）</a:t>
                      </a:r>
                    </a:p>
                  </a:txBody>
                  <a:tcPr marL="6178" marR="6178" marT="617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400" b="1" i="0" u="sng" strike="noStrike" dirty="0">
                          <a:solidFill>
                            <a:srgbClr val="000000"/>
                          </a:solidFill>
                          <a:effectLst/>
                          <a:latin typeface="Meiryo UI" panose="020B0604030504040204" pitchFamily="50" charset="-128"/>
                          <a:ea typeface="Meiryo UI" panose="020B0604030504040204" pitchFamily="50" charset="-128"/>
                        </a:rPr>
                        <a:t>大阪府</a:t>
                      </a:r>
                      <a:endParaRPr lang="en-US" altLang="ja-JP" sz="1400" b="1" i="0" u="sng"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400" b="1" i="0" u="sng" strike="noStrike" dirty="0">
                          <a:solidFill>
                            <a:srgbClr val="000000"/>
                          </a:solidFill>
                          <a:effectLst/>
                          <a:latin typeface="Meiryo UI" panose="020B0604030504040204" pitchFamily="50" charset="-128"/>
                          <a:ea typeface="Meiryo UI" panose="020B0604030504040204" pitchFamily="50" charset="-128"/>
                        </a:rPr>
                        <a:t>改正案</a:t>
                      </a: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a:t>
                      </a:r>
                      <a:endParaRPr lang="en-US" sz="1400" b="1" i="0" u="none" strike="noStrike" dirty="0">
                        <a:solidFill>
                          <a:srgbClr val="000000"/>
                        </a:solidFill>
                        <a:effectLst/>
                        <a:latin typeface="Meiryo UI" panose="020B0604030504040204" pitchFamily="50" charset="-128"/>
                        <a:ea typeface="Meiryo UI" panose="020B0604030504040204" pitchFamily="50" charset="-128"/>
                      </a:endParaRPr>
                    </a:p>
                  </a:txBody>
                  <a:tcPr marL="6178" marR="6178" marT="617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京都市</a:t>
                      </a:r>
                      <a:br>
                        <a:rPr lang="ja-JP" altLang="en-US" sz="1300" b="0" i="0" u="none" strike="noStrike">
                          <a:solidFill>
                            <a:srgbClr val="000000"/>
                          </a:solidFill>
                          <a:effectLst/>
                          <a:latin typeface="Meiryo UI" panose="020B0604030504040204" pitchFamily="50" charset="-128"/>
                          <a:ea typeface="Meiryo UI" panose="020B0604030504040204" pitchFamily="50" charset="-128"/>
                        </a:rPr>
                      </a:br>
                      <a:r>
                        <a:rPr lang="ja-JP" altLang="en-US" sz="1300" b="0" i="0" u="none" strike="noStrike">
                          <a:solidFill>
                            <a:srgbClr val="000000"/>
                          </a:solidFill>
                          <a:effectLst/>
                          <a:latin typeface="Meiryo UI" panose="020B0604030504040204" pitchFamily="50" charset="-128"/>
                          <a:ea typeface="Meiryo UI" panose="020B0604030504040204" pitchFamily="50" charset="-128"/>
                        </a:rPr>
                        <a:t>（</a:t>
                      </a:r>
                      <a:r>
                        <a:rPr lang="en-US" sz="1300" b="0" i="0" u="none" strike="noStrike">
                          <a:solidFill>
                            <a:srgbClr val="000000"/>
                          </a:solidFill>
                          <a:effectLst/>
                          <a:latin typeface="Meiryo UI" panose="020B0604030504040204" pitchFamily="50" charset="-128"/>
                          <a:ea typeface="Meiryo UI" panose="020B0604030504040204" pitchFamily="50" charset="-128"/>
                        </a:rPr>
                        <a:t>H30）</a:t>
                      </a:r>
                    </a:p>
                  </a:txBody>
                  <a:tcPr marL="6178" marR="6178" marT="6178"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金沢市</a:t>
                      </a:r>
                      <a:br>
                        <a:rPr lang="ja-JP" altLang="en-US" sz="1300" b="0" i="0" u="none" strike="noStrike">
                          <a:solidFill>
                            <a:srgbClr val="000000"/>
                          </a:solidFill>
                          <a:effectLst/>
                          <a:latin typeface="Meiryo UI" panose="020B0604030504040204" pitchFamily="50" charset="-128"/>
                          <a:ea typeface="Meiryo UI" panose="020B0604030504040204" pitchFamily="50" charset="-128"/>
                        </a:rPr>
                      </a:br>
                      <a:r>
                        <a:rPr lang="ja-JP" altLang="en-US" sz="1300" b="0" i="0" u="none" strike="noStrike">
                          <a:solidFill>
                            <a:srgbClr val="000000"/>
                          </a:solidFill>
                          <a:effectLst/>
                          <a:latin typeface="Meiryo UI" panose="020B0604030504040204" pitchFamily="50" charset="-128"/>
                          <a:ea typeface="Meiryo UI" panose="020B0604030504040204" pitchFamily="50" charset="-128"/>
                        </a:rPr>
                        <a:t>（</a:t>
                      </a:r>
                      <a:r>
                        <a:rPr lang="en-US" sz="1300" b="0" i="0" u="none" strike="noStrike">
                          <a:solidFill>
                            <a:srgbClr val="000000"/>
                          </a:solidFill>
                          <a:effectLst/>
                          <a:latin typeface="Meiryo UI" panose="020B0604030504040204" pitchFamily="50" charset="-128"/>
                          <a:ea typeface="Meiryo UI" panose="020B0604030504040204" pitchFamily="50" charset="-128"/>
                        </a:rPr>
                        <a:t>H31）</a:t>
                      </a:r>
                    </a:p>
                  </a:txBody>
                  <a:tcPr marL="6178"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俱知安町</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a:t>
                      </a:r>
                      <a:r>
                        <a:rPr lang="en-US" sz="1300" b="0" i="0" u="none" strike="noStrike" dirty="0">
                          <a:solidFill>
                            <a:srgbClr val="000000"/>
                          </a:solidFill>
                          <a:effectLst/>
                          <a:latin typeface="Meiryo UI" panose="020B0604030504040204" pitchFamily="50" charset="-128"/>
                          <a:ea typeface="Meiryo UI" panose="020B0604030504040204" pitchFamily="50" charset="-128"/>
                        </a:rPr>
                        <a:t>R</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元）</a:t>
                      </a:r>
                    </a:p>
                  </a:txBody>
                  <a:tcPr marL="6178"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福岡県</a:t>
                      </a:r>
                      <a:br>
                        <a:rPr lang="ja-JP" altLang="en-US" sz="1300" b="0" i="0" u="none" strike="noStrike">
                          <a:solidFill>
                            <a:srgbClr val="000000"/>
                          </a:solidFill>
                          <a:effectLst/>
                          <a:latin typeface="Meiryo UI" panose="020B0604030504040204" pitchFamily="50" charset="-128"/>
                          <a:ea typeface="Meiryo UI" panose="020B0604030504040204" pitchFamily="50" charset="-128"/>
                        </a:rPr>
                      </a:br>
                      <a:r>
                        <a:rPr lang="ja-JP" altLang="en-US" sz="1300" b="0" i="0" u="none" strike="noStrike">
                          <a:solidFill>
                            <a:srgbClr val="000000"/>
                          </a:solidFill>
                          <a:effectLst/>
                          <a:latin typeface="Meiryo UI" panose="020B0604030504040204" pitchFamily="50" charset="-128"/>
                          <a:ea typeface="Meiryo UI" panose="020B0604030504040204" pitchFamily="50" charset="-128"/>
                        </a:rPr>
                        <a:t>（</a:t>
                      </a:r>
                      <a:r>
                        <a:rPr lang="en-US" sz="1300" b="0" i="0" u="none" strike="noStrike">
                          <a:solidFill>
                            <a:srgbClr val="000000"/>
                          </a:solidFill>
                          <a:effectLst/>
                          <a:latin typeface="Meiryo UI" panose="020B0604030504040204" pitchFamily="50" charset="-128"/>
                          <a:ea typeface="Meiryo UI" panose="020B0604030504040204" pitchFamily="50" charset="-128"/>
                        </a:rPr>
                        <a:t>R2）</a:t>
                      </a:r>
                    </a:p>
                  </a:txBody>
                  <a:tcPr marL="6178"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福岡市</a:t>
                      </a:r>
                      <a:br>
                        <a:rPr lang="ja-JP" altLang="en-US" sz="1300" b="0" i="0" u="none" strike="noStrike">
                          <a:solidFill>
                            <a:srgbClr val="000000"/>
                          </a:solidFill>
                          <a:effectLst/>
                          <a:latin typeface="Meiryo UI" panose="020B0604030504040204" pitchFamily="50" charset="-128"/>
                          <a:ea typeface="Meiryo UI" panose="020B0604030504040204" pitchFamily="50" charset="-128"/>
                        </a:rPr>
                      </a:br>
                      <a:r>
                        <a:rPr lang="ja-JP" altLang="en-US" sz="1300" b="0" i="0" u="none" strike="noStrike">
                          <a:solidFill>
                            <a:srgbClr val="000000"/>
                          </a:solidFill>
                          <a:effectLst/>
                          <a:latin typeface="Meiryo UI" panose="020B0604030504040204" pitchFamily="50" charset="-128"/>
                          <a:ea typeface="Meiryo UI" panose="020B0604030504040204" pitchFamily="50" charset="-128"/>
                        </a:rPr>
                        <a:t>（</a:t>
                      </a:r>
                      <a:r>
                        <a:rPr lang="en-US" sz="1300" b="0" i="0" u="none" strike="noStrike">
                          <a:solidFill>
                            <a:srgbClr val="000000"/>
                          </a:solidFill>
                          <a:effectLst/>
                          <a:latin typeface="Meiryo UI" panose="020B0604030504040204" pitchFamily="50" charset="-128"/>
                          <a:ea typeface="Meiryo UI" panose="020B0604030504040204" pitchFamily="50" charset="-128"/>
                        </a:rPr>
                        <a:t>R2）</a:t>
                      </a:r>
                    </a:p>
                  </a:txBody>
                  <a:tcPr marL="6178"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北九州市</a:t>
                      </a:r>
                      <a:br>
                        <a:rPr lang="ja-JP" altLang="en-US" sz="1300" b="0" i="0" u="none" strike="noStrike">
                          <a:solidFill>
                            <a:srgbClr val="000000"/>
                          </a:solidFill>
                          <a:effectLst/>
                          <a:latin typeface="Meiryo UI" panose="020B0604030504040204" pitchFamily="50" charset="-128"/>
                          <a:ea typeface="Meiryo UI" panose="020B0604030504040204" pitchFamily="50" charset="-128"/>
                        </a:rPr>
                      </a:br>
                      <a:r>
                        <a:rPr lang="ja-JP" altLang="en-US" sz="1300" b="0" i="0" u="none" strike="noStrike">
                          <a:solidFill>
                            <a:srgbClr val="000000"/>
                          </a:solidFill>
                          <a:effectLst/>
                          <a:latin typeface="Meiryo UI" panose="020B0604030504040204" pitchFamily="50" charset="-128"/>
                          <a:ea typeface="Meiryo UI" panose="020B0604030504040204" pitchFamily="50" charset="-128"/>
                        </a:rPr>
                        <a:t>（</a:t>
                      </a:r>
                      <a:r>
                        <a:rPr lang="en-US" sz="1300" b="0" i="0" u="none" strike="noStrike">
                          <a:solidFill>
                            <a:srgbClr val="000000"/>
                          </a:solidFill>
                          <a:effectLst/>
                          <a:latin typeface="Meiryo UI" panose="020B0604030504040204" pitchFamily="50" charset="-128"/>
                          <a:ea typeface="Meiryo UI" panose="020B0604030504040204" pitchFamily="50" charset="-128"/>
                        </a:rPr>
                        <a:t>R2）</a:t>
                      </a:r>
                    </a:p>
                  </a:txBody>
                  <a:tcPr marL="6178"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長崎市</a:t>
                      </a:r>
                      <a:br>
                        <a:rPr lang="ja-JP" altLang="en-US" sz="1300" b="0" i="0" u="none" strike="noStrike">
                          <a:solidFill>
                            <a:srgbClr val="000000"/>
                          </a:solidFill>
                          <a:effectLst/>
                          <a:latin typeface="Meiryo UI" panose="020B0604030504040204" pitchFamily="50" charset="-128"/>
                          <a:ea typeface="Meiryo UI" panose="020B0604030504040204" pitchFamily="50" charset="-128"/>
                        </a:rPr>
                      </a:br>
                      <a:r>
                        <a:rPr lang="ja-JP" altLang="en-US" sz="1300" b="0" i="0" u="none" strike="noStrike">
                          <a:solidFill>
                            <a:srgbClr val="000000"/>
                          </a:solidFill>
                          <a:effectLst/>
                          <a:latin typeface="Meiryo UI" panose="020B0604030504040204" pitchFamily="50" charset="-128"/>
                          <a:ea typeface="Meiryo UI" panose="020B0604030504040204" pitchFamily="50" charset="-128"/>
                        </a:rPr>
                        <a:t>（</a:t>
                      </a:r>
                      <a:r>
                        <a:rPr lang="en-US" sz="1300" b="0" i="0" u="none" strike="noStrike">
                          <a:solidFill>
                            <a:srgbClr val="000000"/>
                          </a:solidFill>
                          <a:effectLst/>
                          <a:latin typeface="Meiryo UI" panose="020B0604030504040204" pitchFamily="50" charset="-128"/>
                          <a:ea typeface="Meiryo UI" panose="020B0604030504040204" pitchFamily="50" charset="-128"/>
                        </a:rPr>
                        <a:t>R5）</a:t>
                      </a:r>
                    </a:p>
                  </a:txBody>
                  <a:tcPr marL="6178"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ニセコ町</a:t>
                      </a:r>
                      <a:br>
                        <a:rPr lang="ja-JP" altLang="en-US" sz="1300" b="0" i="0" u="none" strike="noStrike">
                          <a:solidFill>
                            <a:srgbClr val="000000"/>
                          </a:solidFill>
                          <a:effectLst/>
                          <a:latin typeface="Meiryo UI" panose="020B0604030504040204" pitchFamily="50" charset="-128"/>
                          <a:ea typeface="Meiryo UI" panose="020B0604030504040204" pitchFamily="50" charset="-128"/>
                        </a:rPr>
                      </a:br>
                      <a:r>
                        <a:rPr lang="ja-JP" altLang="en-US" sz="1300" b="0" i="0" u="none" strike="noStrike">
                          <a:solidFill>
                            <a:srgbClr val="000000"/>
                          </a:solidFill>
                          <a:effectLst/>
                          <a:latin typeface="Meiryo UI" panose="020B0604030504040204" pitchFamily="50" charset="-128"/>
                          <a:ea typeface="Meiryo UI" panose="020B0604030504040204" pitchFamily="50" charset="-128"/>
                        </a:rPr>
                        <a:t>（</a:t>
                      </a:r>
                      <a:r>
                        <a:rPr lang="en-US" altLang="ja-JP" sz="1300" b="0" i="0" u="none" strike="noStrike">
                          <a:solidFill>
                            <a:srgbClr val="000000"/>
                          </a:solidFill>
                          <a:effectLst/>
                          <a:latin typeface="Meiryo UI" panose="020B0604030504040204" pitchFamily="50" charset="-128"/>
                          <a:ea typeface="Meiryo UI" panose="020B0604030504040204" pitchFamily="50" charset="-128"/>
                        </a:rPr>
                        <a:t>R6</a:t>
                      </a:r>
                      <a:r>
                        <a:rPr lang="ja-JP" altLang="en-US" sz="1300" b="0" i="0" u="none" strike="noStrike">
                          <a:solidFill>
                            <a:srgbClr val="000000"/>
                          </a:solidFill>
                          <a:effectLst/>
                          <a:latin typeface="Meiryo UI" panose="020B0604030504040204" pitchFamily="50" charset="-128"/>
                          <a:ea typeface="Meiryo UI" panose="020B0604030504040204" pitchFamily="50" charset="-128"/>
                        </a:rPr>
                        <a:t>）</a:t>
                      </a:r>
                    </a:p>
                  </a:txBody>
                  <a:tcPr marL="6178"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常滑市</a:t>
                      </a:r>
                      <a:br>
                        <a:rPr lang="ja-JP" altLang="en-US" sz="1300" b="0" i="0" u="none" strike="noStrike">
                          <a:solidFill>
                            <a:srgbClr val="000000"/>
                          </a:solidFill>
                          <a:effectLst/>
                          <a:latin typeface="Meiryo UI" panose="020B0604030504040204" pitchFamily="50" charset="-128"/>
                          <a:ea typeface="Meiryo UI" panose="020B0604030504040204" pitchFamily="50" charset="-128"/>
                        </a:rPr>
                      </a:br>
                      <a:r>
                        <a:rPr lang="ja-JP" altLang="en-US" sz="1300" b="0" i="0" u="none" strike="noStrike">
                          <a:solidFill>
                            <a:srgbClr val="000000"/>
                          </a:solidFill>
                          <a:effectLst/>
                          <a:latin typeface="Meiryo UI" panose="020B0604030504040204" pitchFamily="50" charset="-128"/>
                          <a:ea typeface="Meiryo UI" panose="020B0604030504040204" pitchFamily="50" charset="-128"/>
                        </a:rPr>
                        <a:t>（</a:t>
                      </a:r>
                      <a:r>
                        <a:rPr lang="en-US" sz="1300" b="0" i="0" u="none" strike="noStrike">
                          <a:solidFill>
                            <a:srgbClr val="000000"/>
                          </a:solidFill>
                          <a:effectLst/>
                          <a:latin typeface="Meiryo UI" panose="020B0604030504040204" pitchFamily="50" charset="-128"/>
                          <a:ea typeface="Meiryo UI" panose="020B0604030504040204" pitchFamily="50" charset="-128"/>
                        </a:rPr>
                        <a:t>R7）</a:t>
                      </a:r>
                    </a:p>
                  </a:txBody>
                  <a:tcPr marL="6178"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熱海市</a:t>
                      </a:r>
                      <a:br>
                        <a:rPr lang="ja-JP" altLang="en-US" sz="1300" b="0" i="0" u="none" strike="noStrike">
                          <a:solidFill>
                            <a:srgbClr val="000000"/>
                          </a:solidFill>
                          <a:effectLst/>
                          <a:latin typeface="Meiryo UI" panose="020B0604030504040204" pitchFamily="50" charset="-128"/>
                          <a:ea typeface="Meiryo UI" panose="020B0604030504040204" pitchFamily="50" charset="-128"/>
                        </a:rPr>
                      </a:br>
                      <a:r>
                        <a:rPr lang="ja-JP" altLang="en-US" sz="1300" b="0" i="0" u="none" strike="noStrike">
                          <a:solidFill>
                            <a:srgbClr val="000000"/>
                          </a:solidFill>
                          <a:effectLst/>
                          <a:latin typeface="Meiryo UI" panose="020B0604030504040204" pitchFamily="50" charset="-128"/>
                          <a:ea typeface="Meiryo UI" panose="020B0604030504040204" pitchFamily="50" charset="-128"/>
                        </a:rPr>
                        <a:t>（</a:t>
                      </a:r>
                      <a:r>
                        <a:rPr lang="en-US" sz="1300" b="0" i="0" u="none" strike="noStrike">
                          <a:solidFill>
                            <a:srgbClr val="000000"/>
                          </a:solidFill>
                          <a:effectLst/>
                          <a:latin typeface="Meiryo UI" panose="020B0604030504040204" pitchFamily="50" charset="-128"/>
                          <a:ea typeface="Meiryo UI" panose="020B0604030504040204" pitchFamily="50" charset="-128"/>
                        </a:rPr>
                        <a:t>R7）</a:t>
                      </a:r>
                    </a:p>
                  </a:txBody>
                  <a:tcPr marL="6178"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462926361"/>
                  </a:ext>
                </a:extLst>
              </a:tr>
              <a:tr h="421132">
                <a:tc>
                  <a:txBody>
                    <a:bodyPr/>
                    <a:lstStyle/>
                    <a:p>
                      <a:pPr algn="l" fontAlgn="ct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p>
                  </a:txBody>
                  <a:tcPr marL="6178" marR="6178" marT="6178" marB="0" anchor="ctr">
                    <a:lnL>
                      <a:noFill/>
                    </a:lnL>
                    <a:lnR>
                      <a:noFill/>
                    </a:lnR>
                    <a:lnT>
                      <a:noFill/>
                    </a:lnT>
                    <a:lnB>
                      <a:noFill/>
                    </a:lnB>
                    <a:solidFill>
                      <a:srgbClr val="FFFFFF"/>
                    </a:solidFill>
                  </a:tcPr>
                </a:tc>
                <a:tc>
                  <a:txBody>
                    <a:bodyPr/>
                    <a:lstStyle/>
                    <a:p>
                      <a:pPr algn="l"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　</a:t>
                      </a:r>
                    </a:p>
                  </a:txBody>
                  <a:tcPr marL="6178" marR="6178" marT="6178" marB="0" anchor="ctr">
                    <a:lnL>
                      <a:noFill/>
                    </a:lnL>
                    <a:lnR w="6350" cap="flat" cmpd="sng" algn="ctr">
                      <a:solidFill>
                        <a:srgbClr val="000000"/>
                      </a:solidFill>
                      <a:prstDash val="solid"/>
                      <a:round/>
                      <a:headEnd type="none" w="med" len="med"/>
                      <a:tailEnd type="none" w="med" len="med"/>
                    </a:lnR>
                    <a:lnT>
                      <a:noFill/>
                    </a:lnT>
                    <a:lnB>
                      <a:noFill/>
                    </a:lnB>
                    <a:solidFill>
                      <a:srgbClr val="FFFFFF"/>
                    </a:solidFill>
                  </a:tcPr>
                </a:tc>
                <a:tc rowSpan="8">
                  <a:txBody>
                    <a:bodyPr/>
                    <a:lstStyle/>
                    <a:p>
                      <a:pPr algn="ctr" fontAlgn="ctr"/>
                      <a:r>
                        <a:rPr lang="en-US" altLang="ja-JP" sz="1300" b="0" i="0" u="none" strike="noStrike">
                          <a:solidFill>
                            <a:srgbClr val="000000"/>
                          </a:solidFill>
                          <a:effectLst/>
                          <a:latin typeface="Meiryo UI" panose="020B0604030504040204" pitchFamily="50" charset="-128"/>
                          <a:ea typeface="Meiryo UI" panose="020B0604030504040204" pitchFamily="50" charset="-128"/>
                        </a:rPr>
                        <a:t>200</a:t>
                      </a:r>
                      <a:r>
                        <a:rPr lang="ja-JP" altLang="en-US" sz="1300" b="0" i="0" u="none" strike="noStrike">
                          <a:solidFill>
                            <a:srgbClr val="000000"/>
                          </a:solidFill>
                          <a:effectLst/>
                          <a:latin typeface="Meiryo UI" panose="020B0604030504040204" pitchFamily="50" charset="-128"/>
                          <a:ea typeface="Meiryo UI" panose="020B0604030504040204" pitchFamily="50" charset="-128"/>
                        </a:rPr>
                        <a:t>円</a:t>
                      </a:r>
                    </a:p>
                  </a:txBody>
                  <a:tcPr marL="6178" marR="6178" marT="617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6">
                  <a:txBody>
                    <a:bodyPr/>
                    <a:lstStyle/>
                    <a:p>
                      <a:pPr algn="ctr" fontAlgn="ct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300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a:t>
                      </a:r>
                    </a:p>
                  </a:txBody>
                  <a:tcPr marL="6178" marR="6178" marT="617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6">
                  <a:txBody>
                    <a:bodyPr/>
                    <a:lstStyle/>
                    <a:p>
                      <a:pPr algn="ctr" fontAlgn="ctr"/>
                      <a:r>
                        <a:rPr lang="en-US" altLang="ja-JP" sz="1800" b="1" i="0" u="sng" strike="noStrike" dirty="0">
                          <a:solidFill>
                            <a:srgbClr val="000000"/>
                          </a:solidFill>
                          <a:effectLst/>
                          <a:latin typeface="Meiryo UI" panose="020B0604030504040204" pitchFamily="50" charset="-128"/>
                          <a:ea typeface="Meiryo UI" panose="020B0604030504040204" pitchFamily="50" charset="-128"/>
                        </a:rPr>
                        <a:t>500</a:t>
                      </a:r>
                      <a:r>
                        <a:rPr lang="ja-JP" altLang="en-US" sz="1800" b="1" i="0" u="sng" strike="noStrike" dirty="0">
                          <a:solidFill>
                            <a:srgbClr val="000000"/>
                          </a:solidFill>
                          <a:effectLst/>
                          <a:latin typeface="Meiryo UI" panose="020B0604030504040204" pitchFamily="50" charset="-128"/>
                          <a:ea typeface="Meiryo UI" panose="020B0604030504040204" pitchFamily="50" charset="-128"/>
                        </a:rPr>
                        <a:t>円</a:t>
                      </a:r>
                    </a:p>
                  </a:txBody>
                  <a:tcPr marL="6178" marR="6178" marT="617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4">
                  <a:txBody>
                    <a:bodyPr/>
                    <a:lstStyle/>
                    <a:p>
                      <a:pPr algn="ctr" fontAlgn="ct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1,000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a:t>
                      </a:r>
                    </a:p>
                  </a:txBody>
                  <a:tcPr marL="6178" marR="6178" marT="6178"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6">
                  <a:txBody>
                    <a:bodyPr/>
                    <a:lstStyle/>
                    <a:p>
                      <a:pPr algn="ctr" fontAlgn="ctr"/>
                      <a:r>
                        <a:rPr lang="en-US" altLang="ja-JP" sz="1300" b="0" i="0" u="none" strike="noStrike">
                          <a:solidFill>
                            <a:srgbClr val="000000"/>
                          </a:solidFill>
                          <a:effectLst/>
                          <a:latin typeface="Meiryo UI" panose="020B0604030504040204" pitchFamily="50" charset="-128"/>
                          <a:ea typeface="Meiryo UI" panose="020B0604030504040204" pitchFamily="50" charset="-128"/>
                        </a:rPr>
                        <a:t>500</a:t>
                      </a:r>
                      <a:r>
                        <a:rPr lang="ja-JP" altLang="en-US" sz="1300" b="0" i="0" u="none" strike="noStrike">
                          <a:solidFill>
                            <a:srgbClr val="000000"/>
                          </a:solidFill>
                          <a:effectLst/>
                          <a:latin typeface="Meiryo UI" panose="020B0604030504040204" pitchFamily="50" charset="-128"/>
                          <a:ea typeface="Meiryo UI" panose="020B0604030504040204" pitchFamily="50" charset="-128"/>
                        </a:rPr>
                        <a:t>円</a:t>
                      </a:r>
                    </a:p>
                  </a:txBody>
                  <a:tcPr marL="6178"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16">
                  <a:txBody>
                    <a:bodyPr/>
                    <a:lstStyle/>
                    <a:p>
                      <a:pPr algn="ctr" fontAlgn="ct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定率制</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a:t>
                      </a:r>
                    </a:p>
                  </a:txBody>
                  <a:tcPr marL="6178"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16">
                  <a:txBody>
                    <a:bodyPr/>
                    <a:lstStyle/>
                    <a:p>
                      <a:pPr algn="ctr" fontAlgn="ctr"/>
                      <a:r>
                        <a:rPr lang="en-US" altLang="ja-JP" sz="1300" b="0" i="0" u="none" strike="noStrike">
                          <a:solidFill>
                            <a:srgbClr val="000000"/>
                          </a:solidFill>
                          <a:effectLst/>
                          <a:latin typeface="Meiryo UI" panose="020B0604030504040204" pitchFamily="50" charset="-128"/>
                          <a:ea typeface="Meiryo UI" panose="020B0604030504040204" pitchFamily="50" charset="-128"/>
                        </a:rPr>
                        <a:t>200</a:t>
                      </a:r>
                      <a:r>
                        <a:rPr lang="ja-JP" altLang="en-US" sz="1300" b="0" i="0" u="none" strike="noStrike">
                          <a:solidFill>
                            <a:srgbClr val="000000"/>
                          </a:solidFill>
                          <a:effectLst/>
                          <a:latin typeface="Meiryo UI" panose="020B0604030504040204" pitchFamily="50" charset="-128"/>
                          <a:ea typeface="Meiryo UI" panose="020B0604030504040204" pitchFamily="50" charset="-128"/>
                        </a:rPr>
                        <a:t>円</a:t>
                      </a:r>
                      <a:br>
                        <a:rPr lang="ja-JP" altLang="en-US" sz="1300" b="0" i="0" u="none" strike="noStrike">
                          <a:solidFill>
                            <a:srgbClr val="000000"/>
                          </a:solidFill>
                          <a:effectLst/>
                          <a:latin typeface="Meiryo UI" panose="020B0604030504040204" pitchFamily="50" charset="-128"/>
                          <a:ea typeface="Meiryo UI" panose="020B0604030504040204" pitchFamily="50" charset="-128"/>
                        </a:rPr>
                      </a:br>
                      <a:r>
                        <a:rPr lang="en-US" altLang="ja-JP" sz="1000" b="0" i="0" u="none" strike="noStrike">
                          <a:solidFill>
                            <a:srgbClr val="000000"/>
                          </a:solidFill>
                          <a:effectLst/>
                          <a:latin typeface="Meiryo UI" panose="020B0604030504040204" pitchFamily="50" charset="-128"/>
                          <a:ea typeface="Meiryo UI" panose="020B0604030504040204" pitchFamily="50" charset="-128"/>
                        </a:rPr>
                        <a:t>(※</a:t>
                      </a:r>
                      <a:r>
                        <a:rPr lang="ja-JP" altLang="en-US" sz="1000" b="0" i="0" u="none" strike="noStrike">
                          <a:solidFill>
                            <a:srgbClr val="000000"/>
                          </a:solidFill>
                          <a:effectLst/>
                          <a:latin typeface="Meiryo UI" panose="020B0604030504040204" pitchFamily="50" charset="-128"/>
                          <a:ea typeface="Meiryo UI" panose="020B0604030504040204" pitchFamily="50" charset="-128"/>
                        </a:rPr>
                        <a:t>福岡市、北九州市内は</a:t>
                      </a:r>
                      <a:r>
                        <a:rPr lang="en-US" altLang="ja-JP" sz="1000" b="0" i="0" u="none" strike="noStrike">
                          <a:solidFill>
                            <a:srgbClr val="000000"/>
                          </a:solidFill>
                          <a:effectLst/>
                          <a:latin typeface="Meiryo UI" panose="020B0604030504040204" pitchFamily="50" charset="-128"/>
                          <a:ea typeface="Meiryo UI" panose="020B0604030504040204" pitchFamily="50" charset="-128"/>
                        </a:rPr>
                        <a:t>50</a:t>
                      </a:r>
                      <a:r>
                        <a:rPr lang="ja-JP" altLang="en-US" sz="1000" b="0" i="0" u="none" strike="noStrike">
                          <a:solidFill>
                            <a:srgbClr val="000000"/>
                          </a:solidFill>
                          <a:effectLst/>
                          <a:latin typeface="Meiryo UI" panose="020B0604030504040204" pitchFamily="50" charset="-128"/>
                          <a:ea typeface="Meiryo UI" panose="020B0604030504040204" pitchFamily="50" charset="-128"/>
                        </a:rPr>
                        <a:t>円</a:t>
                      </a:r>
                      <a:r>
                        <a:rPr lang="en-US" altLang="ja-JP" sz="1000" b="0" i="0" u="none" strike="noStrike">
                          <a:solidFill>
                            <a:srgbClr val="000000"/>
                          </a:solidFill>
                          <a:effectLst/>
                          <a:latin typeface="Meiryo UI" panose="020B0604030504040204" pitchFamily="50" charset="-128"/>
                          <a:ea typeface="Meiryo UI" panose="020B0604030504040204" pitchFamily="50" charset="-128"/>
                        </a:rPr>
                        <a:t>)</a:t>
                      </a:r>
                      <a:endParaRPr lang="ja-JP" altLang="en-US" sz="1300" b="0" i="0" u="none" strike="noStrike">
                        <a:solidFill>
                          <a:srgbClr val="000000"/>
                        </a:solidFill>
                        <a:effectLst/>
                        <a:latin typeface="Meiryo UI" panose="020B0604030504040204" pitchFamily="50" charset="-128"/>
                        <a:ea typeface="Meiryo UI" panose="020B0604030504040204" pitchFamily="50" charset="-128"/>
                      </a:endParaRPr>
                    </a:p>
                  </a:txBody>
                  <a:tcPr marL="6178"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6">
                  <a:txBody>
                    <a:bodyPr/>
                    <a:lstStyle/>
                    <a:p>
                      <a:pPr algn="ctr" fontAlgn="ct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500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うち県税</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50</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円）</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6178"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16">
                  <a:txBody>
                    <a:bodyPr/>
                    <a:lstStyle/>
                    <a:p>
                      <a:pPr algn="ctr" fontAlgn="ctr"/>
                      <a:r>
                        <a:rPr lang="en-US" altLang="ja-JP" sz="1300" b="0" i="0" u="none" strike="noStrike">
                          <a:solidFill>
                            <a:srgbClr val="000000"/>
                          </a:solidFill>
                          <a:effectLst/>
                          <a:latin typeface="Meiryo UI" panose="020B0604030504040204" pitchFamily="50" charset="-128"/>
                          <a:ea typeface="Meiryo UI" panose="020B0604030504040204" pitchFamily="50" charset="-128"/>
                        </a:rPr>
                        <a:t>200</a:t>
                      </a:r>
                      <a:r>
                        <a:rPr lang="ja-JP" altLang="en-US" sz="1300" b="0" i="0" u="none" strike="noStrike">
                          <a:solidFill>
                            <a:srgbClr val="000000"/>
                          </a:solidFill>
                          <a:effectLst/>
                          <a:latin typeface="Meiryo UI" panose="020B0604030504040204" pitchFamily="50" charset="-128"/>
                          <a:ea typeface="Meiryo UI" panose="020B0604030504040204" pitchFamily="50" charset="-128"/>
                        </a:rPr>
                        <a:t>円</a:t>
                      </a:r>
                      <a:br>
                        <a:rPr lang="ja-JP" altLang="en-US" sz="1300" b="0" i="0" u="none" strike="noStrike">
                          <a:solidFill>
                            <a:srgbClr val="000000"/>
                          </a:solidFill>
                          <a:effectLst/>
                          <a:latin typeface="Meiryo UI" panose="020B0604030504040204" pitchFamily="50" charset="-128"/>
                          <a:ea typeface="Meiryo UI" panose="020B0604030504040204" pitchFamily="50" charset="-128"/>
                        </a:rPr>
                      </a:br>
                      <a:r>
                        <a:rPr lang="ja-JP" altLang="en-US" sz="1000" b="0" i="0" u="none" strike="noStrike">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a:solidFill>
                            <a:srgbClr val="000000"/>
                          </a:solidFill>
                          <a:effectLst/>
                          <a:latin typeface="Meiryo UI" panose="020B0604030504040204" pitchFamily="50" charset="-128"/>
                          <a:ea typeface="Meiryo UI" panose="020B0604030504040204" pitchFamily="50" charset="-128"/>
                        </a:rPr>
                        <a:t>※</a:t>
                      </a:r>
                      <a:r>
                        <a:rPr lang="ja-JP" altLang="en-US" sz="1000" b="0" i="0" u="none" strike="noStrike">
                          <a:solidFill>
                            <a:srgbClr val="000000"/>
                          </a:solidFill>
                          <a:effectLst/>
                          <a:latin typeface="Meiryo UI" panose="020B0604030504040204" pitchFamily="50" charset="-128"/>
                          <a:ea typeface="Meiryo UI" panose="020B0604030504040204" pitchFamily="50" charset="-128"/>
                        </a:rPr>
                        <a:t>うち県税</a:t>
                      </a:r>
                      <a:r>
                        <a:rPr lang="en-US" altLang="ja-JP" sz="1000" b="0" i="0" u="none" strike="noStrike">
                          <a:solidFill>
                            <a:srgbClr val="000000"/>
                          </a:solidFill>
                          <a:effectLst/>
                          <a:latin typeface="Meiryo UI" panose="020B0604030504040204" pitchFamily="50" charset="-128"/>
                          <a:ea typeface="Meiryo UI" panose="020B0604030504040204" pitchFamily="50" charset="-128"/>
                        </a:rPr>
                        <a:t>50</a:t>
                      </a:r>
                      <a:r>
                        <a:rPr lang="ja-JP" altLang="en-US" sz="1000" b="0" i="0" u="none" strike="noStrike">
                          <a:solidFill>
                            <a:srgbClr val="000000"/>
                          </a:solidFill>
                          <a:effectLst/>
                          <a:latin typeface="Meiryo UI" panose="020B0604030504040204" pitchFamily="50" charset="-128"/>
                          <a:ea typeface="Meiryo UI" panose="020B0604030504040204" pitchFamily="50" charset="-128"/>
                        </a:rPr>
                        <a:t>円）</a:t>
                      </a:r>
                      <a:endParaRPr lang="ja-JP" altLang="en-US" sz="1300" b="0" i="0" u="none" strike="noStrike">
                        <a:solidFill>
                          <a:srgbClr val="000000"/>
                        </a:solidFill>
                        <a:effectLst/>
                        <a:latin typeface="Meiryo UI" panose="020B0604030504040204" pitchFamily="50" charset="-128"/>
                        <a:ea typeface="Meiryo UI" panose="020B0604030504040204" pitchFamily="50" charset="-128"/>
                      </a:endParaRPr>
                    </a:p>
                  </a:txBody>
                  <a:tcPr marL="6178"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6">
                  <a:txBody>
                    <a:bodyPr/>
                    <a:lstStyle/>
                    <a:p>
                      <a:pPr algn="ctr" fontAlgn="ctr"/>
                      <a:r>
                        <a:rPr lang="en-US" altLang="ja-JP" sz="1300" b="0" i="0" u="none" strike="noStrike">
                          <a:solidFill>
                            <a:srgbClr val="000000"/>
                          </a:solidFill>
                          <a:effectLst/>
                          <a:latin typeface="Meiryo UI" panose="020B0604030504040204" pitchFamily="50" charset="-128"/>
                          <a:ea typeface="Meiryo UI" panose="020B0604030504040204" pitchFamily="50" charset="-128"/>
                        </a:rPr>
                        <a:t>500</a:t>
                      </a:r>
                      <a:r>
                        <a:rPr lang="ja-JP" altLang="en-US" sz="1300" b="0" i="0" u="none" strike="noStrike">
                          <a:solidFill>
                            <a:srgbClr val="000000"/>
                          </a:solidFill>
                          <a:effectLst/>
                          <a:latin typeface="Meiryo UI" panose="020B0604030504040204" pitchFamily="50" charset="-128"/>
                          <a:ea typeface="Meiryo UI" panose="020B0604030504040204" pitchFamily="50" charset="-128"/>
                        </a:rPr>
                        <a:t>円</a:t>
                      </a:r>
                    </a:p>
                  </a:txBody>
                  <a:tcPr marL="6178"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altLang="ja-JP" sz="1300" b="0" i="0" u="none" strike="noStrike">
                          <a:solidFill>
                            <a:srgbClr val="000000"/>
                          </a:solidFill>
                          <a:effectLst/>
                          <a:latin typeface="Meiryo UI" panose="020B0604030504040204" pitchFamily="50" charset="-128"/>
                          <a:ea typeface="Meiryo UI" panose="020B0604030504040204" pitchFamily="50" charset="-128"/>
                        </a:rPr>
                        <a:t>2,000</a:t>
                      </a:r>
                      <a:r>
                        <a:rPr lang="ja-JP" altLang="en-US" sz="1300" b="0" i="0" u="none" strike="noStrike">
                          <a:solidFill>
                            <a:srgbClr val="000000"/>
                          </a:solidFill>
                          <a:effectLst/>
                          <a:latin typeface="Meiryo UI" panose="020B0604030504040204" pitchFamily="50" charset="-128"/>
                          <a:ea typeface="Meiryo UI" panose="020B0604030504040204" pitchFamily="50" charset="-128"/>
                        </a:rPr>
                        <a:t>円</a:t>
                      </a:r>
                    </a:p>
                  </a:txBody>
                  <a:tcPr marL="6178"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16">
                  <a:txBody>
                    <a:bodyPr/>
                    <a:lstStyle/>
                    <a:p>
                      <a:pPr algn="ctr" fontAlgn="ct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a:t>
                      </a:r>
                    </a:p>
                  </a:txBody>
                  <a:tcPr marL="6178"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16">
                  <a:txBody>
                    <a:bodyPr/>
                    <a:lstStyle/>
                    <a:p>
                      <a:pPr algn="ctr" fontAlgn="ct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a:t>
                      </a:r>
                    </a:p>
                  </a:txBody>
                  <a:tcPr marL="6178"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1348986"/>
                  </a:ext>
                </a:extLst>
              </a:tr>
              <a:tr h="421132">
                <a:tc rowSpan="2">
                  <a:txBody>
                    <a:bodyPr/>
                    <a:lstStyle/>
                    <a:p>
                      <a:pPr algn="r" fontAlgn="ct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100,000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a:t>
                      </a:r>
                    </a:p>
                  </a:txBody>
                  <a:tcPr marL="6178" marR="6178" marT="6178" marB="0" anchor="ctr">
                    <a:lnL>
                      <a:noFill/>
                    </a:lnL>
                    <a:lnR>
                      <a:noFill/>
                    </a:lnR>
                    <a:lnT>
                      <a:noFill/>
                    </a:lnT>
                    <a:lnB>
                      <a:noFill/>
                    </a:lnB>
                    <a:solidFill>
                      <a:srgbClr val="FFFFFF"/>
                    </a:solidFill>
                  </a:tcPr>
                </a:tc>
                <a:tc>
                  <a:txBody>
                    <a:bodyPr/>
                    <a:lstStyle/>
                    <a:p>
                      <a:pPr algn="l"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　</a:t>
                      </a:r>
                    </a:p>
                  </a:txBody>
                  <a:tcPr marL="6178" marR="6178" marT="6178"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357641202"/>
                  </a:ext>
                </a:extLst>
              </a:tr>
              <a:tr h="421132">
                <a:tc vMerge="1">
                  <a:txBody>
                    <a:bodyPr/>
                    <a:lstStyle/>
                    <a:p>
                      <a:endParaRPr kumimoji="1" lang="ja-JP" altLang="en-US"/>
                    </a:p>
                  </a:txBody>
                  <a:tcPr/>
                </a:tc>
                <a:tc>
                  <a:txBody>
                    <a:bodyPr/>
                    <a:lstStyle/>
                    <a:p>
                      <a:pPr algn="l"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　</a:t>
                      </a:r>
                    </a:p>
                  </a:txBody>
                  <a:tcPr marL="6178" marR="6178" marT="617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en-US" altLang="ja-JP" sz="1300" b="0" i="0" u="none" strike="noStrike">
                          <a:solidFill>
                            <a:srgbClr val="000000"/>
                          </a:solidFill>
                          <a:effectLst/>
                          <a:latin typeface="Meiryo UI" panose="020B0604030504040204" pitchFamily="50" charset="-128"/>
                          <a:ea typeface="Meiryo UI" panose="020B0604030504040204" pitchFamily="50" charset="-128"/>
                        </a:rPr>
                        <a:t>1,000</a:t>
                      </a:r>
                      <a:r>
                        <a:rPr lang="ja-JP" altLang="en-US" sz="1300" b="0" i="0" u="none" strike="noStrike">
                          <a:solidFill>
                            <a:srgbClr val="000000"/>
                          </a:solidFill>
                          <a:effectLst/>
                          <a:latin typeface="Meiryo UI" panose="020B0604030504040204" pitchFamily="50" charset="-128"/>
                          <a:ea typeface="Meiryo UI" panose="020B0604030504040204" pitchFamily="50" charset="-128"/>
                        </a:rPr>
                        <a:t>円</a:t>
                      </a:r>
                    </a:p>
                  </a:txBody>
                  <a:tcPr marL="6178"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171988895"/>
                  </a:ext>
                </a:extLst>
              </a:tr>
              <a:tr h="421132">
                <a:tc rowSpan="2">
                  <a:txBody>
                    <a:bodyPr/>
                    <a:lstStyle/>
                    <a:p>
                      <a:pPr algn="r" fontAlgn="ct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50,000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a:t>
                      </a:r>
                    </a:p>
                  </a:txBody>
                  <a:tcPr marL="6178" marR="6178" marT="6178" marB="0" anchor="ctr">
                    <a:lnL>
                      <a:noFill/>
                    </a:lnL>
                    <a:lnR>
                      <a:noFill/>
                    </a:lnR>
                    <a:lnT>
                      <a:noFill/>
                    </a:lnT>
                    <a:lnB>
                      <a:noFill/>
                    </a:lnB>
                    <a:solidFill>
                      <a:srgbClr val="FFFFFF"/>
                    </a:solidFill>
                  </a:tcPr>
                </a:tc>
                <a:tc>
                  <a:txBody>
                    <a:bodyPr/>
                    <a:lstStyle/>
                    <a:p>
                      <a:pPr algn="l"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　</a:t>
                      </a:r>
                    </a:p>
                  </a:txBody>
                  <a:tcPr marL="6178" marR="6178" marT="6178"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851169744"/>
                  </a:ext>
                </a:extLst>
              </a:tr>
              <a:tr h="421132">
                <a:tc vMerge="1">
                  <a:txBody>
                    <a:bodyPr/>
                    <a:lstStyle/>
                    <a:p>
                      <a:endParaRPr kumimoji="1" lang="ja-JP" altLang="en-US"/>
                    </a:p>
                  </a:txBody>
                  <a:tcPr/>
                </a:tc>
                <a:tc>
                  <a:txBody>
                    <a:bodyPr/>
                    <a:lstStyle/>
                    <a:p>
                      <a:pPr algn="l"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　</a:t>
                      </a:r>
                    </a:p>
                  </a:txBody>
                  <a:tcPr marL="6178" marR="6178" marT="617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500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a:t>
                      </a:r>
                    </a:p>
                  </a:txBody>
                  <a:tcPr marL="6178" marR="6178" marT="6178"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en-US" altLang="ja-JP" sz="1300" b="0" i="0" u="none" strike="noStrike">
                          <a:solidFill>
                            <a:srgbClr val="000000"/>
                          </a:solidFill>
                          <a:effectLst/>
                          <a:latin typeface="Meiryo UI" panose="020B0604030504040204" pitchFamily="50" charset="-128"/>
                          <a:ea typeface="Meiryo UI" panose="020B0604030504040204" pitchFamily="50" charset="-128"/>
                        </a:rPr>
                        <a:t>500</a:t>
                      </a:r>
                      <a:r>
                        <a:rPr lang="ja-JP" altLang="en-US" sz="1300" b="0" i="0" u="none" strike="noStrike">
                          <a:solidFill>
                            <a:srgbClr val="000000"/>
                          </a:solidFill>
                          <a:effectLst/>
                          <a:latin typeface="Meiryo UI" panose="020B0604030504040204" pitchFamily="50" charset="-128"/>
                          <a:ea typeface="Meiryo UI" panose="020B0604030504040204" pitchFamily="50" charset="-128"/>
                        </a:rPr>
                        <a:t>円</a:t>
                      </a:r>
                    </a:p>
                  </a:txBody>
                  <a:tcPr marL="6178"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814815672"/>
                  </a:ext>
                </a:extLst>
              </a:tr>
              <a:tr h="421132">
                <a:tc rowSpan="2">
                  <a:txBody>
                    <a:bodyPr/>
                    <a:lstStyle/>
                    <a:p>
                      <a:pPr algn="r" fontAlgn="ctr"/>
                      <a:r>
                        <a:rPr lang="en-US" altLang="ja-JP" sz="1300" b="0" i="0" u="none" strike="noStrike">
                          <a:solidFill>
                            <a:srgbClr val="000000"/>
                          </a:solidFill>
                          <a:effectLst/>
                          <a:latin typeface="Meiryo UI" panose="020B0604030504040204" pitchFamily="50" charset="-128"/>
                          <a:ea typeface="Meiryo UI" panose="020B0604030504040204" pitchFamily="50" charset="-128"/>
                        </a:rPr>
                        <a:t>20,000</a:t>
                      </a:r>
                      <a:r>
                        <a:rPr lang="ja-JP" altLang="en-US" sz="1300" b="0" i="0" u="none" strike="noStrike">
                          <a:solidFill>
                            <a:srgbClr val="000000"/>
                          </a:solidFill>
                          <a:effectLst/>
                          <a:latin typeface="Meiryo UI" panose="020B0604030504040204" pitchFamily="50" charset="-128"/>
                          <a:ea typeface="Meiryo UI" panose="020B0604030504040204" pitchFamily="50" charset="-128"/>
                        </a:rPr>
                        <a:t>円</a:t>
                      </a:r>
                    </a:p>
                  </a:txBody>
                  <a:tcPr marL="6178" marR="6178" marT="6178" marB="0" anchor="ctr">
                    <a:lnL>
                      <a:noFill/>
                    </a:lnL>
                    <a:lnR>
                      <a:noFill/>
                    </a:lnR>
                    <a:lnT>
                      <a:noFill/>
                    </a:lnT>
                    <a:lnB>
                      <a:noFill/>
                    </a:lnB>
                    <a:solidFill>
                      <a:srgbClr val="FFFFFF"/>
                    </a:solidFill>
                  </a:tcPr>
                </a:tc>
                <a:tc>
                  <a:txBody>
                    <a:bodyPr/>
                    <a:lstStyle/>
                    <a:p>
                      <a:pPr algn="l"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　</a:t>
                      </a:r>
                    </a:p>
                  </a:txBody>
                  <a:tcPr marL="6178" marR="6178" marT="6178"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109915104"/>
                  </a:ext>
                </a:extLst>
              </a:tr>
              <a:tr h="421132">
                <a:tc vMerge="1">
                  <a:txBody>
                    <a:bodyPr/>
                    <a:lstStyle/>
                    <a:p>
                      <a:endParaRPr kumimoji="1" lang="ja-JP" altLang="en-US"/>
                    </a:p>
                  </a:txBody>
                  <a:tcPr/>
                </a:tc>
                <a:tc>
                  <a:txBody>
                    <a:bodyPr/>
                    <a:lstStyle/>
                    <a:p>
                      <a:pPr algn="l"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　</a:t>
                      </a:r>
                    </a:p>
                  </a:txBody>
                  <a:tcPr marL="6178" marR="6178" marT="617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vMerge="1">
                  <a:txBody>
                    <a:bodyPr/>
                    <a:lstStyle/>
                    <a:p>
                      <a:endParaRPr kumimoji="1" lang="ja-JP" altLang="en-US"/>
                    </a:p>
                  </a:txBody>
                  <a:tcPr/>
                </a:tc>
                <a:tc rowSpan="2">
                  <a:txBody>
                    <a:bodyPr/>
                    <a:lstStyle/>
                    <a:p>
                      <a:pPr algn="ctr" fontAlgn="ct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a:t>
                      </a:r>
                    </a:p>
                  </a:txBody>
                  <a:tcPr marL="6178" marR="6178" marT="617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2">
                  <a:txBody>
                    <a:bodyPr/>
                    <a:lstStyle/>
                    <a:p>
                      <a:pPr algn="ctr" fontAlgn="ctr"/>
                      <a:r>
                        <a:rPr lang="en-US" altLang="ja-JP" sz="1800" b="1" i="0" u="sng" strike="noStrike" dirty="0">
                          <a:solidFill>
                            <a:srgbClr val="000000"/>
                          </a:solidFill>
                          <a:effectLst/>
                          <a:latin typeface="Meiryo UI" panose="020B0604030504040204" pitchFamily="50" charset="-128"/>
                          <a:ea typeface="Meiryo UI" panose="020B0604030504040204" pitchFamily="50" charset="-128"/>
                        </a:rPr>
                        <a:t>400</a:t>
                      </a:r>
                      <a:r>
                        <a:rPr lang="ja-JP" altLang="en-US" sz="1800" b="1" i="0" u="sng" strike="noStrike" dirty="0">
                          <a:solidFill>
                            <a:srgbClr val="000000"/>
                          </a:solidFill>
                          <a:effectLst/>
                          <a:latin typeface="Meiryo UI" panose="020B0604030504040204" pitchFamily="50" charset="-128"/>
                          <a:ea typeface="Meiryo UI" panose="020B0604030504040204" pitchFamily="50" charset="-128"/>
                        </a:rPr>
                        <a:t>円</a:t>
                      </a:r>
                    </a:p>
                  </a:txBody>
                  <a:tcPr marL="6178" marR="6178" marT="617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10">
                  <a:txBody>
                    <a:bodyPr/>
                    <a:lstStyle/>
                    <a:p>
                      <a:pPr algn="ctr" fontAlgn="ct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a:t>
                      </a:r>
                    </a:p>
                  </a:txBody>
                  <a:tcPr marL="6178" marR="6178" marT="6178"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8">
                  <a:txBody>
                    <a:bodyPr/>
                    <a:lstStyle/>
                    <a:p>
                      <a:pPr algn="ctr" fontAlgn="ct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a:t>
                      </a:r>
                    </a:p>
                  </a:txBody>
                  <a:tcPr marL="6178"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rowSpan="10">
                  <a:txBody>
                    <a:bodyPr/>
                    <a:lstStyle/>
                    <a:p>
                      <a:pPr algn="ctr" fontAlgn="ct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200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a:t>
                      </a:r>
                      <a:br>
                        <a:rPr lang="ja-JP" altLang="en-US" sz="13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うち県税</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50</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円）</a:t>
                      </a: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6178"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tc rowSpan="4">
                  <a:txBody>
                    <a:bodyPr/>
                    <a:lstStyle/>
                    <a:p>
                      <a:pPr algn="ctr" fontAlgn="ctr"/>
                      <a:r>
                        <a:rPr lang="en-US" altLang="ja-JP" sz="1300" b="0" i="0" u="none" strike="noStrike">
                          <a:solidFill>
                            <a:srgbClr val="000000"/>
                          </a:solidFill>
                          <a:effectLst/>
                          <a:latin typeface="Meiryo UI" panose="020B0604030504040204" pitchFamily="50" charset="-128"/>
                          <a:ea typeface="Meiryo UI" panose="020B0604030504040204" pitchFamily="50" charset="-128"/>
                        </a:rPr>
                        <a:t>200</a:t>
                      </a:r>
                      <a:r>
                        <a:rPr lang="ja-JP" altLang="en-US" sz="1300" b="0" i="0" u="none" strike="noStrike">
                          <a:solidFill>
                            <a:srgbClr val="000000"/>
                          </a:solidFill>
                          <a:effectLst/>
                          <a:latin typeface="Meiryo UI" panose="020B0604030504040204" pitchFamily="50" charset="-128"/>
                          <a:ea typeface="Meiryo UI" panose="020B0604030504040204" pitchFamily="50" charset="-128"/>
                        </a:rPr>
                        <a:t>円</a:t>
                      </a:r>
                    </a:p>
                  </a:txBody>
                  <a:tcPr marL="6178"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8">
                  <a:txBody>
                    <a:bodyPr/>
                    <a:lstStyle/>
                    <a:p>
                      <a:pPr algn="ctr" fontAlgn="ctr"/>
                      <a:r>
                        <a:rPr lang="en-US" altLang="ja-JP" sz="1300" b="0" i="0" u="none" strike="noStrike">
                          <a:solidFill>
                            <a:srgbClr val="000000"/>
                          </a:solidFill>
                          <a:effectLst/>
                          <a:latin typeface="Meiryo UI" panose="020B0604030504040204" pitchFamily="50" charset="-128"/>
                          <a:ea typeface="Meiryo UI" panose="020B0604030504040204" pitchFamily="50" charset="-128"/>
                        </a:rPr>
                        <a:t>200</a:t>
                      </a:r>
                      <a:r>
                        <a:rPr lang="ja-JP" altLang="en-US" sz="1300" b="0" i="0" u="none" strike="noStrike">
                          <a:solidFill>
                            <a:srgbClr val="000000"/>
                          </a:solidFill>
                          <a:effectLst/>
                          <a:latin typeface="Meiryo UI" panose="020B0604030504040204" pitchFamily="50" charset="-128"/>
                          <a:ea typeface="Meiryo UI" panose="020B0604030504040204" pitchFamily="50" charset="-128"/>
                        </a:rPr>
                        <a:t>円</a:t>
                      </a:r>
                    </a:p>
                  </a:txBody>
                  <a:tcPr marL="6178"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81773041"/>
                  </a:ext>
                </a:extLst>
              </a:tr>
              <a:tr h="421132">
                <a:tc rowSpan="2">
                  <a:txBody>
                    <a:bodyPr/>
                    <a:lstStyle/>
                    <a:p>
                      <a:pPr algn="r" fontAlgn="ctr"/>
                      <a:r>
                        <a:rPr lang="en-US" altLang="ja-JP" sz="1300" b="0" i="0" u="none" strike="noStrike">
                          <a:solidFill>
                            <a:srgbClr val="000000"/>
                          </a:solidFill>
                          <a:effectLst/>
                          <a:latin typeface="Meiryo UI" panose="020B0604030504040204" pitchFamily="50" charset="-128"/>
                          <a:ea typeface="Meiryo UI" panose="020B0604030504040204" pitchFamily="50" charset="-128"/>
                        </a:rPr>
                        <a:t>15,000</a:t>
                      </a:r>
                      <a:r>
                        <a:rPr lang="ja-JP" altLang="en-US" sz="1300" b="0" i="0" u="none" strike="noStrike">
                          <a:solidFill>
                            <a:srgbClr val="000000"/>
                          </a:solidFill>
                          <a:effectLst/>
                          <a:latin typeface="Meiryo UI" panose="020B0604030504040204" pitchFamily="50" charset="-128"/>
                          <a:ea typeface="Meiryo UI" panose="020B0604030504040204" pitchFamily="50" charset="-128"/>
                        </a:rPr>
                        <a:t>円</a:t>
                      </a:r>
                    </a:p>
                  </a:txBody>
                  <a:tcPr marL="6178" marR="6178" marT="6178" marB="0" anchor="ctr">
                    <a:lnL>
                      <a:noFill/>
                    </a:lnL>
                    <a:lnR>
                      <a:noFill/>
                    </a:lnR>
                    <a:lnT>
                      <a:noFill/>
                    </a:lnT>
                    <a:lnB>
                      <a:noFill/>
                    </a:lnB>
                    <a:solidFill>
                      <a:srgbClr val="FFFFFF"/>
                    </a:solidFill>
                  </a:tcPr>
                </a:tc>
                <a:tc>
                  <a:txBody>
                    <a:bodyPr/>
                    <a:lstStyle/>
                    <a:p>
                      <a:pPr algn="l"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　</a:t>
                      </a:r>
                    </a:p>
                  </a:txBody>
                  <a:tcPr marL="6178" marR="6178" marT="6178"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408875473"/>
                  </a:ext>
                </a:extLst>
              </a:tr>
              <a:tr h="421132">
                <a:tc vMerge="1">
                  <a:txBody>
                    <a:bodyPr/>
                    <a:lstStyle/>
                    <a:p>
                      <a:endParaRPr kumimoji="1" lang="ja-JP" altLang="en-US"/>
                    </a:p>
                  </a:txBody>
                  <a:tcPr/>
                </a:tc>
                <a:tc>
                  <a:txBody>
                    <a:bodyPr/>
                    <a:lstStyle/>
                    <a:p>
                      <a:pPr algn="l"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　</a:t>
                      </a:r>
                    </a:p>
                  </a:txBody>
                  <a:tcPr marL="6178" marR="6178" marT="617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rowSpan="2">
                  <a:txBody>
                    <a:bodyPr/>
                    <a:lstStyle/>
                    <a:p>
                      <a:pPr algn="ctr" fontAlgn="ctr"/>
                      <a:r>
                        <a:rPr lang="en-US" altLang="ja-JP" sz="1300" b="0" i="0" u="none" strike="noStrike">
                          <a:solidFill>
                            <a:srgbClr val="000000"/>
                          </a:solidFill>
                          <a:effectLst/>
                          <a:latin typeface="Meiryo UI" panose="020B0604030504040204" pitchFamily="50" charset="-128"/>
                          <a:ea typeface="Meiryo UI" panose="020B0604030504040204" pitchFamily="50" charset="-128"/>
                        </a:rPr>
                        <a:t>100</a:t>
                      </a:r>
                      <a:r>
                        <a:rPr lang="ja-JP" altLang="en-US" sz="1300" b="0" i="0" u="none" strike="noStrike">
                          <a:solidFill>
                            <a:srgbClr val="000000"/>
                          </a:solidFill>
                          <a:effectLst/>
                          <a:latin typeface="Meiryo UI" panose="020B0604030504040204" pitchFamily="50" charset="-128"/>
                          <a:ea typeface="Meiryo UI" panose="020B0604030504040204" pitchFamily="50" charset="-128"/>
                        </a:rPr>
                        <a:t>円</a:t>
                      </a:r>
                    </a:p>
                  </a:txBody>
                  <a:tcPr marL="6178" marR="6178" marT="617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4">
                  <a:txBody>
                    <a:bodyPr/>
                    <a:lstStyle/>
                    <a:p>
                      <a:pPr algn="ctr" fontAlgn="ct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100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a:t>
                      </a:r>
                    </a:p>
                  </a:txBody>
                  <a:tcPr marL="6178" marR="6178" marT="617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rowSpan="6">
                  <a:txBody>
                    <a:bodyPr/>
                    <a:lstStyle/>
                    <a:p>
                      <a:pPr algn="ctr" fontAlgn="ctr"/>
                      <a:r>
                        <a:rPr lang="en-US" altLang="ja-JP" sz="1800" b="1" i="0" u="sng" strike="noStrike" dirty="0">
                          <a:solidFill>
                            <a:srgbClr val="000000"/>
                          </a:solidFill>
                          <a:effectLst/>
                          <a:latin typeface="Meiryo UI" panose="020B0604030504040204" pitchFamily="50" charset="-128"/>
                          <a:ea typeface="Meiryo UI" panose="020B0604030504040204" pitchFamily="50" charset="-128"/>
                        </a:rPr>
                        <a:t>200</a:t>
                      </a:r>
                      <a:r>
                        <a:rPr lang="ja-JP" altLang="en-US" sz="1800" b="1" i="0" u="sng" strike="noStrike" dirty="0">
                          <a:solidFill>
                            <a:srgbClr val="000000"/>
                          </a:solidFill>
                          <a:effectLst/>
                          <a:latin typeface="Meiryo UI" panose="020B0604030504040204" pitchFamily="50" charset="-128"/>
                          <a:ea typeface="Meiryo UI" panose="020B0604030504040204" pitchFamily="50" charset="-128"/>
                        </a:rPr>
                        <a:t>円</a:t>
                      </a:r>
                    </a:p>
                  </a:txBody>
                  <a:tcPr marL="6178" marR="6178" marT="617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639187635"/>
                  </a:ext>
                </a:extLst>
              </a:tr>
              <a:tr h="421132">
                <a:tc rowSpan="2">
                  <a:txBody>
                    <a:bodyPr/>
                    <a:lstStyle/>
                    <a:p>
                      <a:pPr algn="r" fontAlgn="ctr"/>
                      <a:r>
                        <a:rPr lang="en-US" altLang="ja-JP" sz="1300" b="0" i="0" u="none" strike="noStrike">
                          <a:solidFill>
                            <a:srgbClr val="000000"/>
                          </a:solidFill>
                          <a:effectLst/>
                          <a:latin typeface="Meiryo UI" panose="020B0604030504040204" pitchFamily="50" charset="-128"/>
                          <a:ea typeface="Meiryo UI" panose="020B0604030504040204" pitchFamily="50" charset="-128"/>
                        </a:rPr>
                        <a:t>10,000</a:t>
                      </a:r>
                      <a:r>
                        <a:rPr lang="ja-JP" altLang="en-US" sz="1300" b="0" i="0" u="none" strike="noStrike">
                          <a:solidFill>
                            <a:srgbClr val="000000"/>
                          </a:solidFill>
                          <a:effectLst/>
                          <a:latin typeface="Meiryo UI" panose="020B0604030504040204" pitchFamily="50" charset="-128"/>
                          <a:ea typeface="Meiryo UI" panose="020B0604030504040204" pitchFamily="50" charset="-128"/>
                        </a:rPr>
                        <a:t>円</a:t>
                      </a:r>
                    </a:p>
                  </a:txBody>
                  <a:tcPr marL="6178" marR="6178" marT="6178" marB="0" anchor="ctr">
                    <a:lnL>
                      <a:noFill/>
                    </a:lnL>
                    <a:lnR>
                      <a:noFill/>
                    </a:lnR>
                    <a:lnT>
                      <a:noFill/>
                    </a:lnT>
                    <a:lnB>
                      <a:noFill/>
                    </a:lnB>
                    <a:solidFill>
                      <a:srgbClr val="FFFFFF"/>
                    </a:solidFill>
                  </a:tcPr>
                </a:tc>
                <a:tc>
                  <a:txBody>
                    <a:bodyPr/>
                    <a:lstStyle/>
                    <a:p>
                      <a:pPr algn="l"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　</a:t>
                      </a:r>
                    </a:p>
                  </a:txBody>
                  <a:tcPr marL="6178" marR="6178" marT="6178"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530036006"/>
                  </a:ext>
                </a:extLst>
              </a:tr>
              <a:tr h="421132">
                <a:tc vMerge="1">
                  <a:txBody>
                    <a:bodyPr/>
                    <a:lstStyle/>
                    <a:p>
                      <a:endParaRPr kumimoji="1" lang="ja-JP" altLang="en-US"/>
                    </a:p>
                  </a:txBody>
                  <a:tcPr/>
                </a:tc>
                <a:tc>
                  <a:txBody>
                    <a:bodyPr/>
                    <a:lstStyle/>
                    <a:p>
                      <a:pPr algn="l"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　</a:t>
                      </a:r>
                    </a:p>
                  </a:txBody>
                  <a:tcPr marL="6178" marR="6178" marT="617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rowSpan="6">
                  <a:txBody>
                    <a:bodyPr/>
                    <a:lstStyle/>
                    <a:p>
                      <a:pPr algn="ctr"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免税</a:t>
                      </a:r>
                    </a:p>
                  </a:txBody>
                  <a:tcPr marL="6178" marR="6178" marT="617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10">
                      <a:fgClr>
                        <a:srgbClr val="FF0000"/>
                      </a:fgClr>
                      <a:bgClr>
                        <a:srgbClr val="DDEBF7"/>
                      </a:bgClr>
                    </a:pattFill>
                  </a:tcPr>
                </a:tc>
                <a:tc vMerge="1">
                  <a:txBody>
                    <a:bodyPr/>
                    <a:lstStyle/>
                    <a:p>
                      <a:endParaRPr kumimoji="1" lang="ja-JP" altLang="en-US"/>
                    </a:p>
                  </a:txBody>
                  <a:tcPr/>
                </a:tc>
                <a:tc vMerge="1">
                  <a:txBody>
                    <a:bodyPr/>
                    <a:lstStyle/>
                    <a:p>
                      <a:pPr algn="ctr" fontAlgn="ct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6178" marR="6178" marT="617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6">
                  <a:txBody>
                    <a:bodyPr/>
                    <a:lstStyle/>
                    <a:p>
                      <a:pPr algn="ctr" fontAlgn="ctr"/>
                      <a:r>
                        <a:rPr lang="en-US" altLang="ja-JP" sz="1300" b="0" i="0" u="none" strike="noStrike">
                          <a:solidFill>
                            <a:srgbClr val="000000"/>
                          </a:solidFill>
                          <a:effectLst/>
                          <a:latin typeface="Meiryo UI" panose="020B0604030504040204" pitchFamily="50" charset="-128"/>
                          <a:ea typeface="Meiryo UI" panose="020B0604030504040204" pitchFamily="50" charset="-128"/>
                        </a:rPr>
                        <a:t>100</a:t>
                      </a:r>
                      <a:r>
                        <a:rPr lang="ja-JP" altLang="en-US" sz="1300" b="0" i="0" u="none" strike="noStrike">
                          <a:solidFill>
                            <a:srgbClr val="000000"/>
                          </a:solidFill>
                          <a:effectLst/>
                          <a:latin typeface="Meiryo UI" panose="020B0604030504040204" pitchFamily="50" charset="-128"/>
                          <a:ea typeface="Meiryo UI" panose="020B0604030504040204" pitchFamily="50" charset="-128"/>
                        </a:rPr>
                        <a:t>円</a:t>
                      </a:r>
                    </a:p>
                  </a:txBody>
                  <a:tcPr marL="6178"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896466165"/>
                  </a:ext>
                </a:extLst>
              </a:tr>
              <a:tr h="421132">
                <a:tc rowSpan="2">
                  <a:txBody>
                    <a:bodyPr/>
                    <a:lstStyle/>
                    <a:p>
                      <a:pPr algn="r" fontAlgn="ct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7,000</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円</a:t>
                      </a:r>
                    </a:p>
                  </a:txBody>
                  <a:tcPr marL="6178" marR="6178" marT="6178" marB="0" anchor="ctr">
                    <a:lnL>
                      <a:noFill/>
                    </a:lnL>
                    <a:lnR>
                      <a:noFill/>
                    </a:lnR>
                    <a:lnT>
                      <a:noFill/>
                    </a:lnT>
                    <a:lnB>
                      <a:noFill/>
                    </a:lnB>
                    <a:solidFill>
                      <a:srgbClr val="FFFFFF"/>
                    </a:solidFill>
                  </a:tcPr>
                </a:tc>
                <a:tc>
                  <a:txBody>
                    <a:bodyPr/>
                    <a:lstStyle/>
                    <a:p>
                      <a:pPr algn="l"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　</a:t>
                      </a:r>
                    </a:p>
                  </a:txBody>
                  <a:tcPr marL="6178" marR="6178" marT="6178"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202647703"/>
                  </a:ext>
                </a:extLst>
              </a:tr>
              <a:tr h="421132">
                <a:tc vMerge="1">
                  <a:txBody>
                    <a:bodyPr/>
                    <a:lstStyle/>
                    <a:p>
                      <a:endParaRPr kumimoji="1" lang="ja-JP" altLang="en-US"/>
                    </a:p>
                  </a:txBody>
                  <a:tcPr>
                    <a:lnT w="12700" cmpd="sng">
                      <a:noFill/>
                      <a:prstDash val="solid"/>
                    </a:lnT>
                  </a:tcPr>
                </a:tc>
                <a:tc>
                  <a:txBody>
                    <a:bodyPr/>
                    <a:lstStyle/>
                    <a:p>
                      <a:pPr algn="l" fontAlgn="ct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p>
                  </a:txBody>
                  <a:tcPr marL="6178" marR="6178" marT="6178" marB="0" anchor="ctr">
                    <a:lnL w="1270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vMerge="1">
                  <a:txBody>
                    <a:bodyPr/>
                    <a:lstStyle/>
                    <a:p>
                      <a:endParaRPr kumimoji="1" lang="ja-JP" alt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rowSpan="4">
                  <a:txBody>
                    <a:bodyPr/>
                    <a:lstStyle/>
                    <a:p>
                      <a:pPr algn="ctr" fontAlgn="ct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免税</a:t>
                      </a:r>
                    </a:p>
                  </a:txBody>
                  <a:tcPr marL="6178" marR="6178" marT="6178" marB="0" anchor="ctr">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pattFill prst="pct10">
                      <a:fgClr>
                        <a:srgbClr val="FF0000"/>
                      </a:fgClr>
                      <a:bgClr>
                        <a:srgbClr val="DDEBF7"/>
                      </a:bgClr>
                    </a:pattFill>
                  </a:tcPr>
                </a:tc>
                <a:tc vMerge="1">
                  <a:txBody>
                    <a:bodyPr/>
                    <a:lstStyle/>
                    <a:p>
                      <a:pPr algn="ctr" fontAlgn="ct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6178" marR="6178" marT="617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9050" cap="flat" cmpd="sng" algn="ctr">
                      <a:solidFill>
                        <a:srgbClr val="000000"/>
                      </a:solidFill>
                      <a:prstDash val="solid"/>
                      <a:round/>
                      <a:headEnd type="none" w="med" len="med"/>
                      <a:tailEnd type="none" w="med" len="med"/>
                    </a:lnB>
                    <a:pattFill prst="pct10">
                      <a:fgClr>
                        <a:srgbClr val="FF0000"/>
                      </a:fgClr>
                      <a:bgClr>
                        <a:srgbClr val="DDEBF7"/>
                      </a:bgClr>
                    </a:pattFill>
                  </a:tcPr>
                </a:tc>
                <a:tc vMerge="1">
                  <a:txBody>
                    <a:bodyPr/>
                    <a:lstStyle/>
                    <a:p>
                      <a:endParaRPr kumimoji="1" lang="ja-JP" altLang="en-US"/>
                    </a:p>
                  </a:txBody>
                  <a:tcPr>
                    <a:lnL w="190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vMerge="1">
                  <a:txBody>
                    <a:bodyPr/>
                    <a:lstStyle/>
                    <a:p>
                      <a:endParaRPr kumimoji="1" lang="ja-JP" altLang="en-US"/>
                    </a:p>
                  </a:txBody>
                  <a:tcPr>
                    <a:lnT w="6350" cap="flat" cmpd="sng" algn="ctr">
                      <a:solidFill>
                        <a:srgbClr val="000000"/>
                      </a:solidFill>
                      <a:prstDash val="dot"/>
                      <a:round/>
                      <a:headEnd type="none" w="med" len="med"/>
                      <a:tailEnd type="none" w="med" len="med"/>
                    </a:lnT>
                  </a:tcPr>
                </a:tc>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vMerge="1">
                  <a:txBody>
                    <a:bodyPr/>
                    <a:lstStyle/>
                    <a:p>
                      <a:endParaRPr kumimoji="1" lang="ja-JP" altLang="en-US"/>
                    </a:p>
                  </a:txBody>
                  <a:tcPr>
                    <a:lnT w="6350" cap="flat" cmpd="sng" algn="ctr">
                      <a:solidFill>
                        <a:srgbClr val="000000"/>
                      </a:solidFill>
                      <a:prstDash val="dot"/>
                      <a:round/>
                      <a:headEnd type="none" w="med" len="med"/>
                      <a:tailEnd type="none" w="med" len="med"/>
                    </a:lnT>
                  </a:tcPr>
                </a:tc>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597702680"/>
                  </a:ext>
                </a:extLst>
              </a:tr>
              <a:tr h="421132">
                <a:tc rowSpan="2">
                  <a:txBody>
                    <a:bodyPr/>
                    <a:lstStyle/>
                    <a:p>
                      <a:pPr algn="r" fontAlgn="ctr"/>
                      <a:r>
                        <a:rPr lang="en-US" altLang="ja-JP" sz="1300" b="0" i="0" u="none" strike="noStrike">
                          <a:solidFill>
                            <a:srgbClr val="000000"/>
                          </a:solidFill>
                          <a:effectLst/>
                          <a:latin typeface="Meiryo UI" panose="020B0604030504040204" pitchFamily="50" charset="-128"/>
                          <a:ea typeface="Meiryo UI" panose="020B0604030504040204" pitchFamily="50" charset="-128"/>
                        </a:rPr>
                        <a:t>5,000</a:t>
                      </a:r>
                      <a:r>
                        <a:rPr lang="ja-JP" altLang="en-US" sz="1300" b="0" i="0" u="none" strike="noStrike">
                          <a:solidFill>
                            <a:srgbClr val="000000"/>
                          </a:solidFill>
                          <a:effectLst/>
                          <a:latin typeface="Meiryo UI" panose="020B0604030504040204" pitchFamily="50" charset="-128"/>
                          <a:ea typeface="Meiryo UI" panose="020B0604030504040204" pitchFamily="50" charset="-128"/>
                        </a:rPr>
                        <a:t>円</a:t>
                      </a:r>
                    </a:p>
                  </a:txBody>
                  <a:tcPr marL="6178" marR="6178" marT="6178" marB="0" anchor="ctr">
                    <a:lnL>
                      <a:noFill/>
                    </a:lnL>
                    <a:lnR>
                      <a:noFill/>
                    </a:lnR>
                    <a:lnT>
                      <a:noFill/>
                    </a:lnT>
                    <a:lnB>
                      <a:noFill/>
                    </a:lnB>
                    <a:solidFill>
                      <a:srgbClr val="FFFFFF"/>
                    </a:solidFill>
                  </a:tcPr>
                </a:tc>
                <a:tc>
                  <a:txBody>
                    <a:bodyPr/>
                    <a:lstStyle/>
                    <a:p>
                      <a:pPr algn="l"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　</a:t>
                      </a:r>
                    </a:p>
                  </a:txBody>
                  <a:tcPr marL="6178" marR="6178" marT="6178"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010859162"/>
                  </a:ext>
                </a:extLst>
              </a:tr>
              <a:tr h="421132">
                <a:tc vMerge="1">
                  <a:txBody>
                    <a:bodyPr/>
                    <a:lstStyle/>
                    <a:p>
                      <a:endParaRPr kumimoji="1" lang="ja-JP" altLang="en-US"/>
                    </a:p>
                  </a:txBody>
                  <a:tcPr/>
                </a:tc>
                <a:tc>
                  <a:txBody>
                    <a:bodyPr/>
                    <a:lstStyle/>
                    <a:p>
                      <a:pPr algn="l"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　</a:t>
                      </a:r>
                    </a:p>
                  </a:txBody>
                  <a:tcPr marL="6178" marR="6178" marT="617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vMerge="1">
                  <a:txBody>
                    <a:bodyPr/>
                    <a:lstStyle/>
                    <a:p>
                      <a:endParaRPr kumimoji="1" lang="ja-JP" altLang="en-US"/>
                    </a:p>
                  </a:txBody>
                  <a:tcPr/>
                </a:tc>
                <a:tc vMerge="1">
                  <a:txBody>
                    <a:bodyPr/>
                    <a:lstStyle/>
                    <a:p>
                      <a:endParaRPr kumimoji="1" lang="ja-JP" altLang="en-US"/>
                    </a:p>
                  </a:txBody>
                  <a:tcPr/>
                </a:tc>
                <a:tc rowSpan="2">
                  <a:txBody>
                    <a:bodyPr/>
                    <a:lstStyle/>
                    <a:p>
                      <a:pPr algn="ctr"/>
                      <a:r>
                        <a:rPr kumimoji="1" lang="ja-JP" altLang="en-US" sz="1800" b="1" u="sng" dirty="0">
                          <a:latin typeface="Meiryo UI" panose="020B0604030504040204" pitchFamily="50" charset="-128"/>
                          <a:ea typeface="Meiryo UI" panose="020B0604030504040204" pitchFamily="50" charset="-128"/>
                        </a:rPr>
                        <a:t>免税</a:t>
                      </a:r>
                      <a:endParaRPr kumimoji="1" lang="en-US" altLang="ja-JP" sz="1800" b="1" u="sng" dirty="0">
                        <a:latin typeface="Meiryo UI" panose="020B0604030504040204" pitchFamily="50" charset="-128"/>
                        <a:ea typeface="Meiryo UI" panose="020B0604030504040204" pitchFamily="50" charset="-128"/>
                      </a:endParaRPr>
                    </a:p>
                  </a:txBody>
                  <a:tcPr marL="6178" marR="6178" marT="6178"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pattFill prst="pct10">
                      <a:fgClr>
                        <a:srgbClr val="FF0000"/>
                      </a:fgClr>
                      <a:bgClr>
                        <a:schemeClr val="accent1">
                          <a:lumMod val="20000"/>
                          <a:lumOff val="80000"/>
                        </a:schemeClr>
                      </a:bgClr>
                    </a:pattFill>
                  </a:tcPr>
                </a:tc>
                <a:tc vMerge="1">
                  <a:txBody>
                    <a:bodyPr/>
                    <a:lstStyle/>
                    <a:p>
                      <a:endParaRPr kumimoji="1" lang="ja-JP" altLang="en-US"/>
                    </a:p>
                  </a:txBody>
                  <a:tcPr/>
                </a:tc>
                <a:tc rowSpan="2">
                  <a:txBody>
                    <a:bodyPr/>
                    <a:lstStyle/>
                    <a:p>
                      <a:pPr algn="ctr" fontAlgn="ct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免税</a:t>
                      </a:r>
                      <a:r>
                        <a:rPr lang="en-US" altLang="ja-JP" sz="1300" b="0" i="0" u="none" strike="noStrike" dirty="0">
                          <a:solidFill>
                            <a:srgbClr val="000000"/>
                          </a:solidFill>
                          <a:effectLst/>
                          <a:latin typeface="Meiryo UI" panose="020B0604030504040204" pitchFamily="50" charset="-128"/>
                          <a:ea typeface="Meiryo UI" panose="020B0604030504040204" pitchFamily="50" charset="-128"/>
                        </a:rPr>
                        <a:t>(※)</a:t>
                      </a:r>
                    </a:p>
                  </a:txBody>
                  <a:tcPr marL="6178"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pattFill prst="pct10">
                      <a:fgClr>
                        <a:srgbClr val="FF0000"/>
                      </a:fgClr>
                      <a:bgClr>
                        <a:srgbClr val="DDEBF7"/>
                      </a:bgClr>
                    </a:patt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ctr" fontAlgn="ctr"/>
                      <a:r>
                        <a:rPr lang="en-US" altLang="ja-JP" sz="1300" b="0" i="0" u="none" strike="noStrike">
                          <a:solidFill>
                            <a:srgbClr val="000000"/>
                          </a:solidFill>
                          <a:effectLst/>
                          <a:latin typeface="Meiryo UI" panose="020B0604030504040204" pitchFamily="50" charset="-128"/>
                          <a:ea typeface="Meiryo UI" panose="020B0604030504040204" pitchFamily="50" charset="-128"/>
                        </a:rPr>
                        <a:t>100</a:t>
                      </a:r>
                      <a:r>
                        <a:rPr lang="ja-JP" altLang="en-US" sz="1300" b="0" i="0" u="none" strike="noStrike">
                          <a:solidFill>
                            <a:srgbClr val="000000"/>
                          </a:solidFill>
                          <a:effectLst/>
                          <a:latin typeface="Meiryo UI" panose="020B0604030504040204" pitchFamily="50" charset="-128"/>
                          <a:ea typeface="Meiryo UI" panose="020B0604030504040204" pitchFamily="50" charset="-128"/>
                        </a:rPr>
                        <a:t>円</a:t>
                      </a:r>
                    </a:p>
                  </a:txBody>
                  <a:tcPr marL="6178" marR="6178" marT="61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961963437"/>
                  </a:ext>
                </a:extLst>
              </a:tr>
              <a:tr h="421132">
                <a:tc rowSpan="2">
                  <a:txBody>
                    <a:bodyPr/>
                    <a:lstStyle/>
                    <a:p>
                      <a:pPr algn="r" fontAlgn="ctr"/>
                      <a:r>
                        <a:rPr lang="en-US" altLang="ja-JP" sz="1300" b="0" i="0" u="none" strike="noStrike">
                          <a:solidFill>
                            <a:srgbClr val="000000"/>
                          </a:solidFill>
                          <a:effectLst/>
                          <a:latin typeface="Meiryo UI" panose="020B0604030504040204" pitchFamily="50" charset="-128"/>
                          <a:ea typeface="Meiryo UI" panose="020B0604030504040204" pitchFamily="50" charset="-128"/>
                        </a:rPr>
                        <a:t>0</a:t>
                      </a:r>
                      <a:r>
                        <a:rPr lang="ja-JP" altLang="en-US" sz="1300" b="0" i="0" u="none" strike="noStrike">
                          <a:solidFill>
                            <a:srgbClr val="000000"/>
                          </a:solidFill>
                          <a:effectLst/>
                          <a:latin typeface="Meiryo UI" panose="020B0604030504040204" pitchFamily="50" charset="-128"/>
                          <a:ea typeface="Meiryo UI" panose="020B0604030504040204" pitchFamily="50" charset="-128"/>
                        </a:rPr>
                        <a:t>円</a:t>
                      </a:r>
                    </a:p>
                  </a:txBody>
                  <a:tcPr marL="6178" marR="6178" marT="6178" marB="0" anchor="ctr">
                    <a:lnL>
                      <a:noFill/>
                    </a:lnL>
                    <a:lnR>
                      <a:noFill/>
                    </a:lnR>
                    <a:lnT>
                      <a:noFill/>
                    </a:lnT>
                    <a:lnB>
                      <a:noFill/>
                    </a:lnB>
                    <a:solidFill>
                      <a:srgbClr val="FFFFFF"/>
                    </a:solidFill>
                  </a:tcPr>
                </a:tc>
                <a:tc>
                  <a:txBody>
                    <a:bodyPr/>
                    <a:lstStyle/>
                    <a:p>
                      <a:pPr algn="l"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　</a:t>
                      </a:r>
                    </a:p>
                  </a:txBody>
                  <a:tcPr marL="6178" marR="6178" marT="6178"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468285101"/>
                  </a:ext>
                </a:extLst>
              </a:tr>
              <a:tr h="421132">
                <a:tc vMerge="1">
                  <a:txBody>
                    <a:bodyPr/>
                    <a:lstStyle/>
                    <a:p>
                      <a:endParaRPr kumimoji="1" lang="ja-JP" altLang="en-US"/>
                    </a:p>
                  </a:txBody>
                  <a:tcPr/>
                </a:tc>
                <a:tc>
                  <a:txBody>
                    <a:bodyPr/>
                    <a:lstStyle/>
                    <a:p>
                      <a:pPr algn="l"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　</a:t>
                      </a:r>
                    </a:p>
                  </a:txBody>
                  <a:tcPr marL="6178" marR="6178" marT="617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　</a:t>
                      </a:r>
                    </a:p>
                  </a:txBody>
                  <a:tcPr marL="6178" marR="6178" marT="617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　</a:t>
                      </a:r>
                    </a:p>
                  </a:txBody>
                  <a:tcPr marL="6178" marR="6178" marT="6178" marB="0" anchor="ctr">
                    <a:lnL>
                      <a:noFill/>
                    </a:lnL>
                    <a:lnR>
                      <a:noFill/>
                    </a:lnR>
                    <a:lnT w="190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endParaRPr lang="ja-JP" altLang="en-US" sz="1300" b="0" i="0" u="none" strike="noStrike" dirty="0">
                        <a:solidFill>
                          <a:srgbClr val="000000"/>
                        </a:solidFill>
                        <a:effectLst/>
                        <a:latin typeface="Meiryo UI" panose="020B0604030504040204" pitchFamily="50" charset="-128"/>
                        <a:ea typeface="Meiryo UI" panose="020B0604030504040204" pitchFamily="50" charset="-128"/>
                      </a:endParaRPr>
                    </a:p>
                  </a:txBody>
                  <a:tcPr marL="6178" marR="6178" marT="6178" marB="0" anchor="ctr">
                    <a:lnL>
                      <a:noFill/>
                    </a:lnL>
                    <a:lnR>
                      <a:noFill/>
                    </a:lnR>
                    <a:lnB>
                      <a:noFill/>
                    </a:lnB>
                    <a:solidFill>
                      <a:srgbClr val="FFFFFF"/>
                    </a:solidFill>
                  </a:tcPr>
                </a:tc>
                <a:tc>
                  <a:txBody>
                    <a:bodyPr/>
                    <a:lstStyle/>
                    <a:p>
                      <a:pPr algn="l"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　</a:t>
                      </a:r>
                    </a:p>
                  </a:txBody>
                  <a:tcPr marL="6178" marR="6178" marT="617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US" sz="1000" b="0" i="0" u="none" strike="noStrike" dirty="0">
                          <a:solidFill>
                            <a:srgbClr val="000000"/>
                          </a:solidFill>
                          <a:effectLst/>
                          <a:latin typeface="Meiryo UI" panose="020B0604030504040204" pitchFamily="50" charset="-128"/>
                          <a:ea typeface="Meiryo UI" panose="020B0604030504040204" pitchFamily="50" charset="-128"/>
                        </a:rPr>
                        <a:t>※R6.10.1～</a:t>
                      </a:r>
                    </a:p>
                  </a:txBody>
                  <a:tcPr marL="6178" marR="6178" marT="617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　</a:t>
                      </a:r>
                    </a:p>
                  </a:txBody>
                  <a:tcPr marL="6178" marR="6178" marT="617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　</a:t>
                      </a:r>
                    </a:p>
                  </a:txBody>
                  <a:tcPr marL="6178" marR="6178" marT="617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　</a:t>
                      </a:r>
                    </a:p>
                  </a:txBody>
                  <a:tcPr marL="6178" marR="6178" marT="617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　</a:t>
                      </a:r>
                    </a:p>
                  </a:txBody>
                  <a:tcPr marL="6178" marR="6178" marT="617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　</a:t>
                      </a:r>
                    </a:p>
                  </a:txBody>
                  <a:tcPr marL="6178" marR="6178" marT="617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　</a:t>
                      </a:r>
                    </a:p>
                  </a:txBody>
                  <a:tcPr marL="6178" marR="6178" marT="617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300" b="0" i="0" u="none" strike="noStrike">
                          <a:solidFill>
                            <a:srgbClr val="000000"/>
                          </a:solidFill>
                          <a:effectLst/>
                          <a:latin typeface="Meiryo UI" panose="020B0604030504040204" pitchFamily="50" charset="-128"/>
                          <a:ea typeface="Meiryo UI" panose="020B0604030504040204" pitchFamily="50" charset="-128"/>
                        </a:rPr>
                        <a:t>　</a:t>
                      </a:r>
                    </a:p>
                  </a:txBody>
                  <a:tcPr marL="6178" marR="6178" marT="617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　</a:t>
                      </a:r>
                    </a:p>
                  </a:txBody>
                  <a:tcPr marL="6178" marR="6178" marT="6178"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11208646"/>
                  </a:ext>
                </a:extLst>
              </a:tr>
            </a:tbl>
          </a:graphicData>
        </a:graphic>
      </p:graphicFrame>
      <p:sp>
        <p:nvSpPr>
          <p:cNvPr id="2" name="矢印: 右 1">
            <a:extLst>
              <a:ext uri="{FF2B5EF4-FFF2-40B4-BE49-F238E27FC236}">
                <a16:creationId xmlns:a16="http://schemas.microsoft.com/office/drawing/2014/main" id="{2183A1DA-CDB0-45B5-9886-91CF0EDBF40D}"/>
              </a:ext>
            </a:extLst>
          </p:cNvPr>
          <p:cNvSpPr/>
          <p:nvPr/>
        </p:nvSpPr>
        <p:spPr>
          <a:xfrm>
            <a:off x="3005063" y="1693019"/>
            <a:ext cx="288032" cy="360040"/>
          </a:xfrm>
          <a:prstGeom prst="rightArrow">
            <a:avLst>
              <a:gd name="adj1" fmla="val 41534"/>
              <a:gd name="adj2" fmla="val 55291"/>
            </a:avLst>
          </a:prstGeom>
          <a:solidFill>
            <a:srgbClr val="FFC000"/>
          </a:solidFill>
          <a:ln w="12700"/>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44055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013" y="1814"/>
            <a:ext cx="13681520" cy="646331"/>
          </a:xfrm>
          <a:prstGeom prst="rect">
            <a:avLst/>
          </a:prstGeom>
          <a:solidFill>
            <a:schemeClr val="tx2">
              <a:lumMod val="60000"/>
              <a:lumOff val="40000"/>
            </a:schemeClr>
          </a:solidFill>
        </p:spPr>
        <p:txBody>
          <a:bodyPr wrap="square" rtlCol="0">
            <a:spAutoFit/>
          </a:bodyPr>
          <a:lstStyle/>
          <a:p>
            <a:pPr algn="ctr"/>
            <a:r>
              <a:rPr kumimoji="1" lang="ja-JP" altLang="en-US" sz="3600" dirty="0">
                <a:solidFill>
                  <a:schemeClr val="bg1">
                    <a:lumMod val="95000"/>
                  </a:schemeClr>
                </a:solidFill>
                <a:effectLst>
                  <a:outerShdw blurRad="50800" dist="38100" dir="2700000" algn="tl" rotWithShape="0">
                    <a:prstClr val="black">
                      <a:alpha val="40000"/>
                    </a:prstClr>
                  </a:outerShdw>
                </a:effectLst>
                <a:latin typeface="Meiryo UI" panose="020B0604030504040204" pitchFamily="50" charset="-128"/>
                <a:ea typeface="Meiryo UI" panose="020B0604030504040204" pitchFamily="50" charset="-128"/>
              </a:rPr>
              <a:t>宿泊税制度の見直しについて</a:t>
            </a:r>
          </a:p>
        </p:txBody>
      </p:sp>
      <p:sp>
        <p:nvSpPr>
          <p:cNvPr id="27" name="正方形/長方形 26">
            <a:extLst>
              <a:ext uri="{FF2B5EF4-FFF2-40B4-BE49-F238E27FC236}">
                <a16:creationId xmlns:a16="http://schemas.microsoft.com/office/drawing/2014/main" id="{92EA52EA-634E-4FFB-9E24-1504645C38EA}"/>
              </a:ext>
            </a:extLst>
          </p:cNvPr>
          <p:cNvSpPr/>
          <p:nvPr/>
        </p:nvSpPr>
        <p:spPr>
          <a:xfrm>
            <a:off x="-223" y="802561"/>
            <a:ext cx="12708386" cy="523220"/>
          </a:xfrm>
          <a:prstGeom prst="rect">
            <a:avLst/>
          </a:prstGeom>
          <a:noFill/>
          <a:ln>
            <a:noFill/>
          </a:ln>
        </p:spPr>
        <p:txBody>
          <a:bodyPr wrap="square">
            <a:spAutoFit/>
          </a:bodyPr>
          <a:lstStyle/>
          <a:p>
            <a:pPr marL="11113"/>
            <a:r>
              <a:rPr lang="en-US" altLang="ja-JP" sz="2800" b="1" dirty="0">
                <a:latin typeface="Meiryo UI" panose="020B0604030504040204" pitchFamily="50" charset="-128"/>
                <a:ea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rPr>
              <a:t>参考</a:t>
            </a:r>
            <a:r>
              <a:rPr lang="en-US" altLang="ja-JP" sz="2800" b="1" dirty="0">
                <a:latin typeface="Meiryo UI" panose="020B0604030504040204" pitchFamily="50" charset="-128"/>
                <a:ea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rPr>
              <a:t>宿泊者数の状況（大阪）</a:t>
            </a:r>
            <a:endParaRPr lang="en-US" altLang="ja-JP" sz="2800" b="1" dirty="0">
              <a:latin typeface="Meiryo UI" panose="020B0604030504040204" pitchFamily="50" charset="-128"/>
              <a:ea typeface="Meiryo UI" panose="020B0604030504040204" pitchFamily="50" charset="-128"/>
            </a:endParaRPr>
          </a:p>
        </p:txBody>
      </p:sp>
      <p:sp>
        <p:nvSpPr>
          <p:cNvPr id="13" name="スライド番号プレースホルダー 1">
            <a:extLst>
              <a:ext uri="{FF2B5EF4-FFF2-40B4-BE49-F238E27FC236}">
                <a16:creationId xmlns:a16="http://schemas.microsoft.com/office/drawing/2014/main" id="{D15D3BB4-6A74-4FD4-9EC0-802E5B1DBBF8}"/>
              </a:ext>
            </a:extLst>
          </p:cNvPr>
          <p:cNvSpPr>
            <a:spLocks noGrp="1"/>
          </p:cNvSpPr>
          <p:nvPr>
            <p:ph type="sldNum" sz="quarter" idx="12"/>
          </p:nvPr>
        </p:nvSpPr>
        <p:spPr>
          <a:xfrm>
            <a:off x="13266625" y="9607550"/>
            <a:ext cx="414450" cy="365125"/>
          </a:xfrm>
        </p:spPr>
        <p:txBody>
          <a:bodyPr/>
          <a:lstStyle/>
          <a:p>
            <a:fld id="{CC9BC447-46F3-4985-B981-EE08F89A46DF}" type="slidenum">
              <a:rPr kumimoji="1" lang="ja-JP" altLang="en-US" sz="2000" smtClean="0">
                <a:latin typeface="Meiryo UI" panose="020B0604030504040204" pitchFamily="50" charset="-128"/>
                <a:ea typeface="Meiryo UI" panose="020B0604030504040204" pitchFamily="50" charset="-128"/>
              </a:rPr>
              <a:t>7</a:t>
            </a:fld>
            <a:endParaRPr kumimoji="1" lang="ja-JP" altLang="en-US" sz="20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1331B252-3115-4460-810C-FA1E67028C77}"/>
              </a:ext>
            </a:extLst>
          </p:cNvPr>
          <p:cNvSpPr txBox="1"/>
          <p:nvPr/>
        </p:nvSpPr>
        <p:spPr>
          <a:xfrm>
            <a:off x="5341640" y="1335415"/>
            <a:ext cx="3011065" cy="338554"/>
          </a:xfrm>
          <a:prstGeom prst="rect">
            <a:avLst/>
          </a:prstGeom>
          <a:noFill/>
        </p:spPr>
        <p:txBody>
          <a:bodyPr wrap="square" rtlCol="0">
            <a:spAutoFit/>
          </a:bodyPr>
          <a:lstStyle/>
          <a:p>
            <a:pPr lvl="0" algn="ctr" defTabSz="742950">
              <a:defRPr/>
            </a:pPr>
            <a:r>
              <a:rPr lang="ja-JP" altLang="en-US" sz="1600" dirty="0">
                <a:solidFill>
                  <a:prstClr val="black"/>
                </a:solidFill>
                <a:latin typeface="Meiryo UI" panose="020B0604030504040204" pitchFamily="50" charset="-128"/>
                <a:ea typeface="Meiryo UI" panose="020B0604030504040204" pitchFamily="50" charset="-128"/>
              </a:rPr>
              <a:t>延べ宿泊者数（大阪）</a:t>
            </a:r>
            <a:endParaRPr kumimoji="1" lang="ja-JP" altLang="en-US" sz="160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9E555B64-D5EE-4241-8804-720D4EE0D3F3}"/>
              </a:ext>
            </a:extLst>
          </p:cNvPr>
          <p:cNvSpPr txBox="1"/>
          <p:nvPr/>
        </p:nvSpPr>
        <p:spPr>
          <a:xfrm>
            <a:off x="431825" y="1412359"/>
            <a:ext cx="1094788" cy="261610"/>
          </a:xfrm>
          <a:prstGeom prst="rect">
            <a:avLst/>
          </a:prstGeom>
          <a:noFill/>
        </p:spPr>
        <p:txBody>
          <a:bodyPr wrap="square" rtlCol="0">
            <a:spAutoFit/>
          </a:bodyPr>
          <a:lstStyle/>
          <a:p>
            <a:r>
              <a:rPr kumimoji="1" lang="ja-JP" altLang="en-US" sz="1100" dirty="0">
                <a:solidFill>
                  <a:schemeClr val="tx1">
                    <a:lumMod val="75000"/>
                    <a:lumOff val="25000"/>
                  </a:schemeClr>
                </a:solidFill>
                <a:latin typeface="Meiryo UI" panose="020B0604030504040204" pitchFamily="50" charset="-128"/>
                <a:ea typeface="Meiryo UI" panose="020B0604030504040204" pitchFamily="50" charset="-128"/>
              </a:rPr>
              <a:t>（人泊）</a:t>
            </a:r>
          </a:p>
        </p:txBody>
      </p:sp>
      <p:sp>
        <p:nvSpPr>
          <p:cNvPr id="8" name="テキスト ボックス 7">
            <a:extLst>
              <a:ext uri="{FF2B5EF4-FFF2-40B4-BE49-F238E27FC236}">
                <a16:creationId xmlns:a16="http://schemas.microsoft.com/office/drawing/2014/main" id="{09CCC5D2-B516-42EF-8462-2E4FD1964D14}"/>
              </a:ext>
            </a:extLst>
          </p:cNvPr>
          <p:cNvSpPr txBox="1"/>
          <p:nvPr/>
        </p:nvSpPr>
        <p:spPr>
          <a:xfrm>
            <a:off x="9046083" y="9320301"/>
            <a:ext cx="4309358" cy="338554"/>
          </a:xfrm>
          <a:prstGeom prst="rect">
            <a:avLst/>
          </a:prstGeom>
          <a:noFill/>
        </p:spPr>
        <p:txBody>
          <a:bodyPr wrap="square" rtlCol="0">
            <a:spAutoFit/>
          </a:bodyPr>
          <a:lstStyle/>
          <a:p>
            <a:pPr algn="r"/>
            <a:r>
              <a:rPr lang="ja-JP" altLang="en-US" sz="1600" dirty="0">
                <a:solidFill>
                  <a:schemeClr val="tx1">
                    <a:lumMod val="75000"/>
                    <a:lumOff val="25000"/>
                  </a:schemeClr>
                </a:solidFill>
                <a:latin typeface="Meiryo UI" panose="020B0604030504040204" pitchFamily="50" charset="-128"/>
                <a:ea typeface="Meiryo UI" panose="020B0604030504040204" pitchFamily="50" charset="-128"/>
              </a:rPr>
              <a:t>出典：観光庁</a:t>
            </a:r>
            <a:r>
              <a:rPr kumimoji="1" lang="ja-JP" altLang="en-US" sz="1600" dirty="0">
                <a:solidFill>
                  <a:schemeClr val="tx1">
                    <a:lumMod val="75000"/>
                    <a:lumOff val="25000"/>
                  </a:schemeClr>
                </a:solidFill>
                <a:latin typeface="Meiryo UI" panose="020B0604030504040204" pitchFamily="50" charset="-128"/>
                <a:ea typeface="Meiryo UI" panose="020B0604030504040204" pitchFamily="50" charset="-128"/>
              </a:rPr>
              <a:t>「宿泊旅行統計調査」より作成</a:t>
            </a:r>
          </a:p>
        </p:txBody>
      </p:sp>
      <p:graphicFrame>
        <p:nvGraphicFramePr>
          <p:cNvPr id="11" name="グラフ 10">
            <a:extLst>
              <a:ext uri="{FF2B5EF4-FFF2-40B4-BE49-F238E27FC236}">
                <a16:creationId xmlns:a16="http://schemas.microsoft.com/office/drawing/2014/main" id="{00000000-0008-0000-0000-000003000000}"/>
              </a:ext>
            </a:extLst>
          </p:cNvPr>
          <p:cNvGraphicFramePr>
            <a:graphicFrameLocks/>
          </p:cNvGraphicFramePr>
          <p:nvPr>
            <p:extLst>
              <p:ext uri="{D42A27DB-BD31-4B8C-83A1-F6EECF244321}">
                <p14:modId xmlns:p14="http://schemas.microsoft.com/office/powerpoint/2010/main" val="3739458923"/>
              </p:ext>
            </p:extLst>
          </p:nvPr>
        </p:nvGraphicFramePr>
        <p:xfrm>
          <a:off x="180823" y="1621258"/>
          <a:ext cx="13356458" cy="4555693"/>
        </p:xfrm>
        <a:graphic>
          <a:graphicData uri="http://schemas.openxmlformats.org/drawingml/2006/chart">
            <c:chart xmlns:c="http://schemas.openxmlformats.org/drawingml/2006/chart" xmlns:r="http://schemas.openxmlformats.org/officeDocument/2006/relationships" r:id="rId2"/>
          </a:graphicData>
        </a:graphic>
      </p:graphicFrame>
      <p:pic>
        <p:nvPicPr>
          <p:cNvPr id="3" name="図 2">
            <a:extLst>
              <a:ext uri="{FF2B5EF4-FFF2-40B4-BE49-F238E27FC236}">
                <a16:creationId xmlns:a16="http://schemas.microsoft.com/office/drawing/2014/main" id="{2E95E411-4275-4013-9D7D-193384FD51BE}"/>
              </a:ext>
            </a:extLst>
          </p:cNvPr>
          <p:cNvPicPr>
            <a:picLocks noChangeAspect="1"/>
          </p:cNvPicPr>
          <p:nvPr/>
        </p:nvPicPr>
        <p:blipFill>
          <a:blip r:embed="rId3"/>
          <a:stretch>
            <a:fillRect/>
          </a:stretch>
        </p:blipFill>
        <p:spPr>
          <a:xfrm>
            <a:off x="287809" y="6298925"/>
            <a:ext cx="13087881" cy="3032806"/>
          </a:xfrm>
          <a:prstGeom prst="rect">
            <a:avLst/>
          </a:prstGeom>
        </p:spPr>
      </p:pic>
    </p:spTree>
    <p:extLst>
      <p:ext uri="{BB962C8B-B14F-4D97-AF65-F5344CB8AC3E}">
        <p14:creationId xmlns:p14="http://schemas.microsoft.com/office/powerpoint/2010/main" val="170468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013" y="1814"/>
            <a:ext cx="13681520" cy="646331"/>
          </a:xfrm>
          <a:prstGeom prst="rect">
            <a:avLst/>
          </a:prstGeom>
          <a:solidFill>
            <a:schemeClr val="tx2">
              <a:lumMod val="60000"/>
              <a:lumOff val="40000"/>
            </a:schemeClr>
          </a:solidFill>
        </p:spPr>
        <p:txBody>
          <a:bodyPr wrap="square" rtlCol="0">
            <a:spAutoFit/>
          </a:bodyPr>
          <a:lstStyle/>
          <a:p>
            <a:pPr algn="ctr"/>
            <a:r>
              <a:rPr kumimoji="1" lang="ja-JP" altLang="en-US" sz="3600" dirty="0">
                <a:solidFill>
                  <a:schemeClr val="bg1">
                    <a:lumMod val="95000"/>
                  </a:schemeClr>
                </a:solidFill>
                <a:effectLst>
                  <a:outerShdw blurRad="50800" dist="38100" dir="2700000" algn="tl" rotWithShape="0">
                    <a:prstClr val="black">
                      <a:alpha val="40000"/>
                    </a:prstClr>
                  </a:outerShdw>
                </a:effectLst>
                <a:latin typeface="Meiryo UI" panose="020B0604030504040204" pitchFamily="50" charset="-128"/>
                <a:ea typeface="Meiryo UI" panose="020B0604030504040204" pitchFamily="50" charset="-128"/>
              </a:rPr>
              <a:t>宿泊税制度の見直しについて</a:t>
            </a:r>
          </a:p>
        </p:txBody>
      </p:sp>
      <p:sp>
        <p:nvSpPr>
          <p:cNvPr id="27" name="正方形/長方形 26">
            <a:extLst>
              <a:ext uri="{FF2B5EF4-FFF2-40B4-BE49-F238E27FC236}">
                <a16:creationId xmlns:a16="http://schemas.microsoft.com/office/drawing/2014/main" id="{92EA52EA-634E-4FFB-9E24-1504645C38EA}"/>
              </a:ext>
            </a:extLst>
          </p:cNvPr>
          <p:cNvSpPr/>
          <p:nvPr/>
        </p:nvSpPr>
        <p:spPr>
          <a:xfrm>
            <a:off x="-223" y="802561"/>
            <a:ext cx="12708386" cy="523220"/>
          </a:xfrm>
          <a:prstGeom prst="rect">
            <a:avLst/>
          </a:prstGeom>
          <a:noFill/>
          <a:ln>
            <a:noFill/>
          </a:ln>
        </p:spPr>
        <p:txBody>
          <a:bodyPr wrap="square">
            <a:spAutoFit/>
          </a:bodyPr>
          <a:lstStyle/>
          <a:p>
            <a:pPr marL="11113"/>
            <a:r>
              <a:rPr lang="en-US" altLang="ja-JP" sz="2800" b="1" dirty="0">
                <a:latin typeface="Meiryo UI" panose="020B0604030504040204" pitchFamily="50" charset="-128"/>
                <a:ea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rPr>
              <a:t>参考</a:t>
            </a:r>
            <a:r>
              <a:rPr lang="en-US" altLang="ja-JP" sz="2800" b="1" dirty="0">
                <a:latin typeface="Meiryo UI" panose="020B0604030504040204" pitchFamily="50" charset="-128"/>
                <a:ea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rPr>
              <a:t>宿泊税収の状況（大阪）</a:t>
            </a:r>
            <a:endParaRPr lang="en-US" altLang="ja-JP" sz="2800" b="1" dirty="0">
              <a:latin typeface="Meiryo UI" panose="020B0604030504040204" pitchFamily="50" charset="-128"/>
              <a:ea typeface="Meiryo UI" panose="020B0604030504040204" pitchFamily="50" charset="-128"/>
            </a:endParaRPr>
          </a:p>
        </p:txBody>
      </p:sp>
      <p:sp>
        <p:nvSpPr>
          <p:cNvPr id="13" name="スライド番号プレースホルダー 1">
            <a:extLst>
              <a:ext uri="{FF2B5EF4-FFF2-40B4-BE49-F238E27FC236}">
                <a16:creationId xmlns:a16="http://schemas.microsoft.com/office/drawing/2014/main" id="{D15D3BB4-6A74-4FD4-9EC0-802E5B1DBBF8}"/>
              </a:ext>
            </a:extLst>
          </p:cNvPr>
          <p:cNvSpPr>
            <a:spLocks noGrp="1"/>
          </p:cNvSpPr>
          <p:nvPr>
            <p:ph type="sldNum" sz="quarter" idx="12"/>
          </p:nvPr>
        </p:nvSpPr>
        <p:spPr>
          <a:xfrm>
            <a:off x="13266625" y="9607550"/>
            <a:ext cx="414450" cy="365125"/>
          </a:xfrm>
        </p:spPr>
        <p:txBody>
          <a:bodyPr/>
          <a:lstStyle/>
          <a:p>
            <a:fld id="{CC9BC447-46F3-4985-B981-EE08F89A46DF}" type="slidenum">
              <a:rPr kumimoji="1" lang="ja-JP" altLang="en-US" sz="2000" smtClean="0">
                <a:latin typeface="Meiryo UI" panose="020B0604030504040204" pitchFamily="50" charset="-128"/>
                <a:ea typeface="Meiryo UI" panose="020B0604030504040204" pitchFamily="50" charset="-128"/>
              </a:rPr>
              <a:t>8</a:t>
            </a:fld>
            <a:endParaRPr kumimoji="1" lang="ja-JP" altLang="en-US" sz="20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C63C90FA-3764-4D1D-A578-19C4AAD70BB9}"/>
              </a:ext>
            </a:extLst>
          </p:cNvPr>
          <p:cNvSpPr txBox="1"/>
          <p:nvPr/>
        </p:nvSpPr>
        <p:spPr>
          <a:xfrm>
            <a:off x="5632602" y="1457945"/>
            <a:ext cx="2504079" cy="338554"/>
          </a:xfrm>
          <a:prstGeom prst="rect">
            <a:avLst/>
          </a:prstGeom>
          <a:noFill/>
        </p:spPr>
        <p:txBody>
          <a:bodyPr wrap="square" rtlCol="0">
            <a:spAutoFit/>
          </a:bodyPr>
          <a:lstStyle/>
          <a:p>
            <a:pPr defTabSz="722138">
              <a:defRPr/>
            </a:pPr>
            <a:r>
              <a:rPr lang="ja-JP" altLang="en-US" sz="1600" dirty="0">
                <a:solidFill>
                  <a:prstClr val="black"/>
                </a:solidFill>
                <a:latin typeface="Meiryo UI" panose="020B0604030504040204" pitchFamily="50" charset="-128"/>
                <a:ea typeface="Meiryo UI" panose="020B0604030504040204" pitchFamily="50" charset="-128"/>
              </a:rPr>
              <a:t>月別宿泊税収額（大阪）</a:t>
            </a:r>
          </a:p>
        </p:txBody>
      </p:sp>
      <p:sp>
        <p:nvSpPr>
          <p:cNvPr id="7" name="テキスト ボックス 6">
            <a:extLst>
              <a:ext uri="{FF2B5EF4-FFF2-40B4-BE49-F238E27FC236}">
                <a16:creationId xmlns:a16="http://schemas.microsoft.com/office/drawing/2014/main" id="{7BB618EA-0CAC-46D0-8584-36154E1575A0}"/>
              </a:ext>
            </a:extLst>
          </p:cNvPr>
          <p:cNvSpPr txBox="1"/>
          <p:nvPr/>
        </p:nvSpPr>
        <p:spPr>
          <a:xfrm>
            <a:off x="215801" y="1503665"/>
            <a:ext cx="1069556" cy="276999"/>
          </a:xfrm>
          <a:prstGeom prst="rect">
            <a:avLst/>
          </a:prstGeom>
          <a:noFill/>
        </p:spPr>
        <p:txBody>
          <a:bodyPr wrap="square" rtlCol="0">
            <a:spAutoFit/>
          </a:bodyPr>
          <a:lstStyle/>
          <a:p>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（千円）</a:t>
            </a:r>
          </a:p>
        </p:txBody>
      </p:sp>
      <p:sp>
        <p:nvSpPr>
          <p:cNvPr id="8" name="テキスト ボックス 7">
            <a:extLst>
              <a:ext uri="{FF2B5EF4-FFF2-40B4-BE49-F238E27FC236}">
                <a16:creationId xmlns:a16="http://schemas.microsoft.com/office/drawing/2014/main" id="{EF0D15B1-1594-482A-ADBF-58B8F857FB6B}"/>
              </a:ext>
            </a:extLst>
          </p:cNvPr>
          <p:cNvSpPr txBox="1"/>
          <p:nvPr/>
        </p:nvSpPr>
        <p:spPr>
          <a:xfrm>
            <a:off x="431825" y="6066457"/>
            <a:ext cx="1116409" cy="338554"/>
          </a:xfrm>
          <a:prstGeom prst="rect">
            <a:avLst/>
          </a:prstGeom>
          <a:noFill/>
        </p:spPr>
        <p:txBody>
          <a:bodyPr wrap="square" rtlCol="0">
            <a:spAutoFit/>
          </a:bodyPr>
          <a:lstStyle/>
          <a:p>
            <a:r>
              <a:rPr lang="ja-JP" altLang="en-US" sz="1600" dirty="0">
                <a:solidFill>
                  <a:schemeClr val="tx1">
                    <a:lumMod val="75000"/>
                    <a:lumOff val="25000"/>
                  </a:schemeClr>
                </a:solidFill>
                <a:latin typeface="Meiryo UI" panose="020B0604030504040204" pitchFamily="50" charset="-128"/>
                <a:ea typeface="Meiryo UI" panose="020B0604030504040204" pitchFamily="50" charset="-128"/>
              </a:rPr>
              <a:t>（千円）</a:t>
            </a:r>
          </a:p>
        </p:txBody>
      </p:sp>
      <p:sp>
        <p:nvSpPr>
          <p:cNvPr id="9" name="テキスト ボックス 8">
            <a:extLst>
              <a:ext uri="{FF2B5EF4-FFF2-40B4-BE49-F238E27FC236}">
                <a16:creationId xmlns:a16="http://schemas.microsoft.com/office/drawing/2014/main" id="{75BBC236-BD8E-4D79-AA4B-F144BCCD0F66}"/>
              </a:ext>
            </a:extLst>
          </p:cNvPr>
          <p:cNvSpPr txBox="1"/>
          <p:nvPr/>
        </p:nvSpPr>
        <p:spPr>
          <a:xfrm>
            <a:off x="5544393" y="5850433"/>
            <a:ext cx="2770008" cy="338554"/>
          </a:xfrm>
          <a:prstGeom prst="rect">
            <a:avLst/>
          </a:prstGeom>
          <a:noFill/>
        </p:spPr>
        <p:txBody>
          <a:bodyPr wrap="square" rtlCol="0">
            <a:spAutoFit/>
          </a:bodyPr>
          <a:lstStyle/>
          <a:p>
            <a:pPr defTabSz="722138">
              <a:defRPr/>
            </a:pPr>
            <a:r>
              <a:rPr lang="ja-JP" altLang="en-US" sz="1600" dirty="0">
                <a:solidFill>
                  <a:prstClr val="black"/>
                </a:solidFill>
                <a:latin typeface="Meiryo UI" panose="020B0604030504040204" pitchFamily="50" charset="-128"/>
                <a:ea typeface="Meiryo UI" panose="020B0604030504040204" pitchFamily="50" charset="-128"/>
              </a:rPr>
              <a:t>年度別宿泊税収額（大阪）</a:t>
            </a:r>
          </a:p>
        </p:txBody>
      </p:sp>
      <p:sp>
        <p:nvSpPr>
          <p:cNvPr id="10" name="テキスト ボックス 9">
            <a:extLst>
              <a:ext uri="{FF2B5EF4-FFF2-40B4-BE49-F238E27FC236}">
                <a16:creationId xmlns:a16="http://schemas.microsoft.com/office/drawing/2014/main" id="{1B678156-7106-4861-8F55-A14E78185863}"/>
              </a:ext>
            </a:extLst>
          </p:cNvPr>
          <p:cNvSpPr txBox="1"/>
          <p:nvPr/>
        </p:nvSpPr>
        <p:spPr>
          <a:xfrm>
            <a:off x="11904117" y="5922044"/>
            <a:ext cx="1440000" cy="276999"/>
          </a:xfrm>
          <a:prstGeom prst="rect">
            <a:avLst/>
          </a:prstGeom>
          <a:noFill/>
        </p:spPr>
        <p:txBody>
          <a:bodyPr wrap="square" rtlCol="0">
            <a:spAutoFit/>
          </a:bodyPr>
          <a:lstStyle/>
          <a:p>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rPr>
              <a:t>（決算見込額）</a:t>
            </a:r>
          </a:p>
        </p:txBody>
      </p:sp>
      <p:graphicFrame>
        <p:nvGraphicFramePr>
          <p:cNvPr id="12" name="グラフ 11">
            <a:extLst>
              <a:ext uri="{FF2B5EF4-FFF2-40B4-BE49-F238E27FC236}">
                <a16:creationId xmlns:a16="http://schemas.microsoft.com/office/drawing/2014/main" id="{00000000-0008-0000-0000-000003000000}"/>
              </a:ext>
            </a:extLst>
          </p:cNvPr>
          <p:cNvGraphicFramePr>
            <a:graphicFrameLocks/>
          </p:cNvGraphicFramePr>
          <p:nvPr>
            <p:extLst>
              <p:ext uri="{D42A27DB-BD31-4B8C-83A1-F6EECF244321}">
                <p14:modId xmlns:p14="http://schemas.microsoft.com/office/powerpoint/2010/main" val="4070388985"/>
              </p:ext>
            </p:extLst>
          </p:nvPr>
        </p:nvGraphicFramePr>
        <p:xfrm>
          <a:off x="71785" y="6074278"/>
          <a:ext cx="13465496" cy="366458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グラフ 13">
            <a:extLst>
              <a:ext uri="{FF2B5EF4-FFF2-40B4-BE49-F238E27FC236}">
                <a16:creationId xmlns:a16="http://schemas.microsoft.com/office/drawing/2014/main" id="{00000000-0008-0000-0000-000005000000}"/>
              </a:ext>
            </a:extLst>
          </p:cNvPr>
          <p:cNvGraphicFramePr>
            <a:graphicFrameLocks/>
          </p:cNvGraphicFramePr>
          <p:nvPr>
            <p:extLst>
              <p:ext uri="{D42A27DB-BD31-4B8C-83A1-F6EECF244321}">
                <p14:modId xmlns:p14="http://schemas.microsoft.com/office/powerpoint/2010/main" val="3002214683"/>
              </p:ext>
            </p:extLst>
          </p:nvPr>
        </p:nvGraphicFramePr>
        <p:xfrm>
          <a:off x="71785" y="1601960"/>
          <a:ext cx="13609290" cy="40862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1829844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TM03090434[[fn=木版活字]]</Template>
  <TotalTime>0</TotalTime>
  <Words>1982</Words>
  <Application>Microsoft Office PowerPoint</Application>
  <PresentationFormat>ユーザー設定</PresentationFormat>
  <Paragraphs>286</Paragraphs>
  <Slides>9</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9</vt:i4>
      </vt:variant>
    </vt:vector>
  </HeadingPairs>
  <TitlesOfParts>
    <vt:vector size="16" baseType="lpstr">
      <vt:lpstr>Meiryo UI</vt:lpstr>
      <vt:lpstr>ＭＳ Ｐゴシック 本文</vt:lpstr>
      <vt:lpstr>游ゴシック</vt:lpstr>
      <vt:lpstr>Arial</vt:lpstr>
      <vt:lpstr>Calibri</vt:lpstr>
      <vt:lpstr>Wingdings</vt:lpstr>
      <vt:lpstr>Office ​​テーマ</vt:lpstr>
      <vt:lpstr>宿泊税制度の見直しについて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2024-09-10T05:58:26Z</dcterms:created>
  <dcterms:modified xsi:type="dcterms:W3CDTF">2024-09-10T05:59:06Z</dcterms:modified>
</cp:coreProperties>
</file>