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3" r:id="rId2"/>
    <p:sldId id="260" r:id="rId3"/>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FF"/>
    <a:srgbClr val="E9EDF4"/>
    <a:srgbClr val="4F81BD"/>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30" autoAdjust="0"/>
    <p:restoredTop sz="93911" autoAdjust="0"/>
  </p:normalViewPr>
  <p:slideViewPr>
    <p:cSldViewPr>
      <p:cViewPr varScale="1">
        <p:scale>
          <a:sx n="49" d="100"/>
          <a:sy n="49" d="100"/>
        </p:scale>
        <p:origin x="1344" y="5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0"/>
            <a:ext cx="2949678" cy="497461"/>
          </a:xfrm>
          <a:prstGeom prst="rect">
            <a:avLst/>
          </a:prstGeom>
        </p:spPr>
        <p:txBody>
          <a:bodyPr vert="horz" lIns="62929" tIns="31465" rIns="62929" bIns="31465"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9" y="10"/>
            <a:ext cx="2950765" cy="497461"/>
          </a:xfrm>
          <a:prstGeom prst="rect">
            <a:avLst/>
          </a:prstGeom>
        </p:spPr>
        <p:txBody>
          <a:bodyPr vert="horz" lIns="62929" tIns="31465" rIns="62929" bIns="31465" rtlCol="0"/>
          <a:lstStyle>
            <a:lvl1pPr algn="r">
              <a:defRPr sz="800"/>
            </a:lvl1pPr>
          </a:lstStyle>
          <a:p>
            <a:fld id="{12C35F4C-F7F5-40C3-BF8F-56F867D0C0F3}" type="datetimeFigureOut">
              <a:rPr kumimoji="1" lang="ja-JP" altLang="en-US" smtClean="0"/>
              <a:pPr/>
              <a:t>2024/9/10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62929" tIns="31465" rIns="62929" bIns="31465" rtlCol="0" anchor="ctr"/>
          <a:lstStyle/>
          <a:p>
            <a:endParaRPr lang="ja-JP" altLang="en-US"/>
          </a:p>
        </p:txBody>
      </p:sp>
      <p:sp>
        <p:nvSpPr>
          <p:cNvPr id="5" name="ノート プレースホルダー 4"/>
          <p:cNvSpPr>
            <a:spLocks noGrp="1"/>
          </p:cNvSpPr>
          <p:nvPr>
            <p:ph type="body" sz="quarter" idx="3"/>
          </p:nvPr>
        </p:nvSpPr>
        <p:spPr>
          <a:xfrm>
            <a:off x="680614" y="4720940"/>
            <a:ext cx="5445978" cy="4472758"/>
          </a:xfrm>
          <a:prstGeom prst="rect">
            <a:avLst/>
          </a:prstGeom>
        </p:spPr>
        <p:txBody>
          <a:bodyPr vert="horz" lIns="62929" tIns="31465" rIns="62929" bIns="3146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779"/>
            <a:ext cx="2949678" cy="496362"/>
          </a:xfrm>
          <a:prstGeom prst="rect">
            <a:avLst/>
          </a:prstGeom>
        </p:spPr>
        <p:txBody>
          <a:bodyPr vert="horz" lIns="62929" tIns="31465" rIns="62929" bIns="31465"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9" y="9440779"/>
            <a:ext cx="2950765" cy="496362"/>
          </a:xfrm>
          <a:prstGeom prst="rect">
            <a:avLst/>
          </a:prstGeom>
        </p:spPr>
        <p:txBody>
          <a:bodyPr vert="horz" lIns="62929" tIns="31465" rIns="62929" bIns="31465"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94EB4B-5902-496A-98E4-E34585EB1929}" type="slidenum">
              <a:rPr kumimoji="1" lang="ja-JP" altLang="en-US" smtClean="0"/>
              <a:pPr/>
              <a:t>1</a:t>
            </a:fld>
            <a:endParaRPr kumimoji="1" lang="ja-JP" altLang="en-US"/>
          </a:p>
        </p:txBody>
      </p:sp>
    </p:spTree>
    <p:extLst>
      <p:ext uri="{BB962C8B-B14F-4D97-AF65-F5344CB8AC3E}">
        <p14:creationId xmlns:p14="http://schemas.microsoft.com/office/powerpoint/2010/main" val="11961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2024/9/10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2024/9/10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2024/9/10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2024/9/10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2024/9/10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2024/9/10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2024/9/10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ectangle 4"/>
          <p:cNvSpPr>
            <a:spLocks noChangeArrowheads="1"/>
          </p:cNvSpPr>
          <p:nvPr/>
        </p:nvSpPr>
        <p:spPr bwMode="auto">
          <a:xfrm>
            <a:off x="0" y="-23812"/>
            <a:ext cx="12801600" cy="440270"/>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tIns="0" bIns="0" anchor="ctr"/>
          <a:lstStyle/>
          <a:p>
            <a:pPr eaLnBrk="1" hangingPunct="1">
              <a:lnSpc>
                <a:spcPts val="1100"/>
              </a:lnSpc>
            </a:pPr>
            <a:r>
              <a:rPr lang="ja-JP" altLang="en-US" sz="1200" b="1" dirty="0">
                <a:solidFill>
                  <a:schemeClr val="bg1"/>
                </a:solidFill>
                <a:latin typeface="BIZ UDPゴシック" panose="020B0400000000000000" pitchFamily="50" charset="-128"/>
                <a:ea typeface="BIZ UDPゴシック" panose="020B0400000000000000" pitchFamily="50" charset="-128"/>
              </a:rPr>
              <a:t>　　　　</a:t>
            </a:r>
            <a:endParaRPr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eaLnBrk="1" hangingPunct="1">
              <a:lnSpc>
                <a:spcPts val="1600"/>
              </a:lnSpc>
            </a:pPr>
            <a:r>
              <a:rPr lang="ja-JP" altLang="en-US" sz="2400" b="1" dirty="0">
                <a:solidFill>
                  <a:schemeClr val="bg1"/>
                </a:solidFill>
                <a:latin typeface="BIZ UDPゴシック" panose="020B0400000000000000" pitchFamily="50" charset="-128"/>
                <a:ea typeface="BIZ UDPゴシック" panose="020B0400000000000000" pitchFamily="50" charset="-128"/>
                <a:cs typeface="Meiryo UI" pitchFamily="50" charset="-128"/>
              </a:rPr>
              <a:t>大阪・関西万博におけるドローン飛行等の規制条例について</a:t>
            </a:r>
          </a:p>
        </p:txBody>
      </p:sp>
      <p:sp>
        <p:nvSpPr>
          <p:cNvPr id="20" name="角丸四角形 2">
            <a:extLst>
              <a:ext uri="{FF2B5EF4-FFF2-40B4-BE49-F238E27FC236}">
                <a16:creationId xmlns:a16="http://schemas.microsoft.com/office/drawing/2014/main" id="{A8CC6C3A-81AC-4F4D-B87D-87C63AFAEDFD}"/>
              </a:ext>
            </a:extLst>
          </p:cNvPr>
          <p:cNvSpPr/>
          <p:nvPr/>
        </p:nvSpPr>
        <p:spPr>
          <a:xfrm>
            <a:off x="541978" y="2848880"/>
            <a:ext cx="11917833" cy="2609991"/>
          </a:xfrm>
          <a:prstGeom prst="roundRect">
            <a:avLst>
              <a:gd name="adj" fmla="val 344"/>
            </a:avLst>
          </a:prstGeom>
          <a:solidFill>
            <a:schemeClr val="accent3">
              <a:lumMod val="20000"/>
              <a:lumOff val="80000"/>
            </a:schemeClr>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endParaRPr lang="ja-JP" altLang="en-US" sz="14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 name="角丸四角形 2"/>
          <p:cNvSpPr/>
          <p:nvPr/>
        </p:nvSpPr>
        <p:spPr>
          <a:xfrm>
            <a:off x="495882" y="2835529"/>
            <a:ext cx="3858252" cy="347271"/>
          </a:xfrm>
          <a:prstGeom prst="roundRect">
            <a:avLst>
              <a:gd name="adj" fmla="val 0"/>
            </a:avLst>
          </a:prstGeom>
          <a:solidFill>
            <a:schemeClr val="accent3"/>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r>
              <a:rPr lang="ja-JP" altLang="en-US" sz="1500" b="1" dirty="0">
                <a:solidFill>
                  <a:schemeClr val="bg1"/>
                </a:solidFill>
                <a:latin typeface="BIZ UDPゴシック" panose="020B0400000000000000" pitchFamily="50" charset="-128"/>
                <a:ea typeface="BIZ UDPゴシック" panose="020B0400000000000000" pitchFamily="50" charset="-128"/>
                <a:cs typeface="Meiryo UI" pitchFamily="50" charset="-128"/>
              </a:rPr>
              <a:t>万博会場等におけるドローン等の飛行禁止</a:t>
            </a:r>
          </a:p>
        </p:txBody>
      </p:sp>
      <p:grpSp>
        <p:nvGrpSpPr>
          <p:cNvPr id="63" name="グループ化 62">
            <a:extLst>
              <a:ext uri="{FF2B5EF4-FFF2-40B4-BE49-F238E27FC236}">
                <a16:creationId xmlns:a16="http://schemas.microsoft.com/office/drawing/2014/main" id="{A0D61810-219B-4DB1-A42E-277E06B28B22}"/>
              </a:ext>
            </a:extLst>
          </p:cNvPr>
          <p:cNvGrpSpPr/>
          <p:nvPr/>
        </p:nvGrpSpPr>
        <p:grpSpPr>
          <a:xfrm>
            <a:off x="495882" y="8272754"/>
            <a:ext cx="11989084" cy="1294022"/>
            <a:chOff x="788367" y="1785674"/>
            <a:chExt cx="11989084" cy="1015075"/>
          </a:xfrm>
        </p:grpSpPr>
        <p:sp>
          <p:nvSpPr>
            <p:cNvPr id="64" name="角丸四角形 2">
              <a:extLst>
                <a:ext uri="{FF2B5EF4-FFF2-40B4-BE49-F238E27FC236}">
                  <a16:creationId xmlns:a16="http://schemas.microsoft.com/office/drawing/2014/main" id="{5FB23275-4207-4F10-B3EA-775D6952BA7C}"/>
                </a:ext>
              </a:extLst>
            </p:cNvPr>
            <p:cNvSpPr/>
            <p:nvPr/>
          </p:nvSpPr>
          <p:spPr>
            <a:xfrm>
              <a:off x="824124" y="1894662"/>
              <a:ext cx="11953327" cy="906087"/>
            </a:xfrm>
            <a:prstGeom prst="roundRect">
              <a:avLst>
                <a:gd name="adj" fmla="val 344"/>
              </a:avLst>
            </a:prstGeom>
            <a:solidFill>
              <a:schemeClr val="accent2">
                <a:lumMod val="20000"/>
                <a:lumOff val="80000"/>
              </a:schemeClr>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endParaRPr lang="ja-JP" altLang="en-US" sz="14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65" name="角丸四角形 2">
              <a:extLst>
                <a:ext uri="{FF2B5EF4-FFF2-40B4-BE49-F238E27FC236}">
                  <a16:creationId xmlns:a16="http://schemas.microsoft.com/office/drawing/2014/main" id="{A56C821E-23F5-4725-86B4-AA234BE1296B}"/>
                </a:ext>
              </a:extLst>
            </p:cNvPr>
            <p:cNvSpPr/>
            <p:nvPr/>
          </p:nvSpPr>
          <p:spPr>
            <a:xfrm>
              <a:off x="788367" y="1785674"/>
              <a:ext cx="2214846" cy="270056"/>
            </a:xfrm>
            <a:prstGeom prst="roundRect">
              <a:avLst>
                <a:gd name="adj" fmla="val 0"/>
              </a:avLst>
            </a:prstGeom>
            <a:solidFill>
              <a:schemeClr val="accent2"/>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r>
                <a:rPr lang="ja-JP" altLang="en-US" sz="1500" b="1" dirty="0">
                  <a:solidFill>
                    <a:schemeClr val="bg1"/>
                  </a:solidFill>
                  <a:latin typeface="BIZ UDPゴシック" panose="020B0400000000000000" pitchFamily="50" charset="-128"/>
                  <a:ea typeface="BIZ UDPゴシック" panose="020B0400000000000000" pitchFamily="50" charset="-128"/>
                  <a:cs typeface="Meiryo UI" pitchFamily="50" charset="-128"/>
                </a:rPr>
                <a:t>違反に対する措置</a:t>
              </a:r>
            </a:p>
          </p:txBody>
        </p:sp>
        <p:grpSp>
          <p:nvGrpSpPr>
            <p:cNvPr id="66" name="グループ化 65">
              <a:extLst>
                <a:ext uri="{FF2B5EF4-FFF2-40B4-BE49-F238E27FC236}">
                  <a16:creationId xmlns:a16="http://schemas.microsoft.com/office/drawing/2014/main" id="{02570AEB-715D-4BA8-AA87-AAB1460043A2}"/>
                </a:ext>
              </a:extLst>
            </p:cNvPr>
            <p:cNvGrpSpPr/>
            <p:nvPr/>
          </p:nvGrpSpPr>
          <p:grpSpPr>
            <a:xfrm>
              <a:off x="788629" y="2043142"/>
              <a:ext cx="11889142" cy="709214"/>
              <a:chOff x="788629" y="2043142"/>
              <a:chExt cx="11889142" cy="709214"/>
            </a:xfrm>
          </p:grpSpPr>
          <p:sp>
            <p:nvSpPr>
              <p:cNvPr id="79" name="正方形/長方形 78">
                <a:extLst>
                  <a:ext uri="{FF2B5EF4-FFF2-40B4-BE49-F238E27FC236}">
                    <a16:creationId xmlns:a16="http://schemas.microsoft.com/office/drawing/2014/main" id="{A32F5DD9-DB6A-4458-8DC3-5FA6ABA9D399}"/>
                  </a:ext>
                </a:extLst>
              </p:cNvPr>
              <p:cNvSpPr/>
              <p:nvPr/>
            </p:nvSpPr>
            <p:spPr>
              <a:xfrm>
                <a:off x="932645" y="2043142"/>
                <a:ext cx="11745126" cy="709214"/>
              </a:xfrm>
              <a:prstGeom prst="rect">
                <a:avLst/>
              </a:prstGeom>
              <a:solidFill>
                <a:schemeClr val="bg1"/>
              </a:solid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endParaRPr lang="en-US" altLang="ja-JP" sz="1300" b="1" dirty="0">
                  <a:solidFill>
                    <a:schemeClr val="tx1"/>
                  </a:solidFill>
                  <a:latin typeface="BIZ UDPゴシック" panose="020B0400000000000000" pitchFamily="50" charset="-128"/>
                  <a:ea typeface="BIZ UDPゴシック" panose="020B0400000000000000" pitchFamily="50" charset="-128"/>
                </a:endParaRPr>
              </a:p>
            </p:txBody>
          </p:sp>
          <p:sp>
            <p:nvSpPr>
              <p:cNvPr id="82" name="正方形/長方形 81">
                <a:extLst>
                  <a:ext uri="{FF2B5EF4-FFF2-40B4-BE49-F238E27FC236}">
                    <a16:creationId xmlns:a16="http://schemas.microsoft.com/office/drawing/2014/main" id="{791EB9B8-A02C-4D8A-BE04-8FBFFA22ED15}"/>
                  </a:ext>
                </a:extLst>
              </p:cNvPr>
              <p:cNvSpPr/>
              <p:nvPr/>
            </p:nvSpPr>
            <p:spPr>
              <a:xfrm>
                <a:off x="788629" y="2048801"/>
                <a:ext cx="11881058" cy="634698"/>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ct val="120000"/>
                  </a:lnSpc>
                </a:pPr>
                <a:r>
                  <a:rPr lang="ja-JP" altLang="en-US" sz="1400" dirty="0">
                    <a:solidFill>
                      <a:schemeClr val="tx1"/>
                    </a:solidFill>
                    <a:latin typeface="BIZ UDPゴシック" panose="020B0400000000000000" pitchFamily="50" charset="-128"/>
                    <a:ea typeface="BIZ UDPゴシック" panose="020B0400000000000000" pitchFamily="50" charset="-128"/>
                  </a:rPr>
                  <a:t>　●</a:t>
                </a:r>
                <a:r>
                  <a:rPr lang="ja-JP" altLang="en-US" sz="1400" b="1" dirty="0">
                    <a:solidFill>
                      <a:schemeClr val="tx1"/>
                    </a:solidFill>
                    <a:latin typeface="BIZ UDPゴシック" panose="020B0400000000000000" pitchFamily="50" charset="-128"/>
                    <a:ea typeface="BIZ UDPゴシック" panose="020B0400000000000000" pitchFamily="50" charset="-128"/>
                  </a:rPr>
                  <a:t>警察官は届出（</a:t>
                </a:r>
                <a:r>
                  <a:rPr lang="ja-JP" altLang="en-US" sz="1400" dirty="0">
                    <a:solidFill>
                      <a:schemeClr val="tx1"/>
                    </a:solidFill>
                    <a:latin typeface="BIZ UDPゴシック" panose="020B0400000000000000" pitchFamily="50" charset="-128"/>
                    <a:ea typeface="BIZ UDPゴシック" panose="020B0400000000000000" pitchFamily="50" charset="-128"/>
                  </a:rPr>
                  <a:t>通報）の無い飛行を行う者等に対し、</a:t>
                </a:r>
                <a:r>
                  <a:rPr lang="ja-JP" altLang="en-US" sz="1400" b="1" dirty="0">
                    <a:solidFill>
                      <a:schemeClr val="tx1"/>
                    </a:solidFill>
                    <a:latin typeface="BIZ UDPゴシック" panose="020B0400000000000000" pitchFamily="50" charset="-128"/>
                    <a:ea typeface="BIZ UDPゴシック" panose="020B0400000000000000" pitchFamily="50" charset="-128"/>
                  </a:rPr>
                  <a:t>ドローン等の退去、その他の必要な措置をとることを命ずる</a:t>
                </a:r>
                <a:r>
                  <a:rPr lang="ja-JP" altLang="en-US" sz="1400" dirty="0">
                    <a:solidFill>
                      <a:schemeClr val="tx1"/>
                    </a:solidFill>
                    <a:latin typeface="BIZ UDPゴシック" panose="020B0400000000000000" pitchFamily="50" charset="-128"/>
                    <a:ea typeface="BIZ UDPゴシック" panose="020B0400000000000000" pitchFamily="50" charset="-128"/>
                  </a:rPr>
                  <a:t>ことができる。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lang="ja-JP" altLang="en-US" sz="1400" dirty="0">
                    <a:solidFill>
                      <a:schemeClr val="tx1"/>
                    </a:solidFill>
                    <a:latin typeface="BIZ UDPゴシック" panose="020B0400000000000000" pitchFamily="50" charset="-128"/>
                    <a:ea typeface="BIZ UDPゴシック" panose="020B0400000000000000" pitchFamily="50" charset="-128"/>
                  </a:rPr>
                  <a:t>　●警察官は</a:t>
                </a:r>
                <a:r>
                  <a:rPr lang="ja-JP" altLang="en-US" sz="1400" b="1" dirty="0">
                    <a:solidFill>
                      <a:schemeClr val="tx1"/>
                    </a:solidFill>
                    <a:latin typeface="BIZ UDPゴシック" panose="020B0400000000000000" pitchFamily="50" charset="-128"/>
                    <a:ea typeface="BIZ UDPゴシック" panose="020B0400000000000000" pitchFamily="50" charset="-128"/>
                  </a:rPr>
                  <a:t>万博の円滑な運営等</a:t>
                </a:r>
                <a:r>
                  <a:rPr lang="ja-JP" altLang="en-US" sz="1400" dirty="0">
                    <a:solidFill>
                      <a:schemeClr val="tx1"/>
                    </a:solidFill>
                    <a:latin typeface="BIZ UDPゴシック" panose="020B0400000000000000" pitchFamily="50" charset="-128"/>
                    <a:ea typeface="BIZ UDPゴシック" panose="020B0400000000000000" pitchFamily="50" charset="-128"/>
                  </a:rPr>
                  <a:t>のためやむを得ない限度において、</a:t>
                </a:r>
                <a:r>
                  <a:rPr lang="ja-JP" altLang="en-US" sz="1400" b="1" dirty="0">
                    <a:solidFill>
                      <a:schemeClr val="tx1"/>
                    </a:solidFill>
                    <a:latin typeface="BIZ UDPゴシック" panose="020B0400000000000000" pitchFamily="50" charset="-128"/>
                    <a:ea typeface="BIZ UDPゴシック" panose="020B0400000000000000" pitchFamily="50" charset="-128"/>
                  </a:rPr>
                  <a:t>ドローン等の飛行妨害や機器の破損、その他の必要な措置</a:t>
                </a:r>
                <a:r>
                  <a:rPr lang="ja-JP" altLang="en-US" sz="1400" dirty="0">
                    <a:solidFill>
                      <a:schemeClr val="tx1"/>
                    </a:solidFill>
                    <a:latin typeface="BIZ UDPゴシック" panose="020B0400000000000000" pitchFamily="50" charset="-128"/>
                    <a:ea typeface="BIZ UDPゴシック" panose="020B0400000000000000" pitchFamily="50" charset="-128"/>
                  </a:rPr>
                  <a:t>をとることができる。</a:t>
                </a:r>
                <a:endParaRPr lang="en-US" altLang="ja-JP" sz="1400"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20000"/>
                  </a:lnSpc>
                </a:pPr>
                <a:r>
                  <a:rPr lang="ja-JP" altLang="en-US" sz="1400" dirty="0">
                    <a:solidFill>
                      <a:schemeClr val="tx1"/>
                    </a:solidFill>
                    <a:latin typeface="BIZ UDPゴシック" panose="020B0400000000000000" pitchFamily="50" charset="-128"/>
                    <a:ea typeface="BIZ UDPゴシック" panose="020B0400000000000000" pitchFamily="50" charset="-128"/>
                  </a:rPr>
                  <a:t>　●罰則　</a:t>
                </a:r>
                <a:r>
                  <a:rPr lang="en-US" altLang="ja-JP" sz="1400" b="1" dirty="0">
                    <a:solidFill>
                      <a:schemeClr val="tx1"/>
                    </a:solidFill>
                    <a:latin typeface="BIZ UDPゴシック" panose="020B0400000000000000" pitchFamily="50" charset="-128"/>
                    <a:ea typeface="BIZ UDPゴシック" panose="020B0400000000000000" pitchFamily="50" charset="-128"/>
                  </a:rPr>
                  <a:t>1</a:t>
                </a:r>
                <a:r>
                  <a:rPr lang="ja-JP" altLang="en-US" sz="1400" b="1" dirty="0">
                    <a:solidFill>
                      <a:schemeClr val="tx1"/>
                    </a:solidFill>
                    <a:latin typeface="BIZ UDPゴシック" panose="020B0400000000000000" pitchFamily="50" charset="-128"/>
                    <a:ea typeface="BIZ UDPゴシック" panose="020B0400000000000000" pitchFamily="50" charset="-128"/>
                  </a:rPr>
                  <a:t>年以下の拘禁刑又は</a:t>
                </a:r>
                <a:r>
                  <a:rPr lang="en-US" altLang="ja-JP" sz="1400" b="1" dirty="0">
                    <a:solidFill>
                      <a:schemeClr val="tx1"/>
                    </a:solidFill>
                    <a:latin typeface="BIZ UDPゴシック" panose="020B0400000000000000" pitchFamily="50" charset="-128"/>
                    <a:ea typeface="BIZ UDPゴシック" panose="020B0400000000000000" pitchFamily="50" charset="-128"/>
                  </a:rPr>
                  <a:t>50</a:t>
                </a:r>
                <a:r>
                  <a:rPr lang="ja-JP" altLang="en-US" sz="1400" b="1" dirty="0">
                    <a:solidFill>
                      <a:schemeClr val="tx1"/>
                    </a:solidFill>
                    <a:latin typeface="BIZ UDPゴシック" panose="020B0400000000000000" pitchFamily="50" charset="-128"/>
                    <a:ea typeface="BIZ UDPゴシック" panose="020B0400000000000000" pitchFamily="50" charset="-128"/>
                  </a:rPr>
                  <a:t>万円以下の罰金</a:t>
                </a:r>
                <a:r>
                  <a:rPr lang="ja-JP" altLang="en-US" sz="1400" dirty="0">
                    <a:solidFill>
                      <a:schemeClr val="tx1"/>
                    </a:solidFill>
                    <a:latin typeface="BIZ UDPゴシック" panose="020B0400000000000000" pitchFamily="50" charset="-128"/>
                    <a:ea typeface="BIZ UDPゴシック" panose="020B0400000000000000" pitchFamily="50" charset="-128"/>
                  </a:rPr>
                  <a:t>（無届で飛行した者、警察の命令に違反した者に適用）</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grpSp>
      </p:grpSp>
      <p:grpSp>
        <p:nvGrpSpPr>
          <p:cNvPr id="7" name="グループ化 6">
            <a:extLst>
              <a:ext uri="{FF2B5EF4-FFF2-40B4-BE49-F238E27FC236}">
                <a16:creationId xmlns:a16="http://schemas.microsoft.com/office/drawing/2014/main" id="{C70349FF-1158-4EBB-8733-593A541487CA}"/>
              </a:ext>
            </a:extLst>
          </p:cNvPr>
          <p:cNvGrpSpPr/>
          <p:nvPr/>
        </p:nvGrpSpPr>
        <p:grpSpPr>
          <a:xfrm>
            <a:off x="821525" y="3347551"/>
            <a:ext cx="5230535" cy="671119"/>
            <a:chOff x="555651" y="1768846"/>
            <a:chExt cx="5360962" cy="752059"/>
          </a:xfrm>
        </p:grpSpPr>
        <p:sp>
          <p:nvSpPr>
            <p:cNvPr id="26" name="正方形/長方形 25">
              <a:extLst>
                <a:ext uri="{FF2B5EF4-FFF2-40B4-BE49-F238E27FC236}">
                  <a16:creationId xmlns:a16="http://schemas.microsoft.com/office/drawing/2014/main" id="{1718A930-DA56-49B1-A33E-3D59A4A6129F}"/>
                </a:ext>
              </a:extLst>
            </p:cNvPr>
            <p:cNvSpPr/>
            <p:nvPr/>
          </p:nvSpPr>
          <p:spPr>
            <a:xfrm>
              <a:off x="601841" y="1768846"/>
              <a:ext cx="5314772" cy="752059"/>
            </a:xfrm>
            <a:prstGeom prst="rect">
              <a:avLst/>
            </a:prstGeom>
            <a:solidFill>
              <a:schemeClr val="bg1"/>
            </a:solid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15" name="正方形/長方形 14">
              <a:extLst>
                <a:ext uri="{FF2B5EF4-FFF2-40B4-BE49-F238E27FC236}">
                  <a16:creationId xmlns:a16="http://schemas.microsoft.com/office/drawing/2014/main" id="{C4CB14E8-464E-42D5-8949-64B0FD2A7261}"/>
                </a:ext>
              </a:extLst>
            </p:cNvPr>
            <p:cNvSpPr/>
            <p:nvPr/>
          </p:nvSpPr>
          <p:spPr>
            <a:xfrm>
              <a:off x="573560" y="2068907"/>
              <a:ext cx="5230354" cy="37191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ct val="150000"/>
                </a:lnSpc>
              </a:pPr>
              <a:r>
                <a:rPr lang="ja-JP" altLang="en-US" sz="1400" b="1" dirty="0">
                  <a:solidFill>
                    <a:schemeClr val="tx1"/>
                  </a:solidFill>
                  <a:latin typeface="BIZ UDPゴシック" panose="020B0400000000000000" pitchFamily="50" charset="-128"/>
                  <a:ea typeface="BIZ UDPゴシック" panose="020B0400000000000000" pitchFamily="50" charset="-128"/>
                </a:rPr>
                <a:t>　・万博会場を含む夢洲及びその周辺</a:t>
              </a:r>
              <a:r>
                <a:rPr lang="en-US" altLang="ja-JP" sz="1400" b="1" dirty="0">
                  <a:solidFill>
                    <a:schemeClr val="tx1"/>
                  </a:solidFill>
                  <a:latin typeface="BIZ UDPゴシック" panose="020B0400000000000000" pitchFamily="50" charset="-128"/>
                  <a:ea typeface="BIZ UDPゴシック" panose="020B0400000000000000" pitchFamily="50" charset="-128"/>
                </a:rPr>
                <a:t>1,000</a:t>
              </a:r>
              <a:r>
                <a:rPr lang="ja-JP" altLang="en-US" sz="1400" b="1" dirty="0">
                  <a:solidFill>
                    <a:schemeClr val="tx1"/>
                  </a:solidFill>
                  <a:latin typeface="BIZ UDPゴシック" panose="020B0400000000000000" pitchFamily="50" charset="-128"/>
                  <a:ea typeface="BIZ UDPゴシック" panose="020B0400000000000000" pitchFamily="50" charset="-128"/>
                </a:rPr>
                <a:t>ｍとする</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63C9AA40-537C-488B-9895-4F771F98B8B2}"/>
                </a:ext>
              </a:extLst>
            </p:cNvPr>
            <p:cNvSpPr/>
            <p:nvPr/>
          </p:nvSpPr>
          <p:spPr>
            <a:xfrm>
              <a:off x="555651" y="1828070"/>
              <a:ext cx="2880320" cy="208439"/>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400" b="1"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飛行禁止の対象地域</a:t>
              </a:r>
              <a:r>
                <a:rPr lang="en-US" altLang="ja-JP" sz="1400" b="1" dirty="0">
                  <a:solidFill>
                    <a:schemeClr val="tx1"/>
                  </a:solidFill>
                  <a:latin typeface="BIZ UDPゴシック" panose="020B0400000000000000" pitchFamily="50" charset="-128"/>
                  <a:ea typeface="BIZ UDPゴシック" panose="020B0400000000000000" pitchFamily="50" charset="-128"/>
                </a:rPr>
                <a:t>】</a:t>
              </a:r>
            </a:p>
          </p:txBody>
        </p:sp>
      </p:grpSp>
      <p:grpSp>
        <p:nvGrpSpPr>
          <p:cNvPr id="24" name="グループ化 23">
            <a:extLst>
              <a:ext uri="{FF2B5EF4-FFF2-40B4-BE49-F238E27FC236}">
                <a16:creationId xmlns:a16="http://schemas.microsoft.com/office/drawing/2014/main" id="{32D892E4-3CEE-812A-B4C1-587B20ABDA54}"/>
              </a:ext>
            </a:extLst>
          </p:cNvPr>
          <p:cNvGrpSpPr/>
          <p:nvPr/>
        </p:nvGrpSpPr>
        <p:grpSpPr>
          <a:xfrm>
            <a:off x="495882" y="5479118"/>
            <a:ext cx="12388049" cy="2829321"/>
            <a:chOff x="496144" y="4731924"/>
            <a:chExt cx="12140109" cy="2891694"/>
          </a:xfrm>
        </p:grpSpPr>
        <p:grpSp>
          <p:nvGrpSpPr>
            <p:cNvPr id="59" name="グループ化 58">
              <a:extLst>
                <a:ext uri="{FF2B5EF4-FFF2-40B4-BE49-F238E27FC236}">
                  <a16:creationId xmlns:a16="http://schemas.microsoft.com/office/drawing/2014/main" id="{A4360143-7656-4F44-A00C-E9736B84085A}"/>
                </a:ext>
              </a:extLst>
            </p:cNvPr>
            <p:cNvGrpSpPr/>
            <p:nvPr/>
          </p:nvGrpSpPr>
          <p:grpSpPr>
            <a:xfrm>
              <a:off x="496144" y="4731924"/>
              <a:ext cx="12059426" cy="2891694"/>
              <a:chOff x="788367" y="4390103"/>
              <a:chExt cx="12059426" cy="2891694"/>
            </a:xfrm>
          </p:grpSpPr>
          <p:sp>
            <p:nvSpPr>
              <p:cNvPr id="29" name="角丸四角形 2">
                <a:extLst>
                  <a:ext uri="{FF2B5EF4-FFF2-40B4-BE49-F238E27FC236}">
                    <a16:creationId xmlns:a16="http://schemas.microsoft.com/office/drawing/2014/main" id="{901C8AE8-50EB-49F8-823E-A8A7D41792C1}"/>
                  </a:ext>
                </a:extLst>
              </p:cNvPr>
              <p:cNvSpPr/>
              <p:nvPr/>
            </p:nvSpPr>
            <p:spPr>
              <a:xfrm>
                <a:off x="788367" y="4445981"/>
                <a:ext cx="11953328" cy="2835816"/>
              </a:xfrm>
              <a:prstGeom prst="roundRect">
                <a:avLst>
                  <a:gd name="adj" fmla="val 344"/>
                </a:avLst>
              </a:prstGeom>
              <a:solidFill>
                <a:schemeClr val="accent1">
                  <a:lumMod val="20000"/>
                  <a:lumOff val="80000"/>
                </a:schemeClr>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endParaRPr lang="ja-JP" altLang="en-US" sz="14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grpSp>
            <p:nvGrpSpPr>
              <p:cNvPr id="57" name="グループ化 56">
                <a:extLst>
                  <a:ext uri="{FF2B5EF4-FFF2-40B4-BE49-F238E27FC236}">
                    <a16:creationId xmlns:a16="http://schemas.microsoft.com/office/drawing/2014/main" id="{7BAE07C6-7142-42A9-8112-0C2BA59C8645}"/>
                  </a:ext>
                </a:extLst>
              </p:cNvPr>
              <p:cNvGrpSpPr/>
              <p:nvPr/>
            </p:nvGrpSpPr>
            <p:grpSpPr>
              <a:xfrm>
                <a:off x="788367" y="4390103"/>
                <a:ext cx="12059426" cy="2632542"/>
                <a:chOff x="788367" y="4390103"/>
                <a:chExt cx="12059426" cy="2632542"/>
              </a:xfrm>
            </p:grpSpPr>
            <p:sp>
              <p:nvSpPr>
                <p:cNvPr id="30" name="角丸四角形 2">
                  <a:extLst>
                    <a:ext uri="{FF2B5EF4-FFF2-40B4-BE49-F238E27FC236}">
                      <a16:creationId xmlns:a16="http://schemas.microsoft.com/office/drawing/2014/main" id="{C367749D-A593-4A46-9339-711CA7377EAA}"/>
                    </a:ext>
                  </a:extLst>
                </p:cNvPr>
                <p:cNvSpPr/>
                <p:nvPr/>
              </p:nvSpPr>
              <p:spPr>
                <a:xfrm>
                  <a:off x="788367" y="4390103"/>
                  <a:ext cx="2214846" cy="384000"/>
                </a:xfrm>
                <a:prstGeom prst="roundRect">
                  <a:avLst>
                    <a:gd name="adj" fmla="val 0"/>
                  </a:avLst>
                </a:prstGeom>
                <a:solidFill>
                  <a:schemeClr val="accent1"/>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r>
                    <a:rPr lang="ja-JP" altLang="en-US" sz="1500" b="1" dirty="0">
                      <a:solidFill>
                        <a:schemeClr val="bg1"/>
                      </a:solidFill>
                      <a:latin typeface="BIZ UDPゴシック" panose="020B0400000000000000" pitchFamily="50" charset="-128"/>
                      <a:ea typeface="BIZ UDPゴシック" panose="020B0400000000000000" pitchFamily="50" charset="-128"/>
                      <a:cs typeface="Meiryo UI" pitchFamily="50" charset="-128"/>
                    </a:rPr>
                    <a:t>飛行禁止の対象外</a:t>
                  </a:r>
                </a:p>
              </p:txBody>
            </p:sp>
            <p:grpSp>
              <p:nvGrpSpPr>
                <p:cNvPr id="31" name="グループ化 30">
                  <a:extLst>
                    <a:ext uri="{FF2B5EF4-FFF2-40B4-BE49-F238E27FC236}">
                      <a16:creationId xmlns:a16="http://schemas.microsoft.com/office/drawing/2014/main" id="{6BABD28B-ED26-4FE1-A8AF-BE9DB9874B6F}"/>
                    </a:ext>
                  </a:extLst>
                </p:cNvPr>
                <p:cNvGrpSpPr/>
                <p:nvPr/>
              </p:nvGrpSpPr>
              <p:grpSpPr>
                <a:xfrm>
                  <a:off x="975964" y="4808387"/>
                  <a:ext cx="3769261" cy="2214258"/>
                  <a:chOff x="975964" y="2361936"/>
                  <a:chExt cx="3769261" cy="2030495"/>
                </a:xfrm>
              </p:grpSpPr>
              <p:sp>
                <p:nvSpPr>
                  <p:cNvPr id="32" name="正方形/長方形 31">
                    <a:extLst>
                      <a:ext uri="{FF2B5EF4-FFF2-40B4-BE49-F238E27FC236}">
                        <a16:creationId xmlns:a16="http://schemas.microsoft.com/office/drawing/2014/main" id="{CA62EF81-A5EE-4E59-883E-4D5CFEDFB6B8}"/>
                      </a:ext>
                    </a:extLst>
                  </p:cNvPr>
                  <p:cNvSpPr/>
                  <p:nvPr/>
                </p:nvSpPr>
                <p:spPr>
                  <a:xfrm>
                    <a:off x="975964" y="2361936"/>
                    <a:ext cx="3769261" cy="2030495"/>
                  </a:xfrm>
                  <a:prstGeom prst="rect">
                    <a:avLst/>
                  </a:prstGeom>
                  <a:solidFill>
                    <a:schemeClr val="bg1"/>
                  </a:solid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endParaRPr lang="en-US" altLang="ja-JP" sz="1300" b="1" dirty="0">
                      <a:solidFill>
                        <a:schemeClr val="tx1"/>
                      </a:solidFill>
                      <a:latin typeface="BIZ UDPゴシック" panose="020B0400000000000000" pitchFamily="50" charset="-128"/>
                      <a:ea typeface="BIZ UDPゴシック" panose="020B0400000000000000" pitchFamily="50" charset="-128"/>
                    </a:endParaRPr>
                  </a:p>
                </p:txBody>
              </p:sp>
              <p:sp>
                <p:nvSpPr>
                  <p:cNvPr id="33" name="正方形/長方形 32">
                    <a:extLst>
                      <a:ext uri="{FF2B5EF4-FFF2-40B4-BE49-F238E27FC236}">
                        <a16:creationId xmlns:a16="http://schemas.microsoft.com/office/drawing/2014/main" id="{0EBF7588-0479-47F0-869B-97BEBC746770}"/>
                      </a:ext>
                    </a:extLst>
                  </p:cNvPr>
                  <p:cNvSpPr/>
                  <p:nvPr/>
                </p:nvSpPr>
                <p:spPr>
                  <a:xfrm>
                    <a:off x="1069202" y="2411472"/>
                    <a:ext cx="3577678" cy="28395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400" b="1"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飛行禁止の対象外</a:t>
                    </a:r>
                    <a:r>
                      <a:rPr lang="en-US" altLang="ja-JP" sz="1400" b="1" dirty="0">
                        <a:solidFill>
                          <a:schemeClr val="tx1"/>
                        </a:solidFill>
                        <a:latin typeface="BIZ UDPゴシック" panose="020B0400000000000000" pitchFamily="50" charset="-128"/>
                        <a:ea typeface="BIZ UDPゴシック" panose="020B0400000000000000" pitchFamily="50" charset="-128"/>
                      </a:rPr>
                      <a:t>】</a:t>
                    </a:r>
                  </a:p>
                </p:txBody>
              </p:sp>
              <p:sp>
                <p:nvSpPr>
                  <p:cNvPr id="34" name="正方形/長方形 33">
                    <a:extLst>
                      <a:ext uri="{FF2B5EF4-FFF2-40B4-BE49-F238E27FC236}">
                        <a16:creationId xmlns:a16="http://schemas.microsoft.com/office/drawing/2014/main" id="{70E8B138-8BC6-4775-B16E-79C54ACEB29F}"/>
                      </a:ext>
                    </a:extLst>
                  </p:cNvPr>
                  <p:cNvSpPr/>
                  <p:nvPr/>
                </p:nvSpPr>
                <p:spPr>
                  <a:xfrm>
                    <a:off x="1152743" y="2680563"/>
                    <a:ext cx="3543310" cy="98551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ct val="125000"/>
                      </a:lnSpc>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博覧会協会</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25000"/>
                      </a:lnSpc>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博覧会協会の同意を得た</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25000"/>
                      </a:lnSpc>
                    </a:pPr>
                    <a:r>
                      <a:rPr lang="ja-JP" altLang="en-US" sz="1400" b="1" dirty="0">
                        <a:solidFill>
                          <a:schemeClr val="tx1"/>
                        </a:solidFill>
                        <a:latin typeface="BIZ UDPゴシック" panose="020B0400000000000000" pitchFamily="50" charset="-128"/>
                        <a:ea typeface="BIZ UDPゴシック" panose="020B0400000000000000" pitchFamily="50" charset="-128"/>
                      </a:rPr>
                      <a:t>　参加国や催事参加者、報道機関等</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25000"/>
                      </a:lnSpc>
                    </a:pPr>
                    <a:r>
                      <a:rPr lang="ja-JP" altLang="en-US" sz="1400" b="1" dirty="0">
                        <a:solidFill>
                          <a:schemeClr val="tx1"/>
                        </a:solidFill>
                        <a:latin typeface="BIZ UDPゴシック" panose="020B0400000000000000" pitchFamily="50" charset="-128"/>
                        <a:ea typeface="BIZ UDPゴシック" panose="020B0400000000000000" pitchFamily="50" charset="-128"/>
                      </a:rPr>
                      <a:t>・各施設管理者、土地所有者</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25000"/>
                      </a:lnSpc>
                    </a:pPr>
                    <a:r>
                      <a:rPr lang="ja-JP" altLang="en-US" sz="1400" b="1" dirty="0">
                        <a:solidFill>
                          <a:schemeClr val="tx1"/>
                        </a:solidFill>
                        <a:latin typeface="BIZ UDPゴシック" panose="020B0400000000000000" pitchFamily="50" charset="-128"/>
                        <a:ea typeface="BIZ UDPゴシック" panose="020B0400000000000000" pitchFamily="50" charset="-128"/>
                      </a:rPr>
                      <a:t>・国や自治体　　　</a:t>
                    </a:r>
                    <a:r>
                      <a:rPr lang="ja-JP" altLang="en-US" sz="1400" dirty="0">
                        <a:solidFill>
                          <a:schemeClr val="tx1"/>
                        </a:solidFill>
                        <a:latin typeface="BIZ UDPゴシック" panose="020B0400000000000000" pitchFamily="50" charset="-128"/>
                        <a:ea typeface="BIZ UDPゴシック" panose="020B0400000000000000" pitchFamily="50" charset="-128"/>
                      </a:rPr>
                      <a:t>などは、</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公安委員会に届出（通報）したうえでドローン等を飛行させることができる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39" name="グループ化 38">
                  <a:extLst>
                    <a:ext uri="{FF2B5EF4-FFF2-40B4-BE49-F238E27FC236}">
                      <a16:creationId xmlns:a16="http://schemas.microsoft.com/office/drawing/2014/main" id="{E0C509B0-C577-4605-BAD8-AF77B13F44C7}"/>
                    </a:ext>
                  </a:extLst>
                </p:cNvPr>
                <p:cNvGrpSpPr/>
                <p:nvPr/>
              </p:nvGrpSpPr>
              <p:grpSpPr>
                <a:xfrm>
                  <a:off x="5050832" y="4574374"/>
                  <a:ext cx="7475099" cy="1796591"/>
                  <a:chOff x="4939061" y="2146715"/>
                  <a:chExt cx="7014229" cy="1647212"/>
                </a:xfrm>
              </p:grpSpPr>
              <p:sp>
                <p:nvSpPr>
                  <p:cNvPr id="40" name="正方形/長方形 39">
                    <a:extLst>
                      <a:ext uri="{FF2B5EF4-FFF2-40B4-BE49-F238E27FC236}">
                        <a16:creationId xmlns:a16="http://schemas.microsoft.com/office/drawing/2014/main" id="{2A603021-B23C-4465-949B-92C0C33CDB0F}"/>
                      </a:ext>
                    </a:extLst>
                  </p:cNvPr>
                  <p:cNvSpPr/>
                  <p:nvPr/>
                </p:nvSpPr>
                <p:spPr>
                  <a:xfrm>
                    <a:off x="4939061" y="2146715"/>
                    <a:ext cx="7014229" cy="1647212"/>
                  </a:xfrm>
                  <a:prstGeom prst="rect">
                    <a:avLst/>
                  </a:prstGeom>
                  <a:solidFill>
                    <a:schemeClr val="bg1"/>
                  </a:solid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41" name="正方形/長方形 40">
                    <a:extLst>
                      <a:ext uri="{FF2B5EF4-FFF2-40B4-BE49-F238E27FC236}">
                        <a16:creationId xmlns:a16="http://schemas.microsoft.com/office/drawing/2014/main" id="{A7F22FD0-A036-42A7-806B-824A0C45B4B9}"/>
                      </a:ext>
                    </a:extLst>
                  </p:cNvPr>
                  <p:cNvSpPr/>
                  <p:nvPr/>
                </p:nvSpPr>
                <p:spPr>
                  <a:xfrm>
                    <a:off x="4989568" y="2197626"/>
                    <a:ext cx="6355363" cy="279193"/>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400" b="1"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万博会場におけるドローン飛行等に関する手続き</a:t>
                    </a:r>
                    <a:r>
                      <a:rPr lang="en-US" altLang="ja-JP" sz="1400" b="1" dirty="0">
                        <a:solidFill>
                          <a:schemeClr val="tx1"/>
                        </a:solidFill>
                        <a:latin typeface="BIZ UDPゴシック" panose="020B0400000000000000" pitchFamily="50" charset="-128"/>
                        <a:ea typeface="BIZ UDPゴシック" panose="020B0400000000000000" pitchFamily="50" charset="-128"/>
                      </a:rPr>
                      <a:t>】</a:t>
                    </a:r>
                    <a:endParaRPr lang="en-US" altLang="ja-JP" sz="1400" b="1"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grpSp>
            <p:grpSp>
              <p:nvGrpSpPr>
                <p:cNvPr id="43" name="グループ化 42">
                  <a:extLst>
                    <a:ext uri="{FF2B5EF4-FFF2-40B4-BE49-F238E27FC236}">
                      <a16:creationId xmlns:a16="http://schemas.microsoft.com/office/drawing/2014/main" id="{869C6810-F223-4E42-9856-349446E18AE1}"/>
                    </a:ext>
                  </a:extLst>
                </p:cNvPr>
                <p:cNvGrpSpPr/>
                <p:nvPr/>
              </p:nvGrpSpPr>
              <p:grpSpPr>
                <a:xfrm>
                  <a:off x="5410154" y="5798510"/>
                  <a:ext cx="1440160" cy="504056"/>
                  <a:chOff x="5410154" y="5654494"/>
                  <a:chExt cx="1440160" cy="504056"/>
                </a:xfrm>
              </p:grpSpPr>
              <p:sp>
                <p:nvSpPr>
                  <p:cNvPr id="28" name="四角形: 角を丸くする 27">
                    <a:extLst>
                      <a:ext uri="{FF2B5EF4-FFF2-40B4-BE49-F238E27FC236}">
                        <a16:creationId xmlns:a16="http://schemas.microsoft.com/office/drawing/2014/main" id="{7C247470-7643-407D-B234-78C16CD82290}"/>
                      </a:ext>
                    </a:extLst>
                  </p:cNvPr>
                  <p:cNvSpPr/>
                  <p:nvPr/>
                </p:nvSpPr>
                <p:spPr>
                  <a:xfrm>
                    <a:off x="5410154" y="5654494"/>
                    <a:ext cx="1440160" cy="504056"/>
                  </a:xfrm>
                  <a:prstGeom prst="roundRect">
                    <a:avLst/>
                  </a:prstGeom>
                  <a:ln w="19050">
                    <a:solidFill>
                      <a:srgbClr val="92D050"/>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a:extLst>
                      <a:ext uri="{FF2B5EF4-FFF2-40B4-BE49-F238E27FC236}">
                        <a16:creationId xmlns:a16="http://schemas.microsoft.com/office/drawing/2014/main" id="{E3A6582C-2D36-4190-88BE-76F096A4B38F}"/>
                      </a:ext>
                    </a:extLst>
                  </p:cNvPr>
                  <p:cNvSpPr/>
                  <p:nvPr/>
                </p:nvSpPr>
                <p:spPr>
                  <a:xfrm>
                    <a:off x="5569025" y="5658570"/>
                    <a:ext cx="1231501" cy="28395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300" b="1" dirty="0">
                        <a:solidFill>
                          <a:schemeClr val="tx1"/>
                        </a:solidFill>
                        <a:latin typeface="BIZ UDPゴシック" panose="020B0400000000000000" pitchFamily="50" charset="-128"/>
                        <a:ea typeface="BIZ UDPゴシック" panose="020B0400000000000000" pitchFamily="50" charset="-128"/>
                      </a:rPr>
                      <a:t>万博会場で</a:t>
                    </a:r>
                    <a:endParaRPr lang="en-US" altLang="ja-JP" sz="1300" b="1" dirty="0">
                      <a:solidFill>
                        <a:schemeClr val="tx1"/>
                      </a:solidFill>
                      <a:latin typeface="BIZ UDPゴシック" panose="020B0400000000000000" pitchFamily="50" charset="-128"/>
                      <a:ea typeface="BIZ UDPゴシック" panose="020B0400000000000000" pitchFamily="50" charset="-128"/>
                    </a:endParaRPr>
                  </a:p>
                  <a:p>
                    <a:pPr>
                      <a:lnSpc>
                        <a:spcPts val="1600"/>
                      </a:lnSpc>
                    </a:pPr>
                    <a:r>
                      <a:rPr lang="ja-JP" altLang="en-US" sz="1300" b="1" dirty="0">
                        <a:solidFill>
                          <a:schemeClr val="tx1"/>
                        </a:solidFill>
                        <a:latin typeface="BIZ UDPゴシック" panose="020B0400000000000000" pitchFamily="50" charset="-128"/>
                        <a:ea typeface="BIZ UDPゴシック" panose="020B0400000000000000" pitchFamily="50" charset="-128"/>
                      </a:rPr>
                      <a:t>飛行させる者</a:t>
                    </a:r>
                    <a:endParaRPr lang="en-US" altLang="ja-JP" sz="1300" b="1"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50" name="グループ化 49">
                  <a:extLst>
                    <a:ext uri="{FF2B5EF4-FFF2-40B4-BE49-F238E27FC236}">
                      <a16:creationId xmlns:a16="http://schemas.microsoft.com/office/drawing/2014/main" id="{2E54E432-FF10-47B6-A5ED-7AD60DD9F923}"/>
                    </a:ext>
                  </a:extLst>
                </p:cNvPr>
                <p:cNvGrpSpPr/>
                <p:nvPr/>
              </p:nvGrpSpPr>
              <p:grpSpPr>
                <a:xfrm>
                  <a:off x="7879933" y="5789297"/>
                  <a:ext cx="1455474" cy="504056"/>
                  <a:chOff x="7879933" y="5645281"/>
                  <a:chExt cx="1455474" cy="504056"/>
                </a:xfrm>
              </p:grpSpPr>
              <p:sp>
                <p:nvSpPr>
                  <p:cNvPr id="44" name="四角形: 角を丸くする 43">
                    <a:extLst>
                      <a:ext uri="{FF2B5EF4-FFF2-40B4-BE49-F238E27FC236}">
                        <a16:creationId xmlns:a16="http://schemas.microsoft.com/office/drawing/2014/main" id="{9E9589AA-B555-4AF9-B577-14117B34305E}"/>
                      </a:ext>
                    </a:extLst>
                  </p:cNvPr>
                  <p:cNvSpPr/>
                  <p:nvPr/>
                </p:nvSpPr>
                <p:spPr>
                  <a:xfrm>
                    <a:off x="7879933" y="5645281"/>
                    <a:ext cx="1440160" cy="504056"/>
                  </a:xfrm>
                  <a:prstGeom prst="roundRect">
                    <a:avLst/>
                  </a:prstGeom>
                  <a:ln w="19050">
                    <a:solidFill>
                      <a:srgbClr val="0070C0"/>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191D6AD6-A92C-46B4-BBA5-F1B5F0008E5D}"/>
                      </a:ext>
                    </a:extLst>
                  </p:cNvPr>
                  <p:cNvSpPr/>
                  <p:nvPr/>
                </p:nvSpPr>
                <p:spPr>
                  <a:xfrm>
                    <a:off x="8067736" y="5762209"/>
                    <a:ext cx="1267671" cy="28395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300" b="1" dirty="0">
                        <a:solidFill>
                          <a:schemeClr val="tx1"/>
                        </a:solidFill>
                        <a:latin typeface="BIZ UDPゴシック" panose="020B0400000000000000" pitchFamily="50" charset="-128"/>
                        <a:ea typeface="BIZ UDPゴシック" panose="020B0400000000000000" pitchFamily="50" charset="-128"/>
                      </a:rPr>
                      <a:t>博覧会協会</a:t>
                    </a:r>
                    <a:endParaRPr lang="en-US" altLang="ja-JP" sz="1300" b="1"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51" name="グループ化 50">
                  <a:extLst>
                    <a:ext uri="{FF2B5EF4-FFF2-40B4-BE49-F238E27FC236}">
                      <a16:creationId xmlns:a16="http://schemas.microsoft.com/office/drawing/2014/main" id="{24DD378F-AD17-4FB1-9A46-CA21A537250D}"/>
                    </a:ext>
                  </a:extLst>
                </p:cNvPr>
                <p:cNvGrpSpPr/>
                <p:nvPr/>
              </p:nvGrpSpPr>
              <p:grpSpPr>
                <a:xfrm>
                  <a:off x="10291279" y="5837805"/>
                  <a:ext cx="1440160" cy="527931"/>
                  <a:chOff x="10291279" y="5693789"/>
                  <a:chExt cx="1440160" cy="527931"/>
                </a:xfrm>
              </p:grpSpPr>
              <p:sp>
                <p:nvSpPr>
                  <p:cNvPr id="45" name="四角形: 角を丸くする 44">
                    <a:extLst>
                      <a:ext uri="{FF2B5EF4-FFF2-40B4-BE49-F238E27FC236}">
                        <a16:creationId xmlns:a16="http://schemas.microsoft.com/office/drawing/2014/main" id="{550B396E-88E8-4F4D-BE03-A8144E7EA916}"/>
                      </a:ext>
                    </a:extLst>
                  </p:cNvPr>
                  <p:cNvSpPr/>
                  <p:nvPr/>
                </p:nvSpPr>
                <p:spPr>
                  <a:xfrm>
                    <a:off x="10291279" y="5706262"/>
                    <a:ext cx="1440160" cy="452287"/>
                  </a:xfrm>
                  <a:prstGeom prst="roundRect">
                    <a:avLst/>
                  </a:prstGeom>
                  <a:ln w="19050">
                    <a:solidFill>
                      <a:srgbClr val="002060"/>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a:extLst>
                      <a:ext uri="{FF2B5EF4-FFF2-40B4-BE49-F238E27FC236}">
                        <a16:creationId xmlns:a16="http://schemas.microsoft.com/office/drawing/2014/main" id="{59815375-F4A0-4F71-87FD-5C76AF0095D0}"/>
                      </a:ext>
                    </a:extLst>
                  </p:cNvPr>
                  <p:cNvSpPr/>
                  <p:nvPr/>
                </p:nvSpPr>
                <p:spPr>
                  <a:xfrm>
                    <a:off x="10411258" y="5693789"/>
                    <a:ext cx="1200201" cy="527931"/>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gn="ctr">
                      <a:lnSpc>
                        <a:spcPts val="1600"/>
                      </a:lnSpc>
                    </a:pPr>
                    <a:r>
                      <a:rPr lang="ja-JP" altLang="en-US" sz="1300" b="1" dirty="0">
                        <a:solidFill>
                          <a:schemeClr val="tx1"/>
                        </a:solidFill>
                        <a:latin typeface="BIZ UDPゴシック" panose="020B0400000000000000" pitchFamily="50" charset="-128"/>
                        <a:ea typeface="BIZ UDPゴシック" panose="020B0400000000000000" pitchFamily="50" charset="-128"/>
                      </a:rPr>
                      <a:t>公安委員会　（警察署経由）</a:t>
                    </a:r>
                    <a:endParaRPr lang="en-US" altLang="ja-JP" sz="1300" b="1" dirty="0">
                      <a:solidFill>
                        <a:schemeClr val="tx1"/>
                      </a:solidFill>
                      <a:latin typeface="BIZ UDPゴシック" panose="020B0400000000000000" pitchFamily="50" charset="-128"/>
                      <a:ea typeface="BIZ UDPゴシック" panose="020B0400000000000000" pitchFamily="50" charset="-128"/>
                    </a:endParaRPr>
                  </a:p>
                </p:txBody>
              </p:sp>
            </p:grpSp>
            <p:sp>
              <p:nvSpPr>
                <p:cNvPr id="49" name="正方形/長方形 48">
                  <a:extLst>
                    <a:ext uri="{FF2B5EF4-FFF2-40B4-BE49-F238E27FC236}">
                      <a16:creationId xmlns:a16="http://schemas.microsoft.com/office/drawing/2014/main" id="{611B020F-9B0D-4E60-8DD9-B6B198B8F7F0}"/>
                    </a:ext>
                  </a:extLst>
                </p:cNvPr>
                <p:cNvSpPr/>
                <p:nvPr/>
              </p:nvSpPr>
              <p:spPr>
                <a:xfrm>
                  <a:off x="5220934" y="4928393"/>
                  <a:ext cx="7626859" cy="870117"/>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ct val="120000"/>
                    </a:lnSpc>
                  </a:pPr>
                  <a:r>
                    <a:rPr lang="ja-JP" altLang="en-US" sz="1400" dirty="0">
                      <a:solidFill>
                        <a:schemeClr val="tx1"/>
                      </a:solidFill>
                      <a:latin typeface="BIZ UDPゴシック" panose="020B0400000000000000" pitchFamily="50" charset="-128"/>
                      <a:ea typeface="BIZ UDPゴシック" panose="020B0400000000000000" pitchFamily="50" charset="-128"/>
                    </a:rPr>
                    <a:t>①ドローン等を飛行させる者は、</a:t>
                  </a:r>
                  <a:r>
                    <a:rPr lang="ja-JP" altLang="en-US" sz="1400" b="1" dirty="0">
                      <a:solidFill>
                        <a:schemeClr val="tx1"/>
                      </a:solidFill>
                      <a:latin typeface="BIZ UDPゴシック" panose="020B0400000000000000" pitchFamily="50" charset="-128"/>
                      <a:ea typeface="BIZ UDPゴシック" panose="020B0400000000000000" pitchFamily="50" charset="-128"/>
                    </a:rPr>
                    <a:t>博覧会協会に申請し、同意を得る</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lang="ja-JP" altLang="en-US" sz="1400" dirty="0">
                      <a:solidFill>
                        <a:schemeClr val="tx1"/>
                      </a:solidFill>
                      <a:latin typeface="BIZ UDPゴシック" panose="020B0400000000000000" pitchFamily="50" charset="-128"/>
                      <a:ea typeface="BIZ UDPゴシック" panose="020B0400000000000000" pitchFamily="50" charset="-128"/>
                    </a:rPr>
                    <a:t>②</a:t>
                  </a:r>
                  <a:r>
                    <a:rPr lang="ja-JP" altLang="en-US" sz="1400" b="1" dirty="0">
                      <a:solidFill>
                        <a:schemeClr val="tx1"/>
                      </a:solidFill>
                      <a:latin typeface="BIZ UDPゴシック" panose="020B0400000000000000" pitchFamily="50" charset="-128"/>
                      <a:ea typeface="BIZ UDPゴシック" panose="020B0400000000000000" pitchFamily="50" charset="-128"/>
                    </a:rPr>
                    <a:t>博覧会協会は、</a:t>
                  </a:r>
                  <a:r>
                    <a:rPr lang="ja-JP" altLang="en-US" sz="1400" dirty="0">
                      <a:solidFill>
                        <a:schemeClr val="tx1"/>
                      </a:solidFill>
                      <a:latin typeface="BIZ UDPゴシック" panose="020B0400000000000000" pitchFamily="50" charset="-128"/>
                      <a:ea typeface="BIZ UDPゴシック" panose="020B0400000000000000" pitchFamily="50" charset="-128"/>
                    </a:rPr>
                    <a:t>同意申請のあったドローン等の飛行日時や場所等を取りまとめ、</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lang="ja-JP" altLang="en-US" sz="1400" b="1" dirty="0">
                      <a:solidFill>
                        <a:schemeClr val="tx1"/>
                      </a:solidFill>
                      <a:latin typeface="BIZ UDPゴシック" panose="020B0400000000000000" pitchFamily="50" charset="-128"/>
                      <a:ea typeface="BIZ UDPゴシック" panose="020B0400000000000000" pitchFamily="50" charset="-128"/>
                    </a:rPr>
                    <a:t>　　飛行の７日前までに公安委員会（警察署経由）に届出（通報）を行う</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53" name="正方形/長方形 52">
                  <a:extLst>
                    <a:ext uri="{FF2B5EF4-FFF2-40B4-BE49-F238E27FC236}">
                      <a16:creationId xmlns:a16="http://schemas.microsoft.com/office/drawing/2014/main" id="{CB5722BA-5AA3-4879-A5E2-5315C91C3B55}"/>
                    </a:ext>
                  </a:extLst>
                </p:cNvPr>
                <p:cNvSpPr/>
                <p:nvPr/>
              </p:nvSpPr>
              <p:spPr>
                <a:xfrm>
                  <a:off x="5313508" y="6374574"/>
                  <a:ext cx="5765498" cy="30297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協会において、「（仮称）万博会場内におけるドローン利用に係るガイド」を検討中</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600"/>
                    </a:lnSpc>
                  </a:pPr>
                  <a:r>
                    <a:rPr lang="ja-JP" altLang="en-US" sz="1200" dirty="0">
                      <a:solidFill>
                        <a:schemeClr val="tx1"/>
                      </a:solidFill>
                      <a:latin typeface="BIZ UDPゴシック" panose="020B0400000000000000" pitchFamily="50" charset="-128"/>
                      <a:ea typeface="BIZ UDPゴシック" panose="020B0400000000000000" pitchFamily="50" charset="-128"/>
                    </a:rPr>
                    <a:t>　　参加国や催事参加者等にはこうした手続きについて事前に説明する予定</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600"/>
                    </a:lnSpc>
                  </a:pP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55" name="矢印: 右 54">
                  <a:extLst>
                    <a:ext uri="{FF2B5EF4-FFF2-40B4-BE49-F238E27FC236}">
                      <a16:creationId xmlns:a16="http://schemas.microsoft.com/office/drawing/2014/main" id="{D0AC9FEC-B114-429F-82A7-93DBD8DA806F}"/>
                    </a:ext>
                  </a:extLst>
                </p:cNvPr>
                <p:cNvSpPr/>
                <p:nvPr/>
              </p:nvSpPr>
              <p:spPr>
                <a:xfrm>
                  <a:off x="9510705" y="6056442"/>
                  <a:ext cx="590490" cy="246124"/>
                </a:xfrm>
                <a:prstGeom prst="rightArrow">
                  <a:avLst/>
                </a:prstGeom>
                <a:ln w="12700">
                  <a:solidFill>
                    <a:srgbClr val="00B050"/>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正方形/長方形 55">
                  <a:extLst>
                    <a:ext uri="{FF2B5EF4-FFF2-40B4-BE49-F238E27FC236}">
                      <a16:creationId xmlns:a16="http://schemas.microsoft.com/office/drawing/2014/main" id="{61A489D2-B5B5-4483-8159-1326A508A028}"/>
                    </a:ext>
                  </a:extLst>
                </p:cNvPr>
                <p:cNvSpPr/>
                <p:nvPr/>
              </p:nvSpPr>
              <p:spPr>
                <a:xfrm>
                  <a:off x="9275276" y="5814851"/>
                  <a:ext cx="1090479" cy="343699"/>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200" dirty="0">
                      <a:solidFill>
                        <a:schemeClr val="tx1"/>
                      </a:solidFill>
                      <a:latin typeface="BIZ UDPゴシック" panose="020B0400000000000000" pitchFamily="50" charset="-128"/>
                      <a:ea typeface="BIZ UDPゴシック" panose="020B0400000000000000" pitchFamily="50" charset="-128"/>
                    </a:rPr>
                    <a:t>　届出（通報）</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54" name="矢印: 左右 53">
                  <a:extLst>
                    <a:ext uri="{FF2B5EF4-FFF2-40B4-BE49-F238E27FC236}">
                      <a16:creationId xmlns:a16="http://schemas.microsoft.com/office/drawing/2014/main" id="{DE507663-D632-4B73-B7B8-834AA3F312F9}"/>
                    </a:ext>
                  </a:extLst>
                </p:cNvPr>
                <p:cNvSpPr/>
                <p:nvPr/>
              </p:nvSpPr>
              <p:spPr>
                <a:xfrm>
                  <a:off x="7027065" y="6014534"/>
                  <a:ext cx="662498" cy="252028"/>
                </a:xfrm>
                <a:prstGeom prst="leftRightArrow">
                  <a:avLst/>
                </a:prstGeom>
                <a:ln w="12700"/>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a:extLst>
                    <a:ext uri="{FF2B5EF4-FFF2-40B4-BE49-F238E27FC236}">
                      <a16:creationId xmlns:a16="http://schemas.microsoft.com/office/drawing/2014/main" id="{7D958EDC-A1FC-46E5-908B-415EF9B3965F}"/>
                    </a:ext>
                  </a:extLst>
                </p:cNvPr>
                <p:cNvSpPr/>
                <p:nvPr/>
              </p:nvSpPr>
              <p:spPr>
                <a:xfrm>
                  <a:off x="6928842" y="5782392"/>
                  <a:ext cx="901523" cy="30415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200" dirty="0">
                      <a:solidFill>
                        <a:schemeClr val="tx1"/>
                      </a:solidFill>
                      <a:latin typeface="BIZ UDPゴシック" panose="020B0400000000000000" pitchFamily="50" charset="-128"/>
                      <a:ea typeface="BIZ UDPゴシック" panose="020B0400000000000000" pitchFamily="50" charset="-128"/>
                    </a:rPr>
                    <a:t>申請・同意</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grpSp>
        </p:grpSp>
        <p:sp>
          <p:nvSpPr>
            <p:cNvPr id="91" name="正方形/長方形 90">
              <a:extLst>
                <a:ext uri="{FF2B5EF4-FFF2-40B4-BE49-F238E27FC236}">
                  <a16:creationId xmlns:a16="http://schemas.microsoft.com/office/drawing/2014/main" id="{98B63ABA-AABF-4594-B55F-8754E2900411}"/>
                </a:ext>
              </a:extLst>
            </p:cNvPr>
            <p:cNvSpPr/>
            <p:nvPr/>
          </p:nvSpPr>
          <p:spPr>
            <a:xfrm>
              <a:off x="5009395" y="7148443"/>
              <a:ext cx="7626858" cy="250888"/>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万博会場以外で飛行を行う場合は、それぞれが公安委員会に届出（通報）</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600"/>
                </a:lnSpc>
              </a:pP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別途、航空法に基づき</a:t>
              </a:r>
              <a:r>
                <a:rPr lang="en-US" altLang="ja-JP" sz="1200" dirty="0">
                  <a:solidFill>
                    <a:schemeClr val="tx1"/>
                  </a:solidFill>
                  <a:latin typeface="BIZ UDPゴシック" panose="020B0400000000000000" pitchFamily="50" charset="-128"/>
                  <a:ea typeface="BIZ UDPゴシック" panose="020B0400000000000000" pitchFamily="50" charset="-128"/>
                </a:rPr>
                <a:t>10</a:t>
              </a:r>
              <a:r>
                <a:rPr lang="ja-JP" altLang="en-US" sz="1200" dirty="0">
                  <a:solidFill>
                    <a:schemeClr val="tx1"/>
                  </a:solidFill>
                  <a:latin typeface="BIZ UDPゴシック" panose="020B0400000000000000" pitchFamily="50" charset="-128"/>
                  <a:ea typeface="BIZ UDPゴシック" panose="020B0400000000000000" pitchFamily="50" charset="-128"/>
                </a:rPr>
                <a:t>日前までに航空局への届出が必要</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35" name="グループ化 34">
            <a:extLst>
              <a:ext uri="{FF2B5EF4-FFF2-40B4-BE49-F238E27FC236}">
                <a16:creationId xmlns:a16="http://schemas.microsoft.com/office/drawing/2014/main" id="{3B5894FF-900B-4B70-A591-9163FEBCAF62}"/>
              </a:ext>
            </a:extLst>
          </p:cNvPr>
          <p:cNvGrpSpPr/>
          <p:nvPr/>
        </p:nvGrpSpPr>
        <p:grpSpPr>
          <a:xfrm>
            <a:off x="881971" y="4315820"/>
            <a:ext cx="6680430" cy="1183978"/>
            <a:chOff x="838060" y="3365912"/>
            <a:chExt cx="6723404" cy="1271839"/>
          </a:xfrm>
        </p:grpSpPr>
        <p:grpSp>
          <p:nvGrpSpPr>
            <p:cNvPr id="5" name="グループ化 4">
              <a:extLst>
                <a:ext uri="{FF2B5EF4-FFF2-40B4-BE49-F238E27FC236}">
                  <a16:creationId xmlns:a16="http://schemas.microsoft.com/office/drawing/2014/main" id="{E2A5C9D3-4900-4D56-B470-59D57D2C7435}"/>
                </a:ext>
              </a:extLst>
            </p:cNvPr>
            <p:cNvGrpSpPr/>
            <p:nvPr/>
          </p:nvGrpSpPr>
          <p:grpSpPr>
            <a:xfrm>
              <a:off x="838060" y="3365912"/>
              <a:ext cx="6723404" cy="1271839"/>
              <a:chOff x="370221" y="3470039"/>
              <a:chExt cx="6149345" cy="1055332"/>
            </a:xfrm>
          </p:grpSpPr>
          <p:sp>
            <p:nvSpPr>
              <p:cNvPr id="25" name="正方形/長方形 24">
                <a:extLst>
                  <a:ext uri="{FF2B5EF4-FFF2-40B4-BE49-F238E27FC236}">
                    <a16:creationId xmlns:a16="http://schemas.microsoft.com/office/drawing/2014/main" id="{49AA4A15-0A8B-4E11-9224-951CF0FC9B42}"/>
                  </a:ext>
                </a:extLst>
              </p:cNvPr>
              <p:cNvSpPr/>
              <p:nvPr/>
            </p:nvSpPr>
            <p:spPr>
              <a:xfrm>
                <a:off x="377204" y="3470039"/>
                <a:ext cx="5801533" cy="758007"/>
              </a:xfrm>
              <a:prstGeom prst="rect">
                <a:avLst/>
              </a:prstGeom>
              <a:solidFill>
                <a:schemeClr val="bg1"/>
              </a:solid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a:extLst>
                  <a:ext uri="{FF2B5EF4-FFF2-40B4-BE49-F238E27FC236}">
                    <a16:creationId xmlns:a16="http://schemas.microsoft.com/office/drawing/2014/main" id="{D52A1A3F-CA4C-4C7A-8D78-651DD76B26C2}"/>
                  </a:ext>
                </a:extLst>
              </p:cNvPr>
              <p:cNvSpPr/>
              <p:nvPr/>
            </p:nvSpPr>
            <p:spPr>
              <a:xfrm>
                <a:off x="370221" y="3490866"/>
                <a:ext cx="1728192" cy="283956"/>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400" b="1"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飛行禁止の期間</a:t>
                </a:r>
                <a:r>
                  <a:rPr lang="en-US" altLang="ja-JP" sz="1400" b="1" dirty="0">
                    <a:solidFill>
                      <a:schemeClr val="tx1"/>
                    </a:solidFill>
                    <a:latin typeface="BIZ UDPゴシック" panose="020B0400000000000000" pitchFamily="50" charset="-128"/>
                    <a:ea typeface="BIZ UDPゴシック" panose="020B0400000000000000" pitchFamily="50" charset="-128"/>
                  </a:rPr>
                  <a:t>】</a:t>
                </a:r>
              </a:p>
            </p:txBody>
          </p:sp>
          <p:sp>
            <p:nvSpPr>
              <p:cNvPr id="18" name="正方形/長方形 17">
                <a:extLst>
                  <a:ext uri="{FF2B5EF4-FFF2-40B4-BE49-F238E27FC236}">
                    <a16:creationId xmlns:a16="http://schemas.microsoft.com/office/drawing/2014/main" id="{ECA2152D-F517-4C9A-90A6-4E925F8B76A1}"/>
                  </a:ext>
                </a:extLst>
              </p:cNvPr>
              <p:cNvSpPr/>
              <p:nvPr/>
            </p:nvSpPr>
            <p:spPr>
              <a:xfrm>
                <a:off x="533811" y="3963523"/>
                <a:ext cx="5985755" cy="297565"/>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400" b="1" dirty="0">
                    <a:solidFill>
                      <a:schemeClr val="tx1"/>
                    </a:solidFill>
                    <a:latin typeface="BIZ UDPゴシック" panose="020B0400000000000000" pitchFamily="50" charset="-128"/>
                    <a:ea typeface="BIZ UDPゴシック" panose="020B0400000000000000" pitchFamily="50" charset="-128"/>
                  </a:rPr>
                  <a:t>夢洲駅供用開始の令和</a:t>
                </a:r>
                <a:r>
                  <a:rPr lang="en-US" altLang="ja-JP" sz="1400" b="1" dirty="0">
                    <a:solidFill>
                      <a:schemeClr val="tx1"/>
                    </a:solidFill>
                    <a:latin typeface="BIZ UDPゴシック" panose="020B0400000000000000" pitchFamily="50" charset="-128"/>
                    <a:ea typeface="BIZ UDPゴシック" panose="020B0400000000000000" pitchFamily="50" charset="-128"/>
                  </a:rPr>
                  <a:t>7</a:t>
                </a:r>
                <a:r>
                  <a:rPr lang="ja-JP" altLang="en-US" sz="1400" b="1" dirty="0">
                    <a:solidFill>
                      <a:schemeClr val="tx1"/>
                    </a:solidFill>
                    <a:latin typeface="BIZ UDPゴシック" panose="020B0400000000000000" pitchFamily="50" charset="-128"/>
                    <a:ea typeface="BIZ UDPゴシック" panose="020B0400000000000000" pitchFamily="50" charset="-128"/>
                  </a:rPr>
                  <a:t>年</a:t>
                </a:r>
                <a:r>
                  <a:rPr lang="en-US" altLang="ja-JP" sz="1400" b="1" dirty="0">
                    <a:solidFill>
                      <a:schemeClr val="tx1"/>
                    </a:solidFill>
                    <a:latin typeface="BIZ UDPゴシック" panose="020B0400000000000000" pitchFamily="50" charset="-128"/>
                    <a:ea typeface="BIZ UDPゴシック" panose="020B0400000000000000" pitchFamily="50" charset="-128"/>
                  </a:rPr>
                  <a:t>1</a:t>
                </a:r>
                <a:r>
                  <a:rPr lang="ja-JP" altLang="en-US" sz="1400" b="1" dirty="0">
                    <a:solidFill>
                      <a:schemeClr val="tx1"/>
                    </a:solidFill>
                    <a:latin typeface="BIZ UDPゴシック" panose="020B0400000000000000" pitchFamily="50" charset="-128"/>
                    <a:ea typeface="BIZ UDPゴシック" panose="020B0400000000000000" pitchFamily="50" charset="-128"/>
                  </a:rPr>
                  <a:t>月</a:t>
                </a:r>
                <a:r>
                  <a:rPr lang="en-US" altLang="ja-JP" sz="1400" b="1" dirty="0">
                    <a:solidFill>
                      <a:schemeClr val="tx1"/>
                    </a:solidFill>
                    <a:latin typeface="BIZ UDPゴシック" panose="020B0400000000000000" pitchFamily="50" charset="-128"/>
                    <a:ea typeface="BIZ UDPゴシック" panose="020B0400000000000000" pitchFamily="50" charset="-128"/>
                  </a:rPr>
                  <a:t>19</a:t>
                </a:r>
                <a:r>
                  <a:rPr lang="ja-JP" altLang="en-US" sz="1400" b="1" dirty="0">
                    <a:solidFill>
                      <a:schemeClr val="tx1"/>
                    </a:solidFill>
                    <a:latin typeface="BIZ UDPゴシック" panose="020B0400000000000000" pitchFamily="50" charset="-128"/>
                    <a:ea typeface="BIZ UDPゴシック" panose="020B0400000000000000" pitchFamily="50" charset="-128"/>
                  </a:rPr>
                  <a:t>日～令和</a:t>
                </a:r>
                <a:r>
                  <a:rPr lang="en-US" altLang="ja-JP" sz="1400" b="1" dirty="0">
                    <a:solidFill>
                      <a:schemeClr val="tx1"/>
                    </a:solidFill>
                    <a:latin typeface="BIZ UDPゴシック" panose="020B0400000000000000" pitchFamily="50" charset="-128"/>
                    <a:ea typeface="BIZ UDPゴシック" panose="020B0400000000000000" pitchFamily="50" charset="-128"/>
                  </a:rPr>
                  <a:t>7</a:t>
                </a:r>
                <a:r>
                  <a:rPr lang="ja-JP" altLang="en-US" sz="1400" b="1" dirty="0">
                    <a:solidFill>
                      <a:schemeClr val="tx1"/>
                    </a:solidFill>
                    <a:latin typeface="BIZ UDPゴシック" panose="020B0400000000000000" pitchFamily="50" charset="-128"/>
                    <a:ea typeface="BIZ UDPゴシック" panose="020B0400000000000000" pitchFamily="50" charset="-128"/>
                  </a:rPr>
                  <a:t>年</a:t>
                </a:r>
                <a:r>
                  <a:rPr lang="en-US" altLang="ja-JP" sz="1400" b="1" dirty="0">
                    <a:solidFill>
                      <a:schemeClr val="tx1"/>
                    </a:solidFill>
                    <a:latin typeface="BIZ UDPゴシック" panose="020B0400000000000000" pitchFamily="50" charset="-128"/>
                    <a:ea typeface="BIZ UDPゴシック" panose="020B0400000000000000" pitchFamily="50" charset="-128"/>
                  </a:rPr>
                  <a:t>10</a:t>
                </a:r>
                <a:r>
                  <a:rPr lang="ja-JP" altLang="en-US" sz="1400" b="1" dirty="0">
                    <a:solidFill>
                      <a:schemeClr val="tx1"/>
                    </a:solidFill>
                    <a:latin typeface="BIZ UDPゴシック" panose="020B0400000000000000" pitchFamily="50" charset="-128"/>
                    <a:ea typeface="BIZ UDPゴシック" panose="020B0400000000000000" pitchFamily="50" charset="-128"/>
                  </a:rPr>
                  <a:t>月</a:t>
                </a:r>
                <a:r>
                  <a:rPr lang="en-US" altLang="ja-JP" sz="1400" b="1" dirty="0">
                    <a:solidFill>
                      <a:schemeClr val="tx1"/>
                    </a:solidFill>
                    <a:latin typeface="BIZ UDPゴシック" panose="020B0400000000000000" pitchFamily="50" charset="-128"/>
                    <a:ea typeface="BIZ UDPゴシック" panose="020B0400000000000000" pitchFamily="50" charset="-128"/>
                  </a:rPr>
                  <a:t>13</a:t>
                </a:r>
                <a:r>
                  <a:rPr lang="ja-JP" altLang="en-US" sz="1400" b="1" dirty="0">
                    <a:solidFill>
                      <a:schemeClr val="tx1"/>
                    </a:solidFill>
                    <a:latin typeface="BIZ UDPゴシック" panose="020B0400000000000000" pitchFamily="50" charset="-128"/>
                    <a:ea typeface="BIZ UDPゴシック" panose="020B0400000000000000" pitchFamily="50" charset="-128"/>
                  </a:rPr>
                  <a:t>日の期間とする</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70" name="正方形/長方形 69">
                <a:extLst>
                  <a:ext uri="{FF2B5EF4-FFF2-40B4-BE49-F238E27FC236}">
                    <a16:creationId xmlns:a16="http://schemas.microsoft.com/office/drawing/2014/main" id="{B8743317-7976-4602-B6B2-41D9E5A8CA09}"/>
                  </a:ext>
                </a:extLst>
              </p:cNvPr>
              <p:cNvSpPr/>
              <p:nvPr/>
            </p:nvSpPr>
            <p:spPr>
              <a:xfrm>
                <a:off x="466955" y="4227806"/>
                <a:ext cx="5985755" cy="297565"/>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別途指定の上告示</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grpSp>
        <p:sp>
          <p:nvSpPr>
            <p:cNvPr id="78" name="正方形/長方形 77">
              <a:extLst>
                <a:ext uri="{FF2B5EF4-FFF2-40B4-BE49-F238E27FC236}">
                  <a16:creationId xmlns:a16="http://schemas.microsoft.com/office/drawing/2014/main" id="{86E64F90-B791-4080-A089-B78906358874}"/>
                </a:ext>
              </a:extLst>
            </p:cNvPr>
            <p:cNvSpPr/>
            <p:nvPr/>
          </p:nvSpPr>
          <p:spPr>
            <a:xfrm>
              <a:off x="900099" y="3645559"/>
              <a:ext cx="6011110" cy="35861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400" b="1" dirty="0">
                  <a:solidFill>
                    <a:schemeClr val="tx1"/>
                  </a:solidFill>
                  <a:latin typeface="BIZ UDPゴシック" panose="020B0400000000000000" pitchFamily="50" charset="-128"/>
                  <a:ea typeface="BIZ UDPゴシック" panose="020B0400000000000000" pitchFamily="50" charset="-128"/>
                </a:rPr>
                <a:t>・万博会場等において不特定多数の者の出入りの増加が想定される</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grpSp>
      <p:sp>
        <p:nvSpPr>
          <p:cNvPr id="60" name="正方形/長方形 59">
            <a:extLst>
              <a:ext uri="{FF2B5EF4-FFF2-40B4-BE49-F238E27FC236}">
                <a16:creationId xmlns:a16="http://schemas.microsoft.com/office/drawing/2014/main" id="{BEE23163-2262-4389-BBF3-BDAD3BF7A18C}"/>
              </a:ext>
            </a:extLst>
          </p:cNvPr>
          <p:cNvSpPr/>
          <p:nvPr/>
        </p:nvSpPr>
        <p:spPr>
          <a:xfrm>
            <a:off x="7938594" y="2933461"/>
            <a:ext cx="3533638" cy="2504706"/>
          </a:xfrm>
          <a:prstGeom prst="rect">
            <a:avLst/>
          </a:prstGeom>
          <a:noFill/>
          <a:ln w="25400">
            <a:solidFill>
              <a:schemeClr val="tx1"/>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FA6ECCE3-3AEB-4D3E-AEDF-9EE70FB4E57A}"/>
              </a:ext>
            </a:extLst>
          </p:cNvPr>
          <p:cNvSpPr txBox="1"/>
          <p:nvPr/>
        </p:nvSpPr>
        <p:spPr>
          <a:xfrm>
            <a:off x="859474" y="4003188"/>
            <a:ext cx="5825634" cy="276999"/>
          </a:xfrm>
          <a:prstGeom prst="rect">
            <a:avLst/>
          </a:prstGeom>
          <a:noFill/>
        </p:spPr>
        <p:txBody>
          <a:bodyPr wrap="non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その他に、</a:t>
            </a:r>
            <a:r>
              <a:rPr kumimoji="1" lang="ja-JP" altLang="en-US" sz="1200" dirty="0">
                <a:latin typeface="BIZ UDPゴシック" panose="020B0400000000000000" pitchFamily="50" charset="-128"/>
                <a:ea typeface="BIZ UDPゴシック" panose="020B0400000000000000" pitchFamily="50" charset="-128"/>
              </a:rPr>
              <a:t>公安委員会</a:t>
            </a:r>
            <a:r>
              <a:rPr lang="ja-JP" altLang="en-US" sz="1200" dirty="0">
                <a:latin typeface="BIZ UDPゴシック" panose="020B0400000000000000" pitchFamily="50" charset="-128"/>
                <a:ea typeface="BIZ UDPゴシック" panose="020B0400000000000000" pitchFamily="50" charset="-128"/>
              </a:rPr>
              <a:t>との協議等を踏まえ</a:t>
            </a:r>
            <a:r>
              <a:rPr kumimoji="1" lang="ja-JP" altLang="en-US" sz="1200" dirty="0">
                <a:latin typeface="BIZ UDPゴシック" panose="020B0400000000000000" pitchFamily="50" charset="-128"/>
                <a:ea typeface="BIZ UDPゴシック" panose="020B0400000000000000" pitchFamily="50" charset="-128"/>
              </a:rPr>
              <a:t>、必要な地域又は施設</a:t>
            </a:r>
            <a:r>
              <a:rPr lang="ja-JP" altLang="en-US" sz="1200" dirty="0">
                <a:latin typeface="BIZ UDPゴシック" panose="020B0400000000000000" pitchFamily="50" charset="-128"/>
                <a:ea typeface="BIZ UDPゴシック" panose="020B0400000000000000" pitchFamily="50" charset="-128"/>
              </a:rPr>
              <a:t>とその周囲</a:t>
            </a:r>
            <a:r>
              <a:rPr lang="en-US" altLang="ja-JP" sz="1200" dirty="0">
                <a:latin typeface="BIZ UDPゴシック" panose="020B0400000000000000" pitchFamily="50" charset="-128"/>
                <a:ea typeface="BIZ UDPゴシック" panose="020B0400000000000000" pitchFamily="50" charset="-128"/>
              </a:rPr>
              <a:t>300</a:t>
            </a:r>
            <a:r>
              <a:rPr lang="ja-JP" altLang="en-US" sz="1200" dirty="0">
                <a:latin typeface="BIZ UDPゴシック" panose="020B0400000000000000" pitchFamily="50" charset="-128"/>
                <a:ea typeface="BIZ UDPゴシック" panose="020B0400000000000000" pitchFamily="50" charset="-128"/>
              </a:rPr>
              <a:t>ｍ</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67" name="正方形/長方形 66">
            <a:extLst>
              <a:ext uri="{FF2B5EF4-FFF2-40B4-BE49-F238E27FC236}">
                <a16:creationId xmlns:a16="http://schemas.microsoft.com/office/drawing/2014/main" id="{04B66F3C-F0BC-4577-8385-5C725F9849B1}"/>
              </a:ext>
            </a:extLst>
          </p:cNvPr>
          <p:cNvSpPr/>
          <p:nvPr/>
        </p:nvSpPr>
        <p:spPr>
          <a:xfrm>
            <a:off x="4953376" y="7363144"/>
            <a:ext cx="5765498" cy="30297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200" dirty="0">
                <a:solidFill>
                  <a:schemeClr val="tx1"/>
                </a:solidFill>
                <a:latin typeface="BIZ UDPゴシック" panose="020B0400000000000000" pitchFamily="50" charset="-128"/>
                <a:ea typeface="BIZ UDPゴシック" panose="020B0400000000000000" pitchFamily="50" charset="-128"/>
              </a:rPr>
              <a:t>　　</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600"/>
              </a:lnSpc>
            </a:pP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68" name="正方形/長方形 67">
            <a:extLst>
              <a:ext uri="{FF2B5EF4-FFF2-40B4-BE49-F238E27FC236}">
                <a16:creationId xmlns:a16="http://schemas.microsoft.com/office/drawing/2014/main" id="{5A64A384-6132-4E16-808F-667FA0875864}"/>
              </a:ext>
            </a:extLst>
          </p:cNvPr>
          <p:cNvSpPr/>
          <p:nvPr/>
        </p:nvSpPr>
        <p:spPr>
          <a:xfrm>
            <a:off x="131623" y="914421"/>
            <a:ext cx="12563146" cy="1840196"/>
          </a:xfrm>
          <a:prstGeom prst="rect">
            <a:avLst/>
          </a:prstGeom>
          <a:ln w="12700"/>
        </p:spPr>
        <p:style>
          <a:lnRef idx="2">
            <a:schemeClr val="accent1"/>
          </a:lnRef>
          <a:fillRef idx="1">
            <a:schemeClr val="lt1"/>
          </a:fillRef>
          <a:effectRef idx="0">
            <a:schemeClr val="accent1"/>
          </a:effectRef>
          <a:fontRef idx="minor">
            <a:schemeClr val="dk1"/>
          </a:fontRef>
        </p:style>
        <p:txBody>
          <a:bodyPr rtlCol="0" anchor="t" anchorCtr="0"/>
          <a:lstStyle/>
          <a:p>
            <a:pPr>
              <a:lnSpc>
                <a:spcPts val="1800"/>
              </a:lnSpc>
            </a:pPr>
            <a:r>
              <a:rPr lang="ja-JP" altLang="en-US" sz="1300" b="1" dirty="0">
                <a:solidFill>
                  <a:schemeClr val="tx1"/>
                </a:solidFill>
                <a:latin typeface="BIZ UDPゴシック" panose="020B0400000000000000" pitchFamily="50" charset="-128"/>
                <a:ea typeface="BIZ UDPゴシック" panose="020B0400000000000000" pitchFamily="50" charset="-128"/>
              </a:rPr>
              <a:t>◇ドローンの飛行に対する規制についての現状等</a:t>
            </a:r>
            <a:endParaRPr lang="en-US" altLang="ja-JP" sz="1300" b="1" dirty="0">
              <a:solidFill>
                <a:schemeClr val="tx1"/>
              </a:solidFill>
              <a:latin typeface="BIZ UDPゴシック" panose="020B0400000000000000" pitchFamily="50" charset="-128"/>
              <a:ea typeface="BIZ UDPゴシック" panose="020B0400000000000000" pitchFamily="50" charset="-128"/>
            </a:endParaRPr>
          </a:p>
          <a:p>
            <a:pPr>
              <a:lnSpc>
                <a:spcPts val="1600"/>
              </a:lnSpc>
            </a:pPr>
            <a:r>
              <a:rPr lang="ja-JP" altLang="en-US" sz="1300" dirty="0">
                <a:solidFill>
                  <a:schemeClr val="tx1"/>
                </a:solidFill>
                <a:latin typeface="BIZ UDPゴシック" panose="020B0400000000000000" pitchFamily="50" charset="-128"/>
                <a:ea typeface="BIZ UDPゴシック" panose="020B0400000000000000" pitchFamily="50" charset="-128"/>
              </a:rPr>
              <a:t>・我が国におけるドローン飛行については、「重要施設の周辺地域の上空における小型無人機等の飛行の禁止に関する法律（以下「ドローン法」という。）」により、国会議事堂など国の重要施設等の上空におけるドローン等の飛行を禁止。</a:t>
            </a:r>
            <a:endParaRPr lang="en-US" altLang="ja-JP" sz="1300" dirty="0">
              <a:solidFill>
                <a:schemeClr val="tx1"/>
              </a:solidFill>
              <a:latin typeface="BIZ UDPゴシック" panose="020B0400000000000000" pitchFamily="50" charset="-128"/>
              <a:ea typeface="BIZ UDPゴシック" panose="020B0400000000000000" pitchFamily="50" charset="-128"/>
            </a:endParaRPr>
          </a:p>
          <a:p>
            <a:pPr>
              <a:lnSpc>
                <a:spcPts val="1600"/>
              </a:lnSpc>
            </a:pPr>
            <a:r>
              <a:rPr lang="ja-JP" altLang="en-US" sz="1300" dirty="0">
                <a:solidFill>
                  <a:schemeClr val="tx1"/>
                </a:solidFill>
                <a:latin typeface="BIZ UDPゴシック" panose="020B0400000000000000" pitchFamily="50" charset="-128"/>
                <a:ea typeface="BIZ UDPゴシック" panose="020B0400000000000000" pitchFamily="50" charset="-128"/>
              </a:rPr>
              <a:t>・一時的な措置が必要なイベント（ラグビーワールドカップ、東京オリパラ、</a:t>
            </a:r>
            <a:r>
              <a:rPr lang="en-US" altLang="ja-JP" sz="1300" dirty="0">
                <a:solidFill>
                  <a:schemeClr val="tx1"/>
                </a:solidFill>
                <a:latin typeface="BIZ UDPゴシック" panose="020B0400000000000000" pitchFamily="50" charset="-128"/>
                <a:ea typeface="BIZ UDPゴシック" panose="020B0400000000000000" pitchFamily="50" charset="-128"/>
              </a:rPr>
              <a:t>G</a:t>
            </a:r>
            <a:r>
              <a:rPr lang="ja-JP" altLang="en-US" sz="1300" dirty="0">
                <a:solidFill>
                  <a:schemeClr val="tx1"/>
                </a:solidFill>
                <a:latin typeface="BIZ UDPゴシック" panose="020B0400000000000000" pitchFamily="50" charset="-128"/>
                <a:ea typeface="BIZ UDPゴシック" panose="020B0400000000000000" pitchFamily="50" charset="-128"/>
              </a:rPr>
              <a:t>２０、</a:t>
            </a:r>
            <a:r>
              <a:rPr lang="en-US" altLang="ja-JP" sz="1300" dirty="0">
                <a:solidFill>
                  <a:schemeClr val="tx1"/>
                </a:solidFill>
                <a:latin typeface="BIZ UDPゴシック" panose="020B0400000000000000" pitchFamily="50" charset="-128"/>
                <a:ea typeface="BIZ UDPゴシック" panose="020B0400000000000000" pitchFamily="50" charset="-128"/>
              </a:rPr>
              <a:t>G</a:t>
            </a:r>
            <a:r>
              <a:rPr lang="ja-JP" altLang="en-US" sz="1300" dirty="0">
                <a:solidFill>
                  <a:schemeClr val="tx1"/>
                </a:solidFill>
                <a:latin typeface="BIZ UDPゴシック" panose="020B0400000000000000" pitchFamily="50" charset="-128"/>
                <a:ea typeface="BIZ UDPゴシック" panose="020B0400000000000000" pitchFamily="50" charset="-128"/>
              </a:rPr>
              <a:t>７</a:t>
            </a:r>
            <a:r>
              <a:rPr lang="en-US" altLang="ja-JP" sz="1300" dirty="0">
                <a:solidFill>
                  <a:schemeClr val="tx1"/>
                </a:solidFill>
                <a:latin typeface="BIZ UDPゴシック" panose="020B0400000000000000" pitchFamily="50" charset="-128"/>
                <a:ea typeface="BIZ UDPゴシック" panose="020B0400000000000000" pitchFamily="50" charset="-128"/>
              </a:rPr>
              <a:t>)</a:t>
            </a:r>
            <a:r>
              <a:rPr lang="ja-JP" altLang="en-US" sz="1300" dirty="0">
                <a:solidFill>
                  <a:schemeClr val="tx1"/>
                </a:solidFill>
                <a:latin typeface="BIZ UDPゴシック" panose="020B0400000000000000" pitchFamily="50" charset="-128"/>
                <a:ea typeface="BIZ UDPゴシック" panose="020B0400000000000000" pitchFamily="50" charset="-128"/>
              </a:rPr>
              <a:t>等は、各法律や自治体の条例により、各会場等の上空におけるドローンの飛行を禁止。</a:t>
            </a:r>
            <a:endParaRPr lang="en-US" altLang="ja-JP" sz="1300" dirty="0">
              <a:solidFill>
                <a:schemeClr val="tx1"/>
              </a:solidFill>
              <a:latin typeface="BIZ UDPゴシック" panose="020B0400000000000000" pitchFamily="50" charset="-128"/>
              <a:ea typeface="BIZ UDPゴシック" panose="020B0400000000000000" pitchFamily="50" charset="-128"/>
            </a:endParaRPr>
          </a:p>
          <a:p>
            <a:pPr>
              <a:lnSpc>
                <a:spcPts val="1600"/>
              </a:lnSpc>
            </a:pPr>
            <a:endParaRPr lang="en-US" altLang="ja-JP" sz="1300" b="1" dirty="0">
              <a:solidFill>
                <a:schemeClr val="tx1"/>
              </a:solidFill>
              <a:latin typeface="BIZ UDPゴシック" panose="020B0400000000000000" pitchFamily="50" charset="-128"/>
              <a:ea typeface="BIZ UDPゴシック" panose="020B0400000000000000" pitchFamily="50" charset="-128"/>
            </a:endParaRPr>
          </a:p>
          <a:p>
            <a:pPr>
              <a:lnSpc>
                <a:spcPts val="1600"/>
              </a:lnSpc>
            </a:pPr>
            <a:r>
              <a:rPr lang="ja-JP" altLang="en-US" sz="1300" b="1" dirty="0">
                <a:solidFill>
                  <a:schemeClr val="tx1"/>
                </a:solidFill>
                <a:latin typeface="BIZ UDPゴシック" panose="020B0400000000000000" pitchFamily="50" charset="-128"/>
                <a:ea typeface="BIZ UDPゴシック" panose="020B0400000000000000" pitchFamily="50" charset="-128"/>
              </a:rPr>
              <a:t>◇大阪・関西万博におけるドローン飛行規制の必要性　　　　　　　　　　　　　　　　　　　　　　　　　　</a:t>
            </a:r>
            <a:endParaRPr lang="en-US" altLang="ja-JP" sz="13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300" dirty="0">
                <a:solidFill>
                  <a:schemeClr val="tx1"/>
                </a:solidFill>
                <a:latin typeface="BIZ UDPゴシック" panose="020B0400000000000000" pitchFamily="50" charset="-128"/>
                <a:ea typeface="BIZ UDPゴシック" panose="020B0400000000000000" pitchFamily="50" charset="-128"/>
              </a:rPr>
              <a:t>・６か月の開催期間に約</a:t>
            </a:r>
            <a:r>
              <a:rPr lang="en-US" altLang="ja-JP" sz="1300" dirty="0">
                <a:solidFill>
                  <a:schemeClr val="tx1"/>
                </a:solidFill>
                <a:latin typeface="BIZ UDPゴシック" panose="020B0400000000000000" pitchFamily="50" charset="-128"/>
                <a:ea typeface="BIZ UDPゴシック" panose="020B0400000000000000" pitchFamily="50" charset="-128"/>
              </a:rPr>
              <a:t>2,820</a:t>
            </a:r>
            <a:r>
              <a:rPr lang="ja-JP" altLang="en-US" sz="1300" dirty="0">
                <a:solidFill>
                  <a:schemeClr val="tx1"/>
                </a:solidFill>
                <a:latin typeface="BIZ UDPゴシック" panose="020B0400000000000000" pitchFamily="50" charset="-128"/>
                <a:ea typeface="BIZ UDPゴシック" panose="020B0400000000000000" pitchFamily="50" charset="-128"/>
              </a:rPr>
              <a:t>万人の来場者を想定している万博の円滑な準備・運営を確保するためには、ドローンの飛行規制を行い、ドローンによるテロ等の防止対策を講じると共に、ドローンによる撮影や演出などの活用を図る必要。</a:t>
            </a:r>
            <a:endParaRPr lang="en-US" altLang="ja-JP" sz="13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69" name="角丸四角形 2">
            <a:extLst>
              <a:ext uri="{FF2B5EF4-FFF2-40B4-BE49-F238E27FC236}">
                <a16:creationId xmlns:a16="http://schemas.microsoft.com/office/drawing/2014/main" id="{7641A92D-E059-460A-8EFD-62F1AD7C7970}"/>
              </a:ext>
            </a:extLst>
          </p:cNvPr>
          <p:cNvSpPr/>
          <p:nvPr/>
        </p:nvSpPr>
        <p:spPr>
          <a:xfrm>
            <a:off x="64096" y="542752"/>
            <a:ext cx="3567675" cy="347271"/>
          </a:xfrm>
          <a:prstGeom prst="roundRect">
            <a:avLst>
              <a:gd name="adj" fmla="val 0"/>
            </a:avLst>
          </a:prstGeom>
          <a:solidFill>
            <a:schemeClr val="accent1">
              <a:lumMod val="75000"/>
            </a:schemeClr>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r>
              <a:rPr lang="ja-JP" altLang="en-US" sz="1500" b="1" dirty="0">
                <a:solidFill>
                  <a:schemeClr val="bg1"/>
                </a:solidFill>
                <a:latin typeface="BIZ UDPゴシック" panose="020B0400000000000000" pitchFamily="50" charset="-128"/>
                <a:ea typeface="BIZ UDPゴシック" panose="020B0400000000000000" pitchFamily="50" charset="-128"/>
                <a:cs typeface="Meiryo UI" pitchFamily="50" charset="-128"/>
              </a:rPr>
              <a:t>ドローン飛行の現状・規制の必要性</a:t>
            </a:r>
          </a:p>
        </p:txBody>
      </p:sp>
      <p:sp>
        <p:nvSpPr>
          <p:cNvPr id="2" name="テキスト ボックス 1">
            <a:extLst>
              <a:ext uri="{FF2B5EF4-FFF2-40B4-BE49-F238E27FC236}">
                <a16:creationId xmlns:a16="http://schemas.microsoft.com/office/drawing/2014/main" id="{B8241312-9903-4AF4-BB23-4CF7CCCD0AB2}"/>
              </a:ext>
            </a:extLst>
          </p:cNvPr>
          <p:cNvSpPr txBox="1"/>
          <p:nvPr/>
        </p:nvSpPr>
        <p:spPr>
          <a:xfrm>
            <a:off x="11073408" y="-22625"/>
            <a:ext cx="1728192" cy="523220"/>
          </a:xfrm>
          <a:prstGeom prst="rect">
            <a:avLst/>
          </a:prstGeom>
          <a:solidFill>
            <a:schemeClr val="bg1"/>
          </a:solidFill>
        </p:spPr>
        <p:txBody>
          <a:bodyPr wrap="square" rtlCol="0">
            <a:spAutoFit/>
          </a:bodyPr>
          <a:lstStyle/>
          <a:p>
            <a:pPr algn="ctr"/>
            <a:r>
              <a:rPr kumimoji="1" lang="ja-JP" altLang="en-US" sz="1400" b="1" dirty="0">
                <a:latin typeface="BIZ UDPゴシック" panose="020B0400000000000000" pitchFamily="50" charset="-128"/>
                <a:ea typeface="BIZ UDPゴシック" panose="020B0400000000000000" pitchFamily="50" charset="-128"/>
              </a:rPr>
              <a:t>令和６年９月</a:t>
            </a:r>
            <a:r>
              <a:rPr kumimoji="1" lang="en-US" altLang="ja-JP" sz="1400" b="1" dirty="0">
                <a:latin typeface="BIZ UDPゴシック" panose="020B0400000000000000" pitchFamily="50" charset="-128"/>
                <a:ea typeface="BIZ UDPゴシック" panose="020B0400000000000000" pitchFamily="50" charset="-128"/>
              </a:rPr>
              <a:t>11</a:t>
            </a:r>
            <a:r>
              <a:rPr kumimoji="1" lang="ja-JP" altLang="en-US" sz="1400" b="1" dirty="0">
                <a:latin typeface="BIZ UDPゴシック" panose="020B0400000000000000" pitchFamily="50" charset="-128"/>
                <a:ea typeface="BIZ UDPゴシック" panose="020B0400000000000000" pitchFamily="50" charset="-128"/>
              </a:rPr>
              <a:t>日</a:t>
            </a:r>
            <a:endParaRPr kumimoji="1" lang="en-US" altLang="ja-JP" sz="1400" b="1" dirty="0">
              <a:latin typeface="BIZ UDPゴシック" panose="020B0400000000000000" pitchFamily="50" charset="-128"/>
              <a:ea typeface="BIZ UDPゴシック" panose="020B0400000000000000" pitchFamily="50" charset="-128"/>
            </a:endParaRPr>
          </a:p>
          <a:p>
            <a:pPr algn="ctr"/>
            <a:r>
              <a:rPr kumimoji="1" lang="ja-JP" altLang="en-US" sz="1400" b="1" dirty="0">
                <a:latin typeface="BIZ UDPゴシック" panose="020B0400000000000000" pitchFamily="50" charset="-128"/>
                <a:ea typeface="BIZ UDPゴシック" panose="020B0400000000000000" pitchFamily="50" charset="-128"/>
              </a:rPr>
              <a:t>戦略本部会議資料</a:t>
            </a:r>
            <a:endParaRPr kumimoji="1" lang="ja-JP" altLang="en-US" b="1" dirty="0">
              <a:latin typeface="BIZ UDPゴシック" panose="020B0400000000000000" pitchFamily="50" charset="-128"/>
              <a:ea typeface="BIZ UDPゴシック" panose="020B0400000000000000" pitchFamily="50" charset="-128"/>
            </a:endParaRPr>
          </a:p>
        </p:txBody>
      </p:sp>
      <p:grpSp>
        <p:nvGrpSpPr>
          <p:cNvPr id="21" name="グループ化 20">
            <a:extLst>
              <a:ext uri="{FF2B5EF4-FFF2-40B4-BE49-F238E27FC236}">
                <a16:creationId xmlns:a16="http://schemas.microsoft.com/office/drawing/2014/main" id="{CF8B9711-9452-4387-920C-A8E4B50F9326}"/>
              </a:ext>
            </a:extLst>
          </p:cNvPr>
          <p:cNvGrpSpPr/>
          <p:nvPr/>
        </p:nvGrpSpPr>
        <p:grpSpPr>
          <a:xfrm>
            <a:off x="7861701" y="2835529"/>
            <a:ext cx="3701589" cy="2594149"/>
            <a:chOff x="7536428" y="1634461"/>
            <a:chExt cx="3986608" cy="2664849"/>
          </a:xfrm>
        </p:grpSpPr>
        <p:grpSp>
          <p:nvGrpSpPr>
            <p:cNvPr id="8" name="グループ化 7">
              <a:extLst>
                <a:ext uri="{FF2B5EF4-FFF2-40B4-BE49-F238E27FC236}">
                  <a16:creationId xmlns:a16="http://schemas.microsoft.com/office/drawing/2014/main" id="{07C3207E-F1E0-4A9C-9968-95B3443A546D}"/>
                </a:ext>
              </a:extLst>
            </p:cNvPr>
            <p:cNvGrpSpPr/>
            <p:nvPr/>
          </p:nvGrpSpPr>
          <p:grpSpPr>
            <a:xfrm>
              <a:off x="7536428" y="1634461"/>
              <a:ext cx="3986608" cy="2664849"/>
              <a:chOff x="7536428" y="1642752"/>
              <a:chExt cx="3986608" cy="2664849"/>
            </a:xfrm>
          </p:grpSpPr>
          <p:sp>
            <p:nvSpPr>
              <p:cNvPr id="84" name="正方形/長方形 83">
                <a:extLst>
                  <a:ext uri="{FF2B5EF4-FFF2-40B4-BE49-F238E27FC236}">
                    <a16:creationId xmlns:a16="http://schemas.microsoft.com/office/drawing/2014/main" id="{CD71BCEC-FBB3-4D3C-A4B6-110D00B5F850}"/>
                  </a:ext>
                </a:extLst>
              </p:cNvPr>
              <p:cNvSpPr/>
              <p:nvPr/>
            </p:nvSpPr>
            <p:spPr>
              <a:xfrm>
                <a:off x="7658923" y="1779744"/>
                <a:ext cx="3758379" cy="2512687"/>
              </a:xfrm>
              <a:prstGeom prst="rect">
                <a:avLst/>
              </a:prstGeom>
              <a:solidFill>
                <a:srgbClr val="A7C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52" name="図 51">
                <a:extLst>
                  <a:ext uri="{FF2B5EF4-FFF2-40B4-BE49-F238E27FC236}">
                    <a16:creationId xmlns:a16="http://schemas.microsoft.com/office/drawing/2014/main" id="{32DD502A-2614-4C86-A6D6-609E5FA4DC40}"/>
                  </a:ext>
                </a:extLst>
              </p:cNvPr>
              <p:cNvPicPr>
                <a:picLocks noChangeAspect="1"/>
              </p:cNvPicPr>
              <p:nvPr/>
            </p:nvPicPr>
            <p:blipFill>
              <a:blip r:embed="rId3"/>
              <a:stretch>
                <a:fillRect/>
              </a:stretch>
            </p:blipFill>
            <p:spPr>
              <a:xfrm>
                <a:off x="8571399" y="1749944"/>
                <a:ext cx="2951637" cy="2512688"/>
              </a:xfrm>
              <a:prstGeom prst="rect">
                <a:avLst/>
              </a:prstGeom>
            </p:spPr>
          </p:pic>
          <p:sp>
            <p:nvSpPr>
              <p:cNvPr id="61" name="テキスト ボックス 60">
                <a:extLst>
                  <a:ext uri="{FF2B5EF4-FFF2-40B4-BE49-F238E27FC236}">
                    <a16:creationId xmlns:a16="http://schemas.microsoft.com/office/drawing/2014/main" id="{EDC5A079-7FAC-44F1-90C4-EFAFCC134FFE}"/>
                  </a:ext>
                </a:extLst>
              </p:cNvPr>
              <p:cNvSpPr txBox="1"/>
              <p:nvPr/>
            </p:nvSpPr>
            <p:spPr>
              <a:xfrm>
                <a:off x="7617227" y="4044100"/>
                <a:ext cx="2352763" cy="263501"/>
              </a:xfrm>
              <a:prstGeom prst="rect">
                <a:avLst/>
              </a:prstGeom>
              <a:solidFill>
                <a:schemeClr val="accent6"/>
              </a:solidFill>
            </p:spPr>
            <p:txBody>
              <a:bodyPr wrap="square" rtlCol="0">
                <a:spAutoFit/>
              </a:bodyPr>
              <a:lstStyle/>
              <a:p>
                <a:r>
                  <a:rPr kumimoji="1" lang="ja-JP" altLang="en-US" sz="1050" dirty="0">
                    <a:latin typeface="BIZ UDPゴシック" panose="020B0400000000000000" pitchFamily="50" charset="-128"/>
                    <a:ea typeface="BIZ UDPゴシック" panose="020B0400000000000000" pitchFamily="50" charset="-128"/>
                  </a:rPr>
                  <a:t>夢洲の周囲</a:t>
                </a:r>
                <a:r>
                  <a:rPr lang="ja-JP" altLang="en-US" sz="1050" dirty="0">
                    <a:latin typeface="BIZ UDPゴシック" panose="020B0400000000000000" pitchFamily="50" charset="-128"/>
                    <a:ea typeface="BIZ UDPゴシック" panose="020B0400000000000000" pitchFamily="50" charset="-128"/>
                  </a:rPr>
                  <a:t>おおむね</a:t>
                </a:r>
                <a:r>
                  <a:rPr lang="en-US" altLang="ja-JP" sz="1050" dirty="0">
                    <a:latin typeface="BIZ UDPゴシック" panose="020B0400000000000000" pitchFamily="50" charset="-128"/>
                    <a:ea typeface="BIZ UDPゴシック" panose="020B0400000000000000" pitchFamily="50" charset="-128"/>
                  </a:rPr>
                  <a:t>1,000</a:t>
                </a:r>
                <a:r>
                  <a:rPr kumimoji="1" lang="ja-JP" altLang="en-US" sz="1050" dirty="0">
                    <a:latin typeface="BIZ UDPゴシック" panose="020B0400000000000000" pitchFamily="50" charset="-128"/>
                    <a:ea typeface="BIZ UDPゴシック" panose="020B0400000000000000" pitchFamily="50" charset="-128"/>
                  </a:rPr>
                  <a:t>ｍ</a:t>
                </a:r>
              </a:p>
            </p:txBody>
          </p:sp>
          <p:sp>
            <p:nvSpPr>
              <p:cNvPr id="23" name="正方形/長方形 22">
                <a:extLst>
                  <a:ext uri="{FF2B5EF4-FFF2-40B4-BE49-F238E27FC236}">
                    <a16:creationId xmlns:a16="http://schemas.microsoft.com/office/drawing/2014/main" id="{A4012687-56DD-4F0F-9F09-CAA6B46A4A6D}"/>
                  </a:ext>
                </a:extLst>
              </p:cNvPr>
              <p:cNvSpPr/>
              <p:nvPr/>
            </p:nvSpPr>
            <p:spPr>
              <a:xfrm>
                <a:off x="7536428" y="1642752"/>
                <a:ext cx="2352763" cy="367318"/>
              </a:xfrm>
              <a:prstGeom prst="rect">
                <a:avLst/>
              </a:prstGeom>
              <a:solidFill>
                <a:schemeClr val="accent3"/>
              </a:solidFill>
              <a:ln w="12700">
                <a:noFill/>
              </a:ln>
            </p:spPr>
            <p:style>
              <a:lnRef idx="2">
                <a:schemeClr val="accent1"/>
              </a:lnRef>
              <a:fillRef idx="1">
                <a:schemeClr val="lt1"/>
              </a:fillRef>
              <a:effectRef idx="0">
                <a:schemeClr val="accent1"/>
              </a:effectRef>
              <a:fontRef idx="minor">
                <a:schemeClr val="dk1"/>
              </a:fontRef>
            </p:style>
            <p:txBody>
              <a:bodyPr rtlCol="0" anchor="t" anchorCtr="0"/>
              <a:lstStyle/>
              <a:p>
                <a:pPr algn="ctr">
                  <a:lnSpc>
                    <a:spcPts val="1600"/>
                  </a:lnSpc>
                </a:pPr>
                <a:r>
                  <a:rPr lang="ja-JP" altLang="en-US" sz="1200" b="1" dirty="0">
                    <a:solidFill>
                      <a:schemeClr val="bg1"/>
                    </a:solidFill>
                    <a:latin typeface="BIZ UDPゴシック" panose="020B0400000000000000" pitchFamily="50" charset="-128"/>
                    <a:ea typeface="BIZ UDPゴシック" panose="020B0400000000000000" pitchFamily="50" charset="-128"/>
                  </a:rPr>
                  <a:t>夢洲における飛行禁止地域</a:t>
                </a:r>
                <a:endParaRPr lang="en-US" altLang="ja-JP" sz="1200" b="1" dirty="0">
                  <a:solidFill>
                    <a:schemeClr val="bg1"/>
                  </a:solidFill>
                  <a:latin typeface="BIZ UDPゴシック" panose="020B0400000000000000" pitchFamily="50" charset="-128"/>
                  <a:ea typeface="BIZ UDPゴシック" panose="020B0400000000000000" pitchFamily="50" charset="-128"/>
                </a:endParaRPr>
              </a:p>
            </p:txBody>
          </p:sp>
        </p:grpSp>
        <p:sp>
          <p:nvSpPr>
            <p:cNvPr id="14" name="フリーフォーム: 図形 13">
              <a:extLst>
                <a:ext uri="{FF2B5EF4-FFF2-40B4-BE49-F238E27FC236}">
                  <a16:creationId xmlns:a16="http://schemas.microsoft.com/office/drawing/2014/main" id="{06D1DBD9-3B93-45D6-8E1A-80C51D0060F0}"/>
                </a:ext>
              </a:extLst>
            </p:cNvPr>
            <p:cNvSpPr/>
            <p:nvPr/>
          </p:nvSpPr>
          <p:spPr>
            <a:xfrm>
              <a:off x="8200999" y="2097945"/>
              <a:ext cx="2186992" cy="1774144"/>
            </a:xfrm>
            <a:custGeom>
              <a:avLst/>
              <a:gdLst>
                <a:gd name="connsiteX0" fmla="*/ 509516 w 2119952"/>
                <a:gd name="connsiteY0" fmla="*/ 0 h 1592239"/>
                <a:gd name="connsiteX1" fmla="*/ 1828800 w 2119952"/>
                <a:gd name="connsiteY1" fmla="*/ 254759 h 1592239"/>
                <a:gd name="connsiteX2" fmla="*/ 2119952 w 2119952"/>
                <a:gd name="connsiteY2" fmla="*/ 500418 h 1592239"/>
                <a:gd name="connsiteX3" fmla="*/ 1364776 w 2119952"/>
                <a:gd name="connsiteY3" fmla="*/ 1592239 h 1592239"/>
                <a:gd name="connsiteX4" fmla="*/ 345743 w 2119952"/>
                <a:gd name="connsiteY4" fmla="*/ 1487606 h 1592239"/>
                <a:gd name="connsiteX5" fmla="*/ 0 w 2119952"/>
                <a:gd name="connsiteY5" fmla="*/ 709684 h 1592239"/>
                <a:gd name="connsiteX6" fmla="*/ 509516 w 2119952"/>
                <a:gd name="connsiteY6" fmla="*/ 0 h 1592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9952" h="1592239">
                  <a:moveTo>
                    <a:pt x="509516" y="0"/>
                  </a:moveTo>
                  <a:lnTo>
                    <a:pt x="1828800" y="254759"/>
                  </a:lnTo>
                  <a:lnTo>
                    <a:pt x="2119952" y="500418"/>
                  </a:lnTo>
                  <a:lnTo>
                    <a:pt x="1364776" y="1592239"/>
                  </a:lnTo>
                  <a:lnTo>
                    <a:pt x="345743" y="1487606"/>
                  </a:lnTo>
                  <a:lnTo>
                    <a:pt x="0" y="709684"/>
                  </a:lnTo>
                  <a:lnTo>
                    <a:pt x="509516" y="0"/>
                  </a:lnTo>
                  <a:close/>
                </a:path>
              </a:pathLst>
            </a:custGeom>
            <a:noFill/>
            <a:ln w="38100">
              <a:solidFill>
                <a:schemeClr val="accent6"/>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矢印: 左右 18">
              <a:extLst>
                <a:ext uri="{FF2B5EF4-FFF2-40B4-BE49-F238E27FC236}">
                  <a16:creationId xmlns:a16="http://schemas.microsoft.com/office/drawing/2014/main" id="{63F0F055-4DDB-4996-AF99-DB7908986CE5}"/>
                </a:ext>
              </a:extLst>
            </p:cNvPr>
            <p:cNvSpPr/>
            <p:nvPr/>
          </p:nvSpPr>
          <p:spPr>
            <a:xfrm rot="17010331">
              <a:off x="8688378" y="3546194"/>
              <a:ext cx="329430" cy="162673"/>
            </a:xfrm>
            <a:prstGeom prst="leftRightArrow">
              <a:avLst/>
            </a:prstGeom>
            <a:solidFill>
              <a:schemeClr val="accent6">
                <a:alpha val="98000"/>
              </a:schemeClr>
            </a:solidFill>
            <a:ln w="9525">
              <a:solidFill>
                <a:schemeClr val="tx1"/>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3795196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F70BEDD6-7AE7-49C9-9987-F02FF8954CE7}"/>
              </a:ext>
            </a:extLst>
          </p:cNvPr>
          <p:cNvGraphicFramePr>
            <a:graphicFrameLocks noGrp="1"/>
          </p:cNvGraphicFramePr>
          <p:nvPr>
            <p:extLst>
              <p:ext uri="{D42A27DB-BD31-4B8C-83A1-F6EECF244321}">
                <p14:modId xmlns:p14="http://schemas.microsoft.com/office/powerpoint/2010/main" val="2118253645"/>
              </p:ext>
            </p:extLst>
          </p:nvPr>
        </p:nvGraphicFramePr>
        <p:xfrm>
          <a:off x="403375" y="2136304"/>
          <a:ext cx="11994849" cy="6106690"/>
        </p:xfrm>
        <a:graphic>
          <a:graphicData uri="http://schemas.openxmlformats.org/drawingml/2006/table">
            <a:tbl>
              <a:tblPr firstRow="1" bandRow="1">
                <a:tableStyleId>{5C22544A-7EE6-4342-B048-85BDC9FD1C3A}</a:tableStyleId>
              </a:tblPr>
              <a:tblGrid>
                <a:gridCol w="2085579">
                  <a:extLst>
                    <a:ext uri="{9D8B030D-6E8A-4147-A177-3AD203B41FA5}">
                      <a16:colId xmlns:a16="http://schemas.microsoft.com/office/drawing/2014/main" val="2332211545"/>
                    </a:ext>
                  </a:extLst>
                </a:gridCol>
                <a:gridCol w="4954635">
                  <a:extLst>
                    <a:ext uri="{9D8B030D-6E8A-4147-A177-3AD203B41FA5}">
                      <a16:colId xmlns:a16="http://schemas.microsoft.com/office/drawing/2014/main" val="821450060"/>
                    </a:ext>
                  </a:extLst>
                </a:gridCol>
                <a:gridCol w="4954635">
                  <a:extLst>
                    <a:ext uri="{9D8B030D-6E8A-4147-A177-3AD203B41FA5}">
                      <a16:colId xmlns:a16="http://schemas.microsoft.com/office/drawing/2014/main" val="3017737518"/>
                    </a:ext>
                  </a:extLst>
                </a:gridCol>
              </a:tblGrid>
              <a:tr h="761040">
                <a:tc>
                  <a:txBody>
                    <a:bodyPr/>
                    <a:lstStyle/>
                    <a:p>
                      <a:pPr marL="0" marR="0" lvl="0" indent="0" algn="ctr" defTabSz="914400" rtl="0" eaLnBrk="1" fontAlgn="auto" latinLnBrk="0" hangingPunct="1">
                        <a:lnSpc>
                          <a:spcPct val="120000"/>
                        </a:lnSpc>
                        <a:spcBef>
                          <a:spcPts val="0"/>
                        </a:spcBef>
                        <a:spcAft>
                          <a:spcPts val="0"/>
                        </a:spcAft>
                        <a:buClrTx/>
                        <a:buSzTx/>
                        <a:buFont typeface="BIZ UDPゴシック" panose="020B0400000000000000" pitchFamily="50" charset="-128"/>
                        <a:buNone/>
                        <a:tabLst/>
                        <a:defRPr/>
                      </a:pPr>
                      <a:endParaRPr kumimoji="1" lang="en-US" altLang="ja-JP" sz="1600" b="0" dirty="0">
                        <a:solidFill>
                          <a:schemeClr val="tx1"/>
                        </a:solidFill>
                        <a:latin typeface="BIZ UDPゴシック" panose="020B0400000000000000" pitchFamily="50" charset="-128"/>
                        <a:ea typeface="BIZ UDPゴシック" panose="020B0400000000000000" pitchFamily="50" charset="-128"/>
                      </a:endParaRPr>
                    </a:p>
                  </a:txBody>
                  <a:tcPr marL="118169" marR="118169" marT="59084" marB="59084"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914400" rtl="0" eaLnBrk="1" fontAlgn="auto" latinLnBrk="0" hangingPunct="1">
                        <a:lnSpc>
                          <a:spcPct val="120000"/>
                        </a:lnSpc>
                        <a:spcBef>
                          <a:spcPts val="0"/>
                        </a:spcBef>
                        <a:spcAft>
                          <a:spcPts val="0"/>
                        </a:spcAft>
                        <a:buClrTx/>
                        <a:buSzTx/>
                        <a:buFont typeface="BIZ UDPゴシック" panose="020B0400000000000000" pitchFamily="50" charset="-128"/>
                        <a:buNone/>
                        <a:tabLst/>
                        <a:defRPr/>
                      </a:pPr>
                      <a:r>
                        <a:rPr kumimoji="1" lang="ja-JP" altLang="en-US" sz="2100" b="0" dirty="0">
                          <a:solidFill>
                            <a:schemeClr val="tx1"/>
                          </a:solidFill>
                          <a:latin typeface="BIZ UDPゴシック" panose="020B0400000000000000" pitchFamily="50" charset="-128"/>
                          <a:ea typeface="BIZ UDPゴシック" panose="020B0400000000000000" pitchFamily="50" charset="-128"/>
                        </a:rPr>
                        <a:t>大阪・関西万博ドローン条例</a:t>
                      </a:r>
                      <a:endParaRPr kumimoji="1" lang="en-US" altLang="ja-JP" sz="2100" b="0" dirty="0">
                        <a:solidFill>
                          <a:schemeClr val="tx1"/>
                        </a:solidFill>
                        <a:latin typeface="BIZ UDPゴシック" panose="020B0400000000000000" pitchFamily="50" charset="-128"/>
                        <a:ea typeface="BIZ UDPゴシック" panose="020B0400000000000000" pitchFamily="50" charset="-128"/>
                      </a:endParaRPr>
                    </a:p>
                  </a:txBody>
                  <a:tcPr marL="118169" marR="118169" marT="59084" marB="59084"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914400" rtl="0" eaLnBrk="1" fontAlgn="auto" latinLnBrk="0" hangingPunct="1">
                        <a:lnSpc>
                          <a:spcPct val="120000"/>
                        </a:lnSpc>
                        <a:spcBef>
                          <a:spcPts val="0"/>
                        </a:spcBef>
                        <a:spcAft>
                          <a:spcPts val="0"/>
                        </a:spcAft>
                        <a:buClrTx/>
                        <a:buSzTx/>
                        <a:buFont typeface="BIZ UDPゴシック" panose="020B0400000000000000" pitchFamily="50" charset="-128"/>
                        <a:buNone/>
                        <a:tabLst/>
                        <a:defRPr/>
                      </a:pPr>
                      <a:r>
                        <a:rPr kumimoji="1" lang="en-US" altLang="ja-JP" sz="2100" b="0" dirty="0">
                          <a:solidFill>
                            <a:schemeClr val="tx1"/>
                          </a:solidFill>
                          <a:latin typeface="BIZ UDPゴシック" panose="020B0400000000000000" pitchFamily="50" charset="-128"/>
                          <a:ea typeface="BIZ UDPゴシック" panose="020B0400000000000000" pitchFamily="50" charset="-128"/>
                        </a:rPr>
                        <a:t>G20</a:t>
                      </a:r>
                      <a:r>
                        <a:rPr kumimoji="1" lang="ja-JP" altLang="en-US" sz="2100" b="0" dirty="0">
                          <a:solidFill>
                            <a:schemeClr val="tx1"/>
                          </a:solidFill>
                          <a:latin typeface="BIZ UDPゴシック" panose="020B0400000000000000" pitchFamily="50" charset="-128"/>
                          <a:ea typeface="BIZ UDPゴシック" panose="020B0400000000000000" pitchFamily="50" charset="-128"/>
                        </a:rPr>
                        <a:t>大阪サミット ドローン条例</a:t>
                      </a:r>
                    </a:p>
                  </a:txBody>
                  <a:tcPr marL="118169" marR="118169" marT="59084" marB="59084"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4039131884"/>
                  </a:ext>
                </a:extLst>
              </a:tr>
              <a:tr h="1069130">
                <a:tc>
                  <a:txBody>
                    <a:bodyPr/>
                    <a:lstStyle/>
                    <a:p>
                      <a:pPr marL="0" indent="0" algn="ctr">
                        <a:lnSpc>
                          <a:spcPct val="120000"/>
                        </a:lnSpc>
                        <a:buFont typeface="BIZ UDPゴシック" panose="020B0400000000000000" pitchFamily="50" charset="-128"/>
                        <a:buNone/>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許可制／</a:t>
                      </a:r>
                      <a:endParaRPr kumimoji="1" lang="en-US" altLang="ja-JP" sz="1800" b="0" dirty="0">
                        <a:solidFill>
                          <a:schemeClr val="tx1"/>
                        </a:solidFill>
                        <a:latin typeface="BIZ UDPゴシック" panose="020B0400000000000000" pitchFamily="50" charset="-128"/>
                        <a:ea typeface="BIZ UDPゴシック" panose="020B0400000000000000" pitchFamily="50" charset="-128"/>
                      </a:endParaRPr>
                    </a:p>
                    <a:p>
                      <a:pPr marL="0" indent="0" algn="ctr">
                        <a:lnSpc>
                          <a:spcPct val="120000"/>
                        </a:lnSpc>
                        <a:buFont typeface="BIZ UDPゴシック" panose="020B0400000000000000" pitchFamily="50" charset="-128"/>
                        <a:buNone/>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届出制</a:t>
                      </a:r>
                    </a:p>
                  </a:txBody>
                  <a:tcPr marL="118169" marR="118169" marT="59084" marB="59084"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a:lnSpc>
                          <a:spcPct val="120000"/>
                        </a:lnSpc>
                        <a:buFont typeface="Wingdings" panose="05000000000000000000" pitchFamily="2" charset="2"/>
                        <a:buChar char="l"/>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届出制</a:t>
                      </a:r>
                    </a:p>
                  </a:txBody>
                  <a:tcPr marL="118169" marR="118169" marT="59084" marB="59084"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届出制</a:t>
                      </a:r>
                      <a:endParaRPr kumimoji="1" lang="en-US" altLang="ja-JP" sz="1800" b="0" dirty="0">
                        <a:solidFill>
                          <a:schemeClr val="tx1"/>
                        </a:solidFill>
                        <a:latin typeface="BIZ UDPゴシック" panose="020B0400000000000000" pitchFamily="50" charset="-128"/>
                        <a:ea typeface="BIZ UDPゴシック" panose="020B0400000000000000" pitchFamily="50" charset="-128"/>
                      </a:endParaRPr>
                    </a:p>
                  </a:txBody>
                  <a:tcPr marL="118169" marR="118169" marT="59084" marB="59084"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7878188"/>
                  </a:ext>
                </a:extLst>
              </a:tr>
              <a:tr h="2138260">
                <a:tc>
                  <a:txBody>
                    <a:bodyPr/>
                    <a:lstStyle/>
                    <a:p>
                      <a:pPr marL="0" indent="0" algn="ctr">
                        <a:lnSpc>
                          <a:spcPct val="120000"/>
                        </a:lnSpc>
                        <a:buFont typeface="BIZ UDPゴシック" panose="020B0400000000000000" pitchFamily="50" charset="-128"/>
                        <a:buNone/>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規制対象</a:t>
                      </a:r>
                    </a:p>
                  </a:txBody>
                  <a:tcPr marL="118169" marR="118169" marT="59084" marB="59084"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a:lnSpc>
                          <a:spcPct val="120000"/>
                        </a:lnSpc>
                        <a:buFont typeface="Wingdings" panose="05000000000000000000" pitchFamily="2" charset="2"/>
                        <a:buChar char="l"/>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夢洲及びその周囲　</a:t>
                      </a:r>
                      <a:r>
                        <a:rPr kumimoji="1" lang="en-US" altLang="ja-JP" sz="1800" b="0" dirty="0">
                          <a:solidFill>
                            <a:schemeClr val="tx1"/>
                          </a:solidFill>
                          <a:latin typeface="BIZ UDPゴシック" panose="020B0400000000000000" pitchFamily="50" charset="-128"/>
                          <a:ea typeface="BIZ UDPゴシック" panose="020B0400000000000000" pitchFamily="50" charset="-128"/>
                        </a:rPr>
                        <a:t>1</a:t>
                      </a:r>
                      <a:r>
                        <a:rPr kumimoji="1" lang="ja-JP" altLang="en-US" sz="1800" b="0" dirty="0">
                          <a:solidFill>
                            <a:schemeClr val="tx1"/>
                          </a:solidFill>
                          <a:latin typeface="BIZ UDPゴシック" panose="020B0400000000000000" pitchFamily="50" charset="-128"/>
                          <a:ea typeface="BIZ UDPゴシック" panose="020B0400000000000000" pitchFamily="50" charset="-128"/>
                        </a:rPr>
                        <a:t>，</a:t>
                      </a:r>
                      <a:r>
                        <a:rPr kumimoji="1" lang="en-US" altLang="ja-JP" sz="1800" b="0" dirty="0">
                          <a:solidFill>
                            <a:schemeClr val="tx1"/>
                          </a:solidFill>
                          <a:latin typeface="BIZ UDPゴシック" panose="020B0400000000000000" pitchFamily="50" charset="-128"/>
                          <a:ea typeface="BIZ UDPゴシック" panose="020B0400000000000000" pitchFamily="50" charset="-128"/>
                        </a:rPr>
                        <a:t>000</a:t>
                      </a:r>
                      <a:r>
                        <a:rPr kumimoji="1" lang="ja-JP" altLang="en-US" sz="1800" b="0" dirty="0">
                          <a:solidFill>
                            <a:schemeClr val="tx1"/>
                          </a:solidFill>
                          <a:latin typeface="BIZ UDPゴシック" panose="020B0400000000000000" pitchFamily="50" charset="-128"/>
                          <a:ea typeface="BIZ UDPゴシック" panose="020B0400000000000000" pitchFamily="50" charset="-128"/>
                        </a:rPr>
                        <a:t>ｍ</a:t>
                      </a:r>
                      <a:endParaRPr kumimoji="1" lang="en-US" altLang="ja-JP" sz="1800" b="0" dirty="0">
                        <a:solidFill>
                          <a:schemeClr val="tx1"/>
                        </a:solidFill>
                        <a:latin typeface="BIZ UDPゴシック" panose="020B0400000000000000" pitchFamily="50" charset="-128"/>
                        <a:ea typeface="BIZ UDPゴシック" panose="020B0400000000000000" pitchFamily="50" charset="-128"/>
                      </a:endParaRPr>
                    </a:p>
                    <a:p>
                      <a:pPr marL="171450" indent="-171450" algn="l">
                        <a:lnSpc>
                          <a:spcPct val="120000"/>
                        </a:lnSpc>
                        <a:buFont typeface="Wingdings" panose="05000000000000000000" pitchFamily="2" charset="2"/>
                        <a:buChar char="l"/>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公安委員会との協議等を踏まえ、必要な地域又は施設とその周囲３００ｍ</a:t>
                      </a:r>
                    </a:p>
                  </a:txBody>
                  <a:tcPr marL="118169" marR="118169" marT="59084" marB="59084"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関西国際空港周囲　</a:t>
                      </a:r>
                      <a:r>
                        <a:rPr kumimoji="1" lang="en-US" altLang="ja-JP" sz="1800" b="0" dirty="0">
                          <a:solidFill>
                            <a:schemeClr val="tx1"/>
                          </a:solidFill>
                          <a:latin typeface="BIZ UDPゴシック" panose="020B0400000000000000" pitchFamily="50" charset="-128"/>
                          <a:ea typeface="BIZ UDPゴシック" panose="020B0400000000000000" pitchFamily="50" charset="-128"/>
                        </a:rPr>
                        <a:t>1</a:t>
                      </a:r>
                      <a:r>
                        <a:rPr kumimoji="1" lang="ja-JP" altLang="en-US" sz="1800" b="0" dirty="0">
                          <a:solidFill>
                            <a:schemeClr val="tx1"/>
                          </a:solidFill>
                          <a:latin typeface="BIZ UDPゴシック" panose="020B0400000000000000" pitchFamily="50" charset="-128"/>
                          <a:ea typeface="BIZ UDPゴシック" panose="020B0400000000000000" pitchFamily="50" charset="-128"/>
                        </a:rPr>
                        <a:t>，</a:t>
                      </a:r>
                      <a:r>
                        <a:rPr kumimoji="1" lang="en-US" altLang="ja-JP" sz="1800" b="0" dirty="0">
                          <a:solidFill>
                            <a:schemeClr val="tx1"/>
                          </a:solidFill>
                          <a:latin typeface="BIZ UDPゴシック" panose="020B0400000000000000" pitchFamily="50" charset="-128"/>
                          <a:ea typeface="BIZ UDPゴシック" panose="020B0400000000000000" pitchFamily="50" charset="-128"/>
                        </a:rPr>
                        <a:t>000</a:t>
                      </a:r>
                      <a:r>
                        <a:rPr kumimoji="1" lang="ja-JP" altLang="en-US" sz="1800" b="0" dirty="0">
                          <a:solidFill>
                            <a:schemeClr val="tx1"/>
                          </a:solidFill>
                          <a:latin typeface="BIZ UDPゴシック" panose="020B0400000000000000" pitchFamily="50" charset="-128"/>
                          <a:ea typeface="BIZ UDPゴシック" panose="020B0400000000000000" pitchFamily="50" charset="-128"/>
                        </a:rPr>
                        <a:t>ｍ</a:t>
                      </a:r>
                      <a:endParaRPr kumimoji="1" lang="en-US" altLang="ja-JP" sz="1800" b="0" dirty="0">
                        <a:solidFill>
                          <a:schemeClr val="tx1"/>
                        </a:solidFill>
                        <a:latin typeface="BIZ UDPゴシック" panose="020B0400000000000000" pitchFamily="50" charset="-128"/>
                        <a:ea typeface="BIZ UDPゴシック" panose="020B0400000000000000" pitchFamily="50" charset="-128"/>
                      </a:endParaRPr>
                    </a:p>
                    <a:p>
                      <a:pPr marL="171450" marR="0" lvl="0" indent="-171450" algn="l" defTabSz="914400"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咲洲地区（インテックス大阪）、西の丸庭園をはじめ大阪市内の宿泊施設、訪問場所等の周囲　３</a:t>
                      </a:r>
                      <a:r>
                        <a:rPr kumimoji="1" lang="en-US" altLang="ja-JP" sz="1800" b="0" dirty="0">
                          <a:solidFill>
                            <a:schemeClr val="tx1"/>
                          </a:solidFill>
                          <a:latin typeface="BIZ UDPゴシック" panose="020B0400000000000000" pitchFamily="50" charset="-128"/>
                          <a:ea typeface="BIZ UDPゴシック" panose="020B0400000000000000" pitchFamily="50" charset="-128"/>
                        </a:rPr>
                        <a:t>00</a:t>
                      </a:r>
                      <a:r>
                        <a:rPr kumimoji="1" lang="ja-JP" altLang="en-US" sz="1800" b="0" dirty="0">
                          <a:solidFill>
                            <a:schemeClr val="tx1"/>
                          </a:solidFill>
                          <a:latin typeface="BIZ UDPゴシック" panose="020B0400000000000000" pitchFamily="50" charset="-128"/>
                          <a:ea typeface="BIZ UDPゴシック" panose="020B0400000000000000" pitchFamily="50" charset="-128"/>
                        </a:rPr>
                        <a:t>ｍ</a:t>
                      </a:r>
                    </a:p>
                  </a:txBody>
                  <a:tcPr marL="118169" marR="118169" marT="59084" marB="59084"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4205271"/>
                  </a:ext>
                </a:extLst>
              </a:tr>
              <a:tr h="1069130">
                <a:tc>
                  <a:txBody>
                    <a:bodyPr/>
                    <a:lstStyle/>
                    <a:p>
                      <a:pPr marL="0" indent="0" algn="ctr">
                        <a:lnSpc>
                          <a:spcPct val="120000"/>
                        </a:lnSpc>
                        <a:buFont typeface="BIZ UDPゴシック" panose="020B0400000000000000" pitchFamily="50" charset="-128"/>
                        <a:buNone/>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規制期間</a:t>
                      </a:r>
                    </a:p>
                  </a:txBody>
                  <a:tcPr marL="118169" marR="118169" marT="59084" marB="59084"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1280160"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1" lang="en-US" altLang="ja-JP" sz="1800" b="0" dirty="0">
                          <a:solidFill>
                            <a:schemeClr val="tx1"/>
                          </a:solidFill>
                          <a:latin typeface="BIZ UDPゴシック" panose="020B0400000000000000" pitchFamily="50" charset="-128"/>
                          <a:ea typeface="BIZ UDPゴシック" panose="020B0400000000000000" pitchFamily="50" charset="-128"/>
                        </a:rPr>
                        <a:t>R7.</a:t>
                      </a:r>
                      <a:r>
                        <a:rPr kumimoji="1" lang="ja-JP" altLang="en-US" sz="1800" b="0" dirty="0">
                          <a:solidFill>
                            <a:schemeClr val="tx1"/>
                          </a:solidFill>
                          <a:latin typeface="BIZ UDPゴシック" panose="020B0400000000000000" pitchFamily="50" charset="-128"/>
                          <a:ea typeface="BIZ UDPゴシック" panose="020B0400000000000000" pitchFamily="50" charset="-128"/>
                        </a:rPr>
                        <a:t>１</a:t>
                      </a:r>
                      <a:r>
                        <a:rPr kumimoji="1" lang="en-US" altLang="ja-JP" sz="1800" b="0" dirty="0">
                          <a:solidFill>
                            <a:schemeClr val="tx1"/>
                          </a:solidFill>
                          <a:latin typeface="BIZ UDPゴシック" panose="020B0400000000000000" pitchFamily="50" charset="-128"/>
                          <a:ea typeface="BIZ UDPゴシック" panose="020B0400000000000000" pitchFamily="50" charset="-128"/>
                        </a:rPr>
                        <a:t>.</a:t>
                      </a:r>
                      <a:r>
                        <a:rPr kumimoji="1" lang="ja-JP" altLang="en-US" sz="1800" b="0" dirty="0">
                          <a:solidFill>
                            <a:schemeClr val="tx1"/>
                          </a:solidFill>
                          <a:latin typeface="BIZ UDPゴシック" panose="020B0400000000000000" pitchFamily="50" charset="-128"/>
                          <a:ea typeface="BIZ UDPゴシック" panose="020B0400000000000000" pitchFamily="50" charset="-128"/>
                        </a:rPr>
                        <a:t>１９～</a:t>
                      </a:r>
                      <a:r>
                        <a:rPr kumimoji="1" lang="en-US" altLang="ja-JP" sz="1800" b="0" dirty="0">
                          <a:solidFill>
                            <a:schemeClr val="tx1"/>
                          </a:solidFill>
                          <a:latin typeface="BIZ UDPゴシック" panose="020B0400000000000000" pitchFamily="50" charset="-128"/>
                          <a:ea typeface="BIZ UDPゴシック" panose="020B0400000000000000" pitchFamily="50" charset="-128"/>
                        </a:rPr>
                        <a:t>R7.10.13</a:t>
                      </a:r>
                      <a:r>
                        <a:rPr kumimoji="1" lang="ja-JP" altLang="en-US" sz="1800" b="0" dirty="0">
                          <a:solidFill>
                            <a:schemeClr val="tx1"/>
                          </a:solidFill>
                          <a:latin typeface="BIZ UDPゴシック" panose="020B0400000000000000" pitchFamily="50" charset="-128"/>
                          <a:ea typeface="BIZ UDPゴシック" panose="020B0400000000000000" pitchFamily="50" charset="-128"/>
                        </a:rPr>
                        <a:t>　</a:t>
                      </a:r>
                      <a:r>
                        <a:rPr kumimoji="1" lang="en-US" altLang="ja-JP" sz="1400" b="0" dirty="0">
                          <a:solidFill>
                            <a:schemeClr val="tx1"/>
                          </a:solidFill>
                          <a:latin typeface="BIZ UDPゴシック" panose="020B0400000000000000" pitchFamily="50" charset="-128"/>
                          <a:ea typeface="BIZ UDPゴシック" panose="020B0400000000000000" pitchFamily="50" charset="-128"/>
                        </a:rPr>
                        <a:t>※</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別途指定の上告示</a:t>
                      </a:r>
                      <a:endParaRPr kumimoji="1" lang="en-US" altLang="ja-JP" sz="1800" b="0" dirty="0">
                        <a:solidFill>
                          <a:schemeClr val="tx1"/>
                        </a:solidFill>
                        <a:latin typeface="BIZ UDPゴシック" panose="020B0400000000000000" pitchFamily="50" charset="-128"/>
                        <a:ea typeface="BIZ UDPゴシック" panose="020B0400000000000000" pitchFamily="50" charset="-128"/>
                      </a:endParaRPr>
                    </a:p>
                    <a:p>
                      <a:pPr marL="0" indent="0" algn="l">
                        <a:lnSpc>
                          <a:spcPct val="120000"/>
                        </a:lnSpc>
                        <a:buFont typeface="Wingdings" panose="05000000000000000000" pitchFamily="2" charset="2"/>
                        <a:buNone/>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　（</a:t>
                      </a:r>
                      <a:r>
                        <a:rPr kumimoji="1" lang="zh-TW" altLang="en-US" sz="1800" b="0" dirty="0">
                          <a:solidFill>
                            <a:schemeClr val="tx1"/>
                          </a:solidFill>
                          <a:latin typeface="BIZ UDPゴシック" panose="020B0400000000000000" pitchFamily="50" charset="-128"/>
                          <a:ea typeface="BIZ UDPゴシック" panose="020B0400000000000000" pitchFamily="50" charset="-128"/>
                        </a:rPr>
                        <a:t>夢洲駅</a:t>
                      </a:r>
                      <a:r>
                        <a:rPr kumimoji="1" lang="ja-JP" altLang="en-US" sz="1800" b="0" dirty="0">
                          <a:solidFill>
                            <a:schemeClr val="tx1"/>
                          </a:solidFill>
                          <a:latin typeface="BIZ UDPゴシック" panose="020B0400000000000000" pitchFamily="50" charset="-128"/>
                          <a:ea typeface="BIZ UDPゴシック" panose="020B0400000000000000" pitchFamily="50" charset="-128"/>
                        </a:rPr>
                        <a:t>の</a:t>
                      </a:r>
                      <a:r>
                        <a:rPr kumimoji="1" lang="zh-TW" altLang="en-US" sz="1800" b="0" dirty="0">
                          <a:solidFill>
                            <a:schemeClr val="tx1"/>
                          </a:solidFill>
                          <a:latin typeface="BIZ UDPゴシック" panose="020B0400000000000000" pitchFamily="50" charset="-128"/>
                          <a:ea typeface="BIZ UDPゴシック" panose="020B0400000000000000" pitchFamily="50" charset="-128"/>
                        </a:rPr>
                        <a:t>供用開始</a:t>
                      </a:r>
                      <a:r>
                        <a:rPr kumimoji="1" lang="ja-JP" altLang="en-US" sz="1800" b="0" dirty="0">
                          <a:solidFill>
                            <a:schemeClr val="tx1"/>
                          </a:solidFill>
                          <a:latin typeface="BIZ UDPゴシック" panose="020B0400000000000000" pitchFamily="50" charset="-128"/>
                          <a:ea typeface="BIZ UDPゴシック" panose="020B0400000000000000" pitchFamily="50" charset="-128"/>
                        </a:rPr>
                        <a:t>日から）</a:t>
                      </a:r>
                      <a:endParaRPr kumimoji="1" lang="en-US" altLang="ja-JP" sz="1800" b="0" dirty="0">
                        <a:solidFill>
                          <a:schemeClr val="tx1"/>
                        </a:solidFill>
                        <a:latin typeface="BIZ UDPゴシック" panose="020B0400000000000000" pitchFamily="50" charset="-128"/>
                        <a:ea typeface="BIZ UDPゴシック" panose="020B0400000000000000" pitchFamily="50" charset="-128"/>
                      </a:endParaRPr>
                    </a:p>
                  </a:txBody>
                  <a:tcPr marL="118169" marR="118169" marT="59084" marB="59084"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20000"/>
                        </a:lnSpc>
                        <a:spcBef>
                          <a:spcPts val="0"/>
                        </a:spcBef>
                        <a:spcAft>
                          <a:spcPts val="0"/>
                        </a:spcAft>
                        <a:buClrTx/>
                        <a:buSzTx/>
                        <a:buFont typeface="Wingdings" panose="05000000000000000000" pitchFamily="2" charset="2"/>
                        <a:buChar char="l"/>
                        <a:tabLst/>
                        <a:defRPr/>
                      </a:pPr>
                      <a:r>
                        <a:rPr kumimoji="1" lang="en-US" altLang="ja-JP" sz="1800" b="0" dirty="0">
                          <a:solidFill>
                            <a:schemeClr val="tx1"/>
                          </a:solidFill>
                          <a:latin typeface="BIZ UDPゴシック" panose="020B0400000000000000" pitchFamily="50" charset="-128"/>
                          <a:ea typeface="BIZ UDPゴシック" panose="020B0400000000000000" pitchFamily="50" charset="-128"/>
                        </a:rPr>
                        <a:t>H31.5.29</a:t>
                      </a:r>
                      <a:r>
                        <a:rPr kumimoji="1" lang="ja-JP" altLang="en-US" sz="1800" b="0" dirty="0">
                          <a:solidFill>
                            <a:schemeClr val="tx1"/>
                          </a:solidFill>
                          <a:latin typeface="BIZ UDPゴシック" panose="020B0400000000000000" pitchFamily="50" charset="-128"/>
                          <a:ea typeface="BIZ UDPゴシック" panose="020B0400000000000000" pitchFamily="50" charset="-128"/>
                        </a:rPr>
                        <a:t>～</a:t>
                      </a:r>
                      <a:r>
                        <a:rPr kumimoji="1" lang="en-US" altLang="ja-JP" sz="1800" b="0" dirty="0">
                          <a:solidFill>
                            <a:schemeClr val="tx1"/>
                          </a:solidFill>
                          <a:latin typeface="BIZ UDPゴシック" panose="020B0400000000000000" pitchFamily="50" charset="-128"/>
                          <a:ea typeface="BIZ UDPゴシック" panose="020B0400000000000000" pitchFamily="50" charset="-128"/>
                        </a:rPr>
                        <a:t>H31.6.30</a:t>
                      </a:r>
                    </a:p>
                    <a:p>
                      <a:pPr marL="0" marR="0" lvl="0" indent="0" algn="l" defTabSz="914400" rtl="0" eaLnBrk="1" fontAlgn="auto" latinLnBrk="0" hangingPunct="1">
                        <a:lnSpc>
                          <a:spcPct val="120000"/>
                        </a:lnSpc>
                        <a:spcBef>
                          <a:spcPts val="0"/>
                        </a:spcBef>
                        <a:spcAft>
                          <a:spcPts val="0"/>
                        </a:spcAft>
                        <a:buClrTx/>
                        <a:buSzTx/>
                        <a:buFont typeface="Wingdings" panose="05000000000000000000" pitchFamily="2" charset="2"/>
                        <a:buNone/>
                        <a:tabLst/>
                        <a:defRPr/>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　 （会期の１か月前から）</a:t>
                      </a:r>
                    </a:p>
                  </a:txBody>
                  <a:tcPr marL="118169" marR="118169" marT="59084" marB="59084"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0221971"/>
                  </a:ext>
                </a:extLst>
              </a:tr>
              <a:tr h="1069130">
                <a:tc>
                  <a:txBody>
                    <a:bodyPr/>
                    <a:lstStyle/>
                    <a:p>
                      <a:pPr marL="0" indent="0" algn="ctr">
                        <a:lnSpc>
                          <a:spcPct val="120000"/>
                        </a:lnSpc>
                        <a:buFont typeface="BIZ UDPゴシック" panose="020B0400000000000000" pitchFamily="50" charset="-128"/>
                        <a:buNone/>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罰則</a:t>
                      </a:r>
                    </a:p>
                  </a:txBody>
                  <a:tcPr marL="118169" marR="118169" marT="59084" marB="59084"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a:lnSpc>
                          <a:spcPct val="120000"/>
                        </a:lnSpc>
                        <a:buFont typeface="Wingdings" panose="05000000000000000000" pitchFamily="2" charset="2"/>
                        <a:buChar char="l"/>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１年以下の拘禁刑又は</a:t>
                      </a:r>
                      <a:r>
                        <a:rPr kumimoji="1" lang="en-US" altLang="ja-JP" sz="1800" b="0" dirty="0">
                          <a:solidFill>
                            <a:schemeClr val="tx1"/>
                          </a:solidFill>
                          <a:latin typeface="BIZ UDPゴシック" panose="020B0400000000000000" pitchFamily="50" charset="-128"/>
                          <a:ea typeface="BIZ UDPゴシック" panose="020B0400000000000000" pitchFamily="50" charset="-128"/>
                        </a:rPr>
                        <a:t>50</a:t>
                      </a:r>
                      <a:r>
                        <a:rPr kumimoji="1" lang="ja-JP" altLang="en-US" sz="1800" b="0" dirty="0">
                          <a:solidFill>
                            <a:schemeClr val="tx1"/>
                          </a:solidFill>
                          <a:latin typeface="BIZ UDPゴシック" panose="020B0400000000000000" pitchFamily="50" charset="-128"/>
                          <a:ea typeface="BIZ UDPゴシック" panose="020B0400000000000000" pitchFamily="50" charset="-128"/>
                        </a:rPr>
                        <a:t>万円以下の罰金</a:t>
                      </a:r>
                    </a:p>
                  </a:txBody>
                  <a:tcPr marL="118169" marR="118169" marT="59084" marB="59084"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171450" indent="-171450" algn="l">
                        <a:lnSpc>
                          <a:spcPct val="120000"/>
                        </a:lnSpc>
                        <a:buFont typeface="Wingdings" panose="05000000000000000000" pitchFamily="2" charset="2"/>
                        <a:buChar char="l"/>
                      </a:pPr>
                      <a:r>
                        <a:rPr kumimoji="1" lang="ja-JP" altLang="en-US" sz="1800" b="0" dirty="0">
                          <a:solidFill>
                            <a:schemeClr val="tx1"/>
                          </a:solidFill>
                          <a:latin typeface="BIZ UDPゴシック" panose="020B0400000000000000" pitchFamily="50" charset="-128"/>
                          <a:ea typeface="BIZ UDPゴシック" panose="020B0400000000000000" pitchFamily="50" charset="-128"/>
                        </a:rPr>
                        <a:t>１年以下の懲役又は</a:t>
                      </a:r>
                      <a:r>
                        <a:rPr kumimoji="1" lang="en-US" altLang="ja-JP" sz="1800" b="0" dirty="0">
                          <a:solidFill>
                            <a:schemeClr val="tx1"/>
                          </a:solidFill>
                          <a:latin typeface="BIZ UDPゴシック" panose="020B0400000000000000" pitchFamily="50" charset="-128"/>
                          <a:ea typeface="BIZ UDPゴシック" panose="020B0400000000000000" pitchFamily="50" charset="-128"/>
                        </a:rPr>
                        <a:t>50</a:t>
                      </a:r>
                      <a:r>
                        <a:rPr kumimoji="1" lang="ja-JP" altLang="en-US" sz="1800" b="0" dirty="0">
                          <a:solidFill>
                            <a:schemeClr val="tx1"/>
                          </a:solidFill>
                          <a:latin typeface="BIZ UDPゴシック" panose="020B0400000000000000" pitchFamily="50" charset="-128"/>
                          <a:ea typeface="BIZ UDPゴシック" panose="020B0400000000000000" pitchFamily="50" charset="-128"/>
                        </a:rPr>
                        <a:t>万円以下の罰金</a:t>
                      </a:r>
                    </a:p>
                  </a:txBody>
                  <a:tcPr marL="118169" marR="118169" marT="59084" marB="59084"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1551090"/>
                  </a:ext>
                </a:extLst>
              </a:tr>
            </a:tbl>
          </a:graphicData>
        </a:graphic>
      </p:graphicFrame>
      <p:sp>
        <p:nvSpPr>
          <p:cNvPr id="10" name="スライド番号プレースホルダー 1">
            <a:extLst>
              <a:ext uri="{FF2B5EF4-FFF2-40B4-BE49-F238E27FC236}">
                <a16:creationId xmlns:a16="http://schemas.microsoft.com/office/drawing/2014/main" id="{9B1119D1-526F-4D7C-BCB9-463C51527316}"/>
              </a:ext>
            </a:extLst>
          </p:cNvPr>
          <p:cNvSpPr>
            <a:spLocks noGrp="1"/>
          </p:cNvSpPr>
          <p:nvPr>
            <p:ph type="sldNum" sz="quarter" idx="12"/>
          </p:nvPr>
        </p:nvSpPr>
        <p:spPr>
          <a:xfrm>
            <a:off x="12266003" y="8760070"/>
            <a:ext cx="535597" cy="471854"/>
          </a:xfrm>
        </p:spPr>
        <p:txBody>
          <a:bodyPr/>
          <a:lstStyle/>
          <a:p>
            <a:fld id="{CC9BC447-46F3-4985-B981-EE08F89A46DF}" type="slidenum">
              <a:rPr lang="ja-JP" altLang="en-US" sz="1292">
                <a:latin typeface="BIZ UDPゴシック" panose="020B0400000000000000" pitchFamily="50" charset="-128"/>
                <a:ea typeface="BIZ UDPゴシック" panose="020B0400000000000000" pitchFamily="50" charset="-128"/>
              </a:rPr>
              <a:t>2</a:t>
            </a:fld>
            <a:endParaRPr lang="ja-JP" altLang="en-US" sz="1292" dirty="0">
              <a:latin typeface="BIZ UDPゴシック" panose="020B0400000000000000" pitchFamily="50" charset="-128"/>
              <a:ea typeface="BIZ UDPゴシック" panose="020B0400000000000000" pitchFamily="50" charset="-128"/>
            </a:endParaRPr>
          </a:p>
        </p:txBody>
      </p:sp>
      <p:sp>
        <p:nvSpPr>
          <p:cNvPr id="6" name="Rectangle 4">
            <a:extLst>
              <a:ext uri="{FF2B5EF4-FFF2-40B4-BE49-F238E27FC236}">
                <a16:creationId xmlns:a16="http://schemas.microsoft.com/office/drawing/2014/main" id="{D4C9CF26-CD4E-47EA-BB2C-6CAE8A7F29AA}"/>
              </a:ext>
            </a:extLst>
          </p:cNvPr>
          <p:cNvSpPr>
            <a:spLocks noChangeArrowheads="1"/>
          </p:cNvSpPr>
          <p:nvPr/>
        </p:nvSpPr>
        <p:spPr bwMode="auto">
          <a:xfrm>
            <a:off x="0" y="-23812"/>
            <a:ext cx="12801600" cy="440270"/>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tIns="0" bIns="0" anchor="ctr"/>
          <a:lstStyle/>
          <a:p>
            <a:pPr eaLnBrk="1" hangingPunct="1">
              <a:lnSpc>
                <a:spcPts val="1100"/>
              </a:lnSpc>
            </a:pPr>
            <a:r>
              <a:rPr lang="ja-JP" altLang="en-US" sz="1200" b="1" dirty="0">
                <a:solidFill>
                  <a:schemeClr val="bg1"/>
                </a:solidFill>
                <a:latin typeface="BIZ UDPゴシック" panose="020B0400000000000000" pitchFamily="50" charset="-128"/>
                <a:ea typeface="BIZ UDPゴシック" panose="020B0400000000000000" pitchFamily="50" charset="-128"/>
              </a:rPr>
              <a:t>　　　　</a:t>
            </a:r>
            <a:endParaRPr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eaLnBrk="1" hangingPunct="1">
              <a:lnSpc>
                <a:spcPts val="1600"/>
              </a:lnSpc>
            </a:pPr>
            <a:r>
              <a:rPr lang="ja-JP" altLang="en-US" sz="2400" b="1" dirty="0">
                <a:solidFill>
                  <a:schemeClr val="bg1"/>
                </a:solidFill>
                <a:latin typeface="BIZ UDPゴシック" panose="020B0400000000000000" pitchFamily="50" charset="-128"/>
                <a:ea typeface="BIZ UDPゴシック" panose="020B0400000000000000" pitchFamily="50" charset="-128"/>
                <a:cs typeface="Meiryo UI" pitchFamily="50" charset="-128"/>
              </a:rPr>
              <a:t>大阪・関西万博におけるドローン飛行等の規制条例について</a:t>
            </a:r>
          </a:p>
        </p:txBody>
      </p:sp>
      <p:sp>
        <p:nvSpPr>
          <p:cNvPr id="7" name="角丸四角形 2">
            <a:extLst>
              <a:ext uri="{FF2B5EF4-FFF2-40B4-BE49-F238E27FC236}">
                <a16:creationId xmlns:a16="http://schemas.microsoft.com/office/drawing/2014/main" id="{0EA776DF-91A7-428C-A59A-30992E3C1039}"/>
              </a:ext>
            </a:extLst>
          </p:cNvPr>
          <p:cNvSpPr/>
          <p:nvPr/>
        </p:nvSpPr>
        <p:spPr>
          <a:xfrm>
            <a:off x="136104" y="1178958"/>
            <a:ext cx="4464496" cy="597306"/>
          </a:xfrm>
          <a:prstGeom prst="roundRect">
            <a:avLst>
              <a:gd name="adj" fmla="val 0"/>
            </a:avLst>
          </a:prstGeom>
          <a:solidFill>
            <a:schemeClr val="accent1">
              <a:lumMod val="75000"/>
            </a:schemeClr>
          </a:solidFill>
          <a:ln w="12700">
            <a:noFill/>
          </a:ln>
        </p:spPr>
        <p:style>
          <a:lnRef idx="2">
            <a:schemeClr val="accent4"/>
          </a:lnRef>
          <a:fillRef idx="1">
            <a:schemeClr val="lt1"/>
          </a:fillRef>
          <a:effectRef idx="0">
            <a:schemeClr val="accent4"/>
          </a:effectRef>
          <a:fontRef idx="minor">
            <a:schemeClr val="dk1"/>
          </a:fontRef>
        </p:style>
        <p:txBody>
          <a:bodyPr lIns="0" tIns="0" rIns="0" bIns="0" rtlCol="0" anchor="ctr" anchorCtr="0"/>
          <a:lstStyle/>
          <a:p>
            <a:pPr algn="ctr"/>
            <a:r>
              <a:rPr lang="en-US" altLang="ja-JP" sz="2000" b="1" dirty="0">
                <a:solidFill>
                  <a:schemeClr val="bg1"/>
                </a:solidFill>
                <a:latin typeface="BIZ UDPゴシック" panose="020B0400000000000000" pitchFamily="50" charset="-128"/>
                <a:ea typeface="BIZ UDPゴシック" panose="020B0400000000000000" pitchFamily="50" charset="-128"/>
                <a:cs typeface="Meiryo UI" pitchFamily="50" charset="-128"/>
              </a:rPr>
              <a:t>G20</a:t>
            </a:r>
            <a:r>
              <a:rPr lang="ja-JP" altLang="en-US" sz="2000" b="1" dirty="0">
                <a:solidFill>
                  <a:schemeClr val="bg1"/>
                </a:solidFill>
                <a:latin typeface="BIZ UDPゴシック" panose="020B0400000000000000" pitchFamily="50" charset="-128"/>
                <a:ea typeface="BIZ UDPゴシック" panose="020B0400000000000000" pitchFamily="50" charset="-128"/>
                <a:cs typeface="Meiryo UI" pitchFamily="50" charset="-128"/>
              </a:rPr>
              <a:t>サミット　ドローン条例との比較</a:t>
            </a:r>
            <a:endParaRPr lang="en-US" altLang="ja-JP" sz="2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テキスト ボックス 7">
            <a:extLst>
              <a:ext uri="{FF2B5EF4-FFF2-40B4-BE49-F238E27FC236}">
                <a16:creationId xmlns:a16="http://schemas.microsoft.com/office/drawing/2014/main" id="{E07DCAAB-57FD-414F-A4EB-3F901EF66E96}"/>
              </a:ext>
            </a:extLst>
          </p:cNvPr>
          <p:cNvSpPr txBox="1"/>
          <p:nvPr/>
        </p:nvSpPr>
        <p:spPr>
          <a:xfrm>
            <a:off x="11073408" y="-45207"/>
            <a:ext cx="1728192" cy="461665"/>
          </a:xfrm>
          <a:prstGeom prst="rect">
            <a:avLst/>
          </a:prstGeom>
          <a:solidFill>
            <a:schemeClr val="bg1"/>
          </a:solidFill>
        </p:spPr>
        <p:txBody>
          <a:bodyPr wrap="square" rtlCol="0">
            <a:spAutoFit/>
          </a:bodyPr>
          <a:lstStyle/>
          <a:p>
            <a:pPr algn="ctr"/>
            <a:r>
              <a:rPr kumimoji="1" lang="ja-JP" altLang="en-US" sz="2400" b="1" dirty="0">
                <a:latin typeface="BIZ UDPゴシック" panose="020B0400000000000000" pitchFamily="50" charset="-128"/>
                <a:ea typeface="BIZ UDPゴシック" panose="020B0400000000000000" pitchFamily="50" charset="-128"/>
              </a:rPr>
              <a:t>参考資料</a:t>
            </a:r>
            <a:endParaRPr kumimoji="1" lang="ja-JP" altLang="en-US" sz="40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03194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860</Words>
  <Application>Microsoft Office PowerPoint</Application>
  <PresentationFormat>A3 297x420 mm</PresentationFormat>
  <Paragraphs>73</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Meiryo UI</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2024-09-10T05:57:32Z</dcterms:modified>
</cp:coreProperties>
</file>