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2" r:id="rId2"/>
    <p:sldId id="518" r:id="rId3"/>
    <p:sldId id="453" r:id="rId4"/>
    <p:sldId id="454" r:id="rId5"/>
    <p:sldId id="572" r:id="rId6"/>
    <p:sldId id="573" r:id="rId7"/>
    <p:sldId id="574" r:id="rId8"/>
    <p:sldId id="575" r:id="rId9"/>
    <p:sldId id="455" r:id="rId10"/>
    <p:sldId id="456" r:id="rId11"/>
    <p:sldId id="578" r:id="rId12"/>
    <p:sldId id="580" r:id="rId13"/>
    <p:sldId id="581" r:id="rId14"/>
    <p:sldId id="582" r:id="rId15"/>
    <p:sldId id="583" r:id="rId16"/>
    <p:sldId id="584" r:id="rId17"/>
    <p:sldId id="585" r:id="rId18"/>
    <p:sldId id="576" r:id="rId19"/>
    <p:sldId id="579" r:id="rId20"/>
  </p:sldIdLst>
  <p:sldSz cx="9144000" cy="6661150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6DC"/>
    <a:srgbClr val="566DB6"/>
    <a:srgbClr val="4EA9BE"/>
    <a:srgbClr val="FF0000"/>
    <a:srgbClr val="FFFF99"/>
    <a:srgbClr val="FFCC66"/>
    <a:srgbClr val="CC0000"/>
    <a:srgbClr val="976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6396" autoAdjust="0"/>
  </p:normalViewPr>
  <p:slideViewPr>
    <p:cSldViewPr>
      <p:cViewPr>
        <p:scale>
          <a:sx n="75" d="100"/>
          <a:sy n="75" d="100"/>
        </p:scale>
        <p:origin x="-1248" y="-126"/>
      </p:cViewPr>
      <p:guideLst>
        <p:guide orient="horz" pos="2098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7" rIns="91417" bIns="45707" numCol="1" anchor="t" anchorCtr="0" compatLnSpc="1">
            <a:prstTxWarp prst="textNoShape">
              <a:avLst/>
            </a:prstTxWarp>
          </a:bodyPr>
          <a:lstStyle>
            <a:lvl1pPr algn="l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222" y="4"/>
            <a:ext cx="2950374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7" rIns="91417" bIns="45707" numCol="1" anchor="t" anchorCtr="0" compatLnSpc="1">
            <a:prstTxWarp prst="textNoShape">
              <a:avLst/>
            </a:prstTxWarp>
          </a:bodyPr>
          <a:lstStyle>
            <a:lvl1pPr algn="r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fld id="{134E7E76-39E6-4ED1-8851-E9E507243675}" type="datetimeFigureOut">
              <a:rPr lang="ja-JP" altLang="en-US"/>
              <a:pPr/>
              <a:t>2017/12/28</a:t>
            </a:fld>
            <a:endParaRPr lang="en-US" altLang="ja-JP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0373"/>
            <a:ext cx="2950375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7" rIns="91417" bIns="45707" numCol="1" anchor="b" anchorCtr="0" compatLnSpc="1">
            <a:prstTxWarp prst="textNoShape">
              <a:avLst/>
            </a:prstTxWarp>
          </a:bodyPr>
          <a:lstStyle>
            <a:lvl1pPr algn="l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222" y="9440373"/>
            <a:ext cx="2950374" cy="4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7" rIns="91417" bIns="45707" numCol="1" anchor="b" anchorCtr="0" compatLnSpc="1">
            <a:prstTxWarp prst="textNoShape">
              <a:avLst/>
            </a:prstTxWarp>
          </a:bodyPr>
          <a:lstStyle>
            <a:lvl1pPr algn="r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fld id="{7A8A0E7D-3092-45CE-B83B-F8D6F3FBE94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643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4" y="4"/>
            <a:ext cx="2950375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l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3855222" y="4"/>
            <a:ext cx="2950374" cy="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r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fld id="{942EAD10-5A82-4121-9B79-11430BDBA4AF}" type="datetimeFigureOut">
              <a:rPr lang="ja-JP" altLang="en-US"/>
              <a:pPr/>
              <a:t>2017/12/28</a:t>
            </a:fld>
            <a:endParaRPr lang="en-US" alt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47725" y="746125"/>
            <a:ext cx="51181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9" tIns="46104" rIns="92209" bIns="46104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681846" y="4720988"/>
            <a:ext cx="5443513" cy="44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4" y="9440373"/>
            <a:ext cx="2950375" cy="49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b" anchorCtr="0" compatLnSpc="1">
            <a:prstTxWarp prst="textNoShape">
              <a:avLst/>
            </a:prstTxWarp>
          </a:bodyPr>
          <a:lstStyle>
            <a:lvl1pPr algn="l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3855222" y="9440373"/>
            <a:ext cx="2950374" cy="49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b" anchorCtr="0" compatLnSpc="1">
            <a:prstTxWarp prst="textNoShape">
              <a:avLst/>
            </a:prstTxWarp>
          </a:bodyPr>
          <a:lstStyle>
            <a:lvl1pPr algn="r" defTabSz="914079">
              <a:defRPr sz="11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fld id="{5E1EDCD8-F368-4582-A2CF-6E072C9EF6D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136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6138" y="746125"/>
            <a:ext cx="5119687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Rectangle 3"/>
          <p:cNvSpPr>
            <a:spLocks noGrp="1"/>
          </p:cNvSpPr>
          <p:nvPr>
            <p:ph type="body" idx="1"/>
          </p:nvPr>
        </p:nvSpPr>
        <p:spPr/>
        <p:txBody>
          <a:bodyPr lIns="91392" tIns="45696" rIns="91392" bIns="45696"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47725" y="746125"/>
            <a:ext cx="5118100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DCD8-F368-4582-A2CF-6E072C9EF6D0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103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069274"/>
            <a:ext cx="7772400" cy="142783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774652"/>
            <a:ext cx="6400800" cy="1702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EF12-DA61-4A68-A729-3655E5368EB0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BCBC-202D-486F-9212-2377C29F801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53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A5EF-D077-4137-9A22-E62319F68AF4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94A78-5169-4CB9-BE22-66944899C85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83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6755"/>
            <a:ext cx="2057400" cy="568356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6755"/>
            <a:ext cx="6019800" cy="568356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2F2E-0A4C-4D58-8721-296649CF25B2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6DEE-D890-493F-9548-85D29DE6E19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21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FB0E-CEC0-42C6-8D9D-93056C4D3BE7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48C88-BD22-410C-8F31-DB71C478FA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0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280406"/>
            <a:ext cx="7772400" cy="13229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823280"/>
            <a:ext cx="7772400" cy="14571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7456-C812-4C44-A962-D5FD5471CFF8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92C71-9548-4572-A8BD-AAE4E40ADBB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1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554269"/>
            <a:ext cx="403860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554269"/>
            <a:ext cx="403860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40E9-E934-40A5-ACAE-FA28717764D9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57019-8AAC-448F-9F59-26D46C67858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491050"/>
            <a:ext cx="4040188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12448"/>
            <a:ext cx="4040188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491050"/>
            <a:ext cx="4041775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12448"/>
            <a:ext cx="4041775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E172-EBD5-4113-9E6C-17416B54FB0B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2399-F3A7-4802-9648-880F213AF36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154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B6BB-A853-4A65-9CA4-D2CD5AD0502D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FF931-F236-411A-81A4-6246E7041D0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279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F96B-2F69-4451-87AE-6916F45413F5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37BC0-464A-4A40-BEE4-EEE5F2D5B10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88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65212"/>
            <a:ext cx="3008313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65213"/>
            <a:ext cx="5111750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393908"/>
            <a:ext cx="3008313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8E6B-B9FD-455F-BC64-823BE51A6D6B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EE77-1612-4A57-A77A-B756F5E6669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01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662805"/>
            <a:ext cx="5486400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595186"/>
            <a:ext cx="5486400" cy="39966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213276"/>
            <a:ext cx="5486400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63FF-1080-4048-8BE1-0524CF59309A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F7DD3-0ADB-49B5-8581-F5DA7FA2FAD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66755"/>
            <a:ext cx="8229600" cy="11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554269"/>
            <a:ext cx="8229600" cy="43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173899"/>
            <a:ext cx="2133600" cy="354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049B448C-7118-41DB-AD7D-B8BC39346DBA}" type="datetime1">
              <a:rPr lang="ja-JP" altLang="en-US"/>
              <a:pPr>
                <a:defRPr/>
              </a:pPr>
              <a:t>2017/12/28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173899"/>
            <a:ext cx="2895600" cy="35464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effectLst/>
                <a:latin typeface="Calibri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173899"/>
            <a:ext cx="2133600" cy="35464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fld id="{AAF6CFD4-86B6-477D-80B9-87BB5E4D63D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タイトル 1"/>
          <p:cNvSpPr>
            <a:spLocks noGrp="1"/>
          </p:cNvSpPr>
          <p:nvPr>
            <p:ph type="title" idx="4294967295"/>
          </p:nvPr>
        </p:nvSpPr>
        <p:spPr>
          <a:xfrm>
            <a:off x="358775" y="2898775"/>
            <a:ext cx="8785225" cy="1584325"/>
          </a:xfrm>
        </p:spPr>
        <p:txBody>
          <a:bodyPr/>
          <a:lstStyle/>
          <a:p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40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0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南海トラフ巨大地震に関する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地震・津波ハザード</a:t>
            </a:r>
            <a: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40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0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H24.8.29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の国の公表資料等から作成）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大阪府危機管理室</a:t>
            </a:r>
            <a: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2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19150" y="271810"/>
            <a:ext cx="13179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0" dirty="0" smtClean="0">
                <a:solidFill>
                  <a:schemeClr val="tx1"/>
                </a:solidFill>
                <a:effectLst/>
              </a:rPr>
              <a:t>資料－１</a:t>
            </a:r>
            <a:endParaRPr kumimoji="1" lang="ja-JP" altLang="en-US" sz="24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スライド番号プレースホルダー 5"/>
          <p:cNvSpPr txBox="1">
            <a:spLocks noGrp="1"/>
          </p:cNvSpPr>
          <p:nvPr/>
        </p:nvSpPr>
        <p:spPr bwMode="auto">
          <a:xfrm>
            <a:off x="6965907" y="6067352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34913645-B786-4C59-8C57-92F7DA1834B0}" type="slidenum">
              <a:rPr lang="ja-JP" altLang="en-US" sz="2000" b="0">
                <a:effectLst/>
              </a:rPr>
              <a:pPr algn="r"/>
              <a:t>9</a:t>
            </a:fld>
            <a:endParaRPr lang="en-US" altLang="ja-JP" sz="2000" b="0" dirty="0">
              <a:effectLst/>
            </a:endParaRPr>
          </a:p>
        </p:txBody>
      </p:sp>
      <p:sp>
        <p:nvSpPr>
          <p:cNvPr id="296963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５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最大津波高（大阪府、市区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町別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）</a:t>
            </a:r>
          </a:p>
        </p:txBody>
      </p:sp>
      <p:sp>
        <p:nvSpPr>
          <p:cNvPr id="296964" name="テキスト ボックス 6"/>
          <p:cNvSpPr txBox="1">
            <a:spLocks noChangeArrowheads="1"/>
          </p:cNvSpPr>
          <p:nvPr/>
        </p:nvSpPr>
        <p:spPr bwMode="auto">
          <a:xfrm>
            <a:off x="107950" y="447160"/>
            <a:ext cx="3570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>
                <a:effectLst/>
                <a:latin typeface="ＭＳ Ｐゴシック" pitchFamily="50" charset="-128"/>
              </a:rPr>
              <a:t>◆</a:t>
            </a:r>
            <a:r>
              <a:rPr lang="ja-JP" altLang="en-US" sz="1600" b="0">
                <a:effectLst/>
              </a:rPr>
              <a:t>最大津波高（満潮位・地殻変動考慮）</a:t>
            </a:r>
          </a:p>
        </p:txBody>
      </p:sp>
      <p:graphicFrame>
        <p:nvGraphicFramePr>
          <p:cNvPr id="16061" name="Group 7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22199"/>
              </p:ext>
            </p:extLst>
          </p:nvPr>
        </p:nvGraphicFramePr>
        <p:xfrm>
          <a:off x="755576" y="811057"/>
          <a:ext cx="6184900" cy="747464"/>
        </p:xfrm>
        <a:graphic>
          <a:graphicData uri="http://schemas.openxmlformats.org/drawingml/2006/table">
            <a:tbl>
              <a:tblPr/>
              <a:tblGrid>
                <a:gridCol w="11557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37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都道府県名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30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①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②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③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④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⑤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⑥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⑦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⑧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⑨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⑩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⑪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308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大阪府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T="44445" marB="4444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7008" name="Rectangle 222"/>
          <p:cNvSpPr>
            <a:spLocks noChangeArrowheads="1"/>
          </p:cNvSpPr>
          <p:nvPr/>
        </p:nvSpPr>
        <p:spPr bwMode="auto">
          <a:xfrm>
            <a:off x="6948488" y="601354"/>
            <a:ext cx="740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ctr"/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（単位：</a:t>
            </a:r>
            <a:r>
              <a:rPr lang="en-US" altLang="ja-JP" sz="1000" b="0"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）</a:t>
            </a:r>
          </a:p>
        </p:txBody>
      </p:sp>
      <p:sp>
        <p:nvSpPr>
          <p:cNvPr id="297009" name="テキスト ボックス 10"/>
          <p:cNvSpPr txBox="1">
            <a:spLocks noChangeArrowheads="1"/>
          </p:cNvSpPr>
          <p:nvPr/>
        </p:nvSpPr>
        <p:spPr bwMode="auto">
          <a:xfrm>
            <a:off x="107950" y="1767055"/>
            <a:ext cx="4527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 dirty="0">
                <a:effectLst/>
              </a:rPr>
              <a:t>◆市区</a:t>
            </a:r>
            <a:r>
              <a:rPr lang="ja-JP" altLang="en-US" sz="1600" b="0" dirty="0" smtClean="0">
                <a:effectLst/>
              </a:rPr>
              <a:t>町別</a:t>
            </a:r>
            <a:r>
              <a:rPr lang="ja-JP" altLang="en-US" sz="1600" b="0" dirty="0">
                <a:effectLst/>
              </a:rPr>
              <a:t>　最大津波高（満潮位・地殻変動考慮）</a:t>
            </a:r>
          </a:p>
        </p:txBody>
      </p:sp>
      <p:graphicFrame>
        <p:nvGraphicFramePr>
          <p:cNvPr id="16060" name="Group 7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11319"/>
              </p:ext>
            </p:extLst>
          </p:nvPr>
        </p:nvGraphicFramePr>
        <p:xfrm>
          <a:off x="771526" y="2141745"/>
          <a:ext cx="7599363" cy="4180168"/>
        </p:xfrm>
        <a:graphic>
          <a:graphicData uri="http://schemas.openxmlformats.org/drawingml/2006/table">
            <a:tbl>
              <a:tblPr/>
              <a:tblGrid>
                <a:gridCol w="116205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615950"/>
                <a:gridCol w="792163"/>
              </a:tblGrid>
              <a:tr h="2528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市区町村名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最大値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中央防災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①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②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③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④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⑤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⑥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⑦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⑧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⑨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⑩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⑪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(2003)</a:t>
                      </a:r>
                      <a:endParaRPr kumimoji="1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大阪市此花区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大阪市港区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大阪市大正区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大阪市西淀川区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大阪市住之江区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堺市堺区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堺市西区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岸和田市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泉大津市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貝塚市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泉佐野市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高石市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阪南市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泉北郡忠岡町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泉南郡田尻町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2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泉南郡岬町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7384" name="Rectangle 516"/>
          <p:cNvSpPr>
            <a:spLocks noChangeArrowheads="1"/>
          </p:cNvSpPr>
          <p:nvPr/>
        </p:nvSpPr>
        <p:spPr bwMode="auto">
          <a:xfrm>
            <a:off x="7578726" y="1932043"/>
            <a:ext cx="740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ctr"/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（単位：</a:t>
            </a:r>
            <a:r>
              <a:rPr lang="en-US" altLang="ja-JP" sz="1000" b="0"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11561" y="6377753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津波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断層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モデル編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―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津波断層モデルと津波高・浸水域等について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－　計算結果集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（</a:t>
            </a:r>
            <a:r>
              <a:rPr lang="zh-TW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計算結果一覧表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）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P.3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スライド番号プレースホルダー 5"/>
          <p:cNvSpPr txBox="1">
            <a:spLocks noGrp="1"/>
          </p:cNvSpPr>
          <p:nvPr/>
        </p:nvSpPr>
        <p:spPr bwMode="auto">
          <a:xfrm>
            <a:off x="7010400" y="6282903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6CF205D0-E0A3-4C76-979D-09C74CDBFD45}" type="slidenum">
              <a:rPr lang="ja-JP" altLang="en-US" sz="1400" b="0">
                <a:effectLst/>
              </a:rPr>
              <a:pPr algn="r"/>
              <a:t>10</a:t>
            </a:fld>
            <a:endParaRPr lang="en-US" altLang="ja-JP" sz="1400" b="0" dirty="0">
              <a:effectLst/>
            </a:endParaRPr>
          </a:p>
        </p:txBody>
      </p:sp>
      <p:sp>
        <p:nvSpPr>
          <p:cNvPr id="298032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graphicFrame>
        <p:nvGraphicFramePr>
          <p:cNvPr id="17092" name="Group 7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83688"/>
              </p:ext>
            </p:extLst>
          </p:nvPr>
        </p:nvGraphicFramePr>
        <p:xfrm>
          <a:off x="215515" y="1978023"/>
          <a:ext cx="8712970" cy="4274400"/>
        </p:xfrm>
        <a:graphic>
          <a:graphicData uri="http://schemas.openxmlformats.org/drawingml/2006/table">
            <a:tbl>
              <a:tblPr firstRow="1" bandRow="1"/>
              <a:tblGrid>
                <a:gridCol w="1412969"/>
                <a:gridCol w="555927"/>
                <a:gridCol w="555927"/>
                <a:gridCol w="555927"/>
                <a:gridCol w="555927"/>
                <a:gridCol w="555927"/>
                <a:gridCol w="555927"/>
                <a:gridCol w="555927"/>
                <a:gridCol w="555927"/>
                <a:gridCol w="555927"/>
                <a:gridCol w="555927"/>
                <a:gridCol w="555927"/>
                <a:gridCol w="1184804"/>
              </a:tblGrid>
              <a:tr h="2762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市区町村名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備考</a:t>
                      </a: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62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①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②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③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④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⑤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⑥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⑦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⑧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⑨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⑩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⑪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61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大阪市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※</a:t>
                      </a: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※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内閣府の公表で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津波高最大値がある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堺市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岸和田市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泉大津市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貝塚市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泉佐野市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42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高石市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阪南市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58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泉北郡忠岡町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泉南郡田尻町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泉南郡岬町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○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44799" y="666279"/>
            <a:ext cx="911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 dirty="0">
                <a:effectLst/>
              </a:rPr>
              <a:t>◆</a:t>
            </a:r>
            <a:r>
              <a:rPr lang="ja-JP" altLang="en-US" sz="1600" b="0" dirty="0" smtClean="0">
                <a:effectLst/>
              </a:rPr>
              <a:t>市町別</a:t>
            </a:r>
            <a:r>
              <a:rPr lang="ja-JP" altLang="en-US" sz="1600" b="0" dirty="0">
                <a:effectLst/>
              </a:rPr>
              <a:t>　最大津波高（満潮位・地殻変動考慮</a:t>
            </a:r>
            <a:r>
              <a:rPr lang="ja-JP" altLang="en-US" sz="1600" b="0" dirty="0" smtClean="0">
                <a:effectLst/>
              </a:rPr>
              <a:t>）</a:t>
            </a:r>
            <a:endParaRPr lang="en-US" altLang="ja-JP" sz="1600" b="0" dirty="0" smtClean="0">
              <a:effectLst/>
            </a:endParaRPr>
          </a:p>
          <a:p>
            <a:endParaRPr lang="en-US" altLang="ja-JP" sz="1600" b="0" dirty="0">
              <a:effectLst/>
            </a:endParaRPr>
          </a:p>
          <a:p>
            <a:r>
              <a:rPr lang="ja-JP" altLang="en-US" sz="1600" b="0" dirty="0" smtClean="0">
                <a:effectLst/>
              </a:rPr>
              <a:t>　　国から提供された津波高データについて、沿岸部のメッシュごとに最大津波高になるケースを抽出し、</a:t>
            </a:r>
            <a:endParaRPr lang="en-US" altLang="ja-JP" sz="1600" b="0" dirty="0" smtClean="0">
              <a:effectLst/>
            </a:endParaRPr>
          </a:p>
          <a:p>
            <a:r>
              <a:rPr lang="ja-JP" altLang="en-US" sz="1600" b="0" dirty="0" smtClean="0">
                <a:effectLst/>
              </a:rPr>
              <a:t>　　</a:t>
            </a:r>
            <a:r>
              <a:rPr lang="ja-JP" altLang="en-US" sz="1600" b="0" dirty="0">
                <a:effectLst/>
              </a:rPr>
              <a:t>下表の</a:t>
            </a:r>
            <a:r>
              <a:rPr lang="ja-JP" altLang="en-US" sz="1600" b="0" dirty="0" smtClean="0">
                <a:effectLst/>
              </a:rPr>
              <a:t>とおり市町</a:t>
            </a:r>
            <a:r>
              <a:rPr lang="ja-JP" altLang="en-US" sz="1600" b="0" dirty="0">
                <a:effectLst/>
              </a:rPr>
              <a:t>別</a:t>
            </a:r>
            <a:r>
              <a:rPr lang="ja-JP" altLang="en-US" sz="1600" b="0" dirty="0" smtClean="0">
                <a:effectLst/>
              </a:rPr>
              <a:t>に整理した</a:t>
            </a:r>
            <a:endParaRPr lang="en-US" altLang="ja-JP" sz="16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76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6274"/>
            <a:ext cx="810895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11</a:t>
            </a:fld>
            <a:endParaRPr lang="en-US" altLang="ja-JP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66484" y="2173511"/>
            <a:ext cx="1045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71286" y="4914751"/>
            <a:ext cx="1045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8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12</a:t>
            </a:fld>
            <a:endParaRPr lang="en-US" altLang="ja-JP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35034" y="5058767"/>
            <a:ext cx="1045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22086" y="2610495"/>
            <a:ext cx="1045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1240"/>
            <a:ext cx="8102600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13</a:t>
            </a:fld>
            <a:endParaRPr lang="en-US" altLang="ja-JP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35034" y="5058767"/>
            <a:ext cx="1045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35034" y="2394471"/>
            <a:ext cx="1045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5582"/>
            <a:ext cx="824865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14</a:t>
            </a:fld>
            <a:endParaRPr lang="en-US" altLang="ja-JP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35034" y="5058767"/>
            <a:ext cx="1045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26402" y="2106439"/>
            <a:ext cx="1045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④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6279"/>
            <a:ext cx="810895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15</a:t>
            </a:fld>
            <a:endParaRPr lang="en-US" altLang="ja-JP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35034" y="5058767"/>
            <a:ext cx="1045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35034" y="2394471"/>
            <a:ext cx="1045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6279"/>
            <a:ext cx="81026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7BC0-464A-4A40-BEE4-EEE5F2D5B10E}" type="slidenum">
              <a:rPr lang="ja-JP" altLang="en-US" smtClean="0"/>
              <a:pPr/>
              <a:t>16</a:t>
            </a:fld>
            <a:endParaRPr lang="en-US" altLang="ja-JP"/>
          </a:p>
        </p:txBody>
      </p:sp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14748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６）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最大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津波高発現ケース（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大阪府、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市町別）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6138887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縦軸は</a:t>
            </a:r>
            <a:r>
              <a:rPr lang="en-US" altLang="ja-JP" sz="1100" b="0" dirty="0" smtClean="0">
                <a:solidFill>
                  <a:schemeClr val="tx1"/>
                </a:solidFill>
                <a:effectLst/>
              </a:rPr>
              <a:t>T.P.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値　</a:t>
            </a:r>
            <a:endParaRPr lang="en-US" altLang="ja-JP" sz="11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100" b="0" dirty="0">
                <a:solidFill>
                  <a:schemeClr val="tx1"/>
                </a:solidFill>
                <a:effectLst/>
              </a:rPr>
              <a:t>※</a:t>
            </a:r>
            <a:r>
              <a:rPr lang="ja-JP" altLang="en-US" sz="1100" b="0" dirty="0" smtClean="0">
                <a:solidFill>
                  <a:schemeClr val="tx1"/>
                </a:solidFill>
                <a:effectLst/>
              </a:rPr>
              <a:t>横軸は沿岸部の延長（各市町境界北側から）</a:t>
            </a:r>
            <a:endParaRPr kumimoji="1" lang="en-US" altLang="ja-JP" sz="11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35034" y="4554711"/>
            <a:ext cx="10454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②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</a:t>
            </a:r>
            <a:r>
              <a:rPr lang="ja-JP" altLang="en-US" sz="1400" b="0" dirty="0">
                <a:solidFill>
                  <a:schemeClr val="tx1"/>
                </a:solidFill>
                <a:effectLst/>
              </a:rPr>
              <a:t>⑤</a:t>
            </a:r>
            <a:endParaRPr kumimoji="1" lang="ja-JP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35034" y="2178447"/>
            <a:ext cx="1045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effectLst/>
              </a:rPr>
              <a:t>最大ケース</a:t>
            </a:r>
            <a:endParaRPr kumimoji="1"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ケース③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400" b="0" dirty="0" smtClean="0">
                <a:solidFill>
                  <a:schemeClr val="tx1"/>
                </a:solidFill>
                <a:effectLst/>
              </a:rPr>
              <a:t>ケース④</a:t>
            </a:r>
            <a:endParaRPr lang="en-US" altLang="ja-JP" sz="14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3600"/>
            <a:ext cx="810895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6F0B-5A53-4F27-BEDF-A76FDCB8E2AA}" type="slidenum">
              <a:rPr lang="ja-JP" altLang="en-US"/>
              <a:pPr/>
              <a:t>17</a:t>
            </a:fld>
            <a:endParaRPr lang="en-US" altLang="ja-JP"/>
          </a:p>
        </p:txBody>
      </p:sp>
      <p:graphicFrame>
        <p:nvGraphicFramePr>
          <p:cNvPr id="35430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53873"/>
              </p:ext>
            </p:extLst>
          </p:nvPr>
        </p:nvGraphicFramePr>
        <p:xfrm>
          <a:off x="340859" y="998691"/>
          <a:ext cx="8496947" cy="4903652"/>
        </p:xfrm>
        <a:graphic>
          <a:graphicData uri="http://schemas.openxmlformats.org/drawingml/2006/table">
            <a:tbl>
              <a:tblPr/>
              <a:tblGrid>
                <a:gridCol w="985051"/>
                <a:gridCol w="1303952"/>
                <a:gridCol w="1225998"/>
                <a:gridCol w="1225998"/>
                <a:gridCol w="1225998"/>
                <a:gridCol w="1225998"/>
                <a:gridCol w="1303952"/>
              </a:tblGrid>
              <a:tr h="3772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都道府県名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浸水面積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72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1cm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以上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30cm</a:t>
                      </a: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1m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以上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2m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以上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5m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以上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浸水深 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10m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以上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ケース①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1,080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640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ケース②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ケース③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ケース④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ケース⑤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2,720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1,820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ケース⑥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ケース⑦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1,980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ケース⑧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1,960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ケース⑨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ケース⑩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72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ケース⑪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54334" name="Rectangle 213"/>
          <p:cNvSpPr>
            <a:spLocks noChangeArrowheads="1"/>
          </p:cNvSpPr>
          <p:nvPr/>
        </p:nvSpPr>
        <p:spPr bwMode="auto">
          <a:xfrm>
            <a:off x="7740650" y="672283"/>
            <a:ext cx="774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ctr"/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（単位：</a:t>
            </a:r>
            <a:r>
              <a:rPr lang="en-US" altLang="ja-JP" sz="1000" b="0">
                <a:solidFill>
                  <a:schemeClr val="tx1"/>
                </a:solidFill>
                <a:effectLst/>
                <a:latin typeface="Arial" pitchFamily="34" charset="0"/>
              </a:rPr>
              <a:t>ha</a:t>
            </a:r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）</a:t>
            </a:r>
          </a:p>
        </p:txBody>
      </p:sp>
      <p:sp>
        <p:nvSpPr>
          <p:cNvPr id="354335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７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浸水面積（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大阪府）</a:t>
            </a:r>
            <a:endParaRPr lang="ja-JP" altLang="en-US" sz="1600" b="0" dirty="0">
              <a:solidFill>
                <a:schemeClr val="bg1"/>
              </a:solidFill>
              <a:effectLst/>
              <a:ea typeface="HG丸ｺﾞｼｯｸM-PRO" pitchFamily="50" charset="-128"/>
            </a:endParaRPr>
          </a:p>
        </p:txBody>
      </p:sp>
      <p:sp>
        <p:nvSpPr>
          <p:cNvPr id="354336" name="テキスト ボックス 6"/>
          <p:cNvSpPr txBox="1">
            <a:spLocks noChangeArrowheads="1"/>
          </p:cNvSpPr>
          <p:nvPr/>
        </p:nvSpPr>
        <p:spPr bwMode="auto">
          <a:xfrm>
            <a:off x="68263" y="562543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 dirty="0" smtClean="0">
                <a:effectLst/>
              </a:rPr>
              <a:t>◆浸水</a:t>
            </a:r>
            <a:r>
              <a:rPr lang="ja-JP" altLang="en-US" sz="1600" b="0" dirty="0">
                <a:effectLst/>
              </a:rPr>
              <a:t>面積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23528" y="5922863"/>
            <a:ext cx="4042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都道府県別市町村別浸水面積一覧表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84367" y="5907723"/>
            <a:ext cx="9847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＊：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10ha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未満</a:t>
            </a:r>
            <a:endParaRPr lang="ja-JP" altLang="en-US" sz="1000" b="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96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76256" y="6290208"/>
            <a:ext cx="2133600" cy="354645"/>
          </a:xfrm>
        </p:spPr>
        <p:txBody>
          <a:bodyPr/>
          <a:lstStyle/>
          <a:p>
            <a:fld id="{E4A96F0B-5A53-4F27-BEDF-A76FDCB8E2AA}" type="slidenum">
              <a:rPr lang="ja-JP" altLang="en-US"/>
              <a:pPr/>
              <a:t>18</a:t>
            </a:fld>
            <a:endParaRPr lang="en-US" altLang="ja-JP" dirty="0"/>
          </a:p>
        </p:txBody>
      </p:sp>
      <p:sp>
        <p:nvSpPr>
          <p:cNvPr id="354334" name="Rectangle 213"/>
          <p:cNvSpPr>
            <a:spLocks noChangeArrowheads="1"/>
          </p:cNvSpPr>
          <p:nvPr/>
        </p:nvSpPr>
        <p:spPr bwMode="auto">
          <a:xfrm>
            <a:off x="7956376" y="470580"/>
            <a:ext cx="774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ctr"/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（単位：</a:t>
            </a:r>
            <a:r>
              <a:rPr lang="en-US" altLang="ja-JP" sz="1000" b="0">
                <a:solidFill>
                  <a:schemeClr val="tx1"/>
                </a:solidFill>
                <a:effectLst/>
                <a:latin typeface="Arial" pitchFamily="34" charset="0"/>
              </a:rPr>
              <a:t>ha</a:t>
            </a:r>
            <a:r>
              <a:rPr lang="ja-JP" altLang="en-US" sz="1000" b="0">
                <a:solidFill>
                  <a:schemeClr val="tx1"/>
                </a:solidFill>
                <a:effectLst/>
                <a:latin typeface="Arial" pitchFamily="34" charset="0"/>
              </a:rPr>
              <a:t>）</a:t>
            </a:r>
          </a:p>
        </p:txBody>
      </p:sp>
      <p:sp>
        <p:nvSpPr>
          <p:cNvPr id="354335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７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浸水面積（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大阪府）</a:t>
            </a:r>
            <a:endParaRPr lang="ja-JP" altLang="en-US" sz="1600" b="0" dirty="0">
              <a:solidFill>
                <a:schemeClr val="bg1"/>
              </a:solidFill>
              <a:effectLst/>
              <a:ea typeface="HG丸ｺﾞｼｯｸM-PRO" pitchFamily="50" charset="-128"/>
            </a:endParaRPr>
          </a:p>
        </p:txBody>
      </p:sp>
      <p:sp>
        <p:nvSpPr>
          <p:cNvPr id="354336" name="テキスト ボックス 6"/>
          <p:cNvSpPr txBox="1">
            <a:spLocks noChangeArrowheads="1"/>
          </p:cNvSpPr>
          <p:nvPr/>
        </p:nvSpPr>
        <p:spPr bwMode="auto">
          <a:xfrm>
            <a:off x="68263" y="378247"/>
            <a:ext cx="375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 dirty="0" smtClean="0">
                <a:effectLst/>
              </a:rPr>
              <a:t>◆浸水面積（浸水深</a:t>
            </a:r>
            <a:r>
              <a:rPr lang="en-US" altLang="ja-JP" sz="1600" b="0" dirty="0" smtClean="0">
                <a:effectLst/>
              </a:rPr>
              <a:t>1cm</a:t>
            </a:r>
            <a:r>
              <a:rPr lang="ja-JP" altLang="en-US" sz="1600" b="0" dirty="0" smtClean="0">
                <a:effectLst/>
              </a:rPr>
              <a:t>以上、市区町別）</a:t>
            </a:r>
            <a:endParaRPr lang="ja-JP" altLang="en-US" sz="1600" b="0" dirty="0">
              <a:effectLst/>
            </a:endParaRPr>
          </a:p>
        </p:txBody>
      </p:sp>
      <p:graphicFrame>
        <p:nvGraphicFramePr>
          <p:cNvPr id="10" name="Group 7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4151"/>
              </p:ext>
            </p:extLst>
          </p:nvPr>
        </p:nvGraphicFramePr>
        <p:xfrm>
          <a:off x="611561" y="720844"/>
          <a:ext cx="8064901" cy="5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719"/>
                <a:gridCol w="595562"/>
                <a:gridCol w="595562"/>
                <a:gridCol w="595562"/>
                <a:gridCol w="595562"/>
                <a:gridCol w="595562"/>
                <a:gridCol w="595562"/>
                <a:gridCol w="595562"/>
                <a:gridCol w="595562"/>
                <a:gridCol w="595562"/>
                <a:gridCol w="595562"/>
                <a:gridCol w="595562"/>
              </a:tblGrid>
              <a:tr h="231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市区町村名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ケース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553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①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②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③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④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⑤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⑥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⑦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⑧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⑨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⑩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⑪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大阪市此花区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大阪市港区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大阪市西淀川区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大阪市城東区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大阪市西成区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大阪市淀川区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大阪市住之江区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堺市堺区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堺市西区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岸和田市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豊中市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泉大津市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貝塚市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泉佐野市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高石市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泉南市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阪南市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泉北郡忠岡町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泉南郡田尻町</a:t>
                      </a: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泉南郡岬町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398" marB="44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59676" y="6396721"/>
            <a:ext cx="40123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都道府県別市町村別浸水面積一覧表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48264" y="6396722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10ha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未満の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浸水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は未記載</a:t>
            </a:r>
            <a:endParaRPr lang="ja-JP" altLang="en-US" sz="1000" b="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36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テキスト ボックス 1"/>
          <p:cNvSpPr txBox="1">
            <a:spLocks noChangeArrowheads="1"/>
          </p:cNvSpPr>
          <p:nvPr/>
        </p:nvSpPr>
        <p:spPr bwMode="auto">
          <a:xfrm>
            <a:off x="0" y="130556"/>
            <a:ext cx="9144000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600">
                <a:solidFill>
                  <a:schemeClr val="bg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　　次</a:t>
            </a:r>
          </a:p>
        </p:txBody>
      </p:sp>
      <p:sp>
        <p:nvSpPr>
          <p:cNvPr id="6" name="タイトル 1"/>
          <p:cNvSpPr>
            <a:spLocks/>
          </p:cNvSpPr>
          <p:nvPr/>
        </p:nvSpPr>
        <p:spPr bwMode="auto">
          <a:xfrm>
            <a:off x="611560" y="1674391"/>
            <a:ext cx="79914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・津波ハザードの検討・・・・・・・・・・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・・・・・・・・・２</a:t>
            </a: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１）検討項目、ケースおよび条件・・・・・・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２</a:t>
            </a:r>
            <a:endParaRPr lang="en-US" altLang="ja-JP" sz="16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２）地震動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国公表ケース・・・・・・・・・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・・・・・・・・・・・・・・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・３</a:t>
            </a:r>
            <a:endParaRPr lang="en-US" altLang="ja-JP" sz="16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３）大阪府域における震度分布・・・・・・・・・・・・・・・・・・・・・・４</a:t>
            </a:r>
            <a:endParaRPr lang="en-US" altLang="ja-JP" sz="16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４）津波　国公表ケース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・・・・・・・・・・・・・・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・８</a:t>
            </a:r>
            <a:endParaRPr lang="en-US" altLang="ja-JP" sz="16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５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）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最大津波高（大阪府、市区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町別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）・・・・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・９</a:t>
            </a: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６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）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最大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津波高発現ケース（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大阪府、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市町別）・・・・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・・・・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・１０</a:t>
            </a:r>
            <a:endParaRPr lang="en-US" altLang="ja-JP" sz="16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lnSpc>
                <a:spcPts val="2400"/>
              </a:lnSpc>
              <a:spcBef>
                <a:spcPct val="50000"/>
              </a:spcBef>
              <a:tabLst>
                <a:tab pos="6996113" algn="r"/>
              </a:tabLst>
            </a:pP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1600" b="0" dirty="0" smtClean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７）浸水面積（大阪府）・・・・・・・・・・・・・・・・・・・・・・・・１７ </a:t>
            </a:r>
            <a:r>
              <a:rPr lang="ja-JP" altLang="en-US" sz="1600" b="0" dirty="0">
                <a:solidFill>
                  <a:schemeClr val="tx1"/>
                </a:solidFill>
                <a:effectLst/>
                <a:latin typeface="HG創英角ｺﾞｼｯｸUB" pitchFamily="49" charset="-128"/>
                <a:ea typeface="HG創英角ｺﾞｼｯｸUB" pitchFamily="49" charset="-128"/>
              </a:rPr>
              <a:t>　</a:t>
            </a:r>
          </a:p>
          <a:p>
            <a:pPr algn="l">
              <a:spcBef>
                <a:spcPct val="50000"/>
              </a:spcBef>
              <a:tabLst>
                <a:tab pos="6996113" algn="r"/>
              </a:tabLst>
            </a:pPr>
            <a:endParaRPr lang="en-US" altLang="ja-JP" sz="1400" b="0" dirty="0" smtClean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  <a:p>
            <a:pPr algn="l">
              <a:spcBef>
                <a:spcPct val="50000"/>
              </a:spcBef>
              <a:tabLst>
                <a:tab pos="6996113" algn="r"/>
              </a:tabLst>
            </a:pPr>
            <a:endParaRPr lang="ja-JP" altLang="en-US" sz="1400" b="0" dirty="0">
              <a:solidFill>
                <a:schemeClr val="tx1"/>
              </a:solidFill>
              <a:effectLst/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" name="スライド番号プレースホルダー 5"/>
          <p:cNvSpPr txBox="1">
            <a:spLocks noGrp="1"/>
          </p:cNvSpPr>
          <p:nvPr/>
        </p:nvSpPr>
        <p:spPr bwMode="auto">
          <a:xfrm>
            <a:off x="6980903" y="6275499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B35EEE19-38C0-472D-A6C8-033108B96BE8}" type="slidenum">
              <a:rPr lang="ja-JP" altLang="en-US" sz="2000" b="0">
                <a:effectLst/>
              </a:rPr>
              <a:pPr algn="r"/>
              <a:t>1</a:t>
            </a:fld>
            <a:endParaRPr lang="en-US" altLang="ja-JP" sz="20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スライド番号プレースホルダー 5"/>
          <p:cNvSpPr txBox="1">
            <a:spLocks noGrp="1"/>
          </p:cNvSpPr>
          <p:nvPr/>
        </p:nvSpPr>
        <p:spPr bwMode="auto">
          <a:xfrm>
            <a:off x="6980903" y="6275499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B35EEE19-38C0-472D-A6C8-033108B96BE8}" type="slidenum">
              <a:rPr lang="ja-JP" altLang="en-US" sz="2000" b="0">
                <a:effectLst/>
              </a:rPr>
              <a:pPr algn="r"/>
              <a:t>2</a:t>
            </a:fld>
            <a:endParaRPr lang="en-US" altLang="ja-JP" sz="2000" b="0" dirty="0">
              <a:effectLst/>
            </a:endParaRPr>
          </a:p>
        </p:txBody>
      </p:sp>
      <p:sp>
        <p:nvSpPr>
          <p:cNvPr id="293891" name="Rectangle 2"/>
          <p:cNvSpPr>
            <a:spLocks noChangeArrowheads="1"/>
          </p:cNvSpPr>
          <p:nvPr/>
        </p:nvSpPr>
        <p:spPr bwMode="auto">
          <a:xfrm>
            <a:off x="194204" y="672064"/>
            <a:ext cx="8713787" cy="202918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3892" name="テキスト ボックス 4"/>
          <p:cNvSpPr txBox="1">
            <a:spLocks noChangeArrowheads="1"/>
          </p:cNvSpPr>
          <p:nvPr/>
        </p:nvSpPr>
        <p:spPr bwMode="auto">
          <a:xfrm>
            <a:off x="338666" y="1022084"/>
            <a:ext cx="856932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ea typeface="HG丸ｺﾞｼｯｸM-PRO" pitchFamily="50" charset="-128"/>
              </a:rPr>
              <a:t>津波高（満潮位の時の</a:t>
            </a:r>
            <a:r>
              <a:rPr lang="ja-JP" altLang="en-US" b="0" u="sng" dirty="0" smtClean="0">
                <a:effectLst/>
                <a:ea typeface="HG丸ｺﾞｼｯｸM-PRO" pitchFamily="50" charset="-128"/>
              </a:rPr>
              <a:t>高さ）</a:t>
            </a:r>
            <a:endParaRPr lang="ja-JP" altLang="en-US" b="0" u="sng" dirty="0">
              <a:effectLst/>
              <a:ea typeface="HG丸ｺﾞｼｯｸM-PRO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b="0" dirty="0">
                <a:effectLst/>
              </a:rPr>
              <a:t>　</a:t>
            </a:r>
            <a:r>
              <a:rPr lang="ja-JP" altLang="en-US" sz="1600" b="0" dirty="0">
                <a:effectLst/>
              </a:rPr>
              <a:t>⇒各市町村の最大値、および全体を概観できるように平均値でも整理</a:t>
            </a:r>
          </a:p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ea typeface="HG丸ｺﾞｼｯｸM-PRO" pitchFamily="50" charset="-128"/>
              </a:rPr>
              <a:t>津波到達時間</a:t>
            </a:r>
          </a:p>
          <a:p>
            <a:pPr>
              <a:buFont typeface="Wingdings" pitchFamily="2" charset="2"/>
              <a:buNone/>
            </a:pPr>
            <a:r>
              <a:rPr lang="ja-JP" altLang="en-US" sz="1600" b="0" dirty="0">
                <a:effectLst/>
              </a:rPr>
              <a:t>　⇒ </a:t>
            </a:r>
            <a:r>
              <a:rPr lang="en-US" altLang="ja-JP" sz="1600" b="0" dirty="0">
                <a:effectLst/>
              </a:rPr>
              <a:t>1m</a:t>
            </a:r>
            <a:r>
              <a:rPr lang="ja-JP" altLang="en-US" sz="1600" b="0" dirty="0" err="1">
                <a:effectLst/>
              </a:rPr>
              <a:t>、</a:t>
            </a:r>
            <a:r>
              <a:rPr lang="en-US" altLang="ja-JP" sz="1600" b="0" dirty="0">
                <a:effectLst/>
              </a:rPr>
              <a:t>3m</a:t>
            </a:r>
            <a:r>
              <a:rPr lang="ja-JP" altLang="en-US" sz="1600" b="0" dirty="0" err="1">
                <a:effectLst/>
              </a:rPr>
              <a:t>、</a:t>
            </a:r>
            <a:r>
              <a:rPr lang="en-US" altLang="ja-JP" sz="1600" b="0" dirty="0">
                <a:effectLst/>
              </a:rPr>
              <a:t>5m</a:t>
            </a:r>
            <a:r>
              <a:rPr lang="ja-JP" altLang="en-US" sz="1600" b="0" dirty="0" err="1">
                <a:effectLst/>
              </a:rPr>
              <a:t>、</a:t>
            </a:r>
            <a:r>
              <a:rPr lang="en-US" altLang="ja-JP" sz="1600" b="0" dirty="0">
                <a:effectLst/>
              </a:rPr>
              <a:t>10m</a:t>
            </a:r>
            <a:r>
              <a:rPr lang="ja-JP" altLang="en-US" sz="1600" b="0" dirty="0" err="1">
                <a:effectLst/>
              </a:rPr>
              <a:t>、</a:t>
            </a:r>
            <a:r>
              <a:rPr lang="en-US" altLang="ja-JP" sz="1600" b="0" dirty="0">
                <a:effectLst/>
              </a:rPr>
              <a:t>20m</a:t>
            </a:r>
            <a:r>
              <a:rPr lang="ja-JP" altLang="en-US" sz="1600" b="0" dirty="0" err="1">
                <a:effectLst/>
              </a:rPr>
              <a:t>の津</a:t>
            </a:r>
            <a:r>
              <a:rPr lang="ja-JP" altLang="en-US" sz="1600" b="0" dirty="0" smtClean="0">
                <a:effectLst/>
              </a:rPr>
              <a:t>波高を</a:t>
            </a:r>
            <a:r>
              <a:rPr lang="ja-JP" altLang="en-US" sz="1600" b="0" dirty="0">
                <a:effectLst/>
              </a:rPr>
              <a:t>到達時間ごとに整理</a:t>
            </a:r>
            <a:endParaRPr lang="ja-JP" altLang="en-US" b="0" dirty="0">
              <a:effectLst/>
            </a:endParaRPr>
          </a:p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ea typeface="HG丸ｺﾞｼｯｸM-PRO" pitchFamily="50" charset="-128"/>
              </a:rPr>
              <a:t>浸水域</a:t>
            </a:r>
          </a:p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ea typeface="HG丸ｺﾞｼｯｸM-PRO" pitchFamily="50" charset="-128"/>
              </a:rPr>
              <a:t>震度分布</a:t>
            </a:r>
          </a:p>
        </p:txBody>
      </p:sp>
      <p:sp>
        <p:nvSpPr>
          <p:cNvPr id="293895" name="Rectangle 11"/>
          <p:cNvSpPr>
            <a:spLocks noChangeArrowheads="1"/>
          </p:cNvSpPr>
          <p:nvPr/>
        </p:nvSpPr>
        <p:spPr bwMode="auto">
          <a:xfrm>
            <a:off x="194204" y="2980338"/>
            <a:ext cx="8713787" cy="324422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3896" name="テキスト ボックス 4"/>
          <p:cNvSpPr txBox="1">
            <a:spLocks noChangeArrowheads="1"/>
          </p:cNvSpPr>
          <p:nvPr/>
        </p:nvSpPr>
        <p:spPr bwMode="auto">
          <a:xfrm>
            <a:off x="338666" y="3680376"/>
            <a:ext cx="842486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ea typeface="HG丸ｺﾞｼｯｸM-PRO" pitchFamily="50" charset="-128"/>
              </a:rPr>
              <a:t>地震動：５ケース</a:t>
            </a:r>
            <a:endParaRPr lang="en-US" altLang="ja-JP" b="0" u="sng" dirty="0">
              <a:effectLst/>
              <a:ea typeface="HG丸ｺﾞｼｯｸM-PRO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b="0" dirty="0">
                <a:effectLst/>
              </a:rPr>
              <a:t>　</a:t>
            </a:r>
            <a:r>
              <a:rPr lang="ja-JP" altLang="en-US" sz="1600" b="0" dirty="0">
                <a:effectLst/>
              </a:rPr>
              <a:t>⇒強振動生成域：</a:t>
            </a:r>
            <a:r>
              <a:rPr lang="en-US" altLang="ja-JP" sz="1600" b="0" dirty="0">
                <a:effectLst/>
              </a:rPr>
              <a:t>4</a:t>
            </a:r>
            <a:r>
              <a:rPr lang="ja-JP" altLang="en-US" sz="1600" b="0" dirty="0">
                <a:effectLst/>
              </a:rPr>
              <a:t>ケース、経験的手法：</a:t>
            </a:r>
            <a:r>
              <a:rPr lang="en-US" altLang="ja-JP" sz="1600" b="0" dirty="0">
                <a:effectLst/>
              </a:rPr>
              <a:t>1</a:t>
            </a:r>
            <a:r>
              <a:rPr lang="ja-JP" altLang="en-US" sz="1600" b="0" dirty="0">
                <a:effectLst/>
              </a:rPr>
              <a:t>ケース</a:t>
            </a:r>
          </a:p>
          <a:p>
            <a:pPr>
              <a:buFont typeface="Wingdings" pitchFamily="2" charset="2"/>
              <a:buChar char="p"/>
            </a:pPr>
            <a:r>
              <a:rPr lang="ja-JP" altLang="en-US" b="0" u="sng" dirty="0">
                <a:effectLst/>
                <a:latin typeface="HG丸ｺﾞｼｯｸM-PRO" pitchFamily="50" charset="-128"/>
                <a:ea typeface="HG丸ｺﾞｼｯｸM-PRO" pitchFamily="50" charset="-128"/>
              </a:rPr>
              <a:t>津波高：</a:t>
            </a:r>
            <a:r>
              <a:rPr lang="en-US" altLang="ja-JP" b="0" u="sng" dirty="0">
                <a:effectLst/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b="0" u="sng" dirty="0">
                <a:effectLst/>
                <a:latin typeface="HG丸ｺﾞｼｯｸM-PRO" pitchFamily="50" charset="-128"/>
                <a:ea typeface="HG丸ｺﾞｼｯｸM-PRO" pitchFamily="50" charset="-128"/>
              </a:rPr>
              <a:t>ケース</a:t>
            </a:r>
          </a:p>
          <a:p>
            <a:pPr>
              <a:buFont typeface="Wingdings" pitchFamily="2" charset="2"/>
              <a:buNone/>
            </a:pPr>
            <a:r>
              <a:rPr lang="ja-JP" altLang="en-US" sz="1600" b="0" dirty="0">
                <a:effectLst/>
              </a:rPr>
              <a:t>　⇒基本的な検討ケース　（大すべり域及び超大すべり域が</a:t>
            </a:r>
            <a:r>
              <a:rPr lang="en-US" altLang="ja-JP" sz="1600" b="0" dirty="0">
                <a:effectLst/>
              </a:rPr>
              <a:t>1</a:t>
            </a:r>
            <a:r>
              <a:rPr lang="ja-JP" altLang="en-US" sz="1600" b="0" dirty="0">
                <a:effectLst/>
              </a:rPr>
              <a:t>ヶ所）：</a:t>
            </a:r>
            <a:r>
              <a:rPr lang="en-US" altLang="ja-JP" sz="1600" b="0" dirty="0">
                <a:effectLst/>
              </a:rPr>
              <a:t>5</a:t>
            </a:r>
            <a:r>
              <a:rPr lang="ja-JP" altLang="en-US" sz="1600" b="0" dirty="0">
                <a:effectLst/>
              </a:rPr>
              <a:t>ケース</a:t>
            </a:r>
          </a:p>
          <a:p>
            <a:pPr>
              <a:buFont typeface="Wingdings" pitchFamily="2" charset="2"/>
              <a:buNone/>
            </a:pPr>
            <a:r>
              <a:rPr lang="ja-JP" altLang="en-US" sz="1600" b="0" dirty="0">
                <a:effectLst/>
              </a:rPr>
              <a:t>　⇒その他派生的な検討ケース：</a:t>
            </a:r>
            <a:r>
              <a:rPr lang="en-US" altLang="ja-JP" sz="1600" b="0" dirty="0">
                <a:effectLst/>
              </a:rPr>
              <a:t>6</a:t>
            </a:r>
            <a:r>
              <a:rPr lang="ja-JP" altLang="en-US" sz="1600" b="0" dirty="0">
                <a:effectLst/>
              </a:rPr>
              <a:t>ケース</a:t>
            </a:r>
            <a:endParaRPr lang="ja-JP" altLang="en-US" b="0" dirty="0">
              <a:effectLst/>
              <a:latin typeface="MS-Mincho"/>
            </a:endParaRPr>
          </a:p>
        </p:txBody>
      </p:sp>
      <p:sp>
        <p:nvSpPr>
          <p:cNvPr id="30733" name="テキスト ボックス 8"/>
          <p:cNvSpPr txBox="1">
            <a:spLocks noChangeArrowheads="1"/>
          </p:cNvSpPr>
          <p:nvPr/>
        </p:nvSpPr>
        <p:spPr bwMode="auto">
          <a:xfrm>
            <a:off x="194203" y="2980338"/>
            <a:ext cx="2736850" cy="380857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G丸ｺﾞｼｯｸM-PRO" pitchFamily="50" charset="-128"/>
              </a:rPr>
              <a:t>検討ケースおよび条件</a:t>
            </a:r>
          </a:p>
        </p:txBody>
      </p:sp>
      <p:sp>
        <p:nvSpPr>
          <p:cNvPr id="293898" name="Text Box 32"/>
          <p:cNvSpPr txBox="1">
            <a:spLocks noChangeArrowheads="1"/>
          </p:cNvSpPr>
          <p:nvPr/>
        </p:nvSpPr>
        <p:spPr bwMode="auto">
          <a:xfrm>
            <a:off x="138640" y="3399744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【</a:t>
            </a: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外力ケース</a:t>
            </a:r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】</a:t>
            </a:r>
          </a:p>
        </p:txBody>
      </p:sp>
      <p:sp>
        <p:nvSpPr>
          <p:cNvPr id="293899" name="Text Box 33"/>
          <p:cNvSpPr txBox="1">
            <a:spLocks noChangeArrowheads="1"/>
          </p:cNvSpPr>
          <p:nvPr/>
        </p:nvSpPr>
        <p:spPr bwMode="auto">
          <a:xfrm>
            <a:off x="338665" y="5308657"/>
            <a:ext cx="7237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地殻変動による陸域の沈降を考慮</a:t>
            </a:r>
          </a:p>
          <a:p>
            <a:pPr>
              <a:buFont typeface="Wingdings" pitchFamily="2" charset="2"/>
              <a:buChar char="p"/>
            </a:pP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堤防は、津波が越えた時点で機能しなくなる</a:t>
            </a:r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(</a:t>
            </a: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破堤、堤防なし</a:t>
            </a:r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)</a:t>
            </a: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条件</a:t>
            </a:r>
          </a:p>
          <a:p>
            <a:pPr>
              <a:buFont typeface="Wingdings" pitchFamily="2" charset="2"/>
              <a:buChar char="p"/>
            </a:pP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液状化に伴う堤防の沈下は未考慮</a:t>
            </a:r>
          </a:p>
        </p:txBody>
      </p:sp>
      <p:sp>
        <p:nvSpPr>
          <p:cNvPr id="293900" name="Text Box 34"/>
          <p:cNvSpPr txBox="1">
            <a:spLocks noChangeArrowheads="1"/>
          </p:cNvSpPr>
          <p:nvPr/>
        </p:nvSpPr>
        <p:spPr bwMode="auto">
          <a:xfrm>
            <a:off x="122765" y="5028025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【</a:t>
            </a:r>
            <a:r>
              <a:rPr lang="ja-JP" altLang="en-US" b="0">
                <a:effectLst/>
                <a:latin typeface="Arial" pitchFamily="34" charset="0"/>
                <a:ea typeface="HG丸ｺﾞｼｯｸM-PRO" pitchFamily="50" charset="-128"/>
              </a:rPr>
              <a:t>その他条件</a:t>
            </a:r>
            <a:r>
              <a:rPr lang="en-US" altLang="ja-JP" b="0">
                <a:effectLst/>
                <a:latin typeface="Arial" pitchFamily="34" charset="0"/>
                <a:ea typeface="HG丸ｺﾞｼｯｸM-PRO" pitchFamily="50" charset="-128"/>
              </a:rPr>
              <a:t>】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94203" y="672064"/>
            <a:ext cx="1130300" cy="380858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HG丸ｺﾞｼｯｸM-PRO" pitchFamily="50" charset="-128"/>
              </a:rPr>
              <a:t>検討項目</a:t>
            </a:r>
            <a:endParaRPr lang="en-US" altLang="ja-JP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93902" name="テキスト ボックス 4"/>
          <p:cNvSpPr txBox="1">
            <a:spLocks noChangeArrowheads="1"/>
          </p:cNvSpPr>
          <p:nvPr/>
        </p:nvSpPr>
        <p:spPr bwMode="auto">
          <a:xfrm>
            <a:off x="0" y="134470"/>
            <a:ext cx="9144000" cy="36933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dirty="0" smtClean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地震</a:t>
            </a:r>
            <a:r>
              <a:rPr lang="ja-JP" altLang="en-US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・津波ハザードの検討　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１）検討項目、ケースおよび条件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AAC-D6FF-47DF-A5EB-BA47266F6EFA}" type="slidenum">
              <a:rPr lang="ja-JP" altLang="en-US"/>
              <a:pPr/>
              <a:t>3</a:t>
            </a:fld>
            <a:endParaRPr lang="en-US" altLang="ja-JP"/>
          </a:p>
        </p:txBody>
      </p:sp>
      <p:pic>
        <p:nvPicPr>
          <p:cNvPr id="294944" name="Picture 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989" y="4641218"/>
            <a:ext cx="3024187" cy="19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4" name="スライド番号プレースホルダー 5"/>
          <p:cNvSpPr txBox="1">
            <a:spLocks noGrp="1"/>
          </p:cNvSpPr>
          <p:nvPr/>
        </p:nvSpPr>
        <p:spPr bwMode="auto">
          <a:xfrm>
            <a:off x="7024689" y="6279362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3F793BB0-0AD9-420C-A7CB-1FF671B93E44}" type="slidenum">
              <a:rPr lang="ja-JP" altLang="en-US" sz="2000" b="0">
                <a:effectLst/>
              </a:rPr>
              <a:pPr algn="r"/>
              <a:t>3</a:t>
            </a:fld>
            <a:endParaRPr lang="en-US" altLang="ja-JP" sz="2000" b="0" dirty="0">
              <a:effectLst/>
            </a:endParaRPr>
          </a:p>
        </p:txBody>
      </p:sp>
      <p:sp>
        <p:nvSpPr>
          <p:cNvPr id="294915" name="AutoShape 3"/>
          <p:cNvSpPr>
            <a:spLocks noChangeArrowheads="1"/>
          </p:cNvSpPr>
          <p:nvPr/>
        </p:nvSpPr>
        <p:spPr bwMode="auto">
          <a:xfrm>
            <a:off x="376238" y="587297"/>
            <a:ext cx="2520950" cy="3500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テキスト ボックス 8"/>
          <p:cNvSpPr txBox="1">
            <a:spLocks noChangeArrowheads="1"/>
          </p:cNvSpPr>
          <p:nvPr/>
        </p:nvSpPr>
        <p:spPr bwMode="auto">
          <a:xfrm>
            <a:off x="592138" y="600744"/>
            <a:ext cx="2037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◆地震動：５ケース</a:t>
            </a: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43475"/>
            <a:ext cx="1873250" cy="123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4918" name="Group 6"/>
          <p:cNvGrpSpPr>
            <a:grpSpLocks/>
          </p:cNvGrpSpPr>
          <p:nvPr/>
        </p:nvGrpSpPr>
        <p:grpSpPr bwMode="auto">
          <a:xfrm>
            <a:off x="395287" y="1054688"/>
            <a:ext cx="1228724" cy="308387"/>
            <a:chOff x="2091" y="2266"/>
            <a:chExt cx="774" cy="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126" y="2288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20" name="Text Box 8"/>
            <p:cNvSpPr txBox="1">
              <a:spLocks noChangeArrowheads="1"/>
            </p:cNvSpPr>
            <p:nvPr/>
          </p:nvSpPr>
          <p:spPr bwMode="auto">
            <a:xfrm>
              <a:off x="2091" y="2266"/>
              <a:ext cx="774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 dirty="0">
                  <a:solidFill>
                    <a:schemeClr val="bg1"/>
                  </a:solidFill>
                  <a:effectLst/>
                  <a:latin typeface="Arial" pitchFamily="34" charset="0"/>
                </a:rPr>
                <a:t>①基本ケース</a:t>
              </a:r>
            </a:p>
          </p:txBody>
        </p:sp>
      </p:grpSp>
      <p:pic>
        <p:nvPicPr>
          <p:cNvPr id="29492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4" y="1124069"/>
            <a:ext cx="2592387" cy="164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4922" name="Group 10"/>
          <p:cNvGrpSpPr>
            <a:grpSpLocks/>
          </p:cNvGrpSpPr>
          <p:nvPr/>
        </p:nvGrpSpPr>
        <p:grpSpPr bwMode="auto">
          <a:xfrm>
            <a:off x="4859337" y="1005346"/>
            <a:ext cx="1228724" cy="308387"/>
            <a:chOff x="2091" y="2266"/>
            <a:chExt cx="774" cy="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126" y="2288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24" name="Text Box 12"/>
            <p:cNvSpPr txBox="1">
              <a:spLocks noChangeArrowheads="1"/>
            </p:cNvSpPr>
            <p:nvPr/>
          </p:nvSpPr>
          <p:spPr bwMode="auto">
            <a:xfrm>
              <a:off x="2091" y="2266"/>
              <a:ext cx="774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>
                  <a:solidFill>
                    <a:schemeClr val="bg1"/>
                  </a:solidFill>
                  <a:effectLst/>
                  <a:latin typeface="Arial" pitchFamily="34" charset="0"/>
                </a:rPr>
                <a:t>②東側ケース</a:t>
              </a:r>
            </a:p>
          </p:txBody>
        </p:sp>
      </p:grpSp>
      <p:grpSp>
        <p:nvGrpSpPr>
          <p:cNvPr id="294925" name="Group 13"/>
          <p:cNvGrpSpPr>
            <a:grpSpLocks/>
          </p:cNvGrpSpPr>
          <p:nvPr/>
        </p:nvGrpSpPr>
        <p:grpSpPr bwMode="auto">
          <a:xfrm>
            <a:off x="395287" y="2781652"/>
            <a:ext cx="1228724" cy="308387"/>
            <a:chOff x="2091" y="2266"/>
            <a:chExt cx="774" cy="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2126" y="2288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27" name="Text Box 15"/>
            <p:cNvSpPr txBox="1">
              <a:spLocks noChangeArrowheads="1"/>
            </p:cNvSpPr>
            <p:nvPr/>
          </p:nvSpPr>
          <p:spPr bwMode="auto">
            <a:xfrm>
              <a:off x="2091" y="2266"/>
              <a:ext cx="774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 dirty="0">
                  <a:solidFill>
                    <a:schemeClr val="bg1"/>
                  </a:solidFill>
                  <a:effectLst/>
                  <a:latin typeface="Arial" pitchFamily="34" charset="0"/>
                </a:rPr>
                <a:t>③西側ケース</a:t>
              </a:r>
            </a:p>
          </p:txBody>
        </p:sp>
      </p:grpSp>
      <p:grpSp>
        <p:nvGrpSpPr>
          <p:cNvPr id="294928" name="Group 16"/>
          <p:cNvGrpSpPr>
            <a:grpSpLocks/>
          </p:cNvGrpSpPr>
          <p:nvPr/>
        </p:nvGrpSpPr>
        <p:grpSpPr bwMode="auto">
          <a:xfrm>
            <a:off x="4859337" y="2732311"/>
            <a:ext cx="1228724" cy="308387"/>
            <a:chOff x="2091" y="2266"/>
            <a:chExt cx="774" cy="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4929" name="Rectangle 17"/>
            <p:cNvSpPr>
              <a:spLocks noChangeArrowheads="1"/>
            </p:cNvSpPr>
            <p:nvPr/>
          </p:nvSpPr>
          <p:spPr bwMode="auto">
            <a:xfrm>
              <a:off x="2126" y="2288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30" name="Text Box 18"/>
            <p:cNvSpPr txBox="1">
              <a:spLocks noChangeArrowheads="1"/>
            </p:cNvSpPr>
            <p:nvPr/>
          </p:nvSpPr>
          <p:spPr bwMode="auto">
            <a:xfrm>
              <a:off x="2091" y="2266"/>
              <a:ext cx="774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>
                  <a:solidFill>
                    <a:schemeClr val="bg1"/>
                  </a:solidFill>
                  <a:effectLst/>
                  <a:latin typeface="Arial" pitchFamily="34" charset="0"/>
                </a:rPr>
                <a:t>④陸側ケース</a:t>
              </a:r>
            </a:p>
          </p:txBody>
        </p:sp>
      </p:grpSp>
      <p:grpSp>
        <p:nvGrpSpPr>
          <p:cNvPr id="294931" name="Group 19"/>
          <p:cNvGrpSpPr>
            <a:grpSpLocks/>
          </p:cNvGrpSpPr>
          <p:nvPr/>
        </p:nvGrpSpPr>
        <p:grpSpPr bwMode="auto">
          <a:xfrm>
            <a:off x="395289" y="4830871"/>
            <a:ext cx="1262063" cy="308386"/>
            <a:chOff x="2091" y="2266"/>
            <a:chExt cx="795" cy="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4932" name="Rectangle 20"/>
            <p:cNvSpPr>
              <a:spLocks noChangeArrowheads="1"/>
            </p:cNvSpPr>
            <p:nvPr/>
          </p:nvSpPr>
          <p:spPr bwMode="auto">
            <a:xfrm>
              <a:off x="2126" y="2288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33" name="Text Box 21"/>
            <p:cNvSpPr txBox="1">
              <a:spLocks noChangeArrowheads="1"/>
            </p:cNvSpPr>
            <p:nvPr/>
          </p:nvSpPr>
          <p:spPr bwMode="auto">
            <a:xfrm>
              <a:off x="2091" y="2266"/>
              <a:ext cx="795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1400">
                  <a:solidFill>
                    <a:schemeClr val="bg1"/>
                  </a:solidFill>
                  <a:effectLst/>
                  <a:latin typeface="Arial" pitchFamily="34" charset="0"/>
                </a:rPr>
                <a:t>⑤経験的手法</a:t>
              </a:r>
            </a:p>
          </p:txBody>
        </p:sp>
      </p:grpSp>
      <p:grpSp>
        <p:nvGrpSpPr>
          <p:cNvPr id="294934" name="Group 22"/>
          <p:cNvGrpSpPr>
            <a:grpSpLocks/>
          </p:cNvGrpSpPr>
          <p:nvPr/>
        </p:nvGrpSpPr>
        <p:grpSpPr bwMode="auto">
          <a:xfrm>
            <a:off x="4716463" y="4687469"/>
            <a:ext cx="1117600" cy="308386"/>
            <a:chOff x="3016" y="3097"/>
            <a:chExt cx="704" cy="200"/>
          </a:xfrm>
          <a:solidFill>
            <a:schemeClr val="accent6">
              <a:lumMod val="75000"/>
            </a:schemeClr>
          </a:solidFill>
        </p:grpSpPr>
        <p:sp>
          <p:nvSpPr>
            <p:cNvPr id="294935" name="Rectangle 23"/>
            <p:cNvSpPr>
              <a:spLocks noChangeArrowheads="1"/>
            </p:cNvSpPr>
            <p:nvPr/>
          </p:nvSpPr>
          <p:spPr bwMode="auto">
            <a:xfrm>
              <a:off x="3016" y="3113"/>
              <a:ext cx="704" cy="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ja-JP" altLang="en-US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936" name="Text Box 24"/>
            <p:cNvSpPr txBox="1">
              <a:spLocks noChangeArrowheads="1"/>
            </p:cNvSpPr>
            <p:nvPr/>
          </p:nvSpPr>
          <p:spPr bwMode="auto">
            <a:xfrm>
              <a:off x="3031" y="3097"/>
              <a:ext cx="682" cy="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Arial" pitchFamily="34" charset="0"/>
                </a:rPr>
                <a:t>震度最大値</a:t>
              </a:r>
            </a:p>
          </p:txBody>
        </p:sp>
      </p:grpSp>
      <p:pic>
        <p:nvPicPr>
          <p:cNvPr id="294937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495675"/>
            <a:ext cx="1863725" cy="123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38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9" y="3292027"/>
            <a:ext cx="1863725" cy="123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39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22640"/>
            <a:ext cx="1874838" cy="123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40" name="Picture 2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38" y="1124070"/>
            <a:ext cx="2601912" cy="163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41" name="Picture 2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72622"/>
            <a:ext cx="2576512" cy="163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42" name="Picture 3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872621"/>
            <a:ext cx="2576512" cy="16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43" name="Picture 3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781535"/>
            <a:ext cx="2584450" cy="16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45" name="Rectangle 33"/>
          <p:cNvSpPr>
            <a:spLocks noChangeArrowheads="1"/>
          </p:cNvSpPr>
          <p:nvPr/>
        </p:nvSpPr>
        <p:spPr bwMode="auto">
          <a:xfrm>
            <a:off x="61914" y="1014592"/>
            <a:ext cx="9020175" cy="3580368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946" name="Rectangle 34"/>
          <p:cNvSpPr>
            <a:spLocks noChangeArrowheads="1"/>
          </p:cNvSpPr>
          <p:nvPr/>
        </p:nvSpPr>
        <p:spPr bwMode="auto">
          <a:xfrm>
            <a:off x="69850" y="4712147"/>
            <a:ext cx="4502150" cy="176243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947" name="Rectangle 35"/>
          <p:cNvSpPr>
            <a:spLocks noChangeArrowheads="1"/>
          </p:cNvSpPr>
          <p:nvPr/>
        </p:nvSpPr>
        <p:spPr bwMode="auto">
          <a:xfrm>
            <a:off x="4100514" y="724709"/>
            <a:ext cx="504825" cy="21124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948" name="Text Box 36"/>
          <p:cNvSpPr txBox="1">
            <a:spLocks noChangeArrowheads="1"/>
          </p:cNvSpPr>
          <p:nvPr/>
        </p:nvSpPr>
        <p:spPr bwMode="auto">
          <a:xfrm>
            <a:off x="4541838" y="653780"/>
            <a:ext cx="1952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0">
                <a:effectLst/>
                <a:latin typeface="Arial" pitchFamily="34" charset="0"/>
              </a:rPr>
              <a:t>：強振動生成域</a:t>
            </a:r>
            <a:r>
              <a:rPr lang="en-US" altLang="ja-JP" sz="1400" b="0">
                <a:effectLst/>
                <a:latin typeface="Arial" pitchFamily="34" charset="0"/>
              </a:rPr>
              <a:t>4</a:t>
            </a:r>
            <a:r>
              <a:rPr lang="ja-JP" altLang="en-US" sz="1400" b="0">
                <a:effectLst/>
                <a:latin typeface="Arial" pitchFamily="34" charset="0"/>
              </a:rPr>
              <a:t>ケース</a:t>
            </a:r>
          </a:p>
        </p:txBody>
      </p:sp>
      <p:sp>
        <p:nvSpPr>
          <p:cNvPr id="294949" name="Rectangle 37"/>
          <p:cNvSpPr>
            <a:spLocks noChangeArrowheads="1"/>
          </p:cNvSpPr>
          <p:nvPr/>
        </p:nvSpPr>
        <p:spPr bwMode="auto">
          <a:xfrm>
            <a:off x="6621464" y="724709"/>
            <a:ext cx="504825" cy="21124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4950" name="Text Box 38"/>
          <p:cNvSpPr txBox="1">
            <a:spLocks noChangeArrowheads="1"/>
          </p:cNvSpPr>
          <p:nvPr/>
        </p:nvSpPr>
        <p:spPr bwMode="auto">
          <a:xfrm>
            <a:off x="7062788" y="655322"/>
            <a:ext cx="177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0">
                <a:effectLst/>
                <a:latin typeface="Arial" pitchFamily="34" charset="0"/>
              </a:rPr>
              <a:t>：経験的手法</a:t>
            </a:r>
            <a:r>
              <a:rPr lang="en-US" altLang="ja-JP" sz="1400" b="0">
                <a:effectLst/>
                <a:latin typeface="Arial" pitchFamily="34" charset="0"/>
              </a:rPr>
              <a:t>1</a:t>
            </a:r>
            <a:r>
              <a:rPr lang="ja-JP" altLang="en-US" sz="1400" b="0">
                <a:effectLst/>
                <a:latin typeface="Arial" pitchFamily="34" charset="0"/>
              </a:rPr>
              <a:t>ケース</a:t>
            </a:r>
          </a:p>
        </p:txBody>
      </p:sp>
      <p:grpSp>
        <p:nvGrpSpPr>
          <p:cNvPr id="294951" name="Group 39"/>
          <p:cNvGrpSpPr>
            <a:grpSpLocks/>
          </p:cNvGrpSpPr>
          <p:nvPr/>
        </p:nvGrpSpPr>
        <p:grpSpPr bwMode="auto">
          <a:xfrm>
            <a:off x="755650" y="2473265"/>
            <a:ext cx="1108075" cy="215871"/>
            <a:chOff x="476" y="1662"/>
            <a:chExt cx="698" cy="140"/>
          </a:xfrm>
        </p:grpSpPr>
        <p:sp>
          <p:nvSpPr>
            <p:cNvPr id="294952" name="Text Box 40"/>
            <p:cNvSpPr txBox="1">
              <a:spLocks noChangeArrowheads="1"/>
            </p:cNvSpPr>
            <p:nvPr/>
          </p:nvSpPr>
          <p:spPr bwMode="auto">
            <a:xfrm>
              <a:off x="476" y="1662"/>
              <a:ext cx="6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800">
                  <a:effectLst/>
                  <a:latin typeface="Arial" pitchFamily="34" charset="0"/>
                </a:rPr>
                <a:t>強振動生成域の配置</a:t>
              </a:r>
            </a:p>
          </p:txBody>
        </p:sp>
        <p:sp>
          <p:nvSpPr>
            <p:cNvPr id="294953" name="Rectangle 41"/>
            <p:cNvSpPr>
              <a:spLocks noChangeArrowheads="1"/>
            </p:cNvSpPr>
            <p:nvPr/>
          </p:nvSpPr>
          <p:spPr bwMode="auto">
            <a:xfrm>
              <a:off x="511" y="1681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54" name="Group 42"/>
          <p:cNvGrpSpPr>
            <a:grpSpLocks/>
          </p:cNvGrpSpPr>
          <p:nvPr/>
        </p:nvGrpSpPr>
        <p:grpSpPr bwMode="auto">
          <a:xfrm>
            <a:off x="755650" y="4221817"/>
            <a:ext cx="1108075" cy="215871"/>
            <a:chOff x="476" y="1662"/>
            <a:chExt cx="698" cy="140"/>
          </a:xfrm>
        </p:grpSpPr>
        <p:sp>
          <p:nvSpPr>
            <p:cNvPr id="294955" name="Text Box 43"/>
            <p:cNvSpPr txBox="1">
              <a:spLocks noChangeArrowheads="1"/>
            </p:cNvSpPr>
            <p:nvPr/>
          </p:nvSpPr>
          <p:spPr bwMode="auto">
            <a:xfrm>
              <a:off x="476" y="1662"/>
              <a:ext cx="6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800">
                  <a:effectLst/>
                  <a:latin typeface="Arial" pitchFamily="34" charset="0"/>
                </a:rPr>
                <a:t>強振動生成域の配置</a:t>
              </a:r>
            </a:p>
          </p:txBody>
        </p:sp>
        <p:sp>
          <p:nvSpPr>
            <p:cNvPr id="294956" name="Rectangle 44"/>
            <p:cNvSpPr>
              <a:spLocks noChangeArrowheads="1"/>
            </p:cNvSpPr>
            <p:nvPr/>
          </p:nvSpPr>
          <p:spPr bwMode="auto">
            <a:xfrm>
              <a:off x="511" y="1681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57" name="Group 45"/>
          <p:cNvGrpSpPr>
            <a:grpSpLocks/>
          </p:cNvGrpSpPr>
          <p:nvPr/>
        </p:nvGrpSpPr>
        <p:grpSpPr bwMode="auto">
          <a:xfrm>
            <a:off x="5219700" y="2403878"/>
            <a:ext cx="1108075" cy="215870"/>
            <a:chOff x="476" y="1662"/>
            <a:chExt cx="698" cy="140"/>
          </a:xfrm>
        </p:grpSpPr>
        <p:sp>
          <p:nvSpPr>
            <p:cNvPr id="294958" name="Text Box 46"/>
            <p:cNvSpPr txBox="1">
              <a:spLocks noChangeArrowheads="1"/>
            </p:cNvSpPr>
            <p:nvPr/>
          </p:nvSpPr>
          <p:spPr bwMode="auto">
            <a:xfrm>
              <a:off x="476" y="1662"/>
              <a:ext cx="6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800">
                  <a:effectLst/>
                  <a:latin typeface="Arial" pitchFamily="34" charset="0"/>
                </a:rPr>
                <a:t>強振動生成域の配置</a:t>
              </a:r>
            </a:p>
          </p:txBody>
        </p:sp>
        <p:sp>
          <p:nvSpPr>
            <p:cNvPr id="294959" name="Rectangle 47"/>
            <p:cNvSpPr>
              <a:spLocks noChangeArrowheads="1"/>
            </p:cNvSpPr>
            <p:nvPr/>
          </p:nvSpPr>
          <p:spPr bwMode="auto">
            <a:xfrm>
              <a:off x="511" y="1681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60" name="Group 48"/>
          <p:cNvGrpSpPr>
            <a:grpSpLocks/>
          </p:cNvGrpSpPr>
          <p:nvPr/>
        </p:nvGrpSpPr>
        <p:grpSpPr bwMode="auto">
          <a:xfrm>
            <a:off x="5219700" y="4152430"/>
            <a:ext cx="1108075" cy="215870"/>
            <a:chOff x="476" y="1662"/>
            <a:chExt cx="698" cy="140"/>
          </a:xfrm>
        </p:grpSpPr>
        <p:sp>
          <p:nvSpPr>
            <p:cNvPr id="294961" name="Text Box 49"/>
            <p:cNvSpPr txBox="1">
              <a:spLocks noChangeArrowheads="1"/>
            </p:cNvSpPr>
            <p:nvPr/>
          </p:nvSpPr>
          <p:spPr bwMode="auto">
            <a:xfrm>
              <a:off x="476" y="1662"/>
              <a:ext cx="6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en-US" sz="800">
                  <a:effectLst/>
                  <a:latin typeface="Arial" pitchFamily="34" charset="0"/>
                </a:rPr>
                <a:t>強振動生成域の配置</a:t>
              </a:r>
            </a:p>
          </p:txBody>
        </p:sp>
        <p:sp>
          <p:nvSpPr>
            <p:cNvPr id="294962" name="Rectangle 50"/>
            <p:cNvSpPr>
              <a:spLocks noChangeArrowheads="1"/>
            </p:cNvSpPr>
            <p:nvPr/>
          </p:nvSpPr>
          <p:spPr bwMode="auto">
            <a:xfrm>
              <a:off x="511" y="1681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63" name="Group 51"/>
          <p:cNvGrpSpPr>
            <a:grpSpLocks/>
          </p:cNvGrpSpPr>
          <p:nvPr/>
        </p:nvGrpSpPr>
        <p:grpSpPr bwMode="auto">
          <a:xfrm>
            <a:off x="2411414" y="1144117"/>
            <a:ext cx="1081087" cy="215871"/>
            <a:chOff x="1519" y="799"/>
            <a:chExt cx="681" cy="140"/>
          </a:xfrm>
        </p:grpSpPr>
        <p:sp>
          <p:nvSpPr>
            <p:cNvPr id="294964" name="Text Box 52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65" name="Rectangle 53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66" name="Group 54"/>
          <p:cNvGrpSpPr>
            <a:grpSpLocks/>
          </p:cNvGrpSpPr>
          <p:nvPr/>
        </p:nvGrpSpPr>
        <p:grpSpPr bwMode="auto">
          <a:xfrm>
            <a:off x="6877050" y="1145659"/>
            <a:ext cx="1081088" cy="215870"/>
            <a:chOff x="1519" y="799"/>
            <a:chExt cx="681" cy="140"/>
          </a:xfrm>
        </p:grpSpPr>
        <p:sp>
          <p:nvSpPr>
            <p:cNvPr id="294967" name="Text Box 55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68" name="Rectangle 56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69" name="Group 57"/>
          <p:cNvGrpSpPr>
            <a:grpSpLocks/>
          </p:cNvGrpSpPr>
          <p:nvPr/>
        </p:nvGrpSpPr>
        <p:grpSpPr bwMode="auto">
          <a:xfrm>
            <a:off x="2411414" y="2892669"/>
            <a:ext cx="1081087" cy="215871"/>
            <a:chOff x="1519" y="799"/>
            <a:chExt cx="681" cy="140"/>
          </a:xfrm>
        </p:grpSpPr>
        <p:sp>
          <p:nvSpPr>
            <p:cNvPr id="294970" name="Text Box 58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71" name="Rectangle 59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72" name="Group 60"/>
          <p:cNvGrpSpPr>
            <a:grpSpLocks/>
          </p:cNvGrpSpPr>
          <p:nvPr/>
        </p:nvGrpSpPr>
        <p:grpSpPr bwMode="auto">
          <a:xfrm>
            <a:off x="6877050" y="2892669"/>
            <a:ext cx="1081088" cy="215871"/>
            <a:chOff x="1519" y="799"/>
            <a:chExt cx="681" cy="140"/>
          </a:xfrm>
        </p:grpSpPr>
        <p:sp>
          <p:nvSpPr>
            <p:cNvPr id="294973" name="Text Box 61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74" name="Rectangle 62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75" name="Group 63"/>
          <p:cNvGrpSpPr>
            <a:grpSpLocks/>
          </p:cNvGrpSpPr>
          <p:nvPr/>
        </p:nvGrpSpPr>
        <p:grpSpPr bwMode="auto">
          <a:xfrm>
            <a:off x="6372225" y="4712150"/>
            <a:ext cx="1081088" cy="215871"/>
            <a:chOff x="1519" y="799"/>
            <a:chExt cx="681" cy="140"/>
          </a:xfrm>
        </p:grpSpPr>
        <p:sp>
          <p:nvSpPr>
            <p:cNvPr id="294976" name="Text Box 64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77" name="Rectangle 65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4978" name="Group 66"/>
          <p:cNvGrpSpPr>
            <a:grpSpLocks/>
          </p:cNvGrpSpPr>
          <p:nvPr/>
        </p:nvGrpSpPr>
        <p:grpSpPr bwMode="auto">
          <a:xfrm>
            <a:off x="2268539" y="4781537"/>
            <a:ext cx="1081087" cy="215870"/>
            <a:chOff x="1519" y="799"/>
            <a:chExt cx="681" cy="140"/>
          </a:xfrm>
        </p:grpSpPr>
        <p:sp>
          <p:nvSpPr>
            <p:cNvPr id="294979" name="Text Box 67"/>
            <p:cNvSpPr txBox="1">
              <a:spLocks noChangeArrowheads="1"/>
            </p:cNvSpPr>
            <p:nvPr/>
          </p:nvSpPr>
          <p:spPr bwMode="auto">
            <a:xfrm>
              <a:off x="1519" y="799"/>
              <a:ext cx="68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algn="l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ja-JP" altLang="en-US" sz="800">
                  <a:effectLst/>
                  <a:latin typeface="Arial" pitchFamily="34" charset="0"/>
                </a:rPr>
                <a:t>震度分布</a:t>
              </a:r>
            </a:p>
          </p:txBody>
        </p:sp>
        <p:sp>
          <p:nvSpPr>
            <p:cNvPr id="294980" name="Rectangle 68"/>
            <p:cNvSpPr>
              <a:spLocks noChangeArrowheads="1"/>
            </p:cNvSpPr>
            <p:nvPr/>
          </p:nvSpPr>
          <p:spPr bwMode="auto">
            <a:xfrm>
              <a:off x="1554" y="818"/>
              <a:ext cx="614" cy="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ja-JP" altLang="en-US" b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94981" name="テキスト ボックス 4"/>
          <p:cNvSpPr txBox="1">
            <a:spLocks noChangeArrowheads="1"/>
          </p:cNvSpPr>
          <p:nvPr/>
        </p:nvSpPr>
        <p:spPr bwMode="auto">
          <a:xfrm>
            <a:off x="0" y="134470"/>
            <a:ext cx="9144000" cy="36933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）地震動　国公表ケース</a:t>
            </a:r>
            <a:r>
              <a:rPr lang="ja-JP" altLang="en-US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611561" y="6421997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モデル検討会報道発表資料 資料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1-1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P.11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スライド番号プレースホルダー 5"/>
          <p:cNvSpPr txBox="1">
            <a:spLocks noGrp="1"/>
          </p:cNvSpPr>
          <p:nvPr/>
        </p:nvSpPr>
        <p:spPr bwMode="auto">
          <a:xfrm>
            <a:off x="6966155" y="6190462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ACFC427C-6130-425A-B455-6DEC9D9544AD}" type="slidenum">
              <a:rPr lang="ja-JP" altLang="en-US" sz="2000" b="0">
                <a:effectLst/>
              </a:rPr>
              <a:pPr algn="r"/>
              <a:t>4</a:t>
            </a:fld>
            <a:endParaRPr lang="en-US" altLang="ja-JP" sz="2000" b="0" dirty="0">
              <a:effectLst/>
            </a:endParaRPr>
          </a:p>
        </p:txBody>
      </p:sp>
      <p:sp>
        <p:nvSpPr>
          <p:cNvPr id="303107" name="テキスト ボックス 4"/>
          <p:cNvSpPr txBox="1">
            <a:spLocks noChangeArrowheads="1"/>
          </p:cNvSpPr>
          <p:nvPr/>
        </p:nvSpPr>
        <p:spPr bwMode="auto">
          <a:xfrm>
            <a:off x="0" y="13447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３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大阪府域における震度分布</a:t>
            </a:r>
          </a:p>
        </p:txBody>
      </p:sp>
      <p:sp>
        <p:nvSpPr>
          <p:cNvPr id="303108" name="テキスト ボックス 6"/>
          <p:cNvSpPr txBox="1">
            <a:spLocks noChangeArrowheads="1"/>
          </p:cNvSpPr>
          <p:nvPr/>
        </p:nvSpPr>
        <p:spPr bwMode="auto">
          <a:xfrm>
            <a:off x="0" y="514396"/>
            <a:ext cx="1571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 dirty="0">
                <a:effectLst/>
              </a:rPr>
              <a:t>◆大阪府域に</a:t>
            </a:r>
          </a:p>
          <a:p>
            <a:r>
              <a:rPr lang="ja-JP" altLang="en-US" sz="1600" b="0" dirty="0">
                <a:effectLst/>
              </a:rPr>
              <a:t>おける震度分布</a:t>
            </a:r>
          </a:p>
        </p:txBody>
      </p:sp>
      <p:graphicFrame>
        <p:nvGraphicFramePr>
          <p:cNvPr id="43416" name="Group 24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6800"/>
              </p:ext>
            </p:extLst>
          </p:nvPr>
        </p:nvGraphicFramePr>
        <p:xfrm>
          <a:off x="1547813" y="672283"/>
          <a:ext cx="7415212" cy="4993830"/>
        </p:xfrm>
        <a:graphic>
          <a:graphicData uri="http://schemas.openxmlformats.org/drawingml/2006/table">
            <a:tbl>
              <a:tblPr/>
              <a:tblGrid>
                <a:gridCol w="923925"/>
                <a:gridCol w="692150"/>
                <a:gridCol w="792162"/>
                <a:gridCol w="792163"/>
                <a:gridCol w="792162"/>
                <a:gridCol w="792163"/>
                <a:gridCol w="819150"/>
                <a:gridCol w="803275"/>
                <a:gridCol w="1008062"/>
              </a:tblGrid>
              <a:tr h="2960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市区町村名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基本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陸側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西側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経験的手法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最大値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H24.8.29)</a:t>
                      </a:r>
                      <a:endParaRPr kumimoji="1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中央防災会議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2003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）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2424">
                <a:tc rowSpan="2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阪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市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都島区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福島区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此花区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西区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港区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大正区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天王寺区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浪速区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西淀川区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東淀川区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東成区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生野区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旭区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城東区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阿倍野区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住吉区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東住吉区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西成区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淀川区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鶴見区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住之江区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平野区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北区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中央区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3" marB="444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611561" y="6185681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強震断層モデル編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－強震断層モデルと震度分布について－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計算結果集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（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震度一覧表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）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P.13,14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07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EA2-A597-48DA-8D53-8222BFF95D46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304130" name="スライド番号プレースホルダー 5"/>
          <p:cNvSpPr txBox="1">
            <a:spLocks noGrp="1"/>
          </p:cNvSpPr>
          <p:nvPr/>
        </p:nvSpPr>
        <p:spPr bwMode="auto">
          <a:xfrm>
            <a:off x="6553200" y="6173899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2A57F800-B061-4946-BDDA-D46FE49EA64C}" type="slidenum">
              <a:rPr lang="ja-JP" altLang="en-US" sz="1200" b="0">
                <a:effectLst/>
              </a:rPr>
              <a:pPr algn="r"/>
              <a:t>5</a:t>
            </a:fld>
            <a:endParaRPr lang="en-US" altLang="ja-JP" sz="1200" b="0">
              <a:effectLst/>
            </a:endParaRPr>
          </a:p>
        </p:txBody>
      </p:sp>
      <p:sp>
        <p:nvSpPr>
          <p:cNvPr id="304131" name="テキスト ボックス 4"/>
          <p:cNvSpPr txBox="1">
            <a:spLocks noChangeArrowheads="1"/>
          </p:cNvSpPr>
          <p:nvPr/>
        </p:nvSpPr>
        <p:spPr bwMode="auto">
          <a:xfrm>
            <a:off x="0" y="11084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３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大阪府域における震度分布</a:t>
            </a:r>
          </a:p>
        </p:txBody>
      </p:sp>
      <p:sp>
        <p:nvSpPr>
          <p:cNvPr id="304132" name="テキスト ボックス 6"/>
          <p:cNvSpPr txBox="1">
            <a:spLocks noChangeArrowheads="1"/>
          </p:cNvSpPr>
          <p:nvPr/>
        </p:nvSpPr>
        <p:spPr bwMode="auto">
          <a:xfrm>
            <a:off x="1" y="447161"/>
            <a:ext cx="1707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>
                <a:effectLst/>
              </a:rPr>
              <a:t>◆大阪府域に</a:t>
            </a:r>
          </a:p>
          <a:p>
            <a:r>
              <a:rPr lang="ja-JP" altLang="en-US" sz="1600" b="0">
                <a:effectLst/>
              </a:rPr>
              <a:t>　おける震度分布</a:t>
            </a:r>
          </a:p>
        </p:txBody>
      </p:sp>
      <p:graphicFrame>
        <p:nvGraphicFramePr>
          <p:cNvPr id="304761" name="Group 6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43129"/>
              </p:ext>
            </p:extLst>
          </p:nvPr>
        </p:nvGraphicFramePr>
        <p:xfrm>
          <a:off x="1692276" y="393193"/>
          <a:ext cx="7343775" cy="6025739"/>
        </p:xfrm>
        <a:graphic>
          <a:graphicData uri="http://schemas.openxmlformats.org/drawingml/2006/table">
            <a:tbl>
              <a:tblPr/>
              <a:tblGrid>
                <a:gridCol w="852488"/>
                <a:gridCol w="692150"/>
                <a:gridCol w="792162"/>
                <a:gridCol w="792163"/>
                <a:gridCol w="792162"/>
                <a:gridCol w="792163"/>
                <a:gridCol w="819150"/>
                <a:gridCol w="803275"/>
                <a:gridCol w="1008062"/>
              </a:tblGrid>
              <a:tr h="296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市区町村名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基本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陸側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西側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経験的手法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最大値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H24.8.29)</a:t>
                      </a:r>
                      <a:endParaRPr kumimoji="1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中央防災会議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2003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243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堺区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西区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南区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北区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4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美原区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岸和田市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豊中市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池田市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吹田市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泉大津市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高槻市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貝塚市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守口市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枚方市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茨木市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八尾市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泉佐野市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富田林市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寝屋川市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河内長野市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松原市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大東市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和泉市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374" name="Group 2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49474"/>
              </p:ext>
            </p:extLst>
          </p:nvPr>
        </p:nvGraphicFramePr>
        <p:xfrm>
          <a:off x="10333038" y="1477172"/>
          <a:ext cx="6178550" cy="10514696"/>
        </p:xfrm>
        <a:graphic>
          <a:graphicData uri="http://schemas.openxmlformats.org/drawingml/2006/table">
            <a:tbl>
              <a:tblPr/>
              <a:tblGrid>
                <a:gridCol w="819150"/>
                <a:gridCol w="762000"/>
                <a:gridCol w="762000"/>
                <a:gridCol w="762000"/>
                <a:gridCol w="762000"/>
                <a:gridCol w="762000"/>
                <a:gridCol w="774700"/>
                <a:gridCol w="774700"/>
              </a:tblGrid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岸和田市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豊中市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池田市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吹田市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泉大津市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高槻市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貝塚市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守口市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枚方市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茨木市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八尾市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泉佐野市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富田林市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寝屋川市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河内長野市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松原市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大東市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和泉市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箕面市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柏原市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羽曳野市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門真市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摂津市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高石市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藤井寺市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東大阪市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四條畷市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交野市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大阪狭山市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阪南市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島本町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豊能町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能勢町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忠岡町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熊取町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田尻町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岬町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太子町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河南町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千早赤阪村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11561" y="6421997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強震断層モデル編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－強震断層モデルと震度分布について－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計算結果集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（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震度一覧表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）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P.13,14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" name="スライド番号プレースホルダー 5"/>
          <p:cNvSpPr txBox="1">
            <a:spLocks noGrp="1"/>
          </p:cNvSpPr>
          <p:nvPr/>
        </p:nvSpPr>
        <p:spPr bwMode="auto">
          <a:xfrm>
            <a:off x="7010400" y="6306505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34913645-B786-4C59-8C57-92F7DA1834B0}" type="slidenum">
              <a:rPr lang="ja-JP" altLang="en-US" sz="2000" b="0">
                <a:effectLst/>
              </a:rPr>
              <a:pPr algn="r"/>
              <a:t>5</a:t>
            </a:fld>
            <a:endParaRPr lang="en-US" altLang="ja-JP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3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スライド番号プレースホルダー 5"/>
          <p:cNvSpPr txBox="1">
            <a:spLocks noGrp="1"/>
          </p:cNvSpPr>
          <p:nvPr/>
        </p:nvSpPr>
        <p:spPr bwMode="auto">
          <a:xfrm>
            <a:off x="6876256" y="6252613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7D4336FE-77E1-4354-A469-961A66710E8B}" type="slidenum">
              <a:rPr lang="ja-JP" altLang="en-US" sz="2000" b="0">
                <a:effectLst/>
              </a:rPr>
              <a:pPr algn="r"/>
              <a:t>6</a:t>
            </a:fld>
            <a:endParaRPr lang="en-US" altLang="ja-JP" sz="2000" b="0" dirty="0">
              <a:effectLst/>
            </a:endParaRPr>
          </a:p>
        </p:txBody>
      </p:sp>
      <p:sp>
        <p:nvSpPr>
          <p:cNvPr id="305155" name="テキスト ボックス 4"/>
          <p:cNvSpPr txBox="1">
            <a:spLocks noChangeArrowheads="1"/>
          </p:cNvSpPr>
          <p:nvPr/>
        </p:nvSpPr>
        <p:spPr bwMode="auto">
          <a:xfrm>
            <a:off x="0" y="5542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３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）</a:t>
            </a:r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大阪府域における震度分布</a:t>
            </a:r>
          </a:p>
        </p:txBody>
      </p:sp>
      <p:sp>
        <p:nvSpPr>
          <p:cNvPr id="305156" name="テキスト ボックス 6"/>
          <p:cNvSpPr txBox="1">
            <a:spLocks noChangeArrowheads="1"/>
          </p:cNvSpPr>
          <p:nvPr/>
        </p:nvSpPr>
        <p:spPr bwMode="auto">
          <a:xfrm>
            <a:off x="1" y="447161"/>
            <a:ext cx="1707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0">
                <a:effectLst/>
              </a:rPr>
              <a:t>◆大阪府域に</a:t>
            </a:r>
          </a:p>
          <a:p>
            <a:r>
              <a:rPr lang="ja-JP" altLang="en-US" sz="1600" b="0">
                <a:effectLst/>
              </a:rPr>
              <a:t>　おける震度分布</a:t>
            </a:r>
          </a:p>
        </p:txBody>
      </p:sp>
      <p:graphicFrame>
        <p:nvGraphicFramePr>
          <p:cNvPr id="245498" name="Group 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37639"/>
              </p:ext>
            </p:extLst>
          </p:nvPr>
        </p:nvGraphicFramePr>
        <p:xfrm>
          <a:off x="1692276" y="434759"/>
          <a:ext cx="7343775" cy="5850240"/>
        </p:xfrm>
        <a:graphic>
          <a:graphicData uri="http://schemas.openxmlformats.org/drawingml/2006/table">
            <a:tbl>
              <a:tblPr/>
              <a:tblGrid>
                <a:gridCol w="1544638"/>
                <a:gridCol w="792162"/>
                <a:gridCol w="792163"/>
                <a:gridCol w="792162"/>
                <a:gridCol w="792163"/>
                <a:gridCol w="819150"/>
                <a:gridCol w="803275"/>
                <a:gridCol w="1008062"/>
              </a:tblGrid>
              <a:tr h="2960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市区町村名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基本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陸側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西側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ケース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経験的手法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最大値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H24.8.29)</a:t>
                      </a:r>
                      <a:endParaRPr kumimoji="1" lang="en-US" altLang="ja-JP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中央防災会議</a:t>
                      </a:r>
                      <a:b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2003</a:t>
                      </a:r>
                      <a:r>
                        <a:rPr kumimoji="1" lang="ja-JP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</a:t>
                      </a:r>
                      <a:endParaRPr kumimoji="1" lang="ja-JP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箕面市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柏原市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羽曳野市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門真市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摂津市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高石市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藤井寺市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東大阪市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泉南市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四條畷市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交野市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大阪狭山市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阪南市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島本町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豊能町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能勢町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忠岡町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熊取町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田尻町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岬町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太子町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５強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河南町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千早赤阪村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６弱</a:t>
                      </a:r>
                    </a:p>
                  </a:txBody>
                  <a:tcPr marT="44410" marB="444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374" name="Group 2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2122"/>
              </p:ext>
            </p:extLst>
          </p:nvPr>
        </p:nvGraphicFramePr>
        <p:xfrm>
          <a:off x="9396413" y="183490"/>
          <a:ext cx="6178550" cy="10514696"/>
        </p:xfrm>
        <a:graphic>
          <a:graphicData uri="http://schemas.openxmlformats.org/drawingml/2006/table">
            <a:tbl>
              <a:tblPr/>
              <a:tblGrid>
                <a:gridCol w="819150"/>
                <a:gridCol w="762000"/>
                <a:gridCol w="762000"/>
                <a:gridCol w="762000"/>
                <a:gridCol w="762000"/>
                <a:gridCol w="762000"/>
                <a:gridCol w="774700"/>
                <a:gridCol w="774700"/>
              </a:tblGrid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岸和田市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豊中市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池田市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吹田市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泉大津市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高槻市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貝塚市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守口市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枚方市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茨木市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八尾市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泉佐野市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富田林市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寝屋川市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河内長野市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松原市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大東市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和泉市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箕面市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柏原市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羽曳野市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門真市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摂津市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高石市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藤井寺市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東大阪市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泉南市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四條畷市</a:t>
                      </a:r>
                      <a:endParaRPr kumimoji="1" lang="ja-JP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交野市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大阪狭山市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阪南市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島本町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豊能町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能勢町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忠岡町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熊取町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田尻町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岬町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太子町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５強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河南町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千早赤阪村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６弱</a:t>
                      </a:r>
                      <a:endParaRPr kumimoji="1" lang="ja-JP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T="44408" marB="444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00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611561" y="6361037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強震断層モデル編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－強震断層モデルと震度分布について－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計算結果集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（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震度一覧表</a:t>
            </a:r>
            <a:r>
              <a:rPr lang="zh-TW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）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P.13,14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92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454" y="1037362"/>
            <a:ext cx="4306156" cy="56652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320" y="734294"/>
            <a:ext cx="1276335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52363" y="4266012"/>
            <a:ext cx="3667608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600" dirty="0" smtClean="0">
                <a:effectLst/>
              </a:rPr>
              <a:t>≪</a:t>
            </a:r>
            <a:r>
              <a:rPr lang="ja-JP" altLang="en-US" sz="1600" dirty="0">
                <a:effectLst/>
              </a:rPr>
              <a:t>参考≫</a:t>
            </a:r>
            <a:r>
              <a:rPr lang="ja-JP" altLang="en-US" sz="1600" dirty="0" smtClean="0">
                <a:effectLst/>
              </a:rPr>
              <a:t>計測震度と</a:t>
            </a:r>
            <a:r>
              <a:rPr lang="ja-JP" altLang="en-US" sz="1600" dirty="0">
                <a:effectLst/>
              </a:rPr>
              <a:t>震度階級</a:t>
            </a:r>
            <a:endParaRPr kumimoji="1" lang="en-US" altLang="ja-JP" sz="1600" dirty="0" smtClean="0">
              <a:effectLst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96640"/>
              </p:ext>
            </p:extLst>
          </p:nvPr>
        </p:nvGraphicFramePr>
        <p:xfrm>
          <a:off x="10620672" y="2240511"/>
          <a:ext cx="5760640" cy="2069088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</a:tblGrid>
              <a:tr h="337498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ja-JP" altLang="en-US" sz="1200" b="0" dirty="0">
                          <a:solidFill>
                            <a:srgbClr val="333333"/>
                          </a:solidFill>
                          <a:effectLst/>
                        </a:rPr>
                        <a:t>震度階級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C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zh-TW" altLang="en-US" sz="1200" b="0">
                          <a:solidFill>
                            <a:srgbClr val="333333"/>
                          </a:solidFill>
                          <a:effectLst/>
                        </a:rPr>
                        <a:t>　計　測　震　度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C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ja-JP" altLang="en-US" sz="1200" b="0">
                          <a:solidFill>
                            <a:srgbClr val="333333"/>
                          </a:solidFill>
                          <a:effectLst/>
                        </a:rPr>
                        <a:t>震度階級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C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zh-TW" altLang="en-US" sz="1200" b="0">
                          <a:solidFill>
                            <a:srgbClr val="333333"/>
                          </a:solidFill>
                          <a:effectLst/>
                        </a:rPr>
                        <a:t>　計　測　震　度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6CA5"/>
                    </a:solidFill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０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0.5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５弱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 dirty="0">
                          <a:solidFill>
                            <a:srgbClr val="333333"/>
                          </a:solidFill>
                          <a:effectLst/>
                        </a:rPr>
                        <a:t>4.5</a:t>
                      </a:r>
                      <a:r>
                        <a:rPr lang="ja-JP" altLang="en-US" sz="1200" dirty="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 dirty="0">
                          <a:solidFill>
                            <a:srgbClr val="333333"/>
                          </a:solidFill>
                          <a:effectLst/>
                        </a:rPr>
                        <a:t>5.0</a:t>
                      </a:r>
                      <a:r>
                        <a:rPr lang="ja-JP" altLang="en-US" sz="1200" dirty="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１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0.5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1.5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５強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5.0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5.5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２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1.5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2.5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６弱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5.5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6.0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３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2.5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3.5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６強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6.0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6.5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49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４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3.5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  <a:r>
                        <a:rPr lang="en-US" altLang="ja-JP" sz="1200">
                          <a:solidFill>
                            <a:srgbClr val="333333"/>
                          </a:solidFill>
                          <a:effectLst/>
                        </a:rPr>
                        <a:t>4.5</a:t>
                      </a: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未満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ja-JP" altLang="en-US" sz="1200">
                          <a:solidFill>
                            <a:srgbClr val="333333"/>
                          </a:solidFill>
                          <a:effectLst/>
                        </a:rPr>
                        <a:t>７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ja-JP" sz="1200" dirty="0">
                          <a:solidFill>
                            <a:srgbClr val="333333"/>
                          </a:solidFill>
                          <a:effectLst/>
                        </a:rPr>
                        <a:t>6.5</a:t>
                      </a:r>
                      <a:r>
                        <a:rPr lang="ja-JP" altLang="en-US" sz="1200" dirty="0">
                          <a:solidFill>
                            <a:srgbClr val="333333"/>
                          </a:solidFill>
                          <a:effectLst/>
                        </a:rPr>
                        <a:t>以上</a:t>
                      </a:r>
                    </a:p>
                  </a:txBody>
                  <a:tcPr marT="44408" marB="44408" anchor="ctr">
                    <a:lnL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07" y="4604566"/>
            <a:ext cx="3518520" cy="19433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2305" y="734294"/>
            <a:ext cx="418392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effectLst/>
              </a:rPr>
              <a:t>◆内閣府より公表された計測震度（計算値）</a:t>
            </a:r>
            <a:endParaRPr kumimoji="1" lang="en-US" altLang="ja-JP" sz="1600" dirty="0" smtClean="0">
              <a:effectLst/>
            </a:endParaRPr>
          </a:p>
          <a:p>
            <a:r>
              <a:rPr lang="ja-JP" altLang="en-US" sz="1600" dirty="0">
                <a:effectLst/>
              </a:rPr>
              <a:t>　</a:t>
            </a:r>
            <a:r>
              <a:rPr kumimoji="1" lang="ja-JP" altLang="en-US" sz="1600" dirty="0" smtClean="0">
                <a:effectLst/>
              </a:rPr>
              <a:t>について、</a:t>
            </a:r>
            <a:r>
              <a:rPr lang="ja-JP" altLang="en-US" sz="1600" dirty="0" smtClean="0">
                <a:effectLst/>
              </a:rPr>
              <a:t>２５０ｍメッシュごとに比較。</a:t>
            </a:r>
            <a:endParaRPr lang="en-US" altLang="ja-JP" sz="1600" dirty="0" smtClean="0">
              <a:effectLst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633" y="1602383"/>
            <a:ext cx="5451479" cy="2051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lang="ja-JP" altLang="en-US" sz="1600" dirty="0" smtClean="0">
                <a:effectLst/>
                <a:latin typeface="+mn-ea"/>
              </a:rPr>
              <a:t>◆基本的</a:t>
            </a:r>
            <a:r>
              <a:rPr lang="ja-JP" altLang="en-US" sz="1600" dirty="0">
                <a:effectLst/>
                <a:latin typeface="+mn-ea"/>
              </a:rPr>
              <a:t>には</a:t>
            </a:r>
            <a:r>
              <a:rPr lang="en-US" altLang="ja-JP" sz="1600" dirty="0">
                <a:effectLst/>
                <a:latin typeface="+mn-ea"/>
              </a:rPr>
              <a:t>『</a:t>
            </a:r>
            <a:r>
              <a:rPr lang="ja-JP" altLang="en-US" sz="1600" dirty="0">
                <a:effectLst/>
                <a:latin typeface="+mn-ea"/>
              </a:rPr>
              <a:t>陸側ケース</a:t>
            </a:r>
            <a:r>
              <a:rPr lang="en-US" altLang="ja-JP" sz="1600" dirty="0" smtClean="0">
                <a:effectLst/>
                <a:latin typeface="+mn-ea"/>
              </a:rPr>
              <a:t>』</a:t>
            </a:r>
            <a:r>
              <a:rPr lang="ja-JP" altLang="en-US" sz="1600" dirty="0" smtClean="0">
                <a:effectLst/>
                <a:latin typeface="+mn-ea"/>
              </a:rPr>
              <a:t>で最大計測震度が発生するが、</a:t>
            </a:r>
            <a:endParaRPr lang="en-US" altLang="ja-JP" sz="1600" dirty="0">
              <a:effectLst/>
              <a:latin typeface="+mn-ea"/>
            </a:endParaRPr>
          </a:p>
          <a:p>
            <a:pPr algn="l">
              <a:lnSpc>
                <a:spcPts val="2200"/>
              </a:lnSpc>
            </a:pPr>
            <a:r>
              <a:rPr lang="ja-JP" altLang="en-US" sz="1600" dirty="0">
                <a:effectLst/>
                <a:latin typeface="+mn-ea"/>
              </a:rPr>
              <a:t>　</a:t>
            </a:r>
            <a:r>
              <a:rPr lang="ja-JP" altLang="en-US" sz="1600" dirty="0" smtClean="0">
                <a:effectLst/>
                <a:latin typeface="+mn-ea"/>
              </a:rPr>
              <a:t>泉佐野市</a:t>
            </a:r>
            <a:r>
              <a:rPr lang="ja-JP" altLang="en-US" sz="1600" dirty="0">
                <a:effectLst/>
                <a:latin typeface="+mn-ea"/>
              </a:rPr>
              <a:t>（一部</a:t>
            </a:r>
            <a:r>
              <a:rPr lang="ja-JP" altLang="en-US" sz="1600" dirty="0" smtClean="0">
                <a:effectLst/>
                <a:latin typeface="+mn-ea"/>
              </a:rPr>
              <a:t>）、田尻町、泉南市</a:t>
            </a:r>
            <a:r>
              <a:rPr lang="ja-JP" altLang="en-US" sz="1600" dirty="0">
                <a:effectLst/>
                <a:latin typeface="+mn-ea"/>
              </a:rPr>
              <a:t>（一部）</a:t>
            </a:r>
            <a:endParaRPr lang="en-US" altLang="ja-JP" sz="1600" dirty="0">
              <a:effectLst/>
              <a:latin typeface="+mn-ea"/>
            </a:endParaRPr>
          </a:p>
          <a:p>
            <a:pPr algn="l">
              <a:lnSpc>
                <a:spcPts val="2200"/>
              </a:lnSpc>
            </a:pPr>
            <a:r>
              <a:rPr lang="ja-JP" altLang="en-US" sz="1600" dirty="0" smtClean="0">
                <a:effectLst/>
                <a:latin typeface="+mn-ea"/>
              </a:rPr>
              <a:t>　に</a:t>
            </a:r>
            <a:r>
              <a:rPr lang="ja-JP" altLang="en-US" sz="1600" dirty="0">
                <a:effectLst/>
                <a:latin typeface="+mn-ea"/>
              </a:rPr>
              <a:t>おいては</a:t>
            </a:r>
            <a:r>
              <a:rPr lang="ja-JP" altLang="en-US" sz="1600" dirty="0" smtClean="0">
                <a:effectLst/>
                <a:latin typeface="+mn-ea"/>
              </a:rPr>
              <a:t>、</a:t>
            </a:r>
            <a:r>
              <a:rPr lang="en-US" altLang="ja-JP" sz="1600" dirty="0" smtClean="0">
                <a:effectLst/>
                <a:latin typeface="+mn-ea"/>
              </a:rPr>
              <a:t>『</a:t>
            </a:r>
            <a:r>
              <a:rPr lang="ja-JP" altLang="en-US" sz="1600" dirty="0">
                <a:effectLst/>
                <a:latin typeface="+mn-ea"/>
              </a:rPr>
              <a:t>東側ケース</a:t>
            </a:r>
            <a:r>
              <a:rPr lang="en-US" altLang="ja-JP" sz="1600" dirty="0" smtClean="0">
                <a:effectLst/>
                <a:latin typeface="+mn-ea"/>
              </a:rPr>
              <a:t>』</a:t>
            </a:r>
            <a:r>
              <a:rPr lang="ja-JP" altLang="en-US" sz="1600" dirty="0" smtClean="0">
                <a:effectLst/>
                <a:latin typeface="+mn-ea"/>
              </a:rPr>
              <a:t>で最大計測震度が発生する。</a:t>
            </a:r>
            <a:endParaRPr lang="en-US" altLang="ja-JP" sz="1600" dirty="0" smtClean="0">
              <a:effectLst/>
              <a:latin typeface="+mn-ea"/>
            </a:endParaRPr>
          </a:p>
          <a:p>
            <a:pPr algn="r">
              <a:lnSpc>
                <a:spcPts val="2200"/>
              </a:lnSpc>
            </a:pPr>
            <a:r>
              <a:rPr lang="ja-JP" altLang="en-US" sz="1600" dirty="0">
                <a:effectLst/>
                <a:latin typeface="+mn-ea"/>
              </a:rPr>
              <a:t>　</a:t>
            </a:r>
            <a:r>
              <a:rPr lang="en-US" altLang="ja-JP" sz="1600" dirty="0" smtClean="0">
                <a:effectLst/>
                <a:latin typeface="+mn-ea"/>
              </a:rPr>
              <a:t>【</a:t>
            </a:r>
            <a:r>
              <a:rPr lang="ja-JP" altLang="en-US" sz="1600" dirty="0" smtClean="0">
                <a:effectLst/>
                <a:latin typeface="+mn-ea"/>
              </a:rPr>
              <a:t>右図ピンク色の範囲</a:t>
            </a:r>
            <a:r>
              <a:rPr lang="en-US" altLang="ja-JP" sz="1600" dirty="0" smtClean="0">
                <a:effectLst/>
                <a:latin typeface="+mn-ea"/>
              </a:rPr>
              <a:t>】</a:t>
            </a:r>
          </a:p>
          <a:p>
            <a:pPr algn="r">
              <a:lnSpc>
                <a:spcPct val="150000"/>
              </a:lnSpc>
            </a:pPr>
            <a:endParaRPr lang="en-US" altLang="ja-JP" sz="1600" dirty="0" smtClean="0">
              <a:effectLst/>
              <a:latin typeface="+mn-ea"/>
            </a:endParaRPr>
          </a:p>
          <a:p>
            <a:pPr algn="l"/>
            <a:r>
              <a:rPr lang="ja-JP" altLang="en-US" sz="1600" dirty="0">
                <a:effectLst/>
                <a:latin typeface="+mn-ea"/>
              </a:rPr>
              <a:t>　</a:t>
            </a:r>
            <a:r>
              <a:rPr lang="ja-JP" altLang="en-US" sz="1600" dirty="0" smtClean="0">
                <a:effectLst/>
                <a:latin typeface="+mn-ea"/>
              </a:rPr>
              <a:t>　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（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ただし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、市町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単位の最大震度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は</a:t>
            </a:r>
            <a:r>
              <a:rPr lang="en-US" altLang="ja-JP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『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陸側ケース</a:t>
            </a:r>
            <a:r>
              <a:rPr lang="en-US" altLang="ja-JP" sz="1400" b="0" dirty="0">
                <a:effectLst/>
                <a:latin typeface="ＭＳ Ｐ明朝" pitchFamily="18" charset="-128"/>
                <a:ea typeface="ＭＳ Ｐ明朝" pitchFamily="18" charset="-128"/>
              </a:rPr>
              <a:t>』『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東側ケース</a:t>
            </a:r>
            <a:r>
              <a:rPr lang="en-US" altLang="ja-JP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』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　　</a:t>
            </a:r>
            <a:endParaRPr lang="en-US" altLang="ja-JP" sz="1400" b="0" dirty="0" smtClean="0">
              <a:effectLst/>
              <a:latin typeface="ＭＳ Ｐ明朝" pitchFamily="18" charset="-128"/>
              <a:ea typeface="ＭＳ Ｐ明朝" pitchFamily="18" charset="-128"/>
            </a:endParaRPr>
          </a:p>
          <a:p>
            <a:pPr algn="l"/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　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　　の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いずれも</a:t>
            </a:r>
            <a:r>
              <a:rPr lang="en-US" altLang="ja-JP" sz="1400" b="0" dirty="0">
                <a:effectLst/>
                <a:latin typeface="ＭＳ Ｐ明朝" pitchFamily="18" charset="-128"/>
                <a:ea typeface="ＭＳ Ｐ明朝" pitchFamily="18" charset="-128"/>
              </a:rPr>
              <a:t>『</a:t>
            </a:r>
            <a:r>
              <a:rPr lang="ja-JP" altLang="en-US" sz="1400" b="0" dirty="0">
                <a:effectLst/>
                <a:latin typeface="ＭＳ Ｐ明朝" pitchFamily="18" charset="-128"/>
                <a:ea typeface="ＭＳ Ｐ明朝" pitchFamily="18" charset="-128"/>
              </a:rPr>
              <a:t>６強</a:t>
            </a:r>
            <a:r>
              <a:rPr lang="en-US" altLang="ja-JP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』</a:t>
            </a:r>
            <a:r>
              <a:rPr lang="ja-JP" altLang="en-US" sz="1400" b="0" dirty="0" smtClean="0">
                <a:effectLst/>
                <a:latin typeface="ＭＳ Ｐ明朝" pitchFamily="18" charset="-128"/>
                <a:ea typeface="ＭＳ Ｐ明朝" pitchFamily="18" charset="-128"/>
              </a:rPr>
              <a:t>で、これまでと変更はない）</a:t>
            </a:r>
            <a:endParaRPr lang="en-US" altLang="ja-JP" sz="1400" b="0" dirty="0">
              <a:effectLst/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0" y="90215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３）大阪府域における震度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Times New Roman" pitchFamily="18" charset="0"/>
                <a:ea typeface="HG丸ｺﾞｼｯｸM-PRO" pitchFamily="50" charset="-128"/>
              </a:rPr>
              <a:t>分布　　～府域で計測震度（計算値）が最大となるケース～</a:t>
            </a:r>
            <a:endParaRPr lang="ja-JP" altLang="en-US" sz="1600" dirty="0">
              <a:solidFill>
                <a:schemeClr val="bg1"/>
              </a:solidFill>
              <a:effectLst/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3" name="スライド番号プレースホルダー 5"/>
          <p:cNvSpPr txBox="1">
            <a:spLocks noGrp="1"/>
          </p:cNvSpPr>
          <p:nvPr/>
        </p:nvSpPr>
        <p:spPr bwMode="auto">
          <a:xfrm>
            <a:off x="7010400" y="6203162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708FEE24-4EFF-4876-AFB3-C3B762B533CE}" type="slidenum">
              <a:rPr lang="ja-JP" altLang="en-US" sz="2000" b="0">
                <a:effectLst/>
              </a:rPr>
              <a:pPr algn="r"/>
              <a:t>7</a:t>
            </a:fld>
            <a:endParaRPr lang="en-US" altLang="ja-JP" sz="2000" b="0" dirty="0">
              <a:effectLst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953125" y="5384801"/>
            <a:ext cx="384175" cy="273050"/>
          </a:xfrm>
          <a:custGeom>
            <a:avLst/>
            <a:gdLst>
              <a:gd name="connsiteX0" fmla="*/ 168275 w 371475"/>
              <a:gd name="connsiteY0" fmla="*/ 0 h 263525"/>
              <a:gd name="connsiteX1" fmla="*/ 146050 w 371475"/>
              <a:gd name="connsiteY1" fmla="*/ 57150 h 263525"/>
              <a:gd name="connsiteX2" fmla="*/ 0 w 371475"/>
              <a:gd name="connsiteY2" fmla="*/ 212725 h 263525"/>
              <a:gd name="connsiteX3" fmla="*/ 82550 w 371475"/>
              <a:gd name="connsiteY3" fmla="*/ 263525 h 263525"/>
              <a:gd name="connsiteX4" fmla="*/ 174625 w 371475"/>
              <a:gd name="connsiteY4" fmla="*/ 225425 h 263525"/>
              <a:gd name="connsiteX5" fmla="*/ 266700 w 371475"/>
              <a:gd name="connsiteY5" fmla="*/ 222250 h 263525"/>
              <a:gd name="connsiteX6" fmla="*/ 371475 w 371475"/>
              <a:gd name="connsiteY6" fmla="*/ 136525 h 263525"/>
              <a:gd name="connsiteX7" fmla="*/ 168275 w 371475"/>
              <a:gd name="connsiteY7" fmla="*/ 0 h 263525"/>
              <a:gd name="connsiteX0" fmla="*/ 168275 w 371475"/>
              <a:gd name="connsiteY0" fmla="*/ 0 h 263525"/>
              <a:gd name="connsiteX1" fmla="*/ 146050 w 371475"/>
              <a:gd name="connsiteY1" fmla="*/ 57150 h 263525"/>
              <a:gd name="connsiteX2" fmla="*/ 0 w 371475"/>
              <a:gd name="connsiteY2" fmla="*/ 212725 h 263525"/>
              <a:gd name="connsiteX3" fmla="*/ 82550 w 371475"/>
              <a:gd name="connsiteY3" fmla="*/ 263525 h 263525"/>
              <a:gd name="connsiteX4" fmla="*/ 174625 w 371475"/>
              <a:gd name="connsiteY4" fmla="*/ 225425 h 263525"/>
              <a:gd name="connsiteX5" fmla="*/ 266700 w 371475"/>
              <a:gd name="connsiteY5" fmla="*/ 222250 h 263525"/>
              <a:gd name="connsiteX6" fmla="*/ 371475 w 371475"/>
              <a:gd name="connsiteY6" fmla="*/ 136525 h 263525"/>
              <a:gd name="connsiteX7" fmla="*/ 231775 w 371475"/>
              <a:gd name="connsiteY7" fmla="*/ 6350 h 263525"/>
              <a:gd name="connsiteX8" fmla="*/ 168275 w 371475"/>
              <a:gd name="connsiteY8" fmla="*/ 0 h 263525"/>
              <a:gd name="connsiteX0" fmla="*/ 180975 w 384175"/>
              <a:gd name="connsiteY0" fmla="*/ 0 h 263525"/>
              <a:gd name="connsiteX1" fmla="*/ 158750 w 384175"/>
              <a:gd name="connsiteY1" fmla="*/ 57150 h 263525"/>
              <a:gd name="connsiteX2" fmla="*/ 0 w 384175"/>
              <a:gd name="connsiteY2" fmla="*/ 215900 h 263525"/>
              <a:gd name="connsiteX3" fmla="*/ 95250 w 384175"/>
              <a:gd name="connsiteY3" fmla="*/ 263525 h 263525"/>
              <a:gd name="connsiteX4" fmla="*/ 187325 w 384175"/>
              <a:gd name="connsiteY4" fmla="*/ 225425 h 263525"/>
              <a:gd name="connsiteX5" fmla="*/ 279400 w 384175"/>
              <a:gd name="connsiteY5" fmla="*/ 222250 h 263525"/>
              <a:gd name="connsiteX6" fmla="*/ 384175 w 384175"/>
              <a:gd name="connsiteY6" fmla="*/ 136525 h 263525"/>
              <a:gd name="connsiteX7" fmla="*/ 244475 w 384175"/>
              <a:gd name="connsiteY7" fmla="*/ 6350 h 263525"/>
              <a:gd name="connsiteX8" fmla="*/ 180975 w 384175"/>
              <a:gd name="connsiteY8" fmla="*/ 0 h 263525"/>
              <a:gd name="connsiteX0" fmla="*/ 180975 w 384175"/>
              <a:gd name="connsiteY0" fmla="*/ 0 h 273050"/>
              <a:gd name="connsiteX1" fmla="*/ 158750 w 384175"/>
              <a:gd name="connsiteY1" fmla="*/ 57150 h 273050"/>
              <a:gd name="connsiteX2" fmla="*/ 0 w 384175"/>
              <a:gd name="connsiteY2" fmla="*/ 215900 h 273050"/>
              <a:gd name="connsiteX3" fmla="*/ 95250 w 384175"/>
              <a:gd name="connsiteY3" fmla="*/ 273050 h 273050"/>
              <a:gd name="connsiteX4" fmla="*/ 187325 w 384175"/>
              <a:gd name="connsiteY4" fmla="*/ 225425 h 273050"/>
              <a:gd name="connsiteX5" fmla="*/ 279400 w 384175"/>
              <a:gd name="connsiteY5" fmla="*/ 222250 h 273050"/>
              <a:gd name="connsiteX6" fmla="*/ 384175 w 384175"/>
              <a:gd name="connsiteY6" fmla="*/ 136525 h 273050"/>
              <a:gd name="connsiteX7" fmla="*/ 244475 w 384175"/>
              <a:gd name="connsiteY7" fmla="*/ 6350 h 273050"/>
              <a:gd name="connsiteX8" fmla="*/ 180975 w 384175"/>
              <a:gd name="connsiteY8" fmla="*/ 0 h 273050"/>
              <a:gd name="connsiteX0" fmla="*/ 180975 w 384175"/>
              <a:gd name="connsiteY0" fmla="*/ 0 h 273050"/>
              <a:gd name="connsiteX1" fmla="*/ 158750 w 384175"/>
              <a:gd name="connsiteY1" fmla="*/ 57150 h 273050"/>
              <a:gd name="connsiteX2" fmla="*/ 0 w 384175"/>
              <a:gd name="connsiteY2" fmla="*/ 215900 h 273050"/>
              <a:gd name="connsiteX3" fmla="*/ 95250 w 384175"/>
              <a:gd name="connsiteY3" fmla="*/ 273050 h 273050"/>
              <a:gd name="connsiteX4" fmla="*/ 180975 w 384175"/>
              <a:gd name="connsiteY4" fmla="*/ 241300 h 273050"/>
              <a:gd name="connsiteX5" fmla="*/ 279400 w 384175"/>
              <a:gd name="connsiteY5" fmla="*/ 222250 h 273050"/>
              <a:gd name="connsiteX6" fmla="*/ 384175 w 384175"/>
              <a:gd name="connsiteY6" fmla="*/ 136525 h 273050"/>
              <a:gd name="connsiteX7" fmla="*/ 244475 w 384175"/>
              <a:gd name="connsiteY7" fmla="*/ 6350 h 273050"/>
              <a:gd name="connsiteX8" fmla="*/ 180975 w 384175"/>
              <a:gd name="connsiteY8" fmla="*/ 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175" h="273050">
                <a:moveTo>
                  <a:pt x="180975" y="0"/>
                </a:moveTo>
                <a:lnTo>
                  <a:pt x="158750" y="57150"/>
                </a:lnTo>
                <a:lnTo>
                  <a:pt x="0" y="215900"/>
                </a:lnTo>
                <a:lnTo>
                  <a:pt x="95250" y="273050"/>
                </a:lnTo>
                <a:lnTo>
                  <a:pt x="180975" y="241300"/>
                </a:lnTo>
                <a:lnTo>
                  <a:pt x="279400" y="222250"/>
                </a:lnTo>
                <a:lnTo>
                  <a:pt x="384175" y="136525"/>
                </a:lnTo>
                <a:cubicBezTo>
                  <a:pt x="332317" y="102658"/>
                  <a:pt x="296333" y="40217"/>
                  <a:pt x="244475" y="6350"/>
                </a:cubicBezTo>
                <a:lnTo>
                  <a:pt x="180975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1CB9-5A82-4104-91A2-EEC84B900E81}" type="slidenum">
              <a:rPr lang="ja-JP" altLang="en-US"/>
              <a:pPr/>
              <a:t>8</a:t>
            </a:fld>
            <a:endParaRPr lang="en-US" altLang="ja-JP"/>
          </a:p>
        </p:txBody>
      </p:sp>
      <p:pic>
        <p:nvPicPr>
          <p:cNvPr id="2959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881986"/>
            <a:ext cx="8856663" cy="56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8" name="スライド番号プレースホルダー 5"/>
          <p:cNvSpPr txBox="1">
            <a:spLocks noGrp="1"/>
          </p:cNvSpPr>
          <p:nvPr/>
        </p:nvSpPr>
        <p:spPr bwMode="auto">
          <a:xfrm>
            <a:off x="7010400" y="6203162"/>
            <a:ext cx="2133600" cy="35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fld id="{708FEE24-4EFF-4876-AFB3-C3B762B533CE}" type="slidenum">
              <a:rPr lang="ja-JP" altLang="en-US" sz="2000" b="0">
                <a:effectLst/>
              </a:rPr>
              <a:pPr algn="r"/>
              <a:t>8</a:t>
            </a:fld>
            <a:endParaRPr lang="en-US" altLang="ja-JP" sz="2000" b="0" dirty="0">
              <a:effectLst/>
            </a:endParaRP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376238" y="481084"/>
            <a:ext cx="2520950" cy="3500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ja-JP" altLang="en-US" b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テキスト ボックス 8"/>
          <p:cNvSpPr txBox="1">
            <a:spLocks noChangeArrowheads="1"/>
          </p:cNvSpPr>
          <p:nvPr/>
        </p:nvSpPr>
        <p:spPr bwMode="auto">
          <a:xfrm>
            <a:off x="539751" y="502921"/>
            <a:ext cx="2196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◆津波高：１１ケース</a:t>
            </a:r>
          </a:p>
        </p:txBody>
      </p:sp>
      <p:sp>
        <p:nvSpPr>
          <p:cNvPr id="295942" name="テキスト ボックス 4"/>
          <p:cNvSpPr txBox="1">
            <a:spLocks noChangeArrowheads="1"/>
          </p:cNvSpPr>
          <p:nvPr/>
        </p:nvSpPr>
        <p:spPr bwMode="auto">
          <a:xfrm>
            <a:off x="0" y="134470"/>
            <a:ext cx="9144000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dirty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４</a:t>
            </a:r>
            <a:r>
              <a:rPr lang="ja-JP" altLang="en-US" sz="1600" dirty="0" smtClean="0"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</a:rPr>
              <a:t>）津波高　国公表ケース</a:t>
            </a:r>
            <a:endParaRPr lang="ja-JP" altLang="en-US" sz="1600" dirty="0">
              <a:solidFill>
                <a:schemeClr val="bg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1561" y="6421997"/>
            <a:ext cx="79555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出典　：　モデル検討会報道発表資料 資料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1-1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　平成</a:t>
            </a:r>
            <a:r>
              <a:rPr lang="ja-JP" altLang="en-US" sz="1000" b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２４年８月</a:t>
            </a:r>
            <a:r>
              <a:rPr lang="ja-JP" altLang="en-US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２９日　</a:t>
            </a:r>
            <a:r>
              <a:rPr lang="en-US" altLang="ja-JP" sz="1000" b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P.2</a:t>
            </a:r>
            <a:endParaRPr lang="ja-JP" altLang="en-US" sz="10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3716</Words>
  <Application>Microsoft Office PowerPoint</Application>
  <PresentationFormat>ユーザー設定</PresentationFormat>
  <Paragraphs>2137</Paragraphs>
  <Slides>19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  南海トラフ巨大地震に関する 地震・津波ハザード   （H24.8.29の国の公表資料等から作成）    大阪府危機管理室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平成24年度 大阪府　防災計画検討</dc:title>
  <dc:creator>高西　春二</dc:creator>
  <cp:lastModifiedBy>大阪府</cp:lastModifiedBy>
  <cp:revision>299</cp:revision>
  <cp:lastPrinted>2012-11-20T11:30:51Z</cp:lastPrinted>
  <dcterms:created xsi:type="dcterms:W3CDTF">2012-08-15T00:37:47Z</dcterms:created>
  <dcterms:modified xsi:type="dcterms:W3CDTF">2017-12-28T05:09:15Z</dcterms:modified>
</cp:coreProperties>
</file>