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6" r:id="rId2"/>
    <p:sldId id="257" r:id="rId3"/>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ADA"/>
    <a:srgbClr val="B9CDE5"/>
    <a:srgbClr val="0000FF"/>
    <a:srgbClr val="F79646"/>
    <a:srgbClr val="FF3300"/>
    <a:srgbClr val="007E39"/>
    <a:srgbClr val="FFFF00"/>
    <a:srgbClr val="FF0000"/>
    <a:srgbClr val="66FF33"/>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32" autoAdjust="0"/>
    <p:restoredTop sz="96583" autoAdjust="0"/>
  </p:normalViewPr>
  <p:slideViewPr>
    <p:cSldViewPr>
      <p:cViewPr varScale="1">
        <p:scale>
          <a:sx n="53" d="100"/>
          <a:sy n="53" d="100"/>
        </p:scale>
        <p:origin x="1512" y="14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4306737" cy="720603"/>
          </a:xfrm>
          <a:prstGeom prst="rect">
            <a:avLst/>
          </a:prstGeom>
        </p:spPr>
        <p:txBody>
          <a:bodyPr vert="horz" lIns="132708" tIns="66354" rIns="132708" bIns="66354"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87" y="4"/>
            <a:ext cx="4306737" cy="720603"/>
          </a:xfrm>
          <a:prstGeom prst="rect">
            <a:avLst/>
          </a:prstGeom>
        </p:spPr>
        <p:txBody>
          <a:bodyPr vert="horz" lIns="132708" tIns="66354" rIns="132708" bIns="66354" rtlCol="0"/>
          <a:lstStyle>
            <a:lvl1pPr algn="r">
              <a:defRPr sz="1700"/>
            </a:lvl1pPr>
          </a:lstStyle>
          <a:p>
            <a:fld id="{9CF62528-9E46-49EB-BE67-09D93520FA3E}" type="datetimeFigureOut">
              <a:rPr kumimoji="1" lang="ja-JP" altLang="en-US" smtClean="0"/>
              <a:t>2023/4/14</a:t>
            </a:fld>
            <a:endParaRPr kumimoji="1" lang="ja-JP" altLang="en-US"/>
          </a:p>
        </p:txBody>
      </p:sp>
      <p:sp>
        <p:nvSpPr>
          <p:cNvPr id="4" name="スライド イメージ プレースホルダー 3"/>
          <p:cNvSpPr>
            <a:spLocks noGrp="1" noRot="1" noChangeAspect="1"/>
          </p:cNvSpPr>
          <p:nvPr>
            <p:ph type="sldImg" idx="2"/>
          </p:nvPr>
        </p:nvSpPr>
        <p:spPr>
          <a:xfrm>
            <a:off x="1736725" y="1797050"/>
            <a:ext cx="6465888" cy="4849813"/>
          </a:xfrm>
          <a:prstGeom prst="rect">
            <a:avLst/>
          </a:prstGeom>
          <a:noFill/>
          <a:ln w="12700">
            <a:solidFill>
              <a:prstClr val="black"/>
            </a:solidFill>
          </a:ln>
        </p:spPr>
        <p:txBody>
          <a:bodyPr vert="horz" lIns="132708" tIns="66354" rIns="132708" bIns="66354" rtlCol="0" anchor="ctr"/>
          <a:lstStyle/>
          <a:p>
            <a:endParaRPr lang="ja-JP" altLang="en-US"/>
          </a:p>
        </p:txBody>
      </p:sp>
      <p:sp>
        <p:nvSpPr>
          <p:cNvPr id="5" name="ノート プレースホルダー 4"/>
          <p:cNvSpPr>
            <a:spLocks noGrp="1"/>
          </p:cNvSpPr>
          <p:nvPr>
            <p:ph type="body" sz="quarter" idx="3"/>
          </p:nvPr>
        </p:nvSpPr>
        <p:spPr>
          <a:xfrm>
            <a:off x="994402" y="6914583"/>
            <a:ext cx="7950543" cy="5656965"/>
          </a:xfrm>
          <a:prstGeom prst="rect">
            <a:avLst/>
          </a:prstGeom>
        </p:spPr>
        <p:txBody>
          <a:bodyPr vert="horz" lIns="132708" tIns="66354" rIns="132708" bIns="6635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13647863"/>
            <a:ext cx="4306737" cy="720603"/>
          </a:xfrm>
          <a:prstGeom prst="rect">
            <a:avLst/>
          </a:prstGeom>
        </p:spPr>
        <p:txBody>
          <a:bodyPr vert="horz" lIns="132708" tIns="66354" rIns="132708" bIns="66354"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87" y="13647863"/>
            <a:ext cx="4306737" cy="720603"/>
          </a:xfrm>
          <a:prstGeom prst="rect">
            <a:avLst/>
          </a:prstGeom>
        </p:spPr>
        <p:txBody>
          <a:bodyPr vert="horz" lIns="132708" tIns="66354" rIns="132708" bIns="66354" rtlCol="0" anchor="b"/>
          <a:lstStyle>
            <a:lvl1pPr algn="r">
              <a:defRPr sz="1700"/>
            </a:lvl1pPr>
          </a:lstStyle>
          <a:p>
            <a:fld id="{5D0D6BCE-AEB3-4C5B-AF77-19045A8FE504}" type="slidenum">
              <a:rPr kumimoji="1" lang="ja-JP" altLang="en-US" smtClean="0"/>
              <a:t>‹#›</a:t>
            </a:fld>
            <a:endParaRPr kumimoji="1" lang="ja-JP" altLang="en-US"/>
          </a:p>
        </p:txBody>
      </p:sp>
    </p:spTree>
    <p:extLst>
      <p:ext uri="{BB962C8B-B14F-4D97-AF65-F5344CB8AC3E}">
        <p14:creationId xmlns:p14="http://schemas.microsoft.com/office/powerpoint/2010/main" val="33660083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D0D6BCE-AEB3-4C5B-AF77-19045A8FE504}" type="slidenum">
              <a:rPr kumimoji="1" lang="ja-JP" altLang="en-US" smtClean="0"/>
              <a:t>1</a:t>
            </a:fld>
            <a:endParaRPr kumimoji="1" lang="ja-JP" altLang="en-US"/>
          </a:p>
        </p:txBody>
      </p:sp>
    </p:spTree>
    <p:extLst>
      <p:ext uri="{BB962C8B-B14F-4D97-AF65-F5344CB8AC3E}">
        <p14:creationId xmlns:p14="http://schemas.microsoft.com/office/powerpoint/2010/main" val="4051024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D0D6BCE-AEB3-4C5B-AF77-19045A8FE504}" type="slidenum">
              <a:rPr kumimoji="1" lang="ja-JP" altLang="en-US" smtClean="0"/>
              <a:t>2</a:t>
            </a:fld>
            <a:endParaRPr kumimoji="1" lang="ja-JP" altLang="en-US"/>
          </a:p>
        </p:txBody>
      </p:sp>
    </p:spTree>
    <p:extLst>
      <p:ext uri="{BB962C8B-B14F-4D97-AF65-F5344CB8AC3E}">
        <p14:creationId xmlns:p14="http://schemas.microsoft.com/office/powerpoint/2010/main" val="3303885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2023/4/14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2023/4/14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2023/4/14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2023/4/14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2023/4/14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2023/4/14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2023/4/14</a:t>
            </a:fld>
            <a:endParaRPr kumimoji="1" lang="ja-JP" altLang="en-US"/>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76464" y="2349372"/>
            <a:ext cx="2693838" cy="1526400"/>
          </a:xfrm>
          <a:prstGeom prst="rect">
            <a:avLst/>
          </a:prstGeom>
        </p:spPr>
      </p:pic>
      <p:sp>
        <p:nvSpPr>
          <p:cNvPr id="56" name="角丸四角形 55"/>
          <p:cNvSpPr/>
          <p:nvPr/>
        </p:nvSpPr>
        <p:spPr>
          <a:xfrm>
            <a:off x="137113" y="449271"/>
            <a:ext cx="12489276" cy="1038961"/>
          </a:xfrm>
          <a:prstGeom prst="roundRect">
            <a:avLst>
              <a:gd name="adj" fmla="val 7516"/>
            </a:avLst>
          </a:prstGeom>
          <a:solidFill>
            <a:schemeClr val="bg1"/>
          </a:solidFill>
          <a:ln>
            <a:noFill/>
          </a:ln>
          <a:effectLst>
            <a:glow rad="127000">
              <a:srgbClr val="00B05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lnSpc>
                <a:spcPts val="1600"/>
              </a:lnSpc>
              <a:buFont typeface="Wingdings" panose="05000000000000000000" pitchFamily="2" charset="2"/>
              <a:buChar char="u"/>
            </a:pPr>
            <a:r>
              <a:rPr lang="ja-JP" altLang="en-US" sz="1400" dirty="0">
                <a:solidFill>
                  <a:schemeClr val="tx1"/>
                </a:solidFill>
                <a:latin typeface="Meiryo UI" panose="020B0604030504040204" pitchFamily="50" charset="-128"/>
                <a:ea typeface="Meiryo UI" panose="020B0604030504040204" pitchFamily="50" charset="-128"/>
              </a:rPr>
              <a:t>平均気温の上昇や大雨の頻度の増加による災害の増加や熱中症のリスクの増加など、気候変動及びその影響は既に顕在化している。今後、地球温暖化の進行に伴って気候変動がさらに進行すると予測されており、環境影響評価が対象としている規模等が大きい事業については、気候変動の進行に伴う環境リスクを未然に回避・軽減するための取組みが重要である。</a:t>
            </a:r>
          </a:p>
          <a:p>
            <a:pPr marL="285750" indent="-285750" algn="just">
              <a:lnSpc>
                <a:spcPts val="1600"/>
              </a:lnSpc>
              <a:buFont typeface="Wingdings" panose="05000000000000000000" pitchFamily="2" charset="2"/>
              <a:buChar char="u"/>
            </a:pPr>
            <a:r>
              <a:rPr lang="ja-JP" altLang="en-US" sz="1400" dirty="0">
                <a:solidFill>
                  <a:schemeClr val="tx1"/>
                </a:solidFill>
                <a:latin typeface="Meiryo UI" panose="020B0604030504040204" pitchFamily="50" charset="-128"/>
                <a:ea typeface="Meiryo UI" panose="020B0604030504040204" pitchFamily="50" charset="-128"/>
              </a:rPr>
              <a:t>こ</a:t>
            </a:r>
            <a:r>
              <a:rPr lang="ja-JP" altLang="en-US" sz="1400" dirty="0" smtClean="0">
                <a:solidFill>
                  <a:schemeClr val="tx1"/>
                </a:solidFill>
                <a:latin typeface="Meiryo UI" panose="020B0604030504040204" pitchFamily="50" charset="-128"/>
                <a:ea typeface="Meiryo UI" panose="020B0604030504040204" pitchFamily="50" charset="-128"/>
              </a:rPr>
              <a:t>の</a:t>
            </a:r>
            <a:r>
              <a:rPr lang="ja-JP" altLang="en-US" sz="1400" dirty="0">
                <a:solidFill>
                  <a:schemeClr val="tx1"/>
                </a:solidFill>
                <a:latin typeface="Meiryo UI" panose="020B0604030504040204" pitchFamily="50" charset="-128"/>
                <a:ea typeface="Meiryo UI" panose="020B0604030504040204" pitchFamily="50" charset="-128"/>
              </a:rPr>
              <a:t>ため、気候変動による環境・生活への影響に対する適応策及び今後予想されている地震・津波による環境影響への未然防止策を環境影響</a:t>
            </a:r>
            <a:r>
              <a:rPr lang="ja-JP" altLang="en-US" sz="1400" dirty="0" smtClean="0">
                <a:solidFill>
                  <a:schemeClr val="tx1"/>
                </a:solidFill>
                <a:latin typeface="Meiryo UI" panose="020B0604030504040204" pitchFamily="50" charset="-128"/>
                <a:ea typeface="Meiryo UI" panose="020B0604030504040204" pitchFamily="50" charset="-128"/>
              </a:rPr>
              <a:t>評価制度に</a:t>
            </a:r>
            <a:r>
              <a:rPr lang="ja-JP" altLang="en-US" sz="1400" dirty="0">
                <a:solidFill>
                  <a:schemeClr val="tx1"/>
                </a:solidFill>
                <a:latin typeface="Meiryo UI" panose="020B0604030504040204" pitchFamily="50" charset="-128"/>
                <a:ea typeface="Meiryo UI" panose="020B0604030504040204" pitchFamily="50" charset="-128"/>
              </a:rPr>
              <a:t>導入する</a:t>
            </a:r>
            <a:r>
              <a:rPr lang="ja-JP" altLang="en-US" sz="1400" dirty="0" smtClean="0">
                <a:solidFill>
                  <a:schemeClr val="tx1"/>
                </a:solidFill>
                <a:latin typeface="Meiryo UI" panose="020B0604030504040204" pitchFamily="50" charset="-128"/>
                <a:ea typeface="Meiryo UI" panose="020B0604030504040204" pitchFamily="50" charset="-128"/>
              </a:rPr>
              <a:t>こととし、大阪府</a:t>
            </a:r>
            <a:r>
              <a:rPr lang="ja-JP" altLang="en-US" sz="1400" dirty="0">
                <a:solidFill>
                  <a:schemeClr val="tx1"/>
                </a:solidFill>
                <a:latin typeface="Meiryo UI" panose="020B0604030504040204" pitchFamily="50" charset="-128"/>
                <a:ea typeface="Meiryo UI" panose="020B0604030504040204" pitchFamily="50" charset="-128"/>
              </a:rPr>
              <a:t>環境影響評価審査</a:t>
            </a:r>
            <a:r>
              <a:rPr lang="ja-JP" altLang="en-US" sz="1400" dirty="0" smtClean="0">
                <a:solidFill>
                  <a:schemeClr val="tx1"/>
                </a:solidFill>
                <a:latin typeface="Meiryo UI" panose="020B0604030504040204" pitchFamily="50" charset="-128"/>
                <a:ea typeface="Meiryo UI" panose="020B0604030504040204" pitchFamily="50" charset="-128"/>
              </a:rPr>
              <a:t>会の審議を経て技術</a:t>
            </a:r>
            <a:r>
              <a:rPr lang="ja-JP" altLang="en-US" sz="1400" dirty="0">
                <a:solidFill>
                  <a:schemeClr val="tx1"/>
                </a:solidFill>
                <a:latin typeface="Meiryo UI" panose="020B0604030504040204" pitchFamily="50" charset="-128"/>
                <a:ea typeface="Meiryo UI" panose="020B0604030504040204" pitchFamily="50" charset="-128"/>
              </a:rPr>
              <a:t>指針を</a:t>
            </a:r>
            <a:r>
              <a:rPr lang="ja-JP" altLang="en-US" sz="1400" dirty="0" smtClean="0">
                <a:solidFill>
                  <a:schemeClr val="tx1"/>
                </a:solidFill>
                <a:latin typeface="Meiryo UI" panose="020B0604030504040204" pitchFamily="50" charset="-128"/>
                <a:ea typeface="Meiryo UI" panose="020B0604030504040204" pitchFamily="50" charset="-128"/>
              </a:rPr>
              <a:t>改定</a:t>
            </a:r>
            <a:r>
              <a:rPr lang="ja-JP" altLang="en-US" sz="1400">
                <a:solidFill>
                  <a:schemeClr val="tx1"/>
                </a:solidFill>
                <a:latin typeface="Meiryo UI" panose="020B0604030504040204" pitchFamily="50" charset="-128"/>
                <a:ea typeface="Meiryo UI" panose="020B0604030504040204" pitchFamily="50" charset="-128"/>
              </a:rPr>
              <a:t>した</a:t>
            </a:r>
            <a:r>
              <a:rPr lang="ja-JP" altLang="en-US" sz="1400" smtClean="0">
                <a:solidFill>
                  <a:schemeClr val="tx1"/>
                </a:solidFill>
                <a:latin typeface="Meiryo UI" panose="020B0604030504040204" pitchFamily="50" charset="-128"/>
                <a:ea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C2CD15DF-039D-4AF1-BE83-63BFAF3050C3}"/>
              </a:ext>
            </a:extLst>
          </p:cNvPr>
          <p:cNvSpPr txBox="1"/>
          <p:nvPr/>
        </p:nvSpPr>
        <p:spPr>
          <a:xfrm>
            <a:off x="95080" y="1585640"/>
            <a:ext cx="799306" cy="270881"/>
          </a:xfrm>
          <a:prstGeom prst="rect">
            <a:avLst/>
          </a:prstGeom>
          <a:solidFill>
            <a:srgbClr val="0000FF"/>
          </a:solidFill>
          <a:ln w="9525">
            <a:noFill/>
          </a:ln>
        </p:spPr>
        <p:txBody>
          <a:bodyPr wrap="square" rtlCol="0">
            <a:spAutoFit/>
          </a:bodyPr>
          <a:lstStyle/>
          <a:p>
            <a:pPr algn="dist">
              <a:lnSpc>
                <a:spcPts val="1400"/>
              </a:lnSpc>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背　　景  </a:t>
            </a:r>
          </a:p>
        </p:txBody>
      </p:sp>
      <p:sp>
        <p:nvSpPr>
          <p:cNvPr id="50" name="テキスト ボックス 49">
            <a:extLst>
              <a:ext uri="{FF2B5EF4-FFF2-40B4-BE49-F238E27FC236}">
                <a16:creationId xmlns:a16="http://schemas.microsoft.com/office/drawing/2014/main" id="{AC4CF85B-17D3-4BA3-A786-2AEFA453B6D8}"/>
              </a:ext>
            </a:extLst>
          </p:cNvPr>
          <p:cNvSpPr txBox="1"/>
          <p:nvPr/>
        </p:nvSpPr>
        <p:spPr>
          <a:xfrm>
            <a:off x="128886" y="4953605"/>
            <a:ext cx="6234144" cy="646331"/>
          </a:xfrm>
          <a:prstGeom prst="rect">
            <a:avLst/>
          </a:prstGeom>
          <a:noFill/>
          <a:ln w="6350">
            <a:noFill/>
          </a:ln>
        </p:spPr>
        <p:txBody>
          <a:bodyPr wrap="square" rtlCol="0">
            <a:spAutoFit/>
          </a:bodyPr>
          <a:lstStyle/>
          <a:p>
            <a:pPr marL="171450" indent="-171450" algn="just">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国の気候変動適応計画に位置付けられている農業・林業・水産業等の７分野、</a:t>
            </a:r>
            <a:r>
              <a:rPr lang="en-US" altLang="ja-JP" sz="1200" dirty="0">
                <a:latin typeface="Meiryo UI" panose="020B0604030504040204" pitchFamily="50" charset="-128"/>
                <a:ea typeface="Meiryo UI" panose="020B0604030504040204" pitchFamily="50" charset="-128"/>
              </a:rPr>
              <a:t>69</a:t>
            </a:r>
            <a:r>
              <a:rPr lang="ja-JP" altLang="en-US" sz="1200" dirty="0">
                <a:latin typeface="Meiryo UI" panose="020B0604030504040204" pitchFamily="50" charset="-128"/>
                <a:ea typeface="Meiryo UI" panose="020B0604030504040204" pitchFamily="50" charset="-128"/>
              </a:rPr>
              <a:t>の小項目の内、環境省の「気候変動影響評価報告書」において重大性、緊急性及び確信度の評価がいずれも最上位である小項目について、下表のとおり整理した。</a:t>
            </a:r>
          </a:p>
        </p:txBody>
      </p:sp>
      <p:sp>
        <p:nvSpPr>
          <p:cNvPr id="97" name="テキスト ボックス 96">
            <a:extLst>
              <a:ext uri="{FF2B5EF4-FFF2-40B4-BE49-F238E27FC236}">
                <a16:creationId xmlns:a16="http://schemas.microsoft.com/office/drawing/2014/main" id="{C2CD15DF-039D-4AF1-BE83-63BFAF3050C3}"/>
              </a:ext>
            </a:extLst>
          </p:cNvPr>
          <p:cNvSpPr txBox="1"/>
          <p:nvPr/>
        </p:nvSpPr>
        <p:spPr>
          <a:xfrm>
            <a:off x="95080" y="4671566"/>
            <a:ext cx="2993352" cy="271869"/>
          </a:xfrm>
          <a:prstGeom prst="rect">
            <a:avLst/>
          </a:prstGeom>
          <a:solidFill>
            <a:srgbClr val="0000FF"/>
          </a:solidFill>
          <a:ln w="9525">
            <a:noFill/>
          </a:ln>
        </p:spPr>
        <p:txBody>
          <a:bodyPr wrap="square" rtlCol="0">
            <a:spAutoFit/>
          </a:bodyPr>
          <a:lstStyle/>
          <a:p>
            <a:pPr algn="dist">
              <a:lnSpc>
                <a:spcPts val="1400"/>
              </a:lnSpc>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基本的な考え方</a:t>
            </a:r>
          </a:p>
        </p:txBody>
      </p:sp>
      <p:sp>
        <p:nvSpPr>
          <p:cNvPr id="101" name="Rectangle 29">
            <a:extLst>
              <a:ext uri="{FF2B5EF4-FFF2-40B4-BE49-F238E27FC236}">
                <a16:creationId xmlns:a16="http://schemas.microsoft.com/office/drawing/2014/main" id="{586B6B3B-A233-4858-8D7D-813C8C1FA91B}"/>
              </a:ext>
            </a:extLst>
          </p:cNvPr>
          <p:cNvSpPr>
            <a:spLocks noChangeArrowheads="1"/>
          </p:cNvSpPr>
          <p:nvPr/>
        </p:nvSpPr>
        <p:spPr bwMode="auto">
          <a:xfrm>
            <a:off x="0" y="-23936"/>
            <a:ext cx="12801599" cy="363120"/>
          </a:xfrm>
          <a:prstGeom prst="rect">
            <a:avLst/>
          </a:prstGeom>
          <a:solidFill>
            <a:srgbClr val="0000FF"/>
          </a:solidFill>
          <a:ln w="9525">
            <a:solidFill>
              <a:schemeClr val="tx2"/>
            </a:solidFill>
            <a:miter lim="800000"/>
            <a:headEnd/>
            <a:tailEnd/>
          </a:ln>
        </p:spPr>
        <p:txBody>
          <a:bodyPr vert="horz" wrap="square" lIns="74295" tIns="8890" rIns="74295" bIns="8890" numCol="1" anchor="ctr" anchorCtr="0" compatLnSpc="1">
            <a:prstTxWarp prst="textNoShape">
              <a:avLst/>
            </a:prstTxWarp>
          </a:bodyPr>
          <a:lstStyle/>
          <a:p>
            <a:pPr algn="ctr"/>
            <a:r>
              <a:rPr lang="ja-JP" altLang="en-US" sz="18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「環境影響評価及び事後調査に関する技術</a:t>
            </a:r>
            <a:r>
              <a:rPr lang="ja-JP" altLang="en-US" sz="1800" b="1" dirty="0" smtClean="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指針」の改定に</a:t>
            </a:r>
            <a:r>
              <a:rPr lang="ja-JP" altLang="en-US" sz="18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ついて</a:t>
            </a:r>
            <a:endParaRPr lang="en-US" altLang="ja-JP" sz="18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44" name="正方形/長方形 43">
            <a:extLst>
              <a:ext uri="{FF2B5EF4-FFF2-40B4-BE49-F238E27FC236}">
                <a16:creationId xmlns:a16="http://schemas.microsoft.com/office/drawing/2014/main" id="{C8712AF9-DF5C-4EE3-BC2E-F92867B34278}"/>
              </a:ext>
            </a:extLst>
          </p:cNvPr>
          <p:cNvSpPr/>
          <p:nvPr/>
        </p:nvSpPr>
        <p:spPr>
          <a:xfrm>
            <a:off x="6472335" y="3009629"/>
            <a:ext cx="6297270" cy="2147839"/>
          </a:xfrm>
          <a:prstGeom prst="rect">
            <a:avLst/>
          </a:prstGeom>
          <a:solidFill>
            <a:schemeClr val="accent1">
              <a:lumMod val="40000"/>
              <a:lumOff val="60000"/>
              <a:alpha val="2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ysClr val="windowText" lastClr="000000"/>
              </a:solidFill>
              <a:latin typeface="Meiryo UI" panose="020B0604030504040204" pitchFamily="50" charset="-128"/>
              <a:ea typeface="Meiryo UI" panose="020B0604030504040204" pitchFamily="50" charset="-128"/>
            </a:endParaRPr>
          </a:p>
        </p:txBody>
      </p:sp>
      <p:sp>
        <p:nvSpPr>
          <p:cNvPr id="45" name="テキスト ボックス 44">
            <a:extLst>
              <a:ext uri="{FF2B5EF4-FFF2-40B4-BE49-F238E27FC236}">
                <a16:creationId xmlns:a16="http://schemas.microsoft.com/office/drawing/2014/main" id="{C2CD15DF-039D-4AF1-BE83-63BFAF3050C3}"/>
              </a:ext>
            </a:extLst>
          </p:cNvPr>
          <p:cNvSpPr txBox="1"/>
          <p:nvPr/>
        </p:nvSpPr>
        <p:spPr>
          <a:xfrm>
            <a:off x="6472335" y="1585640"/>
            <a:ext cx="2993352" cy="271869"/>
          </a:xfrm>
          <a:prstGeom prst="rect">
            <a:avLst/>
          </a:prstGeom>
          <a:solidFill>
            <a:srgbClr val="0000FF"/>
          </a:solidFill>
          <a:ln w="9525">
            <a:noFill/>
          </a:ln>
        </p:spPr>
        <p:txBody>
          <a:bodyPr wrap="square" rtlCol="0">
            <a:spAutoFit/>
          </a:bodyPr>
          <a:lstStyle/>
          <a:p>
            <a:pPr algn="dist">
              <a:lnSpc>
                <a:spcPts val="1400"/>
              </a:lnSpc>
            </a:pP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改定の概要</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a:extLst>
              <a:ext uri="{FF2B5EF4-FFF2-40B4-BE49-F238E27FC236}">
                <a16:creationId xmlns:a16="http://schemas.microsoft.com/office/drawing/2014/main" id="{4EB82A95-81CD-4F26-ABF4-6F9D8B501C0A}"/>
              </a:ext>
            </a:extLst>
          </p:cNvPr>
          <p:cNvSpPr txBox="1"/>
          <p:nvPr/>
        </p:nvSpPr>
        <p:spPr>
          <a:xfrm>
            <a:off x="6472335" y="2856384"/>
            <a:ext cx="4546631" cy="28503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（１）洪水・内水氾濫による環境への影響</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a:extLst>
              <a:ext uri="{FF2B5EF4-FFF2-40B4-BE49-F238E27FC236}">
                <a16:creationId xmlns:a16="http://schemas.microsoft.com/office/drawing/2014/main" id="{AC4CF85B-17D3-4BA3-A786-2AEFA453B6D8}"/>
              </a:ext>
            </a:extLst>
          </p:cNvPr>
          <p:cNvSpPr txBox="1"/>
          <p:nvPr/>
        </p:nvSpPr>
        <p:spPr>
          <a:xfrm>
            <a:off x="6472335" y="1848272"/>
            <a:ext cx="6307561" cy="830997"/>
          </a:xfrm>
          <a:prstGeom prst="rect">
            <a:avLst/>
          </a:prstGeom>
          <a:noFill/>
          <a:ln w="6350">
            <a:noFill/>
          </a:ln>
        </p:spPr>
        <p:txBody>
          <a:bodyPr wrap="square" rtlCol="0">
            <a:spAutoFit/>
          </a:bodyPr>
          <a:lstStyle/>
          <a:p>
            <a:pPr marL="171450" indent="-171450" algn="just">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左記の考え方に基づき、技術指針の環境項目及び環境配慮項目の区分に「気候変動適応」を加え、その項目に洪水・内水氾濫、高潮・高波及び土砂災害による環境への影響、熱中症等による健康への影響及び暑熱による生活への影響を</a:t>
            </a:r>
            <a:r>
              <a:rPr lang="ja-JP" altLang="en-US" sz="1200" dirty="0" smtClean="0">
                <a:latin typeface="Meiryo UI" panose="020B0604030504040204" pitchFamily="50" charset="-128"/>
                <a:ea typeface="Meiryo UI" panose="020B0604030504040204" pitchFamily="50" charset="-128"/>
              </a:rPr>
              <a:t>追加</a:t>
            </a:r>
            <a:r>
              <a:rPr lang="ja-JP" altLang="en-US" sz="1200" dirty="0">
                <a:latin typeface="Meiryo UI" panose="020B0604030504040204" pitchFamily="50" charset="-128"/>
                <a:ea typeface="Meiryo UI" panose="020B0604030504040204" pitchFamily="50" charset="-128"/>
              </a:rPr>
              <a:t>した</a:t>
            </a: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a:p>
            <a:pPr marL="171450" indent="-171450" algn="just">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対象事業種及び環境配慮事項等は以下のとおり</a:t>
            </a:r>
            <a:r>
              <a:rPr lang="ja-JP" altLang="en-US" sz="1200" dirty="0" smtClean="0">
                <a:latin typeface="Meiryo UI" panose="020B0604030504040204" pitchFamily="50" charset="-128"/>
                <a:ea typeface="Meiryo UI" panose="020B0604030504040204" pitchFamily="50" charset="-128"/>
              </a:rPr>
              <a:t>と</a:t>
            </a:r>
            <a:r>
              <a:rPr lang="ja-JP" altLang="en-US" sz="1200" dirty="0">
                <a:latin typeface="Meiryo UI" panose="020B0604030504040204" pitchFamily="50" charset="-128"/>
                <a:ea typeface="Meiryo UI" panose="020B0604030504040204" pitchFamily="50" charset="-128"/>
              </a:rPr>
              <a:t>した</a:t>
            </a: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32" name="正方形/長方形 31">
            <a:extLst>
              <a:ext uri="{FF2B5EF4-FFF2-40B4-BE49-F238E27FC236}">
                <a16:creationId xmlns:a16="http://schemas.microsoft.com/office/drawing/2014/main" id="{C8712AF9-DF5C-4EE3-BC2E-F92867B34278}"/>
              </a:ext>
            </a:extLst>
          </p:cNvPr>
          <p:cNvSpPr/>
          <p:nvPr/>
        </p:nvSpPr>
        <p:spPr>
          <a:xfrm>
            <a:off x="6488476" y="5360968"/>
            <a:ext cx="6297270" cy="4136898"/>
          </a:xfrm>
          <a:prstGeom prst="rect">
            <a:avLst/>
          </a:prstGeom>
          <a:solidFill>
            <a:schemeClr val="accent1">
              <a:lumMod val="40000"/>
              <a:lumOff val="60000"/>
              <a:alpha val="2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72000" tIns="180000" rtlCol="0" anchor="ctr"/>
          <a:lstStyle/>
          <a:p>
            <a:endParaRPr lang="ja-JP" altLang="en-US" sz="1200" b="1" dirty="0">
              <a:solidFill>
                <a:sysClr val="windowText" lastClr="000000"/>
              </a:solidFill>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4EB82A95-81CD-4F26-ABF4-6F9D8B501C0A}"/>
              </a:ext>
            </a:extLst>
          </p:cNvPr>
          <p:cNvSpPr txBox="1"/>
          <p:nvPr/>
        </p:nvSpPr>
        <p:spPr>
          <a:xfrm>
            <a:off x="6488476" y="5219948"/>
            <a:ext cx="4546631" cy="28503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（２）高潮・高波による環境への影響</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pic>
        <p:nvPicPr>
          <p:cNvPr id="27" name="図 26"/>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1161" y="2358306"/>
            <a:ext cx="2809045" cy="1411566"/>
          </a:xfrm>
          <a:prstGeom prst="rect">
            <a:avLst/>
          </a:prstGeom>
          <a:noFill/>
          <a:ln>
            <a:noFill/>
          </a:ln>
        </p:spPr>
      </p:pic>
      <p:sp>
        <p:nvSpPr>
          <p:cNvPr id="28" name="正方形/長方形 27"/>
          <p:cNvSpPr/>
          <p:nvPr/>
        </p:nvSpPr>
        <p:spPr>
          <a:xfrm>
            <a:off x="137113" y="4121025"/>
            <a:ext cx="6046187" cy="53555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ts val="1600"/>
              </a:lnSpc>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大阪府は気候変動及びその影響の顕在化を踏まえ、気候変動適応策を推進しているところである。</a:t>
            </a:r>
          </a:p>
        </p:txBody>
      </p:sp>
      <p:sp>
        <p:nvSpPr>
          <p:cNvPr id="4" name="正方形/長方形 3"/>
          <p:cNvSpPr/>
          <p:nvPr/>
        </p:nvSpPr>
        <p:spPr>
          <a:xfrm>
            <a:off x="3232448" y="3783196"/>
            <a:ext cx="2914532" cy="369332"/>
          </a:xfrm>
          <a:prstGeom prst="rect">
            <a:avLst/>
          </a:prstGeom>
        </p:spPr>
        <p:txBody>
          <a:bodyPr wrap="square">
            <a:spAutoFit/>
          </a:bodyPr>
          <a:lstStyle/>
          <a:p>
            <a:pPr algn="ctr"/>
            <a:r>
              <a:rPr lang="ja-JP" altLang="en-US" sz="1000" b="1" dirty="0">
                <a:latin typeface="Meiryo UI" panose="020B0604030504040204" pitchFamily="50" charset="-128"/>
                <a:ea typeface="Meiryo UI" panose="020B0604030504040204" pitchFamily="50" charset="-128"/>
              </a:rPr>
              <a:t>１時間降水量</a:t>
            </a:r>
            <a:r>
              <a:rPr lang="en-US" altLang="ja-JP" sz="1000" b="1" dirty="0">
                <a:latin typeface="Meiryo UI" panose="020B0604030504040204" pitchFamily="50" charset="-128"/>
                <a:ea typeface="Meiryo UI" panose="020B0604030504040204" pitchFamily="50" charset="-128"/>
              </a:rPr>
              <a:t>50mm</a:t>
            </a:r>
            <a:r>
              <a:rPr lang="ja-JP" altLang="en-US" sz="1000" b="1" dirty="0">
                <a:latin typeface="Meiryo UI" panose="020B0604030504040204" pitchFamily="50" charset="-128"/>
                <a:ea typeface="Meiryo UI" panose="020B0604030504040204" pitchFamily="50" charset="-128"/>
              </a:rPr>
              <a:t>以上の年間発生回数</a:t>
            </a:r>
            <a:endParaRPr lang="en-US" altLang="ja-JP" sz="1000" b="1"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出典：気象庁ホームページ</a:t>
            </a:r>
            <a:endParaRPr lang="en-US" altLang="ja-JP" sz="800" dirty="0">
              <a:latin typeface="Meiryo UI" panose="020B0604030504040204" pitchFamily="50" charset="-128"/>
              <a:ea typeface="Meiryo UI" panose="020B0604030504040204" pitchFamily="50" charset="-128"/>
            </a:endParaRPr>
          </a:p>
        </p:txBody>
      </p:sp>
      <p:sp>
        <p:nvSpPr>
          <p:cNvPr id="39" name="正方形/長方形 38"/>
          <p:cNvSpPr/>
          <p:nvPr/>
        </p:nvSpPr>
        <p:spPr>
          <a:xfrm>
            <a:off x="298417" y="3783196"/>
            <a:ext cx="2914532" cy="369332"/>
          </a:xfrm>
          <a:prstGeom prst="rect">
            <a:avLst/>
          </a:prstGeom>
        </p:spPr>
        <p:txBody>
          <a:bodyPr wrap="square">
            <a:spAutoFit/>
          </a:bodyPr>
          <a:lstStyle/>
          <a:p>
            <a:pPr algn="ctr"/>
            <a:r>
              <a:rPr lang="ja-JP" altLang="en-US" sz="1000" b="1" dirty="0">
                <a:latin typeface="Meiryo UI" panose="020B0604030504040204" pitchFamily="50" charset="-128"/>
                <a:ea typeface="Meiryo UI" panose="020B0604030504040204" pitchFamily="50" charset="-128"/>
              </a:rPr>
              <a:t>大阪における年平均気温の推移</a:t>
            </a:r>
            <a:endParaRPr lang="en-US" altLang="ja-JP" sz="1000"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出典：大阪府温暖化対策実行計画（区域施策編）</a:t>
            </a:r>
            <a:endParaRPr lang="en-US" altLang="ja-JP" sz="8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741005371"/>
              </p:ext>
            </p:extLst>
          </p:nvPr>
        </p:nvGraphicFramePr>
        <p:xfrm>
          <a:off x="6619117" y="3384100"/>
          <a:ext cx="6046379" cy="1632524"/>
        </p:xfrm>
        <a:graphic>
          <a:graphicData uri="http://schemas.openxmlformats.org/drawingml/2006/table">
            <a:tbl>
              <a:tblPr firstRow="1" bandRow="1">
                <a:tableStyleId>{5C22544A-7EE6-4342-B048-85BDC9FD1C3A}</a:tableStyleId>
              </a:tblPr>
              <a:tblGrid>
                <a:gridCol w="1221843">
                  <a:extLst>
                    <a:ext uri="{9D8B030D-6E8A-4147-A177-3AD203B41FA5}">
                      <a16:colId xmlns:a16="http://schemas.microsoft.com/office/drawing/2014/main" val="1993820330"/>
                    </a:ext>
                  </a:extLst>
                </a:gridCol>
                <a:gridCol w="4824536">
                  <a:extLst>
                    <a:ext uri="{9D8B030D-6E8A-4147-A177-3AD203B41FA5}">
                      <a16:colId xmlns:a16="http://schemas.microsoft.com/office/drawing/2014/main" val="1984553173"/>
                    </a:ext>
                  </a:extLst>
                </a:gridCol>
              </a:tblGrid>
              <a:tr h="288032">
                <a:tc>
                  <a:txBody>
                    <a:bodyPr/>
                    <a:lstStyle/>
                    <a:p>
                      <a:pPr marL="0" algn="ctr"/>
                      <a:r>
                        <a:rPr kumimoji="1" lang="zh-TW" altLang="en-US" sz="1050" b="0" dirty="0">
                          <a:solidFill>
                            <a:sysClr val="windowText" lastClr="000000"/>
                          </a:solidFill>
                          <a:latin typeface="Meiryo UI" panose="020B0604030504040204" pitchFamily="50" charset="-128"/>
                          <a:ea typeface="Meiryo UI" panose="020B0604030504040204" pitchFamily="50" charset="-128"/>
                        </a:rPr>
                        <a:t>環境配慮事項</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b="0" dirty="0">
                          <a:solidFill>
                            <a:sysClr val="windowText" lastClr="000000"/>
                          </a:solidFill>
                          <a:latin typeface="Meiryo UI" panose="020B0604030504040204" pitchFamily="50" charset="-128"/>
                          <a:ea typeface="Meiryo UI" panose="020B0604030504040204" pitchFamily="50" charset="-128"/>
                        </a:rPr>
                        <a:t>洪水・内水氾濫による浸水に伴う化学物質の漏洩による環境リスクの低減</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7984481"/>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地域概況の</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把握方法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現況の最大日降水量及びハザードマップの情報</a:t>
                      </a:r>
                      <a:endParaRPr lang="en-US" altLang="ja-JP" sz="1050" dirty="0">
                        <a:solidFill>
                          <a:sysClr val="windowText" lastClr="000000"/>
                        </a:solidFill>
                        <a:latin typeface="Meiryo UI" panose="020B0604030504040204" pitchFamily="50" charset="-128"/>
                        <a:ea typeface="Meiryo UI" panose="020B0604030504040204" pitchFamily="50" charset="-128"/>
                      </a:endParaRPr>
                    </a:p>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将来（</a:t>
                      </a:r>
                      <a:r>
                        <a:rPr lang="en-US" altLang="ja-JP" sz="1050" dirty="0">
                          <a:solidFill>
                            <a:sysClr val="windowText" lastClr="000000"/>
                          </a:solidFill>
                          <a:latin typeface="Meiryo UI" panose="020B0604030504040204" pitchFamily="50" charset="-128"/>
                          <a:ea typeface="Meiryo UI" panose="020B0604030504040204" pitchFamily="50" charset="-128"/>
                        </a:rPr>
                        <a:t>21</a:t>
                      </a:r>
                      <a:r>
                        <a:rPr lang="ja-JP" altLang="en-US" sz="1050" dirty="0">
                          <a:solidFill>
                            <a:sysClr val="windowText" lastClr="000000"/>
                          </a:solidFill>
                          <a:latin typeface="Meiryo UI" panose="020B0604030504040204" pitchFamily="50" charset="-128"/>
                          <a:ea typeface="Meiryo UI" panose="020B0604030504040204" pitchFamily="50" charset="-128"/>
                        </a:rPr>
                        <a:t>世紀末頃）における最大日降水量など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3003043"/>
                  </a:ext>
                </a:extLst>
              </a:tr>
              <a:tr h="27007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調査手法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地域概況の把握方法に準じる手法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86229"/>
                  </a:ext>
                </a:extLst>
              </a:tr>
              <a:tr h="240135">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予測手法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化学物質の漏洩の発生リスクの程度を定性的に予測</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8032392"/>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評価手法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化学物質の漏洩に関して環境への影響を最小限にとどめるよう環境保全についての適正な配慮がなされているかについて評価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3859618"/>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010046062"/>
              </p:ext>
            </p:extLst>
          </p:nvPr>
        </p:nvGraphicFramePr>
        <p:xfrm>
          <a:off x="823577" y="5814002"/>
          <a:ext cx="4673259" cy="1690253"/>
        </p:xfrm>
        <a:graphic>
          <a:graphicData uri="http://schemas.openxmlformats.org/drawingml/2006/table">
            <a:tbl>
              <a:tblPr firstRow="1" firstCol="1" bandRow="1">
                <a:tableStyleId>{5C22544A-7EE6-4342-B048-85BDC9FD1C3A}</a:tableStyleId>
              </a:tblPr>
              <a:tblGrid>
                <a:gridCol w="1373747">
                  <a:extLst>
                    <a:ext uri="{9D8B030D-6E8A-4147-A177-3AD203B41FA5}">
                      <a16:colId xmlns:a16="http://schemas.microsoft.com/office/drawing/2014/main" val="592155948"/>
                    </a:ext>
                  </a:extLst>
                </a:gridCol>
                <a:gridCol w="3299512">
                  <a:extLst>
                    <a:ext uri="{9D8B030D-6E8A-4147-A177-3AD203B41FA5}">
                      <a16:colId xmlns:a16="http://schemas.microsoft.com/office/drawing/2014/main" val="929130197"/>
                    </a:ext>
                  </a:extLst>
                </a:gridCol>
              </a:tblGrid>
              <a:tr h="162396">
                <a:tc>
                  <a:txBody>
                    <a:bodyPr/>
                    <a:lstStyle/>
                    <a:p>
                      <a:pPr algn="ctr">
                        <a:lnSpc>
                          <a:spcPts val="20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分野</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20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小項目</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26003012"/>
                  </a:ext>
                </a:extLst>
              </a:tr>
              <a:tr h="235527">
                <a:tc>
                  <a:txBody>
                    <a:bodyPr/>
                    <a:lstStyle/>
                    <a:p>
                      <a:pPr algn="ctr">
                        <a:lnSpc>
                          <a:spcPts val="12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農業・林業・水産業</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lnSpc>
                          <a:spcPts val="1500"/>
                        </a:lnSpc>
                        <a:spcAft>
                          <a:spcPts val="0"/>
                        </a:spcAft>
                      </a:pPr>
                      <a:r>
                        <a:rPr lang="ja-JP" sz="800" kern="0">
                          <a:solidFill>
                            <a:sysClr val="windowText" lastClr="000000"/>
                          </a:solidFill>
                          <a:effectLst/>
                          <a:latin typeface="Meiryo UI" panose="020B0604030504040204" pitchFamily="50" charset="-128"/>
                          <a:ea typeface="Meiryo UI" panose="020B0604030504040204" pitchFamily="50" charset="-128"/>
                        </a:rPr>
                        <a:t>水稲、果樹、病害虫・雑草等、農業生産基盤</a:t>
                      </a:r>
                      <a:endParaRPr lang="ja-JP" sz="800" kern="10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9813642"/>
                  </a:ext>
                </a:extLst>
              </a:tr>
              <a:tr h="235527">
                <a:tc>
                  <a:txBody>
                    <a:bodyPr/>
                    <a:lstStyle/>
                    <a:p>
                      <a:pPr algn="ctr">
                        <a:lnSpc>
                          <a:spcPts val="12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水環境・水資源</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lnSpc>
                          <a:spcPts val="12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水供給（地表水）</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90055589"/>
                  </a:ext>
                </a:extLst>
              </a:tr>
              <a:tr h="258618">
                <a:tc>
                  <a:txBody>
                    <a:bodyPr/>
                    <a:lstStyle/>
                    <a:p>
                      <a:pPr algn="ctr">
                        <a:lnSpc>
                          <a:spcPts val="12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自然生態系</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1280160" rtl="0" eaLnBrk="1" fontAlgn="auto" latinLnBrk="0" hangingPunct="1">
                        <a:lnSpc>
                          <a:spcPts val="1200"/>
                        </a:lnSpc>
                        <a:spcBef>
                          <a:spcPts val="0"/>
                        </a:spcBef>
                        <a:spcAft>
                          <a:spcPts val="0"/>
                        </a:spcAft>
                        <a:buClrTx/>
                        <a:buSzTx/>
                        <a:buFontTx/>
                        <a:buNone/>
                        <a:tabLst/>
                        <a:defRPr/>
                      </a:pPr>
                      <a:r>
                        <a:rPr lang="ja-JP" sz="800" kern="0" dirty="0">
                          <a:solidFill>
                            <a:sysClr val="windowText" lastClr="000000"/>
                          </a:solidFill>
                          <a:effectLst/>
                          <a:latin typeface="Meiryo UI" panose="020B0604030504040204" pitchFamily="50" charset="-128"/>
                          <a:ea typeface="Meiryo UI" panose="020B0604030504040204" pitchFamily="50" charset="-128"/>
                        </a:rPr>
                        <a:t>亜熱帯</a:t>
                      </a:r>
                      <a:r>
                        <a:rPr lang="ja-JP" altLang="en-US" sz="800" kern="0" dirty="0">
                          <a:solidFill>
                            <a:sysClr val="windowText" lastClr="000000"/>
                          </a:solidFill>
                          <a:effectLst/>
                          <a:latin typeface="Meiryo UI" panose="020B0604030504040204" pitchFamily="50" charset="-128"/>
                          <a:ea typeface="Meiryo UI" panose="020B0604030504040204" pitchFamily="50" charset="-128"/>
                        </a:rPr>
                        <a:t>、</a:t>
                      </a:r>
                      <a:r>
                        <a:rPr lang="ja-JP" altLang="ja-JP" sz="800" kern="0" dirty="0">
                          <a:solidFill>
                            <a:sysClr val="windowText" lastClr="000000"/>
                          </a:solidFill>
                          <a:effectLst/>
                          <a:latin typeface="Meiryo UI" panose="020B0604030504040204" pitchFamily="50" charset="-128"/>
                          <a:ea typeface="Meiryo UI" panose="020B0604030504040204" pitchFamily="50" charset="-128"/>
                        </a:rPr>
                        <a:t>分布・個体群の変動</a:t>
                      </a:r>
                      <a:r>
                        <a:rPr lang="ja-JP" altLang="en-US" sz="800" kern="0" dirty="0">
                          <a:solidFill>
                            <a:sysClr val="windowText" lastClr="000000"/>
                          </a:solidFill>
                          <a:effectLst/>
                          <a:latin typeface="Meiryo UI" panose="020B0604030504040204" pitchFamily="50" charset="-128"/>
                          <a:ea typeface="Meiryo UI" panose="020B0604030504040204" pitchFamily="50" charset="-128"/>
                        </a:rPr>
                        <a:t>、</a:t>
                      </a:r>
                      <a:r>
                        <a:rPr lang="ja-JP" altLang="ja-JP" sz="800" kern="0" dirty="0">
                          <a:solidFill>
                            <a:sysClr val="windowText" lastClr="000000"/>
                          </a:solidFill>
                          <a:effectLst/>
                          <a:latin typeface="Meiryo UI" panose="020B0604030504040204" pitchFamily="50" charset="-128"/>
                          <a:ea typeface="Meiryo UI" panose="020B0604030504040204" pitchFamily="50" charset="-128"/>
                        </a:rPr>
                        <a:t>サンゴ礁による</a:t>
                      </a:r>
                      <a:r>
                        <a:rPr lang="en-US" altLang="ja-JP" sz="800" kern="0" dirty="0">
                          <a:solidFill>
                            <a:sysClr val="windowText" lastClr="000000"/>
                          </a:solidFill>
                          <a:effectLst/>
                          <a:latin typeface="Meiryo UI" panose="020B0604030504040204" pitchFamily="50" charset="-128"/>
                          <a:ea typeface="Meiryo UI" panose="020B0604030504040204" pitchFamily="50" charset="-128"/>
                        </a:rPr>
                        <a:t>Eco-DRR</a:t>
                      </a:r>
                      <a:r>
                        <a:rPr lang="ja-JP" altLang="ja-JP" sz="800" kern="0" dirty="0">
                          <a:solidFill>
                            <a:sysClr val="windowText" lastClr="000000"/>
                          </a:solidFill>
                          <a:effectLst/>
                          <a:latin typeface="Meiryo UI" panose="020B0604030504040204" pitchFamily="50" charset="-128"/>
                          <a:ea typeface="Meiryo UI" panose="020B0604030504040204" pitchFamily="50" charset="-128"/>
                        </a:rPr>
                        <a:t>機能等</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4425175"/>
                  </a:ext>
                </a:extLst>
              </a:tr>
              <a:tr h="235527">
                <a:tc>
                  <a:txBody>
                    <a:bodyPr/>
                    <a:lstStyle/>
                    <a:p>
                      <a:pPr algn="ctr">
                        <a:lnSpc>
                          <a:spcPts val="12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自然災害・沿岸域</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1280160" rtl="0" eaLnBrk="1" fontAlgn="auto" latinLnBrk="0" hangingPunct="1">
                        <a:lnSpc>
                          <a:spcPts val="1200"/>
                        </a:lnSpc>
                        <a:spcBef>
                          <a:spcPts val="0"/>
                        </a:spcBef>
                        <a:spcAft>
                          <a:spcPts val="0"/>
                        </a:spcAft>
                        <a:buClrTx/>
                        <a:buSzTx/>
                        <a:buFontTx/>
                        <a:buNone/>
                        <a:tabLst/>
                        <a:defRPr/>
                      </a:pPr>
                      <a:r>
                        <a:rPr lang="ja-JP" sz="800" b="0" kern="0" dirty="0">
                          <a:solidFill>
                            <a:sysClr val="windowText" lastClr="000000"/>
                          </a:solidFill>
                          <a:effectLst/>
                          <a:latin typeface="Meiryo UI" panose="020B0604030504040204" pitchFamily="50" charset="-128"/>
                          <a:ea typeface="Meiryo UI" panose="020B0604030504040204" pitchFamily="50" charset="-128"/>
                        </a:rPr>
                        <a:t>洪水</a:t>
                      </a:r>
                      <a:r>
                        <a:rPr lang="ja-JP" altLang="en-US" sz="800" b="0" kern="0" dirty="0">
                          <a:solidFill>
                            <a:sysClr val="windowText" lastClr="000000"/>
                          </a:solidFill>
                          <a:effectLst/>
                          <a:latin typeface="Meiryo UI" panose="020B0604030504040204" pitchFamily="50" charset="-128"/>
                          <a:ea typeface="Meiryo UI" panose="020B0604030504040204" pitchFamily="50" charset="-128"/>
                        </a:rPr>
                        <a:t>、</a:t>
                      </a:r>
                      <a:r>
                        <a:rPr lang="ja-JP" sz="800" b="0" kern="0" dirty="0">
                          <a:solidFill>
                            <a:sysClr val="windowText" lastClr="000000"/>
                          </a:solidFill>
                          <a:effectLst/>
                          <a:latin typeface="Meiryo UI" panose="020B0604030504040204" pitchFamily="50" charset="-128"/>
                          <a:ea typeface="Meiryo UI" panose="020B0604030504040204" pitchFamily="50" charset="-128"/>
                        </a:rPr>
                        <a:t>内水</a:t>
                      </a:r>
                      <a:r>
                        <a:rPr lang="ja-JP" altLang="en-US" sz="800" b="0" kern="0" dirty="0">
                          <a:solidFill>
                            <a:sysClr val="windowText" lastClr="000000"/>
                          </a:solidFill>
                          <a:effectLst/>
                          <a:latin typeface="Meiryo UI" panose="020B0604030504040204" pitchFamily="50" charset="-128"/>
                          <a:ea typeface="Meiryo UI" panose="020B0604030504040204" pitchFamily="50" charset="-128"/>
                        </a:rPr>
                        <a:t>、</a:t>
                      </a:r>
                      <a:r>
                        <a:rPr lang="ja-JP" altLang="ja-JP" sz="800" b="0" kern="0" dirty="0">
                          <a:solidFill>
                            <a:sysClr val="windowText" lastClr="000000"/>
                          </a:solidFill>
                          <a:effectLst/>
                          <a:latin typeface="Meiryo UI" panose="020B0604030504040204" pitchFamily="50" charset="-128"/>
                          <a:ea typeface="Meiryo UI" panose="020B0604030504040204" pitchFamily="50" charset="-128"/>
                        </a:rPr>
                        <a:t>高潮・高波</a:t>
                      </a:r>
                      <a:r>
                        <a:rPr lang="ja-JP" altLang="en-US" sz="800" b="0" kern="0" dirty="0">
                          <a:solidFill>
                            <a:sysClr val="windowText" lastClr="000000"/>
                          </a:solidFill>
                          <a:effectLst/>
                          <a:latin typeface="Meiryo UI" panose="020B0604030504040204" pitchFamily="50" charset="-128"/>
                          <a:ea typeface="Meiryo UI" panose="020B0604030504040204" pitchFamily="50" charset="-128"/>
                        </a:rPr>
                        <a:t>、</a:t>
                      </a:r>
                      <a:r>
                        <a:rPr lang="ja-JP" altLang="ja-JP" sz="800" b="0" kern="0" dirty="0">
                          <a:solidFill>
                            <a:sysClr val="windowText" lastClr="000000"/>
                          </a:solidFill>
                          <a:effectLst/>
                          <a:latin typeface="Meiryo UI" panose="020B0604030504040204" pitchFamily="50" charset="-128"/>
                          <a:ea typeface="Meiryo UI" panose="020B0604030504040204" pitchFamily="50" charset="-128"/>
                        </a:rPr>
                        <a:t>土石流・地すべり等</a:t>
                      </a:r>
                      <a:endParaRPr lang="ja-JP" altLang="ja-JP" sz="800" b="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73170464"/>
                  </a:ext>
                </a:extLst>
              </a:tr>
              <a:tr h="235527">
                <a:tc>
                  <a:txBody>
                    <a:bodyPr/>
                    <a:lstStyle/>
                    <a:p>
                      <a:pPr algn="ctr">
                        <a:lnSpc>
                          <a:spcPts val="12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健康</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lnSpc>
                          <a:spcPts val="1200"/>
                        </a:lnSpc>
                        <a:spcAft>
                          <a:spcPts val="0"/>
                        </a:spcAft>
                      </a:pPr>
                      <a:r>
                        <a:rPr lang="ja-JP" sz="800" b="0" kern="0" dirty="0">
                          <a:solidFill>
                            <a:sysClr val="windowText" lastClr="000000"/>
                          </a:solidFill>
                          <a:effectLst/>
                          <a:latin typeface="Meiryo UI" panose="020B0604030504040204" pitchFamily="50" charset="-128"/>
                          <a:ea typeface="Meiryo UI" panose="020B0604030504040204" pitchFamily="50" charset="-128"/>
                        </a:rPr>
                        <a:t>死亡リスク等、熱中症等</a:t>
                      </a:r>
                      <a:endParaRPr lang="ja-JP" sz="800" b="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1492774"/>
                  </a:ext>
                </a:extLst>
              </a:tr>
              <a:tr h="235527">
                <a:tc>
                  <a:txBody>
                    <a:bodyPr/>
                    <a:lstStyle/>
                    <a:p>
                      <a:pPr algn="ctr">
                        <a:lnSpc>
                          <a:spcPts val="12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国民生活・都市生活</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1280160" rtl="0" eaLnBrk="1" fontAlgn="auto" latinLnBrk="0" hangingPunct="1">
                        <a:lnSpc>
                          <a:spcPts val="1200"/>
                        </a:lnSpc>
                        <a:spcBef>
                          <a:spcPts val="0"/>
                        </a:spcBef>
                        <a:spcAft>
                          <a:spcPts val="0"/>
                        </a:spcAft>
                        <a:buClrTx/>
                        <a:buSzTx/>
                        <a:buFontTx/>
                        <a:buNone/>
                        <a:tabLst/>
                        <a:defRPr/>
                      </a:pPr>
                      <a:r>
                        <a:rPr lang="ja-JP" sz="800" b="0" kern="0" dirty="0">
                          <a:solidFill>
                            <a:sysClr val="windowText" lastClr="000000"/>
                          </a:solidFill>
                          <a:effectLst/>
                          <a:latin typeface="Meiryo UI" panose="020B0604030504040204" pitchFamily="50" charset="-128"/>
                          <a:ea typeface="Meiryo UI" panose="020B0604030504040204" pitchFamily="50" charset="-128"/>
                        </a:rPr>
                        <a:t>水道、交通等</a:t>
                      </a:r>
                      <a:r>
                        <a:rPr lang="ja-JP" altLang="en-US" sz="800" b="0" kern="0" dirty="0">
                          <a:solidFill>
                            <a:sysClr val="windowText" lastClr="000000"/>
                          </a:solidFill>
                          <a:effectLst/>
                          <a:latin typeface="Meiryo UI" panose="020B0604030504040204" pitchFamily="50" charset="-128"/>
                          <a:ea typeface="Meiryo UI" panose="020B0604030504040204" pitchFamily="50" charset="-128"/>
                        </a:rPr>
                        <a:t>、</a:t>
                      </a:r>
                      <a:r>
                        <a:rPr lang="ja-JP" altLang="ja-JP" sz="800" b="0" kern="0" dirty="0">
                          <a:solidFill>
                            <a:sysClr val="windowText" lastClr="000000"/>
                          </a:solidFill>
                          <a:effectLst/>
                          <a:latin typeface="Meiryo UI" panose="020B0604030504040204" pitchFamily="50" charset="-128"/>
                          <a:ea typeface="Meiryo UI" panose="020B0604030504040204" pitchFamily="50" charset="-128"/>
                        </a:rPr>
                        <a:t>暑熱による生活への影響等</a:t>
                      </a:r>
                      <a:endParaRPr lang="ja-JP" altLang="ja-JP" sz="800" b="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9955836"/>
                  </a:ext>
                </a:extLst>
              </a:tr>
            </a:tbl>
          </a:graphicData>
        </a:graphic>
      </p:graphicFrame>
      <p:sp>
        <p:nvSpPr>
          <p:cNvPr id="23" name="正方形/長方形 22"/>
          <p:cNvSpPr/>
          <p:nvPr/>
        </p:nvSpPr>
        <p:spPr>
          <a:xfrm>
            <a:off x="137113" y="1848272"/>
            <a:ext cx="6192969" cy="51028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gn="just">
              <a:lnSpc>
                <a:spcPts val="1600"/>
              </a:lnSpc>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大阪府域の年平均気温は</a:t>
            </a:r>
            <a:r>
              <a:rPr lang="en-US" altLang="ja-JP" sz="1200" dirty="0">
                <a:solidFill>
                  <a:schemeClr val="tx1"/>
                </a:solidFill>
                <a:latin typeface="Meiryo UI" panose="020B0604030504040204" pitchFamily="50" charset="-128"/>
                <a:ea typeface="Meiryo UI" panose="020B0604030504040204" pitchFamily="50" charset="-128"/>
              </a:rPr>
              <a:t>1950</a:t>
            </a:r>
            <a:r>
              <a:rPr lang="ja-JP" altLang="en-US" sz="1200" dirty="0">
                <a:solidFill>
                  <a:schemeClr val="tx1"/>
                </a:solidFill>
                <a:latin typeface="Meiryo UI" panose="020B0604030504040204" pitchFamily="50" charset="-128"/>
                <a:ea typeface="Meiryo UI" panose="020B0604030504040204" pitchFamily="50" charset="-128"/>
              </a:rPr>
              <a:t>年から現在までに約２℃上昇しており、大雨の頻度の増加、熱中症のリスクの増加などの影響が既に顕在化している。</a:t>
            </a:r>
          </a:p>
        </p:txBody>
      </p:sp>
      <p:sp>
        <p:nvSpPr>
          <p:cNvPr id="25" name="正方形/長方形 24"/>
          <p:cNvSpPr/>
          <p:nvPr/>
        </p:nvSpPr>
        <p:spPr>
          <a:xfrm>
            <a:off x="1136386" y="5592688"/>
            <a:ext cx="3968270" cy="246221"/>
          </a:xfrm>
          <a:prstGeom prst="rect">
            <a:avLst/>
          </a:prstGeom>
        </p:spPr>
        <p:txBody>
          <a:bodyPr wrap="square">
            <a:spAutoFit/>
          </a:bodyPr>
          <a:lstStyle/>
          <a:p>
            <a:pPr algn="ctr"/>
            <a:r>
              <a:rPr lang="ja-JP" altLang="en-US" sz="1000" b="1" dirty="0">
                <a:latin typeface="Meiryo UI" panose="020B0604030504040204" pitchFamily="50" charset="-128"/>
                <a:ea typeface="Meiryo UI" panose="020B0604030504040204" pitchFamily="50" charset="-128"/>
              </a:rPr>
              <a:t>重大性、緊急性及び確信度の評価がいずれも最上位である小項目</a:t>
            </a:r>
            <a:endParaRPr lang="en-US" altLang="ja-JP" sz="800" dirty="0">
              <a:latin typeface="Meiryo UI" panose="020B0604030504040204" pitchFamily="50" charset="-128"/>
              <a:ea typeface="Meiryo UI" panose="020B0604030504040204" pitchFamily="50" charset="-128"/>
            </a:endParaRPr>
          </a:p>
        </p:txBody>
      </p:sp>
      <p:sp>
        <p:nvSpPr>
          <p:cNvPr id="5" name="二等辺三角形 4"/>
          <p:cNvSpPr/>
          <p:nvPr/>
        </p:nvSpPr>
        <p:spPr>
          <a:xfrm rot="10800000">
            <a:off x="2800166" y="7551096"/>
            <a:ext cx="720080" cy="151489"/>
          </a:xfrm>
          <a:prstGeom prst="triangle">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415710" y="8429040"/>
            <a:ext cx="3488992" cy="967372"/>
          </a:xfrm>
          <a:prstGeom prst="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080000"/>
            <a:r>
              <a:rPr lang="ja-JP" altLang="en-US" sz="1400" b="1" dirty="0">
                <a:solidFill>
                  <a:sysClr val="windowText" lastClr="000000"/>
                </a:solidFill>
                <a:latin typeface="Meiryo UI" panose="020B0604030504040204" pitchFamily="50" charset="-128"/>
                <a:ea typeface="Meiryo UI" panose="020B0604030504040204" pitchFamily="50" charset="-128"/>
              </a:rPr>
              <a:t>（１）洪水・内水氾濫</a:t>
            </a:r>
            <a:endParaRPr lang="en-US" altLang="ja-JP" sz="1400" b="1" dirty="0">
              <a:solidFill>
                <a:sysClr val="windowText" lastClr="000000"/>
              </a:solidFill>
              <a:latin typeface="Meiryo UI" panose="020B0604030504040204" pitchFamily="50" charset="-128"/>
              <a:ea typeface="Meiryo UI" panose="020B0604030504040204" pitchFamily="50" charset="-128"/>
            </a:endParaRPr>
          </a:p>
          <a:p>
            <a:pPr indent="-1080000"/>
            <a:r>
              <a:rPr lang="ja-JP" altLang="en-US" sz="1400" b="1" dirty="0">
                <a:solidFill>
                  <a:sysClr val="windowText" lastClr="000000"/>
                </a:solidFill>
                <a:latin typeface="Meiryo UI" panose="020B0604030504040204" pitchFamily="50" charset="-128"/>
                <a:ea typeface="Meiryo UI" panose="020B0604030504040204" pitchFamily="50" charset="-128"/>
              </a:rPr>
              <a:t>（２）高潮・高波</a:t>
            </a:r>
            <a:endParaRPr lang="en-US" altLang="ja-JP" sz="1400" b="1" dirty="0">
              <a:solidFill>
                <a:sysClr val="windowText" lastClr="000000"/>
              </a:solidFill>
              <a:latin typeface="Meiryo UI" panose="020B0604030504040204" pitchFamily="50" charset="-128"/>
              <a:ea typeface="Meiryo UI" panose="020B0604030504040204" pitchFamily="50" charset="-128"/>
            </a:endParaRPr>
          </a:p>
          <a:p>
            <a:pPr indent="-1080000"/>
            <a:r>
              <a:rPr lang="ja-JP" altLang="en-US" sz="1400" b="1" dirty="0">
                <a:solidFill>
                  <a:sysClr val="windowText" lastClr="000000"/>
                </a:solidFill>
                <a:latin typeface="Meiryo UI" panose="020B0604030504040204" pitchFamily="50" charset="-128"/>
                <a:ea typeface="Meiryo UI" panose="020B0604030504040204" pitchFamily="50" charset="-128"/>
              </a:rPr>
              <a:t>（３）土砂災害</a:t>
            </a:r>
            <a:endParaRPr lang="en-US" altLang="ja-JP" sz="1400" b="1" dirty="0">
              <a:solidFill>
                <a:sysClr val="windowText" lastClr="000000"/>
              </a:solidFill>
              <a:latin typeface="Meiryo UI" panose="020B0604030504040204" pitchFamily="50" charset="-128"/>
              <a:ea typeface="Meiryo UI" panose="020B0604030504040204" pitchFamily="50" charset="-128"/>
            </a:endParaRPr>
          </a:p>
          <a:p>
            <a:pPr indent="-1080000"/>
            <a:r>
              <a:rPr lang="ja-JP" altLang="en-US" sz="1400" b="1" dirty="0">
                <a:solidFill>
                  <a:sysClr val="windowText" lastClr="000000"/>
                </a:solidFill>
                <a:latin typeface="Meiryo UI" panose="020B0604030504040204" pitchFamily="50" charset="-128"/>
                <a:ea typeface="Meiryo UI" panose="020B0604030504040204" pitchFamily="50" charset="-128"/>
              </a:rPr>
              <a:t>（４）熱中症・暑熱による生活への影響</a:t>
            </a:r>
            <a:r>
              <a:rPr lang="ja-JP" altLang="en-US" sz="1200" b="1" dirty="0">
                <a:solidFill>
                  <a:sysClr val="windowText" lastClr="000000"/>
                </a:solidFill>
                <a:latin typeface="Meiryo UI" panose="020B0604030504040204" pitchFamily="50" charset="-128"/>
                <a:ea typeface="Meiryo UI" panose="020B0604030504040204" pitchFamily="50" charset="-128"/>
              </a:rPr>
              <a:t>　</a:t>
            </a:r>
            <a:endParaRPr lang="ja-JP" altLang="en-US" sz="1200" dirty="0">
              <a:solidFill>
                <a:sysClr val="windowText" lastClr="000000"/>
              </a:solidFill>
              <a:latin typeface="Meiryo UI" panose="020B0604030504040204" pitchFamily="50" charset="-128"/>
              <a:ea typeface="Meiryo UI" panose="020B0604030504040204" pitchFamily="50"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690968136"/>
              </p:ext>
            </p:extLst>
          </p:nvPr>
        </p:nvGraphicFramePr>
        <p:xfrm>
          <a:off x="6619117" y="5744668"/>
          <a:ext cx="6046379" cy="1632524"/>
        </p:xfrm>
        <a:graphic>
          <a:graphicData uri="http://schemas.openxmlformats.org/drawingml/2006/table">
            <a:tbl>
              <a:tblPr firstRow="1" bandRow="1">
                <a:tableStyleId>{5C22544A-7EE6-4342-B048-85BDC9FD1C3A}</a:tableStyleId>
              </a:tblPr>
              <a:tblGrid>
                <a:gridCol w="1221843">
                  <a:extLst>
                    <a:ext uri="{9D8B030D-6E8A-4147-A177-3AD203B41FA5}">
                      <a16:colId xmlns:a16="http://schemas.microsoft.com/office/drawing/2014/main" val="1993820330"/>
                    </a:ext>
                  </a:extLst>
                </a:gridCol>
                <a:gridCol w="4824536">
                  <a:extLst>
                    <a:ext uri="{9D8B030D-6E8A-4147-A177-3AD203B41FA5}">
                      <a16:colId xmlns:a16="http://schemas.microsoft.com/office/drawing/2014/main" val="1984553173"/>
                    </a:ext>
                  </a:extLst>
                </a:gridCol>
              </a:tblGrid>
              <a:tr h="288032">
                <a:tc>
                  <a:txBody>
                    <a:bodyPr/>
                    <a:lstStyle/>
                    <a:p>
                      <a:pPr marL="0" algn="ctr"/>
                      <a:r>
                        <a:rPr kumimoji="1" lang="zh-TW" altLang="en-US" sz="1050" b="0" dirty="0">
                          <a:solidFill>
                            <a:sysClr val="windowText" lastClr="000000"/>
                          </a:solidFill>
                          <a:latin typeface="Meiryo UI" panose="020B0604030504040204" pitchFamily="50" charset="-128"/>
                          <a:ea typeface="Meiryo UI" panose="020B0604030504040204" pitchFamily="50" charset="-128"/>
                        </a:rPr>
                        <a:t>環境配慮事項</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b="0" dirty="0">
                          <a:solidFill>
                            <a:sysClr val="windowText" lastClr="000000"/>
                          </a:solidFill>
                          <a:latin typeface="Meiryo UI" panose="020B0604030504040204" pitchFamily="50" charset="-128"/>
                          <a:ea typeface="Meiryo UI" panose="020B0604030504040204" pitchFamily="50" charset="-128"/>
                        </a:rPr>
                        <a:t>高潮・高波に起因する浸水に伴う化学物質の漏洩による環境リスクの低減</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7984481"/>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地域概況の</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把握方法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現況の大阪湾の潮位偏差及びハザードマップの情報</a:t>
                      </a:r>
                      <a:endParaRPr lang="en-US" altLang="ja-JP" sz="1050" dirty="0">
                        <a:solidFill>
                          <a:sysClr val="windowText" lastClr="000000"/>
                        </a:solidFill>
                        <a:latin typeface="Meiryo UI" panose="020B0604030504040204" pitchFamily="50" charset="-128"/>
                        <a:ea typeface="Meiryo UI" panose="020B0604030504040204" pitchFamily="50" charset="-128"/>
                      </a:endParaRPr>
                    </a:p>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将来（</a:t>
                      </a:r>
                      <a:r>
                        <a:rPr lang="en-US" altLang="ja-JP" sz="1050" dirty="0">
                          <a:solidFill>
                            <a:sysClr val="windowText" lastClr="000000"/>
                          </a:solidFill>
                          <a:latin typeface="Meiryo UI" panose="020B0604030504040204" pitchFamily="50" charset="-128"/>
                          <a:ea typeface="Meiryo UI" panose="020B0604030504040204" pitchFamily="50" charset="-128"/>
                        </a:rPr>
                        <a:t>21</a:t>
                      </a:r>
                      <a:r>
                        <a:rPr lang="ja-JP" altLang="en-US" sz="1050" dirty="0">
                          <a:solidFill>
                            <a:sysClr val="windowText" lastClr="000000"/>
                          </a:solidFill>
                          <a:latin typeface="Meiryo UI" panose="020B0604030504040204" pitchFamily="50" charset="-128"/>
                          <a:ea typeface="Meiryo UI" panose="020B0604030504040204" pitchFamily="50" charset="-128"/>
                        </a:rPr>
                        <a:t>世紀末頃）における大阪湾の潮位偏差及び平均海面水位の上昇量など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3003043"/>
                  </a:ext>
                </a:extLst>
              </a:tr>
              <a:tr h="27007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調査手法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地域概況の把握方法に準じる手法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86229"/>
                  </a:ext>
                </a:extLst>
              </a:tr>
              <a:tr h="246896">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予測手法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化学物質の漏洩の発生リスクの程度を定性的に予測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8032392"/>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評価手法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化学物質の漏洩に関して環境への影響を最小限にとどめるよう環境保全についての適正な配慮がなされているかについて評価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3859618"/>
                  </a:ext>
                </a:extLst>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4128724135"/>
              </p:ext>
            </p:extLst>
          </p:nvPr>
        </p:nvGraphicFramePr>
        <p:xfrm>
          <a:off x="6613921" y="7679591"/>
          <a:ext cx="6046379" cy="1755972"/>
        </p:xfrm>
        <a:graphic>
          <a:graphicData uri="http://schemas.openxmlformats.org/drawingml/2006/table">
            <a:tbl>
              <a:tblPr firstRow="1" bandRow="1">
                <a:tableStyleId>{5C22544A-7EE6-4342-B048-85BDC9FD1C3A}</a:tableStyleId>
              </a:tblPr>
              <a:tblGrid>
                <a:gridCol w="1221843">
                  <a:extLst>
                    <a:ext uri="{9D8B030D-6E8A-4147-A177-3AD203B41FA5}">
                      <a16:colId xmlns:a16="http://schemas.microsoft.com/office/drawing/2014/main" val="1993820330"/>
                    </a:ext>
                  </a:extLst>
                </a:gridCol>
                <a:gridCol w="4824536">
                  <a:extLst>
                    <a:ext uri="{9D8B030D-6E8A-4147-A177-3AD203B41FA5}">
                      <a16:colId xmlns:a16="http://schemas.microsoft.com/office/drawing/2014/main" val="1984553173"/>
                    </a:ext>
                  </a:extLst>
                </a:gridCol>
              </a:tblGrid>
              <a:tr h="288032">
                <a:tc>
                  <a:txBody>
                    <a:bodyPr/>
                    <a:lstStyle/>
                    <a:p>
                      <a:pPr marL="0" algn="ctr"/>
                      <a:r>
                        <a:rPr kumimoji="1" lang="zh-TW" altLang="en-US" sz="1050" b="0" dirty="0">
                          <a:solidFill>
                            <a:sysClr val="windowText" lastClr="000000"/>
                          </a:solidFill>
                          <a:latin typeface="Meiryo UI" panose="020B0604030504040204" pitchFamily="50" charset="-128"/>
                          <a:ea typeface="Meiryo UI" panose="020B0604030504040204" pitchFamily="50" charset="-128"/>
                        </a:rPr>
                        <a:t>環境配慮事項</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b="0" dirty="0">
                          <a:solidFill>
                            <a:sysClr val="windowText" lastClr="000000"/>
                          </a:solidFill>
                          <a:latin typeface="Meiryo UI" panose="020B0604030504040204" pitchFamily="50" charset="-128"/>
                          <a:ea typeface="Meiryo UI" panose="020B0604030504040204" pitchFamily="50" charset="-128"/>
                        </a:rPr>
                        <a:t>高潮・高波に起因する越波による廃棄物及び内水の流出や竣工後に立地する工場などの供給処理施設の浸水に伴う化学物質の漏洩による環境リスクの低減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7984481"/>
                  </a:ext>
                </a:extLst>
              </a:tr>
              <a:tr h="366241">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地域概況の</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把握方法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現況及び将来（</a:t>
                      </a:r>
                      <a:r>
                        <a:rPr lang="en-US" altLang="ja-JP" sz="1050" dirty="0">
                          <a:solidFill>
                            <a:sysClr val="windowText" lastClr="000000"/>
                          </a:solidFill>
                          <a:latin typeface="Meiryo UI" panose="020B0604030504040204" pitchFamily="50" charset="-128"/>
                          <a:ea typeface="Meiryo UI" panose="020B0604030504040204" pitchFamily="50" charset="-128"/>
                        </a:rPr>
                        <a:t>21</a:t>
                      </a:r>
                      <a:r>
                        <a:rPr lang="ja-JP" altLang="en-US" sz="1050" dirty="0">
                          <a:solidFill>
                            <a:sysClr val="windowText" lastClr="000000"/>
                          </a:solidFill>
                          <a:latin typeface="Meiryo UI" panose="020B0604030504040204" pitchFamily="50" charset="-128"/>
                          <a:ea typeface="Meiryo UI" panose="020B0604030504040204" pitchFamily="50" charset="-128"/>
                        </a:rPr>
                        <a:t>世紀末頃）の大阪湾の潮位偏差及び平均海面水位の上昇量など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3003043"/>
                  </a:ext>
                </a:extLst>
              </a:tr>
              <a:tr h="27007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調査手法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地域概況の把握方法に準じる手法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86229"/>
                  </a:ext>
                </a:extLst>
              </a:tr>
              <a:tr h="247363">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予測手法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化学物質の漏洩の発生リスクの程度を定性的に予測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8032392"/>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評価手法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化学物質の漏洩に関して環境への影響を最小限にとどめるよう環境保全についての適正な配慮がなされているかについて評価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3859618"/>
                  </a:ext>
                </a:extLst>
              </a:tr>
            </a:tbl>
          </a:graphicData>
        </a:graphic>
      </p:graphicFrame>
      <p:sp>
        <p:nvSpPr>
          <p:cNvPr id="6" name="テキスト ボックス 5"/>
          <p:cNvSpPr txBox="1"/>
          <p:nvPr/>
        </p:nvSpPr>
        <p:spPr>
          <a:xfrm>
            <a:off x="6544816" y="5513736"/>
            <a:ext cx="3257623" cy="276999"/>
          </a:xfrm>
          <a:prstGeom prst="rect">
            <a:avLst/>
          </a:prstGeom>
          <a:noFill/>
        </p:spPr>
        <p:txBody>
          <a:bodyPr wrap="none" rtlCol="0">
            <a:spAutoFit/>
          </a:bodyPr>
          <a:lstStyle/>
          <a:p>
            <a:r>
              <a:rPr lang="ja-JP" altLang="en-US" sz="1200" b="1" dirty="0">
                <a:solidFill>
                  <a:sysClr val="windowText" lastClr="000000"/>
                </a:solidFill>
                <a:latin typeface="Meiryo UI" panose="020B0604030504040204" pitchFamily="50" charset="-128"/>
                <a:ea typeface="Meiryo UI" panose="020B0604030504040204" pitchFamily="50" charset="-128"/>
              </a:rPr>
              <a:t>１）沿岸域に立地する工場などの供給処理施設</a:t>
            </a:r>
            <a:endParaRPr lang="en-US" altLang="ja-JP" sz="1200" b="1" dirty="0">
              <a:solidFill>
                <a:sysClr val="windowText" lastClr="000000"/>
              </a:solidFill>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6544894" y="7449200"/>
            <a:ext cx="2133918" cy="276999"/>
          </a:xfrm>
          <a:prstGeom prst="rect">
            <a:avLst/>
          </a:prstGeom>
          <a:noFill/>
        </p:spPr>
        <p:txBody>
          <a:bodyPr wrap="none" rtlCol="0">
            <a:spAutoFit/>
          </a:bodyPr>
          <a:lstStyle/>
          <a:p>
            <a:r>
              <a:rPr lang="ja-JP" altLang="en-US" sz="1200" b="1" dirty="0">
                <a:solidFill>
                  <a:sysClr val="windowText" lastClr="000000"/>
                </a:solidFill>
                <a:latin typeface="Meiryo UI" panose="020B0604030504040204" pitchFamily="50" charset="-128"/>
                <a:ea typeface="Meiryo UI" panose="020B0604030504040204" pitchFamily="50" charset="-128"/>
              </a:rPr>
              <a:t>２）廃棄物海面最終処分場　</a:t>
            </a:r>
            <a:endParaRPr kumimoji="1" lang="ja-JP" altLang="en-US" sz="1200" dirty="0"/>
          </a:p>
        </p:txBody>
      </p:sp>
      <p:sp>
        <p:nvSpPr>
          <p:cNvPr id="35" name="テキスト ボックス 34">
            <a:extLst>
              <a:ext uri="{FF2B5EF4-FFF2-40B4-BE49-F238E27FC236}">
                <a16:creationId xmlns:a16="http://schemas.microsoft.com/office/drawing/2014/main" id="{AC4CF85B-17D3-4BA3-A786-2AEFA453B6D8}"/>
              </a:ext>
            </a:extLst>
          </p:cNvPr>
          <p:cNvSpPr txBox="1"/>
          <p:nvPr/>
        </p:nvSpPr>
        <p:spPr>
          <a:xfrm>
            <a:off x="128886" y="7709917"/>
            <a:ext cx="6234144" cy="475059"/>
          </a:xfrm>
          <a:prstGeom prst="roundRect">
            <a:avLst>
              <a:gd name="adj" fmla="val 6211"/>
            </a:avLst>
          </a:prstGeom>
          <a:noFill/>
          <a:ln w="6350">
            <a:noFill/>
          </a:ln>
        </p:spPr>
        <p:txBody>
          <a:bodyPr wrap="square" rtlCol="0">
            <a:spAutoFit/>
          </a:bodyPr>
          <a:lstStyle/>
          <a:p>
            <a:pPr marL="171450" indent="-171450" algn="just">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上記</a:t>
            </a:r>
            <a:r>
              <a:rPr lang="en-US" altLang="ja-JP" sz="1200" dirty="0">
                <a:latin typeface="Meiryo UI" panose="020B0604030504040204" pitchFamily="50" charset="-128"/>
                <a:ea typeface="Meiryo UI" panose="020B0604030504040204" pitchFamily="50" charset="-128"/>
              </a:rPr>
              <a:t>17</a:t>
            </a:r>
            <a:r>
              <a:rPr lang="ja-JP" altLang="en-US" sz="1200" dirty="0">
                <a:latin typeface="Meiryo UI" panose="020B0604030504040204" pitchFamily="50" charset="-128"/>
                <a:ea typeface="Meiryo UI" panose="020B0604030504040204" pitchFamily="50" charset="-128"/>
              </a:rPr>
              <a:t>小項目について、環境影響評価制度の対象事業において環境保全上の配慮として講じられるべき気候変動適応策が存在するかという観点から以下のとおり項目を整理した。</a:t>
            </a:r>
          </a:p>
        </p:txBody>
      </p:sp>
      <p:sp>
        <p:nvSpPr>
          <p:cNvPr id="36" name="二等辺三角形 35"/>
          <p:cNvSpPr/>
          <p:nvPr/>
        </p:nvSpPr>
        <p:spPr>
          <a:xfrm rot="10800000">
            <a:off x="2800166" y="8184976"/>
            <a:ext cx="720080" cy="151489"/>
          </a:xfrm>
          <a:prstGeom prst="triangle">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6544894" y="3112451"/>
            <a:ext cx="1800493" cy="276999"/>
          </a:xfrm>
          <a:prstGeom prst="rect">
            <a:avLst/>
          </a:prstGeom>
          <a:noFill/>
        </p:spPr>
        <p:txBody>
          <a:bodyPr wrap="none" rtlCol="0">
            <a:spAutoFit/>
          </a:bodyPr>
          <a:lstStyle/>
          <a:p>
            <a:r>
              <a:rPr lang="ja-JP" altLang="en-US" sz="1200" b="1" dirty="0">
                <a:solidFill>
                  <a:sysClr val="windowText" lastClr="000000"/>
                </a:solidFill>
                <a:latin typeface="Meiryo UI" panose="020B0604030504040204" pitchFamily="50" charset="-128"/>
                <a:ea typeface="Meiryo UI" panose="020B0604030504040204" pitchFamily="50" charset="-128"/>
              </a:rPr>
              <a:t>工場などの供給処理施設</a:t>
            </a:r>
            <a:endParaRPr lang="en-US" altLang="ja-JP" sz="1200" b="1"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16355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テキスト ボックス 35">
            <a:extLst>
              <a:ext uri="{FF2B5EF4-FFF2-40B4-BE49-F238E27FC236}">
                <a16:creationId xmlns:a16="http://schemas.microsoft.com/office/drawing/2014/main" id="{4EB82A95-81CD-4F26-ABF4-6F9D8B501C0A}"/>
              </a:ext>
            </a:extLst>
          </p:cNvPr>
          <p:cNvSpPr txBox="1"/>
          <p:nvPr/>
        </p:nvSpPr>
        <p:spPr>
          <a:xfrm>
            <a:off x="93859" y="6107660"/>
            <a:ext cx="4546631" cy="285036"/>
          </a:xfrm>
          <a:prstGeom prst="roundRect">
            <a:avLst>
              <a:gd name="adj" fmla="val 6211"/>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大阪府域における地震及び津波の想定</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pic>
        <p:nvPicPr>
          <p:cNvPr id="1027" name="Picture 3" descr="大規模地震（海溝型）発生時の府内における被害想定図（平成25年度公表）"/>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8130" y="7276119"/>
            <a:ext cx="3279252" cy="2132993"/>
          </a:xfrm>
          <a:prstGeom prst="rect">
            <a:avLst/>
          </a:prstGeom>
          <a:noFill/>
          <a:extLst>
            <a:ext uri="{909E8E84-426E-40DD-AFC4-6F175D3DCCD1}">
              <a14:hiddenFill xmlns:a14="http://schemas.microsoft.com/office/drawing/2010/main">
                <a:solidFill>
                  <a:srgbClr val="FFFFFF"/>
                </a:solidFill>
              </a14:hiddenFill>
            </a:ext>
          </a:extLst>
        </p:spPr>
      </p:pic>
      <p:sp>
        <p:nvSpPr>
          <p:cNvPr id="24" name="正方形/長方形 23">
            <a:extLst>
              <a:ext uri="{FF2B5EF4-FFF2-40B4-BE49-F238E27FC236}">
                <a16:creationId xmlns:a16="http://schemas.microsoft.com/office/drawing/2014/main" id="{C8712AF9-DF5C-4EE3-BC2E-F92867B34278}"/>
              </a:ext>
            </a:extLst>
          </p:cNvPr>
          <p:cNvSpPr/>
          <p:nvPr/>
        </p:nvSpPr>
        <p:spPr>
          <a:xfrm>
            <a:off x="6425071" y="3422291"/>
            <a:ext cx="6296400" cy="4783794"/>
          </a:xfrm>
          <a:prstGeom prst="rect">
            <a:avLst/>
          </a:prstGeom>
          <a:solidFill>
            <a:srgbClr val="FDEADA"/>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b="1" dirty="0">
              <a:solidFill>
                <a:sysClr val="windowText" lastClr="000000"/>
              </a:solidFill>
              <a:latin typeface="Meiryo UI" panose="020B0604030504040204" pitchFamily="50" charset="-128"/>
              <a:ea typeface="Meiryo UI" panose="020B0604030504040204" pitchFamily="50" charset="-128"/>
            </a:endParaRPr>
          </a:p>
        </p:txBody>
      </p:sp>
      <p:sp>
        <p:nvSpPr>
          <p:cNvPr id="6" name="角丸四角形 55">
            <a:extLst>
              <a:ext uri="{FF2B5EF4-FFF2-40B4-BE49-F238E27FC236}">
                <a16:creationId xmlns:a16="http://schemas.microsoft.com/office/drawing/2014/main" id="{4C03DE0E-E97E-4823-903A-012426608F1F}"/>
              </a:ext>
            </a:extLst>
          </p:cNvPr>
          <p:cNvSpPr/>
          <p:nvPr/>
        </p:nvSpPr>
        <p:spPr>
          <a:xfrm>
            <a:off x="143690" y="6442332"/>
            <a:ext cx="6171823" cy="809505"/>
          </a:xfrm>
          <a:prstGeom prst="roundRect">
            <a:avLst>
              <a:gd name="adj" fmla="val 7516"/>
            </a:avLst>
          </a:prstGeom>
          <a:solidFill>
            <a:schemeClr val="bg1"/>
          </a:solidFill>
          <a:ln>
            <a:noFill/>
          </a:ln>
          <a:effectLst>
            <a:glow rad="1397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600"/>
              </a:lnSpc>
            </a:pPr>
            <a:r>
              <a:rPr lang="ja-JP" altLang="en-US" sz="1100" dirty="0">
                <a:solidFill>
                  <a:schemeClr val="tx1"/>
                </a:solidFill>
                <a:latin typeface="Meiryo UI" panose="020B0604030504040204" pitchFamily="50" charset="-128"/>
                <a:ea typeface="Meiryo UI" panose="020B0604030504040204" pitchFamily="50" charset="-128"/>
              </a:rPr>
              <a:t>南海トラフ巨大地震、上町断層帯地震、生駒断層帯地震、有馬高槻断層帯地震、中央構造線断層帯地震の発生は、いずれも大阪府域に大規模な被害を生じさせると想定されている。</a:t>
            </a:r>
            <a:endParaRPr lang="en-US" altLang="ja-JP" sz="1100" dirty="0">
              <a:solidFill>
                <a:schemeClr val="tx1"/>
              </a:solidFill>
              <a:latin typeface="Meiryo UI" panose="020B0604030504040204" pitchFamily="50" charset="-128"/>
              <a:ea typeface="Meiryo UI" panose="020B0604030504040204" pitchFamily="50" charset="-128"/>
            </a:endParaRPr>
          </a:p>
          <a:p>
            <a:pPr algn="just">
              <a:lnSpc>
                <a:spcPts val="1600"/>
              </a:lnSpc>
            </a:pPr>
            <a:r>
              <a:rPr lang="ja-JP" altLang="en-US" sz="1100" dirty="0">
                <a:solidFill>
                  <a:schemeClr val="tx1"/>
                </a:solidFill>
                <a:latin typeface="Meiryo UI" panose="020B0604030504040204" pitchFamily="50" charset="-128"/>
                <a:ea typeface="Meiryo UI" panose="020B0604030504040204" pitchFamily="50" charset="-128"/>
              </a:rPr>
              <a:t>津波については、南海トラフ巨大地震の津波による大阪府域の浸水面積を</a:t>
            </a:r>
            <a:r>
              <a:rPr lang="en-US" altLang="ja-JP" sz="1100" dirty="0">
                <a:solidFill>
                  <a:schemeClr val="tx1"/>
                </a:solidFill>
                <a:latin typeface="Meiryo UI" panose="020B0604030504040204" pitchFamily="50" charset="-128"/>
                <a:ea typeface="Meiryo UI" panose="020B0604030504040204" pitchFamily="50" charset="-128"/>
              </a:rPr>
              <a:t>11,072ha</a:t>
            </a:r>
            <a:r>
              <a:rPr lang="ja-JP" altLang="en-US" sz="1100" dirty="0">
                <a:solidFill>
                  <a:schemeClr val="tx1"/>
                </a:solidFill>
                <a:latin typeface="Meiryo UI" panose="020B0604030504040204" pitchFamily="50" charset="-128"/>
                <a:ea typeface="Meiryo UI" panose="020B0604030504040204" pitchFamily="50" charset="-128"/>
              </a:rPr>
              <a:t>と想定し、府域の最大津波水位を</a:t>
            </a:r>
            <a:r>
              <a:rPr lang="en-US" altLang="ja-JP" sz="1100" dirty="0">
                <a:solidFill>
                  <a:schemeClr val="tx1"/>
                </a:solidFill>
                <a:latin typeface="Meiryo UI" panose="020B0604030504040204" pitchFamily="50" charset="-128"/>
                <a:ea typeface="Meiryo UI" panose="020B0604030504040204" pitchFamily="50" charset="-128"/>
              </a:rPr>
              <a:t>5.1 </a:t>
            </a:r>
            <a:r>
              <a:rPr lang="en-US" altLang="ja-JP" sz="1100" dirty="0" err="1">
                <a:solidFill>
                  <a:schemeClr val="tx1"/>
                </a:solidFill>
                <a:latin typeface="Meiryo UI" panose="020B0604030504040204" pitchFamily="50" charset="-128"/>
                <a:ea typeface="Meiryo UI" panose="020B0604030504040204" pitchFamily="50" charset="-128"/>
              </a:rPr>
              <a:t>T.P.+m</a:t>
            </a:r>
            <a:r>
              <a:rPr lang="ja-JP" altLang="en-US" sz="1100" dirty="0">
                <a:solidFill>
                  <a:schemeClr val="tx1"/>
                </a:solidFill>
                <a:latin typeface="Meiryo UI" panose="020B0604030504040204" pitchFamily="50" charset="-128"/>
                <a:ea typeface="Meiryo UI" panose="020B0604030504040204" pitchFamily="50" charset="-128"/>
              </a:rPr>
              <a:t>（東京湾平均海面からの高さ）と想定している。</a:t>
            </a:r>
          </a:p>
        </p:txBody>
      </p:sp>
      <p:sp>
        <p:nvSpPr>
          <p:cNvPr id="8" name="正方形/長方形 7">
            <a:extLst>
              <a:ext uri="{FF2B5EF4-FFF2-40B4-BE49-F238E27FC236}">
                <a16:creationId xmlns:a16="http://schemas.microsoft.com/office/drawing/2014/main" id="{C8712AF9-DF5C-4EE3-BC2E-F92867B34278}"/>
              </a:ext>
            </a:extLst>
          </p:cNvPr>
          <p:cNvSpPr/>
          <p:nvPr/>
        </p:nvSpPr>
        <p:spPr>
          <a:xfrm>
            <a:off x="6425070" y="840729"/>
            <a:ext cx="6296400" cy="2235600"/>
          </a:xfrm>
          <a:prstGeom prst="rect">
            <a:avLst/>
          </a:prstGeom>
          <a:solidFill>
            <a:srgbClr val="FDEADA"/>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ysClr val="windowText" lastClr="000000"/>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4EB82A95-81CD-4F26-ABF4-6F9D8B501C0A}"/>
              </a:ext>
            </a:extLst>
          </p:cNvPr>
          <p:cNvSpPr txBox="1"/>
          <p:nvPr/>
        </p:nvSpPr>
        <p:spPr>
          <a:xfrm>
            <a:off x="6425070" y="686175"/>
            <a:ext cx="4546631" cy="285036"/>
          </a:xfrm>
          <a:prstGeom prst="roundRect">
            <a:avLst>
              <a:gd name="adj" fmla="val 6211"/>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（１）地震による環境への影響</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AC4CF85B-17D3-4BA3-A786-2AEFA453B6D8}"/>
              </a:ext>
            </a:extLst>
          </p:cNvPr>
          <p:cNvSpPr txBox="1"/>
          <p:nvPr/>
        </p:nvSpPr>
        <p:spPr>
          <a:xfrm>
            <a:off x="6425070" y="221085"/>
            <a:ext cx="6307561" cy="475059"/>
          </a:xfrm>
          <a:prstGeom prst="rect">
            <a:avLst/>
          </a:prstGeom>
          <a:noFill/>
          <a:ln w="6350">
            <a:noFill/>
          </a:ln>
        </p:spPr>
        <p:txBody>
          <a:bodyPr wrap="square" rtlCol="0">
            <a:spAutoFit/>
          </a:bodyPr>
          <a:lstStyle/>
          <a:p>
            <a:r>
              <a:rPr lang="ja-JP" altLang="en-US" sz="1200" dirty="0">
                <a:latin typeface="Meiryo UI" panose="020B0604030504040204" pitchFamily="50" charset="-128"/>
                <a:ea typeface="Meiryo UI" panose="020B0604030504040204" pitchFamily="50" charset="-128"/>
              </a:rPr>
              <a:t>技術指針の環境項目及び環境配慮項目の区分に「地震・津波」を加え、その項目に地震及び津波による生活への影響を</a:t>
            </a:r>
            <a:r>
              <a:rPr lang="ja-JP" altLang="en-US" sz="1200" dirty="0" smtClean="0">
                <a:latin typeface="Meiryo UI" panose="020B0604030504040204" pitchFamily="50" charset="-128"/>
                <a:ea typeface="Meiryo UI" panose="020B0604030504040204" pitchFamily="50" charset="-128"/>
              </a:rPr>
              <a:t>追加</a:t>
            </a:r>
            <a:r>
              <a:rPr lang="ja-JP" altLang="en-US" sz="1200" dirty="0">
                <a:latin typeface="Meiryo UI" panose="020B0604030504040204" pitchFamily="50" charset="-128"/>
                <a:ea typeface="Meiryo UI" panose="020B0604030504040204" pitchFamily="50" charset="-128"/>
              </a:rPr>
              <a:t>した</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また、対象事業種、環境配慮事項等は以下のとおり</a:t>
            </a:r>
            <a:r>
              <a:rPr lang="ja-JP" altLang="en-US" sz="1200" dirty="0" smtClean="0">
                <a:latin typeface="Meiryo UI" panose="020B0604030504040204" pitchFamily="50" charset="-128"/>
                <a:ea typeface="Meiryo UI" panose="020B0604030504040204" pitchFamily="50" charset="-128"/>
              </a:rPr>
              <a:t>とした。</a:t>
            </a:r>
            <a:endParaRPr lang="ja-JP" altLang="en-US" sz="12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4EB82A95-81CD-4F26-ABF4-6F9D8B501C0A}"/>
              </a:ext>
            </a:extLst>
          </p:cNvPr>
          <p:cNvSpPr txBox="1"/>
          <p:nvPr/>
        </p:nvSpPr>
        <p:spPr>
          <a:xfrm>
            <a:off x="6425070" y="3268690"/>
            <a:ext cx="4546631" cy="285036"/>
          </a:xfrm>
          <a:prstGeom prst="roundRect">
            <a:avLst>
              <a:gd name="adj" fmla="val 6211"/>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（２）津波による環境への影響</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a:extLst>
              <a:ext uri="{FF2B5EF4-FFF2-40B4-BE49-F238E27FC236}">
                <a16:creationId xmlns:a16="http://schemas.microsoft.com/office/drawing/2014/main" id="{C8712AF9-DF5C-4EE3-BC2E-F92867B34278}"/>
              </a:ext>
            </a:extLst>
          </p:cNvPr>
          <p:cNvSpPr/>
          <p:nvPr/>
        </p:nvSpPr>
        <p:spPr>
          <a:xfrm>
            <a:off x="86591" y="3014810"/>
            <a:ext cx="6296400" cy="2635895"/>
          </a:xfrm>
          <a:prstGeom prst="rect">
            <a:avLst/>
          </a:prstGeom>
          <a:solidFill>
            <a:schemeClr val="accent1">
              <a:lumMod val="40000"/>
              <a:lumOff val="60000"/>
              <a:alpha val="2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ysClr val="windowText" lastClr="000000"/>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4EB82A95-81CD-4F26-ABF4-6F9D8B501C0A}"/>
              </a:ext>
            </a:extLst>
          </p:cNvPr>
          <p:cNvSpPr txBox="1"/>
          <p:nvPr/>
        </p:nvSpPr>
        <p:spPr>
          <a:xfrm>
            <a:off x="86591" y="2861209"/>
            <a:ext cx="4546631" cy="28503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（４）熱中症等による健康への影響及び暑熱による生活への影響</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a:extLst>
              <a:ext uri="{FF2B5EF4-FFF2-40B4-BE49-F238E27FC236}">
                <a16:creationId xmlns:a16="http://schemas.microsoft.com/office/drawing/2014/main" id="{C8712AF9-DF5C-4EE3-BC2E-F92867B34278}"/>
              </a:ext>
            </a:extLst>
          </p:cNvPr>
          <p:cNvSpPr/>
          <p:nvPr/>
        </p:nvSpPr>
        <p:spPr>
          <a:xfrm>
            <a:off x="80871" y="433248"/>
            <a:ext cx="6296400" cy="2235600"/>
          </a:xfrm>
          <a:prstGeom prst="rect">
            <a:avLst/>
          </a:prstGeom>
          <a:solidFill>
            <a:schemeClr val="accent1">
              <a:lumMod val="40000"/>
              <a:lumOff val="60000"/>
              <a:alpha val="2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4EB82A95-81CD-4F26-ABF4-6F9D8B501C0A}"/>
              </a:ext>
            </a:extLst>
          </p:cNvPr>
          <p:cNvSpPr txBox="1"/>
          <p:nvPr/>
        </p:nvSpPr>
        <p:spPr>
          <a:xfrm>
            <a:off x="80871" y="278694"/>
            <a:ext cx="4546631" cy="28503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（３）土砂災害による環境への影響</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2354186" y="8872692"/>
            <a:ext cx="2914532" cy="369332"/>
          </a:xfrm>
          <a:prstGeom prst="rect">
            <a:avLst/>
          </a:prstGeom>
        </p:spPr>
        <p:txBody>
          <a:bodyPr wrap="square">
            <a:spAutoFit/>
          </a:bodyPr>
          <a:lstStyle/>
          <a:p>
            <a:pPr algn="ctr"/>
            <a:r>
              <a:rPr lang="ja-JP" altLang="en-US" sz="1000" b="1" dirty="0">
                <a:latin typeface="Meiryo UI" panose="020B0604030504040204" pitchFamily="50" charset="-128"/>
                <a:ea typeface="Meiryo UI" panose="020B0604030504040204" pitchFamily="50" charset="-128"/>
              </a:rPr>
              <a:t>南海トラフ巨大地震の被害想定</a:t>
            </a:r>
            <a:endParaRPr lang="en-US" altLang="ja-JP" sz="1000" b="1"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出典：大阪府地域防災計画</a:t>
            </a:r>
            <a:endParaRPr lang="en-US" altLang="ja-JP" sz="800" dirty="0">
              <a:latin typeface="Meiryo UI" panose="020B0604030504040204" pitchFamily="50" charset="-128"/>
              <a:ea typeface="Meiryo UI"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1257934731"/>
              </p:ext>
            </p:extLst>
          </p:nvPr>
        </p:nvGraphicFramePr>
        <p:xfrm>
          <a:off x="206316" y="853978"/>
          <a:ext cx="6046379" cy="1737360"/>
        </p:xfrm>
        <a:graphic>
          <a:graphicData uri="http://schemas.openxmlformats.org/drawingml/2006/table">
            <a:tbl>
              <a:tblPr firstRow="1" bandRow="1">
                <a:tableStyleId>{5C22544A-7EE6-4342-B048-85BDC9FD1C3A}</a:tableStyleId>
              </a:tblPr>
              <a:tblGrid>
                <a:gridCol w="1221843">
                  <a:extLst>
                    <a:ext uri="{9D8B030D-6E8A-4147-A177-3AD203B41FA5}">
                      <a16:colId xmlns:a16="http://schemas.microsoft.com/office/drawing/2014/main" val="1993820330"/>
                    </a:ext>
                  </a:extLst>
                </a:gridCol>
                <a:gridCol w="4824536">
                  <a:extLst>
                    <a:ext uri="{9D8B030D-6E8A-4147-A177-3AD203B41FA5}">
                      <a16:colId xmlns:a16="http://schemas.microsoft.com/office/drawing/2014/main" val="1984553173"/>
                    </a:ext>
                  </a:extLst>
                </a:gridCol>
              </a:tblGrid>
              <a:tr h="215862">
                <a:tc>
                  <a:txBody>
                    <a:bodyPr/>
                    <a:lstStyle/>
                    <a:p>
                      <a:pPr marL="0" algn="ctr"/>
                      <a:r>
                        <a:rPr kumimoji="1" lang="zh-TW" altLang="en-US" sz="1050" b="0" dirty="0">
                          <a:solidFill>
                            <a:sysClr val="windowText" lastClr="000000"/>
                          </a:solidFill>
                          <a:latin typeface="Meiryo UI" panose="020B0604030504040204" pitchFamily="50" charset="-128"/>
                          <a:ea typeface="Meiryo UI" panose="020B0604030504040204" pitchFamily="50" charset="-128"/>
                        </a:rPr>
                        <a:t>環境配慮事項</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b="0" dirty="0">
                          <a:solidFill>
                            <a:sysClr val="windowText" lastClr="000000"/>
                          </a:solidFill>
                          <a:latin typeface="Meiryo UI" panose="020B0604030504040204" pitchFamily="50" charset="-128"/>
                          <a:ea typeface="Meiryo UI" panose="020B0604030504040204" pitchFamily="50" charset="-128"/>
                        </a:rPr>
                        <a:t>大雨に起因する土砂災害の発生の防止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7984481"/>
                  </a:ext>
                </a:extLst>
              </a:tr>
              <a:tr h="21586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地域概況の</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把握方法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現況及び将来（</a:t>
                      </a:r>
                      <a:r>
                        <a:rPr lang="en-US" altLang="ja-JP" sz="1050" dirty="0">
                          <a:solidFill>
                            <a:sysClr val="windowText" lastClr="000000"/>
                          </a:solidFill>
                          <a:latin typeface="Meiryo UI" panose="020B0604030504040204" pitchFamily="50" charset="-128"/>
                          <a:ea typeface="Meiryo UI" panose="020B0604030504040204" pitchFamily="50" charset="-128"/>
                        </a:rPr>
                        <a:t>21</a:t>
                      </a:r>
                      <a:r>
                        <a:rPr lang="ja-JP" altLang="en-US" sz="1050" dirty="0">
                          <a:solidFill>
                            <a:sysClr val="windowText" lastClr="000000"/>
                          </a:solidFill>
                          <a:latin typeface="Meiryo UI" panose="020B0604030504040204" pitchFamily="50" charset="-128"/>
                          <a:ea typeface="Meiryo UI" panose="020B0604030504040204" pitchFamily="50" charset="-128"/>
                        </a:rPr>
                        <a:t>世紀末頃）における最大時間降水量及び最大日降水量等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3003043"/>
                  </a:ext>
                </a:extLst>
              </a:tr>
              <a:tr h="21586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調査手法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地域概況の把握方法に準じる手法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86229"/>
                  </a:ext>
                </a:extLst>
              </a:tr>
              <a:tr h="21586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予測手法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安定計算式による定量的な予測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8032392"/>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評価手法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安定計算によって得られた安全率を許容安全率と比較するなど、大雨による土工構造物や残土処分場に埋立てられた土砂の安定性の低下に関して環境への影響を最小限にとどめるよう環境保全についての適正な配慮がなされているかについ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3859618"/>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2523600205"/>
              </p:ext>
            </p:extLst>
          </p:nvPr>
        </p:nvGraphicFramePr>
        <p:xfrm>
          <a:off x="206315" y="3466629"/>
          <a:ext cx="6046379" cy="2057400"/>
        </p:xfrm>
        <a:graphic>
          <a:graphicData uri="http://schemas.openxmlformats.org/drawingml/2006/table">
            <a:tbl>
              <a:tblPr firstRow="1" bandRow="1">
                <a:tableStyleId>{5C22544A-7EE6-4342-B048-85BDC9FD1C3A}</a:tableStyleId>
              </a:tblPr>
              <a:tblGrid>
                <a:gridCol w="1221843">
                  <a:extLst>
                    <a:ext uri="{9D8B030D-6E8A-4147-A177-3AD203B41FA5}">
                      <a16:colId xmlns:a16="http://schemas.microsoft.com/office/drawing/2014/main" val="1993820330"/>
                    </a:ext>
                  </a:extLst>
                </a:gridCol>
                <a:gridCol w="4824536">
                  <a:extLst>
                    <a:ext uri="{9D8B030D-6E8A-4147-A177-3AD203B41FA5}">
                      <a16:colId xmlns:a16="http://schemas.microsoft.com/office/drawing/2014/main" val="1984553173"/>
                    </a:ext>
                  </a:extLst>
                </a:gridCol>
              </a:tblGrid>
              <a:tr h="215862">
                <a:tc>
                  <a:txBody>
                    <a:bodyPr/>
                    <a:lstStyle/>
                    <a:p>
                      <a:pPr marL="0" algn="ctr"/>
                      <a:r>
                        <a:rPr kumimoji="1" lang="zh-TW" altLang="en-US" sz="1050" b="0" dirty="0">
                          <a:solidFill>
                            <a:sysClr val="windowText" lastClr="000000"/>
                          </a:solidFill>
                          <a:latin typeface="Meiryo UI" panose="020B0604030504040204" pitchFamily="50" charset="-128"/>
                          <a:ea typeface="Meiryo UI" panose="020B0604030504040204" pitchFamily="50" charset="-128"/>
                        </a:rPr>
                        <a:t>環境配慮事項</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b="0" dirty="0">
                          <a:solidFill>
                            <a:sysClr val="windowText" lastClr="000000"/>
                          </a:solidFill>
                          <a:latin typeface="Meiryo UI" panose="020B0604030504040204" pitchFamily="50" charset="-128"/>
                          <a:ea typeface="Meiryo UI" panose="020B0604030504040204" pitchFamily="50" charset="-128"/>
                        </a:rPr>
                        <a:t>ヒートアイランド現象等暑熱による健康リスクの低減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7984481"/>
                  </a:ext>
                </a:extLst>
              </a:tr>
              <a:tr h="21586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地域概況の</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把握方法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現況及び将来（</a:t>
                      </a:r>
                      <a:r>
                        <a:rPr lang="en-US" altLang="ja-JP" sz="1050" dirty="0">
                          <a:solidFill>
                            <a:sysClr val="windowText" lastClr="000000"/>
                          </a:solidFill>
                          <a:latin typeface="Meiryo UI" panose="020B0604030504040204" pitchFamily="50" charset="-128"/>
                          <a:ea typeface="Meiryo UI" panose="020B0604030504040204" pitchFamily="50" charset="-128"/>
                        </a:rPr>
                        <a:t>21</a:t>
                      </a:r>
                      <a:r>
                        <a:rPr lang="ja-JP" altLang="en-US" sz="1050" dirty="0">
                          <a:solidFill>
                            <a:sysClr val="windowText" lastClr="000000"/>
                          </a:solidFill>
                          <a:latin typeface="Meiryo UI" panose="020B0604030504040204" pitchFamily="50" charset="-128"/>
                          <a:ea typeface="Meiryo UI" panose="020B0604030504040204" pitchFamily="50" charset="-128"/>
                        </a:rPr>
                        <a:t>世紀末頃）における夏季（８月）の日最高気温等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3003043"/>
                  </a:ext>
                </a:extLst>
              </a:tr>
              <a:tr h="21586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調査手法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事業計画地における気温等の測定、</a:t>
                      </a:r>
                      <a:r>
                        <a:rPr lang="en-US" altLang="ja-JP" sz="1050" dirty="0">
                          <a:solidFill>
                            <a:sysClr val="windowText" lastClr="000000"/>
                          </a:solidFill>
                          <a:latin typeface="Meiryo UI" panose="020B0604030504040204" pitchFamily="50" charset="-128"/>
                          <a:ea typeface="Meiryo UI" panose="020B0604030504040204" pitchFamily="50" charset="-128"/>
                        </a:rPr>
                        <a:t>WBGT</a:t>
                      </a:r>
                      <a:r>
                        <a:rPr lang="ja-JP" altLang="en-US" sz="1050" dirty="0">
                          <a:solidFill>
                            <a:sysClr val="windowText" lastClr="000000"/>
                          </a:solidFill>
                          <a:latin typeface="Meiryo UI" panose="020B0604030504040204" pitchFamily="50" charset="-128"/>
                          <a:ea typeface="Meiryo UI" panose="020B0604030504040204" pitchFamily="50" charset="-128"/>
                        </a:rPr>
                        <a:t>（暑さ指数）の算出または地域概況の把握方法に準じる手法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86229"/>
                  </a:ext>
                </a:extLst>
              </a:tr>
              <a:tr h="21586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予測手法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ヒートアイランド対策熱負荷計算モデル等による定量的な予測、建築物総合環境性能評価システム（</a:t>
                      </a:r>
                      <a:r>
                        <a:rPr lang="en-US" altLang="ja-JP" sz="1050" dirty="0">
                          <a:solidFill>
                            <a:sysClr val="windowText" lastClr="000000"/>
                          </a:solidFill>
                          <a:latin typeface="Meiryo UI" panose="020B0604030504040204" pitchFamily="50" charset="-128"/>
                          <a:ea typeface="Meiryo UI" panose="020B0604030504040204" pitchFamily="50" charset="-128"/>
                        </a:rPr>
                        <a:t>CASBEE</a:t>
                      </a:r>
                      <a:r>
                        <a:rPr lang="ja-JP" altLang="en-US" sz="1050" dirty="0">
                          <a:solidFill>
                            <a:sysClr val="windowText" lastClr="000000"/>
                          </a:solidFill>
                          <a:latin typeface="Meiryo UI" panose="020B0604030504040204" pitchFamily="50" charset="-128"/>
                          <a:ea typeface="Meiryo UI" panose="020B0604030504040204" pitchFamily="50" charset="-128"/>
                        </a:rPr>
                        <a:t>）の評価項目を参考とした定性的な予測、対策手法及び対策量による定性的な予測など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8032392"/>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評価手法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事業の実施による気温、相対湿度、日射量、風速及び</a:t>
                      </a:r>
                      <a:r>
                        <a:rPr lang="en-US" altLang="ja-JP" sz="1050" dirty="0">
                          <a:solidFill>
                            <a:sysClr val="windowText" lastClr="000000"/>
                          </a:solidFill>
                          <a:latin typeface="Meiryo UI" panose="020B0604030504040204" pitchFamily="50" charset="-128"/>
                          <a:ea typeface="Meiryo UI" panose="020B0604030504040204" pitchFamily="50" charset="-128"/>
                        </a:rPr>
                        <a:t>WBGT</a:t>
                      </a:r>
                      <a:r>
                        <a:rPr lang="ja-JP" altLang="en-US" sz="1050" dirty="0">
                          <a:solidFill>
                            <a:sysClr val="windowText" lastClr="000000"/>
                          </a:solidFill>
                          <a:latin typeface="Meiryo UI" panose="020B0604030504040204" pitchFamily="50" charset="-128"/>
                          <a:ea typeface="Meiryo UI" panose="020B0604030504040204" pitchFamily="50" charset="-128"/>
                        </a:rPr>
                        <a:t>等への影響を最小限にとどめるよう環境保全についての適正な配慮がなされているかについて評価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3859618"/>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2326066106"/>
              </p:ext>
            </p:extLst>
          </p:nvPr>
        </p:nvGraphicFramePr>
        <p:xfrm>
          <a:off x="6550515" y="1243114"/>
          <a:ext cx="6046379" cy="1715877"/>
        </p:xfrm>
        <a:graphic>
          <a:graphicData uri="http://schemas.openxmlformats.org/drawingml/2006/table">
            <a:tbl>
              <a:tblPr firstRow="1" bandRow="1">
                <a:tableStyleId>{5C22544A-7EE6-4342-B048-85BDC9FD1C3A}</a:tableStyleId>
              </a:tblPr>
              <a:tblGrid>
                <a:gridCol w="1221843">
                  <a:extLst>
                    <a:ext uri="{9D8B030D-6E8A-4147-A177-3AD203B41FA5}">
                      <a16:colId xmlns:a16="http://schemas.microsoft.com/office/drawing/2014/main" val="1993820330"/>
                    </a:ext>
                  </a:extLst>
                </a:gridCol>
                <a:gridCol w="4824536">
                  <a:extLst>
                    <a:ext uri="{9D8B030D-6E8A-4147-A177-3AD203B41FA5}">
                      <a16:colId xmlns:a16="http://schemas.microsoft.com/office/drawing/2014/main" val="1984553173"/>
                    </a:ext>
                  </a:extLst>
                </a:gridCol>
              </a:tblGrid>
              <a:tr h="288032">
                <a:tc>
                  <a:txBody>
                    <a:bodyPr/>
                    <a:lstStyle/>
                    <a:p>
                      <a:pPr marL="0" algn="ctr"/>
                      <a:r>
                        <a:rPr kumimoji="1" lang="zh-TW" altLang="en-US" sz="1050" b="0" dirty="0">
                          <a:solidFill>
                            <a:sysClr val="windowText" lastClr="000000"/>
                          </a:solidFill>
                          <a:latin typeface="Meiryo UI" panose="020B0604030504040204" pitchFamily="50" charset="-128"/>
                          <a:ea typeface="Meiryo UI" panose="020B0604030504040204" pitchFamily="50" charset="-128"/>
                        </a:rPr>
                        <a:t>環境配慮事項</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b="0" dirty="0">
                          <a:solidFill>
                            <a:sysClr val="windowText" lastClr="000000"/>
                          </a:solidFill>
                          <a:latin typeface="Meiryo UI" panose="020B0604030504040204" pitchFamily="50" charset="-128"/>
                          <a:ea typeface="Meiryo UI" panose="020B0604030504040204" pitchFamily="50" charset="-128"/>
                        </a:rPr>
                        <a:t>地震に起因する化学物質の漏洩による環境リスクの低減</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7984481"/>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地域概況の</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把握方法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南海トラフ巨大地震、上町断層帯地震、生駒断層帯地震、有馬高槻断層帯地震、中央構造線断層帯地震の被害想定（想定震度及び液状化可能性（ＰＬ値））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3003043"/>
                  </a:ext>
                </a:extLst>
              </a:tr>
              <a:tr h="27007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調査手法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地域概況の把握方法に準じる手法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86229"/>
                  </a:ext>
                </a:extLst>
              </a:tr>
              <a:tr h="334813">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予測手法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化学物質の漏洩の発生リスクの程度を定性的に予測</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8032392"/>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評価手法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化学物質の漏洩に関して環境への影響を最小限にとどめるよう環境保全についての適正な配慮がされているかについて評価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3859618"/>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2565696282"/>
              </p:ext>
            </p:extLst>
          </p:nvPr>
        </p:nvGraphicFramePr>
        <p:xfrm>
          <a:off x="6550515" y="3874110"/>
          <a:ext cx="6046379" cy="1676793"/>
        </p:xfrm>
        <a:graphic>
          <a:graphicData uri="http://schemas.openxmlformats.org/drawingml/2006/table">
            <a:tbl>
              <a:tblPr firstRow="1" bandRow="1">
                <a:tableStyleId>{5C22544A-7EE6-4342-B048-85BDC9FD1C3A}</a:tableStyleId>
              </a:tblPr>
              <a:tblGrid>
                <a:gridCol w="1221843">
                  <a:extLst>
                    <a:ext uri="{9D8B030D-6E8A-4147-A177-3AD203B41FA5}">
                      <a16:colId xmlns:a16="http://schemas.microsoft.com/office/drawing/2014/main" val="1993820330"/>
                    </a:ext>
                  </a:extLst>
                </a:gridCol>
                <a:gridCol w="4824536">
                  <a:extLst>
                    <a:ext uri="{9D8B030D-6E8A-4147-A177-3AD203B41FA5}">
                      <a16:colId xmlns:a16="http://schemas.microsoft.com/office/drawing/2014/main" val="1984553173"/>
                    </a:ext>
                  </a:extLst>
                </a:gridCol>
              </a:tblGrid>
              <a:tr h="284611">
                <a:tc>
                  <a:txBody>
                    <a:bodyPr/>
                    <a:lstStyle/>
                    <a:p>
                      <a:pPr marL="0" algn="ctr"/>
                      <a:r>
                        <a:rPr kumimoji="1" lang="zh-TW" altLang="en-US" sz="1050" b="0" dirty="0">
                          <a:solidFill>
                            <a:sysClr val="windowText" lastClr="000000"/>
                          </a:solidFill>
                          <a:latin typeface="Meiryo UI" panose="020B0604030504040204" pitchFamily="50" charset="-128"/>
                          <a:ea typeface="Meiryo UI" panose="020B0604030504040204" pitchFamily="50" charset="-128"/>
                        </a:rPr>
                        <a:t>環境配慮事項</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b="0" dirty="0">
                          <a:solidFill>
                            <a:sysClr val="windowText" lastClr="000000"/>
                          </a:solidFill>
                          <a:latin typeface="Meiryo UI" panose="020B0604030504040204" pitchFamily="50" charset="-128"/>
                          <a:ea typeface="Meiryo UI" panose="020B0604030504040204" pitchFamily="50" charset="-128"/>
                        </a:rPr>
                        <a:t>津波に起因する浸水に伴う化学物質の漏洩による環境リスクの低減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7984481"/>
                  </a:ext>
                </a:extLst>
              </a:tr>
              <a:tr h="284611">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地域概況の</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把握方法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津波浸水深の把握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3003043"/>
                  </a:ext>
                </a:extLst>
              </a:tr>
              <a:tr h="284611">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調査手法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地域概況の把握方法に準じる手法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86229"/>
                  </a:ext>
                </a:extLst>
              </a:tr>
              <a:tr h="284611">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予測手法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化学物質の漏洩の発生リスクの程度を定性的に予測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8032392"/>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評価手法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化学物質の漏洩に関して環境への影響を最小限にとどめるよう環境保全についての適正な配慮がなされているかについて評価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3859618"/>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3924166592"/>
              </p:ext>
            </p:extLst>
          </p:nvPr>
        </p:nvGraphicFramePr>
        <p:xfrm>
          <a:off x="6566680" y="5860242"/>
          <a:ext cx="6046379" cy="2236032"/>
        </p:xfrm>
        <a:graphic>
          <a:graphicData uri="http://schemas.openxmlformats.org/drawingml/2006/table">
            <a:tbl>
              <a:tblPr firstRow="1" bandRow="1">
                <a:tableStyleId>{5C22544A-7EE6-4342-B048-85BDC9FD1C3A}</a:tableStyleId>
              </a:tblPr>
              <a:tblGrid>
                <a:gridCol w="1221843">
                  <a:extLst>
                    <a:ext uri="{9D8B030D-6E8A-4147-A177-3AD203B41FA5}">
                      <a16:colId xmlns:a16="http://schemas.microsoft.com/office/drawing/2014/main" val="1993820330"/>
                    </a:ext>
                  </a:extLst>
                </a:gridCol>
                <a:gridCol w="4824536">
                  <a:extLst>
                    <a:ext uri="{9D8B030D-6E8A-4147-A177-3AD203B41FA5}">
                      <a16:colId xmlns:a16="http://schemas.microsoft.com/office/drawing/2014/main" val="1984553173"/>
                    </a:ext>
                  </a:extLst>
                </a:gridCol>
              </a:tblGrid>
              <a:tr h="288032">
                <a:tc>
                  <a:txBody>
                    <a:bodyPr/>
                    <a:lstStyle/>
                    <a:p>
                      <a:pPr marL="0" algn="ctr"/>
                      <a:r>
                        <a:rPr kumimoji="1" lang="zh-TW" altLang="en-US" sz="1050" b="0" dirty="0">
                          <a:solidFill>
                            <a:sysClr val="windowText" lastClr="000000"/>
                          </a:solidFill>
                          <a:latin typeface="Meiryo UI" panose="020B0604030504040204" pitchFamily="50" charset="-128"/>
                          <a:ea typeface="Meiryo UI" panose="020B0604030504040204" pitchFamily="50" charset="-128"/>
                        </a:rPr>
                        <a:t>環境配慮事項</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b="0" dirty="0">
                          <a:solidFill>
                            <a:sysClr val="windowText" lastClr="000000"/>
                          </a:solidFill>
                          <a:latin typeface="Meiryo UI" panose="020B0604030504040204" pitchFamily="50" charset="-128"/>
                          <a:ea typeface="Meiryo UI" panose="020B0604030504040204" pitchFamily="50" charset="-128"/>
                        </a:rPr>
                        <a:t>津波に起因する越波による廃棄物及び内水の流出や竣工後に立地する工場などの供給処理施設の浸水に伴う化学物質の漏洩による環境リスクの低減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7984481"/>
                  </a:ext>
                </a:extLst>
              </a:tr>
              <a:tr h="287599">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地域概況の</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把握方法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津波波高の把握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3003043"/>
                  </a:ext>
                </a:extLst>
              </a:tr>
              <a:tr h="27007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調査手法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地域概況の把握方法に準じる手法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86229"/>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予測手法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津波に起因する越波による廃棄物及び内水の流出に伴う化学物質の漏洩の発生リスクの程度を定性的に予測</a:t>
                      </a:r>
                      <a:endParaRPr lang="en-US" altLang="ja-JP" sz="1050" dirty="0">
                        <a:solidFill>
                          <a:sysClr val="windowText" lastClr="000000"/>
                        </a:solidFill>
                        <a:latin typeface="Meiryo UI" panose="020B0604030504040204" pitchFamily="50" charset="-128"/>
                        <a:ea typeface="Meiryo UI" panose="020B0604030504040204" pitchFamily="50" charset="-128"/>
                      </a:endParaRPr>
                    </a:p>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竣工後の土地の浸水深を定量的に予測した上で、立地する工場などの供給処理施設の浸水に伴う化学物質の漏洩の発生リスクの程度を定性的に予測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8032392"/>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評価手法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化学物質の漏洩に関して環境への影響を最小限にとどめるよう環境保全についての適正な配慮がなされているかについて評価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3859618"/>
                  </a:ext>
                </a:extLst>
              </a:tr>
            </a:tbl>
          </a:graphicData>
        </a:graphic>
      </p:graphicFrame>
      <p:sp>
        <p:nvSpPr>
          <p:cNvPr id="30" name="テキスト ボックス 29">
            <a:extLst>
              <a:ext uri="{FF2B5EF4-FFF2-40B4-BE49-F238E27FC236}">
                <a16:creationId xmlns:a16="http://schemas.microsoft.com/office/drawing/2014/main" id="{C2CD15DF-039D-4AF1-BE83-63BFAF3050C3}"/>
              </a:ext>
            </a:extLst>
          </p:cNvPr>
          <p:cNvSpPr txBox="1"/>
          <p:nvPr/>
        </p:nvSpPr>
        <p:spPr>
          <a:xfrm>
            <a:off x="6425070" y="8401000"/>
            <a:ext cx="1847938" cy="271869"/>
          </a:xfrm>
          <a:prstGeom prst="rect">
            <a:avLst/>
          </a:prstGeom>
          <a:solidFill>
            <a:srgbClr val="0000FF"/>
          </a:solidFill>
          <a:ln w="9525">
            <a:noFill/>
          </a:ln>
        </p:spPr>
        <p:txBody>
          <a:bodyPr wrap="square" rtlCol="0">
            <a:spAutoFit/>
          </a:bodyPr>
          <a:lstStyle/>
          <a:p>
            <a:pPr algn="dist">
              <a:lnSpc>
                <a:spcPts val="1400"/>
              </a:lnSpc>
            </a:pP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施行日</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a:xfrm>
            <a:off x="6487889" y="8672869"/>
            <a:ext cx="6046187" cy="602000"/>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ts val="1600"/>
              </a:lnSpc>
              <a:buFont typeface="Wingdings" panose="05000000000000000000" pitchFamily="2" charset="2"/>
              <a:buChar char="l"/>
            </a:pPr>
            <a:r>
              <a:rPr lang="ja-JP" altLang="en-US" sz="1200" dirty="0">
                <a:solidFill>
                  <a:schemeClr val="tx1"/>
                </a:solidFill>
                <a:latin typeface="Meiryo UI" panose="020B0604030504040204" pitchFamily="50" charset="-128"/>
                <a:ea typeface="Meiryo UI" panose="020B0604030504040204" pitchFamily="50" charset="-128"/>
              </a:rPr>
              <a:t>令和５年（</a:t>
            </a:r>
            <a:r>
              <a:rPr lang="en-US" altLang="ja-JP" sz="1200" dirty="0">
                <a:solidFill>
                  <a:schemeClr val="tx1"/>
                </a:solidFill>
                <a:latin typeface="Meiryo UI" panose="020B0604030504040204" pitchFamily="50" charset="-128"/>
                <a:ea typeface="Meiryo UI" panose="020B0604030504040204" pitchFamily="50" charset="-128"/>
              </a:rPr>
              <a:t>2023</a:t>
            </a:r>
            <a:r>
              <a:rPr lang="ja-JP" altLang="en-US" sz="1200" dirty="0">
                <a:solidFill>
                  <a:schemeClr val="tx1"/>
                </a:solidFill>
                <a:latin typeface="Meiryo UI" panose="020B0604030504040204" pitchFamily="50" charset="-128"/>
                <a:ea typeface="Meiryo UI" panose="020B0604030504040204" pitchFamily="50" charset="-128"/>
              </a:rPr>
              <a:t>年</a:t>
            </a:r>
            <a:r>
              <a:rPr lang="ja-JP" altLang="en-US" sz="1200">
                <a:solidFill>
                  <a:schemeClr val="tx1"/>
                </a:solidFill>
                <a:latin typeface="Meiryo UI" panose="020B0604030504040204" pitchFamily="50" charset="-128"/>
                <a:ea typeface="Meiryo UI" panose="020B0604030504040204" pitchFamily="50" charset="-128"/>
              </a:rPr>
              <a:t>）</a:t>
            </a:r>
            <a:r>
              <a:rPr lang="ja-JP" altLang="en-US" sz="1200" smtClean="0">
                <a:solidFill>
                  <a:schemeClr val="tx1"/>
                </a:solidFill>
                <a:latin typeface="Meiryo UI" panose="020B0604030504040204" pitchFamily="50" charset="-128"/>
                <a:ea typeface="Meiryo UI" panose="020B0604030504040204" pitchFamily="50" charset="-128"/>
              </a:rPr>
              <a:t>４月１日</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6448721" y="3594618"/>
            <a:ext cx="3257623" cy="276999"/>
          </a:xfrm>
          <a:prstGeom prst="rect">
            <a:avLst/>
          </a:prstGeom>
          <a:noFill/>
        </p:spPr>
        <p:txBody>
          <a:bodyPr wrap="none" rtlCol="0">
            <a:spAutoFit/>
          </a:bodyPr>
          <a:lstStyle/>
          <a:p>
            <a:r>
              <a:rPr lang="ja-JP" altLang="en-US" sz="1200" b="1" dirty="0">
                <a:solidFill>
                  <a:sysClr val="windowText" lastClr="000000"/>
                </a:solidFill>
                <a:latin typeface="Meiryo UI" panose="020B0604030504040204" pitchFamily="50" charset="-128"/>
                <a:ea typeface="Meiryo UI" panose="020B0604030504040204" pitchFamily="50" charset="-128"/>
              </a:rPr>
              <a:t>１）沿岸域に立地する工場などの供給処理施設</a:t>
            </a:r>
            <a:endParaRPr lang="en-US" altLang="ja-JP" sz="1200" b="1" dirty="0">
              <a:solidFill>
                <a:sysClr val="windowText" lastClr="000000"/>
              </a:solidFill>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6448721" y="5626138"/>
            <a:ext cx="2133918" cy="276999"/>
          </a:xfrm>
          <a:prstGeom prst="rect">
            <a:avLst/>
          </a:prstGeom>
          <a:noFill/>
        </p:spPr>
        <p:txBody>
          <a:bodyPr wrap="none" rtlCol="0">
            <a:spAutoFit/>
          </a:bodyPr>
          <a:lstStyle/>
          <a:p>
            <a:r>
              <a:rPr lang="ja-JP" altLang="en-US" sz="1200" b="1" dirty="0">
                <a:solidFill>
                  <a:sysClr val="windowText" lastClr="000000"/>
                </a:solidFill>
                <a:latin typeface="Meiryo UI" panose="020B0604030504040204" pitchFamily="50" charset="-128"/>
                <a:ea typeface="Meiryo UI" panose="020B0604030504040204" pitchFamily="50" charset="-128"/>
              </a:rPr>
              <a:t>２）廃棄物海面最終処分場　</a:t>
            </a:r>
            <a:endParaRPr kumimoji="1" lang="ja-JP" altLang="en-US" sz="1200" dirty="0"/>
          </a:p>
        </p:txBody>
      </p:sp>
      <p:sp>
        <p:nvSpPr>
          <p:cNvPr id="34" name="テキスト ボックス 33">
            <a:extLst>
              <a:ext uri="{FF2B5EF4-FFF2-40B4-BE49-F238E27FC236}">
                <a16:creationId xmlns:a16="http://schemas.microsoft.com/office/drawing/2014/main" id="{AC4CF85B-17D3-4BA3-A786-2AEFA453B6D8}"/>
              </a:ext>
            </a:extLst>
          </p:cNvPr>
          <p:cNvSpPr txBox="1"/>
          <p:nvPr/>
        </p:nvSpPr>
        <p:spPr>
          <a:xfrm>
            <a:off x="0" y="5659165"/>
            <a:ext cx="6252694" cy="475059"/>
          </a:xfrm>
          <a:prstGeom prst="roundRect">
            <a:avLst>
              <a:gd name="adj" fmla="val 6211"/>
            </a:avLst>
          </a:prstGeom>
          <a:noFill/>
          <a:ln w="6350">
            <a:noFill/>
          </a:ln>
        </p:spPr>
        <p:txBody>
          <a:bodyPr wrap="square" rtlCol="0">
            <a:spAutoFit/>
          </a:bodyPr>
          <a:lstStyle/>
          <a:p>
            <a:pPr indent="144000" algn="just"/>
            <a:r>
              <a:rPr lang="ja-JP" altLang="en-US" sz="1200" dirty="0">
                <a:latin typeface="Meiryo UI" panose="020B0604030504040204" pitchFamily="50" charset="-128"/>
                <a:ea typeface="Meiryo UI" panose="020B0604030504040204" pitchFamily="50" charset="-128"/>
              </a:rPr>
              <a:t>また、近い将来の発生が予想されている</a:t>
            </a:r>
            <a:r>
              <a:rPr lang="ja-JP" altLang="en-US" sz="1200" b="1" dirty="0">
                <a:latin typeface="Meiryo UI" panose="020B0604030504040204" pitchFamily="50" charset="-128"/>
                <a:ea typeface="Meiryo UI" panose="020B0604030504040204" pitchFamily="50" charset="-128"/>
              </a:rPr>
              <a:t>地震</a:t>
            </a:r>
            <a:r>
              <a:rPr lang="ja-JP" altLang="en-US" sz="1200" dirty="0">
                <a:latin typeface="Meiryo UI" panose="020B0604030504040204" pitchFamily="50" charset="-128"/>
                <a:ea typeface="Meiryo UI" panose="020B0604030504040204" pitchFamily="50" charset="-128"/>
              </a:rPr>
              <a:t>及び</a:t>
            </a:r>
            <a:r>
              <a:rPr lang="ja-JP" altLang="en-US" sz="1200" b="1" dirty="0">
                <a:latin typeface="Meiryo UI" panose="020B0604030504040204" pitchFamily="50" charset="-128"/>
                <a:ea typeface="Meiryo UI" panose="020B0604030504040204" pitchFamily="50" charset="-128"/>
              </a:rPr>
              <a:t>津波</a:t>
            </a:r>
            <a:r>
              <a:rPr lang="ja-JP" altLang="en-US" sz="1200" dirty="0">
                <a:latin typeface="Meiryo UI" panose="020B0604030504040204" pitchFamily="50" charset="-128"/>
                <a:ea typeface="Meiryo UI" panose="020B0604030504040204" pitchFamily="50" charset="-128"/>
              </a:rPr>
              <a:t>による環境への影響についても環境影響評価制度に導入することとした。</a:t>
            </a:r>
          </a:p>
        </p:txBody>
      </p:sp>
      <p:sp>
        <p:nvSpPr>
          <p:cNvPr id="5" name="正方形/長方形 4"/>
          <p:cNvSpPr/>
          <p:nvPr/>
        </p:nvSpPr>
        <p:spPr>
          <a:xfrm>
            <a:off x="80871" y="563730"/>
            <a:ext cx="2788264" cy="276999"/>
          </a:xfrm>
          <a:prstGeom prst="rect">
            <a:avLst/>
          </a:prstGeom>
        </p:spPr>
        <p:txBody>
          <a:bodyPr wrap="none">
            <a:spAutoFit/>
          </a:bodyPr>
          <a:lstStyle/>
          <a:p>
            <a:pPr marL="72000" lvl="0" algn="just">
              <a:defRPr/>
            </a:pPr>
            <a:r>
              <a:rPr lang="ja-JP" altLang="en-US" sz="1200" b="1" dirty="0">
                <a:solidFill>
                  <a:sysClr val="windowText" lastClr="000000"/>
                </a:solidFill>
                <a:latin typeface="Meiryo UI" panose="020B0604030504040204" pitchFamily="50" charset="-128"/>
                <a:ea typeface="Meiryo UI" panose="020B0604030504040204" pitchFamily="50" charset="-128"/>
              </a:rPr>
              <a:t>開発行為など面整備及び発生土の処分</a:t>
            </a:r>
          </a:p>
        </p:txBody>
      </p:sp>
      <p:sp>
        <p:nvSpPr>
          <p:cNvPr id="7" name="正方形/長方形 6"/>
          <p:cNvSpPr/>
          <p:nvPr/>
        </p:nvSpPr>
        <p:spPr>
          <a:xfrm>
            <a:off x="90988" y="3187137"/>
            <a:ext cx="1283044" cy="276999"/>
          </a:xfrm>
          <a:prstGeom prst="rect">
            <a:avLst/>
          </a:prstGeom>
        </p:spPr>
        <p:txBody>
          <a:bodyPr wrap="none">
            <a:spAutoFit/>
          </a:bodyPr>
          <a:lstStyle/>
          <a:p>
            <a:pPr marL="72000" lvl="0" algn="just">
              <a:defRPr/>
            </a:pPr>
            <a:r>
              <a:rPr lang="zh-TW" altLang="en-US" sz="1200" b="1" dirty="0">
                <a:solidFill>
                  <a:sysClr val="windowText" lastClr="000000"/>
                </a:solidFill>
                <a:latin typeface="Meiryo UI" panose="020B0604030504040204" pitchFamily="50" charset="-128"/>
                <a:ea typeface="Meiryo UI" panose="020B0604030504040204" pitchFamily="50" charset="-128"/>
              </a:rPr>
              <a:t>面整備、建築物</a:t>
            </a:r>
          </a:p>
        </p:txBody>
      </p:sp>
      <p:sp>
        <p:nvSpPr>
          <p:cNvPr id="35" name="テキスト ボックス 34"/>
          <p:cNvSpPr txBox="1"/>
          <p:nvPr/>
        </p:nvSpPr>
        <p:spPr>
          <a:xfrm>
            <a:off x="6448721" y="979186"/>
            <a:ext cx="1800493" cy="276999"/>
          </a:xfrm>
          <a:prstGeom prst="rect">
            <a:avLst/>
          </a:prstGeom>
          <a:noFill/>
        </p:spPr>
        <p:txBody>
          <a:bodyPr wrap="none" rtlCol="0">
            <a:spAutoFit/>
          </a:bodyPr>
          <a:lstStyle/>
          <a:p>
            <a:r>
              <a:rPr lang="ja-JP" altLang="en-US" sz="1200" b="1" dirty="0">
                <a:solidFill>
                  <a:sysClr val="windowText" lastClr="000000"/>
                </a:solidFill>
                <a:latin typeface="Meiryo UI" panose="020B0604030504040204" pitchFamily="50" charset="-128"/>
                <a:ea typeface="Meiryo UI" panose="020B0604030504040204" pitchFamily="50" charset="-128"/>
              </a:rPr>
              <a:t>工場などの供給処理施設</a:t>
            </a:r>
            <a:endParaRPr lang="en-US" altLang="ja-JP" sz="1200" b="1"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764318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1914</Words>
  <Application>Microsoft Office PowerPoint</Application>
  <PresentationFormat>A3 297x420 mm</PresentationFormat>
  <Paragraphs>151</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UDゴシック</vt:lpstr>
      <vt:lpstr>Meiryo UI</vt:lpstr>
      <vt:lpstr>ＭＳ Ｐゴシック</vt:lpstr>
      <vt:lpstr>游ゴシック</vt:lpstr>
      <vt:lpstr>Arial</vt:lpstr>
      <vt:lpstr>Calibri</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2022-05-25T01:11:38Z</dcterms:created>
  <dcterms:modified xsi:type="dcterms:W3CDTF">2023-04-14T02:17:33Z</dcterms:modified>
</cp:coreProperties>
</file>