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handoutMasterIdLst>
    <p:handoutMasterId r:id="rId6"/>
  </p:handoutMasterIdLst>
  <p:sldIdLst>
    <p:sldId id="266" r:id="rId2"/>
    <p:sldId id="257" r:id="rId3"/>
    <p:sldId id="258" r:id="rId4"/>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002570"/>
    <a:srgbClr val="002B82"/>
    <a:srgbClr val="003399"/>
    <a:srgbClr val="000099"/>
    <a:srgbClr val="0E2138"/>
    <a:srgbClr val="0036A2"/>
    <a:srgbClr val="244E8C"/>
    <a:srgbClr val="26549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49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0EDA4FB-03C9-440C-8970-CA25A814D0B4}"/>
              </a:ext>
            </a:extLst>
          </p:cNvPr>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7125FC79-B55D-46C9-A284-9A7695627DB4}"/>
              </a:ext>
            </a:extLst>
          </p:cNvPr>
          <p:cNvSpPr>
            <a:spLocks noGrp="1"/>
          </p:cNvSpPr>
          <p:nvPr>
            <p:ph type="dt" sz="quarter" idx="1"/>
          </p:nvPr>
        </p:nvSpPr>
        <p:spPr>
          <a:xfrm>
            <a:off x="3850643" y="1"/>
            <a:ext cx="2945448" cy="497838"/>
          </a:xfrm>
          <a:prstGeom prst="rect">
            <a:avLst/>
          </a:prstGeom>
        </p:spPr>
        <p:txBody>
          <a:bodyPr vert="horz" lIns="91312" tIns="45656" rIns="91312" bIns="45656" rtlCol="0"/>
          <a:lstStyle>
            <a:lvl1pPr algn="r">
              <a:defRPr sz="1200"/>
            </a:lvl1pPr>
          </a:lstStyle>
          <a:p>
            <a:fld id="{94C86C56-B4E2-4E06-8030-FC3941516C55}" type="datetimeFigureOut">
              <a:rPr kumimoji="1" lang="ja-JP" altLang="en-US" smtClean="0"/>
              <a:t>2026/3/5</a:t>
            </a:fld>
            <a:endParaRPr kumimoji="1" lang="ja-JP" altLang="en-US"/>
          </a:p>
        </p:txBody>
      </p:sp>
      <p:sp>
        <p:nvSpPr>
          <p:cNvPr id="4" name="フッター プレースホルダー 3">
            <a:extLst>
              <a:ext uri="{FF2B5EF4-FFF2-40B4-BE49-F238E27FC236}">
                <a16:creationId xmlns:a16="http://schemas.microsoft.com/office/drawing/2014/main" id="{FCC60ED7-417C-4291-BD62-86F41E556148}"/>
              </a:ext>
            </a:extLst>
          </p:cNvPr>
          <p:cNvSpPr>
            <a:spLocks noGrp="1"/>
          </p:cNvSpPr>
          <p:nvPr>
            <p:ph type="ftr" sz="quarter" idx="2"/>
          </p:nvPr>
        </p:nvSpPr>
        <p:spPr>
          <a:xfrm>
            <a:off x="0" y="9428800"/>
            <a:ext cx="2945448" cy="497838"/>
          </a:xfrm>
          <a:prstGeom prst="rect">
            <a:avLst/>
          </a:prstGeom>
        </p:spPr>
        <p:txBody>
          <a:bodyPr vert="horz" lIns="91312" tIns="45656" rIns="91312" bIns="45656"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31671EFA-5AF3-4D38-BFA0-CA4E47CF5242}"/>
              </a:ext>
            </a:extLst>
          </p:cNvPr>
          <p:cNvSpPr>
            <a:spLocks noGrp="1"/>
          </p:cNvSpPr>
          <p:nvPr>
            <p:ph type="sldNum" sz="quarter" idx="3"/>
          </p:nvPr>
        </p:nvSpPr>
        <p:spPr>
          <a:xfrm>
            <a:off x="3850643" y="9428800"/>
            <a:ext cx="2945448" cy="497838"/>
          </a:xfrm>
          <a:prstGeom prst="rect">
            <a:avLst/>
          </a:prstGeom>
        </p:spPr>
        <p:txBody>
          <a:bodyPr vert="horz" lIns="91312" tIns="45656" rIns="91312" bIns="45656" rtlCol="0" anchor="b"/>
          <a:lstStyle>
            <a:lvl1pPr algn="r">
              <a:defRPr sz="1200"/>
            </a:lvl1pPr>
          </a:lstStyle>
          <a:p>
            <a:fld id="{1DB2FE45-C83B-4D09-B262-873D3C2BE327}" type="slidenum">
              <a:rPr kumimoji="1" lang="ja-JP" altLang="en-US" smtClean="0"/>
              <a:t>‹#›</a:t>
            </a:fld>
            <a:endParaRPr kumimoji="1" lang="ja-JP" altLang="en-US"/>
          </a:p>
        </p:txBody>
      </p:sp>
    </p:spTree>
    <p:extLst>
      <p:ext uri="{BB962C8B-B14F-4D97-AF65-F5344CB8AC3E}">
        <p14:creationId xmlns:p14="http://schemas.microsoft.com/office/powerpoint/2010/main" val="35586304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643" y="1"/>
            <a:ext cx="2945448" cy="497838"/>
          </a:xfrm>
          <a:prstGeom prst="rect">
            <a:avLst/>
          </a:prstGeom>
        </p:spPr>
        <p:txBody>
          <a:bodyPr vert="horz" lIns="91312" tIns="45656" rIns="91312" bIns="45656" rtlCol="0"/>
          <a:lstStyle>
            <a:lvl1pPr algn="r">
              <a:defRPr sz="1200"/>
            </a:lvl1pPr>
          </a:lstStyle>
          <a:p>
            <a:fld id="{0B1F3CEF-0413-44B8-A5B6-5DC895142B82}" type="datetimeFigureOut">
              <a:rPr kumimoji="1" lang="ja-JP" altLang="en-US" smtClean="0"/>
              <a:t>2026/3/5</a:t>
            </a:fld>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312" tIns="45656" rIns="91312" bIns="45656" rtlCol="0" anchor="ctr"/>
          <a:lstStyle/>
          <a:p>
            <a:endParaRPr lang="ja-JP" altLang="en-US"/>
          </a:p>
        </p:txBody>
      </p:sp>
      <p:sp>
        <p:nvSpPr>
          <p:cNvPr id="5" name="ノート プレースホルダー 4"/>
          <p:cNvSpPr>
            <a:spLocks noGrp="1"/>
          </p:cNvSpPr>
          <p:nvPr>
            <p:ph type="body" sz="quarter" idx="3"/>
          </p:nvPr>
        </p:nvSpPr>
        <p:spPr>
          <a:xfrm>
            <a:off x="680085" y="4777027"/>
            <a:ext cx="5437506" cy="3908187"/>
          </a:xfrm>
          <a:prstGeom prst="rect">
            <a:avLst/>
          </a:prstGeom>
        </p:spPr>
        <p:txBody>
          <a:bodyPr vert="horz" lIns="91312" tIns="45656" rIns="91312" bIns="456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800"/>
            <a:ext cx="2945448" cy="497838"/>
          </a:xfrm>
          <a:prstGeom prst="rect">
            <a:avLst/>
          </a:prstGeom>
        </p:spPr>
        <p:txBody>
          <a:bodyPr vert="horz" lIns="91312" tIns="45656" rIns="91312" bIns="4565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643" y="9428800"/>
            <a:ext cx="2945448" cy="497838"/>
          </a:xfrm>
          <a:prstGeom prst="rect">
            <a:avLst/>
          </a:prstGeom>
        </p:spPr>
        <p:txBody>
          <a:bodyPr vert="horz" lIns="91312" tIns="45656" rIns="91312" bIns="45656" rtlCol="0" anchor="b"/>
          <a:lstStyle>
            <a:lvl1pPr algn="r">
              <a:defRPr sz="1200"/>
            </a:lvl1pPr>
          </a:lstStyle>
          <a:p>
            <a:fld id="{CA1C4918-D720-4DA9-8ED1-AB94F321FF80}" type="slidenum">
              <a:rPr kumimoji="1" lang="ja-JP" altLang="en-US" smtClean="0"/>
              <a:t>‹#›</a:t>
            </a:fld>
            <a:endParaRPr kumimoji="1" lang="ja-JP" altLang="en-US"/>
          </a:p>
        </p:txBody>
      </p:sp>
    </p:spTree>
    <p:extLst>
      <p:ext uri="{BB962C8B-B14F-4D97-AF65-F5344CB8AC3E}">
        <p14:creationId xmlns:p14="http://schemas.microsoft.com/office/powerpoint/2010/main" val="38388951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740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6607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D1392BE-98FD-4C33-AFE1-C9CC30665F76}" type="datetime1">
              <a:rPr kumimoji="1" lang="ja-JP" altLang="en-US" smtClean="0"/>
              <a:t>2026/3/5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220081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B55578-3ADB-4747-9D2B-D004570F4069}" type="datetime1">
              <a:rPr kumimoji="1" lang="ja-JP" altLang="en-US" smtClean="0"/>
              <a:t>2026/3/5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298614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682EA2-E827-4E22-B9B4-5391969A9232}" type="datetime1">
              <a:rPr kumimoji="1" lang="ja-JP" altLang="en-US" smtClean="0"/>
              <a:t>2026/3/5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740882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5C50A3-87EE-459C-992D-2BB457D45B84}" type="datetime1">
              <a:rPr kumimoji="1" lang="ja-JP" altLang="en-US" smtClean="0"/>
              <a:t>2026/3/5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2527209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5DD1007-4520-4BCC-80B5-AFB2CFB82050}" type="datetime1">
              <a:rPr kumimoji="1" lang="ja-JP" altLang="en-US" smtClean="0"/>
              <a:t>2026/3/5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137117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A04D96D-AB83-4FF1-885D-BBDC4041C626}" type="datetime1">
              <a:rPr kumimoji="1" lang="ja-JP" altLang="en-US" smtClean="0"/>
              <a:t>2026/3/5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2464270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92CD125-35EE-46BC-A666-7CCDBB945620}" type="datetime1">
              <a:rPr kumimoji="1" lang="ja-JP" altLang="en-US" smtClean="0"/>
              <a:t>2026/3/5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298271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EE027D8-14A2-4BBE-AF0F-00CE415DEBF2}" type="datetime1">
              <a:rPr kumimoji="1" lang="ja-JP" altLang="en-US" smtClean="0"/>
              <a:t>2026/3/5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385004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A8FFBBD-E4BF-47E4-98CB-9846F77D95F5}" type="datetime1">
              <a:rPr kumimoji="1" lang="ja-JP" altLang="en-US" smtClean="0"/>
              <a:t>2026/3/5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3863797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0576AE0-BA58-4D84-ABE6-D814623A4B6F}" type="datetime1">
              <a:rPr kumimoji="1" lang="ja-JP" altLang="en-US" smtClean="0"/>
              <a:t>2026/3/5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4147173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9B4E41-7EB7-4146-BF45-027216CB5BF2}" type="datetime1">
              <a:rPr kumimoji="1" lang="ja-JP" altLang="en-US" smtClean="0"/>
              <a:t>2026/3/5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2026531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04830-32F8-421B-B138-AE9D892256DB}" type="datetime1">
              <a:rPr kumimoji="1" lang="ja-JP" altLang="en-US" smtClean="0"/>
              <a:t>2026/3/5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6082B-B9C3-44B3-A4B2-B3D75379806E}" type="slidenum">
              <a:rPr kumimoji="1" lang="ja-JP" altLang="en-US" smtClean="0"/>
              <a:t>‹#›</a:t>
            </a:fld>
            <a:endParaRPr kumimoji="1" lang="ja-JP" altLang="en-US"/>
          </a:p>
        </p:txBody>
      </p:sp>
    </p:spTree>
    <p:extLst>
      <p:ext uri="{BB962C8B-B14F-4D97-AF65-F5344CB8AC3E}">
        <p14:creationId xmlns:p14="http://schemas.microsoft.com/office/powerpoint/2010/main" val="1916298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jpeg"/><Relationship Id="rId10" Type="http://schemas.openxmlformats.org/officeDocument/2006/relationships/image" Target="../media/image7.jpg"/><Relationship Id="rId4" Type="http://schemas.openxmlformats.org/officeDocument/2006/relationships/image" Target="../media/image2.jpe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AEFD176-6414-451B-99B6-D1AFDFC46BFD}"/>
              </a:ext>
            </a:extLst>
          </p:cNvPr>
          <p:cNvSpPr/>
          <p:nvPr/>
        </p:nvSpPr>
        <p:spPr>
          <a:xfrm>
            <a:off x="13911" y="0"/>
            <a:ext cx="9144000" cy="6848640"/>
          </a:xfrm>
          <a:prstGeom prst="rect">
            <a:avLst/>
          </a:prstGeom>
          <a:solidFill>
            <a:srgbClr val="FFFF99"/>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0" y="188640"/>
            <a:ext cx="9144000" cy="769441"/>
          </a:xfrm>
          <a:prstGeom prst="rect">
            <a:avLst/>
          </a:prstGeom>
          <a:noFill/>
        </p:spPr>
        <p:txBody>
          <a:bodyPr wrap="square" rtlCol="0">
            <a:spAutoFit/>
          </a:bodyPr>
          <a:lstStyle/>
          <a:p>
            <a:pPr algn="ctr"/>
            <a:r>
              <a:rPr kumimoji="1" lang="ja-JP" altLang="en-US" sz="4400" b="1" dirty="0">
                <a:solidFill>
                  <a:srgbClr val="003399"/>
                </a:solidFill>
                <a:latin typeface="BIZ UDPゴシック" panose="020B0400000000000000" pitchFamily="50" charset="-128"/>
                <a:ea typeface="BIZ UDPゴシック" panose="020B0400000000000000" pitchFamily="50" charset="-128"/>
                <a:cs typeface="Meiryo UI" panose="020B0604030504040204" pitchFamily="50" charset="-128"/>
              </a:rPr>
              <a:t>大阪府学校支援人材バンク</a:t>
            </a:r>
          </a:p>
        </p:txBody>
      </p:sp>
      <p:pic>
        <p:nvPicPr>
          <p:cNvPr id="8" name="図 7" descr="C:\Users\nobemi\AppData\Local\Microsoft\Windows\INetCache\Content.Word\poster_yoko_png.png"/>
          <p:cNvPicPr/>
          <p:nvPr/>
        </p:nvPicPr>
        <p:blipFill rotWithShape="1">
          <a:blip r:embed="rId3" cstate="print">
            <a:extLst>
              <a:ext uri="{28A0092B-C50C-407E-A947-70E740481C1C}">
                <a14:useLocalDpi xmlns:a14="http://schemas.microsoft.com/office/drawing/2010/main" val="0"/>
              </a:ext>
            </a:extLst>
          </a:blip>
          <a:srcRect t="-1" r="54661" b="-5720"/>
          <a:stretch/>
        </p:blipFill>
        <p:spPr bwMode="auto">
          <a:xfrm>
            <a:off x="3141644" y="6124244"/>
            <a:ext cx="700470" cy="545116"/>
          </a:xfrm>
          <a:prstGeom prst="rect">
            <a:avLst/>
          </a:prstGeom>
          <a:noFill/>
          <a:ln>
            <a:noFill/>
          </a:ln>
        </p:spPr>
      </p:pic>
      <p:sp>
        <p:nvSpPr>
          <p:cNvPr id="5" name="テキスト ボックス 4"/>
          <p:cNvSpPr txBox="1"/>
          <p:nvPr/>
        </p:nvSpPr>
        <p:spPr>
          <a:xfrm>
            <a:off x="3842113" y="6093296"/>
            <a:ext cx="2160241" cy="461665"/>
          </a:xfrm>
          <a:prstGeom prst="rect">
            <a:avLst/>
          </a:prstGeom>
          <a:noFill/>
        </p:spPr>
        <p:txBody>
          <a:bodyPr wrap="square" rtlCol="0">
            <a:spAutoFit/>
          </a:bodyPr>
          <a:lstStyle/>
          <a:p>
            <a:r>
              <a:rPr kumimoji="1" lang="ja-JP" altLang="en-US" sz="2400" b="1" dirty="0">
                <a:solidFill>
                  <a:srgbClr val="003399"/>
                </a:solidFill>
                <a:latin typeface="BIZ UDPゴシック" panose="020B0400000000000000" pitchFamily="50" charset="-128"/>
                <a:ea typeface="BIZ UDPゴシック" panose="020B0400000000000000" pitchFamily="50" charset="-128"/>
                <a:cs typeface="Meiryo UI" panose="020B0604030504040204" pitchFamily="50" charset="-128"/>
              </a:rPr>
              <a:t>大阪府教育庁</a:t>
            </a:r>
          </a:p>
        </p:txBody>
      </p:sp>
      <p:sp>
        <p:nvSpPr>
          <p:cNvPr id="37" name="六角形 36">
            <a:extLst>
              <a:ext uri="{FF2B5EF4-FFF2-40B4-BE49-F238E27FC236}">
                <a16:creationId xmlns:a16="http://schemas.microsoft.com/office/drawing/2014/main" id="{2A7286EE-472B-46BC-8D89-297DBC27F042}"/>
              </a:ext>
            </a:extLst>
          </p:cNvPr>
          <p:cNvSpPr/>
          <p:nvPr/>
        </p:nvSpPr>
        <p:spPr>
          <a:xfrm rot="5400000">
            <a:off x="842659" y="2746953"/>
            <a:ext cx="1656184" cy="1541965"/>
          </a:xfrm>
          <a:prstGeom prst="hexagon">
            <a:avLst/>
          </a:prstGeom>
          <a:solidFill>
            <a:srgbClr val="CCFFCC"/>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正方形/長方形 39">
            <a:extLst>
              <a:ext uri="{FF2B5EF4-FFF2-40B4-BE49-F238E27FC236}">
                <a16:creationId xmlns:a16="http://schemas.microsoft.com/office/drawing/2014/main" id="{D0A23BCF-BB70-4DF4-9491-47E5AD684B06}"/>
              </a:ext>
            </a:extLst>
          </p:cNvPr>
          <p:cNvSpPr/>
          <p:nvPr/>
        </p:nvSpPr>
        <p:spPr>
          <a:xfrm>
            <a:off x="900489" y="2840298"/>
            <a:ext cx="1584176" cy="13694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スポーツ、</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文化・芸能、</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企業の営業や研究職、元教師、料理界、</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NGO</a:t>
            </a: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リーダーなど</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社会の様々な分野で</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活躍されている</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方々</a:t>
            </a:r>
            <a:endParaRPr kumimoji="1" lang="ja-JP" altLang="en-US" sz="2800" b="1" dirty="0">
              <a:solidFill>
                <a:srgbClr val="002570"/>
              </a:solidFill>
              <a:latin typeface="BIZ UDPゴシック" panose="020B0400000000000000" pitchFamily="50" charset="-128"/>
              <a:ea typeface="BIZ UDPゴシック" panose="020B0400000000000000" pitchFamily="50" charset="-128"/>
            </a:endParaRPr>
          </a:p>
        </p:txBody>
      </p:sp>
      <p:grpSp>
        <p:nvGrpSpPr>
          <p:cNvPr id="17" name="グループ化 16">
            <a:extLst>
              <a:ext uri="{FF2B5EF4-FFF2-40B4-BE49-F238E27FC236}">
                <a16:creationId xmlns:a16="http://schemas.microsoft.com/office/drawing/2014/main" id="{0ABA2999-9A30-49B8-8C6F-B266CE17CB6A}"/>
              </a:ext>
            </a:extLst>
          </p:cNvPr>
          <p:cNvGrpSpPr/>
          <p:nvPr/>
        </p:nvGrpSpPr>
        <p:grpSpPr>
          <a:xfrm>
            <a:off x="2573674" y="2689844"/>
            <a:ext cx="3198149" cy="1656184"/>
            <a:chOff x="2573674" y="2689844"/>
            <a:chExt cx="3198149" cy="1656184"/>
          </a:xfrm>
        </p:grpSpPr>
        <p:sp>
          <p:nvSpPr>
            <p:cNvPr id="30" name="六角形 29">
              <a:extLst>
                <a:ext uri="{FF2B5EF4-FFF2-40B4-BE49-F238E27FC236}">
                  <a16:creationId xmlns:a16="http://schemas.microsoft.com/office/drawing/2014/main" id="{68B0D695-9F61-4540-8905-1F5375C9CA5A}"/>
                </a:ext>
              </a:extLst>
            </p:cNvPr>
            <p:cNvSpPr/>
            <p:nvPr/>
          </p:nvSpPr>
          <p:spPr>
            <a:xfrm rot="5400000">
              <a:off x="4172749" y="2746953"/>
              <a:ext cx="1656184" cy="1541965"/>
            </a:xfrm>
            <a:prstGeom prst="hexagon">
              <a:avLst/>
            </a:prstGeom>
            <a:blipFill dpi="0" rotWithShape="0">
              <a:blip r:embed="rId4"/>
              <a:srcRect/>
              <a:stretch>
                <a:fillRect l="-8000" r="-8000"/>
              </a:stretch>
            </a:blip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六角形 30">
              <a:extLst>
                <a:ext uri="{FF2B5EF4-FFF2-40B4-BE49-F238E27FC236}">
                  <a16:creationId xmlns:a16="http://schemas.microsoft.com/office/drawing/2014/main" id="{4B3C41F6-F8C9-4445-9FC3-7B91C3FC516C}"/>
                </a:ext>
              </a:extLst>
            </p:cNvPr>
            <p:cNvSpPr/>
            <p:nvPr/>
          </p:nvSpPr>
          <p:spPr>
            <a:xfrm rot="5400000">
              <a:off x="2516565" y="2746953"/>
              <a:ext cx="1656184" cy="1541965"/>
            </a:xfrm>
            <a:prstGeom prst="hexagon">
              <a:avLst/>
            </a:prstGeom>
            <a:blipFill dpi="0" rotWithShape="0">
              <a:blip r:embed="rId5"/>
              <a:srcRect/>
              <a:stretch>
                <a:fillRect l="-8000" r="-8000"/>
              </a:stretch>
            </a:blip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六角形 20">
            <a:extLst>
              <a:ext uri="{FF2B5EF4-FFF2-40B4-BE49-F238E27FC236}">
                <a16:creationId xmlns:a16="http://schemas.microsoft.com/office/drawing/2014/main" id="{87A19CCA-F2C9-4436-9667-D040E3D5ED07}"/>
              </a:ext>
            </a:extLst>
          </p:cNvPr>
          <p:cNvSpPr/>
          <p:nvPr/>
        </p:nvSpPr>
        <p:spPr>
          <a:xfrm rot="5400000">
            <a:off x="5828854" y="2746953"/>
            <a:ext cx="1656184" cy="1541965"/>
          </a:xfrm>
          <a:prstGeom prst="hexagon">
            <a:avLst/>
          </a:prstGeom>
          <a:solidFill>
            <a:srgbClr val="FFCCFF"/>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5A072148-C1F9-468F-A222-E95EBA49F83E}"/>
              </a:ext>
            </a:extLst>
          </p:cNvPr>
          <p:cNvSpPr txBox="1"/>
          <p:nvPr/>
        </p:nvSpPr>
        <p:spPr>
          <a:xfrm>
            <a:off x="5830019" y="3178104"/>
            <a:ext cx="1653853" cy="682944"/>
          </a:xfrm>
          <a:prstGeom prst="rect">
            <a:avLst/>
          </a:prstGeom>
          <a:noFill/>
          <a:ln>
            <a:noFill/>
          </a:ln>
        </p:spPr>
        <p:txBody>
          <a:bodyPr wrap="square" rtlCol="0">
            <a:spAutoFit/>
          </a:bodyPr>
          <a:lstStyle/>
          <a:p>
            <a:pPr algn="ctr">
              <a:lnSpc>
                <a:spcPts val="2500"/>
              </a:lnSpc>
            </a:pPr>
            <a:r>
              <a:rPr lang="ja-JP" altLang="en-US" sz="16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人材バンク</a:t>
            </a:r>
            <a:endParaRPr lang="en-US" altLang="ja-JP" sz="16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2500"/>
              </a:lnSpc>
            </a:pPr>
            <a:r>
              <a:rPr lang="ja-JP" altLang="en-US" sz="16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と</a:t>
            </a:r>
            <a:r>
              <a:rPr kumimoji="1" lang="ja-JP" altLang="en-US" sz="16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は？</a:t>
            </a:r>
          </a:p>
        </p:txBody>
      </p:sp>
      <p:sp>
        <p:nvSpPr>
          <p:cNvPr id="22" name="六角形 21">
            <a:extLst>
              <a:ext uri="{FF2B5EF4-FFF2-40B4-BE49-F238E27FC236}">
                <a16:creationId xmlns:a16="http://schemas.microsoft.com/office/drawing/2014/main" id="{759EEE5D-D95D-4EDF-963F-EBDF32AADAFC}"/>
              </a:ext>
            </a:extLst>
          </p:cNvPr>
          <p:cNvSpPr/>
          <p:nvPr/>
        </p:nvSpPr>
        <p:spPr>
          <a:xfrm rot="5400000">
            <a:off x="3351672" y="1397877"/>
            <a:ext cx="1656184" cy="1541965"/>
          </a:xfrm>
          <a:prstGeom prst="hexagon">
            <a:avLst/>
          </a:prstGeom>
          <a:blipFill dpi="0" rotWithShape="0">
            <a:blip r:embed="rId6"/>
            <a:srcRect/>
            <a:stretch>
              <a:fillRect l="-8000" r="-8000"/>
            </a:stretch>
          </a:blip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endParaRPr>
          </a:p>
        </p:txBody>
      </p:sp>
      <p:sp>
        <p:nvSpPr>
          <p:cNvPr id="44" name="六角形 43">
            <a:extLst>
              <a:ext uri="{FF2B5EF4-FFF2-40B4-BE49-F238E27FC236}">
                <a16:creationId xmlns:a16="http://schemas.microsoft.com/office/drawing/2014/main" id="{31B5786A-FD4B-4860-8CCB-F7259D04A299}"/>
              </a:ext>
            </a:extLst>
          </p:cNvPr>
          <p:cNvSpPr/>
          <p:nvPr/>
        </p:nvSpPr>
        <p:spPr>
          <a:xfrm rot="5400000">
            <a:off x="1676957" y="1397877"/>
            <a:ext cx="1656184" cy="1541965"/>
          </a:xfrm>
          <a:prstGeom prst="hexagon">
            <a:avLst/>
          </a:prstGeom>
          <a:solidFill>
            <a:srgbClr val="CCFFCC"/>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39CE088C-B51B-4D58-84BC-186EFB083317}"/>
              </a:ext>
            </a:extLst>
          </p:cNvPr>
          <p:cNvSpPr txBox="1"/>
          <p:nvPr/>
        </p:nvSpPr>
        <p:spPr>
          <a:xfrm>
            <a:off x="1734066" y="1809568"/>
            <a:ext cx="1541966" cy="682944"/>
          </a:xfrm>
          <a:prstGeom prst="rect">
            <a:avLst/>
          </a:prstGeom>
          <a:noFill/>
          <a:ln>
            <a:noFill/>
          </a:ln>
        </p:spPr>
        <p:txBody>
          <a:bodyPr wrap="square" rtlCol="0" anchor="ctr">
            <a:spAutoFit/>
          </a:bodyPr>
          <a:lstStyle/>
          <a:p>
            <a:pPr algn="ctr">
              <a:lnSpc>
                <a:spcPts val="2500"/>
              </a:lnSpc>
            </a:pPr>
            <a:r>
              <a:rPr kumimoji="1" lang="ja-JP" altLang="en-US" sz="16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求める</a:t>
            </a:r>
            <a:endParaRPr kumimoji="1" lang="en-US" altLang="ja-JP" sz="16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2500"/>
              </a:lnSpc>
            </a:pPr>
            <a:r>
              <a:rPr kumimoji="1" lang="ja-JP" altLang="en-US" sz="16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人材は？</a:t>
            </a:r>
          </a:p>
        </p:txBody>
      </p:sp>
      <p:sp>
        <p:nvSpPr>
          <p:cNvPr id="35" name="六角形 34">
            <a:extLst>
              <a:ext uri="{FF2B5EF4-FFF2-40B4-BE49-F238E27FC236}">
                <a16:creationId xmlns:a16="http://schemas.microsoft.com/office/drawing/2014/main" id="{B0529BE0-7989-48A8-A794-C3A19B7D5716}"/>
              </a:ext>
            </a:extLst>
          </p:cNvPr>
          <p:cNvSpPr/>
          <p:nvPr/>
        </p:nvSpPr>
        <p:spPr>
          <a:xfrm rot="5400000">
            <a:off x="5018947" y="1397877"/>
            <a:ext cx="1656184" cy="1541965"/>
          </a:xfrm>
          <a:prstGeom prst="hexagon">
            <a:avLst/>
          </a:prstGeom>
          <a:blipFill dpi="0" rotWithShape="0">
            <a:blip r:embed="rId7">
              <a:extLst>
                <a:ext uri="{BEBA8EAE-BF5A-486C-A8C5-ECC9F3942E4B}">
                  <a14:imgProps xmlns:a14="http://schemas.microsoft.com/office/drawing/2010/main">
                    <a14:imgLayer r:embed="rId8">
                      <a14:imgEffect>
                        <a14:brightnessContrast bright="10000"/>
                      </a14:imgEffect>
                    </a14:imgLayer>
                  </a14:imgProps>
                </a:ext>
              </a:extLst>
            </a:blip>
            <a:srcRect/>
            <a:stretch>
              <a:fillRect l="-8000" r="-8000"/>
            </a:stretch>
          </a:blip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32" name="六角形 31">
            <a:extLst>
              <a:ext uri="{FF2B5EF4-FFF2-40B4-BE49-F238E27FC236}">
                <a16:creationId xmlns:a16="http://schemas.microsoft.com/office/drawing/2014/main" id="{6091B665-ACDC-4432-BB4B-4FE88A7977BA}"/>
              </a:ext>
            </a:extLst>
          </p:cNvPr>
          <p:cNvSpPr/>
          <p:nvPr/>
        </p:nvSpPr>
        <p:spPr>
          <a:xfrm rot="5400000">
            <a:off x="6692902" y="4096029"/>
            <a:ext cx="1656184" cy="1541965"/>
          </a:xfrm>
          <a:prstGeom prst="hexagon">
            <a:avLst/>
          </a:prstGeom>
          <a:solidFill>
            <a:srgbClr val="FFCCFF"/>
          </a:solid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12420C08-FF84-4A06-BF03-001620D06C32}"/>
              </a:ext>
            </a:extLst>
          </p:cNvPr>
          <p:cNvSpPr/>
          <p:nvPr/>
        </p:nvSpPr>
        <p:spPr>
          <a:xfrm>
            <a:off x="6656986" y="4149080"/>
            <a:ext cx="1728016" cy="133810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地域や</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民間企業等での</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優れた知識や技術を</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持つ方々に</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登録いただき、授業や</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部活動等</a:t>
            </a:r>
            <a:r>
              <a:rPr lang="ja-JP" altLang="en-US" sz="1100" b="1" spc="-40"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において</a:t>
            </a:r>
            <a:endParaRPr lang="en-US" altLang="ja-JP" sz="1100" b="1" spc="-40"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子どもたちを支援</a:t>
            </a:r>
            <a:endParaRPr lang="en-US" altLang="ja-JP"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lnSpc>
                <a:spcPts val="1200"/>
              </a:lnSpc>
            </a:pPr>
            <a:r>
              <a:rPr lang="ja-JP" altLang="en-US" sz="1100" b="1" dirty="0">
                <a:solidFill>
                  <a:srgbClr val="002570"/>
                </a:solidFill>
                <a:latin typeface="BIZ UDPゴシック" panose="020B0400000000000000" pitchFamily="50" charset="-128"/>
                <a:ea typeface="BIZ UDPゴシック" panose="020B0400000000000000" pitchFamily="50" charset="-128"/>
                <a:cs typeface="Meiryo UI" panose="020B0604030504040204" pitchFamily="50" charset="-128"/>
              </a:rPr>
              <a:t>いただく制度</a:t>
            </a:r>
          </a:p>
        </p:txBody>
      </p:sp>
      <p:sp>
        <p:nvSpPr>
          <p:cNvPr id="27" name="六角形 26">
            <a:extLst>
              <a:ext uri="{FF2B5EF4-FFF2-40B4-BE49-F238E27FC236}">
                <a16:creationId xmlns:a16="http://schemas.microsoft.com/office/drawing/2014/main" id="{125E9015-D3C8-48BF-8F4B-E8535BAF1EB3}"/>
              </a:ext>
            </a:extLst>
          </p:cNvPr>
          <p:cNvSpPr/>
          <p:nvPr/>
        </p:nvSpPr>
        <p:spPr>
          <a:xfrm rot="5400000">
            <a:off x="1676957" y="4096029"/>
            <a:ext cx="1656184" cy="1541965"/>
          </a:xfrm>
          <a:prstGeom prst="hexagon">
            <a:avLst/>
          </a:prstGeom>
          <a:blipFill dpi="0" rotWithShape="0">
            <a:blip r:embed="rId9"/>
            <a:srcRect/>
            <a:stretch>
              <a:fillRect l="-8000" r="-8000"/>
            </a:stretch>
          </a:blip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六角形 28">
            <a:extLst>
              <a:ext uri="{FF2B5EF4-FFF2-40B4-BE49-F238E27FC236}">
                <a16:creationId xmlns:a16="http://schemas.microsoft.com/office/drawing/2014/main" id="{77D4D709-41A5-4245-A472-5D111FE98C66}"/>
              </a:ext>
            </a:extLst>
          </p:cNvPr>
          <p:cNvSpPr/>
          <p:nvPr/>
        </p:nvSpPr>
        <p:spPr>
          <a:xfrm rot="5400000">
            <a:off x="5018947" y="4096029"/>
            <a:ext cx="1656184" cy="1541965"/>
          </a:xfrm>
          <a:prstGeom prst="hexagon">
            <a:avLst/>
          </a:prstGeom>
          <a:blipFill dpi="0" rotWithShape="0">
            <a:blip r:embed="rId10"/>
            <a:srcRect/>
            <a:stretch>
              <a:fillRect l="-8000" r="-8000"/>
            </a:stretch>
          </a:blip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六角形 35">
            <a:extLst>
              <a:ext uri="{FF2B5EF4-FFF2-40B4-BE49-F238E27FC236}">
                <a16:creationId xmlns:a16="http://schemas.microsoft.com/office/drawing/2014/main" id="{E41D2E54-E37C-42AC-88EB-FAA7B120DBB7}"/>
              </a:ext>
            </a:extLst>
          </p:cNvPr>
          <p:cNvSpPr/>
          <p:nvPr/>
        </p:nvSpPr>
        <p:spPr>
          <a:xfrm rot="5400000">
            <a:off x="3351672" y="4096029"/>
            <a:ext cx="1656184" cy="1541965"/>
          </a:xfrm>
          <a:prstGeom prst="hexagon">
            <a:avLst/>
          </a:prstGeom>
          <a:blipFill dpi="0" rotWithShape="0">
            <a:blip r:embed="rId11"/>
            <a:srcRect/>
            <a:stretch>
              <a:fillRect l="-8000" r="-8000"/>
            </a:stretch>
          </a:blip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endParaRPr>
          </a:p>
        </p:txBody>
      </p:sp>
      <p:sp>
        <p:nvSpPr>
          <p:cNvPr id="23" name="六角形 22">
            <a:extLst>
              <a:ext uri="{FF2B5EF4-FFF2-40B4-BE49-F238E27FC236}">
                <a16:creationId xmlns:a16="http://schemas.microsoft.com/office/drawing/2014/main" id="{9F4FF8C3-5CF7-4D74-A636-C66B17D5B752}"/>
              </a:ext>
            </a:extLst>
          </p:cNvPr>
          <p:cNvSpPr/>
          <p:nvPr/>
        </p:nvSpPr>
        <p:spPr>
          <a:xfrm rot="5400000">
            <a:off x="6692901" y="1415384"/>
            <a:ext cx="1656184" cy="1541965"/>
          </a:xfrm>
          <a:prstGeom prst="hexagon">
            <a:avLst/>
          </a:prstGeom>
          <a:blipFill dpi="0" rotWithShape="0">
            <a:blip r:embed="rId12">
              <a:extLst>
                <a:ext uri="{BEBA8EAE-BF5A-486C-A8C5-ECC9F3942E4B}">
                  <a14:imgProps xmlns:a14="http://schemas.microsoft.com/office/drawing/2010/main">
                    <a14:imgLayer r:embed="rId13">
                      <a14:imgEffect>
                        <a14:brightnessContrast bright="20000"/>
                      </a14:imgEffect>
                    </a14:imgLayer>
                  </a14:imgProps>
                </a:ext>
              </a:extLst>
            </a:blip>
            <a:srcRect/>
            <a:stretch>
              <a:fillRect l="-8000" r="-8000"/>
            </a:stretch>
          </a:blipFill>
          <a:ln w="127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1720233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584775"/>
          </a:xfrm>
          <a:prstGeom prst="rect">
            <a:avLst/>
          </a:prstGeom>
          <a:solidFill>
            <a:srgbClr val="FFFF00"/>
          </a:solidFill>
        </p:spPr>
        <p:txBody>
          <a:bodyPr wrap="square" rtlCol="0">
            <a:spAutoFit/>
          </a:bodyPr>
          <a:lstStyle/>
          <a:p>
            <a:pPr algn="ctr"/>
            <a:r>
              <a:rPr kumimoji="1" lang="ja-JP" altLang="en-US" sz="3200" b="1" dirty="0">
                <a:latin typeface="BIZ UDPゴシック" panose="020B0400000000000000" pitchFamily="50" charset="-128"/>
                <a:ea typeface="BIZ UDPゴシック" panose="020B0400000000000000" pitchFamily="50" charset="-128"/>
                <a:cs typeface="Meiryo UI" panose="020B0604030504040204" pitchFamily="50" charset="-128"/>
              </a:rPr>
              <a:t>学校での活動開始までの流れ</a:t>
            </a:r>
          </a:p>
        </p:txBody>
      </p:sp>
      <p:sp>
        <p:nvSpPr>
          <p:cNvPr id="9" name="テキスト ボックス 8"/>
          <p:cNvSpPr txBox="1"/>
          <p:nvPr/>
        </p:nvSpPr>
        <p:spPr>
          <a:xfrm>
            <a:off x="1800000" y="1008925"/>
            <a:ext cx="5544000" cy="396000"/>
          </a:xfrm>
          <a:prstGeom prst="rect">
            <a:avLst/>
          </a:prstGeom>
          <a:solidFill>
            <a:srgbClr val="B7DEE8"/>
          </a:solidFill>
          <a:ln>
            <a:solidFill>
              <a:schemeClr val="tx1"/>
            </a:solidFill>
          </a:ln>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地域や民間企業等の優れた知識や技能を持つ方々</a:t>
            </a:r>
          </a:p>
        </p:txBody>
      </p:sp>
      <p:sp>
        <p:nvSpPr>
          <p:cNvPr id="14" name="テキスト ボックス 13"/>
          <p:cNvSpPr txBox="1"/>
          <p:nvPr/>
        </p:nvSpPr>
        <p:spPr>
          <a:xfrm>
            <a:off x="1800000" y="2214964"/>
            <a:ext cx="5544000" cy="396000"/>
          </a:xfrm>
          <a:prstGeom prst="rect">
            <a:avLst/>
          </a:prstGeom>
          <a:solidFill>
            <a:srgbClr val="B7DEE8"/>
          </a:solidFill>
          <a:ln>
            <a:solidFill>
              <a:schemeClr val="tx1"/>
            </a:solidFill>
          </a:ln>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大阪府教育庁</a:t>
            </a:r>
          </a:p>
        </p:txBody>
      </p:sp>
      <p:sp>
        <p:nvSpPr>
          <p:cNvPr id="17" name="テキスト ボックス 16"/>
          <p:cNvSpPr txBox="1"/>
          <p:nvPr/>
        </p:nvSpPr>
        <p:spPr>
          <a:xfrm>
            <a:off x="1800000" y="4591228"/>
            <a:ext cx="5544000" cy="396000"/>
          </a:xfrm>
          <a:prstGeom prst="rect">
            <a:avLst/>
          </a:prstGeom>
          <a:solidFill>
            <a:srgbClr val="B7DEE8"/>
          </a:solidFill>
          <a:ln>
            <a:solidFill>
              <a:schemeClr val="tx1"/>
            </a:solidFill>
          </a:ln>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公立学校等　</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１）</a:t>
            </a:r>
            <a:endParaRPr kumimoji="1" lang="ja-JP" altLang="en-US"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8" name="テキスト ボックス 17"/>
          <p:cNvSpPr txBox="1"/>
          <p:nvPr/>
        </p:nvSpPr>
        <p:spPr>
          <a:xfrm>
            <a:off x="1800000" y="3439100"/>
            <a:ext cx="5544000" cy="396000"/>
          </a:xfrm>
          <a:prstGeom prst="rect">
            <a:avLst/>
          </a:prstGeom>
          <a:solidFill>
            <a:srgbClr val="B7DEE8"/>
          </a:solidFill>
          <a:ln>
            <a:solidFill>
              <a:schemeClr val="tx1"/>
            </a:solidFill>
          </a:ln>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大阪府学校支援人材バンク</a:t>
            </a:r>
          </a:p>
        </p:txBody>
      </p:sp>
      <p:grpSp>
        <p:nvGrpSpPr>
          <p:cNvPr id="5" name="グループ化 4">
            <a:extLst>
              <a:ext uri="{FF2B5EF4-FFF2-40B4-BE49-F238E27FC236}">
                <a16:creationId xmlns:a16="http://schemas.microsoft.com/office/drawing/2014/main" id="{BD5E7AE3-783E-4CB2-949A-ADE8E8048405}"/>
              </a:ext>
            </a:extLst>
          </p:cNvPr>
          <p:cNvGrpSpPr/>
          <p:nvPr/>
        </p:nvGrpSpPr>
        <p:grpSpPr>
          <a:xfrm>
            <a:off x="4211960" y="1460365"/>
            <a:ext cx="1728192" cy="3076078"/>
            <a:chOff x="4211960" y="1460365"/>
            <a:chExt cx="1728192" cy="3076078"/>
          </a:xfrm>
        </p:grpSpPr>
        <p:cxnSp>
          <p:nvCxnSpPr>
            <p:cNvPr id="11" name="直線矢印コネクタ 10"/>
            <p:cNvCxnSpPr>
              <a:cxnSpLocks/>
            </p:cNvCxnSpPr>
            <p:nvPr/>
          </p:nvCxnSpPr>
          <p:spPr>
            <a:xfrm>
              <a:off x="4211960" y="1460365"/>
              <a:ext cx="0" cy="648072"/>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355976" y="1460365"/>
              <a:ext cx="1584176" cy="369332"/>
            </a:xfrm>
            <a:prstGeom prst="rect">
              <a:avLst/>
            </a:prstGeom>
            <a:noFill/>
            <a:ln>
              <a:no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①登録申請</a:t>
              </a:r>
            </a:p>
          </p:txBody>
        </p:sp>
        <p:cxnSp>
          <p:nvCxnSpPr>
            <p:cNvPr id="15" name="直線矢印コネクタ 14"/>
            <p:cNvCxnSpPr>
              <a:cxnSpLocks/>
            </p:cNvCxnSpPr>
            <p:nvPr/>
          </p:nvCxnSpPr>
          <p:spPr>
            <a:xfrm>
              <a:off x="4211960" y="2647012"/>
              <a:ext cx="0" cy="648072"/>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355976" y="2652653"/>
              <a:ext cx="1584176" cy="369332"/>
            </a:xfrm>
            <a:prstGeom prst="rect">
              <a:avLst/>
            </a:prstGeom>
            <a:noFill/>
            <a:ln>
              <a:no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②登録</a:t>
              </a:r>
            </a:p>
          </p:txBody>
        </p:sp>
        <p:cxnSp>
          <p:nvCxnSpPr>
            <p:cNvPr id="19" name="直線矢印コネクタ 18"/>
            <p:cNvCxnSpPr>
              <a:cxnSpLocks/>
            </p:cNvCxnSpPr>
            <p:nvPr/>
          </p:nvCxnSpPr>
          <p:spPr>
            <a:xfrm flipV="1">
              <a:off x="4211960" y="3871149"/>
              <a:ext cx="0" cy="657363"/>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4355976" y="4167111"/>
              <a:ext cx="1584176" cy="369332"/>
            </a:xfrm>
            <a:prstGeom prst="rect">
              <a:avLst/>
            </a:prstGeom>
            <a:noFill/>
            <a:ln>
              <a:no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③情報検索</a:t>
              </a:r>
            </a:p>
          </p:txBody>
        </p:sp>
      </p:grpSp>
      <p:sp>
        <p:nvSpPr>
          <p:cNvPr id="34" name="テキスト ボックス 33"/>
          <p:cNvSpPr txBox="1"/>
          <p:nvPr/>
        </p:nvSpPr>
        <p:spPr>
          <a:xfrm>
            <a:off x="7557843" y="2756490"/>
            <a:ext cx="1118613" cy="530915"/>
          </a:xfrm>
          <a:prstGeom prst="rect">
            <a:avLst/>
          </a:prstGeom>
          <a:noFill/>
          <a:ln>
            <a:noFill/>
          </a:ln>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④依頼</a:t>
            </a:r>
            <a:endParaRPr kumimoji="1" lang="en-US" altLang="ja-JP"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05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05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50" dirty="0">
                <a:latin typeface="BIZ UDPゴシック" panose="020B0400000000000000" pitchFamily="50" charset="-128"/>
                <a:ea typeface="BIZ UDPゴシック" panose="020B0400000000000000" pitchFamily="50" charset="-128"/>
                <a:cs typeface="Meiryo UI" panose="020B0604030504040204" pitchFamily="50" charset="-128"/>
              </a:rPr>
              <a:t>２）</a:t>
            </a:r>
            <a:endParaRPr kumimoji="1" lang="ja-JP" altLang="en-US" sz="105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49" name="テキスト ボックス 48"/>
          <p:cNvSpPr txBox="1"/>
          <p:nvPr/>
        </p:nvSpPr>
        <p:spPr>
          <a:xfrm>
            <a:off x="107504" y="5171632"/>
            <a:ext cx="5004047" cy="1322670"/>
          </a:xfrm>
          <a:prstGeom prst="rect">
            <a:avLst/>
          </a:prstGeom>
          <a:noFill/>
          <a:ln>
            <a:noFill/>
          </a:ln>
        </p:spPr>
        <p:txBody>
          <a:bodyPr wrap="square" rtlCol="0">
            <a:spAutoFit/>
          </a:bodyPr>
          <a:lstStyle/>
          <a:p>
            <a:pPr>
              <a:lnSpc>
                <a:spcPts val="1400"/>
              </a:lnSpc>
            </a:pP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１）</a:t>
            </a: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「公立学校等」とは、以下のとおりです。</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　大阪府立高等学校</a:t>
            </a: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　大阪府立中学校</a:t>
            </a: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　大阪府立支援学校</a:t>
            </a: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　大阪府内にある市町村教育委員会（大阪市及び堺市を除く。）</a:t>
            </a: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　大阪府内にある市町村立小・中学校（大阪市立及び堺市立の小・中学校を除く。）</a:t>
            </a: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　大阪府内にある市立高等学校（堺市立の高等学校を除く。）</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6" name="グループ化 5">
            <a:extLst>
              <a:ext uri="{FF2B5EF4-FFF2-40B4-BE49-F238E27FC236}">
                <a16:creationId xmlns:a16="http://schemas.microsoft.com/office/drawing/2014/main" id="{432B63E5-82A7-4A94-93B5-35AD7EA54A02}"/>
              </a:ext>
            </a:extLst>
          </p:cNvPr>
          <p:cNvGrpSpPr/>
          <p:nvPr/>
        </p:nvGrpSpPr>
        <p:grpSpPr>
          <a:xfrm>
            <a:off x="707544" y="1167947"/>
            <a:ext cx="1056145" cy="3672000"/>
            <a:chOff x="707544" y="1167947"/>
            <a:chExt cx="1056145" cy="3672000"/>
          </a:xfrm>
        </p:grpSpPr>
        <p:cxnSp>
          <p:nvCxnSpPr>
            <p:cNvPr id="50" name="直線矢印コネクタ 49"/>
            <p:cNvCxnSpPr>
              <a:cxnSpLocks/>
            </p:cNvCxnSpPr>
            <p:nvPr/>
          </p:nvCxnSpPr>
          <p:spPr>
            <a:xfrm flipV="1">
              <a:off x="719688" y="1167947"/>
              <a:ext cx="0" cy="3672000"/>
            </a:xfrm>
            <a:prstGeom prst="straightConnector1">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cxnSpLocks/>
            </p:cNvCxnSpPr>
            <p:nvPr/>
          </p:nvCxnSpPr>
          <p:spPr>
            <a:xfrm flipH="1">
              <a:off x="719688" y="1195510"/>
              <a:ext cx="1044001" cy="0"/>
            </a:xfrm>
            <a:prstGeom prst="straightConnector1">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cxnSpLocks/>
            </p:cNvCxnSpPr>
            <p:nvPr/>
          </p:nvCxnSpPr>
          <p:spPr>
            <a:xfrm flipV="1">
              <a:off x="707544" y="4798840"/>
              <a:ext cx="1044001" cy="385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9" name="テキスト ボックス 58"/>
          <p:cNvSpPr txBox="1"/>
          <p:nvPr/>
        </p:nvSpPr>
        <p:spPr>
          <a:xfrm>
            <a:off x="728865" y="2756490"/>
            <a:ext cx="1466871" cy="553998"/>
          </a:xfrm>
          <a:prstGeom prst="rect">
            <a:avLst/>
          </a:prstGeom>
          <a:noFill/>
          <a:ln>
            <a:noFill/>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cs typeface="Meiryo UI" panose="020B0604030504040204" pitchFamily="50" charset="-128"/>
              </a:rPr>
              <a:t>⑤活動開始</a:t>
            </a:r>
            <a:endParaRPr lang="en-US" altLang="ja-JP"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200" dirty="0">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３</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ja-JP" altLang="en-US" sz="16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60" name="テキスト ボックス 59"/>
          <p:cNvSpPr txBox="1"/>
          <p:nvPr/>
        </p:nvSpPr>
        <p:spPr>
          <a:xfrm>
            <a:off x="4860656" y="5171632"/>
            <a:ext cx="4247848" cy="1681742"/>
          </a:xfrm>
          <a:prstGeom prst="rect">
            <a:avLst/>
          </a:prstGeom>
          <a:noFill/>
          <a:ln>
            <a:noFill/>
          </a:ln>
        </p:spPr>
        <p:txBody>
          <a:bodyPr wrap="square" rtlCol="0">
            <a:spAutoFit/>
          </a:bodyPr>
          <a:lstStyle/>
          <a:p>
            <a:pPr>
              <a:lnSpc>
                <a:spcPts val="1400"/>
              </a:lnSpc>
            </a:pP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２</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）各校の教育課程等に基づいて依頼を行う関係上、必ずしも活動を</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お願いできるわけではありません。</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400"/>
              </a:lnSpc>
            </a:pP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３）活動開始にあたっては、所定の手続き等が発生する場合があります。</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手続きの方法は各校にご確認ください。</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学校では、政治教育その他政治的活動や、宗教教育その他宗教的活動は</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できません。また、公立学校の教育活動にふさわしくない行為をすること</a:t>
            </a: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400"/>
              </a:lnSpc>
            </a:pPr>
            <a:r>
              <a:rPr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　はできません。</a:t>
            </a:r>
          </a:p>
          <a:p>
            <a:pPr>
              <a:lnSpc>
                <a:spcPts val="1400"/>
              </a:lnSpc>
            </a:pPr>
            <a:endParaRPr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2" name="グループ化 1">
            <a:extLst>
              <a:ext uri="{FF2B5EF4-FFF2-40B4-BE49-F238E27FC236}">
                <a16:creationId xmlns:a16="http://schemas.microsoft.com/office/drawing/2014/main" id="{8BCD06F1-BF0D-4F8F-B6C4-220831ED5118}"/>
              </a:ext>
            </a:extLst>
          </p:cNvPr>
          <p:cNvGrpSpPr/>
          <p:nvPr/>
        </p:nvGrpSpPr>
        <p:grpSpPr>
          <a:xfrm>
            <a:off x="7508210" y="1167947"/>
            <a:ext cx="1044002" cy="3672000"/>
            <a:chOff x="7508210" y="1167947"/>
            <a:chExt cx="1044002" cy="3672000"/>
          </a:xfrm>
        </p:grpSpPr>
        <p:cxnSp>
          <p:nvCxnSpPr>
            <p:cNvPr id="27" name="直線矢印コネクタ 26">
              <a:extLst>
                <a:ext uri="{FF2B5EF4-FFF2-40B4-BE49-F238E27FC236}">
                  <a16:creationId xmlns:a16="http://schemas.microsoft.com/office/drawing/2014/main" id="{144E1199-3B4F-4423-B4A7-284528BCED49}"/>
                </a:ext>
              </a:extLst>
            </p:cNvPr>
            <p:cNvCxnSpPr>
              <a:cxnSpLocks/>
            </p:cNvCxnSpPr>
            <p:nvPr/>
          </p:nvCxnSpPr>
          <p:spPr>
            <a:xfrm flipH="1" flipV="1">
              <a:off x="8547688" y="1167947"/>
              <a:ext cx="0" cy="3672000"/>
            </a:xfrm>
            <a:prstGeom prst="straightConnector1">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956C7D36-233D-48AD-B538-99BB692093E2}"/>
                </a:ext>
              </a:extLst>
            </p:cNvPr>
            <p:cNvCxnSpPr>
              <a:cxnSpLocks/>
            </p:cNvCxnSpPr>
            <p:nvPr/>
          </p:nvCxnSpPr>
          <p:spPr>
            <a:xfrm>
              <a:off x="7508210" y="4798840"/>
              <a:ext cx="1044002" cy="0"/>
            </a:xfrm>
            <a:prstGeom prst="straightConnector1">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68EC4766-05CE-4059-AFFE-EF891C3C4287}"/>
                </a:ext>
              </a:extLst>
            </p:cNvPr>
            <p:cNvCxnSpPr>
              <a:cxnSpLocks/>
            </p:cNvCxnSpPr>
            <p:nvPr/>
          </p:nvCxnSpPr>
          <p:spPr>
            <a:xfrm flipH="1" flipV="1">
              <a:off x="7508210" y="1195510"/>
              <a:ext cx="1044002" cy="385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136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209"/>
            <a:ext cx="9144000" cy="553998"/>
          </a:xfrm>
          <a:prstGeom prst="rect">
            <a:avLst/>
          </a:prstGeom>
          <a:solidFill>
            <a:srgbClr val="FFFF00"/>
          </a:solidFill>
        </p:spPr>
        <p:txBody>
          <a:bodyPr wrap="square" rtlCol="0">
            <a:spAutoFit/>
          </a:bodyPr>
          <a:lstStyle/>
          <a:p>
            <a:pPr algn="ctr"/>
            <a:r>
              <a:rPr kumimoji="1" lang="ja-JP" altLang="en-US" sz="3000" b="1" dirty="0">
                <a:latin typeface="BIZ UDPゴシック" panose="020B0400000000000000" pitchFamily="50" charset="-128"/>
                <a:ea typeface="BIZ UDPゴシック" panose="020B0400000000000000" pitchFamily="50" charset="-128"/>
                <a:cs typeface="Meiryo UI" panose="020B0604030504040204" pitchFamily="50" charset="-128"/>
              </a:rPr>
              <a:t>優れた知識や技能を学校教育に活かしてください！</a:t>
            </a:r>
          </a:p>
        </p:txBody>
      </p:sp>
      <p:grpSp>
        <p:nvGrpSpPr>
          <p:cNvPr id="2" name="グループ化 1"/>
          <p:cNvGrpSpPr/>
          <p:nvPr/>
        </p:nvGrpSpPr>
        <p:grpSpPr>
          <a:xfrm>
            <a:off x="234000" y="647944"/>
            <a:ext cx="2736000" cy="1772944"/>
            <a:chOff x="216024" y="3789040"/>
            <a:chExt cx="2483768" cy="1772944"/>
          </a:xfrm>
        </p:grpSpPr>
        <p:sp>
          <p:nvSpPr>
            <p:cNvPr id="5" name="テキスト ボックス 4"/>
            <p:cNvSpPr txBox="1"/>
            <p:nvPr/>
          </p:nvSpPr>
          <p:spPr>
            <a:xfrm>
              <a:off x="216024" y="4157984"/>
              <a:ext cx="2483768" cy="1404000"/>
            </a:xfrm>
            <a:prstGeom prst="rect">
              <a:avLst/>
            </a:prstGeom>
            <a:noFill/>
            <a:ln>
              <a:solidFill>
                <a:schemeClr val="tx1"/>
              </a:solidFill>
            </a:ln>
          </p:spPr>
          <p:txBody>
            <a:bodyPr wrap="square" rIns="72000" rtlCol="0">
              <a:spAutoFit/>
            </a:bodyPr>
            <a:lstStyle/>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 国際交流や海外勤務の経験者</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 コンピュータ技術者</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 </a:t>
              </a:r>
              <a:r>
                <a:rPr kumimoji="1"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スポーツ選手や監督</a:t>
              </a:r>
              <a:endParaRPr kumimoji="1"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 音楽家</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 芸術家</a:t>
              </a:r>
              <a:endParaRPr kumimoji="1"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 福祉等の関係者</a:t>
              </a:r>
              <a:endParaRPr kumimoji="1"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 name="テキスト ボックス 8"/>
            <p:cNvSpPr txBox="1"/>
            <p:nvPr/>
          </p:nvSpPr>
          <p:spPr>
            <a:xfrm>
              <a:off x="216024" y="3789040"/>
              <a:ext cx="2483768" cy="369332"/>
            </a:xfrm>
            <a:prstGeom prst="rect">
              <a:avLst/>
            </a:prstGeom>
            <a:solidFill>
              <a:schemeClr val="accent5">
                <a:lumMod val="40000"/>
                <a:lumOff val="60000"/>
              </a:schemeClr>
            </a:solidFill>
            <a:ln>
              <a:solidFill>
                <a:schemeClr val="tx1"/>
              </a:solidFill>
            </a:ln>
          </p:spPr>
          <p:txBody>
            <a:bodyPr wrap="square" rtlCol="0">
              <a:spAutoFit/>
            </a:bodyPr>
            <a:lstStyle/>
            <a:p>
              <a:pPr algn="ctr"/>
              <a:r>
                <a:rPr kumimoji="1" lang="ja-JP" altLang="en-US" b="1" dirty="0">
                  <a:latin typeface="BIZ UDPゴシック" panose="020B0400000000000000" pitchFamily="50" charset="-128"/>
                  <a:ea typeface="BIZ UDPゴシック" panose="020B0400000000000000" pitchFamily="50" charset="-128"/>
                  <a:cs typeface="Meiryo UI" panose="020B0604030504040204" pitchFamily="50" charset="-128"/>
                </a:rPr>
                <a:t>求む人材！　例えば・・・</a:t>
              </a:r>
              <a:endParaRPr kumimoji="1" lang="en-US" altLang="ja-JP" b="1"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grpSp>
        <p:nvGrpSpPr>
          <p:cNvPr id="11" name="グループ化 10"/>
          <p:cNvGrpSpPr/>
          <p:nvPr/>
        </p:nvGrpSpPr>
        <p:grpSpPr>
          <a:xfrm>
            <a:off x="3204000" y="647944"/>
            <a:ext cx="2736000" cy="1753938"/>
            <a:chOff x="216024" y="3789040"/>
            <a:chExt cx="2483768" cy="1753938"/>
          </a:xfrm>
        </p:grpSpPr>
        <p:sp>
          <p:nvSpPr>
            <p:cNvPr id="12" name="テキスト ボックス 11"/>
            <p:cNvSpPr txBox="1"/>
            <p:nvPr/>
          </p:nvSpPr>
          <p:spPr>
            <a:xfrm>
              <a:off x="216024" y="4157983"/>
              <a:ext cx="2483768" cy="1384995"/>
            </a:xfrm>
            <a:prstGeom prst="rect">
              <a:avLst/>
            </a:prstGeom>
            <a:noFill/>
            <a:ln>
              <a:solidFill>
                <a:schemeClr val="tx1"/>
              </a:solidFill>
            </a:ln>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人材バンクに登録された情報を</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オンラインネットワークを用いて、</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公立学校等に対して提供します。</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3" name="テキスト ボックス 12"/>
            <p:cNvSpPr txBox="1"/>
            <p:nvPr/>
          </p:nvSpPr>
          <p:spPr>
            <a:xfrm>
              <a:off x="216024" y="3789040"/>
              <a:ext cx="2483768" cy="369332"/>
            </a:xfrm>
            <a:prstGeom prst="rect">
              <a:avLst/>
            </a:prstGeom>
            <a:solidFill>
              <a:schemeClr val="accent5">
                <a:lumMod val="40000"/>
                <a:lumOff val="60000"/>
              </a:schemeClr>
            </a:solidFill>
            <a:ln>
              <a:solidFill>
                <a:schemeClr val="tx1"/>
              </a:solidFill>
            </a:ln>
          </p:spPr>
          <p:txBody>
            <a:bodyPr wrap="square" rtlCol="0">
              <a:spAutoFit/>
            </a:bodyPr>
            <a:lstStyle/>
            <a:p>
              <a:pPr algn="ctr"/>
              <a:r>
                <a:rPr lang="ja-JP" altLang="en-US" b="1" dirty="0">
                  <a:latin typeface="BIZ UDPゴシック" panose="020B0400000000000000" pitchFamily="50" charset="-128"/>
                  <a:ea typeface="BIZ UDPゴシック" panose="020B0400000000000000" pitchFamily="50" charset="-128"/>
                  <a:cs typeface="Meiryo UI" panose="020B0604030504040204" pitchFamily="50" charset="-128"/>
                </a:rPr>
                <a:t>情報提供の方法は？</a:t>
              </a:r>
              <a:endParaRPr lang="en-US" altLang="ja-JP" b="1"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sp>
        <p:nvSpPr>
          <p:cNvPr id="14" name="テキスト ボックス 13"/>
          <p:cNvSpPr txBox="1"/>
          <p:nvPr/>
        </p:nvSpPr>
        <p:spPr>
          <a:xfrm>
            <a:off x="4806000" y="5931277"/>
            <a:ext cx="4104000" cy="954107"/>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rPr>
              <a:t>540-0008</a:t>
            </a: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大阪市中央区大手前</a:t>
            </a:r>
            <a:r>
              <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rPr>
              <a:t>3-2-12</a:t>
            </a: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大阪府庁別館５階　高等学校課教務グループ内</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大阪府学校支援人材バンク　担当者　宛</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電話番号：</a:t>
            </a:r>
            <a:r>
              <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rPr>
              <a:t>06-6941-0351</a:t>
            </a: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（内線：</a:t>
            </a:r>
            <a:r>
              <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rPr>
              <a:t>4723</a:t>
            </a: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15" name="グループ化 14"/>
          <p:cNvGrpSpPr/>
          <p:nvPr/>
        </p:nvGrpSpPr>
        <p:grpSpPr>
          <a:xfrm>
            <a:off x="6174000" y="647944"/>
            <a:ext cx="2736000" cy="1772943"/>
            <a:chOff x="216024" y="3789040"/>
            <a:chExt cx="2483768" cy="1772943"/>
          </a:xfrm>
        </p:grpSpPr>
        <p:sp>
          <p:nvSpPr>
            <p:cNvPr id="16" name="テキスト ボックス 15"/>
            <p:cNvSpPr txBox="1"/>
            <p:nvPr/>
          </p:nvSpPr>
          <p:spPr>
            <a:xfrm>
              <a:off x="216024" y="4157983"/>
              <a:ext cx="2483768" cy="1404000"/>
            </a:xfrm>
            <a:prstGeom prst="rect">
              <a:avLst/>
            </a:prstGeom>
            <a:noFill/>
            <a:ln>
              <a:solidFill>
                <a:schemeClr val="tx1"/>
              </a:solidFill>
            </a:ln>
          </p:spPr>
          <p:txBody>
            <a:bodyPr wrap="square" rIns="72000" rtlCol="0">
              <a:spAutoFit/>
            </a:bodyPr>
            <a:lstStyle/>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所定の申請書に記入のうえ、府立学校または下記まで提出（送付または持参）してください。</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なお、登録申請には、公的団体やこれに準ずる団体からの推薦が必要となります。</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7" name="テキスト ボックス 16"/>
            <p:cNvSpPr txBox="1"/>
            <p:nvPr/>
          </p:nvSpPr>
          <p:spPr>
            <a:xfrm>
              <a:off x="216024" y="3789040"/>
              <a:ext cx="2483768" cy="369332"/>
            </a:xfrm>
            <a:prstGeom prst="rect">
              <a:avLst/>
            </a:prstGeom>
            <a:solidFill>
              <a:schemeClr val="accent5">
                <a:lumMod val="40000"/>
                <a:lumOff val="60000"/>
              </a:schemeClr>
            </a:solidFill>
            <a:ln>
              <a:solidFill>
                <a:schemeClr val="tx1"/>
              </a:solidFill>
            </a:ln>
          </p:spPr>
          <p:txBody>
            <a:bodyPr wrap="square" rtlCol="0">
              <a:spAutoFit/>
            </a:bodyPr>
            <a:lstStyle/>
            <a:p>
              <a:pPr algn="ctr"/>
              <a:r>
                <a:rPr lang="ja-JP" altLang="en-US" b="1" dirty="0">
                  <a:latin typeface="BIZ UDPゴシック" panose="020B0400000000000000" pitchFamily="50" charset="-128"/>
                  <a:ea typeface="BIZ UDPゴシック" panose="020B0400000000000000" pitchFamily="50" charset="-128"/>
                  <a:cs typeface="Meiryo UI" panose="020B0604030504040204" pitchFamily="50" charset="-128"/>
                </a:rPr>
                <a:t>登録申請の方法は？</a:t>
              </a:r>
              <a:endParaRPr lang="en-US" altLang="ja-JP" b="1"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grpSp>
        <p:nvGrpSpPr>
          <p:cNvPr id="18" name="グループ化 17"/>
          <p:cNvGrpSpPr/>
          <p:nvPr/>
        </p:nvGrpSpPr>
        <p:grpSpPr>
          <a:xfrm>
            <a:off x="494784" y="2492896"/>
            <a:ext cx="8154432" cy="3396830"/>
            <a:chOff x="216024" y="3789037"/>
            <a:chExt cx="2483768" cy="3532482"/>
          </a:xfrm>
        </p:grpSpPr>
        <p:sp>
          <p:nvSpPr>
            <p:cNvPr id="19" name="テキスト ボックス 18"/>
            <p:cNvSpPr txBox="1"/>
            <p:nvPr/>
          </p:nvSpPr>
          <p:spPr>
            <a:xfrm>
              <a:off x="216024" y="4157984"/>
              <a:ext cx="2483768" cy="3163535"/>
            </a:xfrm>
            <a:prstGeom prst="rect">
              <a:avLst/>
            </a:prstGeom>
            <a:noFill/>
            <a:ln>
              <a:solidFill>
                <a:schemeClr val="tx1"/>
              </a:solidFill>
            </a:ln>
          </p:spPr>
          <p:txBody>
            <a:bodyPr wrap="square" rIns="72000" rtlCol="0">
              <a:spAutoFit/>
            </a:bodyPr>
            <a:lstStyle/>
            <a:p>
              <a:pPr>
                <a:lnSpc>
                  <a:spcPct val="150000"/>
                </a:lnSpc>
              </a:pP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府立学校においては、例えば次のような活動をお願いしています。</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○学校支援社会人等指導者</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運動部活動や文化部活動の技術指導者、異文化交流指導等の支援員等として、</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随時または短期間にわたって活動をお願いしています。</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○学校生活支援員</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食事介助やトイレ介助等を必要とする生徒に対する支援や、障がい等により学習支援を必要とする</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生徒に対する授業等における教員の補助の活動をお願いしています。</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○特別非常勤講師</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教育課程の中に位置付けられている「教科（科目）の領域の一部に係る事項」の指導者として、</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教員免許状をもたないが専門性の高い社会人等が特別に非常勤講師として、</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１年間または学期毎に活動をお願いしています。</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ct val="200000"/>
                </a:lnSpc>
              </a:pP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　主な活動場所は府立高等学校・府立支援学校・府立中学校となります。</a:t>
              </a:r>
              <a:endParaRPr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0" name="テキスト ボックス 19"/>
            <p:cNvSpPr txBox="1"/>
            <p:nvPr/>
          </p:nvSpPr>
          <p:spPr>
            <a:xfrm>
              <a:off x="216024" y="3789037"/>
              <a:ext cx="2483768" cy="384081"/>
            </a:xfrm>
            <a:prstGeom prst="rect">
              <a:avLst/>
            </a:prstGeom>
            <a:solidFill>
              <a:srgbClr val="B7DEE8"/>
            </a:solidFill>
            <a:ln>
              <a:solidFill>
                <a:schemeClr val="tx1"/>
              </a:solidFill>
            </a:ln>
          </p:spPr>
          <p:txBody>
            <a:bodyPr wrap="square" rIns="72000" rtlCol="0">
              <a:spAutoFit/>
            </a:bodyPr>
            <a:lstStyle/>
            <a:p>
              <a:pPr algn="ctr"/>
              <a:r>
                <a:rPr lang="ja-JP" altLang="en-US" b="1" dirty="0">
                  <a:latin typeface="BIZ UDPゴシック" panose="020B0400000000000000" pitchFamily="50" charset="-128"/>
                  <a:ea typeface="BIZ UDPゴシック" panose="020B0400000000000000" pitchFamily="50" charset="-128"/>
                  <a:cs typeface="Meiryo UI" panose="020B0604030504040204" pitchFamily="50" charset="-128"/>
                </a:rPr>
                <a:t>どのような活動に参加できますか？</a:t>
              </a:r>
              <a:endParaRPr lang="en-US" altLang="ja-JP" b="1"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sp>
        <p:nvSpPr>
          <p:cNvPr id="21" name="テキスト ボックス 20">
            <a:extLst>
              <a:ext uri="{FF2B5EF4-FFF2-40B4-BE49-F238E27FC236}">
                <a16:creationId xmlns:a16="http://schemas.microsoft.com/office/drawing/2014/main" id="{C30BBEAF-12CC-4325-A107-BD6A4BABA82C}"/>
              </a:ext>
            </a:extLst>
          </p:cNvPr>
          <p:cNvSpPr txBox="1"/>
          <p:nvPr/>
        </p:nvSpPr>
        <p:spPr>
          <a:xfrm>
            <a:off x="2627784" y="5947692"/>
            <a:ext cx="2249768" cy="307777"/>
          </a:xfrm>
          <a:prstGeom prst="rect">
            <a:avLst/>
          </a:prstGeom>
          <a:noFill/>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（申請書送付先・問合せ先） </a:t>
            </a:r>
            <a:endParaRPr lang="ja-JP" altLang="en-US" sz="1400" dirty="0"/>
          </a:p>
        </p:txBody>
      </p:sp>
    </p:spTree>
    <p:extLst>
      <p:ext uri="{BB962C8B-B14F-4D97-AF65-F5344CB8AC3E}">
        <p14:creationId xmlns:p14="http://schemas.microsoft.com/office/powerpoint/2010/main" val="221298608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1296</TotalTime>
  <Words>723</Words>
  <PresentationFormat>画面に合わせる (4:3)</PresentationFormat>
  <Paragraphs>82</Paragraphs>
  <Slides>3</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vt:i4>
      </vt:variant>
    </vt:vector>
  </HeadingPairs>
  <TitlesOfParts>
    <vt:vector size="8" baseType="lpstr">
      <vt:lpstr>BIZ UDPゴシック</vt:lpstr>
      <vt:lpstr>游ゴシック</vt:lpstr>
      <vt:lpstr>Arial</vt:lpstr>
      <vt:lpstr>Calibri</vt:lpstr>
      <vt:lpstr>Office ​​テーマ</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2026-03-05T02:21:37Z</cp:lastPrinted>
  <dcterms:created xsi:type="dcterms:W3CDTF">2018-03-09T07:33:42Z</dcterms:created>
  <dcterms:modified xsi:type="dcterms:W3CDTF">2026-03-05T02:42:05Z</dcterms:modified>
</cp:coreProperties>
</file>