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16" y="12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D204C56-150C-4C29-9F9E-D2C956C5C4CF}" type="datetimeFigureOut">
              <a:rPr kumimoji="1" lang="ja-JP" altLang="en-US" smtClean="0"/>
              <a:t>2018/3/20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56082B-B9C3-44B3-A4B2-B3D75379806E}" type="slidenum">
              <a:rPr kumimoji="1" lang="ja-JP" altLang="en-US" smtClean="0"/>
              <a:t>‹#›</a:t>
            </a:fld>
            <a:endParaRPr kumimoji="1" lang="ja-JP" altLang="en-US"/>
          </a:p>
        </p:txBody>
      </p:sp>
    </p:spTree>
    <p:extLst>
      <p:ext uri="{BB962C8B-B14F-4D97-AF65-F5344CB8AC3E}">
        <p14:creationId xmlns:p14="http://schemas.microsoft.com/office/powerpoint/2010/main" val="2200814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D204C56-150C-4C29-9F9E-D2C956C5C4CF}" type="datetimeFigureOut">
              <a:rPr kumimoji="1" lang="ja-JP" altLang="en-US" smtClean="0"/>
              <a:t>2018/3/20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56082B-B9C3-44B3-A4B2-B3D75379806E}" type="slidenum">
              <a:rPr kumimoji="1" lang="ja-JP" altLang="en-US" smtClean="0"/>
              <a:t>‹#›</a:t>
            </a:fld>
            <a:endParaRPr kumimoji="1" lang="ja-JP" altLang="en-US"/>
          </a:p>
        </p:txBody>
      </p:sp>
    </p:spTree>
    <p:extLst>
      <p:ext uri="{BB962C8B-B14F-4D97-AF65-F5344CB8AC3E}">
        <p14:creationId xmlns:p14="http://schemas.microsoft.com/office/powerpoint/2010/main" val="298614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D204C56-150C-4C29-9F9E-D2C956C5C4CF}" type="datetimeFigureOut">
              <a:rPr kumimoji="1" lang="ja-JP" altLang="en-US" smtClean="0"/>
              <a:t>2018/3/20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56082B-B9C3-44B3-A4B2-B3D75379806E}" type="slidenum">
              <a:rPr kumimoji="1" lang="ja-JP" altLang="en-US" smtClean="0"/>
              <a:t>‹#›</a:t>
            </a:fld>
            <a:endParaRPr kumimoji="1" lang="ja-JP" altLang="en-US"/>
          </a:p>
        </p:txBody>
      </p:sp>
    </p:spTree>
    <p:extLst>
      <p:ext uri="{BB962C8B-B14F-4D97-AF65-F5344CB8AC3E}">
        <p14:creationId xmlns:p14="http://schemas.microsoft.com/office/powerpoint/2010/main" val="740882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D204C56-150C-4C29-9F9E-D2C956C5C4CF}" type="datetimeFigureOut">
              <a:rPr kumimoji="1" lang="ja-JP" altLang="en-US" smtClean="0"/>
              <a:t>2018/3/20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56082B-B9C3-44B3-A4B2-B3D75379806E}" type="slidenum">
              <a:rPr kumimoji="1" lang="ja-JP" altLang="en-US" smtClean="0"/>
              <a:t>‹#›</a:t>
            </a:fld>
            <a:endParaRPr kumimoji="1" lang="ja-JP" altLang="en-US"/>
          </a:p>
        </p:txBody>
      </p:sp>
    </p:spTree>
    <p:extLst>
      <p:ext uri="{BB962C8B-B14F-4D97-AF65-F5344CB8AC3E}">
        <p14:creationId xmlns:p14="http://schemas.microsoft.com/office/powerpoint/2010/main" val="2527209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D204C56-150C-4C29-9F9E-D2C956C5C4CF}" type="datetimeFigureOut">
              <a:rPr kumimoji="1" lang="ja-JP" altLang="en-US" smtClean="0"/>
              <a:t>2018/3/20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56082B-B9C3-44B3-A4B2-B3D75379806E}" type="slidenum">
              <a:rPr kumimoji="1" lang="ja-JP" altLang="en-US" smtClean="0"/>
              <a:t>‹#›</a:t>
            </a:fld>
            <a:endParaRPr kumimoji="1" lang="ja-JP" altLang="en-US"/>
          </a:p>
        </p:txBody>
      </p:sp>
    </p:spTree>
    <p:extLst>
      <p:ext uri="{BB962C8B-B14F-4D97-AF65-F5344CB8AC3E}">
        <p14:creationId xmlns:p14="http://schemas.microsoft.com/office/powerpoint/2010/main" val="13711776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D204C56-150C-4C29-9F9E-D2C956C5C4CF}" type="datetimeFigureOut">
              <a:rPr kumimoji="1" lang="ja-JP" altLang="en-US" smtClean="0"/>
              <a:t>2018/3/20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156082B-B9C3-44B3-A4B2-B3D75379806E}" type="slidenum">
              <a:rPr kumimoji="1" lang="ja-JP" altLang="en-US" smtClean="0"/>
              <a:t>‹#›</a:t>
            </a:fld>
            <a:endParaRPr kumimoji="1" lang="ja-JP" altLang="en-US"/>
          </a:p>
        </p:txBody>
      </p:sp>
    </p:spTree>
    <p:extLst>
      <p:ext uri="{BB962C8B-B14F-4D97-AF65-F5344CB8AC3E}">
        <p14:creationId xmlns:p14="http://schemas.microsoft.com/office/powerpoint/2010/main" val="2464270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D204C56-150C-4C29-9F9E-D2C956C5C4CF}" type="datetimeFigureOut">
              <a:rPr kumimoji="1" lang="ja-JP" altLang="en-US" smtClean="0"/>
              <a:t>2018/3/20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156082B-B9C3-44B3-A4B2-B3D75379806E}" type="slidenum">
              <a:rPr kumimoji="1" lang="ja-JP" altLang="en-US" smtClean="0"/>
              <a:t>‹#›</a:t>
            </a:fld>
            <a:endParaRPr kumimoji="1" lang="ja-JP" altLang="en-US"/>
          </a:p>
        </p:txBody>
      </p:sp>
    </p:spTree>
    <p:extLst>
      <p:ext uri="{BB962C8B-B14F-4D97-AF65-F5344CB8AC3E}">
        <p14:creationId xmlns:p14="http://schemas.microsoft.com/office/powerpoint/2010/main" val="2982713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D204C56-150C-4C29-9F9E-D2C956C5C4CF}" type="datetimeFigureOut">
              <a:rPr kumimoji="1" lang="ja-JP" altLang="en-US" smtClean="0"/>
              <a:t>2018/3/20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156082B-B9C3-44B3-A4B2-B3D75379806E}" type="slidenum">
              <a:rPr kumimoji="1" lang="ja-JP" altLang="en-US" smtClean="0"/>
              <a:t>‹#›</a:t>
            </a:fld>
            <a:endParaRPr kumimoji="1" lang="ja-JP" altLang="en-US"/>
          </a:p>
        </p:txBody>
      </p:sp>
    </p:spTree>
    <p:extLst>
      <p:ext uri="{BB962C8B-B14F-4D97-AF65-F5344CB8AC3E}">
        <p14:creationId xmlns:p14="http://schemas.microsoft.com/office/powerpoint/2010/main" val="3850045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D204C56-150C-4C29-9F9E-D2C956C5C4CF}" type="datetimeFigureOut">
              <a:rPr kumimoji="1" lang="ja-JP" altLang="en-US" smtClean="0"/>
              <a:t>2018/3/20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156082B-B9C3-44B3-A4B2-B3D75379806E}" type="slidenum">
              <a:rPr kumimoji="1" lang="ja-JP" altLang="en-US" smtClean="0"/>
              <a:t>‹#›</a:t>
            </a:fld>
            <a:endParaRPr kumimoji="1" lang="ja-JP" altLang="en-US"/>
          </a:p>
        </p:txBody>
      </p:sp>
    </p:spTree>
    <p:extLst>
      <p:ext uri="{BB962C8B-B14F-4D97-AF65-F5344CB8AC3E}">
        <p14:creationId xmlns:p14="http://schemas.microsoft.com/office/powerpoint/2010/main" val="3863797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D204C56-150C-4C29-9F9E-D2C956C5C4CF}" type="datetimeFigureOut">
              <a:rPr kumimoji="1" lang="ja-JP" altLang="en-US" smtClean="0"/>
              <a:t>2018/3/20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156082B-B9C3-44B3-A4B2-B3D75379806E}" type="slidenum">
              <a:rPr kumimoji="1" lang="ja-JP" altLang="en-US" smtClean="0"/>
              <a:t>‹#›</a:t>
            </a:fld>
            <a:endParaRPr kumimoji="1" lang="ja-JP" altLang="en-US"/>
          </a:p>
        </p:txBody>
      </p:sp>
    </p:spTree>
    <p:extLst>
      <p:ext uri="{BB962C8B-B14F-4D97-AF65-F5344CB8AC3E}">
        <p14:creationId xmlns:p14="http://schemas.microsoft.com/office/powerpoint/2010/main" val="4147173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D204C56-150C-4C29-9F9E-D2C956C5C4CF}" type="datetimeFigureOut">
              <a:rPr kumimoji="1" lang="ja-JP" altLang="en-US" smtClean="0"/>
              <a:t>2018/3/20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156082B-B9C3-44B3-A4B2-B3D75379806E}" type="slidenum">
              <a:rPr kumimoji="1" lang="ja-JP" altLang="en-US" smtClean="0"/>
              <a:t>‹#›</a:t>
            </a:fld>
            <a:endParaRPr kumimoji="1" lang="ja-JP" altLang="en-US"/>
          </a:p>
        </p:txBody>
      </p:sp>
    </p:spTree>
    <p:extLst>
      <p:ext uri="{BB962C8B-B14F-4D97-AF65-F5344CB8AC3E}">
        <p14:creationId xmlns:p14="http://schemas.microsoft.com/office/powerpoint/2010/main" val="2026531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204C56-150C-4C29-9F9E-D2C956C5C4CF}" type="datetimeFigureOut">
              <a:rPr kumimoji="1" lang="ja-JP" altLang="en-US" smtClean="0"/>
              <a:t>2018/3/20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56082B-B9C3-44B3-A4B2-B3D75379806E}" type="slidenum">
              <a:rPr kumimoji="1" lang="ja-JP" altLang="en-US" smtClean="0"/>
              <a:t>‹#›</a:t>
            </a:fld>
            <a:endParaRPr kumimoji="1" lang="ja-JP" altLang="en-US"/>
          </a:p>
        </p:txBody>
      </p:sp>
    </p:spTree>
    <p:extLst>
      <p:ext uri="{BB962C8B-B14F-4D97-AF65-F5344CB8AC3E}">
        <p14:creationId xmlns:p14="http://schemas.microsoft.com/office/powerpoint/2010/main" val="19162982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グループ化 8"/>
          <p:cNvGrpSpPr/>
          <p:nvPr/>
        </p:nvGrpSpPr>
        <p:grpSpPr>
          <a:xfrm>
            <a:off x="1338263" y="952500"/>
            <a:ext cx="6467475" cy="4953000"/>
            <a:chOff x="1338263" y="952500"/>
            <a:chExt cx="6467475" cy="495300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8263" y="952500"/>
              <a:ext cx="6467475" cy="495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08859" y="4459864"/>
              <a:ext cx="1504642" cy="14456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4" name="テキスト ボックス 3"/>
          <p:cNvSpPr txBox="1"/>
          <p:nvPr/>
        </p:nvSpPr>
        <p:spPr>
          <a:xfrm>
            <a:off x="0" y="188640"/>
            <a:ext cx="9144000" cy="769441"/>
          </a:xfrm>
          <a:prstGeom prst="rect">
            <a:avLst/>
          </a:prstGeom>
          <a:noFill/>
        </p:spPr>
        <p:txBody>
          <a:bodyPr wrap="square" rtlCol="0">
            <a:spAutoFit/>
          </a:bodyPr>
          <a:lstStyle/>
          <a:p>
            <a:pPr algn="ctr"/>
            <a:r>
              <a:rPr kumimoji="1" lang="ja-JP" altLang="en-US" sz="4400" b="1" dirty="0" smtClean="0">
                <a:solidFill>
                  <a:schemeClr val="tx2">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大阪府学校支援人材バンク</a:t>
            </a:r>
            <a:endParaRPr kumimoji="1" lang="ja-JP" altLang="en-US" sz="4400" b="1" dirty="0">
              <a:solidFill>
                <a:schemeClr val="tx2">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6" name="グループ化 5"/>
          <p:cNvGrpSpPr/>
          <p:nvPr/>
        </p:nvGrpSpPr>
        <p:grpSpPr>
          <a:xfrm>
            <a:off x="3141643" y="6124244"/>
            <a:ext cx="2860711" cy="515620"/>
            <a:chOff x="3799522" y="6124244"/>
            <a:chExt cx="2860711" cy="515620"/>
          </a:xfrm>
        </p:grpSpPr>
        <p:pic>
          <p:nvPicPr>
            <p:cNvPr id="8" name="図 7" descr="C:\Users\nobemi\AppData\Local\Microsoft\Windows\INetCache\Content.Word\poster_yoko_png.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99522" y="6124244"/>
              <a:ext cx="1544955" cy="515620"/>
            </a:xfrm>
            <a:prstGeom prst="rect">
              <a:avLst/>
            </a:prstGeom>
            <a:noFill/>
            <a:ln>
              <a:noFill/>
            </a:ln>
          </p:spPr>
        </p:pic>
        <p:sp>
          <p:nvSpPr>
            <p:cNvPr id="5" name="テキスト ボックス 4"/>
            <p:cNvSpPr txBox="1"/>
            <p:nvPr/>
          </p:nvSpPr>
          <p:spPr>
            <a:xfrm>
              <a:off x="4499992" y="6124244"/>
              <a:ext cx="2160241" cy="461665"/>
            </a:xfrm>
            <a:prstGeom prst="rect">
              <a:avLst/>
            </a:prstGeom>
            <a:solidFill>
              <a:schemeClr val="bg1"/>
            </a:solidFill>
          </p:spPr>
          <p:txBody>
            <a:bodyPr wrap="square" rtlCol="0">
              <a:spAutoFit/>
            </a:bodyPr>
            <a:lstStyle/>
            <a:p>
              <a:r>
                <a:rPr kumimoji="1" lang="ja-JP" altLang="en-US" sz="24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大阪府教育庁</a:t>
              </a:r>
              <a:endParaRPr kumimoji="1" lang="ja-JP" altLang="en-US" sz="2400" b="1" dirty="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 name="テキスト ボックス 1"/>
          <p:cNvSpPr txBox="1"/>
          <p:nvPr/>
        </p:nvSpPr>
        <p:spPr>
          <a:xfrm>
            <a:off x="4572000" y="2996952"/>
            <a:ext cx="1512168" cy="230832"/>
          </a:xfrm>
          <a:prstGeom prst="rect">
            <a:avLst/>
          </a:prstGeom>
          <a:solidFill>
            <a:schemeClr val="bg1"/>
          </a:solidFill>
          <a:ln>
            <a:solidFill>
              <a:schemeClr val="tx1"/>
            </a:solidFill>
          </a:ln>
        </p:spPr>
        <p:txBody>
          <a:bodyPr wrap="square" rtlCol="0">
            <a:spAutoFit/>
          </a:bodyPr>
          <a:lstStyle/>
          <a:p>
            <a:pPr algn="ct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学校支援人材バンクとは？</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4572000" y="3237308"/>
            <a:ext cx="1512168" cy="1199804"/>
          </a:xfrm>
          <a:prstGeom prst="rect">
            <a:avLst/>
          </a:prstGeom>
          <a:solidFill>
            <a:schemeClr val="accent6">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地域や民間企業等で</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優れた</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知識や技術を</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持つ</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幅広い</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方々に登録いただき、学校の授業や部活動等</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おいて</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子どもたちを</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支援して</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いただきます</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ctr"/>
            <a:endParaRPr kumimoji="1" lang="ja-JP" altLang="en-US" dirty="0"/>
          </a:p>
        </p:txBody>
      </p:sp>
      <p:sp>
        <p:nvSpPr>
          <p:cNvPr id="12" name="テキスト ボックス 11"/>
          <p:cNvSpPr txBox="1"/>
          <p:nvPr/>
        </p:nvSpPr>
        <p:spPr>
          <a:xfrm>
            <a:off x="6108859" y="4465340"/>
            <a:ext cx="1512168" cy="261610"/>
          </a:xfrm>
          <a:prstGeom prst="rect">
            <a:avLst/>
          </a:prstGeom>
          <a:solidFill>
            <a:schemeClr val="bg1"/>
          </a:solidFill>
          <a:ln>
            <a:solidFill>
              <a:schemeClr val="tx1"/>
            </a:solidFill>
          </a:ln>
        </p:spPr>
        <p:txBody>
          <a:bodyPr wrap="square" rtlCol="0">
            <a:spAutoFit/>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求める人材は？</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6108859" y="4705696"/>
            <a:ext cx="1512168" cy="1199804"/>
          </a:xfrm>
          <a:prstGeom prst="rect">
            <a:avLst/>
          </a:prstGeom>
          <a:solidFill>
            <a:schemeClr val="tx2">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スポーツ、文化・芸能、企業の営業や研究職、元教師、</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NGO</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リーダー、料理界など社会の様々な分野で活躍されている方々</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ja-JP" altLang="en-US" dirty="0"/>
          </a:p>
        </p:txBody>
      </p:sp>
    </p:spTree>
    <p:extLst>
      <p:ext uri="{BB962C8B-B14F-4D97-AF65-F5344CB8AC3E}">
        <p14:creationId xmlns:p14="http://schemas.microsoft.com/office/powerpoint/2010/main" val="176431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6143973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0"/>
            <a:ext cx="9144000" cy="584775"/>
          </a:xfrm>
          <a:prstGeom prst="rect">
            <a:avLst/>
          </a:prstGeom>
          <a:solidFill>
            <a:srgbClr val="FFFF00">
              <a:alpha val="50000"/>
            </a:srgbClr>
          </a:solidFill>
        </p:spPr>
        <p:txBody>
          <a:bodyPr wrap="square" rtlCol="0">
            <a:spAutoFit/>
          </a:bodyPr>
          <a:lstStyle/>
          <a:p>
            <a:pPr algn="ctr"/>
            <a:r>
              <a:rPr kumimoji="1" lang="ja-JP" altLang="en-US" sz="3200" dirty="0" smtClean="0">
                <a:latin typeface="Meiryo UI" panose="020B0604030504040204" pitchFamily="50" charset="-128"/>
                <a:ea typeface="Meiryo UI" panose="020B0604030504040204" pitchFamily="50" charset="-128"/>
                <a:cs typeface="Meiryo UI" panose="020B0604030504040204" pitchFamily="50" charset="-128"/>
              </a:rPr>
              <a:t>学校での活動開始までの流れ</a:t>
            </a:r>
            <a:endParaRPr kumimoji="1" lang="ja-JP" altLang="en-US" sz="3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1486418" y="1008925"/>
            <a:ext cx="5112568" cy="369332"/>
          </a:xfrm>
          <a:prstGeom prst="rect">
            <a:avLst/>
          </a:prstGeom>
          <a:solidFill>
            <a:schemeClr val="accent6">
              <a:lumMod val="60000"/>
              <a:lumOff val="40000"/>
            </a:schemeClr>
          </a:solidFill>
          <a:ln>
            <a:solidFill>
              <a:schemeClr val="tx1"/>
            </a:solidFill>
          </a:ln>
        </p:spPr>
        <p:txBody>
          <a:bodyPr wrap="square" rtlCol="0">
            <a:spAutoFit/>
          </a:bodyPr>
          <a:lstStyle/>
          <a:p>
            <a:pPr algn="ct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地域や民間企業などの優れた知識や技能を持つ方々</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1" name="直線矢印コネクタ 10"/>
          <p:cNvCxnSpPr/>
          <p:nvPr/>
        </p:nvCxnSpPr>
        <p:spPr>
          <a:xfrm>
            <a:off x="4066924" y="1460365"/>
            <a:ext cx="0" cy="648072"/>
          </a:xfrm>
          <a:prstGeom prst="straightConnector1">
            <a:avLst/>
          </a:prstGeom>
          <a:ln w="635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4077237" y="1460365"/>
            <a:ext cx="1584176" cy="369332"/>
          </a:xfrm>
          <a:prstGeom prst="rect">
            <a:avLst/>
          </a:prstGeom>
          <a:noFill/>
          <a:ln>
            <a:noFill/>
          </a:ln>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①登録申請</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1486418" y="2214964"/>
            <a:ext cx="5112568" cy="369332"/>
          </a:xfrm>
          <a:prstGeom prst="rect">
            <a:avLst/>
          </a:prstGeom>
          <a:solidFill>
            <a:schemeClr val="accent6">
              <a:lumMod val="60000"/>
              <a:lumOff val="40000"/>
            </a:schemeClr>
          </a:solidFill>
          <a:ln>
            <a:solidFill>
              <a:schemeClr val="tx1"/>
            </a:solidFill>
          </a:ln>
        </p:spPr>
        <p:txBody>
          <a:bodyPr wrap="square" rtlCol="0">
            <a:spAutoFit/>
          </a:bodyPr>
          <a:lstStyle/>
          <a:p>
            <a:pPr algn="ct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大阪府教育庁</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5" name="直線矢印コネクタ 14"/>
          <p:cNvCxnSpPr/>
          <p:nvPr/>
        </p:nvCxnSpPr>
        <p:spPr>
          <a:xfrm>
            <a:off x="4042702" y="2647012"/>
            <a:ext cx="0" cy="648072"/>
          </a:xfrm>
          <a:prstGeom prst="straightConnector1">
            <a:avLst/>
          </a:prstGeom>
          <a:ln w="635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4066504" y="2652653"/>
            <a:ext cx="1584176" cy="369332"/>
          </a:xfrm>
          <a:prstGeom prst="rect">
            <a:avLst/>
          </a:prstGeom>
          <a:noFill/>
          <a:ln>
            <a:noFill/>
          </a:ln>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②登録</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1520953" y="4591228"/>
            <a:ext cx="5112568" cy="369332"/>
          </a:xfrm>
          <a:prstGeom prst="rect">
            <a:avLst/>
          </a:prstGeom>
          <a:solidFill>
            <a:schemeClr val="accent6">
              <a:lumMod val="60000"/>
              <a:lumOff val="40000"/>
            </a:schemeClr>
          </a:solidFill>
          <a:ln>
            <a:solidFill>
              <a:schemeClr val="tx1"/>
            </a:solidFill>
          </a:ln>
        </p:spPr>
        <p:txBody>
          <a:bodyPr wrap="square" rtlCol="0">
            <a:spAutoFit/>
          </a:bodyPr>
          <a:lstStyle/>
          <a:p>
            <a:pPr algn="ct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公立学校等　</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１）</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p:cNvSpPr txBox="1"/>
          <p:nvPr/>
        </p:nvSpPr>
        <p:spPr>
          <a:xfrm>
            <a:off x="1486418" y="3439100"/>
            <a:ext cx="5112568" cy="369332"/>
          </a:xfrm>
          <a:prstGeom prst="rect">
            <a:avLst/>
          </a:prstGeom>
          <a:solidFill>
            <a:schemeClr val="accent6">
              <a:lumMod val="60000"/>
              <a:lumOff val="40000"/>
            </a:schemeClr>
          </a:solidFill>
          <a:ln>
            <a:solidFill>
              <a:schemeClr val="tx1"/>
            </a:solidFill>
          </a:ln>
        </p:spPr>
        <p:txBody>
          <a:bodyPr wrap="square" rtlCol="0">
            <a:spAutoFit/>
          </a:bodyPr>
          <a:lstStyle/>
          <a:p>
            <a:pPr algn="ct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大阪府学校支援人材バンク</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9" name="直線矢印コネクタ 18"/>
          <p:cNvCxnSpPr/>
          <p:nvPr/>
        </p:nvCxnSpPr>
        <p:spPr>
          <a:xfrm flipV="1">
            <a:off x="4042702" y="3871149"/>
            <a:ext cx="0" cy="657363"/>
          </a:xfrm>
          <a:prstGeom prst="straightConnector1">
            <a:avLst/>
          </a:prstGeom>
          <a:ln w="635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flipV="1">
            <a:off x="7818832" y="1193591"/>
            <a:ext cx="0" cy="3582303"/>
          </a:xfrm>
          <a:prstGeom prst="straightConnector1">
            <a:avLst/>
          </a:prstGeom>
          <a:ln w="635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a:endCxn id="17" idx="3"/>
          </p:cNvCxnSpPr>
          <p:nvPr/>
        </p:nvCxnSpPr>
        <p:spPr>
          <a:xfrm flipH="1">
            <a:off x="6633521" y="4775894"/>
            <a:ext cx="1212354" cy="0"/>
          </a:xfrm>
          <a:prstGeom prst="straightConnector1">
            <a:avLst/>
          </a:prstGeom>
          <a:ln w="635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4066924" y="4167111"/>
            <a:ext cx="1584176" cy="369332"/>
          </a:xfrm>
          <a:prstGeom prst="rect">
            <a:avLst/>
          </a:prstGeom>
          <a:noFill/>
          <a:ln>
            <a:noFill/>
          </a:ln>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③情報検索</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テキスト ボックス 33"/>
          <p:cNvSpPr txBox="1"/>
          <p:nvPr/>
        </p:nvSpPr>
        <p:spPr>
          <a:xfrm>
            <a:off x="7845875" y="2731086"/>
            <a:ext cx="1118613" cy="530915"/>
          </a:xfrm>
          <a:prstGeom prst="rect">
            <a:avLst/>
          </a:prstGeom>
          <a:noFill/>
          <a:ln>
            <a:noFill/>
          </a:ln>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④依頼</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２）</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6" name="直線矢印コネクタ 45"/>
          <p:cNvCxnSpPr/>
          <p:nvPr/>
        </p:nvCxnSpPr>
        <p:spPr>
          <a:xfrm flipH="1" flipV="1">
            <a:off x="6602193" y="1215129"/>
            <a:ext cx="1243682" cy="7716"/>
          </a:xfrm>
          <a:prstGeom prst="straightConnector1">
            <a:avLst/>
          </a:prstGeom>
          <a:ln w="635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9" name="テキスト ボックス 48"/>
          <p:cNvSpPr txBox="1"/>
          <p:nvPr/>
        </p:nvSpPr>
        <p:spPr>
          <a:xfrm>
            <a:off x="-21704" y="5375442"/>
            <a:ext cx="5004047" cy="1323439"/>
          </a:xfrm>
          <a:prstGeom prst="rect">
            <a:avLst/>
          </a:prstGeom>
          <a:noFill/>
          <a:ln>
            <a:noFill/>
          </a:ln>
        </p:spPr>
        <p:txBody>
          <a:bodyPr wrap="square" rtlCol="0">
            <a:spAutoFit/>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１）</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公立学校等」とは</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、以下のとおりです。</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　大阪府立高等学校</a:t>
            </a:r>
          </a:p>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　大阪府立中学校</a:t>
            </a:r>
          </a:p>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　大阪府立支援学校</a:t>
            </a:r>
          </a:p>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　大阪府内にある市町村教育委員会（大阪市及び堺市を除く。）</a:t>
            </a:r>
          </a:p>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　大阪府内にある市町村立小・中学校（大阪市立及び堺市立の小・中学校を除く。）</a:t>
            </a:r>
          </a:p>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　大阪府内にある市立高等学校（大阪市立及び堺市立の高等学校を除く。）</a:t>
            </a:r>
          </a:p>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　大阪府内にある市立特別支援学校（堺市立の特別支援学校を除く。）</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0" name="直線矢印コネクタ 49"/>
          <p:cNvCxnSpPr/>
          <p:nvPr/>
        </p:nvCxnSpPr>
        <p:spPr>
          <a:xfrm flipV="1">
            <a:off x="539552" y="1179897"/>
            <a:ext cx="0" cy="3607914"/>
          </a:xfrm>
          <a:prstGeom prst="straightConnector1">
            <a:avLst/>
          </a:prstGeom>
          <a:ln w="635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p:nvPr/>
        </p:nvCxnSpPr>
        <p:spPr>
          <a:xfrm flipH="1">
            <a:off x="539552" y="1187573"/>
            <a:ext cx="946866" cy="0"/>
          </a:xfrm>
          <a:prstGeom prst="straightConnector1">
            <a:avLst/>
          </a:prstGeom>
          <a:ln w="635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p:nvPr/>
        </p:nvCxnSpPr>
        <p:spPr>
          <a:xfrm flipV="1">
            <a:off x="539552" y="4783953"/>
            <a:ext cx="946866" cy="3858"/>
          </a:xfrm>
          <a:prstGeom prst="straightConnector1">
            <a:avLst/>
          </a:prstGeom>
          <a:ln w="635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9" name="テキスト ボックス 58"/>
          <p:cNvSpPr txBox="1"/>
          <p:nvPr/>
        </p:nvSpPr>
        <p:spPr>
          <a:xfrm>
            <a:off x="539552" y="2800076"/>
            <a:ext cx="1466871" cy="553998"/>
          </a:xfrm>
          <a:prstGeom prst="rect">
            <a:avLst/>
          </a:prstGeom>
          <a:noFill/>
          <a:ln>
            <a:noFill/>
          </a:ln>
        </p:spPr>
        <p:txBody>
          <a:bodyPr wrap="square" rtlCol="0">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⑤活動開始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３</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テキスト ボックス 59"/>
          <p:cNvSpPr txBox="1"/>
          <p:nvPr/>
        </p:nvSpPr>
        <p:spPr>
          <a:xfrm>
            <a:off x="4725308" y="5375442"/>
            <a:ext cx="4239179" cy="1477328"/>
          </a:xfrm>
          <a:prstGeom prst="rect">
            <a:avLst/>
          </a:prstGeom>
          <a:noFill/>
          <a:ln>
            <a:noFill/>
          </a:ln>
        </p:spPr>
        <p:txBody>
          <a:bodyPr wrap="square" rtlCol="0">
            <a:spAutoFit/>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２</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）各校の教育課程等に基づいて依頼を行う関係上、必ずしも活動を</a:t>
            </a:r>
            <a:endPar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お願いできるわけではありません。</a:t>
            </a:r>
            <a:endPar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３）活動開始にあたっては、所定の手続き等が発生する場合があります。</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手続きの方法は各校にご確認ください。</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学校</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では、政治教育その他政治的活動や</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、宗教</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教育その他</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宗教的</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活動</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はできません</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。また、公立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学校の教育活動にふさわしく</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ない行為を　　</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する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ことはできません。</a:t>
            </a:r>
          </a:p>
          <a:p>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313628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2209"/>
            <a:ext cx="9144000" cy="584775"/>
          </a:xfrm>
          <a:prstGeom prst="rect">
            <a:avLst/>
          </a:prstGeom>
          <a:solidFill>
            <a:srgbClr val="FFFF00"/>
          </a:solidFill>
        </p:spPr>
        <p:txBody>
          <a:bodyPr wrap="square" rtlCol="0">
            <a:spAutoFit/>
          </a:bodyPr>
          <a:lstStyle/>
          <a:p>
            <a:pPr algn="ctr"/>
            <a:r>
              <a:rPr kumimoji="1" lang="ja-JP" altLang="en-US" sz="3200" dirty="0" smtClean="0">
                <a:latin typeface="Meiryo UI" panose="020B0604030504040204" pitchFamily="50" charset="-128"/>
                <a:ea typeface="Meiryo UI" panose="020B0604030504040204" pitchFamily="50" charset="-128"/>
                <a:cs typeface="Meiryo UI" panose="020B0604030504040204" pitchFamily="50" charset="-128"/>
              </a:rPr>
              <a:t>優れた知識や技能を学校教育に活かしてください！</a:t>
            </a:r>
            <a:endParaRPr kumimoji="1" lang="ja-JP" altLang="en-US" sz="32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 name="グループ化 1"/>
          <p:cNvGrpSpPr/>
          <p:nvPr/>
        </p:nvGrpSpPr>
        <p:grpSpPr>
          <a:xfrm>
            <a:off x="395536" y="764704"/>
            <a:ext cx="2483768" cy="1969382"/>
            <a:chOff x="216024" y="3789040"/>
            <a:chExt cx="2483768" cy="1969382"/>
          </a:xfrm>
        </p:grpSpPr>
        <p:sp>
          <p:nvSpPr>
            <p:cNvPr id="5" name="テキスト ボックス 4"/>
            <p:cNvSpPr txBox="1"/>
            <p:nvPr/>
          </p:nvSpPr>
          <p:spPr>
            <a:xfrm>
              <a:off x="216024" y="4157984"/>
              <a:ext cx="2483768" cy="1600438"/>
            </a:xfrm>
            <a:prstGeom prst="rect">
              <a:avLst/>
            </a:prstGeom>
            <a:noFill/>
            <a:ln>
              <a:solidFill>
                <a:schemeClr val="tx1"/>
              </a:solidFill>
            </a:ln>
          </p:spPr>
          <p:txBody>
            <a:bodyPr wrap="square" rtlCol="0">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・国際交流や海外勤務の</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経験者</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・コンピュータ</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技術者</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スポーツ選手や監督</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・音楽家</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・芸術家</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・福祉等の関係者</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216024" y="3789040"/>
              <a:ext cx="2483768" cy="369332"/>
            </a:xfrm>
            <a:prstGeom prst="rect">
              <a:avLst/>
            </a:prstGeom>
            <a:solidFill>
              <a:schemeClr val="accent5">
                <a:lumMod val="40000"/>
                <a:lumOff val="60000"/>
              </a:schemeClr>
            </a:solidFill>
            <a:ln>
              <a:solidFill>
                <a:schemeClr val="tx1"/>
              </a:solidFill>
            </a:ln>
          </p:spPr>
          <p:txBody>
            <a:bodyPr wrap="square" rtlCol="0">
              <a:spAutoFit/>
            </a:bodyPr>
            <a:lstStyle/>
            <a:p>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求む人材！　例えば・・・</a:t>
              </a:r>
              <a:endPar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1" name="グループ化 10"/>
          <p:cNvGrpSpPr/>
          <p:nvPr/>
        </p:nvGrpSpPr>
        <p:grpSpPr>
          <a:xfrm>
            <a:off x="3330116" y="764704"/>
            <a:ext cx="2483768" cy="1969382"/>
            <a:chOff x="216024" y="3789040"/>
            <a:chExt cx="2483768" cy="1969382"/>
          </a:xfrm>
        </p:grpSpPr>
        <p:sp>
          <p:nvSpPr>
            <p:cNvPr id="12" name="テキスト ボックス 11"/>
            <p:cNvSpPr txBox="1"/>
            <p:nvPr/>
          </p:nvSpPr>
          <p:spPr>
            <a:xfrm>
              <a:off x="216024" y="4157984"/>
              <a:ext cx="2483768" cy="1600438"/>
            </a:xfrm>
            <a:prstGeom prst="rect">
              <a:avLst/>
            </a:prstGeom>
            <a:noFill/>
            <a:ln>
              <a:solidFill>
                <a:schemeClr val="tx1"/>
              </a:solidFill>
            </a:ln>
          </p:spPr>
          <p:txBody>
            <a:bodyPr wrap="square" rtlCol="0">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人材バンクに登録された情報を</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オンラインネットワークを用いて、</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公立学校等に対して提供します</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216024" y="3789040"/>
              <a:ext cx="2483768" cy="369332"/>
            </a:xfrm>
            <a:prstGeom prst="rect">
              <a:avLst/>
            </a:prstGeom>
            <a:solidFill>
              <a:schemeClr val="accent5">
                <a:lumMod val="40000"/>
                <a:lumOff val="60000"/>
              </a:schemeClr>
            </a:solidFill>
            <a:ln>
              <a:solidFill>
                <a:schemeClr val="tx1"/>
              </a:solidFill>
            </a:ln>
          </p:spPr>
          <p:txBody>
            <a:bodyPr wrap="square" rtlCol="0">
              <a:spAutoFit/>
            </a:bodyPr>
            <a:lstStyle/>
            <a:p>
              <a:r>
                <a:rPr lang="ja-JP" altLang="en-US" b="1" dirty="0">
                  <a:latin typeface="Meiryo UI" panose="020B0604030504040204" pitchFamily="50" charset="-128"/>
                  <a:ea typeface="Meiryo UI" panose="020B0604030504040204" pitchFamily="50" charset="-128"/>
                  <a:cs typeface="Meiryo UI" panose="020B0604030504040204" pitchFamily="50" charset="-128"/>
                </a:rPr>
                <a:t>情報提供の方法は？</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4" name="テキスト ボックス 13"/>
          <p:cNvSpPr txBox="1"/>
          <p:nvPr/>
        </p:nvSpPr>
        <p:spPr>
          <a:xfrm>
            <a:off x="4788024" y="5517232"/>
            <a:ext cx="4247340" cy="1169551"/>
          </a:xfrm>
          <a:prstGeom prst="rect">
            <a:avLst/>
          </a:prstGeom>
          <a:noFill/>
        </p:spPr>
        <p:txBody>
          <a:bodyPr wrap="square" rtlCol="0">
            <a:spAutoFit/>
          </a:bodyP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（申請書送付先・問合せ先）</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540-0008</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大阪市中央区大手前</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3-2-12</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大阪府庁別館５階　高等学校課教務グループ内</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大阪府学校支援人材バンク　担当者　宛</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電話番号：</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06-6941-0351</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（内線：</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4723</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5" name="グループ化 14"/>
          <p:cNvGrpSpPr/>
          <p:nvPr/>
        </p:nvGrpSpPr>
        <p:grpSpPr>
          <a:xfrm>
            <a:off x="6300192" y="764704"/>
            <a:ext cx="2483768" cy="1969382"/>
            <a:chOff x="216024" y="3789040"/>
            <a:chExt cx="2483768" cy="1969382"/>
          </a:xfrm>
        </p:grpSpPr>
        <p:sp>
          <p:nvSpPr>
            <p:cNvPr id="16" name="テキスト ボックス 15"/>
            <p:cNvSpPr txBox="1"/>
            <p:nvPr/>
          </p:nvSpPr>
          <p:spPr>
            <a:xfrm>
              <a:off x="216024" y="4157984"/>
              <a:ext cx="2483768" cy="1600438"/>
            </a:xfrm>
            <a:prstGeom prst="rect">
              <a:avLst/>
            </a:prstGeom>
            <a:noFill/>
            <a:ln>
              <a:solidFill>
                <a:schemeClr val="tx1"/>
              </a:solidFill>
            </a:ln>
          </p:spPr>
          <p:txBody>
            <a:bodyPr wrap="square" rtlCol="0">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所定の申請書に記入の上、府立学校または下記まで提出してください。提出方法は、直接または送付してください。</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なお、登録申請には、公的団体やこれに準ずる団体からの推薦が必要となります。</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216024" y="3789040"/>
              <a:ext cx="2483768" cy="369332"/>
            </a:xfrm>
            <a:prstGeom prst="rect">
              <a:avLst/>
            </a:prstGeom>
            <a:solidFill>
              <a:schemeClr val="accent5">
                <a:lumMod val="40000"/>
                <a:lumOff val="60000"/>
              </a:schemeClr>
            </a:solidFill>
            <a:ln>
              <a:solidFill>
                <a:schemeClr val="tx1"/>
              </a:solidFill>
            </a:ln>
          </p:spPr>
          <p:txBody>
            <a:bodyPr wrap="square" rtlCol="0">
              <a:spAutoFit/>
            </a:bodyPr>
            <a:lstStyle/>
            <a:p>
              <a:r>
                <a:rPr lang="ja-JP" altLang="en-US" b="1" dirty="0">
                  <a:latin typeface="Meiryo UI" panose="020B0604030504040204" pitchFamily="50" charset="-128"/>
                  <a:ea typeface="Meiryo UI" panose="020B0604030504040204" pitchFamily="50" charset="-128"/>
                  <a:cs typeface="Meiryo UI" panose="020B0604030504040204" pitchFamily="50" charset="-128"/>
                </a:rPr>
                <a:t>登録申請の方法は？</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8" name="グループ化 17"/>
          <p:cNvGrpSpPr/>
          <p:nvPr/>
        </p:nvGrpSpPr>
        <p:grpSpPr>
          <a:xfrm>
            <a:off x="396668" y="2852936"/>
            <a:ext cx="8388424" cy="2615713"/>
            <a:chOff x="216024" y="3789040"/>
            <a:chExt cx="2483768" cy="2615713"/>
          </a:xfrm>
        </p:grpSpPr>
        <p:sp>
          <p:nvSpPr>
            <p:cNvPr id="19" name="テキスト ボックス 18"/>
            <p:cNvSpPr txBox="1"/>
            <p:nvPr/>
          </p:nvSpPr>
          <p:spPr>
            <a:xfrm>
              <a:off x="216024" y="4157984"/>
              <a:ext cx="2483768" cy="2246769"/>
            </a:xfrm>
            <a:prstGeom prst="rect">
              <a:avLst/>
            </a:prstGeom>
            <a:noFill/>
            <a:ln>
              <a:solidFill>
                <a:schemeClr val="tx1"/>
              </a:solidFill>
            </a:ln>
          </p:spPr>
          <p:txBody>
            <a:bodyPr wrap="square" rtlCol="0">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府立学校においては</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、例えば次</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のような活動を</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お願いしています。</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学校支援社会人等指導者・・・運動部活動や文化部活動の技術指導者、異文化交流指導等の支援員等として、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随時または短期間にわたって活動をお願いしています。</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学校生活支援員・・</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・食事介助やトイレ介助等を必要とする生徒に対する支援や、</a:t>
              </a:r>
              <a:r>
                <a:rPr lang="ja-JP" altLang="en-US" sz="1400" dirty="0" err="1" smtClean="0">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等により学習支援を</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必要とする生徒に対する授業等における教員の補助の活動をお願いしています。</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特別</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非常勤</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講師・・・教育課程の中に位置付けられている「教科（科目）の領域の一部に係る事項」の指導者と</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して、教員免許状をもたないが専門性の高い社会人等が特別に非常勤講師として、</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年間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または学期毎に活動をお願いしています。</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主</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な活動場所は府立高等学校・府立支援学校・府立中学校となります。</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p:cNvSpPr txBox="1"/>
            <p:nvPr/>
          </p:nvSpPr>
          <p:spPr>
            <a:xfrm>
              <a:off x="216024" y="3789040"/>
              <a:ext cx="2483768" cy="369332"/>
            </a:xfrm>
            <a:prstGeom prst="rect">
              <a:avLst/>
            </a:prstGeom>
            <a:solidFill>
              <a:schemeClr val="accent5">
                <a:lumMod val="40000"/>
                <a:lumOff val="60000"/>
              </a:schemeClr>
            </a:solidFill>
            <a:ln>
              <a:solidFill>
                <a:schemeClr val="tx1"/>
              </a:solidFill>
            </a:ln>
          </p:spPr>
          <p:txBody>
            <a:bodyPr wrap="square" rtlCol="0">
              <a:spAutoFit/>
            </a:bodyPr>
            <a:lstStyle/>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どのような活動に参加できますか？</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p:txBody>
        </p:sp>
      </p:grpSp>
    </p:spTree>
    <p:extLst>
      <p:ext uri="{BB962C8B-B14F-4D97-AF65-F5344CB8AC3E}">
        <p14:creationId xmlns:p14="http://schemas.microsoft.com/office/powerpoint/2010/main" val="22129860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408</TotalTime>
  <Words>276</Words>
  <Application>Microsoft Office PowerPoint</Application>
  <PresentationFormat>画面に合わせる (4:3)</PresentationFormat>
  <Paragraphs>72</Paragraphs>
  <Slides>4</Slides>
  <Notes>0</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HOSTNAME</cp:lastModifiedBy>
  <cp:revision>23</cp:revision>
  <cp:lastPrinted>2018-03-19T02:10:15Z</cp:lastPrinted>
  <dcterms:created xsi:type="dcterms:W3CDTF">2018-03-09T07:33:42Z</dcterms:created>
  <dcterms:modified xsi:type="dcterms:W3CDTF">2018-03-20T05:01:08Z</dcterms:modified>
</cp:coreProperties>
</file>