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9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777777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8" autoAdjust="0"/>
    <p:restoredTop sz="94660"/>
  </p:normalViewPr>
  <p:slideViewPr>
    <p:cSldViewPr>
      <p:cViewPr>
        <p:scale>
          <a:sx n="125" d="100"/>
          <a:sy n="125" d="100"/>
        </p:scale>
        <p:origin x="60" y="-10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42F67E-7CDA-4F47-8490-51FE85B18E50}" type="datetimeFigureOut">
              <a:rPr kumimoji="1" lang="ja-JP" altLang="en-US" smtClean="0"/>
              <a:pPr/>
              <a:t>2024/8/19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74421-4B23-4ED6-9A44-BD7C0EEB9A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900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6BD5-0398-45D2-B8AD-F1CD772B294C}" type="datetimeFigureOut">
              <a:rPr kumimoji="1" lang="ja-JP" altLang="en-US" smtClean="0"/>
              <a:pPr/>
              <a:t>2024/8/19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112E-6E54-4BFD-B587-6156AAB6A81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6BD5-0398-45D2-B8AD-F1CD772B294C}" type="datetimeFigureOut">
              <a:rPr kumimoji="1" lang="ja-JP" altLang="en-US" smtClean="0"/>
              <a:pPr/>
              <a:t>2024/8/19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112E-6E54-4BFD-B587-6156AAB6A81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6BD5-0398-45D2-B8AD-F1CD772B294C}" type="datetimeFigureOut">
              <a:rPr kumimoji="1" lang="ja-JP" altLang="en-US" smtClean="0"/>
              <a:pPr/>
              <a:t>2024/8/19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112E-6E54-4BFD-B587-6156AAB6A81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6BD5-0398-45D2-B8AD-F1CD772B294C}" type="datetimeFigureOut">
              <a:rPr kumimoji="1" lang="ja-JP" altLang="en-US" smtClean="0"/>
              <a:pPr/>
              <a:t>2024/8/19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112E-6E54-4BFD-B587-6156AAB6A81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6BD5-0398-45D2-B8AD-F1CD772B294C}" type="datetimeFigureOut">
              <a:rPr kumimoji="1" lang="ja-JP" altLang="en-US" smtClean="0"/>
              <a:pPr/>
              <a:t>2024/8/19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112E-6E54-4BFD-B587-6156AAB6A81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6BD5-0398-45D2-B8AD-F1CD772B294C}" type="datetimeFigureOut">
              <a:rPr kumimoji="1" lang="ja-JP" altLang="en-US" smtClean="0"/>
              <a:pPr/>
              <a:t>2024/8/19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112E-6E54-4BFD-B587-6156AAB6A81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6BD5-0398-45D2-B8AD-F1CD772B294C}" type="datetimeFigureOut">
              <a:rPr kumimoji="1" lang="ja-JP" altLang="en-US" smtClean="0"/>
              <a:pPr/>
              <a:t>2024/8/19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112E-6E54-4BFD-B587-6156AAB6A81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6BD5-0398-45D2-B8AD-F1CD772B294C}" type="datetimeFigureOut">
              <a:rPr kumimoji="1" lang="ja-JP" altLang="en-US" smtClean="0"/>
              <a:pPr/>
              <a:t>2024/8/19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112E-6E54-4BFD-B587-6156AAB6A81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6BD5-0398-45D2-B8AD-F1CD772B294C}" type="datetimeFigureOut">
              <a:rPr kumimoji="1" lang="ja-JP" altLang="en-US" smtClean="0"/>
              <a:pPr/>
              <a:t>2024/8/19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112E-6E54-4BFD-B587-6156AAB6A81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6BD5-0398-45D2-B8AD-F1CD772B294C}" type="datetimeFigureOut">
              <a:rPr kumimoji="1" lang="ja-JP" altLang="en-US" smtClean="0"/>
              <a:pPr/>
              <a:t>2024/8/19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112E-6E54-4BFD-B587-6156AAB6A81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6BD5-0398-45D2-B8AD-F1CD772B294C}" type="datetimeFigureOut">
              <a:rPr kumimoji="1" lang="ja-JP" altLang="en-US" smtClean="0"/>
              <a:pPr/>
              <a:t>2024/8/19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6112E-6E54-4BFD-B587-6156AAB6A81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A6BD5-0398-45D2-B8AD-F1CD772B294C}" type="datetimeFigureOut">
              <a:rPr kumimoji="1" lang="ja-JP" altLang="en-US" smtClean="0"/>
              <a:pPr/>
              <a:t>2024/8/19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6112E-6E54-4BFD-B587-6156AAB6A81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7D232F9-0847-A3F8-FD54-D55C627BD461}"/>
              </a:ext>
            </a:extLst>
          </p:cNvPr>
          <p:cNvSpPr txBox="1"/>
          <p:nvPr/>
        </p:nvSpPr>
        <p:spPr>
          <a:xfrm>
            <a:off x="17272" y="116634"/>
            <a:ext cx="3652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別紙</a:t>
            </a:r>
            <a:r>
              <a:rPr lang="en-US" altLang="zh-TW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基盤機能配置図</a:t>
            </a:r>
          </a:p>
        </p:txBody>
      </p:sp>
      <p:sp>
        <p:nvSpPr>
          <p:cNvPr id="653" name="正方形/長方形 652">
            <a:extLst>
              <a:ext uri="{FF2B5EF4-FFF2-40B4-BE49-F238E27FC236}">
                <a16:creationId xmlns:a16="http://schemas.microsoft.com/office/drawing/2014/main" id="{A2CE2B20-935A-6DC3-6D70-811BB00FA6EF}"/>
              </a:ext>
            </a:extLst>
          </p:cNvPr>
          <p:cNvSpPr/>
          <p:nvPr/>
        </p:nvSpPr>
        <p:spPr>
          <a:xfrm>
            <a:off x="1377537" y="2173216"/>
            <a:ext cx="4438673" cy="229310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endParaRPr kumimoji="1" lang="en-US" altLang="ja-JP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54" name="正方形/長方形 653">
            <a:extLst>
              <a:ext uri="{FF2B5EF4-FFF2-40B4-BE49-F238E27FC236}">
                <a16:creationId xmlns:a16="http://schemas.microsoft.com/office/drawing/2014/main" id="{1B4BFF77-EEED-3451-A72A-C5087AF8E78D}"/>
              </a:ext>
            </a:extLst>
          </p:cNvPr>
          <p:cNvSpPr/>
          <p:nvPr/>
        </p:nvSpPr>
        <p:spPr>
          <a:xfrm>
            <a:off x="5783035" y="2250142"/>
            <a:ext cx="1584000" cy="1063647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共通基盤サービス</a:t>
            </a:r>
            <a:endParaRPr kumimoji="1" lang="en-US" altLang="ja-JP" sz="700" dirty="0">
              <a:solidFill>
                <a:schemeClr val="tx1"/>
              </a:solidFill>
              <a:latin typeface="+mn-ea"/>
            </a:endParaRPr>
          </a:p>
          <a:p>
            <a:r>
              <a:rPr kumimoji="1" lang="en-US" altLang="ja-JP" sz="700" dirty="0">
                <a:solidFill>
                  <a:schemeClr val="tx1"/>
                </a:solidFill>
                <a:latin typeface="+mn-ea"/>
              </a:rPr>
              <a:t>(</a:t>
            </a:r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オンプレ＋クラウド</a:t>
            </a:r>
            <a:r>
              <a:rPr kumimoji="1" lang="en-US" altLang="ja-JP" sz="700" dirty="0">
                <a:solidFill>
                  <a:schemeClr val="tx1"/>
                </a:solidFill>
                <a:latin typeface="+mn-ea"/>
              </a:rPr>
              <a:t>)</a:t>
            </a:r>
            <a:endParaRPr kumimoji="1" lang="ja-JP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55" name="TextBox 25">
            <a:extLst>
              <a:ext uri="{FF2B5EF4-FFF2-40B4-BE49-F238E27FC236}">
                <a16:creationId xmlns:a16="http://schemas.microsoft.com/office/drawing/2014/main" id="{EDF65C58-75EB-7516-08EE-580BAAB913A9}"/>
              </a:ext>
            </a:extLst>
          </p:cNvPr>
          <p:cNvSpPr txBox="1"/>
          <p:nvPr/>
        </p:nvSpPr>
        <p:spPr>
          <a:xfrm flipH="1">
            <a:off x="6398734" y="2549383"/>
            <a:ext cx="436335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ウイルス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対策</a:t>
            </a:r>
            <a:endParaRPr lang="en-US" altLang="ja-JP" sz="600" dirty="0">
              <a:latin typeface="+mn-ea"/>
            </a:endParaRPr>
          </a:p>
        </p:txBody>
      </p:sp>
      <p:sp>
        <p:nvSpPr>
          <p:cNvPr id="656" name="TextBox 25">
            <a:extLst>
              <a:ext uri="{FF2B5EF4-FFF2-40B4-BE49-F238E27FC236}">
                <a16:creationId xmlns:a16="http://schemas.microsoft.com/office/drawing/2014/main" id="{C7E0C22D-EB09-D934-6081-37553EAA0574}"/>
              </a:ext>
            </a:extLst>
          </p:cNvPr>
          <p:cNvSpPr txBox="1"/>
          <p:nvPr/>
        </p:nvSpPr>
        <p:spPr>
          <a:xfrm flipH="1">
            <a:off x="6396655" y="2778235"/>
            <a:ext cx="436335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統合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監視</a:t>
            </a:r>
            <a:endParaRPr lang="en-US" altLang="ja-JP" sz="600" dirty="0">
              <a:latin typeface="+mn-ea"/>
            </a:endParaRPr>
          </a:p>
        </p:txBody>
      </p:sp>
      <p:sp>
        <p:nvSpPr>
          <p:cNvPr id="657" name="TextBox 25">
            <a:extLst>
              <a:ext uri="{FF2B5EF4-FFF2-40B4-BE49-F238E27FC236}">
                <a16:creationId xmlns:a16="http://schemas.microsoft.com/office/drawing/2014/main" id="{FA7C7D03-82EE-98B9-0613-5BBE3BF5582B}"/>
              </a:ext>
            </a:extLst>
          </p:cNvPr>
          <p:cNvSpPr txBox="1"/>
          <p:nvPr/>
        </p:nvSpPr>
        <p:spPr>
          <a:xfrm flipH="1">
            <a:off x="5945434" y="2780015"/>
            <a:ext cx="436335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バック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アップ</a:t>
            </a:r>
            <a:endParaRPr lang="en-US" altLang="ja-JP" sz="600" dirty="0">
              <a:latin typeface="+mn-ea"/>
            </a:endParaRPr>
          </a:p>
        </p:txBody>
      </p:sp>
      <p:sp>
        <p:nvSpPr>
          <p:cNvPr id="658" name="TextBox 25">
            <a:extLst>
              <a:ext uri="{FF2B5EF4-FFF2-40B4-BE49-F238E27FC236}">
                <a16:creationId xmlns:a16="http://schemas.microsoft.com/office/drawing/2014/main" id="{BC21F042-506A-84D3-5EC5-152D2C857C39}"/>
              </a:ext>
            </a:extLst>
          </p:cNvPr>
          <p:cNvSpPr txBox="1"/>
          <p:nvPr/>
        </p:nvSpPr>
        <p:spPr>
          <a:xfrm flipH="1">
            <a:off x="5945434" y="2549383"/>
            <a:ext cx="436335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自動実行ジョブ管理</a:t>
            </a:r>
            <a:endParaRPr lang="en-US" altLang="ja-JP" sz="600" dirty="0">
              <a:latin typeface="+mn-ea"/>
            </a:endParaRPr>
          </a:p>
        </p:txBody>
      </p:sp>
      <p:sp>
        <p:nvSpPr>
          <p:cNvPr id="659" name="正方形/長方形 658">
            <a:extLst>
              <a:ext uri="{FF2B5EF4-FFF2-40B4-BE49-F238E27FC236}">
                <a16:creationId xmlns:a16="http://schemas.microsoft.com/office/drawing/2014/main" id="{65D0374F-B673-4C2B-FE31-9779A960E99B}"/>
              </a:ext>
            </a:extLst>
          </p:cNvPr>
          <p:cNvSpPr/>
          <p:nvPr/>
        </p:nvSpPr>
        <p:spPr>
          <a:xfrm>
            <a:off x="7453891" y="1890872"/>
            <a:ext cx="1584000" cy="471421"/>
          </a:xfrm>
          <a:prstGeom prst="rect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700" dirty="0">
                <a:solidFill>
                  <a:schemeClr val="tx1"/>
                </a:solidFill>
                <a:latin typeface="+mn-ea"/>
              </a:rPr>
              <a:t>EDR</a:t>
            </a:r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／資産管理クラウド</a:t>
            </a:r>
          </a:p>
        </p:txBody>
      </p:sp>
      <p:sp>
        <p:nvSpPr>
          <p:cNvPr id="660" name="TextBox 25">
            <a:extLst>
              <a:ext uri="{FF2B5EF4-FFF2-40B4-BE49-F238E27FC236}">
                <a16:creationId xmlns:a16="http://schemas.microsoft.com/office/drawing/2014/main" id="{9AE25C39-2B26-5108-116A-ECB4220C25EB}"/>
              </a:ext>
            </a:extLst>
          </p:cNvPr>
          <p:cNvSpPr txBox="1"/>
          <p:nvPr/>
        </p:nvSpPr>
        <p:spPr>
          <a:xfrm flipH="1">
            <a:off x="7495630" y="2075013"/>
            <a:ext cx="436335" cy="236596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en-US" altLang="ja-JP" sz="600" dirty="0">
                <a:latin typeface="+mn-ea"/>
              </a:rPr>
              <a:t>EDR</a:t>
            </a:r>
          </a:p>
          <a:p>
            <a:pPr algn="ctr"/>
            <a:r>
              <a:rPr lang="en-US" altLang="ja-JP" sz="600" dirty="0">
                <a:latin typeface="+mn-ea"/>
              </a:rPr>
              <a:t>(</a:t>
            </a:r>
            <a:r>
              <a:rPr lang="ja-JP" altLang="en-US" sz="600" dirty="0">
                <a:latin typeface="+mn-ea"/>
              </a:rPr>
              <a:t>端末機用</a:t>
            </a:r>
            <a:r>
              <a:rPr lang="en-US" altLang="ja-JP" sz="600" dirty="0">
                <a:latin typeface="+mn-ea"/>
              </a:rPr>
              <a:t>)</a:t>
            </a:r>
          </a:p>
        </p:txBody>
      </p:sp>
      <p:sp>
        <p:nvSpPr>
          <p:cNvPr id="661" name="TextBox 25">
            <a:extLst>
              <a:ext uri="{FF2B5EF4-FFF2-40B4-BE49-F238E27FC236}">
                <a16:creationId xmlns:a16="http://schemas.microsoft.com/office/drawing/2014/main" id="{49DE8458-9D6A-4D1C-6219-94947E09C36C}"/>
              </a:ext>
            </a:extLst>
          </p:cNvPr>
          <p:cNvSpPr txBox="1"/>
          <p:nvPr/>
        </p:nvSpPr>
        <p:spPr>
          <a:xfrm flipH="1">
            <a:off x="7969711" y="2072727"/>
            <a:ext cx="436335" cy="236596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ログ保存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ストレージ</a:t>
            </a:r>
            <a:endParaRPr lang="en-US" altLang="ja-JP" sz="600" dirty="0">
              <a:latin typeface="+mn-ea"/>
            </a:endParaRPr>
          </a:p>
        </p:txBody>
      </p:sp>
      <p:sp>
        <p:nvSpPr>
          <p:cNvPr id="662" name="TextBox 25">
            <a:extLst>
              <a:ext uri="{FF2B5EF4-FFF2-40B4-BE49-F238E27FC236}">
                <a16:creationId xmlns:a16="http://schemas.microsoft.com/office/drawing/2014/main" id="{0E09FCE5-1323-5CF5-51C8-327819B5E075}"/>
              </a:ext>
            </a:extLst>
          </p:cNvPr>
          <p:cNvSpPr txBox="1"/>
          <p:nvPr/>
        </p:nvSpPr>
        <p:spPr>
          <a:xfrm flipH="1">
            <a:off x="8424200" y="2072727"/>
            <a:ext cx="470793" cy="236596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資産管理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en-US" altLang="ja-JP" sz="600" dirty="0">
                <a:latin typeface="+mn-ea"/>
              </a:rPr>
              <a:t>(</a:t>
            </a:r>
            <a:r>
              <a:rPr lang="ja-JP" altLang="en-US" sz="600" dirty="0">
                <a:latin typeface="+mn-ea"/>
              </a:rPr>
              <a:t>テレワーク</a:t>
            </a:r>
            <a:r>
              <a:rPr lang="en-US" altLang="ja-JP" sz="600" dirty="0">
                <a:latin typeface="+mn-ea"/>
              </a:rPr>
              <a:t>)</a:t>
            </a:r>
          </a:p>
        </p:txBody>
      </p:sp>
      <p:sp>
        <p:nvSpPr>
          <p:cNvPr id="663" name="正方形/長方形 662">
            <a:extLst>
              <a:ext uri="{FF2B5EF4-FFF2-40B4-BE49-F238E27FC236}">
                <a16:creationId xmlns:a16="http://schemas.microsoft.com/office/drawing/2014/main" id="{AEE8B42A-66C3-6D0D-A1A0-0DBCE3E850F4}"/>
              </a:ext>
            </a:extLst>
          </p:cNvPr>
          <p:cNvSpPr/>
          <p:nvPr/>
        </p:nvSpPr>
        <p:spPr>
          <a:xfrm>
            <a:off x="356883" y="4937671"/>
            <a:ext cx="855418" cy="4484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各フロア執務室</a:t>
            </a:r>
          </a:p>
        </p:txBody>
      </p:sp>
      <p:pic>
        <p:nvPicPr>
          <p:cNvPr id="664" name="グラフィックス 663" descr="ノート PC 枠線">
            <a:extLst>
              <a:ext uri="{FF2B5EF4-FFF2-40B4-BE49-F238E27FC236}">
                <a16:creationId xmlns:a16="http://schemas.microsoft.com/office/drawing/2014/main" id="{F6AFC8FF-A669-28D8-0F50-D6CAECE859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1677" y="5076491"/>
            <a:ext cx="216000" cy="189797"/>
          </a:xfrm>
          <a:prstGeom prst="rect">
            <a:avLst/>
          </a:prstGeom>
        </p:spPr>
      </p:pic>
      <p:sp>
        <p:nvSpPr>
          <p:cNvPr id="665" name="テキスト ボックス 664">
            <a:extLst>
              <a:ext uri="{FF2B5EF4-FFF2-40B4-BE49-F238E27FC236}">
                <a16:creationId xmlns:a16="http://schemas.microsoft.com/office/drawing/2014/main" id="{7DC9E2E2-9E1A-21E2-CE48-BCFA1E8C633C}"/>
              </a:ext>
            </a:extLst>
          </p:cNvPr>
          <p:cNvSpPr txBox="1"/>
          <p:nvPr/>
        </p:nvSpPr>
        <p:spPr>
          <a:xfrm>
            <a:off x="295677" y="5228928"/>
            <a:ext cx="648000" cy="157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dirty="0">
                <a:latin typeface="+mn-ea"/>
              </a:rPr>
              <a:t>庁内</a:t>
            </a:r>
            <a:r>
              <a:rPr kumimoji="1" lang="en-US" altLang="ja-JP" sz="600" dirty="0">
                <a:latin typeface="+mn-ea"/>
              </a:rPr>
              <a:t>NW</a:t>
            </a:r>
            <a:r>
              <a:rPr kumimoji="1" lang="ja-JP" altLang="en-US" sz="600" dirty="0">
                <a:latin typeface="+mn-ea"/>
              </a:rPr>
              <a:t>端末</a:t>
            </a:r>
          </a:p>
        </p:txBody>
      </p:sp>
      <p:pic>
        <p:nvPicPr>
          <p:cNvPr id="666" name="グラフィックス 665" descr="無線ルーター 枠線">
            <a:extLst>
              <a:ext uri="{FF2B5EF4-FFF2-40B4-BE49-F238E27FC236}">
                <a16:creationId xmlns:a16="http://schemas.microsoft.com/office/drawing/2014/main" id="{25D1479B-B23A-E930-3F74-7F0066DFF78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2307" y="5086508"/>
            <a:ext cx="252000" cy="169762"/>
          </a:xfrm>
          <a:prstGeom prst="rect">
            <a:avLst/>
          </a:prstGeom>
        </p:spPr>
      </p:pic>
      <p:sp>
        <p:nvSpPr>
          <p:cNvPr id="667" name="テキスト ボックス 666">
            <a:extLst>
              <a:ext uri="{FF2B5EF4-FFF2-40B4-BE49-F238E27FC236}">
                <a16:creationId xmlns:a16="http://schemas.microsoft.com/office/drawing/2014/main" id="{93A09577-965F-BA72-B1F0-585164D042C6}"/>
              </a:ext>
            </a:extLst>
          </p:cNvPr>
          <p:cNvSpPr txBox="1"/>
          <p:nvPr/>
        </p:nvSpPr>
        <p:spPr>
          <a:xfrm>
            <a:off x="832007" y="5228928"/>
            <a:ext cx="292600" cy="157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" dirty="0">
                <a:latin typeface="+mn-ea"/>
              </a:rPr>
              <a:t>AP</a:t>
            </a:r>
            <a:endParaRPr kumimoji="1" lang="ja-JP" altLang="en-US" sz="600" dirty="0">
              <a:latin typeface="+mn-ea"/>
            </a:endParaRPr>
          </a:p>
        </p:txBody>
      </p:sp>
      <p:sp>
        <p:nvSpPr>
          <p:cNvPr id="668" name="正方形/長方形 667">
            <a:extLst>
              <a:ext uri="{FF2B5EF4-FFF2-40B4-BE49-F238E27FC236}">
                <a16:creationId xmlns:a16="http://schemas.microsoft.com/office/drawing/2014/main" id="{7A79429A-9AE0-85C7-6B51-C8A04A4BE109}"/>
              </a:ext>
            </a:extLst>
          </p:cNvPr>
          <p:cNvSpPr/>
          <p:nvPr/>
        </p:nvSpPr>
        <p:spPr>
          <a:xfrm>
            <a:off x="2392184" y="4532200"/>
            <a:ext cx="1790492" cy="10006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700" dirty="0">
              <a:solidFill>
                <a:schemeClr val="tx1"/>
              </a:solidFill>
              <a:latin typeface="+mn-ea"/>
            </a:endParaRPr>
          </a:p>
          <a:p>
            <a:r>
              <a:rPr kumimoji="1" lang="en-US" altLang="ja-JP" sz="700" dirty="0">
                <a:solidFill>
                  <a:schemeClr val="tx1"/>
                </a:solidFill>
                <a:latin typeface="+mn-ea"/>
              </a:rPr>
              <a:t>18</a:t>
            </a:r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階</a:t>
            </a:r>
          </a:p>
        </p:txBody>
      </p:sp>
      <p:sp>
        <p:nvSpPr>
          <p:cNvPr id="669" name="四角形: 角を丸くする 668">
            <a:extLst>
              <a:ext uri="{FF2B5EF4-FFF2-40B4-BE49-F238E27FC236}">
                <a16:creationId xmlns:a16="http://schemas.microsoft.com/office/drawing/2014/main" id="{A8FDCD96-1E74-A628-8B30-F332BD7F24D8}"/>
              </a:ext>
            </a:extLst>
          </p:cNvPr>
          <p:cNvSpPr/>
          <p:nvPr/>
        </p:nvSpPr>
        <p:spPr>
          <a:xfrm>
            <a:off x="2393061" y="4480642"/>
            <a:ext cx="691693" cy="164727"/>
          </a:xfrm>
          <a:prstGeom prst="roundRect">
            <a:avLst/>
          </a:prstGeom>
          <a:solidFill>
            <a:schemeClr val="accent6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>
                <a:solidFill>
                  <a:schemeClr val="bg1"/>
                </a:solidFill>
              </a:rPr>
              <a:t>咲洲庁舎</a:t>
            </a:r>
          </a:p>
        </p:txBody>
      </p:sp>
      <p:sp>
        <p:nvSpPr>
          <p:cNvPr id="670" name="雲 669">
            <a:extLst>
              <a:ext uri="{FF2B5EF4-FFF2-40B4-BE49-F238E27FC236}">
                <a16:creationId xmlns:a16="http://schemas.microsoft.com/office/drawing/2014/main" id="{B64EDE4C-EF3B-203C-E24D-69B2BA0B35AD}"/>
              </a:ext>
            </a:extLst>
          </p:cNvPr>
          <p:cNvSpPr/>
          <p:nvPr/>
        </p:nvSpPr>
        <p:spPr bwMode="gray">
          <a:xfrm>
            <a:off x="2401304" y="4780026"/>
            <a:ext cx="773190" cy="276147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rgbClr val="5756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  <a:latin typeface="+mn-ea"/>
                <a:cs typeface="Arial" panose="020B0604020202020204" pitchFamily="34" charset="0"/>
              </a:rPr>
              <a:t>税務情報</a:t>
            </a:r>
            <a:endParaRPr lang="en-US" altLang="ja-JP" sz="600" dirty="0">
              <a:solidFill>
                <a:schemeClr val="tx1"/>
              </a:solidFill>
              <a:latin typeface="+mn-ea"/>
              <a:cs typeface="Arial" panose="020B0604020202020204" pitchFamily="34" charset="0"/>
            </a:endParaRPr>
          </a:p>
          <a:p>
            <a:pPr algn="ctr"/>
            <a:r>
              <a:rPr lang="ja-JP" altLang="en-US" sz="600" dirty="0">
                <a:solidFill>
                  <a:schemeClr val="tx1"/>
                </a:solidFill>
                <a:latin typeface="+mn-ea"/>
                <a:cs typeface="Arial" panose="020B0604020202020204" pitchFamily="34" charset="0"/>
              </a:rPr>
              <a:t>ネットワーク</a:t>
            </a:r>
          </a:p>
        </p:txBody>
      </p:sp>
      <p:pic>
        <p:nvPicPr>
          <p:cNvPr id="671" name="グラフィックス 670" descr="ノート PC 枠線">
            <a:extLst>
              <a:ext uri="{FF2B5EF4-FFF2-40B4-BE49-F238E27FC236}">
                <a16:creationId xmlns:a16="http://schemas.microsoft.com/office/drawing/2014/main" id="{96035E3E-2CFD-A3F8-3C12-F7C2081FCEE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686126" y="5095552"/>
            <a:ext cx="216000" cy="189797"/>
          </a:xfrm>
          <a:prstGeom prst="rect">
            <a:avLst/>
          </a:prstGeom>
        </p:spPr>
      </p:pic>
      <p:sp>
        <p:nvSpPr>
          <p:cNvPr id="672" name="テキスト ボックス 671">
            <a:extLst>
              <a:ext uri="{FF2B5EF4-FFF2-40B4-BE49-F238E27FC236}">
                <a16:creationId xmlns:a16="http://schemas.microsoft.com/office/drawing/2014/main" id="{0D67D331-3C08-C9D8-41A8-0E18C97BCFDF}"/>
              </a:ext>
            </a:extLst>
          </p:cNvPr>
          <p:cNvSpPr txBox="1"/>
          <p:nvPr/>
        </p:nvSpPr>
        <p:spPr>
          <a:xfrm>
            <a:off x="2419003" y="5248886"/>
            <a:ext cx="7502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dirty="0">
                <a:latin typeface="+mn-ea"/>
              </a:rPr>
              <a:t>個番</a:t>
            </a:r>
            <a:r>
              <a:rPr kumimoji="1" lang="en-US" altLang="ja-JP" sz="600" dirty="0">
                <a:latin typeface="+mn-ea"/>
              </a:rPr>
              <a:t>NW</a:t>
            </a:r>
            <a:r>
              <a:rPr kumimoji="1" lang="ja-JP" altLang="en-US" sz="600" dirty="0">
                <a:latin typeface="+mn-ea"/>
              </a:rPr>
              <a:t>端末</a:t>
            </a:r>
          </a:p>
        </p:txBody>
      </p:sp>
      <p:sp>
        <p:nvSpPr>
          <p:cNvPr id="673" name="四角形: 角を丸くする 672">
            <a:extLst>
              <a:ext uri="{FF2B5EF4-FFF2-40B4-BE49-F238E27FC236}">
                <a16:creationId xmlns:a16="http://schemas.microsoft.com/office/drawing/2014/main" id="{6621069C-8174-4110-A240-139F9115B66D}"/>
              </a:ext>
            </a:extLst>
          </p:cNvPr>
          <p:cNvSpPr/>
          <p:nvPr/>
        </p:nvSpPr>
        <p:spPr>
          <a:xfrm>
            <a:off x="4233514" y="4485736"/>
            <a:ext cx="691693" cy="164727"/>
          </a:xfrm>
          <a:prstGeom prst="roundRect">
            <a:avLst/>
          </a:prstGeom>
          <a:solidFill>
            <a:schemeClr val="accent6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>
                <a:solidFill>
                  <a:schemeClr val="bg1"/>
                </a:solidFill>
              </a:rPr>
              <a:t>他庁舎</a:t>
            </a:r>
          </a:p>
        </p:txBody>
      </p:sp>
      <p:pic>
        <p:nvPicPr>
          <p:cNvPr id="674" name="グラフィックス 673" descr="ノート PC 枠線">
            <a:extLst>
              <a:ext uri="{FF2B5EF4-FFF2-40B4-BE49-F238E27FC236}">
                <a16:creationId xmlns:a16="http://schemas.microsoft.com/office/drawing/2014/main" id="{AF5AD057-86C3-88F1-EEDB-2C5DA7FB2A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67539" y="4737871"/>
            <a:ext cx="216000" cy="189797"/>
          </a:xfrm>
          <a:prstGeom prst="rect">
            <a:avLst/>
          </a:prstGeom>
        </p:spPr>
      </p:pic>
      <p:sp>
        <p:nvSpPr>
          <p:cNvPr id="675" name="テキスト ボックス 674">
            <a:extLst>
              <a:ext uri="{FF2B5EF4-FFF2-40B4-BE49-F238E27FC236}">
                <a16:creationId xmlns:a16="http://schemas.microsoft.com/office/drawing/2014/main" id="{A0E00989-4BED-42E4-A1E5-44BD64CD9848}"/>
              </a:ext>
            </a:extLst>
          </p:cNvPr>
          <p:cNvSpPr txBox="1"/>
          <p:nvPr/>
        </p:nvSpPr>
        <p:spPr>
          <a:xfrm>
            <a:off x="4751539" y="4888495"/>
            <a:ext cx="648000" cy="157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dirty="0">
                <a:latin typeface="+mn-ea"/>
              </a:rPr>
              <a:t>庁内</a:t>
            </a:r>
            <a:r>
              <a:rPr kumimoji="1" lang="en-US" altLang="ja-JP" sz="600" dirty="0">
                <a:latin typeface="+mn-ea"/>
              </a:rPr>
              <a:t>NW</a:t>
            </a:r>
            <a:r>
              <a:rPr kumimoji="1" lang="ja-JP" altLang="en-US" sz="600" dirty="0">
                <a:latin typeface="+mn-ea"/>
              </a:rPr>
              <a:t>端末</a:t>
            </a:r>
          </a:p>
        </p:txBody>
      </p:sp>
      <p:sp>
        <p:nvSpPr>
          <p:cNvPr id="676" name="テキスト ボックス 675">
            <a:extLst>
              <a:ext uri="{FF2B5EF4-FFF2-40B4-BE49-F238E27FC236}">
                <a16:creationId xmlns:a16="http://schemas.microsoft.com/office/drawing/2014/main" id="{4BB94D7E-5673-AE14-676D-2D06C19D2F57}"/>
              </a:ext>
            </a:extLst>
          </p:cNvPr>
          <p:cNvSpPr txBox="1"/>
          <p:nvPr/>
        </p:nvSpPr>
        <p:spPr>
          <a:xfrm>
            <a:off x="5321987" y="4888495"/>
            <a:ext cx="29260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" dirty="0">
                <a:latin typeface="+mn-ea"/>
              </a:rPr>
              <a:t>AP</a:t>
            </a:r>
            <a:endParaRPr kumimoji="1" lang="ja-JP" altLang="en-US" sz="600" dirty="0">
              <a:latin typeface="+mn-ea"/>
            </a:endParaRPr>
          </a:p>
        </p:txBody>
      </p:sp>
      <p:pic>
        <p:nvPicPr>
          <p:cNvPr id="677" name="グラフィックス 676" descr="ノート PC 枠線">
            <a:extLst>
              <a:ext uri="{FF2B5EF4-FFF2-40B4-BE49-F238E27FC236}">
                <a16:creationId xmlns:a16="http://schemas.microsoft.com/office/drawing/2014/main" id="{0DBE264F-CA9B-D954-AA68-B09B425E293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61411" y="4731232"/>
            <a:ext cx="216000" cy="189797"/>
          </a:xfrm>
          <a:prstGeom prst="rect">
            <a:avLst/>
          </a:prstGeom>
        </p:spPr>
      </p:pic>
      <p:sp>
        <p:nvSpPr>
          <p:cNvPr id="678" name="テキスト ボックス 677">
            <a:extLst>
              <a:ext uri="{FF2B5EF4-FFF2-40B4-BE49-F238E27FC236}">
                <a16:creationId xmlns:a16="http://schemas.microsoft.com/office/drawing/2014/main" id="{8DFEFE7C-957E-FB60-BF23-DE5F233AB0C0}"/>
              </a:ext>
            </a:extLst>
          </p:cNvPr>
          <p:cNvSpPr txBox="1"/>
          <p:nvPr/>
        </p:nvSpPr>
        <p:spPr>
          <a:xfrm>
            <a:off x="4194288" y="4874741"/>
            <a:ext cx="7502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dirty="0">
                <a:latin typeface="+mn-ea"/>
              </a:rPr>
              <a:t>個番</a:t>
            </a:r>
            <a:r>
              <a:rPr kumimoji="1" lang="en-US" altLang="ja-JP" sz="600" dirty="0">
                <a:latin typeface="+mn-ea"/>
              </a:rPr>
              <a:t>NW</a:t>
            </a:r>
            <a:r>
              <a:rPr kumimoji="1" lang="ja-JP" altLang="en-US" sz="600" dirty="0">
                <a:latin typeface="+mn-ea"/>
              </a:rPr>
              <a:t>端末</a:t>
            </a:r>
          </a:p>
        </p:txBody>
      </p:sp>
      <p:sp>
        <p:nvSpPr>
          <p:cNvPr id="679" name="正方形/長方形 678">
            <a:extLst>
              <a:ext uri="{FF2B5EF4-FFF2-40B4-BE49-F238E27FC236}">
                <a16:creationId xmlns:a16="http://schemas.microsoft.com/office/drawing/2014/main" id="{3056440F-3391-E76D-621B-C512260A9DED}"/>
              </a:ext>
            </a:extLst>
          </p:cNvPr>
          <p:cNvSpPr/>
          <p:nvPr/>
        </p:nvSpPr>
        <p:spPr>
          <a:xfrm>
            <a:off x="4233514" y="5061403"/>
            <a:ext cx="1386499" cy="4714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パターン</a:t>
            </a:r>
            <a:r>
              <a:rPr kumimoji="1" lang="en-US" altLang="ja-JP" sz="700" dirty="0">
                <a:solidFill>
                  <a:schemeClr val="tx1"/>
                </a:solidFill>
                <a:latin typeface="+mn-ea"/>
              </a:rPr>
              <a:t>2</a:t>
            </a:r>
          </a:p>
        </p:txBody>
      </p:sp>
      <p:pic>
        <p:nvPicPr>
          <p:cNvPr id="680" name="グラフィックス 679" descr="ノート PC 枠線">
            <a:extLst>
              <a:ext uri="{FF2B5EF4-FFF2-40B4-BE49-F238E27FC236}">
                <a16:creationId xmlns:a16="http://schemas.microsoft.com/office/drawing/2014/main" id="{31A4EBC3-1AE9-3EC9-D5CF-D3AFB968425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61411" y="5190495"/>
            <a:ext cx="216000" cy="189797"/>
          </a:xfrm>
          <a:prstGeom prst="rect">
            <a:avLst/>
          </a:prstGeom>
        </p:spPr>
      </p:pic>
      <p:sp>
        <p:nvSpPr>
          <p:cNvPr id="681" name="テキスト ボックス 680">
            <a:extLst>
              <a:ext uri="{FF2B5EF4-FFF2-40B4-BE49-F238E27FC236}">
                <a16:creationId xmlns:a16="http://schemas.microsoft.com/office/drawing/2014/main" id="{F5E9C397-E964-D0C4-A819-ACC096345617}"/>
              </a:ext>
            </a:extLst>
          </p:cNvPr>
          <p:cNvSpPr txBox="1"/>
          <p:nvPr/>
        </p:nvSpPr>
        <p:spPr>
          <a:xfrm>
            <a:off x="4194288" y="5337733"/>
            <a:ext cx="7502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dirty="0">
                <a:latin typeface="+mn-ea"/>
              </a:rPr>
              <a:t>個番</a:t>
            </a:r>
            <a:r>
              <a:rPr kumimoji="1" lang="en-US" altLang="ja-JP" sz="600" dirty="0">
                <a:latin typeface="+mn-ea"/>
              </a:rPr>
              <a:t>NW</a:t>
            </a:r>
            <a:r>
              <a:rPr kumimoji="1" lang="ja-JP" altLang="en-US" sz="600" dirty="0">
                <a:latin typeface="+mn-ea"/>
              </a:rPr>
              <a:t>端末</a:t>
            </a:r>
          </a:p>
        </p:txBody>
      </p:sp>
      <p:pic>
        <p:nvPicPr>
          <p:cNvPr id="682" name="グラフィックス 681" descr="ノート PC 枠線">
            <a:extLst>
              <a:ext uri="{FF2B5EF4-FFF2-40B4-BE49-F238E27FC236}">
                <a16:creationId xmlns:a16="http://schemas.microsoft.com/office/drawing/2014/main" id="{EA97667D-A187-1074-0768-4FCC8E0CCF2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967539" y="5197913"/>
            <a:ext cx="216000" cy="189797"/>
          </a:xfrm>
          <a:prstGeom prst="rect">
            <a:avLst/>
          </a:prstGeom>
        </p:spPr>
      </p:pic>
      <p:sp>
        <p:nvSpPr>
          <p:cNvPr id="683" name="テキスト ボックス 682">
            <a:extLst>
              <a:ext uri="{FF2B5EF4-FFF2-40B4-BE49-F238E27FC236}">
                <a16:creationId xmlns:a16="http://schemas.microsoft.com/office/drawing/2014/main" id="{7BE6745D-EF40-D4CA-ECA5-BA38E73F9A3C}"/>
              </a:ext>
            </a:extLst>
          </p:cNvPr>
          <p:cNvSpPr txBox="1"/>
          <p:nvPr/>
        </p:nvSpPr>
        <p:spPr>
          <a:xfrm>
            <a:off x="4751539" y="5335074"/>
            <a:ext cx="648000" cy="157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dirty="0">
                <a:latin typeface="+mn-ea"/>
              </a:rPr>
              <a:t>庁内</a:t>
            </a:r>
            <a:r>
              <a:rPr kumimoji="1" lang="en-US" altLang="ja-JP" sz="600" dirty="0">
                <a:latin typeface="+mn-ea"/>
              </a:rPr>
              <a:t>NW</a:t>
            </a:r>
            <a:r>
              <a:rPr kumimoji="1" lang="ja-JP" altLang="en-US" sz="600" dirty="0">
                <a:latin typeface="+mn-ea"/>
              </a:rPr>
              <a:t>端末</a:t>
            </a:r>
          </a:p>
        </p:txBody>
      </p:sp>
      <p:sp>
        <p:nvSpPr>
          <p:cNvPr id="684" name="正方形/長方形 683">
            <a:extLst>
              <a:ext uri="{FF2B5EF4-FFF2-40B4-BE49-F238E27FC236}">
                <a16:creationId xmlns:a16="http://schemas.microsoft.com/office/drawing/2014/main" id="{BE80E937-5EDA-8A3E-F48C-15D7D450E5CB}"/>
              </a:ext>
            </a:extLst>
          </p:cNvPr>
          <p:cNvSpPr/>
          <p:nvPr/>
        </p:nvSpPr>
        <p:spPr>
          <a:xfrm>
            <a:off x="254252" y="2234797"/>
            <a:ext cx="2352630" cy="802880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700" dirty="0">
                <a:solidFill>
                  <a:schemeClr val="tx1"/>
                </a:solidFill>
                <a:latin typeface="+mn-ea"/>
              </a:rPr>
              <a:t>LGWAN</a:t>
            </a:r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接続系情報基盤</a:t>
            </a:r>
          </a:p>
        </p:txBody>
      </p:sp>
      <p:sp>
        <p:nvSpPr>
          <p:cNvPr id="685" name="TextBox 25">
            <a:extLst>
              <a:ext uri="{FF2B5EF4-FFF2-40B4-BE49-F238E27FC236}">
                <a16:creationId xmlns:a16="http://schemas.microsoft.com/office/drawing/2014/main" id="{CCD4657F-C25D-1934-E588-AA676FE65FB9}"/>
              </a:ext>
            </a:extLst>
          </p:cNvPr>
          <p:cNvSpPr txBox="1"/>
          <p:nvPr/>
        </p:nvSpPr>
        <p:spPr>
          <a:xfrm flipH="1">
            <a:off x="304970" y="2365965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ドメインコントローラ</a:t>
            </a:r>
            <a:endParaRPr lang="en-US" altLang="ja-JP" sz="600" dirty="0">
              <a:latin typeface="+mn-ea"/>
            </a:endParaRPr>
          </a:p>
        </p:txBody>
      </p:sp>
      <p:sp>
        <p:nvSpPr>
          <p:cNvPr id="686" name="TextBox 25">
            <a:extLst>
              <a:ext uri="{FF2B5EF4-FFF2-40B4-BE49-F238E27FC236}">
                <a16:creationId xmlns:a16="http://schemas.microsoft.com/office/drawing/2014/main" id="{068E44EC-B6D4-A002-BD5B-793B3F542C94}"/>
              </a:ext>
            </a:extLst>
          </p:cNvPr>
          <p:cNvSpPr txBox="1"/>
          <p:nvPr/>
        </p:nvSpPr>
        <p:spPr>
          <a:xfrm flipH="1">
            <a:off x="769350" y="2365965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ファイル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共有</a:t>
            </a:r>
            <a:endParaRPr lang="en-US" altLang="ja-JP" sz="600" dirty="0">
              <a:latin typeface="+mn-ea"/>
            </a:endParaRPr>
          </a:p>
        </p:txBody>
      </p:sp>
      <p:sp>
        <p:nvSpPr>
          <p:cNvPr id="687" name="TextBox 25">
            <a:extLst>
              <a:ext uri="{FF2B5EF4-FFF2-40B4-BE49-F238E27FC236}">
                <a16:creationId xmlns:a16="http://schemas.microsoft.com/office/drawing/2014/main" id="{71707228-6399-8129-7741-A104644D4DD1}"/>
              </a:ext>
            </a:extLst>
          </p:cNvPr>
          <p:cNvSpPr txBox="1"/>
          <p:nvPr/>
        </p:nvSpPr>
        <p:spPr>
          <a:xfrm flipH="1">
            <a:off x="1233390" y="2365965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ウイルス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対策</a:t>
            </a:r>
            <a:endParaRPr lang="en-US" altLang="ja-JP" sz="600" dirty="0">
              <a:latin typeface="+mn-ea"/>
            </a:endParaRPr>
          </a:p>
        </p:txBody>
      </p:sp>
      <p:sp>
        <p:nvSpPr>
          <p:cNvPr id="688" name="TextBox 25">
            <a:extLst>
              <a:ext uri="{FF2B5EF4-FFF2-40B4-BE49-F238E27FC236}">
                <a16:creationId xmlns:a16="http://schemas.microsoft.com/office/drawing/2014/main" id="{2D275F6E-9D45-51D8-69C8-BA91D3181740}"/>
              </a:ext>
            </a:extLst>
          </p:cNvPr>
          <p:cNvSpPr txBox="1"/>
          <p:nvPr/>
        </p:nvSpPr>
        <p:spPr>
          <a:xfrm flipH="1">
            <a:off x="1689919" y="2365965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職員端末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構成管理</a:t>
            </a:r>
            <a:endParaRPr lang="en-US" altLang="ja-JP" sz="600" dirty="0">
              <a:latin typeface="+mn-ea"/>
            </a:endParaRPr>
          </a:p>
        </p:txBody>
      </p:sp>
      <p:sp>
        <p:nvSpPr>
          <p:cNvPr id="689" name="TextBox 25">
            <a:extLst>
              <a:ext uri="{FF2B5EF4-FFF2-40B4-BE49-F238E27FC236}">
                <a16:creationId xmlns:a16="http://schemas.microsoft.com/office/drawing/2014/main" id="{75D097B1-0890-8A8C-8AD6-7588BE65040B}"/>
              </a:ext>
            </a:extLst>
          </p:cNvPr>
          <p:cNvSpPr txBox="1"/>
          <p:nvPr/>
        </p:nvSpPr>
        <p:spPr>
          <a:xfrm flipH="1">
            <a:off x="304970" y="2801676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ファイル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送受信</a:t>
            </a:r>
            <a:endParaRPr lang="en-US" altLang="ja-JP" sz="600" dirty="0">
              <a:latin typeface="+mn-ea"/>
            </a:endParaRPr>
          </a:p>
        </p:txBody>
      </p:sp>
      <p:sp>
        <p:nvSpPr>
          <p:cNvPr id="690" name="TextBox 25">
            <a:extLst>
              <a:ext uri="{FF2B5EF4-FFF2-40B4-BE49-F238E27FC236}">
                <a16:creationId xmlns:a16="http://schemas.microsoft.com/office/drawing/2014/main" id="{147953FC-4752-8DC5-56A6-2DC8E5C8D538}"/>
              </a:ext>
            </a:extLst>
          </p:cNvPr>
          <p:cNvSpPr txBox="1"/>
          <p:nvPr/>
        </p:nvSpPr>
        <p:spPr>
          <a:xfrm flipH="1">
            <a:off x="1233390" y="2801676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ファイル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無害化</a:t>
            </a:r>
            <a:endParaRPr lang="en-US" altLang="ja-JP" sz="600" dirty="0">
              <a:latin typeface="+mn-ea"/>
            </a:endParaRPr>
          </a:p>
        </p:txBody>
      </p:sp>
      <p:sp>
        <p:nvSpPr>
          <p:cNvPr id="691" name="TextBox 25">
            <a:extLst>
              <a:ext uri="{FF2B5EF4-FFF2-40B4-BE49-F238E27FC236}">
                <a16:creationId xmlns:a16="http://schemas.microsoft.com/office/drawing/2014/main" id="{5B7E7FB4-7610-CA7E-8B74-B3848C22609C}"/>
              </a:ext>
            </a:extLst>
          </p:cNvPr>
          <p:cNvSpPr txBox="1"/>
          <p:nvPr/>
        </p:nvSpPr>
        <p:spPr>
          <a:xfrm flipH="1">
            <a:off x="304970" y="2584589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時刻同期</a:t>
            </a:r>
            <a:r>
              <a:rPr lang="en-US" altLang="ja-JP" sz="600" dirty="0">
                <a:latin typeface="+mn-ea"/>
              </a:rPr>
              <a:t>(NTP)</a:t>
            </a:r>
          </a:p>
        </p:txBody>
      </p:sp>
      <p:sp>
        <p:nvSpPr>
          <p:cNvPr id="692" name="TextBox 25">
            <a:extLst>
              <a:ext uri="{FF2B5EF4-FFF2-40B4-BE49-F238E27FC236}">
                <a16:creationId xmlns:a16="http://schemas.microsoft.com/office/drawing/2014/main" id="{20C05C0C-CCCD-93AD-A572-6677FB8DB208}"/>
              </a:ext>
            </a:extLst>
          </p:cNvPr>
          <p:cNvSpPr txBox="1"/>
          <p:nvPr/>
        </p:nvSpPr>
        <p:spPr>
          <a:xfrm flipH="1">
            <a:off x="769350" y="2584589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内部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en-US" altLang="ja-JP" sz="600" dirty="0">
                <a:latin typeface="+mn-ea"/>
              </a:rPr>
              <a:t>DNS</a:t>
            </a:r>
          </a:p>
        </p:txBody>
      </p:sp>
      <p:sp>
        <p:nvSpPr>
          <p:cNvPr id="693" name="TextBox 25">
            <a:extLst>
              <a:ext uri="{FF2B5EF4-FFF2-40B4-BE49-F238E27FC236}">
                <a16:creationId xmlns:a16="http://schemas.microsoft.com/office/drawing/2014/main" id="{C9BF1AF5-1EC4-B9C9-3E79-376A465C6063}"/>
              </a:ext>
            </a:extLst>
          </p:cNvPr>
          <p:cNvSpPr txBox="1"/>
          <p:nvPr/>
        </p:nvSpPr>
        <p:spPr>
          <a:xfrm flipH="1">
            <a:off x="769350" y="2801676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統合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監視</a:t>
            </a:r>
            <a:endParaRPr lang="en-US" altLang="ja-JP" sz="600" dirty="0">
              <a:latin typeface="+mn-ea"/>
            </a:endParaRPr>
          </a:p>
        </p:txBody>
      </p:sp>
      <p:sp>
        <p:nvSpPr>
          <p:cNvPr id="694" name="TextBox 25">
            <a:extLst>
              <a:ext uri="{FF2B5EF4-FFF2-40B4-BE49-F238E27FC236}">
                <a16:creationId xmlns:a16="http://schemas.microsoft.com/office/drawing/2014/main" id="{64BF16EC-F822-BC3B-69E8-25DAB2D84415}"/>
              </a:ext>
            </a:extLst>
          </p:cNvPr>
          <p:cNvSpPr txBox="1"/>
          <p:nvPr/>
        </p:nvSpPr>
        <p:spPr>
          <a:xfrm flipH="1">
            <a:off x="1233390" y="2584589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バック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アップ</a:t>
            </a:r>
            <a:endParaRPr lang="en-US" altLang="ja-JP" sz="600" dirty="0">
              <a:latin typeface="+mn-ea"/>
            </a:endParaRPr>
          </a:p>
        </p:txBody>
      </p:sp>
      <p:sp>
        <p:nvSpPr>
          <p:cNvPr id="695" name="TextBox 25">
            <a:extLst>
              <a:ext uri="{FF2B5EF4-FFF2-40B4-BE49-F238E27FC236}">
                <a16:creationId xmlns:a16="http://schemas.microsoft.com/office/drawing/2014/main" id="{94B27F7B-A1B0-8A84-8192-A99C3880D857}"/>
              </a:ext>
            </a:extLst>
          </p:cNvPr>
          <p:cNvSpPr txBox="1"/>
          <p:nvPr/>
        </p:nvSpPr>
        <p:spPr>
          <a:xfrm flipH="1">
            <a:off x="1689919" y="2584589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ライセンス認証</a:t>
            </a:r>
            <a:r>
              <a:rPr lang="en-US" altLang="ja-JP" sz="600" dirty="0">
                <a:latin typeface="+mn-ea"/>
              </a:rPr>
              <a:t>(KMS)</a:t>
            </a:r>
          </a:p>
        </p:txBody>
      </p:sp>
      <p:sp>
        <p:nvSpPr>
          <p:cNvPr id="696" name="正方形/長方形 695">
            <a:extLst>
              <a:ext uri="{FF2B5EF4-FFF2-40B4-BE49-F238E27FC236}">
                <a16:creationId xmlns:a16="http://schemas.microsoft.com/office/drawing/2014/main" id="{795102BF-7950-F883-A207-347873AFB963}"/>
              </a:ext>
            </a:extLst>
          </p:cNvPr>
          <p:cNvSpPr/>
          <p:nvPr/>
        </p:nvSpPr>
        <p:spPr>
          <a:xfrm>
            <a:off x="2641817" y="2228606"/>
            <a:ext cx="2422008" cy="805722"/>
          </a:xfrm>
          <a:prstGeom prst="rect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zh-TW" altLang="en-US" sz="700" dirty="0">
                <a:solidFill>
                  <a:schemeClr val="tx1"/>
                </a:solidFill>
                <a:latin typeface="+mn-ea"/>
              </a:rPr>
              <a:t>個人番号利用事務系情報基盤</a:t>
            </a:r>
          </a:p>
        </p:txBody>
      </p:sp>
      <p:sp>
        <p:nvSpPr>
          <p:cNvPr id="697" name="TextBox 25">
            <a:extLst>
              <a:ext uri="{FF2B5EF4-FFF2-40B4-BE49-F238E27FC236}">
                <a16:creationId xmlns:a16="http://schemas.microsoft.com/office/drawing/2014/main" id="{A88B3DF7-7FF9-0717-C886-0AC9BF702B31}"/>
              </a:ext>
            </a:extLst>
          </p:cNvPr>
          <p:cNvSpPr txBox="1"/>
          <p:nvPr/>
        </p:nvSpPr>
        <p:spPr>
          <a:xfrm flipH="1">
            <a:off x="6882884" y="2564421"/>
            <a:ext cx="436335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資産管理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en-US" altLang="ja-JP" sz="600" dirty="0">
                <a:latin typeface="+mn-ea"/>
              </a:rPr>
              <a:t>(</a:t>
            </a:r>
            <a:r>
              <a:rPr lang="ja-JP" altLang="en-US" sz="600" dirty="0">
                <a:latin typeface="+mn-ea"/>
              </a:rPr>
              <a:t>職員端末</a:t>
            </a:r>
            <a:r>
              <a:rPr lang="en-US" altLang="ja-JP" sz="600" dirty="0">
                <a:latin typeface="+mn-ea"/>
              </a:rPr>
              <a:t>)</a:t>
            </a:r>
          </a:p>
        </p:txBody>
      </p:sp>
      <p:sp>
        <p:nvSpPr>
          <p:cNvPr id="698" name="TextBox 25">
            <a:extLst>
              <a:ext uri="{FF2B5EF4-FFF2-40B4-BE49-F238E27FC236}">
                <a16:creationId xmlns:a16="http://schemas.microsoft.com/office/drawing/2014/main" id="{3486DAE0-DF0F-8F2A-50B4-EE6352CF5CEE}"/>
              </a:ext>
            </a:extLst>
          </p:cNvPr>
          <p:cNvSpPr txBox="1"/>
          <p:nvPr/>
        </p:nvSpPr>
        <p:spPr>
          <a:xfrm flipH="1">
            <a:off x="5945434" y="3005384"/>
            <a:ext cx="436335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アプリ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サーバ群</a:t>
            </a:r>
            <a:endParaRPr lang="en-US" altLang="ja-JP" sz="600" dirty="0">
              <a:latin typeface="+mn-ea"/>
            </a:endParaRPr>
          </a:p>
        </p:txBody>
      </p:sp>
      <p:sp>
        <p:nvSpPr>
          <p:cNvPr id="699" name="TextBox 25">
            <a:extLst>
              <a:ext uri="{FF2B5EF4-FFF2-40B4-BE49-F238E27FC236}">
                <a16:creationId xmlns:a16="http://schemas.microsoft.com/office/drawing/2014/main" id="{7F8C9800-7D6C-6A77-80C7-4F78C3A53F7B}"/>
              </a:ext>
            </a:extLst>
          </p:cNvPr>
          <p:cNvSpPr txBox="1"/>
          <p:nvPr/>
        </p:nvSpPr>
        <p:spPr>
          <a:xfrm flipH="1">
            <a:off x="6398734" y="3005384"/>
            <a:ext cx="436335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en-US" altLang="ja-JP" sz="600" dirty="0">
                <a:latin typeface="+mn-ea"/>
              </a:rPr>
              <a:t>DB</a:t>
            </a:r>
          </a:p>
          <a:p>
            <a:pPr algn="ctr"/>
            <a:r>
              <a:rPr lang="ja-JP" altLang="en-US" sz="600" dirty="0">
                <a:latin typeface="+mn-ea"/>
              </a:rPr>
              <a:t>サーバ群</a:t>
            </a:r>
            <a:endParaRPr lang="en-US" altLang="ja-JP" sz="600" dirty="0">
              <a:latin typeface="+mn-ea"/>
            </a:endParaRPr>
          </a:p>
        </p:txBody>
      </p:sp>
      <p:sp>
        <p:nvSpPr>
          <p:cNvPr id="700" name="四角形: 角を丸くする 699">
            <a:extLst>
              <a:ext uri="{FF2B5EF4-FFF2-40B4-BE49-F238E27FC236}">
                <a16:creationId xmlns:a16="http://schemas.microsoft.com/office/drawing/2014/main" id="{2A19665A-8406-D700-FCBD-330F2E283631}"/>
              </a:ext>
            </a:extLst>
          </p:cNvPr>
          <p:cNvSpPr/>
          <p:nvPr/>
        </p:nvSpPr>
        <p:spPr>
          <a:xfrm>
            <a:off x="2135988" y="2801676"/>
            <a:ext cx="435600" cy="201600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仮想化基盤</a:t>
            </a:r>
          </a:p>
        </p:txBody>
      </p:sp>
      <p:sp>
        <p:nvSpPr>
          <p:cNvPr id="701" name="四角形: 角を丸くする 700">
            <a:extLst>
              <a:ext uri="{FF2B5EF4-FFF2-40B4-BE49-F238E27FC236}">
                <a16:creationId xmlns:a16="http://schemas.microsoft.com/office/drawing/2014/main" id="{636527E2-E401-3103-B200-E1350B3EA319}"/>
              </a:ext>
            </a:extLst>
          </p:cNvPr>
          <p:cNvSpPr/>
          <p:nvPr/>
        </p:nvSpPr>
        <p:spPr>
          <a:xfrm>
            <a:off x="6896431" y="3005384"/>
            <a:ext cx="436336" cy="201600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仮想化基盤</a:t>
            </a:r>
          </a:p>
        </p:txBody>
      </p:sp>
      <p:sp>
        <p:nvSpPr>
          <p:cNvPr id="702" name="TextBox 25">
            <a:extLst>
              <a:ext uri="{FF2B5EF4-FFF2-40B4-BE49-F238E27FC236}">
                <a16:creationId xmlns:a16="http://schemas.microsoft.com/office/drawing/2014/main" id="{57DD6DB1-4C2C-035E-5CE1-D4E220A9EEEB}"/>
              </a:ext>
            </a:extLst>
          </p:cNvPr>
          <p:cNvSpPr txBox="1"/>
          <p:nvPr/>
        </p:nvSpPr>
        <p:spPr>
          <a:xfrm flipH="1">
            <a:off x="2141305" y="2365965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メール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en-US" altLang="ja-JP" sz="600" dirty="0">
                <a:latin typeface="+mn-ea"/>
              </a:rPr>
              <a:t>AP/SMTP</a:t>
            </a:r>
          </a:p>
        </p:txBody>
      </p:sp>
      <p:sp>
        <p:nvSpPr>
          <p:cNvPr id="703" name="TextBox 25">
            <a:extLst>
              <a:ext uri="{FF2B5EF4-FFF2-40B4-BE49-F238E27FC236}">
                <a16:creationId xmlns:a16="http://schemas.microsoft.com/office/drawing/2014/main" id="{CCDDC85E-211A-B476-C6FC-B99479BDCD92}"/>
              </a:ext>
            </a:extLst>
          </p:cNvPr>
          <p:cNvSpPr txBox="1"/>
          <p:nvPr/>
        </p:nvSpPr>
        <p:spPr>
          <a:xfrm flipH="1">
            <a:off x="2141305" y="2584589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プロキシ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en-US" altLang="ja-JP" sz="600" dirty="0">
                <a:latin typeface="+mn-ea"/>
              </a:rPr>
              <a:t>(LPROXY)</a:t>
            </a:r>
          </a:p>
        </p:txBody>
      </p:sp>
      <p:sp>
        <p:nvSpPr>
          <p:cNvPr id="704" name="正方形/長方形 703">
            <a:extLst>
              <a:ext uri="{FF2B5EF4-FFF2-40B4-BE49-F238E27FC236}">
                <a16:creationId xmlns:a16="http://schemas.microsoft.com/office/drawing/2014/main" id="{B6BF2917-D437-FE17-80BE-933077E5F718}"/>
              </a:ext>
            </a:extLst>
          </p:cNvPr>
          <p:cNvSpPr/>
          <p:nvPr/>
        </p:nvSpPr>
        <p:spPr>
          <a:xfrm>
            <a:off x="3274044" y="4964440"/>
            <a:ext cx="855418" cy="4484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各フロア執務室</a:t>
            </a:r>
          </a:p>
        </p:txBody>
      </p:sp>
      <p:pic>
        <p:nvPicPr>
          <p:cNvPr id="705" name="グラフィックス 704" descr="ノート PC 枠線">
            <a:extLst>
              <a:ext uri="{FF2B5EF4-FFF2-40B4-BE49-F238E27FC236}">
                <a16:creationId xmlns:a16="http://schemas.microsoft.com/office/drawing/2014/main" id="{FBCBD02F-2D0C-210F-58B7-B8DD10D8EA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47458" y="5103260"/>
            <a:ext cx="216000" cy="189797"/>
          </a:xfrm>
          <a:prstGeom prst="rect">
            <a:avLst/>
          </a:prstGeom>
        </p:spPr>
      </p:pic>
      <p:sp>
        <p:nvSpPr>
          <p:cNvPr id="706" name="テキスト ボックス 705">
            <a:extLst>
              <a:ext uri="{FF2B5EF4-FFF2-40B4-BE49-F238E27FC236}">
                <a16:creationId xmlns:a16="http://schemas.microsoft.com/office/drawing/2014/main" id="{CF29795F-1FE2-5D2F-0B21-018895FBCEB1}"/>
              </a:ext>
            </a:extLst>
          </p:cNvPr>
          <p:cNvSpPr txBox="1"/>
          <p:nvPr/>
        </p:nvSpPr>
        <p:spPr>
          <a:xfrm>
            <a:off x="3231458" y="5255697"/>
            <a:ext cx="648000" cy="157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dirty="0">
                <a:latin typeface="+mn-ea"/>
              </a:rPr>
              <a:t>庁内</a:t>
            </a:r>
            <a:r>
              <a:rPr kumimoji="1" lang="en-US" altLang="ja-JP" sz="600" dirty="0">
                <a:latin typeface="+mn-ea"/>
              </a:rPr>
              <a:t>NW</a:t>
            </a:r>
            <a:r>
              <a:rPr kumimoji="1" lang="ja-JP" altLang="en-US" sz="600" dirty="0">
                <a:latin typeface="+mn-ea"/>
              </a:rPr>
              <a:t>端末</a:t>
            </a:r>
          </a:p>
        </p:txBody>
      </p:sp>
      <p:pic>
        <p:nvPicPr>
          <p:cNvPr id="707" name="グラフィックス 706" descr="無線ルーター 枠線">
            <a:extLst>
              <a:ext uri="{FF2B5EF4-FFF2-40B4-BE49-F238E27FC236}">
                <a16:creationId xmlns:a16="http://schemas.microsoft.com/office/drawing/2014/main" id="{33A7E326-2B75-1663-0491-7EF482D6466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88088" y="5113277"/>
            <a:ext cx="252000" cy="169762"/>
          </a:xfrm>
          <a:prstGeom prst="rect">
            <a:avLst/>
          </a:prstGeom>
        </p:spPr>
      </p:pic>
      <p:sp>
        <p:nvSpPr>
          <p:cNvPr id="708" name="テキスト ボックス 707">
            <a:extLst>
              <a:ext uri="{FF2B5EF4-FFF2-40B4-BE49-F238E27FC236}">
                <a16:creationId xmlns:a16="http://schemas.microsoft.com/office/drawing/2014/main" id="{07EE3F40-C026-59C7-FE2C-14EC8A9FE3C9}"/>
              </a:ext>
            </a:extLst>
          </p:cNvPr>
          <p:cNvSpPr txBox="1"/>
          <p:nvPr/>
        </p:nvSpPr>
        <p:spPr>
          <a:xfrm>
            <a:off x="3767788" y="5255697"/>
            <a:ext cx="292600" cy="157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" dirty="0">
                <a:latin typeface="+mn-ea"/>
              </a:rPr>
              <a:t>AP</a:t>
            </a:r>
            <a:endParaRPr kumimoji="1" lang="ja-JP" altLang="en-US" sz="600" dirty="0">
              <a:latin typeface="+mn-ea"/>
            </a:endParaRPr>
          </a:p>
        </p:txBody>
      </p:sp>
      <p:sp>
        <p:nvSpPr>
          <p:cNvPr id="709" name="TextBox 25">
            <a:extLst>
              <a:ext uri="{FF2B5EF4-FFF2-40B4-BE49-F238E27FC236}">
                <a16:creationId xmlns:a16="http://schemas.microsoft.com/office/drawing/2014/main" id="{1BF2A644-70A1-FF57-65F9-663AF342FBC0}"/>
              </a:ext>
            </a:extLst>
          </p:cNvPr>
          <p:cNvSpPr txBox="1"/>
          <p:nvPr/>
        </p:nvSpPr>
        <p:spPr>
          <a:xfrm flipH="1">
            <a:off x="3283303" y="4797860"/>
            <a:ext cx="828000" cy="144263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無線</a:t>
            </a:r>
            <a:r>
              <a:rPr lang="en-US" altLang="ja-JP" sz="600" dirty="0">
                <a:latin typeface="+mn-ea"/>
              </a:rPr>
              <a:t>AP</a:t>
            </a:r>
            <a:r>
              <a:rPr lang="ja-JP" altLang="en-US" sz="600" dirty="0">
                <a:latin typeface="+mn-ea"/>
              </a:rPr>
              <a:t>コントローラ</a:t>
            </a:r>
            <a:endParaRPr lang="en-US" altLang="ja-JP" sz="600" dirty="0">
              <a:latin typeface="+mn-ea"/>
            </a:endParaRPr>
          </a:p>
        </p:txBody>
      </p:sp>
      <p:pic>
        <p:nvPicPr>
          <p:cNvPr id="710" name="グラフィックス 709" descr="無線ルーター 枠線">
            <a:extLst>
              <a:ext uri="{FF2B5EF4-FFF2-40B4-BE49-F238E27FC236}">
                <a16:creationId xmlns:a16="http://schemas.microsoft.com/office/drawing/2014/main" id="{9CB598DD-5C0F-BD26-158A-F7FAD94926F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42287" y="4747888"/>
            <a:ext cx="252000" cy="169762"/>
          </a:xfrm>
          <a:prstGeom prst="rect">
            <a:avLst/>
          </a:prstGeom>
        </p:spPr>
      </p:pic>
      <p:sp>
        <p:nvSpPr>
          <p:cNvPr id="711" name="四角形: 角を丸くする 710">
            <a:extLst>
              <a:ext uri="{FF2B5EF4-FFF2-40B4-BE49-F238E27FC236}">
                <a16:creationId xmlns:a16="http://schemas.microsoft.com/office/drawing/2014/main" id="{F23078B9-6E0D-9185-18BD-BE87AAF1AF67}"/>
              </a:ext>
            </a:extLst>
          </p:cNvPr>
          <p:cNvSpPr/>
          <p:nvPr/>
        </p:nvSpPr>
        <p:spPr>
          <a:xfrm>
            <a:off x="314996" y="3566087"/>
            <a:ext cx="939193" cy="635715"/>
          </a:xfrm>
          <a:prstGeom prst="roundRect">
            <a:avLst>
              <a:gd name="adj" fmla="val 5129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r>
              <a:rPr kumimoji="1" lang="ja-JP" altLang="en-US" sz="700" dirty="0">
                <a:solidFill>
                  <a:schemeClr val="tx1"/>
                </a:solidFill>
              </a:rPr>
              <a:t>本館</a:t>
            </a:r>
            <a:r>
              <a:rPr kumimoji="1" lang="en-US" altLang="ja-JP" sz="700" dirty="0">
                <a:solidFill>
                  <a:schemeClr val="tx1"/>
                </a:solidFill>
              </a:rPr>
              <a:t>3</a:t>
            </a:r>
            <a:r>
              <a:rPr kumimoji="1" lang="ja-JP" altLang="en-US" sz="700" dirty="0">
                <a:solidFill>
                  <a:schemeClr val="tx1"/>
                </a:solidFill>
              </a:rPr>
              <a:t>階</a:t>
            </a:r>
          </a:p>
        </p:txBody>
      </p:sp>
      <p:sp>
        <p:nvSpPr>
          <p:cNvPr id="712" name="TextBox 25">
            <a:extLst>
              <a:ext uri="{FF2B5EF4-FFF2-40B4-BE49-F238E27FC236}">
                <a16:creationId xmlns:a16="http://schemas.microsoft.com/office/drawing/2014/main" id="{4FACE268-4811-C496-7B86-477A2CC27172}"/>
              </a:ext>
            </a:extLst>
          </p:cNvPr>
          <p:cNvSpPr txBox="1"/>
          <p:nvPr/>
        </p:nvSpPr>
        <p:spPr>
          <a:xfrm flipH="1">
            <a:off x="370592" y="4014448"/>
            <a:ext cx="828000" cy="144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 anchor="ctr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無線</a:t>
            </a:r>
            <a:r>
              <a:rPr lang="en-US" altLang="ja-JP" sz="600" dirty="0">
                <a:latin typeface="+mn-ea"/>
              </a:rPr>
              <a:t>AP</a:t>
            </a:r>
            <a:r>
              <a:rPr lang="ja-JP" altLang="en-US" sz="600" dirty="0">
                <a:latin typeface="+mn-ea"/>
              </a:rPr>
              <a:t>コントローラ</a:t>
            </a:r>
            <a:endParaRPr lang="en-US" altLang="ja-JP" sz="600" dirty="0">
              <a:latin typeface="+mn-ea"/>
            </a:endParaRPr>
          </a:p>
        </p:txBody>
      </p:sp>
      <p:sp>
        <p:nvSpPr>
          <p:cNvPr id="713" name="四角形: 角を丸くする 712">
            <a:extLst>
              <a:ext uri="{FF2B5EF4-FFF2-40B4-BE49-F238E27FC236}">
                <a16:creationId xmlns:a16="http://schemas.microsoft.com/office/drawing/2014/main" id="{C29E2091-61AE-6831-F278-21347AB36353}"/>
              </a:ext>
            </a:extLst>
          </p:cNvPr>
          <p:cNvSpPr/>
          <p:nvPr/>
        </p:nvSpPr>
        <p:spPr>
          <a:xfrm>
            <a:off x="314996" y="4229349"/>
            <a:ext cx="939193" cy="635715"/>
          </a:xfrm>
          <a:prstGeom prst="roundRect">
            <a:avLst>
              <a:gd name="adj" fmla="val 5129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r>
              <a:rPr kumimoji="1" lang="ja-JP" altLang="en-US" sz="700" dirty="0">
                <a:solidFill>
                  <a:schemeClr val="tx1"/>
                </a:solidFill>
              </a:rPr>
              <a:t>別館</a:t>
            </a:r>
            <a:r>
              <a:rPr kumimoji="1" lang="en-US" altLang="ja-JP" sz="700" dirty="0">
                <a:solidFill>
                  <a:schemeClr val="tx1"/>
                </a:solidFill>
              </a:rPr>
              <a:t>2</a:t>
            </a:r>
            <a:r>
              <a:rPr kumimoji="1" lang="ja-JP" altLang="en-US" sz="700" dirty="0">
                <a:solidFill>
                  <a:schemeClr val="tx1"/>
                </a:solidFill>
              </a:rPr>
              <a:t>階</a:t>
            </a:r>
          </a:p>
        </p:txBody>
      </p:sp>
      <p:sp>
        <p:nvSpPr>
          <p:cNvPr id="714" name="TextBox 25">
            <a:extLst>
              <a:ext uri="{FF2B5EF4-FFF2-40B4-BE49-F238E27FC236}">
                <a16:creationId xmlns:a16="http://schemas.microsoft.com/office/drawing/2014/main" id="{706A19A9-2A2C-6155-EC92-CA6AED1A7DBB}"/>
              </a:ext>
            </a:extLst>
          </p:cNvPr>
          <p:cNvSpPr txBox="1"/>
          <p:nvPr/>
        </p:nvSpPr>
        <p:spPr>
          <a:xfrm flipH="1">
            <a:off x="370592" y="4677710"/>
            <a:ext cx="828000" cy="144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 anchor="ctr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無線</a:t>
            </a:r>
            <a:r>
              <a:rPr lang="en-US" altLang="ja-JP" sz="600" dirty="0">
                <a:latin typeface="+mn-ea"/>
              </a:rPr>
              <a:t>AP</a:t>
            </a:r>
            <a:r>
              <a:rPr lang="ja-JP" altLang="en-US" sz="600" dirty="0">
                <a:latin typeface="+mn-ea"/>
              </a:rPr>
              <a:t>コントローラ</a:t>
            </a:r>
            <a:endParaRPr lang="en-US" altLang="ja-JP" sz="600" dirty="0">
              <a:latin typeface="+mn-ea"/>
            </a:endParaRPr>
          </a:p>
        </p:txBody>
      </p:sp>
      <p:sp>
        <p:nvSpPr>
          <p:cNvPr id="715" name="四角形: 角を丸くする 714">
            <a:extLst>
              <a:ext uri="{FF2B5EF4-FFF2-40B4-BE49-F238E27FC236}">
                <a16:creationId xmlns:a16="http://schemas.microsoft.com/office/drawing/2014/main" id="{BB3B39C9-19F7-9E4D-1832-6ED8D0463101}"/>
              </a:ext>
            </a:extLst>
          </p:cNvPr>
          <p:cNvSpPr/>
          <p:nvPr/>
        </p:nvSpPr>
        <p:spPr>
          <a:xfrm>
            <a:off x="1306343" y="4669773"/>
            <a:ext cx="939193" cy="533201"/>
          </a:xfrm>
          <a:prstGeom prst="roundRect">
            <a:avLst>
              <a:gd name="adj" fmla="val 5129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b"/>
          <a:lstStyle/>
          <a:p>
            <a:r>
              <a:rPr kumimoji="1" lang="ja-JP" altLang="en-US" sz="700" dirty="0">
                <a:solidFill>
                  <a:schemeClr val="tx1"/>
                </a:solidFill>
              </a:rPr>
              <a:t>別館コンピュータ室</a:t>
            </a:r>
          </a:p>
        </p:txBody>
      </p:sp>
      <p:sp>
        <p:nvSpPr>
          <p:cNvPr id="716" name="雲 715">
            <a:extLst>
              <a:ext uri="{FF2B5EF4-FFF2-40B4-BE49-F238E27FC236}">
                <a16:creationId xmlns:a16="http://schemas.microsoft.com/office/drawing/2014/main" id="{70D1728E-5120-3EF2-9827-7F0C8C084DF8}"/>
              </a:ext>
            </a:extLst>
          </p:cNvPr>
          <p:cNvSpPr/>
          <p:nvPr/>
        </p:nvSpPr>
        <p:spPr bwMode="gray">
          <a:xfrm>
            <a:off x="1355046" y="4743219"/>
            <a:ext cx="844112" cy="271987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rgbClr val="5756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  <a:latin typeface="+mn-ea"/>
                <a:cs typeface="Arial" panose="020B0604020202020204" pitchFamily="34" charset="0"/>
              </a:rPr>
              <a:t>議会ネットワーク</a:t>
            </a:r>
          </a:p>
        </p:txBody>
      </p:sp>
      <p:cxnSp>
        <p:nvCxnSpPr>
          <p:cNvPr id="717" name="直線コネクタ 716">
            <a:extLst>
              <a:ext uri="{FF2B5EF4-FFF2-40B4-BE49-F238E27FC236}">
                <a16:creationId xmlns:a16="http://schemas.microsoft.com/office/drawing/2014/main" id="{4C9E96D8-FB6A-4849-AC83-419D176D591A}"/>
              </a:ext>
            </a:extLst>
          </p:cNvPr>
          <p:cNvCxnSpPr>
            <a:cxnSpLocks/>
          </p:cNvCxnSpPr>
          <p:nvPr/>
        </p:nvCxnSpPr>
        <p:spPr>
          <a:xfrm flipV="1">
            <a:off x="1731787" y="4398877"/>
            <a:ext cx="0" cy="341376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8" name="四角形: 角を丸くする 717">
            <a:extLst>
              <a:ext uri="{FF2B5EF4-FFF2-40B4-BE49-F238E27FC236}">
                <a16:creationId xmlns:a16="http://schemas.microsoft.com/office/drawing/2014/main" id="{3C164319-3DCE-5282-7CEF-94AB6F7BD54D}"/>
              </a:ext>
            </a:extLst>
          </p:cNvPr>
          <p:cNvSpPr/>
          <p:nvPr/>
        </p:nvSpPr>
        <p:spPr>
          <a:xfrm>
            <a:off x="254252" y="3210522"/>
            <a:ext cx="691693" cy="164727"/>
          </a:xfrm>
          <a:prstGeom prst="roundRect">
            <a:avLst/>
          </a:prstGeom>
          <a:solidFill>
            <a:schemeClr val="accent6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>
                <a:solidFill>
                  <a:schemeClr val="bg1"/>
                </a:solidFill>
              </a:rPr>
              <a:t>大手前庁舎</a:t>
            </a:r>
          </a:p>
        </p:txBody>
      </p:sp>
      <p:sp>
        <p:nvSpPr>
          <p:cNvPr id="719" name="正方形/長方形 718">
            <a:extLst>
              <a:ext uri="{FF2B5EF4-FFF2-40B4-BE49-F238E27FC236}">
                <a16:creationId xmlns:a16="http://schemas.microsoft.com/office/drawing/2014/main" id="{AC0946CB-F910-ABF3-BBEA-18567DF589D2}"/>
              </a:ext>
            </a:extLst>
          </p:cNvPr>
          <p:cNvSpPr/>
          <p:nvPr/>
        </p:nvSpPr>
        <p:spPr>
          <a:xfrm>
            <a:off x="5128591" y="2250143"/>
            <a:ext cx="600975" cy="1054807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公開系</a:t>
            </a:r>
          </a:p>
        </p:txBody>
      </p:sp>
      <p:sp>
        <p:nvSpPr>
          <p:cNvPr id="720" name="TextBox 25">
            <a:extLst>
              <a:ext uri="{FF2B5EF4-FFF2-40B4-BE49-F238E27FC236}">
                <a16:creationId xmlns:a16="http://schemas.microsoft.com/office/drawing/2014/main" id="{7E64EAD2-CECD-5033-01A4-B3947A515463}"/>
              </a:ext>
            </a:extLst>
          </p:cNvPr>
          <p:cNvSpPr txBox="1"/>
          <p:nvPr/>
        </p:nvSpPr>
        <p:spPr>
          <a:xfrm flipH="1">
            <a:off x="5200876" y="2430427"/>
            <a:ext cx="436335" cy="144263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en-US" altLang="ja-JP" sz="600" dirty="0">
                <a:latin typeface="+mn-ea"/>
              </a:rPr>
              <a:t>FW</a:t>
            </a:r>
          </a:p>
        </p:txBody>
      </p:sp>
      <p:sp>
        <p:nvSpPr>
          <p:cNvPr id="721" name="TextBox 25">
            <a:extLst>
              <a:ext uri="{FF2B5EF4-FFF2-40B4-BE49-F238E27FC236}">
                <a16:creationId xmlns:a16="http://schemas.microsoft.com/office/drawing/2014/main" id="{98C1A6C7-175E-836A-145C-C4D2ED03B4C7}"/>
              </a:ext>
            </a:extLst>
          </p:cNvPr>
          <p:cNvSpPr txBox="1"/>
          <p:nvPr/>
        </p:nvSpPr>
        <p:spPr>
          <a:xfrm flipH="1">
            <a:off x="5200876" y="2601775"/>
            <a:ext cx="436335" cy="144263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負荷分散</a:t>
            </a:r>
            <a:endParaRPr lang="en-US" altLang="ja-JP" sz="600" dirty="0">
              <a:latin typeface="+mn-ea"/>
            </a:endParaRPr>
          </a:p>
        </p:txBody>
      </p:sp>
      <p:sp>
        <p:nvSpPr>
          <p:cNvPr id="722" name="TextBox 25">
            <a:extLst>
              <a:ext uri="{FF2B5EF4-FFF2-40B4-BE49-F238E27FC236}">
                <a16:creationId xmlns:a16="http://schemas.microsoft.com/office/drawing/2014/main" id="{B92DEBA3-DA40-1D7A-DBDB-79134AE753C3}"/>
              </a:ext>
            </a:extLst>
          </p:cNvPr>
          <p:cNvSpPr txBox="1"/>
          <p:nvPr/>
        </p:nvSpPr>
        <p:spPr>
          <a:xfrm flipH="1">
            <a:off x="5200876" y="2772465"/>
            <a:ext cx="436335" cy="236596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公開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サーバ群</a:t>
            </a:r>
            <a:endParaRPr lang="en-US" altLang="ja-JP" sz="600" dirty="0">
              <a:latin typeface="+mn-ea"/>
            </a:endParaRPr>
          </a:p>
        </p:txBody>
      </p:sp>
      <p:sp>
        <p:nvSpPr>
          <p:cNvPr id="723" name="TextBox 25">
            <a:extLst>
              <a:ext uri="{FF2B5EF4-FFF2-40B4-BE49-F238E27FC236}">
                <a16:creationId xmlns:a16="http://schemas.microsoft.com/office/drawing/2014/main" id="{A0BB49F8-B734-AE6D-4C2F-24B7AAFCB85F}"/>
              </a:ext>
            </a:extLst>
          </p:cNvPr>
          <p:cNvSpPr txBox="1"/>
          <p:nvPr/>
        </p:nvSpPr>
        <p:spPr>
          <a:xfrm flipH="1">
            <a:off x="5200876" y="3027079"/>
            <a:ext cx="436335" cy="236596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公開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アプリ群</a:t>
            </a:r>
            <a:endParaRPr lang="en-US" altLang="ja-JP" sz="600" dirty="0">
              <a:latin typeface="+mn-ea"/>
            </a:endParaRPr>
          </a:p>
        </p:txBody>
      </p:sp>
      <p:sp>
        <p:nvSpPr>
          <p:cNvPr id="724" name="四角形: 角を丸くする 723">
            <a:extLst>
              <a:ext uri="{FF2B5EF4-FFF2-40B4-BE49-F238E27FC236}">
                <a16:creationId xmlns:a16="http://schemas.microsoft.com/office/drawing/2014/main" id="{15BA6188-B140-669C-7D59-C0843A539996}"/>
              </a:ext>
            </a:extLst>
          </p:cNvPr>
          <p:cNvSpPr/>
          <p:nvPr/>
        </p:nvSpPr>
        <p:spPr>
          <a:xfrm>
            <a:off x="5084397" y="3379213"/>
            <a:ext cx="657075" cy="164727"/>
          </a:xfrm>
          <a:prstGeom prst="roundRect">
            <a:avLst/>
          </a:prstGeom>
          <a:solidFill>
            <a:schemeClr val="accent6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700" dirty="0">
                <a:solidFill>
                  <a:schemeClr val="bg1"/>
                </a:solidFill>
              </a:rPr>
              <a:t>データセンタ</a:t>
            </a:r>
          </a:p>
        </p:txBody>
      </p:sp>
      <p:sp>
        <p:nvSpPr>
          <p:cNvPr id="725" name="正方形/長方形 724">
            <a:extLst>
              <a:ext uri="{FF2B5EF4-FFF2-40B4-BE49-F238E27FC236}">
                <a16:creationId xmlns:a16="http://schemas.microsoft.com/office/drawing/2014/main" id="{C607EDC6-2FC0-E6ED-ED9A-DA75408A5C33}"/>
              </a:ext>
            </a:extLst>
          </p:cNvPr>
          <p:cNvSpPr/>
          <p:nvPr/>
        </p:nvSpPr>
        <p:spPr>
          <a:xfrm>
            <a:off x="7453891" y="1368305"/>
            <a:ext cx="1584000" cy="471421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700" dirty="0">
                <a:solidFill>
                  <a:schemeClr val="tx1"/>
                </a:solidFill>
                <a:latin typeface="+mn-ea"/>
              </a:rPr>
              <a:t>NDR</a:t>
            </a:r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クラウド</a:t>
            </a:r>
          </a:p>
        </p:txBody>
      </p:sp>
      <p:sp>
        <p:nvSpPr>
          <p:cNvPr id="726" name="TextBox 25">
            <a:extLst>
              <a:ext uri="{FF2B5EF4-FFF2-40B4-BE49-F238E27FC236}">
                <a16:creationId xmlns:a16="http://schemas.microsoft.com/office/drawing/2014/main" id="{1A0D3BD3-3405-60BF-07C7-FFBCFBB64ACA}"/>
              </a:ext>
            </a:extLst>
          </p:cNvPr>
          <p:cNvSpPr txBox="1"/>
          <p:nvPr/>
        </p:nvSpPr>
        <p:spPr>
          <a:xfrm flipH="1">
            <a:off x="7495630" y="1552446"/>
            <a:ext cx="436335" cy="144263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en-US" altLang="ja-JP" sz="600" dirty="0">
                <a:latin typeface="+mn-ea"/>
              </a:rPr>
              <a:t>NDR</a:t>
            </a:r>
          </a:p>
        </p:txBody>
      </p:sp>
      <p:sp>
        <p:nvSpPr>
          <p:cNvPr id="727" name="TextBox 25">
            <a:extLst>
              <a:ext uri="{FF2B5EF4-FFF2-40B4-BE49-F238E27FC236}">
                <a16:creationId xmlns:a16="http://schemas.microsoft.com/office/drawing/2014/main" id="{8F02FF1B-2FC9-B561-42BA-FEABD4B326FA}"/>
              </a:ext>
            </a:extLst>
          </p:cNvPr>
          <p:cNvSpPr txBox="1"/>
          <p:nvPr/>
        </p:nvSpPr>
        <p:spPr>
          <a:xfrm flipH="1">
            <a:off x="7969711" y="1550160"/>
            <a:ext cx="436335" cy="236596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ログ保存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ストレージ</a:t>
            </a:r>
            <a:endParaRPr lang="en-US" altLang="ja-JP" sz="600" dirty="0">
              <a:latin typeface="+mn-ea"/>
            </a:endParaRPr>
          </a:p>
        </p:txBody>
      </p:sp>
      <p:sp>
        <p:nvSpPr>
          <p:cNvPr id="728" name="正方形/長方形 727">
            <a:extLst>
              <a:ext uri="{FF2B5EF4-FFF2-40B4-BE49-F238E27FC236}">
                <a16:creationId xmlns:a16="http://schemas.microsoft.com/office/drawing/2014/main" id="{7EE3E33C-0D18-2F3E-021C-754BC5BD506D}"/>
              </a:ext>
            </a:extLst>
          </p:cNvPr>
          <p:cNvSpPr/>
          <p:nvPr/>
        </p:nvSpPr>
        <p:spPr>
          <a:xfrm>
            <a:off x="7453891" y="3768647"/>
            <a:ext cx="994115" cy="386129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リモート接続基盤</a:t>
            </a:r>
          </a:p>
        </p:txBody>
      </p:sp>
      <p:sp>
        <p:nvSpPr>
          <p:cNvPr id="729" name="TextBox 25">
            <a:extLst>
              <a:ext uri="{FF2B5EF4-FFF2-40B4-BE49-F238E27FC236}">
                <a16:creationId xmlns:a16="http://schemas.microsoft.com/office/drawing/2014/main" id="{29EF5E36-0619-FF2F-755E-B926ECAFF51B}"/>
              </a:ext>
            </a:extLst>
          </p:cNvPr>
          <p:cNvSpPr txBox="1"/>
          <p:nvPr/>
        </p:nvSpPr>
        <p:spPr>
          <a:xfrm flipH="1">
            <a:off x="7969711" y="3915152"/>
            <a:ext cx="436335" cy="201353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端末機器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認証</a:t>
            </a:r>
            <a:endParaRPr lang="en-US" altLang="ja-JP" sz="600" dirty="0">
              <a:latin typeface="+mn-ea"/>
            </a:endParaRPr>
          </a:p>
        </p:txBody>
      </p:sp>
      <p:sp>
        <p:nvSpPr>
          <p:cNvPr id="730" name="TextBox 25">
            <a:extLst>
              <a:ext uri="{FF2B5EF4-FFF2-40B4-BE49-F238E27FC236}">
                <a16:creationId xmlns:a16="http://schemas.microsoft.com/office/drawing/2014/main" id="{99DBE290-D371-8B87-9CFA-DDC3AE495314}"/>
              </a:ext>
            </a:extLst>
          </p:cNvPr>
          <p:cNvSpPr txBox="1"/>
          <p:nvPr/>
        </p:nvSpPr>
        <p:spPr>
          <a:xfrm flipH="1">
            <a:off x="7495630" y="3912355"/>
            <a:ext cx="436335" cy="201353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閉域網接続</a:t>
            </a:r>
            <a:r>
              <a:rPr lang="en-US" altLang="ja-JP" sz="600" dirty="0">
                <a:latin typeface="+mn-ea"/>
              </a:rPr>
              <a:t>SIM</a:t>
            </a:r>
          </a:p>
        </p:txBody>
      </p:sp>
      <p:pic>
        <p:nvPicPr>
          <p:cNvPr id="731" name="グラフィックス 730" descr="ノート PC 枠線">
            <a:extLst>
              <a:ext uri="{FF2B5EF4-FFF2-40B4-BE49-F238E27FC236}">
                <a16:creationId xmlns:a16="http://schemas.microsoft.com/office/drawing/2014/main" id="{8C9C4FEA-B395-13EF-EF6E-43CD5EB4A28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630790" y="3830793"/>
            <a:ext cx="286241" cy="251519"/>
          </a:xfrm>
          <a:prstGeom prst="rect">
            <a:avLst/>
          </a:prstGeom>
        </p:spPr>
      </p:pic>
      <p:sp>
        <p:nvSpPr>
          <p:cNvPr id="732" name="テキスト ボックス 731">
            <a:extLst>
              <a:ext uri="{FF2B5EF4-FFF2-40B4-BE49-F238E27FC236}">
                <a16:creationId xmlns:a16="http://schemas.microsoft.com/office/drawing/2014/main" id="{06872BCF-31C0-3F51-6244-8047B642B0CE}"/>
              </a:ext>
            </a:extLst>
          </p:cNvPr>
          <p:cNvSpPr txBox="1"/>
          <p:nvPr/>
        </p:nvSpPr>
        <p:spPr>
          <a:xfrm>
            <a:off x="8563397" y="4061539"/>
            <a:ext cx="430937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600" dirty="0">
                <a:latin typeface="+mn-ea"/>
              </a:rPr>
              <a:t>職員端末</a:t>
            </a:r>
          </a:p>
        </p:txBody>
      </p:sp>
      <p:sp>
        <p:nvSpPr>
          <p:cNvPr id="733" name="四角形: 角を丸くする 732">
            <a:extLst>
              <a:ext uri="{FF2B5EF4-FFF2-40B4-BE49-F238E27FC236}">
                <a16:creationId xmlns:a16="http://schemas.microsoft.com/office/drawing/2014/main" id="{65773D30-9B5C-9B57-3CC8-0158322E3552}"/>
              </a:ext>
            </a:extLst>
          </p:cNvPr>
          <p:cNvSpPr/>
          <p:nvPr/>
        </p:nvSpPr>
        <p:spPr>
          <a:xfrm>
            <a:off x="8654480" y="3766489"/>
            <a:ext cx="227784" cy="104925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SIM</a:t>
            </a:r>
            <a:endParaRPr kumimoji="1" lang="ja-JP" altLang="en-US" sz="600" dirty="0" err="1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34" name="フリーフォーム: 図形 733">
            <a:extLst>
              <a:ext uri="{FF2B5EF4-FFF2-40B4-BE49-F238E27FC236}">
                <a16:creationId xmlns:a16="http://schemas.microsoft.com/office/drawing/2014/main" id="{A1659E3C-89C2-22A3-13BF-7E84E083B304}"/>
              </a:ext>
            </a:extLst>
          </p:cNvPr>
          <p:cNvSpPr/>
          <p:nvPr/>
        </p:nvSpPr>
        <p:spPr>
          <a:xfrm>
            <a:off x="8451886" y="3900830"/>
            <a:ext cx="209550" cy="92245"/>
          </a:xfrm>
          <a:custGeom>
            <a:avLst/>
            <a:gdLst>
              <a:gd name="connsiteX0" fmla="*/ 0 w 209550"/>
              <a:gd name="connsiteY0" fmla="*/ 70043 h 92245"/>
              <a:gd name="connsiteX1" fmla="*/ 107950 w 209550"/>
              <a:gd name="connsiteY1" fmla="*/ 193 h 92245"/>
              <a:gd name="connsiteX2" fmla="*/ 101600 w 209550"/>
              <a:gd name="connsiteY2" fmla="*/ 89093 h 92245"/>
              <a:gd name="connsiteX3" fmla="*/ 209550 w 209550"/>
              <a:gd name="connsiteY3" fmla="*/ 63693 h 92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550" h="92245">
                <a:moveTo>
                  <a:pt x="0" y="70043"/>
                </a:moveTo>
                <a:cubicBezTo>
                  <a:pt x="45508" y="33530"/>
                  <a:pt x="91017" y="-2982"/>
                  <a:pt x="107950" y="193"/>
                </a:cubicBezTo>
                <a:cubicBezTo>
                  <a:pt x="124883" y="3368"/>
                  <a:pt x="84667" y="78510"/>
                  <a:pt x="101600" y="89093"/>
                </a:cubicBezTo>
                <a:cubicBezTo>
                  <a:pt x="118533" y="99676"/>
                  <a:pt x="164041" y="81684"/>
                  <a:pt x="209550" y="63693"/>
                </a:cubicBez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5" name="四角形: 角を丸くする 734">
            <a:extLst>
              <a:ext uri="{FF2B5EF4-FFF2-40B4-BE49-F238E27FC236}">
                <a16:creationId xmlns:a16="http://schemas.microsoft.com/office/drawing/2014/main" id="{09C40E79-EFAF-F927-A32B-03F43B233A54}"/>
              </a:ext>
            </a:extLst>
          </p:cNvPr>
          <p:cNvSpPr/>
          <p:nvPr/>
        </p:nvSpPr>
        <p:spPr>
          <a:xfrm>
            <a:off x="6896431" y="2780839"/>
            <a:ext cx="436336" cy="201600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クラウド</a:t>
            </a:r>
          </a:p>
        </p:txBody>
      </p:sp>
      <p:cxnSp>
        <p:nvCxnSpPr>
          <p:cNvPr id="736" name="直線矢印コネクタ 735">
            <a:extLst>
              <a:ext uri="{FF2B5EF4-FFF2-40B4-BE49-F238E27FC236}">
                <a16:creationId xmlns:a16="http://schemas.microsoft.com/office/drawing/2014/main" id="{A1F7EC17-2940-17A3-A614-87257738D767}"/>
              </a:ext>
            </a:extLst>
          </p:cNvPr>
          <p:cNvCxnSpPr>
            <a:cxnSpLocks/>
          </p:cNvCxnSpPr>
          <p:nvPr/>
        </p:nvCxnSpPr>
        <p:spPr>
          <a:xfrm>
            <a:off x="7215077" y="2001619"/>
            <a:ext cx="238814" cy="162439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7" name="直線矢印コネクタ 736">
            <a:extLst>
              <a:ext uri="{FF2B5EF4-FFF2-40B4-BE49-F238E27FC236}">
                <a16:creationId xmlns:a16="http://schemas.microsoft.com/office/drawing/2014/main" id="{690AF82A-4E99-D8FF-A25A-D583136B1556}"/>
              </a:ext>
            </a:extLst>
          </p:cNvPr>
          <p:cNvCxnSpPr>
            <a:cxnSpLocks/>
          </p:cNvCxnSpPr>
          <p:nvPr/>
        </p:nvCxnSpPr>
        <p:spPr>
          <a:xfrm>
            <a:off x="7215077" y="1507078"/>
            <a:ext cx="238814" cy="162439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8" name="正方形/長方形 737">
            <a:extLst>
              <a:ext uri="{FF2B5EF4-FFF2-40B4-BE49-F238E27FC236}">
                <a16:creationId xmlns:a16="http://schemas.microsoft.com/office/drawing/2014/main" id="{AEA0F4E4-7C39-4331-FEB0-E11E27A12E4B}"/>
              </a:ext>
            </a:extLst>
          </p:cNvPr>
          <p:cNvSpPr/>
          <p:nvPr/>
        </p:nvSpPr>
        <p:spPr>
          <a:xfrm>
            <a:off x="7451430" y="5093039"/>
            <a:ext cx="1584000" cy="362272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ローカル</a:t>
            </a:r>
            <a:r>
              <a:rPr kumimoji="1" lang="en-US" altLang="ja-JP" sz="700" dirty="0">
                <a:solidFill>
                  <a:schemeClr val="tx1"/>
                </a:solidFill>
                <a:latin typeface="+mn-ea"/>
              </a:rPr>
              <a:t>NAS</a:t>
            </a:r>
          </a:p>
        </p:txBody>
      </p:sp>
      <p:pic>
        <p:nvPicPr>
          <p:cNvPr id="739" name="グラフィックス 738" descr="DVD プレーヤー 枠線">
            <a:extLst>
              <a:ext uri="{FF2B5EF4-FFF2-40B4-BE49-F238E27FC236}">
                <a16:creationId xmlns:a16="http://schemas.microsoft.com/office/drawing/2014/main" id="{AD387074-344B-95ED-4D3B-E7BDB2EB9A6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679678" y="5132498"/>
            <a:ext cx="399506" cy="351044"/>
          </a:xfrm>
          <a:prstGeom prst="rect">
            <a:avLst/>
          </a:prstGeom>
        </p:spPr>
      </p:pic>
      <p:sp>
        <p:nvSpPr>
          <p:cNvPr id="740" name="正方形/長方形 739">
            <a:extLst>
              <a:ext uri="{FF2B5EF4-FFF2-40B4-BE49-F238E27FC236}">
                <a16:creationId xmlns:a16="http://schemas.microsoft.com/office/drawing/2014/main" id="{92C2A5D5-5303-0C8E-6D79-CD21692DD1E6}"/>
              </a:ext>
            </a:extLst>
          </p:cNvPr>
          <p:cNvSpPr/>
          <p:nvPr/>
        </p:nvSpPr>
        <p:spPr>
          <a:xfrm>
            <a:off x="8173931" y="5143307"/>
            <a:ext cx="597541" cy="247412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600" dirty="0">
                <a:solidFill>
                  <a:schemeClr val="bg1"/>
                </a:solidFill>
                <a:latin typeface="+mn-ea"/>
              </a:rPr>
              <a:t>ファイル</a:t>
            </a:r>
            <a:endParaRPr kumimoji="1" lang="en-US" altLang="ja-JP" sz="600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kumimoji="1" lang="ja-JP" altLang="en-US" sz="600" dirty="0">
                <a:solidFill>
                  <a:schemeClr val="bg1"/>
                </a:solidFill>
                <a:latin typeface="+mn-ea"/>
              </a:rPr>
              <a:t>共有へ移行</a:t>
            </a:r>
          </a:p>
        </p:txBody>
      </p:sp>
      <p:sp>
        <p:nvSpPr>
          <p:cNvPr id="741" name="正方形/長方形 740">
            <a:extLst>
              <a:ext uri="{FF2B5EF4-FFF2-40B4-BE49-F238E27FC236}">
                <a16:creationId xmlns:a16="http://schemas.microsoft.com/office/drawing/2014/main" id="{953FC26C-6A44-2BAA-A6DB-CB447B3B8CD6}"/>
              </a:ext>
            </a:extLst>
          </p:cNvPr>
          <p:cNvSpPr/>
          <p:nvPr/>
        </p:nvSpPr>
        <p:spPr>
          <a:xfrm>
            <a:off x="7453891" y="4260385"/>
            <a:ext cx="1584000" cy="372040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ﾒﾝﾃﾅﾝｽ用接続基盤（</a:t>
            </a:r>
            <a:r>
              <a:rPr kumimoji="1" lang="en-US" altLang="ja-JP" sz="700" dirty="0" err="1">
                <a:solidFill>
                  <a:schemeClr val="tx1"/>
                </a:solidFill>
                <a:latin typeface="+mn-ea"/>
              </a:rPr>
              <a:t>Tunaclo</a:t>
            </a:r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）</a:t>
            </a:r>
          </a:p>
        </p:txBody>
      </p:sp>
      <p:sp>
        <p:nvSpPr>
          <p:cNvPr id="742" name="四角形: 角を丸くする 741">
            <a:extLst>
              <a:ext uri="{FF2B5EF4-FFF2-40B4-BE49-F238E27FC236}">
                <a16:creationId xmlns:a16="http://schemas.microsoft.com/office/drawing/2014/main" id="{F38BBE32-AE29-D351-EE57-041D2F883DDA}"/>
              </a:ext>
            </a:extLst>
          </p:cNvPr>
          <p:cNvSpPr/>
          <p:nvPr/>
        </p:nvSpPr>
        <p:spPr>
          <a:xfrm>
            <a:off x="7635842" y="4446721"/>
            <a:ext cx="1116000" cy="148954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>
                <a:solidFill>
                  <a:schemeClr val="bg1"/>
                </a:solidFill>
                <a:latin typeface="+mn-ea"/>
              </a:rPr>
              <a:t>リモートメンテ接続環境</a:t>
            </a:r>
          </a:p>
        </p:txBody>
      </p:sp>
      <p:sp>
        <p:nvSpPr>
          <p:cNvPr id="743" name="正方形/長方形 742">
            <a:extLst>
              <a:ext uri="{FF2B5EF4-FFF2-40B4-BE49-F238E27FC236}">
                <a16:creationId xmlns:a16="http://schemas.microsoft.com/office/drawing/2014/main" id="{32833863-190B-B860-0974-3039CEE2BD45}"/>
              </a:ext>
            </a:extLst>
          </p:cNvPr>
          <p:cNvSpPr/>
          <p:nvPr/>
        </p:nvSpPr>
        <p:spPr>
          <a:xfrm>
            <a:off x="7453891" y="4679990"/>
            <a:ext cx="1584000" cy="355456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ネットワーク監視</a:t>
            </a:r>
          </a:p>
        </p:txBody>
      </p:sp>
      <p:sp>
        <p:nvSpPr>
          <p:cNvPr id="744" name="TextBox 25">
            <a:extLst>
              <a:ext uri="{FF2B5EF4-FFF2-40B4-BE49-F238E27FC236}">
                <a16:creationId xmlns:a16="http://schemas.microsoft.com/office/drawing/2014/main" id="{5480738C-8846-7794-0C0D-84B38CF7E847}"/>
              </a:ext>
            </a:extLst>
          </p:cNvPr>
          <p:cNvSpPr txBox="1"/>
          <p:nvPr/>
        </p:nvSpPr>
        <p:spPr>
          <a:xfrm flipH="1">
            <a:off x="7641938" y="4836219"/>
            <a:ext cx="1109903" cy="144263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ネットワーク監視</a:t>
            </a:r>
            <a:endParaRPr lang="en-US" altLang="ja-JP" sz="600" dirty="0">
              <a:latin typeface="+mn-ea"/>
            </a:endParaRPr>
          </a:p>
        </p:txBody>
      </p:sp>
      <p:sp>
        <p:nvSpPr>
          <p:cNvPr id="745" name="TextBox 25">
            <a:extLst>
              <a:ext uri="{FF2B5EF4-FFF2-40B4-BE49-F238E27FC236}">
                <a16:creationId xmlns:a16="http://schemas.microsoft.com/office/drawing/2014/main" id="{FC65BB93-983F-48C1-2482-8CC667814386}"/>
              </a:ext>
            </a:extLst>
          </p:cNvPr>
          <p:cNvSpPr txBox="1"/>
          <p:nvPr/>
        </p:nvSpPr>
        <p:spPr>
          <a:xfrm flipH="1">
            <a:off x="2687037" y="2365965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ドメインコントローラ</a:t>
            </a:r>
            <a:endParaRPr lang="en-US" altLang="ja-JP" sz="600" dirty="0">
              <a:latin typeface="+mn-ea"/>
            </a:endParaRPr>
          </a:p>
        </p:txBody>
      </p:sp>
      <p:sp>
        <p:nvSpPr>
          <p:cNvPr id="746" name="TextBox 25">
            <a:extLst>
              <a:ext uri="{FF2B5EF4-FFF2-40B4-BE49-F238E27FC236}">
                <a16:creationId xmlns:a16="http://schemas.microsoft.com/office/drawing/2014/main" id="{189586AA-F61A-95F0-AF47-97F1CF2B4880}"/>
              </a:ext>
            </a:extLst>
          </p:cNvPr>
          <p:cNvSpPr txBox="1"/>
          <p:nvPr/>
        </p:nvSpPr>
        <p:spPr>
          <a:xfrm flipH="1">
            <a:off x="3140303" y="2365965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ファイル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共有</a:t>
            </a:r>
            <a:endParaRPr lang="en-US" altLang="ja-JP" sz="600" dirty="0">
              <a:latin typeface="+mn-ea"/>
            </a:endParaRPr>
          </a:p>
        </p:txBody>
      </p:sp>
      <p:sp>
        <p:nvSpPr>
          <p:cNvPr id="747" name="TextBox 25">
            <a:extLst>
              <a:ext uri="{FF2B5EF4-FFF2-40B4-BE49-F238E27FC236}">
                <a16:creationId xmlns:a16="http://schemas.microsoft.com/office/drawing/2014/main" id="{DD53E18A-A23E-01AE-905D-53EC026EF385}"/>
              </a:ext>
            </a:extLst>
          </p:cNvPr>
          <p:cNvSpPr txBox="1"/>
          <p:nvPr/>
        </p:nvSpPr>
        <p:spPr>
          <a:xfrm flipH="1">
            <a:off x="3592167" y="2365965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ウイルス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対策</a:t>
            </a:r>
            <a:endParaRPr lang="en-US" altLang="ja-JP" sz="600" dirty="0">
              <a:latin typeface="+mn-ea"/>
            </a:endParaRPr>
          </a:p>
        </p:txBody>
      </p:sp>
      <p:sp>
        <p:nvSpPr>
          <p:cNvPr id="748" name="TextBox 25">
            <a:extLst>
              <a:ext uri="{FF2B5EF4-FFF2-40B4-BE49-F238E27FC236}">
                <a16:creationId xmlns:a16="http://schemas.microsoft.com/office/drawing/2014/main" id="{3096AFBA-8092-983F-3C29-530D91EF443C}"/>
              </a:ext>
            </a:extLst>
          </p:cNvPr>
          <p:cNvSpPr txBox="1"/>
          <p:nvPr/>
        </p:nvSpPr>
        <p:spPr>
          <a:xfrm flipH="1">
            <a:off x="4057488" y="2365965"/>
            <a:ext cx="435600" cy="236596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統合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監視</a:t>
            </a:r>
            <a:endParaRPr lang="en-US" altLang="ja-JP" sz="600" dirty="0">
              <a:latin typeface="+mn-ea"/>
            </a:endParaRPr>
          </a:p>
        </p:txBody>
      </p:sp>
      <p:sp>
        <p:nvSpPr>
          <p:cNvPr id="749" name="TextBox 25">
            <a:extLst>
              <a:ext uri="{FF2B5EF4-FFF2-40B4-BE49-F238E27FC236}">
                <a16:creationId xmlns:a16="http://schemas.microsoft.com/office/drawing/2014/main" id="{EE278609-BDC5-CDF6-2CB5-EB4C9F7ECE74}"/>
              </a:ext>
            </a:extLst>
          </p:cNvPr>
          <p:cNvSpPr txBox="1"/>
          <p:nvPr/>
        </p:nvSpPr>
        <p:spPr>
          <a:xfrm flipH="1">
            <a:off x="2687037" y="2801676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ファイル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送受信</a:t>
            </a:r>
            <a:endParaRPr lang="en-US" altLang="ja-JP" sz="600" dirty="0">
              <a:latin typeface="+mn-ea"/>
            </a:endParaRPr>
          </a:p>
        </p:txBody>
      </p:sp>
      <p:sp>
        <p:nvSpPr>
          <p:cNvPr id="750" name="TextBox 25">
            <a:extLst>
              <a:ext uri="{FF2B5EF4-FFF2-40B4-BE49-F238E27FC236}">
                <a16:creationId xmlns:a16="http://schemas.microsoft.com/office/drawing/2014/main" id="{B9F9276D-FF68-2D4F-0BA1-EA6C19E81211}"/>
              </a:ext>
            </a:extLst>
          </p:cNvPr>
          <p:cNvSpPr txBox="1"/>
          <p:nvPr/>
        </p:nvSpPr>
        <p:spPr>
          <a:xfrm flipH="1">
            <a:off x="4057488" y="2584589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多要素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認証</a:t>
            </a:r>
            <a:endParaRPr lang="en-US" altLang="ja-JP" sz="600" dirty="0">
              <a:latin typeface="+mn-ea"/>
            </a:endParaRPr>
          </a:p>
        </p:txBody>
      </p:sp>
      <p:sp>
        <p:nvSpPr>
          <p:cNvPr id="751" name="TextBox 25">
            <a:extLst>
              <a:ext uri="{FF2B5EF4-FFF2-40B4-BE49-F238E27FC236}">
                <a16:creationId xmlns:a16="http://schemas.microsoft.com/office/drawing/2014/main" id="{971B0B6B-7269-6D96-3146-BC1BC796D525}"/>
              </a:ext>
            </a:extLst>
          </p:cNvPr>
          <p:cNvSpPr txBox="1"/>
          <p:nvPr/>
        </p:nvSpPr>
        <p:spPr>
          <a:xfrm flipH="1">
            <a:off x="2687037" y="2584589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時刻同期</a:t>
            </a:r>
            <a:r>
              <a:rPr lang="en-US" altLang="ja-JP" sz="600" dirty="0">
                <a:latin typeface="+mn-ea"/>
              </a:rPr>
              <a:t>(NTP)</a:t>
            </a:r>
          </a:p>
        </p:txBody>
      </p:sp>
      <p:sp>
        <p:nvSpPr>
          <p:cNvPr id="752" name="TextBox 25">
            <a:extLst>
              <a:ext uri="{FF2B5EF4-FFF2-40B4-BE49-F238E27FC236}">
                <a16:creationId xmlns:a16="http://schemas.microsoft.com/office/drawing/2014/main" id="{B57A64B2-6EE0-F307-CD50-E626BF80F2A2}"/>
              </a:ext>
            </a:extLst>
          </p:cNvPr>
          <p:cNvSpPr txBox="1"/>
          <p:nvPr/>
        </p:nvSpPr>
        <p:spPr>
          <a:xfrm flipH="1">
            <a:off x="3140303" y="2584589"/>
            <a:ext cx="435600" cy="236596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solidFill>
                  <a:schemeClr val="bg1"/>
                </a:solidFill>
                <a:latin typeface="+mn-ea"/>
              </a:rPr>
              <a:t>名前解決</a:t>
            </a:r>
            <a:endParaRPr lang="en-US" altLang="ja-JP" sz="600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en-US" altLang="ja-JP" sz="600" dirty="0">
                <a:solidFill>
                  <a:schemeClr val="bg1"/>
                </a:solidFill>
                <a:latin typeface="+mn-ea"/>
              </a:rPr>
              <a:t>(DNS)</a:t>
            </a:r>
          </a:p>
        </p:txBody>
      </p:sp>
      <p:sp>
        <p:nvSpPr>
          <p:cNvPr id="753" name="TextBox 25">
            <a:extLst>
              <a:ext uri="{FF2B5EF4-FFF2-40B4-BE49-F238E27FC236}">
                <a16:creationId xmlns:a16="http://schemas.microsoft.com/office/drawing/2014/main" id="{093A4BD5-B57B-41F3-DEFD-BC855F0A8481}"/>
              </a:ext>
            </a:extLst>
          </p:cNvPr>
          <p:cNvSpPr txBox="1"/>
          <p:nvPr/>
        </p:nvSpPr>
        <p:spPr>
          <a:xfrm flipH="1">
            <a:off x="3140303" y="2801676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ファイル操作ログ収集</a:t>
            </a:r>
            <a:endParaRPr lang="en-US" altLang="ja-JP" sz="600" dirty="0">
              <a:latin typeface="+mn-ea"/>
            </a:endParaRPr>
          </a:p>
        </p:txBody>
      </p:sp>
      <p:sp>
        <p:nvSpPr>
          <p:cNvPr id="754" name="TextBox 25">
            <a:extLst>
              <a:ext uri="{FF2B5EF4-FFF2-40B4-BE49-F238E27FC236}">
                <a16:creationId xmlns:a16="http://schemas.microsoft.com/office/drawing/2014/main" id="{A9435191-5E85-E5D6-0EED-D5A88DB3BB15}"/>
              </a:ext>
            </a:extLst>
          </p:cNvPr>
          <p:cNvSpPr txBox="1"/>
          <p:nvPr/>
        </p:nvSpPr>
        <p:spPr>
          <a:xfrm flipH="1">
            <a:off x="4577889" y="2393721"/>
            <a:ext cx="307777" cy="184666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0" tIns="0" rIns="0" bIns="0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職員端末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構成管理</a:t>
            </a:r>
            <a:endParaRPr lang="en-US" altLang="ja-JP" sz="600" dirty="0">
              <a:latin typeface="+mn-ea"/>
            </a:endParaRPr>
          </a:p>
        </p:txBody>
      </p:sp>
      <p:sp>
        <p:nvSpPr>
          <p:cNvPr id="755" name="TextBox 25">
            <a:extLst>
              <a:ext uri="{FF2B5EF4-FFF2-40B4-BE49-F238E27FC236}">
                <a16:creationId xmlns:a16="http://schemas.microsoft.com/office/drawing/2014/main" id="{B8E311EF-580E-3DA2-F085-DB220D2EDC00}"/>
              </a:ext>
            </a:extLst>
          </p:cNvPr>
          <p:cNvSpPr txBox="1"/>
          <p:nvPr/>
        </p:nvSpPr>
        <p:spPr>
          <a:xfrm flipH="1">
            <a:off x="3592167" y="2801676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バック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アップ</a:t>
            </a:r>
            <a:endParaRPr lang="en-US" altLang="ja-JP" sz="600" dirty="0">
              <a:latin typeface="+mn-ea"/>
            </a:endParaRPr>
          </a:p>
        </p:txBody>
      </p:sp>
      <p:sp>
        <p:nvSpPr>
          <p:cNvPr id="756" name="TextBox 25">
            <a:extLst>
              <a:ext uri="{FF2B5EF4-FFF2-40B4-BE49-F238E27FC236}">
                <a16:creationId xmlns:a16="http://schemas.microsoft.com/office/drawing/2014/main" id="{482FE7B4-BFCC-5606-DD19-44A6147E4765}"/>
              </a:ext>
            </a:extLst>
          </p:cNvPr>
          <p:cNvSpPr txBox="1"/>
          <p:nvPr/>
        </p:nvSpPr>
        <p:spPr>
          <a:xfrm flipH="1">
            <a:off x="3592167" y="2584589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ライセンス認証</a:t>
            </a:r>
            <a:r>
              <a:rPr lang="en-US" altLang="ja-JP" sz="600" dirty="0">
                <a:latin typeface="+mn-ea"/>
              </a:rPr>
              <a:t>(KMS)</a:t>
            </a:r>
          </a:p>
        </p:txBody>
      </p:sp>
      <p:sp>
        <p:nvSpPr>
          <p:cNvPr id="757" name="TextBox 25">
            <a:extLst>
              <a:ext uri="{FF2B5EF4-FFF2-40B4-BE49-F238E27FC236}">
                <a16:creationId xmlns:a16="http://schemas.microsoft.com/office/drawing/2014/main" id="{DDA44E0A-39AB-7157-7F5B-528434A97806}"/>
              </a:ext>
            </a:extLst>
          </p:cNvPr>
          <p:cNvSpPr txBox="1"/>
          <p:nvPr/>
        </p:nvSpPr>
        <p:spPr>
          <a:xfrm flipH="1">
            <a:off x="4063109" y="2800896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ファイル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無害化</a:t>
            </a:r>
            <a:endParaRPr lang="en-US" altLang="ja-JP" sz="600" dirty="0">
              <a:latin typeface="+mn-ea"/>
            </a:endParaRPr>
          </a:p>
        </p:txBody>
      </p:sp>
      <p:sp>
        <p:nvSpPr>
          <p:cNvPr id="758" name="四角形: 角を丸くする 757">
            <a:extLst>
              <a:ext uri="{FF2B5EF4-FFF2-40B4-BE49-F238E27FC236}">
                <a16:creationId xmlns:a16="http://schemas.microsoft.com/office/drawing/2014/main" id="{14BC9DD9-CD86-9680-9057-D45100E54A49}"/>
              </a:ext>
            </a:extLst>
          </p:cNvPr>
          <p:cNvSpPr/>
          <p:nvPr/>
        </p:nvSpPr>
        <p:spPr>
          <a:xfrm>
            <a:off x="4538994" y="2801515"/>
            <a:ext cx="435600" cy="201600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仮想化基盤</a:t>
            </a:r>
          </a:p>
        </p:txBody>
      </p:sp>
      <p:sp>
        <p:nvSpPr>
          <p:cNvPr id="759" name="正方形/長方形 758">
            <a:extLst>
              <a:ext uri="{FF2B5EF4-FFF2-40B4-BE49-F238E27FC236}">
                <a16:creationId xmlns:a16="http://schemas.microsoft.com/office/drawing/2014/main" id="{C7015D67-1970-8A54-F636-D8BD983206CA}"/>
              </a:ext>
            </a:extLst>
          </p:cNvPr>
          <p:cNvSpPr/>
          <p:nvPr/>
        </p:nvSpPr>
        <p:spPr>
          <a:xfrm>
            <a:off x="257148" y="1297775"/>
            <a:ext cx="2858173" cy="84800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800" dirty="0">
                <a:solidFill>
                  <a:schemeClr val="tx1"/>
                </a:solidFill>
                <a:latin typeface="+mn-ea"/>
              </a:rPr>
              <a:t>SC</a:t>
            </a:r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運用事業者クラウドサービス</a:t>
            </a:r>
          </a:p>
        </p:txBody>
      </p:sp>
      <p:sp>
        <p:nvSpPr>
          <p:cNvPr id="760" name="四角形: 角を丸くする 759">
            <a:extLst>
              <a:ext uri="{FF2B5EF4-FFF2-40B4-BE49-F238E27FC236}">
                <a16:creationId xmlns:a16="http://schemas.microsoft.com/office/drawing/2014/main" id="{498060BA-DF9C-C5CD-C005-9B43E7C507C4}"/>
              </a:ext>
            </a:extLst>
          </p:cNvPr>
          <p:cNvSpPr/>
          <p:nvPr/>
        </p:nvSpPr>
        <p:spPr>
          <a:xfrm>
            <a:off x="328261" y="1506055"/>
            <a:ext cx="1041756" cy="596883"/>
          </a:xfrm>
          <a:prstGeom prst="roundRect">
            <a:avLst>
              <a:gd name="adj" fmla="val 10194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r>
              <a:rPr kumimoji="1" lang="ja-JP" altLang="en-US" sz="700" dirty="0">
                <a:solidFill>
                  <a:schemeClr val="tx1"/>
                </a:solidFill>
              </a:rPr>
              <a:t>団体個別セグメント</a:t>
            </a:r>
          </a:p>
        </p:txBody>
      </p:sp>
      <p:sp>
        <p:nvSpPr>
          <p:cNvPr id="761" name="四角形: 角を丸くする 760">
            <a:extLst>
              <a:ext uri="{FF2B5EF4-FFF2-40B4-BE49-F238E27FC236}">
                <a16:creationId xmlns:a16="http://schemas.microsoft.com/office/drawing/2014/main" id="{0FE495A4-7AEA-D035-3075-F0715A16F06A}"/>
              </a:ext>
            </a:extLst>
          </p:cNvPr>
          <p:cNvSpPr/>
          <p:nvPr/>
        </p:nvSpPr>
        <p:spPr>
          <a:xfrm>
            <a:off x="1445261" y="1472665"/>
            <a:ext cx="1599920" cy="631982"/>
          </a:xfrm>
          <a:prstGeom prst="roundRect">
            <a:avLst>
              <a:gd name="adj" fmla="val 9844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r>
              <a:rPr kumimoji="1" lang="ja-JP" altLang="en-US" sz="700" dirty="0">
                <a:solidFill>
                  <a:schemeClr val="tx1"/>
                </a:solidFill>
              </a:rPr>
              <a:t>団体共通セグメント</a:t>
            </a:r>
          </a:p>
        </p:txBody>
      </p:sp>
      <p:sp>
        <p:nvSpPr>
          <p:cNvPr id="762" name="雲 761">
            <a:extLst>
              <a:ext uri="{FF2B5EF4-FFF2-40B4-BE49-F238E27FC236}">
                <a16:creationId xmlns:a16="http://schemas.microsoft.com/office/drawing/2014/main" id="{1066548C-0E39-9F3C-DF4F-433A73F93814}"/>
              </a:ext>
            </a:extLst>
          </p:cNvPr>
          <p:cNvSpPr/>
          <p:nvPr/>
        </p:nvSpPr>
        <p:spPr bwMode="gray">
          <a:xfrm>
            <a:off x="3769495" y="1319973"/>
            <a:ext cx="898128" cy="276147"/>
          </a:xfrm>
          <a:prstGeom prst="cloud">
            <a:avLst/>
          </a:prstGeom>
          <a:solidFill>
            <a:schemeClr val="bg1">
              <a:lumMod val="95000"/>
            </a:schemeClr>
          </a:solidFill>
          <a:ln>
            <a:solidFill>
              <a:srgbClr val="5756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  <a:latin typeface="+mn-ea"/>
                <a:cs typeface="Arial" panose="020B0604020202020204" pitchFamily="34" charset="0"/>
              </a:rPr>
              <a:t>インターネット</a:t>
            </a:r>
          </a:p>
        </p:txBody>
      </p:sp>
      <p:sp>
        <p:nvSpPr>
          <p:cNvPr id="763" name="TextBox 25">
            <a:extLst>
              <a:ext uri="{FF2B5EF4-FFF2-40B4-BE49-F238E27FC236}">
                <a16:creationId xmlns:a16="http://schemas.microsoft.com/office/drawing/2014/main" id="{0A17BEF3-764D-4156-E30C-E3029B249FE9}"/>
              </a:ext>
            </a:extLst>
          </p:cNvPr>
          <p:cNvSpPr txBox="1"/>
          <p:nvPr/>
        </p:nvSpPr>
        <p:spPr>
          <a:xfrm flipH="1">
            <a:off x="389687" y="1675511"/>
            <a:ext cx="436335" cy="201353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ファイル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無害化</a:t>
            </a:r>
            <a:endParaRPr lang="en-US" altLang="ja-JP" sz="600" dirty="0">
              <a:latin typeface="+mn-ea"/>
            </a:endParaRPr>
          </a:p>
        </p:txBody>
      </p:sp>
      <p:sp>
        <p:nvSpPr>
          <p:cNvPr id="764" name="TextBox 25">
            <a:extLst>
              <a:ext uri="{FF2B5EF4-FFF2-40B4-BE49-F238E27FC236}">
                <a16:creationId xmlns:a16="http://schemas.microsoft.com/office/drawing/2014/main" id="{FCF476DD-A5B6-0199-803F-0327A3038D91}"/>
              </a:ext>
            </a:extLst>
          </p:cNvPr>
          <p:cNvSpPr txBox="1"/>
          <p:nvPr/>
        </p:nvSpPr>
        <p:spPr>
          <a:xfrm flipH="1">
            <a:off x="394365" y="1886659"/>
            <a:ext cx="436335" cy="201353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ファイル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転送</a:t>
            </a:r>
            <a:endParaRPr lang="en-US" altLang="ja-JP" sz="600" dirty="0">
              <a:latin typeface="+mn-ea"/>
            </a:endParaRPr>
          </a:p>
        </p:txBody>
      </p:sp>
      <p:sp>
        <p:nvSpPr>
          <p:cNvPr id="765" name="正方形/長方形 764">
            <a:extLst>
              <a:ext uri="{FF2B5EF4-FFF2-40B4-BE49-F238E27FC236}">
                <a16:creationId xmlns:a16="http://schemas.microsoft.com/office/drawing/2014/main" id="{6D613354-F96F-6846-39C0-A356C0D3FE6B}"/>
              </a:ext>
            </a:extLst>
          </p:cNvPr>
          <p:cNvSpPr/>
          <p:nvPr/>
        </p:nvSpPr>
        <p:spPr>
          <a:xfrm>
            <a:off x="3185966" y="1644748"/>
            <a:ext cx="1270554" cy="487523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キャリア設備</a:t>
            </a:r>
          </a:p>
        </p:txBody>
      </p:sp>
      <p:sp>
        <p:nvSpPr>
          <p:cNvPr id="766" name="TextBox 25">
            <a:extLst>
              <a:ext uri="{FF2B5EF4-FFF2-40B4-BE49-F238E27FC236}">
                <a16:creationId xmlns:a16="http://schemas.microsoft.com/office/drawing/2014/main" id="{5E6D5476-25A2-A5A5-15A7-680ECC6BAF1A}"/>
              </a:ext>
            </a:extLst>
          </p:cNvPr>
          <p:cNvSpPr txBox="1"/>
          <p:nvPr/>
        </p:nvSpPr>
        <p:spPr>
          <a:xfrm flipH="1">
            <a:off x="3255578" y="1815449"/>
            <a:ext cx="436335" cy="279933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コンテンツ</a:t>
            </a:r>
            <a:r>
              <a:rPr lang="en-US" altLang="ja-JP" sz="600" dirty="0">
                <a:latin typeface="+mn-ea"/>
              </a:rPr>
              <a:t>/</a:t>
            </a:r>
            <a:r>
              <a:rPr lang="ja-JP" altLang="en-US" sz="600" dirty="0">
                <a:latin typeface="+mn-ea"/>
              </a:rPr>
              <a:t>キャッシュ</a:t>
            </a:r>
            <a:r>
              <a:rPr lang="en-US" altLang="ja-JP" sz="600" dirty="0">
                <a:latin typeface="+mn-ea"/>
              </a:rPr>
              <a:t>DNS</a:t>
            </a:r>
          </a:p>
        </p:txBody>
      </p:sp>
      <p:sp>
        <p:nvSpPr>
          <p:cNvPr id="767" name="TextBox 25">
            <a:extLst>
              <a:ext uri="{FF2B5EF4-FFF2-40B4-BE49-F238E27FC236}">
                <a16:creationId xmlns:a16="http://schemas.microsoft.com/office/drawing/2014/main" id="{303906FC-0B8F-0DCB-BC1F-F13FFEF30EDC}"/>
              </a:ext>
            </a:extLst>
          </p:cNvPr>
          <p:cNvSpPr txBox="1"/>
          <p:nvPr/>
        </p:nvSpPr>
        <p:spPr>
          <a:xfrm flipH="1">
            <a:off x="3721543" y="1815448"/>
            <a:ext cx="680686" cy="144263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時刻同期</a:t>
            </a:r>
            <a:r>
              <a:rPr lang="en-US" altLang="ja-JP" sz="600" dirty="0">
                <a:latin typeface="+mn-ea"/>
              </a:rPr>
              <a:t>(NTP)</a:t>
            </a:r>
          </a:p>
        </p:txBody>
      </p:sp>
      <p:sp>
        <p:nvSpPr>
          <p:cNvPr id="768" name="TextBox 25">
            <a:extLst>
              <a:ext uri="{FF2B5EF4-FFF2-40B4-BE49-F238E27FC236}">
                <a16:creationId xmlns:a16="http://schemas.microsoft.com/office/drawing/2014/main" id="{2BF7C2A5-8E00-4C41-3AFD-DAD75CFEDB98}"/>
              </a:ext>
            </a:extLst>
          </p:cNvPr>
          <p:cNvSpPr txBox="1"/>
          <p:nvPr/>
        </p:nvSpPr>
        <p:spPr>
          <a:xfrm flipH="1">
            <a:off x="3722518" y="1962418"/>
            <a:ext cx="680686" cy="144263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イベント監視</a:t>
            </a:r>
            <a:endParaRPr lang="en-US" altLang="ja-JP" sz="600" dirty="0">
              <a:latin typeface="+mn-ea"/>
            </a:endParaRPr>
          </a:p>
        </p:txBody>
      </p:sp>
      <p:sp>
        <p:nvSpPr>
          <p:cNvPr id="769" name="TextBox 25">
            <a:extLst>
              <a:ext uri="{FF2B5EF4-FFF2-40B4-BE49-F238E27FC236}">
                <a16:creationId xmlns:a16="http://schemas.microsoft.com/office/drawing/2014/main" id="{3C0F4A0E-1304-C313-B338-B841F3421163}"/>
              </a:ext>
            </a:extLst>
          </p:cNvPr>
          <p:cNvSpPr txBox="1"/>
          <p:nvPr/>
        </p:nvSpPr>
        <p:spPr>
          <a:xfrm flipH="1">
            <a:off x="2480535" y="1635713"/>
            <a:ext cx="526176" cy="421262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外部</a:t>
            </a:r>
            <a:r>
              <a:rPr lang="en-US" altLang="ja-JP" sz="600" dirty="0">
                <a:latin typeface="+mn-ea"/>
              </a:rPr>
              <a:t>FW/</a:t>
            </a:r>
          </a:p>
          <a:p>
            <a:pPr algn="ctr"/>
            <a:r>
              <a:rPr lang="en-US" altLang="ja-JP" sz="600" dirty="0">
                <a:latin typeface="+mn-ea"/>
              </a:rPr>
              <a:t>IPS/</a:t>
            </a:r>
          </a:p>
          <a:p>
            <a:pPr algn="ctr"/>
            <a:r>
              <a:rPr lang="ja-JP" altLang="en-US" sz="600" dirty="0">
                <a:latin typeface="+mn-ea"/>
              </a:rPr>
              <a:t>ウィルス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チェック</a:t>
            </a:r>
            <a:endParaRPr lang="en-US" altLang="ja-JP" sz="600" dirty="0">
              <a:latin typeface="+mn-ea"/>
            </a:endParaRPr>
          </a:p>
        </p:txBody>
      </p:sp>
      <p:sp>
        <p:nvSpPr>
          <p:cNvPr id="770" name="TextBox 25">
            <a:extLst>
              <a:ext uri="{FF2B5EF4-FFF2-40B4-BE49-F238E27FC236}">
                <a16:creationId xmlns:a16="http://schemas.microsoft.com/office/drawing/2014/main" id="{B830CF06-68E1-BCCF-465B-254940B38A7E}"/>
              </a:ext>
            </a:extLst>
          </p:cNvPr>
          <p:cNvSpPr txBox="1"/>
          <p:nvPr/>
        </p:nvSpPr>
        <p:spPr>
          <a:xfrm flipH="1">
            <a:off x="1527177" y="1850193"/>
            <a:ext cx="900765" cy="236596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メールリレー</a:t>
            </a:r>
            <a:r>
              <a:rPr lang="en-US" altLang="ja-JP" sz="600" dirty="0">
                <a:latin typeface="+mn-ea"/>
              </a:rPr>
              <a:t>/</a:t>
            </a:r>
          </a:p>
          <a:p>
            <a:pPr algn="ctr"/>
            <a:r>
              <a:rPr lang="ja-JP" altLang="en-US" sz="600" dirty="0">
                <a:latin typeface="+mn-ea"/>
              </a:rPr>
              <a:t>マルウェア</a:t>
            </a:r>
            <a:r>
              <a:rPr lang="en-US" altLang="ja-JP" sz="600" dirty="0">
                <a:latin typeface="+mn-ea"/>
              </a:rPr>
              <a:t>/</a:t>
            </a:r>
            <a:r>
              <a:rPr lang="ja-JP" altLang="en-US" sz="600" dirty="0">
                <a:latin typeface="+mn-ea"/>
              </a:rPr>
              <a:t>スパム対策</a:t>
            </a:r>
            <a:endParaRPr lang="en-US" altLang="ja-JP" sz="600" dirty="0">
              <a:latin typeface="+mn-ea"/>
            </a:endParaRPr>
          </a:p>
        </p:txBody>
      </p:sp>
      <p:sp>
        <p:nvSpPr>
          <p:cNvPr id="771" name="TextBox 25">
            <a:extLst>
              <a:ext uri="{FF2B5EF4-FFF2-40B4-BE49-F238E27FC236}">
                <a16:creationId xmlns:a16="http://schemas.microsoft.com/office/drawing/2014/main" id="{9975A1A5-49B4-7F13-F8E7-9D8F9C360899}"/>
              </a:ext>
            </a:extLst>
          </p:cNvPr>
          <p:cNvSpPr txBox="1"/>
          <p:nvPr/>
        </p:nvSpPr>
        <p:spPr>
          <a:xfrm flipH="1">
            <a:off x="1534928" y="1687321"/>
            <a:ext cx="893013" cy="144263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 anchor="ctr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リバースプロキシ</a:t>
            </a:r>
            <a:r>
              <a:rPr lang="en-US" altLang="ja-JP" sz="600" dirty="0">
                <a:latin typeface="+mn-ea"/>
              </a:rPr>
              <a:t>/WAF</a:t>
            </a:r>
          </a:p>
        </p:txBody>
      </p:sp>
      <p:sp>
        <p:nvSpPr>
          <p:cNvPr id="772" name="TextBox 25">
            <a:extLst>
              <a:ext uri="{FF2B5EF4-FFF2-40B4-BE49-F238E27FC236}">
                <a16:creationId xmlns:a16="http://schemas.microsoft.com/office/drawing/2014/main" id="{5ACB6C52-A028-18CB-6588-59F6EBEC81C1}"/>
              </a:ext>
            </a:extLst>
          </p:cNvPr>
          <p:cNvSpPr txBox="1"/>
          <p:nvPr/>
        </p:nvSpPr>
        <p:spPr>
          <a:xfrm flipH="1">
            <a:off x="3227658" y="1431987"/>
            <a:ext cx="436335" cy="122774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en-US" altLang="ja-JP" sz="600" dirty="0" err="1">
                <a:latin typeface="+mn-ea"/>
              </a:rPr>
              <a:t>DDos</a:t>
            </a:r>
            <a:r>
              <a:rPr lang="ja-JP" altLang="en-US" sz="600" dirty="0">
                <a:latin typeface="+mn-ea"/>
              </a:rPr>
              <a:t>対策</a:t>
            </a:r>
            <a:endParaRPr lang="en-US" altLang="ja-JP" sz="600" dirty="0">
              <a:latin typeface="+mn-ea"/>
            </a:endParaRPr>
          </a:p>
        </p:txBody>
      </p:sp>
      <p:sp>
        <p:nvSpPr>
          <p:cNvPr id="773" name="TextBox 25">
            <a:extLst>
              <a:ext uri="{FF2B5EF4-FFF2-40B4-BE49-F238E27FC236}">
                <a16:creationId xmlns:a16="http://schemas.microsoft.com/office/drawing/2014/main" id="{555F81AA-8FD5-429A-EDC1-AFD5EE870C15}"/>
              </a:ext>
            </a:extLst>
          </p:cNvPr>
          <p:cNvSpPr txBox="1"/>
          <p:nvPr/>
        </p:nvSpPr>
        <p:spPr>
          <a:xfrm flipH="1">
            <a:off x="3150169" y="1280432"/>
            <a:ext cx="591623" cy="122774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サンドボックス</a:t>
            </a:r>
            <a:endParaRPr lang="en-US" altLang="ja-JP" sz="600" dirty="0">
              <a:latin typeface="+mn-ea"/>
            </a:endParaRPr>
          </a:p>
        </p:txBody>
      </p:sp>
      <p:cxnSp>
        <p:nvCxnSpPr>
          <p:cNvPr id="774" name="直線コネクタ 773">
            <a:extLst>
              <a:ext uri="{FF2B5EF4-FFF2-40B4-BE49-F238E27FC236}">
                <a16:creationId xmlns:a16="http://schemas.microsoft.com/office/drawing/2014/main" id="{55AA0834-F2E2-4781-FA60-9EFC7A8C6714}"/>
              </a:ext>
            </a:extLst>
          </p:cNvPr>
          <p:cNvCxnSpPr>
            <a:cxnSpLocks/>
          </p:cNvCxnSpPr>
          <p:nvPr/>
        </p:nvCxnSpPr>
        <p:spPr>
          <a:xfrm>
            <a:off x="1383834" y="1799243"/>
            <a:ext cx="61427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5" name="直線コネクタ 774">
            <a:extLst>
              <a:ext uri="{FF2B5EF4-FFF2-40B4-BE49-F238E27FC236}">
                <a16:creationId xmlns:a16="http://schemas.microsoft.com/office/drawing/2014/main" id="{AA206F39-9504-CCBD-55DC-92BF743B55B9}"/>
              </a:ext>
            </a:extLst>
          </p:cNvPr>
          <p:cNvCxnSpPr>
            <a:cxnSpLocks/>
          </p:cNvCxnSpPr>
          <p:nvPr/>
        </p:nvCxnSpPr>
        <p:spPr>
          <a:xfrm>
            <a:off x="3055517" y="1908112"/>
            <a:ext cx="130028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6" name="直線コネクタ 775">
            <a:extLst>
              <a:ext uri="{FF2B5EF4-FFF2-40B4-BE49-F238E27FC236}">
                <a16:creationId xmlns:a16="http://schemas.microsoft.com/office/drawing/2014/main" id="{4314C9F1-3463-9631-EA94-92A354711713}"/>
              </a:ext>
            </a:extLst>
          </p:cNvPr>
          <p:cNvCxnSpPr>
            <a:cxnSpLocks/>
            <a:endCxn id="772" idx="1"/>
          </p:cNvCxnSpPr>
          <p:nvPr/>
        </p:nvCxnSpPr>
        <p:spPr>
          <a:xfrm flipH="1">
            <a:off x="3663993" y="1492609"/>
            <a:ext cx="128339" cy="76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7" name="直線コネクタ 776">
            <a:extLst>
              <a:ext uri="{FF2B5EF4-FFF2-40B4-BE49-F238E27FC236}">
                <a16:creationId xmlns:a16="http://schemas.microsoft.com/office/drawing/2014/main" id="{820E0818-C2CA-60D3-4173-F50A684C4F8E}"/>
              </a:ext>
            </a:extLst>
          </p:cNvPr>
          <p:cNvCxnSpPr>
            <a:cxnSpLocks/>
            <a:stCxn id="761" idx="3"/>
            <a:endCxn id="773" idx="3"/>
          </p:cNvCxnSpPr>
          <p:nvPr/>
        </p:nvCxnSpPr>
        <p:spPr>
          <a:xfrm flipV="1">
            <a:off x="3045181" y="1341819"/>
            <a:ext cx="104988" cy="44683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8" name="直線コネクタ 777">
            <a:extLst>
              <a:ext uri="{FF2B5EF4-FFF2-40B4-BE49-F238E27FC236}">
                <a16:creationId xmlns:a16="http://schemas.microsoft.com/office/drawing/2014/main" id="{2AE9DBEB-03A4-BCCD-0568-D4C2FF670164}"/>
              </a:ext>
            </a:extLst>
          </p:cNvPr>
          <p:cNvCxnSpPr>
            <a:cxnSpLocks/>
            <a:stCxn id="761" idx="3"/>
            <a:endCxn id="772" idx="3"/>
          </p:cNvCxnSpPr>
          <p:nvPr/>
        </p:nvCxnSpPr>
        <p:spPr>
          <a:xfrm flipV="1">
            <a:off x="3045181" y="1493374"/>
            <a:ext cx="182477" cy="295282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9" name="正方形/長方形 778">
            <a:extLst>
              <a:ext uri="{FF2B5EF4-FFF2-40B4-BE49-F238E27FC236}">
                <a16:creationId xmlns:a16="http://schemas.microsoft.com/office/drawing/2014/main" id="{61CFE711-BCBB-3CBA-AAE2-C5ABBC453C25}"/>
              </a:ext>
            </a:extLst>
          </p:cNvPr>
          <p:cNvSpPr/>
          <p:nvPr/>
        </p:nvSpPr>
        <p:spPr>
          <a:xfrm>
            <a:off x="4499992" y="1628800"/>
            <a:ext cx="1014899" cy="497273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kumimoji="1" lang="en-US" altLang="ja-JP" sz="700" dirty="0">
                <a:solidFill>
                  <a:schemeClr val="tx1"/>
                </a:solidFill>
                <a:latin typeface="+mn-ea"/>
              </a:rPr>
              <a:t>SOC(SC)</a:t>
            </a:r>
            <a:endParaRPr kumimoji="1" lang="ja-JP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80" name="TextBox 25">
            <a:extLst>
              <a:ext uri="{FF2B5EF4-FFF2-40B4-BE49-F238E27FC236}">
                <a16:creationId xmlns:a16="http://schemas.microsoft.com/office/drawing/2014/main" id="{A2C9781D-D734-71DB-7015-5BDB18CC8823}"/>
              </a:ext>
            </a:extLst>
          </p:cNvPr>
          <p:cNvSpPr txBox="1"/>
          <p:nvPr/>
        </p:nvSpPr>
        <p:spPr>
          <a:xfrm flipH="1">
            <a:off x="4542100" y="1929594"/>
            <a:ext cx="418395" cy="144263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ログ監視</a:t>
            </a:r>
            <a:endParaRPr lang="en-US" altLang="ja-JP" sz="600" dirty="0">
              <a:latin typeface="+mn-ea"/>
            </a:endParaRPr>
          </a:p>
        </p:txBody>
      </p:sp>
      <p:pic>
        <p:nvPicPr>
          <p:cNvPr id="781" name="グラフィックス 780" descr="ユーザー 単色塗りつぶし">
            <a:extLst>
              <a:ext uri="{FF2B5EF4-FFF2-40B4-BE49-F238E27FC236}">
                <a16:creationId xmlns:a16="http://schemas.microsoft.com/office/drawing/2014/main" id="{5512B1F8-DE33-0D59-FDF4-94DD139B136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107673" y="1634125"/>
            <a:ext cx="181915" cy="159848"/>
          </a:xfrm>
          <a:prstGeom prst="rect">
            <a:avLst/>
          </a:prstGeom>
        </p:spPr>
      </p:pic>
      <p:sp>
        <p:nvSpPr>
          <p:cNvPr id="782" name="テキスト ボックス 781">
            <a:extLst>
              <a:ext uri="{FF2B5EF4-FFF2-40B4-BE49-F238E27FC236}">
                <a16:creationId xmlns:a16="http://schemas.microsoft.com/office/drawing/2014/main" id="{8D0176CD-AC96-567D-6BD0-1F051FF89474}"/>
              </a:ext>
            </a:extLst>
          </p:cNvPr>
          <p:cNvSpPr txBox="1"/>
          <p:nvPr/>
        </p:nvSpPr>
        <p:spPr>
          <a:xfrm>
            <a:off x="4926176" y="1740393"/>
            <a:ext cx="544909" cy="157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dirty="0"/>
              <a:t>運用窓口</a:t>
            </a:r>
          </a:p>
        </p:txBody>
      </p:sp>
      <p:pic>
        <p:nvPicPr>
          <p:cNvPr id="783" name="グラフィックス 782" descr="ユーザー 単色塗りつぶし">
            <a:extLst>
              <a:ext uri="{FF2B5EF4-FFF2-40B4-BE49-F238E27FC236}">
                <a16:creationId xmlns:a16="http://schemas.microsoft.com/office/drawing/2014/main" id="{024A7A57-5FC3-7BB5-BD47-8837B950068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107673" y="1861092"/>
            <a:ext cx="181915" cy="159848"/>
          </a:xfrm>
          <a:prstGeom prst="rect">
            <a:avLst/>
          </a:prstGeom>
        </p:spPr>
      </p:pic>
      <p:sp>
        <p:nvSpPr>
          <p:cNvPr id="784" name="テキスト ボックス 783">
            <a:extLst>
              <a:ext uri="{FF2B5EF4-FFF2-40B4-BE49-F238E27FC236}">
                <a16:creationId xmlns:a16="http://schemas.microsoft.com/office/drawing/2014/main" id="{53BBCA9C-1EC7-93D2-9A29-3A39941E3AB5}"/>
              </a:ext>
            </a:extLst>
          </p:cNvPr>
          <p:cNvSpPr txBox="1"/>
          <p:nvPr/>
        </p:nvSpPr>
        <p:spPr>
          <a:xfrm>
            <a:off x="4964889" y="1967360"/>
            <a:ext cx="467482" cy="157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dirty="0"/>
              <a:t>監視員</a:t>
            </a:r>
          </a:p>
        </p:txBody>
      </p:sp>
      <p:sp>
        <p:nvSpPr>
          <p:cNvPr id="785" name="正方形/長方形 34">
            <a:extLst>
              <a:ext uri="{FF2B5EF4-FFF2-40B4-BE49-F238E27FC236}">
                <a16:creationId xmlns:a16="http://schemas.microsoft.com/office/drawing/2014/main" id="{66CC1FA4-5B4A-ACA5-4338-11A7AA189A02}"/>
              </a:ext>
            </a:extLst>
          </p:cNvPr>
          <p:cNvSpPr/>
          <p:nvPr/>
        </p:nvSpPr>
        <p:spPr>
          <a:xfrm>
            <a:off x="254251" y="3363115"/>
            <a:ext cx="2043041" cy="2101887"/>
          </a:xfrm>
          <a:custGeom>
            <a:avLst/>
            <a:gdLst>
              <a:gd name="connsiteX0" fmla="*/ 0 w 1074084"/>
              <a:gd name="connsiteY0" fmla="*/ 0 h 2074435"/>
              <a:gd name="connsiteX1" fmla="*/ 1074084 w 1074084"/>
              <a:gd name="connsiteY1" fmla="*/ 0 h 2074435"/>
              <a:gd name="connsiteX2" fmla="*/ 1074084 w 1074084"/>
              <a:gd name="connsiteY2" fmla="*/ 2074435 h 2074435"/>
              <a:gd name="connsiteX3" fmla="*/ 0 w 1074084"/>
              <a:gd name="connsiteY3" fmla="*/ 2074435 h 2074435"/>
              <a:gd name="connsiteX4" fmla="*/ 0 w 1074084"/>
              <a:gd name="connsiteY4" fmla="*/ 0 h 2074435"/>
              <a:gd name="connsiteX0" fmla="*/ 0 w 1074084"/>
              <a:gd name="connsiteY0" fmla="*/ 0 h 2074435"/>
              <a:gd name="connsiteX1" fmla="*/ 1074084 w 1074084"/>
              <a:gd name="connsiteY1" fmla="*/ 0 h 2074435"/>
              <a:gd name="connsiteX2" fmla="*/ 1067042 w 1074084"/>
              <a:gd name="connsiteY2" fmla="*/ 1250717 h 2074435"/>
              <a:gd name="connsiteX3" fmla="*/ 1074084 w 1074084"/>
              <a:gd name="connsiteY3" fmla="*/ 2074435 h 2074435"/>
              <a:gd name="connsiteX4" fmla="*/ 0 w 1074084"/>
              <a:gd name="connsiteY4" fmla="*/ 2074435 h 2074435"/>
              <a:gd name="connsiteX5" fmla="*/ 0 w 1074084"/>
              <a:gd name="connsiteY5" fmla="*/ 0 h 2074435"/>
              <a:gd name="connsiteX0" fmla="*/ 0 w 1153706"/>
              <a:gd name="connsiteY0" fmla="*/ 0 h 2074435"/>
              <a:gd name="connsiteX1" fmla="*/ 1074084 w 1153706"/>
              <a:gd name="connsiteY1" fmla="*/ 0 h 2074435"/>
              <a:gd name="connsiteX2" fmla="*/ 1067042 w 1153706"/>
              <a:gd name="connsiteY2" fmla="*/ 1250717 h 2074435"/>
              <a:gd name="connsiteX3" fmla="*/ 1073482 w 1153706"/>
              <a:gd name="connsiteY3" fmla="*/ 1617765 h 2074435"/>
              <a:gd name="connsiteX4" fmla="*/ 1074084 w 1153706"/>
              <a:gd name="connsiteY4" fmla="*/ 2074435 h 2074435"/>
              <a:gd name="connsiteX5" fmla="*/ 0 w 1153706"/>
              <a:gd name="connsiteY5" fmla="*/ 2074435 h 2074435"/>
              <a:gd name="connsiteX6" fmla="*/ 0 w 1153706"/>
              <a:gd name="connsiteY6" fmla="*/ 0 h 2074435"/>
              <a:gd name="connsiteX0" fmla="*/ 0 w 1936368"/>
              <a:gd name="connsiteY0" fmla="*/ 0 h 2074435"/>
              <a:gd name="connsiteX1" fmla="*/ 1074084 w 1936368"/>
              <a:gd name="connsiteY1" fmla="*/ 0 h 2074435"/>
              <a:gd name="connsiteX2" fmla="*/ 1067042 w 1936368"/>
              <a:gd name="connsiteY2" fmla="*/ 1250717 h 2074435"/>
              <a:gd name="connsiteX3" fmla="*/ 1936367 w 1936368"/>
              <a:gd name="connsiteY3" fmla="*/ 1327991 h 2074435"/>
              <a:gd name="connsiteX4" fmla="*/ 1074084 w 1936368"/>
              <a:gd name="connsiteY4" fmla="*/ 2074435 h 2074435"/>
              <a:gd name="connsiteX5" fmla="*/ 0 w 1936368"/>
              <a:gd name="connsiteY5" fmla="*/ 2074435 h 2074435"/>
              <a:gd name="connsiteX6" fmla="*/ 0 w 1936368"/>
              <a:gd name="connsiteY6" fmla="*/ 0 h 2074435"/>
              <a:gd name="connsiteX0" fmla="*/ 0 w 1956013"/>
              <a:gd name="connsiteY0" fmla="*/ 0 h 2100193"/>
              <a:gd name="connsiteX1" fmla="*/ 1074084 w 1956013"/>
              <a:gd name="connsiteY1" fmla="*/ 0 h 2100193"/>
              <a:gd name="connsiteX2" fmla="*/ 1067042 w 1956013"/>
              <a:gd name="connsiteY2" fmla="*/ 1250717 h 2100193"/>
              <a:gd name="connsiteX3" fmla="*/ 1936367 w 1956013"/>
              <a:gd name="connsiteY3" fmla="*/ 1327991 h 2100193"/>
              <a:gd name="connsiteX4" fmla="*/ 1840377 w 1956013"/>
              <a:gd name="connsiteY4" fmla="*/ 2100193 h 2100193"/>
              <a:gd name="connsiteX5" fmla="*/ 0 w 1956013"/>
              <a:gd name="connsiteY5" fmla="*/ 2074435 h 2100193"/>
              <a:gd name="connsiteX6" fmla="*/ 0 w 1956013"/>
              <a:gd name="connsiteY6" fmla="*/ 0 h 2100193"/>
              <a:gd name="connsiteX0" fmla="*/ 0 w 1936367"/>
              <a:gd name="connsiteY0" fmla="*/ 0 h 2100193"/>
              <a:gd name="connsiteX1" fmla="*/ 1074084 w 1936367"/>
              <a:gd name="connsiteY1" fmla="*/ 0 h 2100193"/>
              <a:gd name="connsiteX2" fmla="*/ 1067042 w 1936367"/>
              <a:gd name="connsiteY2" fmla="*/ 1250717 h 2100193"/>
              <a:gd name="connsiteX3" fmla="*/ 1936367 w 1936367"/>
              <a:gd name="connsiteY3" fmla="*/ 1327991 h 2100193"/>
              <a:gd name="connsiteX4" fmla="*/ 1840377 w 1936367"/>
              <a:gd name="connsiteY4" fmla="*/ 2100193 h 2100193"/>
              <a:gd name="connsiteX5" fmla="*/ 0 w 1936367"/>
              <a:gd name="connsiteY5" fmla="*/ 2074435 h 2100193"/>
              <a:gd name="connsiteX6" fmla="*/ 0 w 1936367"/>
              <a:gd name="connsiteY6" fmla="*/ 0 h 2100193"/>
              <a:gd name="connsiteX0" fmla="*/ 0 w 1936367"/>
              <a:gd name="connsiteY0" fmla="*/ 0 h 2100193"/>
              <a:gd name="connsiteX1" fmla="*/ 1074084 w 1936367"/>
              <a:gd name="connsiteY1" fmla="*/ 0 h 2100193"/>
              <a:gd name="connsiteX2" fmla="*/ 1067042 w 1936367"/>
              <a:gd name="connsiteY2" fmla="*/ 1250717 h 2100193"/>
              <a:gd name="connsiteX3" fmla="*/ 1936367 w 1936367"/>
              <a:gd name="connsiteY3" fmla="*/ 1327991 h 2100193"/>
              <a:gd name="connsiteX4" fmla="*/ 1840377 w 1936367"/>
              <a:gd name="connsiteY4" fmla="*/ 2100193 h 2100193"/>
              <a:gd name="connsiteX5" fmla="*/ 0 w 1936367"/>
              <a:gd name="connsiteY5" fmla="*/ 2074435 h 2100193"/>
              <a:gd name="connsiteX6" fmla="*/ 0 w 1936367"/>
              <a:gd name="connsiteY6" fmla="*/ 0 h 2100193"/>
              <a:gd name="connsiteX0" fmla="*/ 0 w 1987883"/>
              <a:gd name="connsiteY0" fmla="*/ 0 h 2100193"/>
              <a:gd name="connsiteX1" fmla="*/ 1074084 w 1987883"/>
              <a:gd name="connsiteY1" fmla="*/ 0 h 2100193"/>
              <a:gd name="connsiteX2" fmla="*/ 1067042 w 1987883"/>
              <a:gd name="connsiteY2" fmla="*/ 1250717 h 2100193"/>
              <a:gd name="connsiteX3" fmla="*/ 1987883 w 1987883"/>
              <a:gd name="connsiteY3" fmla="*/ 1231400 h 2100193"/>
              <a:gd name="connsiteX4" fmla="*/ 1840377 w 1987883"/>
              <a:gd name="connsiteY4" fmla="*/ 2100193 h 2100193"/>
              <a:gd name="connsiteX5" fmla="*/ 0 w 1987883"/>
              <a:gd name="connsiteY5" fmla="*/ 2074435 h 2100193"/>
              <a:gd name="connsiteX6" fmla="*/ 0 w 1987883"/>
              <a:gd name="connsiteY6" fmla="*/ 0 h 2100193"/>
              <a:gd name="connsiteX0" fmla="*/ 0 w 1987883"/>
              <a:gd name="connsiteY0" fmla="*/ 0 h 2093753"/>
              <a:gd name="connsiteX1" fmla="*/ 1074084 w 1987883"/>
              <a:gd name="connsiteY1" fmla="*/ 0 h 2093753"/>
              <a:gd name="connsiteX2" fmla="*/ 1067042 w 1987883"/>
              <a:gd name="connsiteY2" fmla="*/ 1250717 h 2093753"/>
              <a:gd name="connsiteX3" fmla="*/ 1987883 w 1987883"/>
              <a:gd name="connsiteY3" fmla="*/ 1231400 h 2093753"/>
              <a:gd name="connsiteX4" fmla="*/ 1956287 w 1987883"/>
              <a:gd name="connsiteY4" fmla="*/ 2093753 h 2093753"/>
              <a:gd name="connsiteX5" fmla="*/ 0 w 1987883"/>
              <a:gd name="connsiteY5" fmla="*/ 2074435 h 2093753"/>
              <a:gd name="connsiteX6" fmla="*/ 0 w 1987883"/>
              <a:gd name="connsiteY6" fmla="*/ 0 h 2093753"/>
              <a:gd name="connsiteX0" fmla="*/ 0 w 1956287"/>
              <a:gd name="connsiteY0" fmla="*/ 0 h 2093753"/>
              <a:gd name="connsiteX1" fmla="*/ 1074084 w 1956287"/>
              <a:gd name="connsiteY1" fmla="*/ 0 h 2093753"/>
              <a:gd name="connsiteX2" fmla="*/ 1067042 w 1956287"/>
              <a:gd name="connsiteY2" fmla="*/ 1250717 h 2093753"/>
              <a:gd name="connsiteX3" fmla="*/ 1949247 w 1956287"/>
              <a:gd name="connsiteY3" fmla="*/ 1270037 h 2093753"/>
              <a:gd name="connsiteX4" fmla="*/ 1956287 w 1956287"/>
              <a:gd name="connsiteY4" fmla="*/ 2093753 h 2093753"/>
              <a:gd name="connsiteX5" fmla="*/ 0 w 1956287"/>
              <a:gd name="connsiteY5" fmla="*/ 2074435 h 2093753"/>
              <a:gd name="connsiteX6" fmla="*/ 0 w 1956287"/>
              <a:gd name="connsiteY6" fmla="*/ 0 h 2093753"/>
              <a:gd name="connsiteX0" fmla="*/ 0 w 1975170"/>
              <a:gd name="connsiteY0" fmla="*/ 0 h 2093753"/>
              <a:gd name="connsiteX1" fmla="*/ 1074084 w 1975170"/>
              <a:gd name="connsiteY1" fmla="*/ 0 h 2093753"/>
              <a:gd name="connsiteX2" fmla="*/ 1067042 w 1975170"/>
              <a:gd name="connsiteY2" fmla="*/ 1250717 h 2093753"/>
              <a:gd name="connsiteX3" fmla="*/ 1975005 w 1975170"/>
              <a:gd name="connsiteY3" fmla="*/ 1250719 h 2093753"/>
              <a:gd name="connsiteX4" fmla="*/ 1956287 w 1975170"/>
              <a:gd name="connsiteY4" fmla="*/ 2093753 h 2093753"/>
              <a:gd name="connsiteX5" fmla="*/ 0 w 1975170"/>
              <a:gd name="connsiteY5" fmla="*/ 2074435 h 2093753"/>
              <a:gd name="connsiteX6" fmla="*/ 0 w 1975170"/>
              <a:gd name="connsiteY6" fmla="*/ 0 h 2093753"/>
              <a:gd name="connsiteX0" fmla="*/ 0 w 1956287"/>
              <a:gd name="connsiteY0" fmla="*/ 0 h 2093753"/>
              <a:gd name="connsiteX1" fmla="*/ 1074084 w 1956287"/>
              <a:gd name="connsiteY1" fmla="*/ 0 h 2093753"/>
              <a:gd name="connsiteX2" fmla="*/ 1067042 w 1956287"/>
              <a:gd name="connsiteY2" fmla="*/ 1250717 h 2093753"/>
              <a:gd name="connsiteX3" fmla="*/ 1942807 w 1956287"/>
              <a:gd name="connsiteY3" fmla="*/ 1263598 h 2093753"/>
              <a:gd name="connsiteX4" fmla="*/ 1956287 w 1956287"/>
              <a:gd name="connsiteY4" fmla="*/ 2093753 h 2093753"/>
              <a:gd name="connsiteX5" fmla="*/ 0 w 1956287"/>
              <a:gd name="connsiteY5" fmla="*/ 2074435 h 2093753"/>
              <a:gd name="connsiteX6" fmla="*/ 0 w 1956287"/>
              <a:gd name="connsiteY6" fmla="*/ 0 h 2093753"/>
              <a:gd name="connsiteX0" fmla="*/ 0 w 1943150"/>
              <a:gd name="connsiteY0" fmla="*/ 0 h 2087313"/>
              <a:gd name="connsiteX1" fmla="*/ 1074084 w 1943150"/>
              <a:gd name="connsiteY1" fmla="*/ 0 h 2087313"/>
              <a:gd name="connsiteX2" fmla="*/ 1067042 w 1943150"/>
              <a:gd name="connsiteY2" fmla="*/ 1250717 h 2087313"/>
              <a:gd name="connsiteX3" fmla="*/ 1942807 w 1943150"/>
              <a:gd name="connsiteY3" fmla="*/ 1263598 h 2087313"/>
              <a:gd name="connsiteX4" fmla="*/ 1936968 w 1943150"/>
              <a:gd name="connsiteY4" fmla="*/ 2087313 h 2087313"/>
              <a:gd name="connsiteX5" fmla="*/ 0 w 1943150"/>
              <a:gd name="connsiteY5" fmla="*/ 2074435 h 2087313"/>
              <a:gd name="connsiteX6" fmla="*/ 0 w 1943150"/>
              <a:gd name="connsiteY6" fmla="*/ 0 h 2087313"/>
              <a:gd name="connsiteX0" fmla="*/ 0 w 1949469"/>
              <a:gd name="connsiteY0" fmla="*/ 0 h 2087313"/>
              <a:gd name="connsiteX1" fmla="*/ 1074084 w 1949469"/>
              <a:gd name="connsiteY1" fmla="*/ 0 h 2087313"/>
              <a:gd name="connsiteX2" fmla="*/ 1067042 w 1949469"/>
              <a:gd name="connsiteY2" fmla="*/ 1250717 h 2087313"/>
              <a:gd name="connsiteX3" fmla="*/ 1949246 w 1949469"/>
              <a:gd name="connsiteY3" fmla="*/ 1244280 h 2087313"/>
              <a:gd name="connsiteX4" fmla="*/ 1936968 w 1949469"/>
              <a:gd name="connsiteY4" fmla="*/ 2087313 h 2087313"/>
              <a:gd name="connsiteX5" fmla="*/ 0 w 1949469"/>
              <a:gd name="connsiteY5" fmla="*/ 2074435 h 2087313"/>
              <a:gd name="connsiteX6" fmla="*/ 0 w 1949469"/>
              <a:gd name="connsiteY6" fmla="*/ 0 h 2087313"/>
              <a:gd name="connsiteX0" fmla="*/ 0 w 1951531"/>
              <a:gd name="connsiteY0" fmla="*/ 0 h 2087313"/>
              <a:gd name="connsiteX1" fmla="*/ 1074084 w 1951531"/>
              <a:gd name="connsiteY1" fmla="*/ 0 h 2087313"/>
              <a:gd name="connsiteX2" fmla="*/ 1067042 w 1951531"/>
              <a:gd name="connsiteY2" fmla="*/ 1250717 h 2087313"/>
              <a:gd name="connsiteX3" fmla="*/ 1949246 w 1951531"/>
              <a:gd name="connsiteY3" fmla="*/ 1244280 h 2087313"/>
              <a:gd name="connsiteX4" fmla="*/ 1951531 w 1951531"/>
              <a:gd name="connsiteY4" fmla="*/ 2087313 h 2087313"/>
              <a:gd name="connsiteX5" fmla="*/ 0 w 1951531"/>
              <a:gd name="connsiteY5" fmla="*/ 2074435 h 2087313"/>
              <a:gd name="connsiteX6" fmla="*/ 0 w 1951531"/>
              <a:gd name="connsiteY6" fmla="*/ 0 h 2087313"/>
              <a:gd name="connsiteX0" fmla="*/ 0 w 1951531"/>
              <a:gd name="connsiteY0" fmla="*/ 0 h 2082280"/>
              <a:gd name="connsiteX1" fmla="*/ 1074084 w 1951531"/>
              <a:gd name="connsiteY1" fmla="*/ 0 h 2082280"/>
              <a:gd name="connsiteX2" fmla="*/ 1067042 w 1951531"/>
              <a:gd name="connsiteY2" fmla="*/ 1250717 h 2082280"/>
              <a:gd name="connsiteX3" fmla="*/ 1949246 w 1951531"/>
              <a:gd name="connsiteY3" fmla="*/ 1244280 h 2082280"/>
              <a:gd name="connsiteX4" fmla="*/ 1951531 w 1951531"/>
              <a:gd name="connsiteY4" fmla="*/ 2082280 h 2082280"/>
              <a:gd name="connsiteX5" fmla="*/ 0 w 1951531"/>
              <a:gd name="connsiteY5" fmla="*/ 2074435 h 2082280"/>
              <a:gd name="connsiteX6" fmla="*/ 0 w 1951531"/>
              <a:gd name="connsiteY6" fmla="*/ 0 h 2082280"/>
              <a:gd name="connsiteX0" fmla="*/ 0 w 1951531"/>
              <a:gd name="connsiteY0" fmla="*/ 0 h 2082280"/>
              <a:gd name="connsiteX1" fmla="*/ 1074084 w 1951531"/>
              <a:gd name="connsiteY1" fmla="*/ 0 h 2082280"/>
              <a:gd name="connsiteX2" fmla="*/ 1079178 w 1951531"/>
              <a:gd name="connsiteY2" fmla="*/ 1195358 h 2082280"/>
              <a:gd name="connsiteX3" fmla="*/ 1949246 w 1951531"/>
              <a:gd name="connsiteY3" fmla="*/ 1244280 h 2082280"/>
              <a:gd name="connsiteX4" fmla="*/ 1951531 w 1951531"/>
              <a:gd name="connsiteY4" fmla="*/ 2082280 h 2082280"/>
              <a:gd name="connsiteX5" fmla="*/ 0 w 1951531"/>
              <a:gd name="connsiteY5" fmla="*/ 2074435 h 2082280"/>
              <a:gd name="connsiteX6" fmla="*/ 0 w 1951531"/>
              <a:gd name="connsiteY6" fmla="*/ 0 h 2082280"/>
              <a:gd name="connsiteX0" fmla="*/ 0 w 1954574"/>
              <a:gd name="connsiteY0" fmla="*/ 0 h 2082280"/>
              <a:gd name="connsiteX1" fmla="*/ 1074084 w 1954574"/>
              <a:gd name="connsiteY1" fmla="*/ 0 h 2082280"/>
              <a:gd name="connsiteX2" fmla="*/ 1079178 w 1954574"/>
              <a:gd name="connsiteY2" fmla="*/ 1195358 h 2082280"/>
              <a:gd name="connsiteX3" fmla="*/ 1954101 w 1954574"/>
              <a:gd name="connsiteY3" fmla="*/ 1188921 h 2082280"/>
              <a:gd name="connsiteX4" fmla="*/ 1951531 w 1954574"/>
              <a:gd name="connsiteY4" fmla="*/ 2082280 h 2082280"/>
              <a:gd name="connsiteX5" fmla="*/ 0 w 1954574"/>
              <a:gd name="connsiteY5" fmla="*/ 2074435 h 2082280"/>
              <a:gd name="connsiteX6" fmla="*/ 0 w 1954574"/>
              <a:gd name="connsiteY6" fmla="*/ 0 h 2082280"/>
              <a:gd name="connsiteX0" fmla="*/ 0 w 1952335"/>
              <a:gd name="connsiteY0" fmla="*/ 0 h 2082280"/>
              <a:gd name="connsiteX1" fmla="*/ 1074084 w 1952335"/>
              <a:gd name="connsiteY1" fmla="*/ 0 h 2082280"/>
              <a:gd name="connsiteX2" fmla="*/ 1079178 w 1952335"/>
              <a:gd name="connsiteY2" fmla="*/ 1195358 h 2082280"/>
              <a:gd name="connsiteX3" fmla="*/ 1951674 w 1952335"/>
              <a:gd name="connsiteY3" fmla="*/ 1196470 h 2082280"/>
              <a:gd name="connsiteX4" fmla="*/ 1951531 w 1952335"/>
              <a:gd name="connsiteY4" fmla="*/ 2082280 h 2082280"/>
              <a:gd name="connsiteX5" fmla="*/ 0 w 1952335"/>
              <a:gd name="connsiteY5" fmla="*/ 2074435 h 2082280"/>
              <a:gd name="connsiteX6" fmla="*/ 0 w 1952335"/>
              <a:gd name="connsiteY6" fmla="*/ 0 h 2082280"/>
              <a:gd name="connsiteX0" fmla="*/ 0 w 1952335"/>
              <a:gd name="connsiteY0" fmla="*/ 0 h 2082280"/>
              <a:gd name="connsiteX1" fmla="*/ 1008549 w 1952335"/>
              <a:gd name="connsiteY1" fmla="*/ 0 h 2082280"/>
              <a:gd name="connsiteX2" fmla="*/ 1079178 w 1952335"/>
              <a:gd name="connsiteY2" fmla="*/ 1195358 h 2082280"/>
              <a:gd name="connsiteX3" fmla="*/ 1951674 w 1952335"/>
              <a:gd name="connsiteY3" fmla="*/ 1196470 h 2082280"/>
              <a:gd name="connsiteX4" fmla="*/ 1951531 w 1952335"/>
              <a:gd name="connsiteY4" fmla="*/ 2082280 h 2082280"/>
              <a:gd name="connsiteX5" fmla="*/ 0 w 1952335"/>
              <a:gd name="connsiteY5" fmla="*/ 2074435 h 2082280"/>
              <a:gd name="connsiteX6" fmla="*/ 0 w 1952335"/>
              <a:gd name="connsiteY6" fmla="*/ 0 h 2082280"/>
              <a:gd name="connsiteX0" fmla="*/ 0 w 1952335"/>
              <a:gd name="connsiteY0" fmla="*/ 0 h 2082280"/>
              <a:gd name="connsiteX1" fmla="*/ 1008549 w 1952335"/>
              <a:gd name="connsiteY1" fmla="*/ 0 h 2082280"/>
              <a:gd name="connsiteX2" fmla="*/ 1013643 w 1952335"/>
              <a:gd name="connsiteY2" fmla="*/ 1195358 h 2082280"/>
              <a:gd name="connsiteX3" fmla="*/ 1951674 w 1952335"/>
              <a:gd name="connsiteY3" fmla="*/ 1196470 h 2082280"/>
              <a:gd name="connsiteX4" fmla="*/ 1951531 w 1952335"/>
              <a:gd name="connsiteY4" fmla="*/ 2082280 h 2082280"/>
              <a:gd name="connsiteX5" fmla="*/ 0 w 1952335"/>
              <a:gd name="connsiteY5" fmla="*/ 2074435 h 2082280"/>
              <a:gd name="connsiteX6" fmla="*/ 0 w 1952335"/>
              <a:gd name="connsiteY6" fmla="*/ 0 h 2082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52335" h="2082280">
                <a:moveTo>
                  <a:pt x="0" y="0"/>
                </a:moveTo>
                <a:lnTo>
                  <a:pt x="1008549" y="0"/>
                </a:lnTo>
                <a:cubicBezTo>
                  <a:pt x="1006202" y="416906"/>
                  <a:pt x="1015990" y="778452"/>
                  <a:pt x="1013643" y="1195358"/>
                </a:cubicBezTo>
                <a:lnTo>
                  <a:pt x="1951674" y="1196470"/>
                </a:lnTo>
                <a:cubicBezTo>
                  <a:pt x="1954021" y="1471042"/>
                  <a:pt x="1949184" y="1807708"/>
                  <a:pt x="1951531" y="2082280"/>
                </a:cubicBezTo>
                <a:lnTo>
                  <a:pt x="0" y="207443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本館・別館・新別館</a:t>
            </a:r>
          </a:p>
        </p:txBody>
      </p:sp>
      <p:sp>
        <p:nvSpPr>
          <p:cNvPr id="786" name="正方形/長方形 785">
            <a:extLst>
              <a:ext uri="{FF2B5EF4-FFF2-40B4-BE49-F238E27FC236}">
                <a16:creationId xmlns:a16="http://schemas.microsoft.com/office/drawing/2014/main" id="{202C69B4-E05E-1382-35A9-DA93BBA9C705}"/>
              </a:ext>
            </a:extLst>
          </p:cNvPr>
          <p:cNvSpPr/>
          <p:nvPr/>
        </p:nvSpPr>
        <p:spPr>
          <a:xfrm>
            <a:off x="356883" y="4941670"/>
            <a:ext cx="855418" cy="44841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各フロア執務室</a:t>
            </a:r>
          </a:p>
        </p:txBody>
      </p:sp>
      <p:pic>
        <p:nvPicPr>
          <p:cNvPr id="787" name="グラフィックス 786" descr="ノート PC 枠線">
            <a:extLst>
              <a:ext uri="{FF2B5EF4-FFF2-40B4-BE49-F238E27FC236}">
                <a16:creationId xmlns:a16="http://schemas.microsoft.com/office/drawing/2014/main" id="{AC061F71-6BDE-DBE4-21CF-D6956ADCBD0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11677" y="5080490"/>
            <a:ext cx="216000" cy="189797"/>
          </a:xfrm>
          <a:prstGeom prst="rect">
            <a:avLst/>
          </a:prstGeom>
        </p:spPr>
      </p:pic>
      <p:sp>
        <p:nvSpPr>
          <p:cNvPr id="788" name="テキスト ボックス 787">
            <a:extLst>
              <a:ext uri="{FF2B5EF4-FFF2-40B4-BE49-F238E27FC236}">
                <a16:creationId xmlns:a16="http://schemas.microsoft.com/office/drawing/2014/main" id="{0A192CFD-94B1-C5D4-EF7E-083976DBFFE5}"/>
              </a:ext>
            </a:extLst>
          </p:cNvPr>
          <p:cNvSpPr txBox="1"/>
          <p:nvPr/>
        </p:nvSpPr>
        <p:spPr>
          <a:xfrm>
            <a:off x="295677" y="5232927"/>
            <a:ext cx="648000" cy="157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dirty="0">
                <a:latin typeface="+mn-ea"/>
              </a:rPr>
              <a:t>庁内</a:t>
            </a:r>
            <a:r>
              <a:rPr kumimoji="1" lang="en-US" altLang="ja-JP" sz="600" dirty="0">
                <a:latin typeface="+mn-ea"/>
              </a:rPr>
              <a:t>NW</a:t>
            </a:r>
            <a:r>
              <a:rPr kumimoji="1" lang="ja-JP" altLang="en-US" sz="600" dirty="0">
                <a:latin typeface="+mn-ea"/>
              </a:rPr>
              <a:t>端末</a:t>
            </a:r>
          </a:p>
        </p:txBody>
      </p:sp>
      <p:pic>
        <p:nvPicPr>
          <p:cNvPr id="789" name="グラフィックス 788" descr="無線ルーター 枠線">
            <a:extLst>
              <a:ext uri="{FF2B5EF4-FFF2-40B4-BE49-F238E27FC236}">
                <a16:creationId xmlns:a16="http://schemas.microsoft.com/office/drawing/2014/main" id="{823D9EAE-A315-1101-CE76-B8065DE11E05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852307" y="5090507"/>
            <a:ext cx="252000" cy="169762"/>
          </a:xfrm>
          <a:prstGeom prst="rect">
            <a:avLst/>
          </a:prstGeom>
        </p:spPr>
      </p:pic>
      <p:sp>
        <p:nvSpPr>
          <p:cNvPr id="790" name="テキスト ボックス 789">
            <a:extLst>
              <a:ext uri="{FF2B5EF4-FFF2-40B4-BE49-F238E27FC236}">
                <a16:creationId xmlns:a16="http://schemas.microsoft.com/office/drawing/2014/main" id="{BCBDDA3D-9871-A59F-E001-EE5B41352C2A}"/>
              </a:ext>
            </a:extLst>
          </p:cNvPr>
          <p:cNvSpPr txBox="1"/>
          <p:nvPr/>
        </p:nvSpPr>
        <p:spPr>
          <a:xfrm>
            <a:off x="832007" y="5232927"/>
            <a:ext cx="292600" cy="157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" dirty="0">
                <a:latin typeface="+mn-ea"/>
              </a:rPr>
              <a:t>AP</a:t>
            </a:r>
            <a:endParaRPr kumimoji="1" lang="ja-JP" altLang="en-US" sz="600" dirty="0">
              <a:latin typeface="+mn-ea"/>
            </a:endParaRPr>
          </a:p>
        </p:txBody>
      </p:sp>
      <p:sp>
        <p:nvSpPr>
          <p:cNvPr id="791" name="正方形/長方形 790">
            <a:extLst>
              <a:ext uri="{FF2B5EF4-FFF2-40B4-BE49-F238E27FC236}">
                <a16:creationId xmlns:a16="http://schemas.microsoft.com/office/drawing/2014/main" id="{39B299F0-3ABE-1DEF-15B5-F008836133DD}"/>
              </a:ext>
            </a:extLst>
          </p:cNvPr>
          <p:cNvSpPr/>
          <p:nvPr/>
        </p:nvSpPr>
        <p:spPr>
          <a:xfrm>
            <a:off x="2392184" y="4536199"/>
            <a:ext cx="1790492" cy="10006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700" dirty="0">
              <a:solidFill>
                <a:schemeClr val="tx1"/>
              </a:solidFill>
              <a:latin typeface="+mn-ea"/>
            </a:endParaRPr>
          </a:p>
          <a:p>
            <a:r>
              <a:rPr kumimoji="1" lang="en-US" altLang="ja-JP" sz="700" dirty="0">
                <a:solidFill>
                  <a:schemeClr val="tx1"/>
                </a:solidFill>
                <a:latin typeface="+mn-ea"/>
              </a:rPr>
              <a:t>18</a:t>
            </a:r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階</a:t>
            </a:r>
          </a:p>
        </p:txBody>
      </p:sp>
      <p:sp>
        <p:nvSpPr>
          <p:cNvPr id="792" name="四角形: 角を丸くする 791">
            <a:extLst>
              <a:ext uri="{FF2B5EF4-FFF2-40B4-BE49-F238E27FC236}">
                <a16:creationId xmlns:a16="http://schemas.microsoft.com/office/drawing/2014/main" id="{50B8F034-7512-4630-CDCB-AEA20122A4C8}"/>
              </a:ext>
            </a:extLst>
          </p:cNvPr>
          <p:cNvSpPr/>
          <p:nvPr/>
        </p:nvSpPr>
        <p:spPr>
          <a:xfrm>
            <a:off x="2393061" y="4484641"/>
            <a:ext cx="691693" cy="164727"/>
          </a:xfrm>
          <a:prstGeom prst="roundRect">
            <a:avLst/>
          </a:prstGeom>
          <a:solidFill>
            <a:schemeClr val="accent6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>
                <a:solidFill>
                  <a:schemeClr val="bg1"/>
                </a:solidFill>
              </a:rPr>
              <a:t>咲洲庁舎</a:t>
            </a:r>
          </a:p>
        </p:txBody>
      </p:sp>
      <p:sp>
        <p:nvSpPr>
          <p:cNvPr id="793" name="雲 792">
            <a:extLst>
              <a:ext uri="{FF2B5EF4-FFF2-40B4-BE49-F238E27FC236}">
                <a16:creationId xmlns:a16="http://schemas.microsoft.com/office/drawing/2014/main" id="{A03BB6E0-09B6-5816-4822-1A768FEC7FF0}"/>
              </a:ext>
            </a:extLst>
          </p:cNvPr>
          <p:cNvSpPr/>
          <p:nvPr/>
        </p:nvSpPr>
        <p:spPr bwMode="gray">
          <a:xfrm>
            <a:off x="2401304" y="4784025"/>
            <a:ext cx="773190" cy="276147"/>
          </a:xfrm>
          <a:prstGeom prst="cloud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ja-JP" altLang="en-US" sz="600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税務情報</a:t>
            </a:r>
            <a:endParaRPr lang="en-US" altLang="ja-JP" sz="600" dirty="0">
              <a:solidFill>
                <a:schemeClr val="bg1"/>
              </a:solidFill>
              <a:latin typeface="+mn-ea"/>
              <a:cs typeface="Arial" panose="020B0604020202020204" pitchFamily="34" charset="0"/>
            </a:endParaRPr>
          </a:p>
          <a:p>
            <a:pPr algn="ctr"/>
            <a:r>
              <a:rPr lang="ja-JP" altLang="en-US" sz="600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ネットワーク</a:t>
            </a:r>
          </a:p>
        </p:txBody>
      </p:sp>
      <p:pic>
        <p:nvPicPr>
          <p:cNvPr id="794" name="グラフィックス 793" descr="ノート PC 枠線">
            <a:extLst>
              <a:ext uri="{FF2B5EF4-FFF2-40B4-BE49-F238E27FC236}">
                <a16:creationId xmlns:a16="http://schemas.microsoft.com/office/drawing/2014/main" id="{C87E5DC5-5186-060B-6209-31DBBC70223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686126" y="5099551"/>
            <a:ext cx="216000" cy="189797"/>
          </a:xfrm>
          <a:prstGeom prst="rect">
            <a:avLst/>
          </a:prstGeom>
        </p:spPr>
      </p:pic>
      <p:sp>
        <p:nvSpPr>
          <p:cNvPr id="795" name="テキスト ボックス 794">
            <a:extLst>
              <a:ext uri="{FF2B5EF4-FFF2-40B4-BE49-F238E27FC236}">
                <a16:creationId xmlns:a16="http://schemas.microsoft.com/office/drawing/2014/main" id="{626D7213-1933-5EB8-E943-1A3130E4EFBB}"/>
              </a:ext>
            </a:extLst>
          </p:cNvPr>
          <p:cNvSpPr txBox="1"/>
          <p:nvPr/>
        </p:nvSpPr>
        <p:spPr>
          <a:xfrm>
            <a:off x="2419003" y="5252885"/>
            <a:ext cx="7502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dirty="0">
                <a:latin typeface="+mn-ea"/>
              </a:rPr>
              <a:t>個番</a:t>
            </a:r>
            <a:r>
              <a:rPr kumimoji="1" lang="en-US" altLang="ja-JP" sz="600" dirty="0">
                <a:latin typeface="+mn-ea"/>
              </a:rPr>
              <a:t>NW</a:t>
            </a:r>
            <a:r>
              <a:rPr kumimoji="1" lang="ja-JP" altLang="en-US" sz="600" dirty="0">
                <a:latin typeface="+mn-ea"/>
              </a:rPr>
              <a:t>端末</a:t>
            </a:r>
          </a:p>
        </p:txBody>
      </p:sp>
      <p:sp>
        <p:nvSpPr>
          <p:cNvPr id="796" name="正方形/長方形 795">
            <a:extLst>
              <a:ext uri="{FF2B5EF4-FFF2-40B4-BE49-F238E27FC236}">
                <a16:creationId xmlns:a16="http://schemas.microsoft.com/office/drawing/2014/main" id="{7611DB64-506B-1A98-6231-0E8A15416B1D}"/>
              </a:ext>
            </a:extLst>
          </p:cNvPr>
          <p:cNvSpPr/>
          <p:nvPr/>
        </p:nvSpPr>
        <p:spPr>
          <a:xfrm>
            <a:off x="4229268" y="4515830"/>
            <a:ext cx="1390745" cy="5480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7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パターン</a:t>
            </a:r>
            <a:r>
              <a:rPr kumimoji="1" lang="en-US" altLang="ja-JP" sz="700" dirty="0">
                <a:solidFill>
                  <a:schemeClr val="tx1"/>
                </a:solidFill>
                <a:latin typeface="+mn-ea"/>
              </a:rPr>
              <a:t>1</a:t>
            </a:r>
          </a:p>
        </p:txBody>
      </p:sp>
      <p:sp>
        <p:nvSpPr>
          <p:cNvPr id="797" name="四角形: 角を丸くする 796">
            <a:extLst>
              <a:ext uri="{FF2B5EF4-FFF2-40B4-BE49-F238E27FC236}">
                <a16:creationId xmlns:a16="http://schemas.microsoft.com/office/drawing/2014/main" id="{E9B9D44C-8683-8984-4F26-02BFBB6865C6}"/>
              </a:ext>
            </a:extLst>
          </p:cNvPr>
          <p:cNvSpPr/>
          <p:nvPr/>
        </p:nvSpPr>
        <p:spPr>
          <a:xfrm>
            <a:off x="4233514" y="4489735"/>
            <a:ext cx="691693" cy="164727"/>
          </a:xfrm>
          <a:prstGeom prst="roundRect">
            <a:avLst/>
          </a:prstGeom>
          <a:solidFill>
            <a:schemeClr val="accent6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>
                <a:solidFill>
                  <a:schemeClr val="bg1"/>
                </a:solidFill>
              </a:rPr>
              <a:t>他庁舎</a:t>
            </a:r>
          </a:p>
        </p:txBody>
      </p:sp>
      <p:pic>
        <p:nvPicPr>
          <p:cNvPr id="798" name="グラフィックス 797" descr="ノート PC 枠線">
            <a:extLst>
              <a:ext uri="{FF2B5EF4-FFF2-40B4-BE49-F238E27FC236}">
                <a16:creationId xmlns:a16="http://schemas.microsoft.com/office/drawing/2014/main" id="{182CB9C4-51B2-A0E2-FD33-CAAEEAC4CA7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967539" y="4741870"/>
            <a:ext cx="216000" cy="189797"/>
          </a:xfrm>
          <a:prstGeom prst="rect">
            <a:avLst/>
          </a:prstGeom>
        </p:spPr>
      </p:pic>
      <p:sp>
        <p:nvSpPr>
          <p:cNvPr id="799" name="テキスト ボックス 798">
            <a:extLst>
              <a:ext uri="{FF2B5EF4-FFF2-40B4-BE49-F238E27FC236}">
                <a16:creationId xmlns:a16="http://schemas.microsoft.com/office/drawing/2014/main" id="{780A5440-418B-4C32-FFEF-A99699536683}"/>
              </a:ext>
            </a:extLst>
          </p:cNvPr>
          <p:cNvSpPr txBox="1"/>
          <p:nvPr/>
        </p:nvSpPr>
        <p:spPr>
          <a:xfrm>
            <a:off x="4751539" y="4892494"/>
            <a:ext cx="648000" cy="157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dirty="0">
                <a:latin typeface="+mn-ea"/>
              </a:rPr>
              <a:t>庁内</a:t>
            </a:r>
            <a:r>
              <a:rPr kumimoji="1" lang="en-US" altLang="ja-JP" sz="600" dirty="0">
                <a:latin typeface="+mn-ea"/>
              </a:rPr>
              <a:t>NW</a:t>
            </a:r>
            <a:r>
              <a:rPr kumimoji="1" lang="ja-JP" altLang="en-US" sz="600" dirty="0">
                <a:latin typeface="+mn-ea"/>
              </a:rPr>
              <a:t>端末</a:t>
            </a:r>
          </a:p>
        </p:txBody>
      </p:sp>
      <p:sp>
        <p:nvSpPr>
          <p:cNvPr id="800" name="テキスト ボックス 799">
            <a:extLst>
              <a:ext uri="{FF2B5EF4-FFF2-40B4-BE49-F238E27FC236}">
                <a16:creationId xmlns:a16="http://schemas.microsoft.com/office/drawing/2014/main" id="{75D4A385-EF70-189D-3F87-EF5E4456DD2E}"/>
              </a:ext>
            </a:extLst>
          </p:cNvPr>
          <p:cNvSpPr txBox="1"/>
          <p:nvPr/>
        </p:nvSpPr>
        <p:spPr>
          <a:xfrm>
            <a:off x="5321987" y="4892494"/>
            <a:ext cx="29260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" dirty="0">
                <a:latin typeface="+mn-ea"/>
              </a:rPr>
              <a:t>AP</a:t>
            </a:r>
            <a:endParaRPr kumimoji="1" lang="ja-JP" altLang="en-US" sz="600" dirty="0">
              <a:latin typeface="+mn-ea"/>
            </a:endParaRPr>
          </a:p>
        </p:txBody>
      </p:sp>
      <p:pic>
        <p:nvPicPr>
          <p:cNvPr id="801" name="グラフィックス 800" descr="ノート PC 枠線">
            <a:extLst>
              <a:ext uri="{FF2B5EF4-FFF2-40B4-BE49-F238E27FC236}">
                <a16:creationId xmlns:a16="http://schemas.microsoft.com/office/drawing/2014/main" id="{DB0E8F9F-C4D0-110C-C08F-1B74B72CD6E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61411" y="4735231"/>
            <a:ext cx="216000" cy="189797"/>
          </a:xfrm>
          <a:prstGeom prst="rect">
            <a:avLst/>
          </a:prstGeom>
        </p:spPr>
      </p:pic>
      <p:sp>
        <p:nvSpPr>
          <p:cNvPr id="802" name="テキスト ボックス 801">
            <a:extLst>
              <a:ext uri="{FF2B5EF4-FFF2-40B4-BE49-F238E27FC236}">
                <a16:creationId xmlns:a16="http://schemas.microsoft.com/office/drawing/2014/main" id="{1016BF40-49A3-2DC8-8B09-6031177538BB}"/>
              </a:ext>
            </a:extLst>
          </p:cNvPr>
          <p:cNvSpPr txBox="1"/>
          <p:nvPr/>
        </p:nvSpPr>
        <p:spPr>
          <a:xfrm>
            <a:off x="4194288" y="4878740"/>
            <a:ext cx="7502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dirty="0">
                <a:latin typeface="+mn-ea"/>
              </a:rPr>
              <a:t>個番</a:t>
            </a:r>
            <a:r>
              <a:rPr kumimoji="1" lang="en-US" altLang="ja-JP" sz="600" dirty="0">
                <a:latin typeface="+mn-ea"/>
              </a:rPr>
              <a:t>NW</a:t>
            </a:r>
            <a:r>
              <a:rPr kumimoji="1" lang="ja-JP" altLang="en-US" sz="600" dirty="0">
                <a:latin typeface="+mn-ea"/>
              </a:rPr>
              <a:t>端末</a:t>
            </a:r>
          </a:p>
        </p:txBody>
      </p:sp>
      <p:sp>
        <p:nvSpPr>
          <p:cNvPr id="803" name="正方形/長方形 802">
            <a:extLst>
              <a:ext uri="{FF2B5EF4-FFF2-40B4-BE49-F238E27FC236}">
                <a16:creationId xmlns:a16="http://schemas.microsoft.com/office/drawing/2014/main" id="{7C5779AE-DE29-6FE0-BA3F-442E578ABBF4}"/>
              </a:ext>
            </a:extLst>
          </p:cNvPr>
          <p:cNvSpPr/>
          <p:nvPr/>
        </p:nvSpPr>
        <p:spPr>
          <a:xfrm>
            <a:off x="254252" y="2238796"/>
            <a:ext cx="2352630" cy="802880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700" dirty="0">
                <a:solidFill>
                  <a:schemeClr val="tx1"/>
                </a:solidFill>
                <a:latin typeface="+mn-ea"/>
              </a:rPr>
              <a:t>LGWAN</a:t>
            </a:r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接続系情報基盤</a:t>
            </a:r>
          </a:p>
        </p:txBody>
      </p:sp>
      <p:sp>
        <p:nvSpPr>
          <p:cNvPr id="804" name="TextBox 25">
            <a:extLst>
              <a:ext uri="{FF2B5EF4-FFF2-40B4-BE49-F238E27FC236}">
                <a16:creationId xmlns:a16="http://schemas.microsoft.com/office/drawing/2014/main" id="{B0E57F6F-9483-F121-1E5F-DD64EF38A447}"/>
              </a:ext>
            </a:extLst>
          </p:cNvPr>
          <p:cNvSpPr txBox="1"/>
          <p:nvPr/>
        </p:nvSpPr>
        <p:spPr>
          <a:xfrm flipH="1">
            <a:off x="304970" y="2369964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ドメインコントローラ</a:t>
            </a:r>
            <a:endParaRPr lang="en-US" altLang="ja-JP" sz="600" dirty="0">
              <a:latin typeface="+mn-ea"/>
            </a:endParaRPr>
          </a:p>
        </p:txBody>
      </p:sp>
      <p:sp>
        <p:nvSpPr>
          <p:cNvPr id="805" name="TextBox 25">
            <a:extLst>
              <a:ext uri="{FF2B5EF4-FFF2-40B4-BE49-F238E27FC236}">
                <a16:creationId xmlns:a16="http://schemas.microsoft.com/office/drawing/2014/main" id="{9D8AE571-D099-96E8-5CC7-A7D91378F81F}"/>
              </a:ext>
            </a:extLst>
          </p:cNvPr>
          <p:cNvSpPr txBox="1"/>
          <p:nvPr/>
        </p:nvSpPr>
        <p:spPr>
          <a:xfrm flipH="1">
            <a:off x="769350" y="2369964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ファイル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共有</a:t>
            </a:r>
            <a:endParaRPr lang="en-US" altLang="ja-JP" sz="600" dirty="0">
              <a:latin typeface="+mn-ea"/>
            </a:endParaRPr>
          </a:p>
        </p:txBody>
      </p:sp>
      <p:sp>
        <p:nvSpPr>
          <p:cNvPr id="806" name="TextBox 25">
            <a:extLst>
              <a:ext uri="{FF2B5EF4-FFF2-40B4-BE49-F238E27FC236}">
                <a16:creationId xmlns:a16="http://schemas.microsoft.com/office/drawing/2014/main" id="{8EB918C0-A4D8-0E87-5D01-E2EDC73C5552}"/>
              </a:ext>
            </a:extLst>
          </p:cNvPr>
          <p:cNvSpPr txBox="1"/>
          <p:nvPr/>
        </p:nvSpPr>
        <p:spPr>
          <a:xfrm flipH="1">
            <a:off x="1233390" y="2369964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ウイルス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対策</a:t>
            </a:r>
            <a:endParaRPr lang="en-US" altLang="ja-JP" sz="600" dirty="0">
              <a:latin typeface="+mn-ea"/>
            </a:endParaRPr>
          </a:p>
        </p:txBody>
      </p:sp>
      <p:sp>
        <p:nvSpPr>
          <p:cNvPr id="807" name="TextBox 25">
            <a:extLst>
              <a:ext uri="{FF2B5EF4-FFF2-40B4-BE49-F238E27FC236}">
                <a16:creationId xmlns:a16="http://schemas.microsoft.com/office/drawing/2014/main" id="{F98661F8-A00C-2359-27D7-862973DC4E77}"/>
              </a:ext>
            </a:extLst>
          </p:cNvPr>
          <p:cNvSpPr txBox="1"/>
          <p:nvPr/>
        </p:nvSpPr>
        <p:spPr>
          <a:xfrm flipH="1">
            <a:off x="1689919" y="2369964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職員端末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構成管理</a:t>
            </a:r>
            <a:endParaRPr lang="en-US" altLang="ja-JP" sz="600" dirty="0">
              <a:latin typeface="+mn-ea"/>
            </a:endParaRPr>
          </a:p>
        </p:txBody>
      </p:sp>
      <p:sp>
        <p:nvSpPr>
          <p:cNvPr id="808" name="TextBox 25">
            <a:extLst>
              <a:ext uri="{FF2B5EF4-FFF2-40B4-BE49-F238E27FC236}">
                <a16:creationId xmlns:a16="http://schemas.microsoft.com/office/drawing/2014/main" id="{062DD5D9-CDF4-0C2E-5DAF-672B797F4726}"/>
              </a:ext>
            </a:extLst>
          </p:cNvPr>
          <p:cNvSpPr txBox="1"/>
          <p:nvPr/>
        </p:nvSpPr>
        <p:spPr>
          <a:xfrm flipH="1">
            <a:off x="304970" y="2805675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ファイル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送受信</a:t>
            </a:r>
            <a:endParaRPr lang="en-US" altLang="ja-JP" sz="600" dirty="0">
              <a:latin typeface="+mn-ea"/>
            </a:endParaRPr>
          </a:p>
        </p:txBody>
      </p:sp>
      <p:sp>
        <p:nvSpPr>
          <p:cNvPr id="809" name="TextBox 25">
            <a:extLst>
              <a:ext uri="{FF2B5EF4-FFF2-40B4-BE49-F238E27FC236}">
                <a16:creationId xmlns:a16="http://schemas.microsoft.com/office/drawing/2014/main" id="{89293EAD-A33D-7E19-8C6D-8A15F58A5090}"/>
              </a:ext>
            </a:extLst>
          </p:cNvPr>
          <p:cNvSpPr txBox="1"/>
          <p:nvPr/>
        </p:nvSpPr>
        <p:spPr>
          <a:xfrm flipH="1">
            <a:off x="1233390" y="2805675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ファイル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無害化</a:t>
            </a:r>
            <a:endParaRPr lang="en-US" altLang="ja-JP" sz="600" dirty="0">
              <a:latin typeface="+mn-ea"/>
            </a:endParaRPr>
          </a:p>
        </p:txBody>
      </p:sp>
      <p:sp>
        <p:nvSpPr>
          <p:cNvPr id="810" name="TextBox 25">
            <a:extLst>
              <a:ext uri="{FF2B5EF4-FFF2-40B4-BE49-F238E27FC236}">
                <a16:creationId xmlns:a16="http://schemas.microsoft.com/office/drawing/2014/main" id="{E2F364CE-FFAF-9D24-5272-423076E1C4D5}"/>
              </a:ext>
            </a:extLst>
          </p:cNvPr>
          <p:cNvSpPr txBox="1"/>
          <p:nvPr/>
        </p:nvSpPr>
        <p:spPr>
          <a:xfrm flipH="1">
            <a:off x="304970" y="2588588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時刻同期</a:t>
            </a:r>
            <a:r>
              <a:rPr lang="en-US" altLang="ja-JP" sz="600" dirty="0">
                <a:latin typeface="+mn-ea"/>
              </a:rPr>
              <a:t>(NTP)</a:t>
            </a:r>
          </a:p>
        </p:txBody>
      </p:sp>
      <p:sp>
        <p:nvSpPr>
          <p:cNvPr id="811" name="TextBox 25">
            <a:extLst>
              <a:ext uri="{FF2B5EF4-FFF2-40B4-BE49-F238E27FC236}">
                <a16:creationId xmlns:a16="http://schemas.microsoft.com/office/drawing/2014/main" id="{36AB6D5F-CD01-9500-4878-A71B9D628CF1}"/>
              </a:ext>
            </a:extLst>
          </p:cNvPr>
          <p:cNvSpPr txBox="1"/>
          <p:nvPr/>
        </p:nvSpPr>
        <p:spPr>
          <a:xfrm flipH="1">
            <a:off x="769350" y="2588588"/>
            <a:ext cx="435600" cy="236596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solidFill>
                  <a:schemeClr val="bg1"/>
                </a:solidFill>
                <a:latin typeface="+mn-ea"/>
              </a:rPr>
              <a:t>名前解決</a:t>
            </a:r>
            <a:r>
              <a:rPr lang="en-US" altLang="ja-JP" sz="600" dirty="0">
                <a:solidFill>
                  <a:schemeClr val="bg1"/>
                </a:solidFill>
                <a:latin typeface="+mn-ea"/>
              </a:rPr>
              <a:t>(DNS)</a:t>
            </a:r>
          </a:p>
        </p:txBody>
      </p:sp>
      <p:sp>
        <p:nvSpPr>
          <p:cNvPr id="812" name="TextBox 25">
            <a:extLst>
              <a:ext uri="{FF2B5EF4-FFF2-40B4-BE49-F238E27FC236}">
                <a16:creationId xmlns:a16="http://schemas.microsoft.com/office/drawing/2014/main" id="{59A583FD-8D30-AECA-CB3A-95A7A7499BCC}"/>
              </a:ext>
            </a:extLst>
          </p:cNvPr>
          <p:cNvSpPr txBox="1"/>
          <p:nvPr/>
        </p:nvSpPr>
        <p:spPr>
          <a:xfrm flipH="1">
            <a:off x="769350" y="2805675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統合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監視</a:t>
            </a:r>
            <a:endParaRPr lang="en-US" altLang="ja-JP" sz="600" dirty="0">
              <a:latin typeface="+mn-ea"/>
            </a:endParaRPr>
          </a:p>
        </p:txBody>
      </p:sp>
      <p:sp>
        <p:nvSpPr>
          <p:cNvPr id="813" name="TextBox 25">
            <a:extLst>
              <a:ext uri="{FF2B5EF4-FFF2-40B4-BE49-F238E27FC236}">
                <a16:creationId xmlns:a16="http://schemas.microsoft.com/office/drawing/2014/main" id="{C339FED1-7CFE-E47B-1BA6-508C5129697A}"/>
              </a:ext>
            </a:extLst>
          </p:cNvPr>
          <p:cNvSpPr txBox="1"/>
          <p:nvPr/>
        </p:nvSpPr>
        <p:spPr>
          <a:xfrm flipH="1">
            <a:off x="1233390" y="2588588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バック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アップ</a:t>
            </a:r>
            <a:endParaRPr lang="en-US" altLang="ja-JP" sz="600" dirty="0">
              <a:latin typeface="+mn-ea"/>
            </a:endParaRPr>
          </a:p>
        </p:txBody>
      </p:sp>
      <p:sp>
        <p:nvSpPr>
          <p:cNvPr id="814" name="TextBox 25">
            <a:extLst>
              <a:ext uri="{FF2B5EF4-FFF2-40B4-BE49-F238E27FC236}">
                <a16:creationId xmlns:a16="http://schemas.microsoft.com/office/drawing/2014/main" id="{370D1DFE-CB3B-0BD2-B372-B2E7BB67D643}"/>
              </a:ext>
            </a:extLst>
          </p:cNvPr>
          <p:cNvSpPr txBox="1"/>
          <p:nvPr/>
        </p:nvSpPr>
        <p:spPr>
          <a:xfrm flipH="1">
            <a:off x="1689919" y="2588588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ライセンス認証</a:t>
            </a:r>
            <a:r>
              <a:rPr lang="en-US" altLang="ja-JP" sz="600" dirty="0">
                <a:latin typeface="+mn-ea"/>
              </a:rPr>
              <a:t>(KMS)</a:t>
            </a:r>
          </a:p>
        </p:txBody>
      </p:sp>
      <p:sp>
        <p:nvSpPr>
          <p:cNvPr id="815" name="四角形: 角を丸くする 814">
            <a:extLst>
              <a:ext uri="{FF2B5EF4-FFF2-40B4-BE49-F238E27FC236}">
                <a16:creationId xmlns:a16="http://schemas.microsoft.com/office/drawing/2014/main" id="{97F6E734-E714-019F-8EBF-E7D30AA72C37}"/>
              </a:ext>
            </a:extLst>
          </p:cNvPr>
          <p:cNvSpPr/>
          <p:nvPr/>
        </p:nvSpPr>
        <p:spPr>
          <a:xfrm>
            <a:off x="2135988" y="2805675"/>
            <a:ext cx="435600" cy="201600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仮想化基盤</a:t>
            </a:r>
          </a:p>
        </p:txBody>
      </p:sp>
      <p:sp>
        <p:nvSpPr>
          <p:cNvPr id="816" name="雲 815">
            <a:extLst>
              <a:ext uri="{FF2B5EF4-FFF2-40B4-BE49-F238E27FC236}">
                <a16:creationId xmlns:a16="http://schemas.microsoft.com/office/drawing/2014/main" id="{B67DA9EF-A081-BE6F-B3EA-DC036F21C0B0}"/>
              </a:ext>
            </a:extLst>
          </p:cNvPr>
          <p:cNvSpPr/>
          <p:nvPr/>
        </p:nvSpPr>
        <p:spPr bwMode="gray">
          <a:xfrm>
            <a:off x="1689169" y="2195370"/>
            <a:ext cx="850164" cy="144000"/>
          </a:xfrm>
          <a:prstGeom prst="cloud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/>
            <a:r>
              <a:rPr kumimoji="0" lang="en-US" altLang="ja-JP" sz="600" kern="0" dirty="0">
                <a:solidFill>
                  <a:prstClr val="white"/>
                </a:solidFill>
                <a:latin typeface="+mn-ea"/>
                <a:cs typeface="Arial" panose="020B0604020202020204" pitchFamily="34" charset="0"/>
              </a:rPr>
              <a:t>LGWAN</a:t>
            </a:r>
            <a:endParaRPr kumimoji="0" lang="ja-JP" altLang="en-US" sz="600" kern="0" dirty="0">
              <a:solidFill>
                <a:prstClr val="white"/>
              </a:solidFill>
              <a:latin typeface="+mn-ea"/>
              <a:cs typeface="Arial" panose="020B0604020202020204" pitchFamily="34" charset="0"/>
            </a:endParaRPr>
          </a:p>
        </p:txBody>
      </p:sp>
      <p:sp>
        <p:nvSpPr>
          <p:cNvPr id="817" name="TextBox 25">
            <a:extLst>
              <a:ext uri="{FF2B5EF4-FFF2-40B4-BE49-F238E27FC236}">
                <a16:creationId xmlns:a16="http://schemas.microsoft.com/office/drawing/2014/main" id="{D62A1E91-3566-E3F2-B74C-6C4D7778F76C}"/>
              </a:ext>
            </a:extLst>
          </p:cNvPr>
          <p:cNvSpPr txBox="1"/>
          <p:nvPr/>
        </p:nvSpPr>
        <p:spPr>
          <a:xfrm flipH="1">
            <a:off x="2141305" y="2369964"/>
            <a:ext cx="435600" cy="236596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 w="190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  <a:latin typeface="+mn-ea"/>
              </a:rPr>
              <a:t>メール</a:t>
            </a:r>
            <a:endParaRPr lang="en-US" altLang="ja-JP" sz="600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en-US" altLang="ja-JP" sz="600" dirty="0">
                <a:solidFill>
                  <a:schemeClr val="tx1"/>
                </a:solidFill>
                <a:latin typeface="+mn-ea"/>
              </a:rPr>
              <a:t>AP/SMTP</a:t>
            </a:r>
          </a:p>
        </p:txBody>
      </p:sp>
      <p:sp>
        <p:nvSpPr>
          <p:cNvPr id="818" name="TextBox 25">
            <a:extLst>
              <a:ext uri="{FF2B5EF4-FFF2-40B4-BE49-F238E27FC236}">
                <a16:creationId xmlns:a16="http://schemas.microsoft.com/office/drawing/2014/main" id="{8DF64F7B-8812-6893-B288-9DA1AE508BE5}"/>
              </a:ext>
            </a:extLst>
          </p:cNvPr>
          <p:cNvSpPr txBox="1"/>
          <p:nvPr/>
        </p:nvSpPr>
        <p:spPr>
          <a:xfrm flipH="1">
            <a:off x="2141305" y="2588588"/>
            <a:ext cx="435600" cy="2016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プロキシ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en-US" altLang="ja-JP" sz="600" dirty="0">
                <a:latin typeface="+mn-ea"/>
              </a:rPr>
              <a:t>(LPROXY)</a:t>
            </a:r>
          </a:p>
        </p:txBody>
      </p:sp>
      <p:sp>
        <p:nvSpPr>
          <p:cNvPr id="819" name="正方形/長方形 818">
            <a:extLst>
              <a:ext uri="{FF2B5EF4-FFF2-40B4-BE49-F238E27FC236}">
                <a16:creationId xmlns:a16="http://schemas.microsoft.com/office/drawing/2014/main" id="{53950049-E1B9-6B8F-FE08-FCE4E08CF114}"/>
              </a:ext>
            </a:extLst>
          </p:cNvPr>
          <p:cNvSpPr/>
          <p:nvPr/>
        </p:nvSpPr>
        <p:spPr>
          <a:xfrm>
            <a:off x="3274044" y="4968439"/>
            <a:ext cx="855418" cy="44841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各フロア執務室</a:t>
            </a:r>
          </a:p>
        </p:txBody>
      </p:sp>
      <p:pic>
        <p:nvPicPr>
          <p:cNvPr id="820" name="グラフィックス 819" descr="ノート PC 枠線">
            <a:extLst>
              <a:ext uri="{FF2B5EF4-FFF2-40B4-BE49-F238E27FC236}">
                <a16:creationId xmlns:a16="http://schemas.microsoft.com/office/drawing/2014/main" id="{4DA32206-8FC3-D2C6-511F-1E049188934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447458" y="5107259"/>
            <a:ext cx="216000" cy="189797"/>
          </a:xfrm>
          <a:prstGeom prst="rect">
            <a:avLst/>
          </a:prstGeom>
        </p:spPr>
      </p:pic>
      <p:sp>
        <p:nvSpPr>
          <p:cNvPr id="821" name="テキスト ボックス 820">
            <a:extLst>
              <a:ext uri="{FF2B5EF4-FFF2-40B4-BE49-F238E27FC236}">
                <a16:creationId xmlns:a16="http://schemas.microsoft.com/office/drawing/2014/main" id="{41571D71-D7E3-BE27-9F98-2F5A57E4E609}"/>
              </a:ext>
            </a:extLst>
          </p:cNvPr>
          <p:cNvSpPr txBox="1"/>
          <p:nvPr/>
        </p:nvSpPr>
        <p:spPr>
          <a:xfrm>
            <a:off x="3231458" y="5259696"/>
            <a:ext cx="648000" cy="157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dirty="0">
                <a:latin typeface="+mn-ea"/>
              </a:rPr>
              <a:t>庁内</a:t>
            </a:r>
            <a:r>
              <a:rPr kumimoji="1" lang="en-US" altLang="ja-JP" sz="600" dirty="0">
                <a:latin typeface="+mn-ea"/>
              </a:rPr>
              <a:t>NW</a:t>
            </a:r>
            <a:r>
              <a:rPr kumimoji="1" lang="ja-JP" altLang="en-US" sz="600" dirty="0">
                <a:latin typeface="+mn-ea"/>
              </a:rPr>
              <a:t>端末</a:t>
            </a:r>
          </a:p>
        </p:txBody>
      </p:sp>
      <p:pic>
        <p:nvPicPr>
          <p:cNvPr id="822" name="グラフィックス 821" descr="無線ルーター 枠線">
            <a:extLst>
              <a:ext uri="{FF2B5EF4-FFF2-40B4-BE49-F238E27FC236}">
                <a16:creationId xmlns:a16="http://schemas.microsoft.com/office/drawing/2014/main" id="{F515F4B8-131E-93EC-5E9A-85D5BC0F1FE4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788088" y="5117276"/>
            <a:ext cx="252000" cy="169762"/>
          </a:xfrm>
          <a:prstGeom prst="rect">
            <a:avLst/>
          </a:prstGeom>
        </p:spPr>
      </p:pic>
      <p:sp>
        <p:nvSpPr>
          <p:cNvPr id="823" name="テキスト ボックス 822">
            <a:extLst>
              <a:ext uri="{FF2B5EF4-FFF2-40B4-BE49-F238E27FC236}">
                <a16:creationId xmlns:a16="http://schemas.microsoft.com/office/drawing/2014/main" id="{77A1D897-525A-9E30-16C2-F1C3A93957EF}"/>
              </a:ext>
            </a:extLst>
          </p:cNvPr>
          <p:cNvSpPr txBox="1"/>
          <p:nvPr/>
        </p:nvSpPr>
        <p:spPr>
          <a:xfrm>
            <a:off x="3767788" y="5259696"/>
            <a:ext cx="292600" cy="157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" dirty="0">
                <a:latin typeface="+mn-ea"/>
              </a:rPr>
              <a:t>AP</a:t>
            </a:r>
            <a:endParaRPr kumimoji="1" lang="ja-JP" altLang="en-US" sz="600" dirty="0">
              <a:latin typeface="+mn-ea"/>
            </a:endParaRPr>
          </a:p>
        </p:txBody>
      </p:sp>
      <p:sp>
        <p:nvSpPr>
          <p:cNvPr id="824" name="TextBox 25">
            <a:extLst>
              <a:ext uri="{FF2B5EF4-FFF2-40B4-BE49-F238E27FC236}">
                <a16:creationId xmlns:a16="http://schemas.microsoft.com/office/drawing/2014/main" id="{F07813A6-58CA-8CC7-3993-5380EB8E05D8}"/>
              </a:ext>
            </a:extLst>
          </p:cNvPr>
          <p:cNvSpPr txBox="1"/>
          <p:nvPr/>
        </p:nvSpPr>
        <p:spPr>
          <a:xfrm flipH="1">
            <a:off x="3283303" y="4801859"/>
            <a:ext cx="828000" cy="144263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無線</a:t>
            </a:r>
            <a:r>
              <a:rPr lang="en-US" altLang="ja-JP" sz="600" dirty="0">
                <a:latin typeface="+mn-ea"/>
              </a:rPr>
              <a:t>AP</a:t>
            </a:r>
            <a:r>
              <a:rPr lang="ja-JP" altLang="en-US" sz="600" dirty="0">
                <a:latin typeface="+mn-ea"/>
              </a:rPr>
              <a:t>コントローラ</a:t>
            </a:r>
            <a:endParaRPr lang="en-US" altLang="ja-JP" sz="600" dirty="0">
              <a:latin typeface="+mn-ea"/>
            </a:endParaRPr>
          </a:p>
        </p:txBody>
      </p:sp>
      <p:pic>
        <p:nvPicPr>
          <p:cNvPr id="825" name="グラフィックス 824" descr="無線ルーター 枠線">
            <a:extLst>
              <a:ext uri="{FF2B5EF4-FFF2-40B4-BE49-F238E27FC236}">
                <a16:creationId xmlns:a16="http://schemas.microsoft.com/office/drawing/2014/main" id="{3D38379E-466F-89EC-BDA1-212D787ED224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342287" y="4751887"/>
            <a:ext cx="252000" cy="169762"/>
          </a:xfrm>
          <a:prstGeom prst="rect">
            <a:avLst/>
          </a:prstGeom>
        </p:spPr>
      </p:pic>
      <p:sp>
        <p:nvSpPr>
          <p:cNvPr id="826" name="雲 825">
            <a:extLst>
              <a:ext uri="{FF2B5EF4-FFF2-40B4-BE49-F238E27FC236}">
                <a16:creationId xmlns:a16="http://schemas.microsoft.com/office/drawing/2014/main" id="{B31B7463-B01F-14D9-C7F4-BAA9A100C67D}"/>
              </a:ext>
            </a:extLst>
          </p:cNvPr>
          <p:cNvSpPr/>
          <p:nvPr/>
        </p:nvSpPr>
        <p:spPr bwMode="gray">
          <a:xfrm>
            <a:off x="3987969" y="2137275"/>
            <a:ext cx="1080000" cy="245053"/>
          </a:xfrm>
          <a:prstGeom prst="cloud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0" lang="ja-JP" altLang="en-US" sz="600" kern="0" dirty="0">
                <a:solidFill>
                  <a:prstClr val="white"/>
                </a:solidFill>
                <a:latin typeface="+mn-ea"/>
                <a:cs typeface="Arial" panose="020B0604020202020204" pitchFamily="34" charset="0"/>
              </a:rPr>
              <a:t>ガバメントクラウド</a:t>
            </a:r>
            <a:endParaRPr kumimoji="0" lang="en-US" altLang="ja-JP" sz="600" kern="0" dirty="0">
              <a:solidFill>
                <a:prstClr val="white"/>
              </a:solidFill>
              <a:latin typeface="+mn-ea"/>
              <a:cs typeface="Arial" panose="020B0604020202020204" pitchFamily="34" charset="0"/>
            </a:endParaRPr>
          </a:p>
          <a:p>
            <a:pPr algn="ctr"/>
            <a:r>
              <a:rPr kumimoji="0" lang="en-US" altLang="ja-JP" sz="600" kern="0" dirty="0">
                <a:solidFill>
                  <a:prstClr val="white"/>
                </a:solidFill>
                <a:latin typeface="+mn-ea"/>
                <a:cs typeface="Arial" panose="020B0604020202020204" pitchFamily="34" charset="0"/>
              </a:rPr>
              <a:t>※</a:t>
            </a:r>
            <a:r>
              <a:rPr kumimoji="0" lang="ja-JP" altLang="en-US" sz="600" kern="0" dirty="0">
                <a:solidFill>
                  <a:prstClr val="white"/>
                </a:solidFill>
                <a:latin typeface="+mn-ea"/>
                <a:cs typeface="Arial" panose="020B0604020202020204" pitchFamily="34" charset="0"/>
              </a:rPr>
              <a:t>対象業務のみ</a:t>
            </a:r>
          </a:p>
        </p:txBody>
      </p:sp>
      <p:sp>
        <p:nvSpPr>
          <p:cNvPr id="827" name="四角形: 角を丸くする 826">
            <a:extLst>
              <a:ext uri="{FF2B5EF4-FFF2-40B4-BE49-F238E27FC236}">
                <a16:creationId xmlns:a16="http://schemas.microsoft.com/office/drawing/2014/main" id="{D277987F-F92F-4096-D844-8E00FA17624E}"/>
              </a:ext>
            </a:extLst>
          </p:cNvPr>
          <p:cNvSpPr/>
          <p:nvPr/>
        </p:nvSpPr>
        <p:spPr>
          <a:xfrm>
            <a:off x="314996" y="3570086"/>
            <a:ext cx="939193" cy="635715"/>
          </a:xfrm>
          <a:prstGeom prst="roundRect">
            <a:avLst>
              <a:gd name="adj" fmla="val 5129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r>
              <a:rPr kumimoji="1" lang="ja-JP" altLang="en-US" sz="700" dirty="0">
                <a:solidFill>
                  <a:schemeClr val="tx1"/>
                </a:solidFill>
              </a:rPr>
              <a:t>本館</a:t>
            </a:r>
            <a:r>
              <a:rPr kumimoji="1" lang="en-US" altLang="ja-JP" sz="700" dirty="0">
                <a:solidFill>
                  <a:schemeClr val="tx1"/>
                </a:solidFill>
              </a:rPr>
              <a:t>3</a:t>
            </a:r>
            <a:r>
              <a:rPr kumimoji="1" lang="ja-JP" altLang="en-US" sz="700" dirty="0">
                <a:solidFill>
                  <a:schemeClr val="tx1"/>
                </a:solidFill>
              </a:rPr>
              <a:t>階</a:t>
            </a:r>
          </a:p>
        </p:txBody>
      </p:sp>
      <p:sp>
        <p:nvSpPr>
          <p:cNvPr id="828" name="TextBox 25">
            <a:extLst>
              <a:ext uri="{FF2B5EF4-FFF2-40B4-BE49-F238E27FC236}">
                <a16:creationId xmlns:a16="http://schemas.microsoft.com/office/drawing/2014/main" id="{3F7FD737-21B0-14D6-C8B1-3BA20F0E8EC9}"/>
              </a:ext>
            </a:extLst>
          </p:cNvPr>
          <p:cNvSpPr txBox="1"/>
          <p:nvPr/>
        </p:nvSpPr>
        <p:spPr>
          <a:xfrm flipH="1">
            <a:off x="370592" y="4022257"/>
            <a:ext cx="828000" cy="144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 anchor="ctr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無線</a:t>
            </a:r>
            <a:r>
              <a:rPr lang="en-US" altLang="ja-JP" sz="600" dirty="0">
                <a:latin typeface="+mn-ea"/>
              </a:rPr>
              <a:t>AP</a:t>
            </a:r>
            <a:r>
              <a:rPr lang="ja-JP" altLang="en-US" sz="600" dirty="0">
                <a:latin typeface="+mn-ea"/>
              </a:rPr>
              <a:t>コントローラ</a:t>
            </a:r>
            <a:endParaRPr lang="en-US" altLang="ja-JP" sz="600" dirty="0">
              <a:latin typeface="+mn-ea"/>
            </a:endParaRPr>
          </a:p>
        </p:txBody>
      </p:sp>
      <p:sp>
        <p:nvSpPr>
          <p:cNvPr id="829" name="四角形: 角を丸くする 828">
            <a:extLst>
              <a:ext uri="{FF2B5EF4-FFF2-40B4-BE49-F238E27FC236}">
                <a16:creationId xmlns:a16="http://schemas.microsoft.com/office/drawing/2014/main" id="{A1D079F0-117B-2C1D-B399-C26EA7E37563}"/>
              </a:ext>
            </a:extLst>
          </p:cNvPr>
          <p:cNvSpPr/>
          <p:nvPr/>
        </p:nvSpPr>
        <p:spPr>
          <a:xfrm>
            <a:off x="314996" y="4233348"/>
            <a:ext cx="939193" cy="635715"/>
          </a:xfrm>
          <a:prstGeom prst="roundRect">
            <a:avLst>
              <a:gd name="adj" fmla="val 5129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r>
              <a:rPr kumimoji="1" lang="ja-JP" altLang="en-US" sz="700" dirty="0">
                <a:solidFill>
                  <a:schemeClr val="tx1"/>
                </a:solidFill>
              </a:rPr>
              <a:t>別館</a:t>
            </a:r>
            <a:r>
              <a:rPr kumimoji="1" lang="en-US" altLang="ja-JP" sz="700" dirty="0">
                <a:solidFill>
                  <a:schemeClr val="tx1"/>
                </a:solidFill>
              </a:rPr>
              <a:t>2</a:t>
            </a:r>
            <a:r>
              <a:rPr kumimoji="1" lang="ja-JP" altLang="en-US" sz="700" dirty="0">
                <a:solidFill>
                  <a:schemeClr val="tx1"/>
                </a:solidFill>
              </a:rPr>
              <a:t>階</a:t>
            </a:r>
          </a:p>
        </p:txBody>
      </p:sp>
      <p:sp>
        <p:nvSpPr>
          <p:cNvPr id="830" name="TextBox 25">
            <a:extLst>
              <a:ext uri="{FF2B5EF4-FFF2-40B4-BE49-F238E27FC236}">
                <a16:creationId xmlns:a16="http://schemas.microsoft.com/office/drawing/2014/main" id="{3DFBF314-B192-14DA-CF92-F797F2083861}"/>
              </a:ext>
            </a:extLst>
          </p:cNvPr>
          <p:cNvSpPr txBox="1"/>
          <p:nvPr/>
        </p:nvSpPr>
        <p:spPr>
          <a:xfrm flipH="1">
            <a:off x="370592" y="4681709"/>
            <a:ext cx="828000" cy="144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 anchor="ctr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無線</a:t>
            </a:r>
            <a:r>
              <a:rPr lang="en-US" altLang="ja-JP" sz="600" dirty="0">
                <a:latin typeface="+mn-ea"/>
              </a:rPr>
              <a:t>AP</a:t>
            </a:r>
            <a:r>
              <a:rPr lang="ja-JP" altLang="en-US" sz="600" dirty="0">
                <a:latin typeface="+mn-ea"/>
              </a:rPr>
              <a:t>コントローラ</a:t>
            </a:r>
            <a:endParaRPr lang="en-US" altLang="ja-JP" sz="600" dirty="0">
              <a:latin typeface="+mn-ea"/>
            </a:endParaRPr>
          </a:p>
        </p:txBody>
      </p:sp>
      <p:sp>
        <p:nvSpPr>
          <p:cNvPr id="831" name="四角形: 角を丸くする 830">
            <a:extLst>
              <a:ext uri="{FF2B5EF4-FFF2-40B4-BE49-F238E27FC236}">
                <a16:creationId xmlns:a16="http://schemas.microsoft.com/office/drawing/2014/main" id="{63A3EF00-4CBC-F60A-DB53-BEE4F988028B}"/>
              </a:ext>
            </a:extLst>
          </p:cNvPr>
          <p:cNvSpPr/>
          <p:nvPr/>
        </p:nvSpPr>
        <p:spPr>
          <a:xfrm>
            <a:off x="1306343" y="4673772"/>
            <a:ext cx="939193" cy="533201"/>
          </a:xfrm>
          <a:prstGeom prst="roundRect">
            <a:avLst>
              <a:gd name="adj" fmla="val 5129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b"/>
          <a:lstStyle/>
          <a:p>
            <a:r>
              <a:rPr kumimoji="1" lang="ja-JP" altLang="en-US" sz="700" dirty="0">
                <a:solidFill>
                  <a:schemeClr val="tx1"/>
                </a:solidFill>
              </a:rPr>
              <a:t>別館コンピュータ室</a:t>
            </a:r>
          </a:p>
        </p:txBody>
      </p:sp>
      <p:sp>
        <p:nvSpPr>
          <p:cNvPr id="832" name="雲 831">
            <a:extLst>
              <a:ext uri="{FF2B5EF4-FFF2-40B4-BE49-F238E27FC236}">
                <a16:creationId xmlns:a16="http://schemas.microsoft.com/office/drawing/2014/main" id="{10482A2B-1932-97D3-E7F0-1442C173D603}"/>
              </a:ext>
            </a:extLst>
          </p:cNvPr>
          <p:cNvSpPr/>
          <p:nvPr/>
        </p:nvSpPr>
        <p:spPr bwMode="gray">
          <a:xfrm>
            <a:off x="1355046" y="4747218"/>
            <a:ext cx="844112" cy="271987"/>
          </a:xfrm>
          <a:prstGeom prst="cloud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ja-JP" altLang="en-US" sz="600" dirty="0">
                <a:solidFill>
                  <a:schemeClr val="bg1"/>
                </a:solidFill>
                <a:latin typeface="+mn-ea"/>
                <a:cs typeface="Arial" panose="020B0604020202020204" pitchFamily="34" charset="0"/>
              </a:rPr>
              <a:t>議会ネットワーク</a:t>
            </a:r>
          </a:p>
        </p:txBody>
      </p:sp>
      <p:sp>
        <p:nvSpPr>
          <p:cNvPr id="833" name="四角形: 角を丸くする 832">
            <a:extLst>
              <a:ext uri="{FF2B5EF4-FFF2-40B4-BE49-F238E27FC236}">
                <a16:creationId xmlns:a16="http://schemas.microsoft.com/office/drawing/2014/main" id="{B966B0EB-7D8E-E8CE-7A4C-245D410B7D84}"/>
              </a:ext>
            </a:extLst>
          </p:cNvPr>
          <p:cNvSpPr/>
          <p:nvPr/>
        </p:nvSpPr>
        <p:spPr>
          <a:xfrm>
            <a:off x="254252" y="3214521"/>
            <a:ext cx="691693" cy="164727"/>
          </a:xfrm>
          <a:prstGeom prst="roundRect">
            <a:avLst/>
          </a:prstGeom>
          <a:solidFill>
            <a:schemeClr val="accent6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>
                <a:solidFill>
                  <a:schemeClr val="bg1"/>
                </a:solidFill>
              </a:rPr>
              <a:t>大手前庁舎</a:t>
            </a:r>
          </a:p>
        </p:txBody>
      </p:sp>
      <p:sp>
        <p:nvSpPr>
          <p:cNvPr id="834" name="フリーフォーム: 図形 833">
            <a:extLst>
              <a:ext uri="{FF2B5EF4-FFF2-40B4-BE49-F238E27FC236}">
                <a16:creationId xmlns:a16="http://schemas.microsoft.com/office/drawing/2014/main" id="{A163E55D-65BA-219B-E9DF-8CB8CC91FCE4}"/>
              </a:ext>
            </a:extLst>
          </p:cNvPr>
          <p:cNvSpPr/>
          <p:nvPr/>
        </p:nvSpPr>
        <p:spPr>
          <a:xfrm>
            <a:off x="8451886" y="3904829"/>
            <a:ext cx="209550" cy="92245"/>
          </a:xfrm>
          <a:custGeom>
            <a:avLst/>
            <a:gdLst>
              <a:gd name="connsiteX0" fmla="*/ 0 w 209550"/>
              <a:gd name="connsiteY0" fmla="*/ 70043 h 92245"/>
              <a:gd name="connsiteX1" fmla="*/ 107950 w 209550"/>
              <a:gd name="connsiteY1" fmla="*/ 193 h 92245"/>
              <a:gd name="connsiteX2" fmla="*/ 101600 w 209550"/>
              <a:gd name="connsiteY2" fmla="*/ 89093 h 92245"/>
              <a:gd name="connsiteX3" fmla="*/ 209550 w 209550"/>
              <a:gd name="connsiteY3" fmla="*/ 63693 h 92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550" h="92245">
                <a:moveTo>
                  <a:pt x="0" y="70043"/>
                </a:moveTo>
                <a:cubicBezTo>
                  <a:pt x="45508" y="33530"/>
                  <a:pt x="91017" y="-2982"/>
                  <a:pt x="107950" y="193"/>
                </a:cubicBezTo>
                <a:cubicBezTo>
                  <a:pt x="124883" y="3368"/>
                  <a:pt x="84667" y="78510"/>
                  <a:pt x="101600" y="89093"/>
                </a:cubicBezTo>
                <a:cubicBezTo>
                  <a:pt x="118533" y="99676"/>
                  <a:pt x="164041" y="81684"/>
                  <a:pt x="209550" y="63693"/>
                </a:cubicBez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35" name="直線矢印コネクタ 834">
            <a:extLst>
              <a:ext uri="{FF2B5EF4-FFF2-40B4-BE49-F238E27FC236}">
                <a16:creationId xmlns:a16="http://schemas.microsoft.com/office/drawing/2014/main" id="{C77A3E61-0DBB-333D-848F-BC47367606BE}"/>
              </a:ext>
            </a:extLst>
          </p:cNvPr>
          <p:cNvCxnSpPr>
            <a:cxnSpLocks/>
          </p:cNvCxnSpPr>
          <p:nvPr/>
        </p:nvCxnSpPr>
        <p:spPr>
          <a:xfrm>
            <a:off x="7215077" y="2005618"/>
            <a:ext cx="238814" cy="162439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6" name="直線矢印コネクタ 835">
            <a:extLst>
              <a:ext uri="{FF2B5EF4-FFF2-40B4-BE49-F238E27FC236}">
                <a16:creationId xmlns:a16="http://schemas.microsoft.com/office/drawing/2014/main" id="{E1AD9C65-4853-C213-C201-75467BFDDECE}"/>
              </a:ext>
            </a:extLst>
          </p:cNvPr>
          <p:cNvCxnSpPr>
            <a:cxnSpLocks/>
          </p:cNvCxnSpPr>
          <p:nvPr/>
        </p:nvCxnSpPr>
        <p:spPr>
          <a:xfrm>
            <a:off x="7215077" y="1511077"/>
            <a:ext cx="238814" cy="162439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7" name="TextBox 25">
            <a:extLst>
              <a:ext uri="{FF2B5EF4-FFF2-40B4-BE49-F238E27FC236}">
                <a16:creationId xmlns:a16="http://schemas.microsoft.com/office/drawing/2014/main" id="{A7AF7DF9-6705-C476-02C1-A649AC69EAB2}"/>
              </a:ext>
            </a:extLst>
          </p:cNvPr>
          <p:cNvSpPr txBox="1"/>
          <p:nvPr/>
        </p:nvSpPr>
        <p:spPr>
          <a:xfrm flipH="1">
            <a:off x="865855" y="1679509"/>
            <a:ext cx="436335" cy="236596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en-US" altLang="ja-JP" sz="600" dirty="0">
                <a:latin typeface="+mn-ea"/>
              </a:rPr>
              <a:t>URL</a:t>
            </a:r>
            <a:r>
              <a:rPr lang="ja-JP" altLang="en-US" sz="600" dirty="0">
                <a:latin typeface="+mn-ea"/>
              </a:rPr>
              <a:t>フィタリング</a:t>
            </a:r>
            <a:endParaRPr lang="en-US" altLang="ja-JP" sz="600" dirty="0">
              <a:latin typeface="+mn-ea"/>
            </a:endParaRPr>
          </a:p>
        </p:txBody>
      </p:sp>
      <p:cxnSp>
        <p:nvCxnSpPr>
          <p:cNvPr id="838" name="直線コネクタ 837">
            <a:extLst>
              <a:ext uri="{FF2B5EF4-FFF2-40B4-BE49-F238E27FC236}">
                <a16:creationId xmlns:a16="http://schemas.microsoft.com/office/drawing/2014/main" id="{A73D387A-C14B-D105-93B6-FAD1F3361C6C}"/>
              </a:ext>
            </a:extLst>
          </p:cNvPr>
          <p:cNvCxnSpPr>
            <a:cxnSpLocks/>
          </p:cNvCxnSpPr>
          <p:nvPr/>
        </p:nvCxnSpPr>
        <p:spPr>
          <a:xfrm>
            <a:off x="1383834" y="1803242"/>
            <a:ext cx="61427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9" name="直線コネクタ 838">
            <a:extLst>
              <a:ext uri="{FF2B5EF4-FFF2-40B4-BE49-F238E27FC236}">
                <a16:creationId xmlns:a16="http://schemas.microsoft.com/office/drawing/2014/main" id="{8DD5FC71-C342-E1B5-524E-168126290184}"/>
              </a:ext>
            </a:extLst>
          </p:cNvPr>
          <p:cNvCxnSpPr>
            <a:cxnSpLocks/>
          </p:cNvCxnSpPr>
          <p:nvPr/>
        </p:nvCxnSpPr>
        <p:spPr>
          <a:xfrm flipH="1">
            <a:off x="3663993" y="1496608"/>
            <a:ext cx="128339" cy="76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0" name="直線コネクタ 839">
            <a:extLst>
              <a:ext uri="{FF2B5EF4-FFF2-40B4-BE49-F238E27FC236}">
                <a16:creationId xmlns:a16="http://schemas.microsoft.com/office/drawing/2014/main" id="{EDA942EE-62B7-4340-813D-0B8CC9A57A18}"/>
              </a:ext>
            </a:extLst>
          </p:cNvPr>
          <p:cNvCxnSpPr>
            <a:cxnSpLocks/>
          </p:cNvCxnSpPr>
          <p:nvPr/>
        </p:nvCxnSpPr>
        <p:spPr>
          <a:xfrm flipV="1">
            <a:off x="3045181" y="1345818"/>
            <a:ext cx="104988" cy="44683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1" name="直線コネクタ 840">
            <a:extLst>
              <a:ext uri="{FF2B5EF4-FFF2-40B4-BE49-F238E27FC236}">
                <a16:creationId xmlns:a16="http://schemas.microsoft.com/office/drawing/2014/main" id="{7F9DF954-C56F-2980-23CE-E5A983E72EB7}"/>
              </a:ext>
            </a:extLst>
          </p:cNvPr>
          <p:cNvCxnSpPr>
            <a:cxnSpLocks/>
          </p:cNvCxnSpPr>
          <p:nvPr/>
        </p:nvCxnSpPr>
        <p:spPr>
          <a:xfrm flipV="1">
            <a:off x="3045181" y="1497373"/>
            <a:ext cx="182477" cy="295282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42" name="グラフィックス 841" descr="ユーザー 単色塗りつぶし">
            <a:extLst>
              <a:ext uri="{FF2B5EF4-FFF2-40B4-BE49-F238E27FC236}">
                <a16:creationId xmlns:a16="http://schemas.microsoft.com/office/drawing/2014/main" id="{AA0D6048-694A-0A65-0656-658F85A153C9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107673" y="1638124"/>
            <a:ext cx="181915" cy="159848"/>
          </a:xfrm>
          <a:prstGeom prst="rect">
            <a:avLst/>
          </a:prstGeom>
        </p:spPr>
      </p:pic>
      <p:sp>
        <p:nvSpPr>
          <p:cNvPr id="843" name="テキスト ボックス 842">
            <a:extLst>
              <a:ext uri="{FF2B5EF4-FFF2-40B4-BE49-F238E27FC236}">
                <a16:creationId xmlns:a16="http://schemas.microsoft.com/office/drawing/2014/main" id="{4615929F-C140-9F71-B61D-7A97393B1847}"/>
              </a:ext>
            </a:extLst>
          </p:cNvPr>
          <p:cNvSpPr txBox="1"/>
          <p:nvPr/>
        </p:nvSpPr>
        <p:spPr>
          <a:xfrm>
            <a:off x="4926176" y="1744392"/>
            <a:ext cx="544909" cy="157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dirty="0"/>
              <a:t>運用窓口</a:t>
            </a:r>
          </a:p>
        </p:txBody>
      </p:sp>
      <p:pic>
        <p:nvPicPr>
          <p:cNvPr id="844" name="グラフィックス 843" descr="ユーザー 単色塗りつぶし">
            <a:extLst>
              <a:ext uri="{FF2B5EF4-FFF2-40B4-BE49-F238E27FC236}">
                <a16:creationId xmlns:a16="http://schemas.microsoft.com/office/drawing/2014/main" id="{9F473AC2-0750-9CB6-18FF-AD39F19DDDC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107673" y="1865091"/>
            <a:ext cx="181915" cy="159848"/>
          </a:xfrm>
          <a:prstGeom prst="rect">
            <a:avLst/>
          </a:prstGeom>
        </p:spPr>
      </p:pic>
      <p:sp>
        <p:nvSpPr>
          <p:cNvPr id="845" name="テキスト ボックス 844">
            <a:extLst>
              <a:ext uri="{FF2B5EF4-FFF2-40B4-BE49-F238E27FC236}">
                <a16:creationId xmlns:a16="http://schemas.microsoft.com/office/drawing/2014/main" id="{6DBE659B-669A-45BF-736E-76018472C913}"/>
              </a:ext>
            </a:extLst>
          </p:cNvPr>
          <p:cNvSpPr txBox="1"/>
          <p:nvPr/>
        </p:nvSpPr>
        <p:spPr>
          <a:xfrm>
            <a:off x="4964889" y="1971359"/>
            <a:ext cx="467482" cy="157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dirty="0"/>
              <a:t>監視員</a:t>
            </a:r>
          </a:p>
        </p:txBody>
      </p:sp>
      <p:sp>
        <p:nvSpPr>
          <p:cNvPr id="846" name="正方形/長方形 845">
            <a:extLst>
              <a:ext uri="{FF2B5EF4-FFF2-40B4-BE49-F238E27FC236}">
                <a16:creationId xmlns:a16="http://schemas.microsoft.com/office/drawing/2014/main" id="{9AEBCE24-4D3A-DEB1-EDF6-67F38E504E85}"/>
              </a:ext>
            </a:extLst>
          </p:cNvPr>
          <p:cNvSpPr/>
          <p:nvPr/>
        </p:nvSpPr>
        <p:spPr>
          <a:xfrm>
            <a:off x="6081979" y="1809020"/>
            <a:ext cx="1133098" cy="410763"/>
          </a:xfrm>
          <a:prstGeom prst="rect">
            <a:avLst/>
          </a:prstGeom>
          <a:noFill/>
          <a:ln w="127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kumimoji="1" lang="en-US" altLang="ja-JP" sz="700" dirty="0">
                <a:solidFill>
                  <a:schemeClr val="tx1"/>
                </a:solidFill>
                <a:latin typeface="+mn-ea"/>
              </a:rPr>
              <a:t>SOC(EDR)</a:t>
            </a:r>
            <a:endParaRPr kumimoji="1" lang="ja-JP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47" name="TextBox 25">
            <a:extLst>
              <a:ext uri="{FF2B5EF4-FFF2-40B4-BE49-F238E27FC236}">
                <a16:creationId xmlns:a16="http://schemas.microsoft.com/office/drawing/2014/main" id="{07834090-14BB-EBDF-1B59-FA4BE4E848A1}"/>
              </a:ext>
            </a:extLst>
          </p:cNvPr>
          <p:cNvSpPr txBox="1"/>
          <p:nvPr/>
        </p:nvSpPr>
        <p:spPr>
          <a:xfrm flipH="1">
            <a:off x="6275681" y="2008872"/>
            <a:ext cx="474983" cy="144263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ログ監視</a:t>
            </a:r>
            <a:endParaRPr lang="en-US" altLang="ja-JP" sz="600" dirty="0">
              <a:latin typeface="+mn-ea"/>
            </a:endParaRPr>
          </a:p>
        </p:txBody>
      </p:sp>
      <p:pic>
        <p:nvPicPr>
          <p:cNvPr id="848" name="グラフィックス 847" descr="ユーザー 単色塗りつぶし">
            <a:extLst>
              <a:ext uri="{FF2B5EF4-FFF2-40B4-BE49-F238E27FC236}">
                <a16:creationId xmlns:a16="http://schemas.microsoft.com/office/drawing/2014/main" id="{C5863397-6B94-897A-FBB6-06CE41894964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929963" y="1984783"/>
            <a:ext cx="181915" cy="159848"/>
          </a:xfrm>
          <a:prstGeom prst="rect">
            <a:avLst/>
          </a:prstGeom>
        </p:spPr>
      </p:pic>
      <p:sp>
        <p:nvSpPr>
          <p:cNvPr id="849" name="テキスト ボックス 848">
            <a:extLst>
              <a:ext uri="{FF2B5EF4-FFF2-40B4-BE49-F238E27FC236}">
                <a16:creationId xmlns:a16="http://schemas.microsoft.com/office/drawing/2014/main" id="{5AD2DD11-0550-7775-463D-1E2F27C3E444}"/>
              </a:ext>
            </a:extLst>
          </p:cNvPr>
          <p:cNvSpPr txBox="1"/>
          <p:nvPr/>
        </p:nvSpPr>
        <p:spPr>
          <a:xfrm>
            <a:off x="6787179" y="2091051"/>
            <a:ext cx="467482" cy="157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dirty="0"/>
              <a:t>監視員</a:t>
            </a:r>
          </a:p>
        </p:txBody>
      </p:sp>
      <p:pic>
        <p:nvPicPr>
          <p:cNvPr id="850" name="グラフィックス 849" descr="ユーザー 単色塗りつぶし">
            <a:extLst>
              <a:ext uri="{FF2B5EF4-FFF2-40B4-BE49-F238E27FC236}">
                <a16:creationId xmlns:a16="http://schemas.microsoft.com/office/drawing/2014/main" id="{F9B96C35-FE80-E04B-FE18-AB6A381F0C1D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929963" y="1792169"/>
            <a:ext cx="181915" cy="159848"/>
          </a:xfrm>
          <a:prstGeom prst="rect">
            <a:avLst/>
          </a:prstGeom>
        </p:spPr>
      </p:pic>
      <p:sp>
        <p:nvSpPr>
          <p:cNvPr id="851" name="正方形/長方形 850">
            <a:extLst>
              <a:ext uri="{FF2B5EF4-FFF2-40B4-BE49-F238E27FC236}">
                <a16:creationId xmlns:a16="http://schemas.microsoft.com/office/drawing/2014/main" id="{8E5D95CE-6008-DE46-38D6-D87D062CD711}"/>
              </a:ext>
            </a:extLst>
          </p:cNvPr>
          <p:cNvSpPr/>
          <p:nvPr/>
        </p:nvSpPr>
        <p:spPr>
          <a:xfrm>
            <a:off x="6081979" y="1366750"/>
            <a:ext cx="1133098" cy="41529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kumimoji="1" lang="en-US" altLang="ja-JP" sz="700" dirty="0">
                <a:solidFill>
                  <a:schemeClr val="tx1"/>
                </a:solidFill>
                <a:latin typeface="+mn-ea"/>
              </a:rPr>
              <a:t>SOC(NDR)</a:t>
            </a:r>
            <a:endParaRPr kumimoji="1" lang="ja-JP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52" name="TextBox 25">
            <a:extLst>
              <a:ext uri="{FF2B5EF4-FFF2-40B4-BE49-F238E27FC236}">
                <a16:creationId xmlns:a16="http://schemas.microsoft.com/office/drawing/2014/main" id="{ADFDAE23-4425-2656-FBED-541237BC2A9E}"/>
              </a:ext>
            </a:extLst>
          </p:cNvPr>
          <p:cNvSpPr txBox="1"/>
          <p:nvPr/>
        </p:nvSpPr>
        <p:spPr>
          <a:xfrm flipH="1">
            <a:off x="6275681" y="1514331"/>
            <a:ext cx="474983" cy="144263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ログ監視</a:t>
            </a:r>
            <a:endParaRPr lang="en-US" altLang="ja-JP" sz="600" dirty="0">
              <a:latin typeface="+mn-ea"/>
            </a:endParaRPr>
          </a:p>
        </p:txBody>
      </p:sp>
      <p:pic>
        <p:nvPicPr>
          <p:cNvPr id="853" name="グラフィックス 852" descr="ユーザー 単色塗りつぶし">
            <a:extLst>
              <a:ext uri="{FF2B5EF4-FFF2-40B4-BE49-F238E27FC236}">
                <a16:creationId xmlns:a16="http://schemas.microsoft.com/office/drawing/2014/main" id="{5EC5E8A8-E2E0-EE70-8BA5-BC17E6950CF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929963" y="1524362"/>
            <a:ext cx="181915" cy="159848"/>
          </a:xfrm>
          <a:prstGeom prst="rect">
            <a:avLst/>
          </a:prstGeom>
        </p:spPr>
      </p:pic>
      <p:sp>
        <p:nvSpPr>
          <p:cNvPr id="854" name="テキスト ボックス 853">
            <a:extLst>
              <a:ext uri="{FF2B5EF4-FFF2-40B4-BE49-F238E27FC236}">
                <a16:creationId xmlns:a16="http://schemas.microsoft.com/office/drawing/2014/main" id="{246F82E6-6551-7610-3307-27EFAE180C2A}"/>
              </a:ext>
            </a:extLst>
          </p:cNvPr>
          <p:cNvSpPr txBox="1"/>
          <p:nvPr/>
        </p:nvSpPr>
        <p:spPr>
          <a:xfrm>
            <a:off x="6787179" y="1630630"/>
            <a:ext cx="467482" cy="157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dirty="0"/>
              <a:t>監視員</a:t>
            </a:r>
          </a:p>
        </p:txBody>
      </p:sp>
      <p:pic>
        <p:nvPicPr>
          <p:cNvPr id="855" name="グラフィックス 854" descr="ユーザー 単色塗りつぶし">
            <a:extLst>
              <a:ext uri="{FF2B5EF4-FFF2-40B4-BE49-F238E27FC236}">
                <a16:creationId xmlns:a16="http://schemas.microsoft.com/office/drawing/2014/main" id="{BCBCAD4F-94D5-9489-1D84-400B6B2D053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929963" y="1352884"/>
            <a:ext cx="181915" cy="159848"/>
          </a:xfrm>
          <a:prstGeom prst="rect">
            <a:avLst/>
          </a:prstGeom>
        </p:spPr>
      </p:pic>
      <p:sp>
        <p:nvSpPr>
          <p:cNvPr id="856" name="テキスト ボックス 855">
            <a:extLst>
              <a:ext uri="{FF2B5EF4-FFF2-40B4-BE49-F238E27FC236}">
                <a16:creationId xmlns:a16="http://schemas.microsoft.com/office/drawing/2014/main" id="{A1470FAF-2D7A-3E80-D6D7-CC9AAEB33BF9}"/>
              </a:ext>
            </a:extLst>
          </p:cNvPr>
          <p:cNvSpPr txBox="1"/>
          <p:nvPr/>
        </p:nvSpPr>
        <p:spPr>
          <a:xfrm>
            <a:off x="6748466" y="1445271"/>
            <a:ext cx="544909" cy="157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dirty="0"/>
              <a:t>運用窓口</a:t>
            </a:r>
          </a:p>
        </p:txBody>
      </p:sp>
      <p:sp>
        <p:nvSpPr>
          <p:cNvPr id="857" name="テキスト ボックス 856">
            <a:extLst>
              <a:ext uri="{FF2B5EF4-FFF2-40B4-BE49-F238E27FC236}">
                <a16:creationId xmlns:a16="http://schemas.microsoft.com/office/drawing/2014/main" id="{079571F5-3A31-9B6D-9D5E-2EC4AE26A30C}"/>
              </a:ext>
            </a:extLst>
          </p:cNvPr>
          <p:cNvSpPr txBox="1"/>
          <p:nvPr/>
        </p:nvSpPr>
        <p:spPr>
          <a:xfrm>
            <a:off x="6748466" y="1905028"/>
            <a:ext cx="544909" cy="157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dirty="0"/>
              <a:t>運用窓口</a:t>
            </a:r>
          </a:p>
        </p:txBody>
      </p:sp>
      <p:sp>
        <p:nvSpPr>
          <p:cNvPr id="858" name="正方形/長方形 857">
            <a:extLst>
              <a:ext uri="{FF2B5EF4-FFF2-40B4-BE49-F238E27FC236}">
                <a16:creationId xmlns:a16="http://schemas.microsoft.com/office/drawing/2014/main" id="{3F78EDAB-1619-4B40-B6F7-A441D272193C}"/>
              </a:ext>
            </a:extLst>
          </p:cNvPr>
          <p:cNvSpPr/>
          <p:nvPr/>
        </p:nvSpPr>
        <p:spPr>
          <a:xfrm>
            <a:off x="5906385" y="3660819"/>
            <a:ext cx="1483634" cy="635622"/>
          </a:xfrm>
          <a:prstGeom prst="rect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700" dirty="0">
                <a:solidFill>
                  <a:schemeClr val="tx1"/>
                </a:solidFill>
                <a:latin typeface="+mn-ea"/>
              </a:rPr>
              <a:t>Microsoft365</a:t>
            </a:r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環境</a:t>
            </a:r>
          </a:p>
        </p:txBody>
      </p:sp>
      <p:sp>
        <p:nvSpPr>
          <p:cNvPr id="859" name="正方形/長方形 858">
            <a:extLst>
              <a:ext uri="{FF2B5EF4-FFF2-40B4-BE49-F238E27FC236}">
                <a16:creationId xmlns:a16="http://schemas.microsoft.com/office/drawing/2014/main" id="{981BB4E2-92CF-C72C-C36C-5A43B5ECDA2C}"/>
              </a:ext>
            </a:extLst>
          </p:cNvPr>
          <p:cNvSpPr/>
          <p:nvPr/>
        </p:nvSpPr>
        <p:spPr>
          <a:xfrm>
            <a:off x="5906385" y="3266807"/>
            <a:ext cx="1483634" cy="407575"/>
          </a:xfrm>
          <a:prstGeom prst="rect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700" dirty="0">
                <a:solidFill>
                  <a:schemeClr val="tx1"/>
                </a:solidFill>
                <a:latin typeface="+mn-ea"/>
              </a:rPr>
              <a:t>Microsoft365</a:t>
            </a:r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環境 </a:t>
            </a:r>
            <a:r>
              <a:rPr kumimoji="1" lang="en-US" altLang="ja-JP" sz="700" dirty="0">
                <a:solidFill>
                  <a:schemeClr val="tx1"/>
                </a:solidFill>
                <a:latin typeface="+mn-ea"/>
              </a:rPr>
              <a:t>(</a:t>
            </a:r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テスト環境</a:t>
            </a:r>
            <a:r>
              <a:rPr kumimoji="1" lang="en-US" altLang="ja-JP" sz="700" dirty="0">
                <a:solidFill>
                  <a:schemeClr val="tx1"/>
                </a:solidFill>
                <a:latin typeface="+mn-ea"/>
              </a:rPr>
              <a:t>)</a:t>
            </a:r>
            <a:endParaRPr kumimoji="1" lang="ja-JP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60" name="TextBox 25">
            <a:extLst>
              <a:ext uri="{FF2B5EF4-FFF2-40B4-BE49-F238E27FC236}">
                <a16:creationId xmlns:a16="http://schemas.microsoft.com/office/drawing/2014/main" id="{0EA6A02C-1FD4-1447-BC78-DCF8393F2929}"/>
              </a:ext>
            </a:extLst>
          </p:cNvPr>
          <p:cNvSpPr txBox="1"/>
          <p:nvPr/>
        </p:nvSpPr>
        <p:spPr>
          <a:xfrm flipH="1">
            <a:off x="5965875" y="3420175"/>
            <a:ext cx="436335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solidFill>
                  <a:schemeClr val="bg1"/>
                </a:solidFill>
                <a:latin typeface="+mn-ea"/>
              </a:rPr>
              <a:t>庁内メール</a:t>
            </a:r>
            <a:endParaRPr lang="en-US" altLang="ja-JP" sz="6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61" name="TextBox 25">
            <a:extLst>
              <a:ext uri="{FF2B5EF4-FFF2-40B4-BE49-F238E27FC236}">
                <a16:creationId xmlns:a16="http://schemas.microsoft.com/office/drawing/2014/main" id="{E754CED9-3F05-B0E2-2BDD-ECB78C8718B6}"/>
              </a:ext>
            </a:extLst>
          </p:cNvPr>
          <p:cNvSpPr txBox="1"/>
          <p:nvPr/>
        </p:nvSpPr>
        <p:spPr>
          <a:xfrm flipH="1">
            <a:off x="6428250" y="3420175"/>
            <a:ext cx="436335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solidFill>
                  <a:schemeClr val="bg1"/>
                </a:solidFill>
                <a:latin typeface="+mn-ea"/>
              </a:rPr>
              <a:t>庁内</a:t>
            </a:r>
            <a:r>
              <a:rPr lang="en-US" altLang="ja-JP" sz="600" dirty="0">
                <a:solidFill>
                  <a:schemeClr val="bg1"/>
                </a:solidFill>
                <a:latin typeface="+mn-ea"/>
              </a:rPr>
              <a:t>Web</a:t>
            </a:r>
          </a:p>
        </p:txBody>
      </p:sp>
      <p:sp>
        <p:nvSpPr>
          <p:cNvPr id="862" name="TextBox 25">
            <a:extLst>
              <a:ext uri="{FF2B5EF4-FFF2-40B4-BE49-F238E27FC236}">
                <a16:creationId xmlns:a16="http://schemas.microsoft.com/office/drawing/2014/main" id="{EDB835A3-5816-C3E7-967A-16CB2C5C3231}"/>
              </a:ext>
            </a:extLst>
          </p:cNvPr>
          <p:cNvSpPr txBox="1"/>
          <p:nvPr/>
        </p:nvSpPr>
        <p:spPr>
          <a:xfrm flipH="1">
            <a:off x="6884168" y="3420176"/>
            <a:ext cx="436335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solidFill>
                  <a:schemeClr val="bg1"/>
                </a:solidFill>
                <a:latin typeface="+mn-ea"/>
              </a:rPr>
              <a:t>ファイル</a:t>
            </a:r>
            <a:endParaRPr lang="en-US" altLang="ja-JP" sz="600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ja-JP" altLang="en-US" sz="600" dirty="0">
                <a:solidFill>
                  <a:schemeClr val="bg1"/>
                </a:solidFill>
                <a:latin typeface="+mn-ea"/>
              </a:rPr>
              <a:t>暗号化</a:t>
            </a:r>
            <a:endParaRPr lang="en-US" altLang="ja-JP" sz="6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63" name="正方形/長方形 862">
            <a:extLst>
              <a:ext uri="{FF2B5EF4-FFF2-40B4-BE49-F238E27FC236}">
                <a16:creationId xmlns:a16="http://schemas.microsoft.com/office/drawing/2014/main" id="{81F620F2-9D5B-6A26-29F3-EAAB167E666F}"/>
              </a:ext>
            </a:extLst>
          </p:cNvPr>
          <p:cNvSpPr/>
          <p:nvPr/>
        </p:nvSpPr>
        <p:spPr>
          <a:xfrm>
            <a:off x="5917493" y="4300760"/>
            <a:ext cx="1472526" cy="1287987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700" dirty="0">
                <a:solidFill>
                  <a:schemeClr val="tx1"/>
                </a:solidFill>
                <a:latin typeface="+mn-ea"/>
              </a:rPr>
              <a:t>Azure</a:t>
            </a:r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環境</a:t>
            </a:r>
          </a:p>
        </p:txBody>
      </p:sp>
      <p:sp>
        <p:nvSpPr>
          <p:cNvPr id="864" name="四角形: 角を丸くする 863">
            <a:extLst>
              <a:ext uri="{FF2B5EF4-FFF2-40B4-BE49-F238E27FC236}">
                <a16:creationId xmlns:a16="http://schemas.microsoft.com/office/drawing/2014/main" id="{2AEFC79B-C23F-831E-C98E-637A6640114B}"/>
              </a:ext>
            </a:extLst>
          </p:cNvPr>
          <p:cNvSpPr/>
          <p:nvPr/>
        </p:nvSpPr>
        <p:spPr>
          <a:xfrm>
            <a:off x="5973070" y="4672652"/>
            <a:ext cx="1362565" cy="182404"/>
          </a:xfrm>
          <a:prstGeom prst="roundRect">
            <a:avLst>
              <a:gd name="adj" fmla="val 1213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endParaRPr kumimoji="1" lang="ja-JP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65" name="TextBox 25">
            <a:extLst>
              <a:ext uri="{FF2B5EF4-FFF2-40B4-BE49-F238E27FC236}">
                <a16:creationId xmlns:a16="http://schemas.microsoft.com/office/drawing/2014/main" id="{CCD72FEA-030D-3129-6DC4-6FB6B983266C}"/>
              </a:ext>
            </a:extLst>
          </p:cNvPr>
          <p:cNvSpPr txBox="1"/>
          <p:nvPr/>
        </p:nvSpPr>
        <p:spPr>
          <a:xfrm flipH="1">
            <a:off x="6030793" y="4688192"/>
            <a:ext cx="1260000" cy="144263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 anchor="ctr">
            <a:spAutoFit/>
          </a:bodyPr>
          <a:lstStyle/>
          <a:p>
            <a:pPr algn="ctr"/>
            <a:r>
              <a:rPr lang="en-US" altLang="ja-JP" sz="600" dirty="0">
                <a:solidFill>
                  <a:schemeClr val="bg1"/>
                </a:solidFill>
                <a:latin typeface="+mn-ea"/>
              </a:rPr>
              <a:t>VDI(</a:t>
            </a:r>
            <a:r>
              <a:rPr lang="ja-JP" altLang="en-US" sz="600" dirty="0">
                <a:solidFill>
                  <a:schemeClr val="bg1"/>
                </a:solidFill>
                <a:latin typeface="+mn-ea"/>
              </a:rPr>
              <a:t>緊急テレワーク仮想端末基盤</a:t>
            </a:r>
            <a:r>
              <a:rPr lang="en-US" altLang="ja-JP" sz="600" dirty="0">
                <a:solidFill>
                  <a:schemeClr val="bg1"/>
                </a:solidFill>
                <a:latin typeface="+mn-ea"/>
              </a:rPr>
              <a:t>)</a:t>
            </a:r>
          </a:p>
        </p:txBody>
      </p:sp>
      <p:sp>
        <p:nvSpPr>
          <p:cNvPr id="866" name="四角形: 角を丸くする 865">
            <a:extLst>
              <a:ext uri="{FF2B5EF4-FFF2-40B4-BE49-F238E27FC236}">
                <a16:creationId xmlns:a16="http://schemas.microsoft.com/office/drawing/2014/main" id="{67B275EE-BA2B-534C-5BCD-77E66E531A9F}"/>
              </a:ext>
            </a:extLst>
          </p:cNvPr>
          <p:cNvSpPr/>
          <p:nvPr/>
        </p:nvSpPr>
        <p:spPr>
          <a:xfrm>
            <a:off x="5973070" y="4867035"/>
            <a:ext cx="1362565" cy="213455"/>
          </a:xfrm>
          <a:prstGeom prst="roundRect">
            <a:avLst>
              <a:gd name="adj" fmla="val 7291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endParaRPr kumimoji="1" lang="ja-JP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67" name="TextBox 25">
            <a:extLst>
              <a:ext uri="{FF2B5EF4-FFF2-40B4-BE49-F238E27FC236}">
                <a16:creationId xmlns:a16="http://schemas.microsoft.com/office/drawing/2014/main" id="{FE55F1BE-7813-6067-CB9D-301444E67A2E}"/>
              </a:ext>
            </a:extLst>
          </p:cNvPr>
          <p:cNvSpPr txBox="1"/>
          <p:nvPr/>
        </p:nvSpPr>
        <p:spPr>
          <a:xfrm flipH="1">
            <a:off x="6034481" y="4878260"/>
            <a:ext cx="1260000" cy="144263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en-US" altLang="ja-JP" sz="600" dirty="0">
                <a:solidFill>
                  <a:schemeClr val="bg1"/>
                </a:solidFill>
                <a:latin typeface="+mn-ea"/>
              </a:rPr>
              <a:t>VDI(LGWAN</a:t>
            </a:r>
            <a:r>
              <a:rPr lang="ja-JP" altLang="en-US" sz="600" dirty="0">
                <a:solidFill>
                  <a:schemeClr val="bg1"/>
                </a:solidFill>
                <a:latin typeface="+mn-ea"/>
              </a:rPr>
              <a:t>接続系仮想端末基盤</a:t>
            </a:r>
            <a:r>
              <a:rPr lang="en-US" altLang="ja-JP" sz="600" dirty="0">
                <a:solidFill>
                  <a:schemeClr val="bg1"/>
                </a:solidFill>
                <a:latin typeface="+mn-ea"/>
              </a:rPr>
              <a:t>)</a:t>
            </a:r>
          </a:p>
        </p:txBody>
      </p:sp>
      <p:sp>
        <p:nvSpPr>
          <p:cNvPr id="868" name="四角形: 角を丸くする 867">
            <a:extLst>
              <a:ext uri="{FF2B5EF4-FFF2-40B4-BE49-F238E27FC236}">
                <a16:creationId xmlns:a16="http://schemas.microsoft.com/office/drawing/2014/main" id="{EAAF432B-3A61-B2DD-1438-0DEE87356D44}"/>
              </a:ext>
            </a:extLst>
          </p:cNvPr>
          <p:cNvSpPr/>
          <p:nvPr/>
        </p:nvSpPr>
        <p:spPr>
          <a:xfrm>
            <a:off x="5973070" y="4439697"/>
            <a:ext cx="1362565" cy="187247"/>
          </a:xfrm>
          <a:prstGeom prst="roundRect">
            <a:avLst>
              <a:gd name="adj" fmla="val 12130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endParaRPr kumimoji="1" lang="ja-JP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69" name="TextBox 25">
            <a:extLst>
              <a:ext uri="{FF2B5EF4-FFF2-40B4-BE49-F238E27FC236}">
                <a16:creationId xmlns:a16="http://schemas.microsoft.com/office/drawing/2014/main" id="{4976A890-145A-3C2D-8AA3-480FC17CA22D}"/>
              </a:ext>
            </a:extLst>
          </p:cNvPr>
          <p:cNvSpPr txBox="1"/>
          <p:nvPr/>
        </p:nvSpPr>
        <p:spPr>
          <a:xfrm flipH="1">
            <a:off x="6030793" y="4472477"/>
            <a:ext cx="1260000" cy="144263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 anchor="ctr">
            <a:spAutoFit/>
          </a:bodyPr>
          <a:lstStyle/>
          <a:p>
            <a:pPr algn="ctr"/>
            <a:r>
              <a:rPr lang="ja-JP" altLang="en-US" sz="600" dirty="0">
                <a:solidFill>
                  <a:schemeClr val="bg1"/>
                </a:solidFill>
                <a:latin typeface="+mn-ea"/>
              </a:rPr>
              <a:t>クラウドバックアップ</a:t>
            </a:r>
            <a:endParaRPr lang="en-US" altLang="ja-JP" sz="600" dirty="0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870" name="直線コネクタ 869">
            <a:extLst>
              <a:ext uri="{FF2B5EF4-FFF2-40B4-BE49-F238E27FC236}">
                <a16:creationId xmlns:a16="http://schemas.microsoft.com/office/drawing/2014/main" id="{737FC262-BEBC-B66B-89DF-F0C365901C78}"/>
              </a:ext>
            </a:extLst>
          </p:cNvPr>
          <p:cNvCxnSpPr>
            <a:cxnSpLocks/>
          </p:cNvCxnSpPr>
          <p:nvPr/>
        </p:nvCxnSpPr>
        <p:spPr>
          <a:xfrm flipV="1">
            <a:off x="5790274" y="3279888"/>
            <a:ext cx="112792" cy="31349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1" name="四角形: 角を丸くする 870">
            <a:extLst>
              <a:ext uri="{FF2B5EF4-FFF2-40B4-BE49-F238E27FC236}">
                <a16:creationId xmlns:a16="http://schemas.microsoft.com/office/drawing/2014/main" id="{1DCCC682-619C-83B4-E2F1-98EAF0C048FC}"/>
              </a:ext>
            </a:extLst>
          </p:cNvPr>
          <p:cNvSpPr/>
          <p:nvPr/>
        </p:nvSpPr>
        <p:spPr>
          <a:xfrm>
            <a:off x="5959228" y="5089418"/>
            <a:ext cx="1389834" cy="214445"/>
          </a:xfrm>
          <a:prstGeom prst="roundRect">
            <a:avLst>
              <a:gd name="adj" fmla="val 7291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endParaRPr kumimoji="1" lang="ja-JP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72" name="TextBox 25">
            <a:extLst>
              <a:ext uri="{FF2B5EF4-FFF2-40B4-BE49-F238E27FC236}">
                <a16:creationId xmlns:a16="http://schemas.microsoft.com/office/drawing/2014/main" id="{DC1F4946-85B0-1A99-5C48-2AAA940B03A4}"/>
              </a:ext>
            </a:extLst>
          </p:cNvPr>
          <p:cNvSpPr txBox="1"/>
          <p:nvPr/>
        </p:nvSpPr>
        <p:spPr>
          <a:xfrm flipH="1">
            <a:off x="6026835" y="5114278"/>
            <a:ext cx="1271089" cy="144263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en-US" altLang="ja-JP" sz="600" dirty="0">
                <a:solidFill>
                  <a:schemeClr val="bg1"/>
                </a:solidFill>
                <a:latin typeface="+mn-ea"/>
              </a:rPr>
              <a:t>VDI(</a:t>
            </a:r>
            <a:r>
              <a:rPr lang="ja-JP" altLang="en-US" sz="600" dirty="0">
                <a:solidFill>
                  <a:schemeClr val="bg1"/>
                </a:solidFill>
                <a:latin typeface="+mn-ea"/>
              </a:rPr>
              <a:t>個番接続系仮想端末基盤</a:t>
            </a:r>
            <a:r>
              <a:rPr lang="en-US" altLang="ja-JP" sz="600" dirty="0">
                <a:solidFill>
                  <a:schemeClr val="bg1"/>
                </a:solidFill>
                <a:latin typeface="+mn-ea"/>
              </a:rPr>
              <a:t>)</a:t>
            </a:r>
          </a:p>
        </p:txBody>
      </p:sp>
      <p:sp>
        <p:nvSpPr>
          <p:cNvPr id="873" name="四角形: 角を丸くする 872">
            <a:extLst>
              <a:ext uri="{FF2B5EF4-FFF2-40B4-BE49-F238E27FC236}">
                <a16:creationId xmlns:a16="http://schemas.microsoft.com/office/drawing/2014/main" id="{5587AB4A-31B0-4E6A-9D3D-B496D6C655DC}"/>
              </a:ext>
            </a:extLst>
          </p:cNvPr>
          <p:cNvSpPr/>
          <p:nvPr/>
        </p:nvSpPr>
        <p:spPr>
          <a:xfrm>
            <a:off x="5960706" y="5338016"/>
            <a:ext cx="1389834" cy="214445"/>
          </a:xfrm>
          <a:prstGeom prst="roundRect">
            <a:avLst>
              <a:gd name="adj" fmla="val 7291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endParaRPr kumimoji="1" lang="ja-JP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74" name="TextBox 25">
            <a:extLst>
              <a:ext uri="{FF2B5EF4-FFF2-40B4-BE49-F238E27FC236}">
                <a16:creationId xmlns:a16="http://schemas.microsoft.com/office/drawing/2014/main" id="{02904227-E32E-8376-C6B9-2FA1680490F1}"/>
              </a:ext>
            </a:extLst>
          </p:cNvPr>
          <p:cNvSpPr txBox="1"/>
          <p:nvPr/>
        </p:nvSpPr>
        <p:spPr>
          <a:xfrm flipH="1">
            <a:off x="6028313" y="5362876"/>
            <a:ext cx="1271089" cy="144263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en-US" altLang="ja-JP" sz="600" dirty="0">
                <a:solidFill>
                  <a:schemeClr val="bg1"/>
                </a:solidFill>
                <a:latin typeface="+mn-ea"/>
              </a:rPr>
              <a:t>VDI(</a:t>
            </a:r>
            <a:r>
              <a:rPr lang="ja-JP" altLang="en-US" sz="600" dirty="0">
                <a:solidFill>
                  <a:schemeClr val="bg1"/>
                </a:solidFill>
                <a:latin typeface="+mn-ea"/>
              </a:rPr>
              <a:t>ｲﾝﾀｰﾈｯﾄ接続系仮想端末基盤</a:t>
            </a:r>
            <a:r>
              <a:rPr lang="en-US" altLang="ja-JP" sz="600" dirty="0">
                <a:solidFill>
                  <a:schemeClr val="bg1"/>
                </a:solidFill>
                <a:latin typeface="+mn-ea"/>
              </a:rPr>
              <a:t>)</a:t>
            </a:r>
          </a:p>
        </p:txBody>
      </p:sp>
      <p:sp>
        <p:nvSpPr>
          <p:cNvPr id="875" name="テキスト ボックス 874">
            <a:extLst>
              <a:ext uri="{FF2B5EF4-FFF2-40B4-BE49-F238E27FC236}">
                <a16:creationId xmlns:a16="http://schemas.microsoft.com/office/drawing/2014/main" id="{528B7B99-BE1D-A6C8-594C-7FB50642B4AC}"/>
              </a:ext>
            </a:extLst>
          </p:cNvPr>
          <p:cNvSpPr txBox="1"/>
          <p:nvPr/>
        </p:nvSpPr>
        <p:spPr>
          <a:xfrm>
            <a:off x="5324785" y="5319348"/>
            <a:ext cx="29260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" dirty="0">
                <a:latin typeface="+mn-ea"/>
              </a:rPr>
              <a:t>AP</a:t>
            </a:r>
            <a:endParaRPr kumimoji="1" lang="ja-JP" altLang="en-US" sz="600" dirty="0">
              <a:latin typeface="+mn-ea"/>
            </a:endParaRPr>
          </a:p>
        </p:txBody>
      </p:sp>
      <p:pic>
        <p:nvPicPr>
          <p:cNvPr id="876" name="グラフィックス 875" descr="無線ルーター 枠線">
            <a:extLst>
              <a:ext uri="{FF2B5EF4-FFF2-40B4-BE49-F238E27FC236}">
                <a16:creationId xmlns:a16="http://schemas.microsoft.com/office/drawing/2014/main" id="{7B947EFB-7B7B-0984-87EE-DDD83D842F96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345085" y="5178741"/>
            <a:ext cx="252000" cy="169762"/>
          </a:xfrm>
          <a:prstGeom prst="rect">
            <a:avLst/>
          </a:prstGeom>
        </p:spPr>
      </p:pic>
      <p:sp>
        <p:nvSpPr>
          <p:cNvPr id="877" name="円柱 876">
            <a:extLst>
              <a:ext uri="{FF2B5EF4-FFF2-40B4-BE49-F238E27FC236}">
                <a16:creationId xmlns:a16="http://schemas.microsoft.com/office/drawing/2014/main" id="{D4A95983-EDC2-30BE-EA52-13B3C690B017}"/>
              </a:ext>
            </a:extLst>
          </p:cNvPr>
          <p:cNvSpPr/>
          <p:nvPr/>
        </p:nvSpPr>
        <p:spPr>
          <a:xfrm rot="16200000">
            <a:off x="5165042" y="3472126"/>
            <a:ext cx="540618" cy="794688"/>
          </a:xfrm>
          <a:prstGeom prst="can">
            <a:avLst>
              <a:gd name="adj" fmla="val 11762"/>
            </a:avLst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err="1">
              <a:solidFill>
                <a:schemeClr val="tx1"/>
              </a:solidFill>
            </a:endParaRPr>
          </a:p>
        </p:txBody>
      </p:sp>
      <p:sp>
        <p:nvSpPr>
          <p:cNvPr id="878" name="テキスト ボックス 877">
            <a:extLst>
              <a:ext uri="{FF2B5EF4-FFF2-40B4-BE49-F238E27FC236}">
                <a16:creationId xmlns:a16="http://schemas.microsoft.com/office/drawing/2014/main" id="{3B0AEC1B-4552-37EC-136E-78748EEE4037}"/>
              </a:ext>
            </a:extLst>
          </p:cNvPr>
          <p:cNvSpPr txBox="1"/>
          <p:nvPr/>
        </p:nvSpPr>
        <p:spPr>
          <a:xfrm>
            <a:off x="5138770" y="3715366"/>
            <a:ext cx="63646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endParaRPr kumimoji="1" lang="en-US" altLang="ja-JP" sz="600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kumimoji="1" lang="en-US" altLang="ja-JP" sz="600" dirty="0">
                <a:solidFill>
                  <a:schemeClr val="bg1"/>
                </a:solidFill>
                <a:latin typeface="+mn-ea"/>
              </a:rPr>
              <a:t>Express</a:t>
            </a:r>
            <a:r>
              <a:rPr kumimoji="1" lang="ja-JP" altLang="en-US" sz="600" dirty="0">
                <a:solidFill>
                  <a:schemeClr val="bg1"/>
                </a:solidFill>
                <a:latin typeface="+mn-ea"/>
              </a:rPr>
              <a:t> </a:t>
            </a:r>
            <a:r>
              <a:rPr kumimoji="1" lang="en-US" altLang="ja-JP" sz="600" dirty="0">
                <a:solidFill>
                  <a:schemeClr val="bg1"/>
                </a:solidFill>
                <a:latin typeface="+mn-ea"/>
              </a:rPr>
              <a:t>Route</a:t>
            </a:r>
          </a:p>
          <a:p>
            <a:pPr algn="ctr"/>
            <a:r>
              <a:rPr kumimoji="1" lang="ja-JP" altLang="en-US" sz="600" dirty="0">
                <a:solidFill>
                  <a:schemeClr val="bg1"/>
                </a:solidFill>
                <a:latin typeface="+mn-ea"/>
              </a:rPr>
              <a:t>接続等</a:t>
            </a:r>
            <a:endParaRPr kumimoji="1" lang="en-US" altLang="ja-JP" sz="600" dirty="0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879" name="直線コネクタ 878">
            <a:extLst>
              <a:ext uri="{FF2B5EF4-FFF2-40B4-BE49-F238E27FC236}">
                <a16:creationId xmlns:a16="http://schemas.microsoft.com/office/drawing/2014/main" id="{301A9FB8-799D-6678-A295-6B41C8965B66}"/>
              </a:ext>
            </a:extLst>
          </p:cNvPr>
          <p:cNvCxnSpPr>
            <a:cxnSpLocks/>
          </p:cNvCxnSpPr>
          <p:nvPr/>
        </p:nvCxnSpPr>
        <p:spPr>
          <a:xfrm>
            <a:off x="5790274" y="4139779"/>
            <a:ext cx="170432" cy="125048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0" name="TextBox 25">
            <a:extLst>
              <a:ext uri="{FF2B5EF4-FFF2-40B4-BE49-F238E27FC236}">
                <a16:creationId xmlns:a16="http://schemas.microsoft.com/office/drawing/2014/main" id="{0E183F3D-0156-AF76-E247-76BEA6A006C0}"/>
              </a:ext>
            </a:extLst>
          </p:cNvPr>
          <p:cNvSpPr txBox="1"/>
          <p:nvPr/>
        </p:nvSpPr>
        <p:spPr>
          <a:xfrm flipH="1">
            <a:off x="5976338" y="3786890"/>
            <a:ext cx="436335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solidFill>
                  <a:schemeClr val="bg1"/>
                </a:solidFill>
                <a:latin typeface="+mn-ea"/>
              </a:rPr>
              <a:t>庁内メール</a:t>
            </a:r>
            <a:endParaRPr lang="en-US" altLang="ja-JP" sz="6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81" name="TextBox 25">
            <a:extLst>
              <a:ext uri="{FF2B5EF4-FFF2-40B4-BE49-F238E27FC236}">
                <a16:creationId xmlns:a16="http://schemas.microsoft.com/office/drawing/2014/main" id="{CB0E9743-7162-EF32-4685-F9A567108A85}"/>
              </a:ext>
            </a:extLst>
          </p:cNvPr>
          <p:cNvSpPr txBox="1"/>
          <p:nvPr/>
        </p:nvSpPr>
        <p:spPr>
          <a:xfrm flipH="1">
            <a:off x="6425065" y="3786891"/>
            <a:ext cx="436335" cy="144263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solidFill>
                  <a:schemeClr val="bg1"/>
                </a:solidFill>
                <a:latin typeface="+mn-ea"/>
              </a:rPr>
              <a:t>庁内</a:t>
            </a:r>
            <a:r>
              <a:rPr lang="en-US" altLang="ja-JP" sz="600" dirty="0">
                <a:solidFill>
                  <a:schemeClr val="bg1"/>
                </a:solidFill>
                <a:latin typeface="+mn-ea"/>
              </a:rPr>
              <a:t>Web</a:t>
            </a:r>
          </a:p>
        </p:txBody>
      </p:sp>
      <p:sp>
        <p:nvSpPr>
          <p:cNvPr id="882" name="TextBox 25">
            <a:extLst>
              <a:ext uri="{FF2B5EF4-FFF2-40B4-BE49-F238E27FC236}">
                <a16:creationId xmlns:a16="http://schemas.microsoft.com/office/drawing/2014/main" id="{FBC5217B-577A-49D3-BCDF-DCFFA113C151}"/>
              </a:ext>
            </a:extLst>
          </p:cNvPr>
          <p:cNvSpPr txBox="1"/>
          <p:nvPr/>
        </p:nvSpPr>
        <p:spPr>
          <a:xfrm flipH="1">
            <a:off x="6902320" y="4043537"/>
            <a:ext cx="436335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solidFill>
                  <a:schemeClr val="bg1"/>
                </a:solidFill>
                <a:latin typeface="+mn-ea"/>
              </a:rPr>
              <a:t>個人</a:t>
            </a:r>
            <a:endParaRPr lang="en-US" altLang="ja-JP" sz="600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ja-JP" altLang="en-US" sz="600" dirty="0">
                <a:solidFill>
                  <a:schemeClr val="bg1"/>
                </a:solidFill>
                <a:latin typeface="+mn-ea"/>
              </a:rPr>
              <a:t>ドライブ</a:t>
            </a:r>
            <a:endParaRPr lang="en-US" altLang="ja-JP" sz="6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83" name="TextBox 25">
            <a:extLst>
              <a:ext uri="{FF2B5EF4-FFF2-40B4-BE49-F238E27FC236}">
                <a16:creationId xmlns:a16="http://schemas.microsoft.com/office/drawing/2014/main" id="{6995D79C-3BCB-5DDB-D6D4-58A1BD03E9C7}"/>
              </a:ext>
            </a:extLst>
          </p:cNvPr>
          <p:cNvSpPr txBox="1"/>
          <p:nvPr/>
        </p:nvSpPr>
        <p:spPr>
          <a:xfrm flipH="1">
            <a:off x="6418239" y="3946234"/>
            <a:ext cx="459103" cy="324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solidFill>
                  <a:schemeClr val="bg1"/>
                </a:solidFill>
                <a:latin typeface="+mn-ea"/>
              </a:rPr>
              <a:t>リアルタイムコミュニケーション</a:t>
            </a:r>
            <a:endParaRPr lang="en-US" altLang="ja-JP" sz="6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84" name="TextBox 25">
            <a:extLst>
              <a:ext uri="{FF2B5EF4-FFF2-40B4-BE49-F238E27FC236}">
                <a16:creationId xmlns:a16="http://schemas.microsoft.com/office/drawing/2014/main" id="{80BBEA50-2035-82CA-E137-76DB2B0B8DC2}"/>
              </a:ext>
            </a:extLst>
          </p:cNvPr>
          <p:cNvSpPr txBox="1"/>
          <p:nvPr/>
        </p:nvSpPr>
        <p:spPr>
          <a:xfrm flipH="1">
            <a:off x="6894631" y="3786891"/>
            <a:ext cx="436335" cy="236596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solidFill>
                  <a:schemeClr val="bg1"/>
                </a:solidFill>
                <a:latin typeface="+mn-ea"/>
              </a:rPr>
              <a:t>ファイル</a:t>
            </a:r>
            <a:endParaRPr lang="en-US" altLang="ja-JP" sz="600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ja-JP" altLang="en-US" sz="600" dirty="0">
                <a:solidFill>
                  <a:schemeClr val="bg1"/>
                </a:solidFill>
                <a:latin typeface="+mn-ea"/>
              </a:rPr>
              <a:t>暗号化</a:t>
            </a:r>
            <a:endParaRPr lang="en-US" altLang="ja-JP" sz="6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85" name="TextBox 25">
            <a:extLst>
              <a:ext uri="{FF2B5EF4-FFF2-40B4-BE49-F238E27FC236}">
                <a16:creationId xmlns:a16="http://schemas.microsoft.com/office/drawing/2014/main" id="{76212CA4-EEEB-54D7-EF82-BE384186FD56}"/>
              </a:ext>
            </a:extLst>
          </p:cNvPr>
          <p:cNvSpPr txBox="1"/>
          <p:nvPr/>
        </p:nvSpPr>
        <p:spPr>
          <a:xfrm flipH="1">
            <a:off x="5985286" y="4034980"/>
            <a:ext cx="411143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solidFill>
                  <a:schemeClr val="bg1"/>
                </a:solidFill>
                <a:latin typeface="+mn-ea"/>
              </a:rPr>
              <a:t>会議室</a:t>
            </a:r>
            <a:endParaRPr lang="en-US" altLang="ja-JP" sz="600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ja-JP" altLang="en-US" sz="600" dirty="0">
                <a:solidFill>
                  <a:schemeClr val="bg1"/>
                </a:solidFill>
                <a:latin typeface="+mn-ea"/>
              </a:rPr>
              <a:t>予約</a:t>
            </a:r>
            <a:endParaRPr lang="en-US" altLang="ja-JP" sz="6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86" name="正方形/長方形 885">
            <a:extLst>
              <a:ext uri="{FF2B5EF4-FFF2-40B4-BE49-F238E27FC236}">
                <a16:creationId xmlns:a16="http://schemas.microsoft.com/office/drawing/2014/main" id="{4506D9F0-BA38-B31C-3D2F-BD63B63186B6}"/>
              </a:ext>
            </a:extLst>
          </p:cNvPr>
          <p:cNvSpPr/>
          <p:nvPr/>
        </p:nvSpPr>
        <p:spPr>
          <a:xfrm>
            <a:off x="7453891" y="3301460"/>
            <a:ext cx="1581539" cy="402483"/>
          </a:xfrm>
          <a:prstGeom prst="rect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モバイルワーク接続基盤</a:t>
            </a:r>
          </a:p>
        </p:txBody>
      </p:sp>
      <p:sp>
        <p:nvSpPr>
          <p:cNvPr id="887" name="正方形/長方形 886">
            <a:extLst>
              <a:ext uri="{FF2B5EF4-FFF2-40B4-BE49-F238E27FC236}">
                <a16:creationId xmlns:a16="http://schemas.microsoft.com/office/drawing/2014/main" id="{88827316-9283-EEAB-8207-8AD49BAB1FCD}"/>
              </a:ext>
            </a:extLst>
          </p:cNvPr>
          <p:cNvSpPr/>
          <p:nvPr/>
        </p:nvSpPr>
        <p:spPr>
          <a:xfrm>
            <a:off x="7497128" y="3460967"/>
            <a:ext cx="452991" cy="208681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00" dirty="0">
                <a:solidFill>
                  <a:schemeClr val="bg1"/>
                </a:solidFill>
                <a:latin typeface="+mn-ea"/>
              </a:rPr>
              <a:t>Intune</a:t>
            </a:r>
            <a:endParaRPr kumimoji="1" lang="ja-JP" altLang="en-US" sz="6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88" name="正方形/長方形 887">
            <a:extLst>
              <a:ext uri="{FF2B5EF4-FFF2-40B4-BE49-F238E27FC236}">
                <a16:creationId xmlns:a16="http://schemas.microsoft.com/office/drawing/2014/main" id="{BD9A9C14-087F-FD06-657D-79632AFBA812}"/>
              </a:ext>
            </a:extLst>
          </p:cNvPr>
          <p:cNvSpPr/>
          <p:nvPr/>
        </p:nvSpPr>
        <p:spPr>
          <a:xfrm>
            <a:off x="7453891" y="2451609"/>
            <a:ext cx="1584000" cy="437407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緊急テレワーク接続基盤</a:t>
            </a:r>
          </a:p>
        </p:txBody>
      </p:sp>
      <p:sp>
        <p:nvSpPr>
          <p:cNvPr id="889" name="TextBox 25">
            <a:extLst>
              <a:ext uri="{FF2B5EF4-FFF2-40B4-BE49-F238E27FC236}">
                <a16:creationId xmlns:a16="http://schemas.microsoft.com/office/drawing/2014/main" id="{8E124A04-4769-E6F1-6BF8-95B58837028A}"/>
              </a:ext>
            </a:extLst>
          </p:cNvPr>
          <p:cNvSpPr txBox="1"/>
          <p:nvPr/>
        </p:nvSpPr>
        <p:spPr>
          <a:xfrm flipH="1">
            <a:off x="7495630" y="2623128"/>
            <a:ext cx="436335" cy="201353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多要素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認証</a:t>
            </a:r>
            <a:endParaRPr lang="en-US" altLang="ja-JP" sz="600" dirty="0">
              <a:latin typeface="+mn-ea"/>
            </a:endParaRPr>
          </a:p>
        </p:txBody>
      </p:sp>
      <p:sp>
        <p:nvSpPr>
          <p:cNvPr id="890" name="TextBox 25">
            <a:extLst>
              <a:ext uri="{FF2B5EF4-FFF2-40B4-BE49-F238E27FC236}">
                <a16:creationId xmlns:a16="http://schemas.microsoft.com/office/drawing/2014/main" id="{B83A25BF-A444-F7E9-819C-BE629358C2C0}"/>
              </a:ext>
            </a:extLst>
          </p:cNvPr>
          <p:cNvSpPr txBox="1"/>
          <p:nvPr/>
        </p:nvSpPr>
        <p:spPr>
          <a:xfrm flipH="1">
            <a:off x="7969711" y="2618637"/>
            <a:ext cx="436335" cy="201353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自宅</a:t>
            </a:r>
            <a:r>
              <a:rPr lang="en-US" altLang="ja-JP" sz="600" dirty="0">
                <a:latin typeface="+mn-ea"/>
              </a:rPr>
              <a:t>PC</a:t>
            </a:r>
          </a:p>
          <a:p>
            <a:pPr algn="ctr"/>
            <a:r>
              <a:rPr lang="ja-JP" altLang="en-US" sz="600" dirty="0">
                <a:latin typeface="+mn-ea"/>
              </a:rPr>
              <a:t>認証</a:t>
            </a:r>
            <a:endParaRPr lang="en-US" altLang="ja-JP" sz="600" dirty="0">
              <a:latin typeface="+mn-ea"/>
            </a:endParaRPr>
          </a:p>
        </p:txBody>
      </p:sp>
      <p:sp>
        <p:nvSpPr>
          <p:cNvPr id="891" name="正方形/長方形 890">
            <a:extLst>
              <a:ext uri="{FF2B5EF4-FFF2-40B4-BE49-F238E27FC236}">
                <a16:creationId xmlns:a16="http://schemas.microsoft.com/office/drawing/2014/main" id="{DA0CD218-7BC0-1392-6791-CE2C91DAD8C1}"/>
              </a:ext>
            </a:extLst>
          </p:cNvPr>
          <p:cNvSpPr/>
          <p:nvPr/>
        </p:nvSpPr>
        <p:spPr>
          <a:xfrm>
            <a:off x="8441659" y="2620512"/>
            <a:ext cx="467008" cy="208681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>
                <a:solidFill>
                  <a:schemeClr val="bg1"/>
                </a:solidFill>
                <a:latin typeface="+mn-ea"/>
              </a:rPr>
              <a:t>検証</a:t>
            </a:r>
            <a:endParaRPr kumimoji="1" lang="en-US" altLang="ja-JP" sz="600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kumimoji="1" lang="ja-JP" altLang="en-US" sz="600" dirty="0">
                <a:solidFill>
                  <a:schemeClr val="bg1"/>
                </a:solidFill>
                <a:latin typeface="+mn-ea"/>
              </a:rPr>
              <a:t>環境</a:t>
            </a:r>
          </a:p>
        </p:txBody>
      </p:sp>
      <p:sp>
        <p:nvSpPr>
          <p:cNvPr id="892" name="TextBox 25">
            <a:extLst>
              <a:ext uri="{FF2B5EF4-FFF2-40B4-BE49-F238E27FC236}">
                <a16:creationId xmlns:a16="http://schemas.microsoft.com/office/drawing/2014/main" id="{97A8EB69-A518-C671-26F0-91A80420B0E8}"/>
              </a:ext>
            </a:extLst>
          </p:cNvPr>
          <p:cNvSpPr txBox="1"/>
          <p:nvPr/>
        </p:nvSpPr>
        <p:spPr>
          <a:xfrm flipH="1">
            <a:off x="7969711" y="3459877"/>
            <a:ext cx="436335" cy="201353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en-US" altLang="ja-JP" sz="600" dirty="0">
                <a:latin typeface="+mn-ea"/>
              </a:rPr>
              <a:t>BYOD</a:t>
            </a:r>
            <a:r>
              <a:rPr lang="ja-JP" altLang="en-US" sz="600" dirty="0">
                <a:latin typeface="+mn-ea"/>
              </a:rPr>
              <a:t>機器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認証</a:t>
            </a:r>
            <a:endParaRPr lang="en-US" altLang="ja-JP" sz="600" dirty="0">
              <a:latin typeface="+mn-ea"/>
            </a:endParaRPr>
          </a:p>
        </p:txBody>
      </p:sp>
      <p:sp>
        <p:nvSpPr>
          <p:cNvPr id="893" name="正方形/長方形 892">
            <a:extLst>
              <a:ext uri="{FF2B5EF4-FFF2-40B4-BE49-F238E27FC236}">
                <a16:creationId xmlns:a16="http://schemas.microsoft.com/office/drawing/2014/main" id="{BF12C4F5-B4CF-EB85-CB2A-59E4FC4A5B15}"/>
              </a:ext>
            </a:extLst>
          </p:cNvPr>
          <p:cNvSpPr/>
          <p:nvPr/>
        </p:nvSpPr>
        <p:spPr>
          <a:xfrm>
            <a:off x="1398335" y="3362798"/>
            <a:ext cx="3612371" cy="1091569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庁内ネットワーク情報基盤</a:t>
            </a:r>
          </a:p>
        </p:txBody>
      </p:sp>
      <p:sp>
        <p:nvSpPr>
          <p:cNvPr id="894" name="TextBox 25">
            <a:extLst>
              <a:ext uri="{FF2B5EF4-FFF2-40B4-BE49-F238E27FC236}">
                <a16:creationId xmlns:a16="http://schemas.microsoft.com/office/drawing/2014/main" id="{D038D066-D7A1-86DC-E8C6-673097FDFB55}"/>
              </a:ext>
            </a:extLst>
          </p:cNvPr>
          <p:cNvSpPr txBox="1"/>
          <p:nvPr/>
        </p:nvSpPr>
        <p:spPr>
          <a:xfrm flipH="1">
            <a:off x="1420320" y="3513674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ドメインコントローラ</a:t>
            </a:r>
            <a:endParaRPr lang="en-US" altLang="ja-JP" sz="600" dirty="0">
              <a:latin typeface="+mn-ea"/>
            </a:endParaRPr>
          </a:p>
        </p:txBody>
      </p:sp>
      <p:sp>
        <p:nvSpPr>
          <p:cNvPr id="895" name="TextBox 25">
            <a:extLst>
              <a:ext uri="{FF2B5EF4-FFF2-40B4-BE49-F238E27FC236}">
                <a16:creationId xmlns:a16="http://schemas.microsoft.com/office/drawing/2014/main" id="{CD181D0E-11C6-DFD4-9FE1-238EC8E4DC49}"/>
              </a:ext>
            </a:extLst>
          </p:cNvPr>
          <p:cNvSpPr txBox="1"/>
          <p:nvPr/>
        </p:nvSpPr>
        <p:spPr>
          <a:xfrm flipH="1">
            <a:off x="1420320" y="3740637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ファイル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共有</a:t>
            </a:r>
            <a:endParaRPr lang="en-US" altLang="ja-JP" sz="600" dirty="0">
              <a:latin typeface="+mn-ea"/>
            </a:endParaRPr>
          </a:p>
        </p:txBody>
      </p:sp>
      <p:sp>
        <p:nvSpPr>
          <p:cNvPr id="896" name="TextBox 25">
            <a:extLst>
              <a:ext uri="{FF2B5EF4-FFF2-40B4-BE49-F238E27FC236}">
                <a16:creationId xmlns:a16="http://schemas.microsoft.com/office/drawing/2014/main" id="{5C200ABB-8E1C-8462-BAD2-DE9722D09C3E}"/>
              </a:ext>
            </a:extLst>
          </p:cNvPr>
          <p:cNvSpPr txBox="1"/>
          <p:nvPr/>
        </p:nvSpPr>
        <p:spPr>
          <a:xfrm flipH="1">
            <a:off x="1868601" y="4209185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ウイルス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対策</a:t>
            </a:r>
            <a:endParaRPr lang="en-US" altLang="ja-JP" sz="600" dirty="0">
              <a:latin typeface="+mn-ea"/>
            </a:endParaRPr>
          </a:p>
        </p:txBody>
      </p:sp>
      <p:sp>
        <p:nvSpPr>
          <p:cNvPr id="897" name="TextBox 25">
            <a:extLst>
              <a:ext uri="{FF2B5EF4-FFF2-40B4-BE49-F238E27FC236}">
                <a16:creationId xmlns:a16="http://schemas.microsoft.com/office/drawing/2014/main" id="{A90A2810-726E-3853-1C47-B0FBB3C97247}"/>
              </a:ext>
            </a:extLst>
          </p:cNvPr>
          <p:cNvSpPr txBox="1"/>
          <p:nvPr/>
        </p:nvSpPr>
        <p:spPr>
          <a:xfrm flipH="1">
            <a:off x="3213444" y="3977124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ファイル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暗号化</a:t>
            </a:r>
            <a:endParaRPr lang="en-US" altLang="ja-JP" sz="600" dirty="0">
              <a:latin typeface="+mn-ea"/>
            </a:endParaRPr>
          </a:p>
        </p:txBody>
      </p:sp>
      <p:sp>
        <p:nvSpPr>
          <p:cNvPr id="898" name="TextBox 25">
            <a:extLst>
              <a:ext uri="{FF2B5EF4-FFF2-40B4-BE49-F238E27FC236}">
                <a16:creationId xmlns:a16="http://schemas.microsoft.com/office/drawing/2014/main" id="{FD9AB136-C794-5F37-D1A5-8A2D4E65395D}"/>
              </a:ext>
            </a:extLst>
          </p:cNvPr>
          <p:cNvSpPr txBox="1"/>
          <p:nvPr/>
        </p:nvSpPr>
        <p:spPr>
          <a:xfrm flipH="1">
            <a:off x="3669134" y="3738775"/>
            <a:ext cx="420829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職員端末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構成管理</a:t>
            </a:r>
            <a:endParaRPr lang="en-US" altLang="ja-JP" sz="600" dirty="0">
              <a:latin typeface="+mn-ea"/>
            </a:endParaRPr>
          </a:p>
        </p:txBody>
      </p:sp>
      <p:sp>
        <p:nvSpPr>
          <p:cNvPr id="899" name="TextBox 25">
            <a:extLst>
              <a:ext uri="{FF2B5EF4-FFF2-40B4-BE49-F238E27FC236}">
                <a16:creationId xmlns:a16="http://schemas.microsoft.com/office/drawing/2014/main" id="{1FF1FCF4-93C6-6F9B-06DA-E30FBA13560A}"/>
              </a:ext>
            </a:extLst>
          </p:cNvPr>
          <p:cNvSpPr txBox="1"/>
          <p:nvPr/>
        </p:nvSpPr>
        <p:spPr>
          <a:xfrm flipH="1">
            <a:off x="1868601" y="3740637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監査ログ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収集</a:t>
            </a:r>
            <a:endParaRPr lang="en-US" altLang="ja-JP" sz="600" dirty="0">
              <a:latin typeface="+mn-ea"/>
            </a:endParaRPr>
          </a:p>
        </p:txBody>
      </p:sp>
      <p:sp>
        <p:nvSpPr>
          <p:cNvPr id="900" name="TextBox 25">
            <a:extLst>
              <a:ext uri="{FF2B5EF4-FFF2-40B4-BE49-F238E27FC236}">
                <a16:creationId xmlns:a16="http://schemas.microsoft.com/office/drawing/2014/main" id="{E7154763-B940-1322-E677-E2EF6B914DFD}"/>
              </a:ext>
            </a:extLst>
          </p:cNvPr>
          <p:cNvSpPr txBox="1"/>
          <p:nvPr/>
        </p:nvSpPr>
        <p:spPr>
          <a:xfrm flipH="1">
            <a:off x="1420320" y="3977124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バック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アップ</a:t>
            </a:r>
            <a:endParaRPr lang="en-US" altLang="ja-JP" sz="600" dirty="0">
              <a:latin typeface="+mn-ea"/>
            </a:endParaRPr>
          </a:p>
        </p:txBody>
      </p:sp>
      <p:sp>
        <p:nvSpPr>
          <p:cNvPr id="901" name="TextBox 25">
            <a:extLst>
              <a:ext uri="{FF2B5EF4-FFF2-40B4-BE49-F238E27FC236}">
                <a16:creationId xmlns:a16="http://schemas.microsoft.com/office/drawing/2014/main" id="{5DD37217-34AD-F6B9-7AA8-E7A8176AF72E}"/>
              </a:ext>
            </a:extLst>
          </p:cNvPr>
          <p:cNvSpPr txBox="1"/>
          <p:nvPr/>
        </p:nvSpPr>
        <p:spPr>
          <a:xfrm flipH="1">
            <a:off x="2316882" y="3977124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自動実行ジョブ管理</a:t>
            </a:r>
            <a:endParaRPr lang="en-US" altLang="ja-JP" sz="600" dirty="0">
              <a:latin typeface="+mn-ea"/>
            </a:endParaRPr>
          </a:p>
        </p:txBody>
      </p:sp>
      <p:sp>
        <p:nvSpPr>
          <p:cNvPr id="902" name="TextBox 25">
            <a:extLst>
              <a:ext uri="{FF2B5EF4-FFF2-40B4-BE49-F238E27FC236}">
                <a16:creationId xmlns:a16="http://schemas.microsoft.com/office/drawing/2014/main" id="{241AC6E7-535B-668C-50A5-00C8F9D1033A}"/>
              </a:ext>
            </a:extLst>
          </p:cNvPr>
          <p:cNvSpPr txBox="1"/>
          <p:nvPr/>
        </p:nvSpPr>
        <p:spPr>
          <a:xfrm flipH="1">
            <a:off x="2316882" y="3740637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ディレクトリ同期</a:t>
            </a:r>
            <a:endParaRPr lang="en-US" altLang="ja-JP" sz="600" dirty="0">
              <a:latin typeface="+mn-ea"/>
            </a:endParaRPr>
          </a:p>
        </p:txBody>
      </p:sp>
      <p:sp>
        <p:nvSpPr>
          <p:cNvPr id="903" name="TextBox 25">
            <a:extLst>
              <a:ext uri="{FF2B5EF4-FFF2-40B4-BE49-F238E27FC236}">
                <a16:creationId xmlns:a16="http://schemas.microsoft.com/office/drawing/2014/main" id="{7B37C467-F31F-B779-2C0B-148C442B33E6}"/>
              </a:ext>
            </a:extLst>
          </p:cNvPr>
          <p:cNvSpPr txBox="1"/>
          <p:nvPr/>
        </p:nvSpPr>
        <p:spPr>
          <a:xfrm flipH="1">
            <a:off x="1868601" y="3977124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庁内メール</a:t>
            </a:r>
            <a:r>
              <a:rPr lang="en-US" altLang="ja-JP" sz="600" dirty="0">
                <a:latin typeface="+mn-ea"/>
              </a:rPr>
              <a:t>(</a:t>
            </a:r>
            <a:r>
              <a:rPr lang="ja-JP" altLang="en-US" sz="600" dirty="0">
                <a:latin typeface="+mn-ea"/>
              </a:rPr>
              <a:t>オンプレ</a:t>
            </a:r>
            <a:r>
              <a:rPr lang="en-US" altLang="ja-JP" sz="600" dirty="0">
                <a:latin typeface="+mn-ea"/>
              </a:rPr>
              <a:t>)</a:t>
            </a:r>
          </a:p>
        </p:txBody>
      </p:sp>
      <p:sp>
        <p:nvSpPr>
          <p:cNvPr id="904" name="TextBox 25">
            <a:extLst>
              <a:ext uri="{FF2B5EF4-FFF2-40B4-BE49-F238E27FC236}">
                <a16:creationId xmlns:a16="http://schemas.microsoft.com/office/drawing/2014/main" id="{57D039A0-4363-6436-B835-7E7791627341}"/>
              </a:ext>
            </a:extLst>
          </p:cNvPr>
          <p:cNvSpPr txBox="1"/>
          <p:nvPr/>
        </p:nvSpPr>
        <p:spPr>
          <a:xfrm flipH="1">
            <a:off x="1420320" y="4209185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議会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プロキシ</a:t>
            </a:r>
            <a:endParaRPr lang="en-US" altLang="ja-JP" sz="600" dirty="0">
              <a:latin typeface="+mn-ea"/>
            </a:endParaRPr>
          </a:p>
        </p:txBody>
      </p:sp>
      <p:sp>
        <p:nvSpPr>
          <p:cNvPr id="905" name="TextBox 25">
            <a:extLst>
              <a:ext uri="{FF2B5EF4-FFF2-40B4-BE49-F238E27FC236}">
                <a16:creationId xmlns:a16="http://schemas.microsoft.com/office/drawing/2014/main" id="{558AF299-A722-AFAC-8099-869E55172040}"/>
              </a:ext>
            </a:extLst>
          </p:cNvPr>
          <p:cNvSpPr txBox="1"/>
          <p:nvPr/>
        </p:nvSpPr>
        <p:spPr>
          <a:xfrm flipH="1">
            <a:off x="2765163" y="3977124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利用者管理システム</a:t>
            </a:r>
            <a:endParaRPr lang="en-US" altLang="ja-JP" sz="600" dirty="0">
              <a:latin typeface="+mn-ea"/>
            </a:endParaRPr>
          </a:p>
        </p:txBody>
      </p:sp>
      <p:sp>
        <p:nvSpPr>
          <p:cNvPr id="906" name="TextBox 25">
            <a:extLst>
              <a:ext uri="{FF2B5EF4-FFF2-40B4-BE49-F238E27FC236}">
                <a16:creationId xmlns:a16="http://schemas.microsoft.com/office/drawing/2014/main" id="{67C72C6B-7F08-CF90-3E23-1BB7207E5A2C}"/>
              </a:ext>
            </a:extLst>
          </p:cNvPr>
          <p:cNvSpPr txBox="1"/>
          <p:nvPr/>
        </p:nvSpPr>
        <p:spPr>
          <a:xfrm flipH="1">
            <a:off x="4110242" y="3513479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内部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en-US" altLang="ja-JP" sz="600" dirty="0">
                <a:latin typeface="+mn-ea"/>
              </a:rPr>
              <a:t>DNS</a:t>
            </a:r>
          </a:p>
        </p:txBody>
      </p:sp>
      <p:sp>
        <p:nvSpPr>
          <p:cNvPr id="907" name="TextBox 25">
            <a:extLst>
              <a:ext uri="{FF2B5EF4-FFF2-40B4-BE49-F238E27FC236}">
                <a16:creationId xmlns:a16="http://schemas.microsoft.com/office/drawing/2014/main" id="{E201C733-C17E-FF90-29A4-87A7506D941B}"/>
              </a:ext>
            </a:extLst>
          </p:cNvPr>
          <p:cNvSpPr txBox="1"/>
          <p:nvPr/>
        </p:nvSpPr>
        <p:spPr>
          <a:xfrm flipH="1">
            <a:off x="2316882" y="4209185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認証局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en-US" altLang="ja-JP" sz="600" dirty="0">
                <a:latin typeface="+mn-ea"/>
              </a:rPr>
              <a:t>(</a:t>
            </a:r>
            <a:r>
              <a:rPr lang="ja-JP" altLang="en-US" sz="600" dirty="0">
                <a:latin typeface="+mn-ea"/>
              </a:rPr>
              <a:t>証明書発行</a:t>
            </a:r>
            <a:r>
              <a:rPr lang="en-US" altLang="ja-JP" sz="600" dirty="0">
                <a:latin typeface="+mn-ea"/>
              </a:rPr>
              <a:t>)</a:t>
            </a:r>
          </a:p>
        </p:txBody>
      </p:sp>
      <p:sp>
        <p:nvSpPr>
          <p:cNvPr id="908" name="TextBox 25">
            <a:extLst>
              <a:ext uri="{FF2B5EF4-FFF2-40B4-BE49-F238E27FC236}">
                <a16:creationId xmlns:a16="http://schemas.microsoft.com/office/drawing/2014/main" id="{5E1CD6CF-4B8E-C60C-1ABC-4136980BD656}"/>
              </a:ext>
            </a:extLst>
          </p:cNvPr>
          <p:cNvSpPr txBox="1"/>
          <p:nvPr/>
        </p:nvSpPr>
        <p:spPr>
          <a:xfrm flipH="1">
            <a:off x="2765163" y="3740637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ライセンス認証</a:t>
            </a:r>
            <a:r>
              <a:rPr lang="en-US" altLang="ja-JP" sz="600" dirty="0">
                <a:latin typeface="+mn-ea"/>
              </a:rPr>
              <a:t>(KMS)</a:t>
            </a:r>
          </a:p>
        </p:txBody>
      </p:sp>
      <p:sp>
        <p:nvSpPr>
          <p:cNvPr id="909" name="TextBox 25">
            <a:extLst>
              <a:ext uri="{FF2B5EF4-FFF2-40B4-BE49-F238E27FC236}">
                <a16:creationId xmlns:a16="http://schemas.microsoft.com/office/drawing/2014/main" id="{CA785116-187D-C88A-60BC-44A1FF8193DA}"/>
              </a:ext>
            </a:extLst>
          </p:cNvPr>
          <p:cNvSpPr txBox="1"/>
          <p:nvPr/>
        </p:nvSpPr>
        <p:spPr>
          <a:xfrm flipH="1">
            <a:off x="2765163" y="3513674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ファイル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全文検索</a:t>
            </a:r>
            <a:endParaRPr lang="en-US" altLang="ja-JP" sz="600" dirty="0">
              <a:latin typeface="+mn-ea"/>
            </a:endParaRPr>
          </a:p>
        </p:txBody>
      </p:sp>
      <p:sp>
        <p:nvSpPr>
          <p:cNvPr id="910" name="TextBox 25">
            <a:extLst>
              <a:ext uri="{FF2B5EF4-FFF2-40B4-BE49-F238E27FC236}">
                <a16:creationId xmlns:a16="http://schemas.microsoft.com/office/drawing/2014/main" id="{DF14E248-D0AC-29C4-36B4-06F913A098C8}"/>
              </a:ext>
            </a:extLst>
          </p:cNvPr>
          <p:cNvSpPr txBox="1"/>
          <p:nvPr/>
        </p:nvSpPr>
        <p:spPr>
          <a:xfrm flipH="1">
            <a:off x="3666083" y="3509249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外部ファイル共有</a:t>
            </a:r>
            <a:endParaRPr lang="en-US" altLang="ja-JP" sz="600" dirty="0">
              <a:latin typeface="+mn-ea"/>
            </a:endParaRPr>
          </a:p>
        </p:txBody>
      </p:sp>
      <p:sp>
        <p:nvSpPr>
          <p:cNvPr id="911" name="TextBox 25">
            <a:extLst>
              <a:ext uri="{FF2B5EF4-FFF2-40B4-BE49-F238E27FC236}">
                <a16:creationId xmlns:a16="http://schemas.microsoft.com/office/drawing/2014/main" id="{CA4E8019-268A-25D2-73B7-9C5581366255}"/>
              </a:ext>
            </a:extLst>
          </p:cNvPr>
          <p:cNvSpPr txBox="1"/>
          <p:nvPr/>
        </p:nvSpPr>
        <p:spPr>
          <a:xfrm flipH="1">
            <a:off x="2765163" y="4209185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サーバパッチ管理</a:t>
            </a:r>
            <a:endParaRPr lang="en-US" altLang="ja-JP" sz="600" dirty="0">
              <a:latin typeface="+mn-ea"/>
            </a:endParaRPr>
          </a:p>
        </p:txBody>
      </p:sp>
      <p:sp>
        <p:nvSpPr>
          <p:cNvPr id="912" name="TextBox 25">
            <a:extLst>
              <a:ext uri="{FF2B5EF4-FFF2-40B4-BE49-F238E27FC236}">
                <a16:creationId xmlns:a16="http://schemas.microsoft.com/office/drawing/2014/main" id="{E457C131-4A6E-B840-6FDC-71F5D6FF31D0}"/>
              </a:ext>
            </a:extLst>
          </p:cNvPr>
          <p:cNvSpPr txBox="1"/>
          <p:nvPr/>
        </p:nvSpPr>
        <p:spPr>
          <a:xfrm flipH="1">
            <a:off x="4558288" y="3441284"/>
            <a:ext cx="432000" cy="122441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en-US" altLang="ja-JP" sz="600" dirty="0">
                <a:latin typeface="+mn-ea"/>
              </a:rPr>
              <a:t>DHCP</a:t>
            </a:r>
          </a:p>
        </p:txBody>
      </p:sp>
      <p:sp>
        <p:nvSpPr>
          <p:cNvPr id="913" name="TextBox 25">
            <a:extLst>
              <a:ext uri="{FF2B5EF4-FFF2-40B4-BE49-F238E27FC236}">
                <a16:creationId xmlns:a16="http://schemas.microsoft.com/office/drawing/2014/main" id="{6D46A334-163D-663B-2AB4-D39FF08312B6}"/>
              </a:ext>
            </a:extLst>
          </p:cNvPr>
          <p:cNvSpPr txBox="1"/>
          <p:nvPr/>
        </p:nvSpPr>
        <p:spPr>
          <a:xfrm flipH="1">
            <a:off x="4563873" y="3767968"/>
            <a:ext cx="432000" cy="188249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無線</a:t>
            </a:r>
            <a:r>
              <a:rPr lang="en-US" altLang="ja-JP" sz="600" dirty="0">
                <a:latin typeface="+mn-ea"/>
              </a:rPr>
              <a:t>AP</a:t>
            </a:r>
            <a:r>
              <a:rPr lang="ja-JP" altLang="en-US" sz="600" dirty="0">
                <a:latin typeface="+mn-ea"/>
              </a:rPr>
              <a:t>コントローラ</a:t>
            </a:r>
            <a:endParaRPr lang="en-US" altLang="ja-JP" sz="600" dirty="0">
              <a:latin typeface="+mn-ea"/>
            </a:endParaRPr>
          </a:p>
        </p:txBody>
      </p:sp>
      <p:sp>
        <p:nvSpPr>
          <p:cNvPr id="914" name="TextBox 25">
            <a:extLst>
              <a:ext uri="{FF2B5EF4-FFF2-40B4-BE49-F238E27FC236}">
                <a16:creationId xmlns:a16="http://schemas.microsoft.com/office/drawing/2014/main" id="{D6A6A47D-C54C-9BD8-D9D3-1238956FF73F}"/>
              </a:ext>
            </a:extLst>
          </p:cNvPr>
          <p:cNvSpPr txBox="1"/>
          <p:nvPr/>
        </p:nvSpPr>
        <p:spPr>
          <a:xfrm flipH="1">
            <a:off x="4558288" y="3977124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en-US" altLang="ja-JP" sz="600" dirty="0">
                <a:latin typeface="+mn-ea"/>
              </a:rPr>
              <a:t>RADIUS</a:t>
            </a:r>
          </a:p>
          <a:p>
            <a:pPr algn="ctr"/>
            <a:r>
              <a:rPr lang="en-US" altLang="ja-JP" sz="600" dirty="0">
                <a:latin typeface="+mn-ea"/>
              </a:rPr>
              <a:t>(</a:t>
            </a:r>
            <a:r>
              <a:rPr lang="ja-JP" altLang="en-US" sz="600" dirty="0">
                <a:latin typeface="+mn-ea"/>
              </a:rPr>
              <a:t>認証</a:t>
            </a:r>
            <a:r>
              <a:rPr lang="en-US" altLang="ja-JP" sz="600" dirty="0">
                <a:latin typeface="+mn-ea"/>
              </a:rPr>
              <a:t>)</a:t>
            </a:r>
          </a:p>
        </p:txBody>
      </p:sp>
      <p:sp>
        <p:nvSpPr>
          <p:cNvPr id="915" name="TextBox 25">
            <a:extLst>
              <a:ext uri="{FF2B5EF4-FFF2-40B4-BE49-F238E27FC236}">
                <a16:creationId xmlns:a16="http://schemas.microsoft.com/office/drawing/2014/main" id="{1B34FCE1-B07E-5168-E32D-9EC114A8D3A5}"/>
              </a:ext>
            </a:extLst>
          </p:cNvPr>
          <p:cNvSpPr txBox="1"/>
          <p:nvPr/>
        </p:nvSpPr>
        <p:spPr>
          <a:xfrm flipH="1">
            <a:off x="3213444" y="4209185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庁内</a:t>
            </a:r>
            <a:r>
              <a:rPr lang="en-US" altLang="ja-JP" sz="600" dirty="0">
                <a:latin typeface="+mn-ea"/>
              </a:rPr>
              <a:t>Web</a:t>
            </a:r>
          </a:p>
          <a:p>
            <a:pPr algn="ctr"/>
            <a:r>
              <a:rPr lang="en-US" altLang="ja-JP" sz="600" dirty="0">
                <a:latin typeface="+mn-ea"/>
              </a:rPr>
              <a:t>(IIS)</a:t>
            </a:r>
          </a:p>
        </p:txBody>
      </p:sp>
      <p:sp>
        <p:nvSpPr>
          <p:cNvPr id="916" name="TextBox 25">
            <a:extLst>
              <a:ext uri="{FF2B5EF4-FFF2-40B4-BE49-F238E27FC236}">
                <a16:creationId xmlns:a16="http://schemas.microsoft.com/office/drawing/2014/main" id="{3446F05B-AFBF-1029-DAE7-5A7F0C61E952}"/>
              </a:ext>
            </a:extLst>
          </p:cNvPr>
          <p:cNvSpPr txBox="1"/>
          <p:nvPr/>
        </p:nvSpPr>
        <p:spPr>
          <a:xfrm flipH="1">
            <a:off x="3213444" y="3513674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負荷分散</a:t>
            </a:r>
            <a:endParaRPr lang="en-US" altLang="ja-JP" sz="600" dirty="0">
              <a:latin typeface="+mn-ea"/>
            </a:endParaRPr>
          </a:p>
        </p:txBody>
      </p:sp>
      <p:sp>
        <p:nvSpPr>
          <p:cNvPr id="917" name="TextBox 25">
            <a:extLst>
              <a:ext uri="{FF2B5EF4-FFF2-40B4-BE49-F238E27FC236}">
                <a16:creationId xmlns:a16="http://schemas.microsoft.com/office/drawing/2014/main" id="{21892FF9-A877-EC77-6F43-72C1D9AA79E0}"/>
              </a:ext>
            </a:extLst>
          </p:cNvPr>
          <p:cNvSpPr txBox="1"/>
          <p:nvPr/>
        </p:nvSpPr>
        <p:spPr>
          <a:xfrm flipH="1">
            <a:off x="3661725" y="4209185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時刻同期</a:t>
            </a:r>
            <a:r>
              <a:rPr lang="en-US" altLang="ja-JP" sz="600" dirty="0">
                <a:latin typeface="+mn-ea"/>
              </a:rPr>
              <a:t>(NTP)</a:t>
            </a:r>
          </a:p>
        </p:txBody>
      </p:sp>
      <p:sp>
        <p:nvSpPr>
          <p:cNvPr id="918" name="四角形: 角を丸くする 917">
            <a:extLst>
              <a:ext uri="{FF2B5EF4-FFF2-40B4-BE49-F238E27FC236}">
                <a16:creationId xmlns:a16="http://schemas.microsoft.com/office/drawing/2014/main" id="{B9994061-1DCF-17C9-DCC3-D57A838A1B6C}"/>
              </a:ext>
            </a:extLst>
          </p:cNvPr>
          <p:cNvSpPr/>
          <p:nvPr/>
        </p:nvSpPr>
        <p:spPr>
          <a:xfrm>
            <a:off x="4558288" y="4209185"/>
            <a:ext cx="432000" cy="216000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kumimoji="1" lang="ja-JP" altLang="en-US" sz="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仮想化基盤</a:t>
            </a:r>
          </a:p>
        </p:txBody>
      </p:sp>
      <p:sp>
        <p:nvSpPr>
          <p:cNvPr id="919" name="TextBox 25">
            <a:extLst>
              <a:ext uri="{FF2B5EF4-FFF2-40B4-BE49-F238E27FC236}">
                <a16:creationId xmlns:a16="http://schemas.microsoft.com/office/drawing/2014/main" id="{A63E50C6-BED2-2A07-32F4-A43FD34A5B9B}"/>
              </a:ext>
            </a:extLst>
          </p:cNvPr>
          <p:cNvSpPr txBox="1"/>
          <p:nvPr/>
        </p:nvSpPr>
        <p:spPr>
          <a:xfrm flipH="1">
            <a:off x="4110006" y="3977124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プロキシ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en-US" altLang="ja-JP" sz="600" dirty="0">
                <a:latin typeface="+mn-ea"/>
              </a:rPr>
              <a:t>(IPROXY)</a:t>
            </a:r>
          </a:p>
        </p:txBody>
      </p:sp>
      <p:sp>
        <p:nvSpPr>
          <p:cNvPr id="920" name="TextBox 25">
            <a:extLst>
              <a:ext uri="{FF2B5EF4-FFF2-40B4-BE49-F238E27FC236}">
                <a16:creationId xmlns:a16="http://schemas.microsoft.com/office/drawing/2014/main" id="{BAD24CC3-62A3-8D5A-27A7-A1B132D522D1}"/>
              </a:ext>
            </a:extLst>
          </p:cNvPr>
          <p:cNvSpPr txBox="1"/>
          <p:nvPr/>
        </p:nvSpPr>
        <p:spPr>
          <a:xfrm flipH="1">
            <a:off x="4110006" y="3740637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内部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メール</a:t>
            </a:r>
            <a:endParaRPr lang="en-US" altLang="ja-JP" sz="600" dirty="0">
              <a:latin typeface="+mn-ea"/>
            </a:endParaRPr>
          </a:p>
        </p:txBody>
      </p:sp>
      <p:sp>
        <p:nvSpPr>
          <p:cNvPr id="921" name="TextBox 25">
            <a:extLst>
              <a:ext uri="{FF2B5EF4-FFF2-40B4-BE49-F238E27FC236}">
                <a16:creationId xmlns:a16="http://schemas.microsoft.com/office/drawing/2014/main" id="{D9A7FE1B-83CD-AD9B-8D77-C0C91EB00AAB}"/>
              </a:ext>
            </a:extLst>
          </p:cNvPr>
          <p:cNvSpPr txBox="1"/>
          <p:nvPr/>
        </p:nvSpPr>
        <p:spPr>
          <a:xfrm flipH="1">
            <a:off x="4110006" y="4209185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検証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プロキシ</a:t>
            </a:r>
            <a:endParaRPr lang="en-US" altLang="ja-JP" sz="600" dirty="0">
              <a:latin typeface="+mn-ea"/>
            </a:endParaRPr>
          </a:p>
        </p:txBody>
      </p:sp>
      <p:sp>
        <p:nvSpPr>
          <p:cNvPr id="922" name="TextBox 25">
            <a:extLst>
              <a:ext uri="{FF2B5EF4-FFF2-40B4-BE49-F238E27FC236}">
                <a16:creationId xmlns:a16="http://schemas.microsoft.com/office/drawing/2014/main" id="{1DCBBE87-B446-6DBA-AB37-FE38731A4DCE}"/>
              </a:ext>
            </a:extLst>
          </p:cNvPr>
          <p:cNvSpPr txBox="1"/>
          <p:nvPr/>
        </p:nvSpPr>
        <p:spPr>
          <a:xfrm flipH="1">
            <a:off x="3213444" y="3740637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ファイル送受信・無害化</a:t>
            </a:r>
            <a:endParaRPr lang="en-US" altLang="ja-JP" sz="600" dirty="0">
              <a:latin typeface="+mn-ea"/>
            </a:endParaRPr>
          </a:p>
          <a:p>
            <a:pPr algn="ctr"/>
            <a:endParaRPr lang="en-US" altLang="ja-JP" sz="600" dirty="0">
              <a:latin typeface="+mn-ea"/>
            </a:endParaRPr>
          </a:p>
        </p:txBody>
      </p:sp>
      <p:sp>
        <p:nvSpPr>
          <p:cNvPr id="923" name="TextBox 25">
            <a:extLst>
              <a:ext uri="{FF2B5EF4-FFF2-40B4-BE49-F238E27FC236}">
                <a16:creationId xmlns:a16="http://schemas.microsoft.com/office/drawing/2014/main" id="{12752F7F-BF1F-B54C-F808-8AEB2E070716}"/>
              </a:ext>
            </a:extLst>
          </p:cNvPr>
          <p:cNvSpPr txBox="1"/>
          <p:nvPr/>
        </p:nvSpPr>
        <p:spPr>
          <a:xfrm flipH="1">
            <a:off x="3362828" y="4512525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ファイル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無害化</a:t>
            </a:r>
            <a:endParaRPr lang="en-US" altLang="ja-JP" sz="600" dirty="0">
              <a:latin typeface="+mn-ea"/>
            </a:endParaRPr>
          </a:p>
        </p:txBody>
      </p:sp>
      <p:sp>
        <p:nvSpPr>
          <p:cNvPr id="924" name="TextBox 25">
            <a:extLst>
              <a:ext uri="{FF2B5EF4-FFF2-40B4-BE49-F238E27FC236}">
                <a16:creationId xmlns:a16="http://schemas.microsoft.com/office/drawing/2014/main" id="{9CE17189-D35B-4392-637E-05478660492C}"/>
              </a:ext>
            </a:extLst>
          </p:cNvPr>
          <p:cNvSpPr txBox="1"/>
          <p:nvPr/>
        </p:nvSpPr>
        <p:spPr>
          <a:xfrm flipH="1">
            <a:off x="4558837" y="3578193"/>
            <a:ext cx="432000" cy="174515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>
              <a:lnSpc>
                <a:spcPts val="700"/>
              </a:lnSpc>
            </a:pPr>
            <a:r>
              <a:rPr lang="en-US" altLang="ja-JP" sz="600" dirty="0">
                <a:latin typeface="+mn-ea"/>
              </a:rPr>
              <a:t>NW</a:t>
            </a:r>
          </a:p>
          <a:p>
            <a:pPr algn="ctr">
              <a:lnSpc>
                <a:spcPts val="700"/>
              </a:lnSpc>
            </a:pPr>
            <a:r>
              <a:rPr lang="ja-JP" altLang="en-US" sz="600" dirty="0">
                <a:latin typeface="+mn-ea"/>
              </a:rPr>
              <a:t>見える化</a:t>
            </a:r>
            <a:endParaRPr lang="en-US" altLang="ja-JP" sz="600" dirty="0">
              <a:latin typeface="+mn-ea"/>
            </a:endParaRPr>
          </a:p>
        </p:txBody>
      </p:sp>
      <p:sp>
        <p:nvSpPr>
          <p:cNvPr id="925" name="TextBox 25">
            <a:extLst>
              <a:ext uri="{FF2B5EF4-FFF2-40B4-BE49-F238E27FC236}">
                <a16:creationId xmlns:a16="http://schemas.microsoft.com/office/drawing/2014/main" id="{99187094-1BEA-9C05-8846-C0CD015DED0E}"/>
              </a:ext>
            </a:extLst>
          </p:cNvPr>
          <p:cNvSpPr txBox="1"/>
          <p:nvPr/>
        </p:nvSpPr>
        <p:spPr>
          <a:xfrm flipH="1">
            <a:off x="1868601" y="3513674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添付ファイル分離</a:t>
            </a:r>
            <a:endParaRPr lang="en-US" altLang="ja-JP" sz="600" dirty="0">
              <a:latin typeface="+mn-ea"/>
            </a:endParaRPr>
          </a:p>
        </p:txBody>
      </p:sp>
      <p:cxnSp>
        <p:nvCxnSpPr>
          <p:cNvPr id="926" name="直線コネクタ 925">
            <a:extLst>
              <a:ext uri="{FF2B5EF4-FFF2-40B4-BE49-F238E27FC236}">
                <a16:creationId xmlns:a16="http://schemas.microsoft.com/office/drawing/2014/main" id="{1BB140D4-AA7E-370E-6FB9-0121EC6B474E}"/>
              </a:ext>
            </a:extLst>
          </p:cNvPr>
          <p:cNvCxnSpPr>
            <a:cxnSpLocks/>
          </p:cNvCxnSpPr>
          <p:nvPr/>
        </p:nvCxnSpPr>
        <p:spPr>
          <a:xfrm flipV="1">
            <a:off x="1731787" y="4402876"/>
            <a:ext cx="0" cy="341376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7" name="正方形/長方形 926">
            <a:extLst>
              <a:ext uri="{FF2B5EF4-FFF2-40B4-BE49-F238E27FC236}">
                <a16:creationId xmlns:a16="http://schemas.microsoft.com/office/drawing/2014/main" id="{95C36E15-6619-F0CF-9AEB-9589E221975C}"/>
              </a:ext>
            </a:extLst>
          </p:cNvPr>
          <p:cNvSpPr/>
          <p:nvPr/>
        </p:nvSpPr>
        <p:spPr>
          <a:xfrm>
            <a:off x="1102491" y="3088950"/>
            <a:ext cx="3960000" cy="216000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700" dirty="0">
                <a:solidFill>
                  <a:schemeClr val="tx1"/>
                </a:solidFill>
                <a:latin typeface="+mn-ea"/>
              </a:rPr>
              <a:t>仮想端末基盤</a:t>
            </a:r>
            <a:endParaRPr kumimoji="1" lang="en-US" altLang="ja-JP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28" name="四角形: 角を丸くする 927">
            <a:extLst>
              <a:ext uri="{FF2B5EF4-FFF2-40B4-BE49-F238E27FC236}">
                <a16:creationId xmlns:a16="http://schemas.microsoft.com/office/drawing/2014/main" id="{468F0DF3-A74F-B9A1-C01B-93C6F9D156D9}"/>
              </a:ext>
            </a:extLst>
          </p:cNvPr>
          <p:cNvSpPr/>
          <p:nvPr/>
        </p:nvSpPr>
        <p:spPr>
          <a:xfrm>
            <a:off x="2864497" y="3119473"/>
            <a:ext cx="972000" cy="14895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>
                <a:solidFill>
                  <a:schemeClr val="tx1"/>
                </a:solidFill>
                <a:latin typeface="+mn-ea"/>
              </a:rPr>
              <a:t>インターネット接続用</a:t>
            </a:r>
          </a:p>
        </p:txBody>
      </p:sp>
      <p:sp>
        <p:nvSpPr>
          <p:cNvPr id="929" name="四角形: 角を丸くする 928">
            <a:extLst>
              <a:ext uri="{FF2B5EF4-FFF2-40B4-BE49-F238E27FC236}">
                <a16:creationId xmlns:a16="http://schemas.microsoft.com/office/drawing/2014/main" id="{5CF59977-9523-EDA2-8A3B-AC88B4F39D6C}"/>
              </a:ext>
            </a:extLst>
          </p:cNvPr>
          <p:cNvSpPr/>
          <p:nvPr/>
        </p:nvSpPr>
        <p:spPr>
          <a:xfrm>
            <a:off x="3853461" y="3117032"/>
            <a:ext cx="924065" cy="14815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>
                <a:solidFill>
                  <a:schemeClr val="tx1"/>
                </a:solidFill>
                <a:latin typeface="+mn-ea"/>
              </a:rPr>
              <a:t>個人番号利用接続用</a:t>
            </a:r>
          </a:p>
        </p:txBody>
      </p:sp>
      <p:sp>
        <p:nvSpPr>
          <p:cNvPr id="930" name="TextBox 25">
            <a:extLst>
              <a:ext uri="{FF2B5EF4-FFF2-40B4-BE49-F238E27FC236}">
                <a16:creationId xmlns:a16="http://schemas.microsoft.com/office/drawing/2014/main" id="{13D77A4B-DD35-6ABD-6A63-3280D5384B0A}"/>
              </a:ext>
            </a:extLst>
          </p:cNvPr>
          <p:cNvSpPr txBox="1"/>
          <p:nvPr/>
        </p:nvSpPr>
        <p:spPr>
          <a:xfrm flipH="1">
            <a:off x="370592" y="3869713"/>
            <a:ext cx="828000" cy="144000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190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 anchor="ctr">
            <a:spAutoFit/>
          </a:bodyPr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  <a:latin typeface="+mn-ea"/>
              </a:rPr>
              <a:t>ドメインコントローラ</a:t>
            </a:r>
            <a:endParaRPr lang="en-US" altLang="ja-JP" sz="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31" name="TextBox 25">
            <a:extLst>
              <a:ext uri="{FF2B5EF4-FFF2-40B4-BE49-F238E27FC236}">
                <a16:creationId xmlns:a16="http://schemas.microsoft.com/office/drawing/2014/main" id="{62B3773A-690F-5D8A-C179-B8DE2972DA04}"/>
              </a:ext>
            </a:extLst>
          </p:cNvPr>
          <p:cNvSpPr txBox="1"/>
          <p:nvPr/>
        </p:nvSpPr>
        <p:spPr>
          <a:xfrm flipH="1">
            <a:off x="370592" y="3715483"/>
            <a:ext cx="828000" cy="144000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190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 anchor="ctr">
            <a:spAutoFit/>
          </a:bodyPr>
          <a:lstStyle/>
          <a:p>
            <a:pPr algn="ctr"/>
            <a:r>
              <a:rPr lang="en-US" altLang="ja-JP" sz="600" dirty="0">
                <a:solidFill>
                  <a:schemeClr val="tx1"/>
                </a:solidFill>
                <a:latin typeface="+mn-ea"/>
              </a:rPr>
              <a:t>Radius(</a:t>
            </a:r>
            <a:r>
              <a:rPr lang="ja-JP" altLang="en-US" sz="600" dirty="0">
                <a:solidFill>
                  <a:schemeClr val="tx1"/>
                </a:solidFill>
                <a:latin typeface="+mn-ea"/>
              </a:rPr>
              <a:t>認証</a:t>
            </a:r>
            <a:r>
              <a:rPr lang="en-US" altLang="ja-JP" sz="600" dirty="0">
                <a:solidFill>
                  <a:schemeClr val="tx1"/>
                </a:solidFill>
                <a:latin typeface="+mn-ea"/>
              </a:rPr>
              <a:t>)</a:t>
            </a:r>
          </a:p>
        </p:txBody>
      </p:sp>
      <p:sp>
        <p:nvSpPr>
          <p:cNvPr id="932" name="TextBox 25">
            <a:extLst>
              <a:ext uri="{FF2B5EF4-FFF2-40B4-BE49-F238E27FC236}">
                <a16:creationId xmlns:a16="http://schemas.microsoft.com/office/drawing/2014/main" id="{EB956F76-7173-F328-6725-7746385FF999}"/>
              </a:ext>
            </a:extLst>
          </p:cNvPr>
          <p:cNvSpPr txBox="1"/>
          <p:nvPr/>
        </p:nvSpPr>
        <p:spPr>
          <a:xfrm flipH="1">
            <a:off x="370592" y="4529290"/>
            <a:ext cx="828000" cy="144000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190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 anchor="ctr">
            <a:spAutoFit/>
          </a:bodyPr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  <a:latin typeface="+mn-ea"/>
              </a:rPr>
              <a:t>ドメインコントローラ</a:t>
            </a:r>
            <a:endParaRPr lang="en-US" altLang="ja-JP" sz="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33" name="TextBox 25">
            <a:extLst>
              <a:ext uri="{FF2B5EF4-FFF2-40B4-BE49-F238E27FC236}">
                <a16:creationId xmlns:a16="http://schemas.microsoft.com/office/drawing/2014/main" id="{C3BCA3EE-93EA-A1BB-8AD9-CB62663F9B06}"/>
              </a:ext>
            </a:extLst>
          </p:cNvPr>
          <p:cNvSpPr txBox="1"/>
          <p:nvPr/>
        </p:nvSpPr>
        <p:spPr>
          <a:xfrm flipH="1">
            <a:off x="370592" y="4378745"/>
            <a:ext cx="828000" cy="144000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190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 anchor="ctr">
            <a:spAutoFit/>
          </a:bodyPr>
          <a:lstStyle/>
          <a:p>
            <a:pPr algn="ctr"/>
            <a:r>
              <a:rPr lang="en-US" altLang="ja-JP" sz="600" dirty="0">
                <a:solidFill>
                  <a:schemeClr val="tx1"/>
                </a:solidFill>
                <a:latin typeface="+mn-ea"/>
              </a:rPr>
              <a:t>Radius(</a:t>
            </a:r>
            <a:r>
              <a:rPr lang="ja-JP" altLang="en-US" sz="600" dirty="0">
                <a:solidFill>
                  <a:schemeClr val="tx1"/>
                </a:solidFill>
                <a:latin typeface="+mn-ea"/>
              </a:rPr>
              <a:t>認証</a:t>
            </a:r>
            <a:r>
              <a:rPr lang="en-US" altLang="ja-JP" sz="600" dirty="0">
                <a:solidFill>
                  <a:schemeClr val="tx1"/>
                </a:solidFill>
                <a:latin typeface="+mn-ea"/>
              </a:rPr>
              <a:t>)</a:t>
            </a:r>
          </a:p>
        </p:txBody>
      </p:sp>
      <p:sp>
        <p:nvSpPr>
          <p:cNvPr id="934" name="四角形: 角を丸くする 933">
            <a:extLst>
              <a:ext uri="{FF2B5EF4-FFF2-40B4-BE49-F238E27FC236}">
                <a16:creationId xmlns:a16="http://schemas.microsoft.com/office/drawing/2014/main" id="{628997F8-BF88-F659-0D80-A6EBF776BAF0}"/>
              </a:ext>
            </a:extLst>
          </p:cNvPr>
          <p:cNvSpPr/>
          <p:nvPr/>
        </p:nvSpPr>
        <p:spPr>
          <a:xfrm>
            <a:off x="8427718" y="1241514"/>
            <a:ext cx="504000" cy="10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>
                <a:solidFill>
                  <a:schemeClr val="tx1"/>
                </a:solidFill>
                <a:latin typeface="+mn-ea"/>
              </a:rPr>
              <a:t>廃止</a:t>
            </a:r>
          </a:p>
        </p:txBody>
      </p:sp>
      <p:sp>
        <p:nvSpPr>
          <p:cNvPr id="935" name="TextBox 25">
            <a:extLst>
              <a:ext uri="{FF2B5EF4-FFF2-40B4-BE49-F238E27FC236}">
                <a16:creationId xmlns:a16="http://schemas.microsoft.com/office/drawing/2014/main" id="{4B4B1EAD-DC3F-B7A5-811E-A63D628D3505}"/>
              </a:ext>
            </a:extLst>
          </p:cNvPr>
          <p:cNvSpPr txBox="1"/>
          <p:nvPr/>
        </p:nvSpPr>
        <p:spPr>
          <a:xfrm flipH="1">
            <a:off x="7897649" y="1241455"/>
            <a:ext cx="504000" cy="108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25714" rIns="0" bIns="25714" rtlCol="0">
            <a:spAutoFit/>
          </a:bodyPr>
          <a:lstStyle/>
          <a:p>
            <a:pPr algn="ctr"/>
            <a:r>
              <a:rPr lang="ja-JP" altLang="en-US" sz="600" dirty="0">
                <a:latin typeface="+mn-ea"/>
              </a:rPr>
              <a:t>利用機能</a:t>
            </a:r>
            <a:endParaRPr lang="en-US" altLang="ja-JP" sz="600" dirty="0">
              <a:latin typeface="+mn-ea"/>
            </a:endParaRPr>
          </a:p>
        </p:txBody>
      </p:sp>
      <p:sp>
        <p:nvSpPr>
          <p:cNvPr id="936" name="テキスト ボックス 935">
            <a:extLst>
              <a:ext uri="{FF2B5EF4-FFF2-40B4-BE49-F238E27FC236}">
                <a16:creationId xmlns:a16="http://schemas.microsoft.com/office/drawing/2014/main" id="{9657DDD4-3F8D-091C-18BA-9C5F4D84D3CE}"/>
              </a:ext>
            </a:extLst>
          </p:cNvPr>
          <p:cNvSpPr txBox="1"/>
          <p:nvPr/>
        </p:nvSpPr>
        <p:spPr>
          <a:xfrm>
            <a:off x="7674596" y="1262708"/>
            <a:ext cx="294569" cy="11547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kumimoji="1" lang="ja-JP" altLang="en-US" sz="600" dirty="0">
                <a:latin typeface="+mn-ea"/>
              </a:rPr>
              <a:t>凡例</a:t>
            </a:r>
            <a:r>
              <a:rPr kumimoji="1" lang="en-US" altLang="ja-JP" sz="600" dirty="0">
                <a:latin typeface="+mn-ea"/>
              </a:rPr>
              <a:t>:</a:t>
            </a:r>
            <a:endParaRPr kumimoji="1" lang="ja-JP" altLang="en-US" sz="600" dirty="0">
              <a:latin typeface="+mn-ea"/>
            </a:endParaRPr>
          </a:p>
        </p:txBody>
      </p:sp>
      <p:sp>
        <p:nvSpPr>
          <p:cNvPr id="937" name="TextBox 25">
            <a:extLst>
              <a:ext uri="{FF2B5EF4-FFF2-40B4-BE49-F238E27FC236}">
                <a16:creationId xmlns:a16="http://schemas.microsoft.com/office/drawing/2014/main" id="{7B3473FB-D4DB-8F5A-C400-8AD6A58FFAB2}"/>
              </a:ext>
            </a:extLst>
          </p:cNvPr>
          <p:cNvSpPr txBox="1"/>
          <p:nvPr/>
        </p:nvSpPr>
        <p:spPr>
          <a:xfrm flipH="1">
            <a:off x="2316882" y="3513674"/>
            <a:ext cx="432000" cy="216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統合監視</a:t>
            </a:r>
            <a:endParaRPr lang="en-US" altLang="ja-JP" sz="600" dirty="0">
              <a:latin typeface="+mn-ea"/>
            </a:endParaRPr>
          </a:p>
        </p:txBody>
      </p:sp>
      <p:sp>
        <p:nvSpPr>
          <p:cNvPr id="938" name="フリーフォーム: 図形 937">
            <a:extLst>
              <a:ext uri="{FF2B5EF4-FFF2-40B4-BE49-F238E27FC236}">
                <a16:creationId xmlns:a16="http://schemas.microsoft.com/office/drawing/2014/main" id="{723B55C3-C010-9E8C-78E5-EB20D5812393}"/>
              </a:ext>
            </a:extLst>
          </p:cNvPr>
          <p:cNvSpPr/>
          <p:nvPr/>
        </p:nvSpPr>
        <p:spPr>
          <a:xfrm>
            <a:off x="2646715" y="2362293"/>
            <a:ext cx="2310894" cy="659655"/>
          </a:xfrm>
          <a:custGeom>
            <a:avLst/>
            <a:gdLst>
              <a:gd name="connsiteX0" fmla="*/ 0 w 2310894"/>
              <a:gd name="connsiteY0" fmla="*/ 0 h 659655"/>
              <a:gd name="connsiteX1" fmla="*/ 1859504 w 2310894"/>
              <a:gd name="connsiteY1" fmla="*/ 0 h 659655"/>
              <a:gd name="connsiteX2" fmla="*/ 1859504 w 2310894"/>
              <a:gd name="connsiteY2" fmla="*/ 229668 h 659655"/>
              <a:gd name="connsiteX3" fmla="*/ 2310894 w 2310894"/>
              <a:gd name="connsiteY3" fmla="*/ 229668 h 659655"/>
              <a:gd name="connsiteX4" fmla="*/ 2310894 w 2310894"/>
              <a:gd name="connsiteY4" fmla="*/ 659655 h 659655"/>
              <a:gd name="connsiteX5" fmla="*/ 1859504 w 2310894"/>
              <a:gd name="connsiteY5" fmla="*/ 659655 h 659655"/>
              <a:gd name="connsiteX6" fmla="*/ 1837560 w 2310894"/>
              <a:gd name="connsiteY6" fmla="*/ 659655 h 659655"/>
              <a:gd name="connsiteX7" fmla="*/ 0 w 2310894"/>
              <a:gd name="connsiteY7" fmla="*/ 659655 h 659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10894" h="659655">
                <a:moveTo>
                  <a:pt x="0" y="0"/>
                </a:moveTo>
                <a:lnTo>
                  <a:pt x="1859504" y="0"/>
                </a:lnTo>
                <a:lnTo>
                  <a:pt x="1859504" y="229668"/>
                </a:lnTo>
                <a:lnTo>
                  <a:pt x="2310894" y="229668"/>
                </a:lnTo>
                <a:lnTo>
                  <a:pt x="2310894" y="659655"/>
                </a:lnTo>
                <a:lnTo>
                  <a:pt x="1859504" y="659655"/>
                </a:lnTo>
                <a:lnTo>
                  <a:pt x="1837560" y="659655"/>
                </a:lnTo>
                <a:lnTo>
                  <a:pt x="0" y="659655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 err="1">
              <a:solidFill>
                <a:schemeClr val="tx1"/>
              </a:solidFill>
            </a:endParaRPr>
          </a:p>
        </p:txBody>
      </p:sp>
      <p:sp>
        <p:nvSpPr>
          <p:cNvPr id="939" name="正方形/長方形 938">
            <a:extLst>
              <a:ext uri="{FF2B5EF4-FFF2-40B4-BE49-F238E27FC236}">
                <a16:creationId xmlns:a16="http://schemas.microsoft.com/office/drawing/2014/main" id="{4CA6B3D5-9B09-EB38-FB93-6BAEFE04D568}"/>
              </a:ext>
            </a:extLst>
          </p:cNvPr>
          <p:cNvSpPr/>
          <p:nvPr/>
        </p:nvSpPr>
        <p:spPr>
          <a:xfrm>
            <a:off x="5906667" y="3252692"/>
            <a:ext cx="1479960" cy="14158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err="1">
              <a:solidFill>
                <a:schemeClr val="tx1"/>
              </a:solidFill>
            </a:endParaRPr>
          </a:p>
        </p:txBody>
      </p:sp>
      <p:sp>
        <p:nvSpPr>
          <p:cNvPr id="940" name="TextBox 25">
            <a:extLst>
              <a:ext uri="{FF2B5EF4-FFF2-40B4-BE49-F238E27FC236}">
                <a16:creationId xmlns:a16="http://schemas.microsoft.com/office/drawing/2014/main" id="{BFDBE0D9-8D8D-7130-B726-5A64DE18FEE2}"/>
              </a:ext>
            </a:extLst>
          </p:cNvPr>
          <p:cNvSpPr txBox="1"/>
          <p:nvPr/>
        </p:nvSpPr>
        <p:spPr>
          <a:xfrm flipH="1">
            <a:off x="4549040" y="2600949"/>
            <a:ext cx="406963" cy="184666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0" tIns="0" rIns="0" bIns="0" rtlCol="0">
            <a:normAutofit/>
          </a:bodyPr>
          <a:lstStyle/>
          <a:p>
            <a:pPr algn="ctr"/>
            <a:r>
              <a:rPr lang="ja-JP" altLang="en-US" sz="600" dirty="0">
                <a:latin typeface="+mn-ea"/>
              </a:rPr>
              <a:t>独自調達端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末構成管理</a:t>
            </a:r>
            <a:endParaRPr lang="en-US" altLang="ja-JP" sz="600" dirty="0">
              <a:latin typeface="+mn-ea"/>
            </a:endParaRPr>
          </a:p>
        </p:txBody>
      </p:sp>
      <p:sp>
        <p:nvSpPr>
          <p:cNvPr id="941" name="正方形/長方形 940">
            <a:extLst>
              <a:ext uri="{FF2B5EF4-FFF2-40B4-BE49-F238E27FC236}">
                <a16:creationId xmlns:a16="http://schemas.microsoft.com/office/drawing/2014/main" id="{C252A394-2742-D213-741C-D362BB23FE86}"/>
              </a:ext>
            </a:extLst>
          </p:cNvPr>
          <p:cNvSpPr/>
          <p:nvPr/>
        </p:nvSpPr>
        <p:spPr>
          <a:xfrm>
            <a:off x="4551488" y="4191620"/>
            <a:ext cx="445610" cy="2255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err="1">
              <a:solidFill>
                <a:schemeClr val="tx1"/>
              </a:solidFill>
            </a:endParaRPr>
          </a:p>
        </p:txBody>
      </p:sp>
      <p:sp>
        <p:nvSpPr>
          <p:cNvPr id="942" name="TextBox 25">
            <a:extLst>
              <a:ext uri="{FF2B5EF4-FFF2-40B4-BE49-F238E27FC236}">
                <a16:creationId xmlns:a16="http://schemas.microsoft.com/office/drawing/2014/main" id="{5D7813FD-0145-1BAE-BB9C-4AB117C68915}"/>
              </a:ext>
            </a:extLst>
          </p:cNvPr>
          <p:cNvSpPr txBox="1"/>
          <p:nvPr/>
        </p:nvSpPr>
        <p:spPr>
          <a:xfrm flipH="1">
            <a:off x="3661722" y="3981194"/>
            <a:ext cx="427865" cy="211929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0" tIns="0" rIns="0" bIns="0" rtlCol="0">
            <a:noAutofit/>
          </a:bodyPr>
          <a:lstStyle/>
          <a:p>
            <a:pPr algn="ctr"/>
            <a:r>
              <a:rPr lang="ja-JP" altLang="en-US" sz="600" dirty="0">
                <a:latin typeface="+mn-ea"/>
              </a:rPr>
              <a:t>独自調達端</a:t>
            </a:r>
            <a:endParaRPr lang="en-US" altLang="ja-JP" sz="600" dirty="0">
              <a:latin typeface="+mn-ea"/>
            </a:endParaRPr>
          </a:p>
          <a:p>
            <a:pPr algn="ctr"/>
            <a:r>
              <a:rPr lang="ja-JP" altLang="en-US" sz="600" dirty="0">
                <a:latin typeface="+mn-ea"/>
              </a:rPr>
              <a:t>末構成管理</a:t>
            </a:r>
            <a:endParaRPr lang="en-US" altLang="ja-JP" sz="600" dirty="0">
              <a:latin typeface="+mn-ea"/>
            </a:endParaRPr>
          </a:p>
        </p:txBody>
      </p:sp>
      <p:sp>
        <p:nvSpPr>
          <p:cNvPr id="943" name="フリーフォーム: 図形 942">
            <a:extLst>
              <a:ext uri="{FF2B5EF4-FFF2-40B4-BE49-F238E27FC236}">
                <a16:creationId xmlns:a16="http://schemas.microsoft.com/office/drawing/2014/main" id="{C3CF8181-17B9-C279-E157-28FD50465653}"/>
              </a:ext>
            </a:extLst>
          </p:cNvPr>
          <p:cNvSpPr/>
          <p:nvPr/>
        </p:nvSpPr>
        <p:spPr>
          <a:xfrm>
            <a:off x="1421168" y="3517532"/>
            <a:ext cx="2685257" cy="914103"/>
          </a:xfrm>
          <a:custGeom>
            <a:avLst/>
            <a:gdLst>
              <a:gd name="connsiteX0" fmla="*/ 0 w 2685257"/>
              <a:gd name="connsiteY0" fmla="*/ 0 h 914103"/>
              <a:gd name="connsiteX1" fmla="*/ 2244574 w 2685257"/>
              <a:gd name="connsiteY1" fmla="*/ 0 h 914103"/>
              <a:gd name="connsiteX2" fmla="*/ 2244574 w 2685257"/>
              <a:gd name="connsiteY2" fmla="*/ 428702 h 914103"/>
              <a:gd name="connsiteX3" fmla="*/ 2685257 w 2685257"/>
              <a:gd name="connsiteY3" fmla="*/ 428702 h 914103"/>
              <a:gd name="connsiteX4" fmla="*/ 2685257 w 2685257"/>
              <a:gd name="connsiteY4" fmla="*/ 914103 h 914103"/>
              <a:gd name="connsiteX5" fmla="*/ 2244574 w 2685257"/>
              <a:gd name="connsiteY5" fmla="*/ 914103 h 914103"/>
              <a:gd name="connsiteX6" fmla="*/ 440683 w 2685257"/>
              <a:gd name="connsiteY6" fmla="*/ 914103 h 914103"/>
              <a:gd name="connsiteX7" fmla="*/ 0 w 2685257"/>
              <a:gd name="connsiteY7" fmla="*/ 914103 h 914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85257" h="914103">
                <a:moveTo>
                  <a:pt x="0" y="0"/>
                </a:moveTo>
                <a:lnTo>
                  <a:pt x="2244574" y="0"/>
                </a:lnTo>
                <a:lnTo>
                  <a:pt x="2244574" y="428702"/>
                </a:lnTo>
                <a:lnTo>
                  <a:pt x="2685257" y="428702"/>
                </a:lnTo>
                <a:lnTo>
                  <a:pt x="2685257" y="914103"/>
                </a:lnTo>
                <a:lnTo>
                  <a:pt x="2244574" y="914103"/>
                </a:lnTo>
                <a:lnTo>
                  <a:pt x="440683" y="914103"/>
                </a:lnTo>
                <a:lnTo>
                  <a:pt x="0" y="914103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 err="1">
              <a:solidFill>
                <a:schemeClr val="tx1"/>
              </a:solidFill>
            </a:endParaRPr>
          </a:p>
        </p:txBody>
      </p:sp>
      <p:sp>
        <p:nvSpPr>
          <p:cNvPr id="944" name="テキスト ボックス 943">
            <a:extLst>
              <a:ext uri="{FF2B5EF4-FFF2-40B4-BE49-F238E27FC236}">
                <a16:creationId xmlns:a16="http://schemas.microsoft.com/office/drawing/2014/main" id="{731AC830-19A8-F204-71FA-CA31B87CFD23}"/>
              </a:ext>
            </a:extLst>
          </p:cNvPr>
          <p:cNvSpPr txBox="1"/>
          <p:nvPr/>
        </p:nvSpPr>
        <p:spPr>
          <a:xfrm>
            <a:off x="7495630" y="754390"/>
            <a:ext cx="1443139" cy="3361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10000"/>
              </a:lnSpc>
              <a:tabLst>
                <a:tab pos="88900" algn="l"/>
              </a:tabLst>
              <a:defRPr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調達機能範囲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45" name="正方形/長方形 944">
            <a:extLst>
              <a:ext uri="{FF2B5EF4-FFF2-40B4-BE49-F238E27FC236}">
                <a16:creationId xmlns:a16="http://schemas.microsoft.com/office/drawing/2014/main" id="{E06B50BB-FF1A-09F4-7AD3-2C00593818F0}"/>
              </a:ext>
            </a:extLst>
          </p:cNvPr>
          <p:cNvSpPr/>
          <p:nvPr/>
        </p:nvSpPr>
        <p:spPr>
          <a:xfrm>
            <a:off x="7495630" y="766847"/>
            <a:ext cx="1479960" cy="27883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err="1">
              <a:solidFill>
                <a:schemeClr val="tx1"/>
              </a:solidFill>
            </a:endParaRPr>
          </a:p>
        </p:txBody>
      </p:sp>
      <p:sp>
        <p:nvSpPr>
          <p:cNvPr id="298" name="フリーフォーム: 図形 297">
            <a:extLst>
              <a:ext uri="{FF2B5EF4-FFF2-40B4-BE49-F238E27FC236}">
                <a16:creationId xmlns:a16="http://schemas.microsoft.com/office/drawing/2014/main" id="{8B8B22E5-832C-47F2-8769-378637839E8E}"/>
              </a:ext>
            </a:extLst>
          </p:cNvPr>
          <p:cNvSpPr/>
          <p:nvPr/>
        </p:nvSpPr>
        <p:spPr>
          <a:xfrm>
            <a:off x="272380" y="2364581"/>
            <a:ext cx="2310894" cy="659659"/>
          </a:xfrm>
          <a:custGeom>
            <a:avLst/>
            <a:gdLst>
              <a:gd name="connsiteX0" fmla="*/ 0 w 2310894"/>
              <a:gd name="connsiteY0" fmla="*/ 0 h 659655"/>
              <a:gd name="connsiteX1" fmla="*/ 1859504 w 2310894"/>
              <a:gd name="connsiteY1" fmla="*/ 0 h 659655"/>
              <a:gd name="connsiteX2" fmla="*/ 1859504 w 2310894"/>
              <a:gd name="connsiteY2" fmla="*/ 229668 h 659655"/>
              <a:gd name="connsiteX3" fmla="*/ 2310894 w 2310894"/>
              <a:gd name="connsiteY3" fmla="*/ 229668 h 659655"/>
              <a:gd name="connsiteX4" fmla="*/ 2310894 w 2310894"/>
              <a:gd name="connsiteY4" fmla="*/ 659655 h 659655"/>
              <a:gd name="connsiteX5" fmla="*/ 1859504 w 2310894"/>
              <a:gd name="connsiteY5" fmla="*/ 659655 h 659655"/>
              <a:gd name="connsiteX6" fmla="*/ 1837560 w 2310894"/>
              <a:gd name="connsiteY6" fmla="*/ 659655 h 659655"/>
              <a:gd name="connsiteX7" fmla="*/ 0 w 2310894"/>
              <a:gd name="connsiteY7" fmla="*/ 659655 h 659655"/>
              <a:gd name="connsiteX0" fmla="*/ 0 w 2310894"/>
              <a:gd name="connsiteY0" fmla="*/ 0 h 659655"/>
              <a:gd name="connsiteX1" fmla="*/ 1859504 w 2310894"/>
              <a:gd name="connsiteY1" fmla="*/ 0 h 659655"/>
              <a:gd name="connsiteX2" fmla="*/ 1851191 w 2310894"/>
              <a:gd name="connsiteY2" fmla="*/ 470738 h 659655"/>
              <a:gd name="connsiteX3" fmla="*/ 2310894 w 2310894"/>
              <a:gd name="connsiteY3" fmla="*/ 229668 h 659655"/>
              <a:gd name="connsiteX4" fmla="*/ 2310894 w 2310894"/>
              <a:gd name="connsiteY4" fmla="*/ 659655 h 659655"/>
              <a:gd name="connsiteX5" fmla="*/ 1859504 w 2310894"/>
              <a:gd name="connsiteY5" fmla="*/ 659655 h 659655"/>
              <a:gd name="connsiteX6" fmla="*/ 1837560 w 2310894"/>
              <a:gd name="connsiteY6" fmla="*/ 659655 h 659655"/>
              <a:gd name="connsiteX7" fmla="*/ 0 w 2310894"/>
              <a:gd name="connsiteY7" fmla="*/ 659655 h 659655"/>
              <a:gd name="connsiteX8" fmla="*/ 0 w 2310894"/>
              <a:gd name="connsiteY8" fmla="*/ 0 h 659655"/>
              <a:gd name="connsiteX0" fmla="*/ 0 w 2310894"/>
              <a:gd name="connsiteY0" fmla="*/ 0 h 659655"/>
              <a:gd name="connsiteX1" fmla="*/ 1859504 w 2310894"/>
              <a:gd name="connsiteY1" fmla="*/ 0 h 659655"/>
              <a:gd name="connsiteX2" fmla="*/ 1851191 w 2310894"/>
              <a:gd name="connsiteY2" fmla="*/ 470738 h 659655"/>
              <a:gd name="connsiteX3" fmla="*/ 2285956 w 2310894"/>
              <a:gd name="connsiteY3" fmla="*/ 454112 h 659655"/>
              <a:gd name="connsiteX4" fmla="*/ 2310894 w 2310894"/>
              <a:gd name="connsiteY4" fmla="*/ 659655 h 659655"/>
              <a:gd name="connsiteX5" fmla="*/ 1859504 w 2310894"/>
              <a:gd name="connsiteY5" fmla="*/ 659655 h 659655"/>
              <a:gd name="connsiteX6" fmla="*/ 1837560 w 2310894"/>
              <a:gd name="connsiteY6" fmla="*/ 659655 h 659655"/>
              <a:gd name="connsiteX7" fmla="*/ 0 w 2310894"/>
              <a:gd name="connsiteY7" fmla="*/ 659655 h 659655"/>
              <a:gd name="connsiteX8" fmla="*/ 0 w 2310894"/>
              <a:gd name="connsiteY8" fmla="*/ 0 h 659655"/>
              <a:gd name="connsiteX0" fmla="*/ 0 w 2310894"/>
              <a:gd name="connsiteY0" fmla="*/ 0 h 659655"/>
              <a:gd name="connsiteX1" fmla="*/ 1859504 w 2310894"/>
              <a:gd name="connsiteY1" fmla="*/ 0 h 659655"/>
              <a:gd name="connsiteX2" fmla="*/ 1851191 w 2310894"/>
              <a:gd name="connsiteY2" fmla="*/ 470738 h 659655"/>
              <a:gd name="connsiteX3" fmla="*/ 2309769 w 2310894"/>
              <a:gd name="connsiteY3" fmla="*/ 466019 h 659655"/>
              <a:gd name="connsiteX4" fmla="*/ 2310894 w 2310894"/>
              <a:gd name="connsiteY4" fmla="*/ 659655 h 659655"/>
              <a:gd name="connsiteX5" fmla="*/ 1859504 w 2310894"/>
              <a:gd name="connsiteY5" fmla="*/ 659655 h 659655"/>
              <a:gd name="connsiteX6" fmla="*/ 1837560 w 2310894"/>
              <a:gd name="connsiteY6" fmla="*/ 659655 h 659655"/>
              <a:gd name="connsiteX7" fmla="*/ 0 w 2310894"/>
              <a:gd name="connsiteY7" fmla="*/ 659655 h 659655"/>
              <a:gd name="connsiteX8" fmla="*/ 0 w 2310894"/>
              <a:gd name="connsiteY8" fmla="*/ 0 h 659655"/>
              <a:gd name="connsiteX0" fmla="*/ 0 w 2310894"/>
              <a:gd name="connsiteY0" fmla="*/ 0 h 659655"/>
              <a:gd name="connsiteX1" fmla="*/ 1859504 w 2310894"/>
              <a:gd name="connsiteY1" fmla="*/ 0 h 659655"/>
              <a:gd name="connsiteX2" fmla="*/ 1851191 w 2310894"/>
              <a:gd name="connsiteY2" fmla="*/ 470738 h 659655"/>
              <a:gd name="connsiteX3" fmla="*/ 2309769 w 2310894"/>
              <a:gd name="connsiteY3" fmla="*/ 435063 h 659655"/>
              <a:gd name="connsiteX4" fmla="*/ 2310894 w 2310894"/>
              <a:gd name="connsiteY4" fmla="*/ 659655 h 659655"/>
              <a:gd name="connsiteX5" fmla="*/ 1859504 w 2310894"/>
              <a:gd name="connsiteY5" fmla="*/ 659655 h 659655"/>
              <a:gd name="connsiteX6" fmla="*/ 1837560 w 2310894"/>
              <a:gd name="connsiteY6" fmla="*/ 659655 h 659655"/>
              <a:gd name="connsiteX7" fmla="*/ 0 w 2310894"/>
              <a:gd name="connsiteY7" fmla="*/ 659655 h 659655"/>
              <a:gd name="connsiteX8" fmla="*/ 0 w 2310894"/>
              <a:gd name="connsiteY8" fmla="*/ 0 h 659655"/>
              <a:gd name="connsiteX0" fmla="*/ 0 w 2310894"/>
              <a:gd name="connsiteY0" fmla="*/ 0 h 659655"/>
              <a:gd name="connsiteX1" fmla="*/ 1859504 w 2310894"/>
              <a:gd name="connsiteY1" fmla="*/ 0 h 659655"/>
              <a:gd name="connsiteX2" fmla="*/ 1855953 w 2310894"/>
              <a:gd name="connsiteY2" fmla="*/ 435019 h 659655"/>
              <a:gd name="connsiteX3" fmla="*/ 2309769 w 2310894"/>
              <a:gd name="connsiteY3" fmla="*/ 435063 h 659655"/>
              <a:gd name="connsiteX4" fmla="*/ 2310894 w 2310894"/>
              <a:gd name="connsiteY4" fmla="*/ 659655 h 659655"/>
              <a:gd name="connsiteX5" fmla="*/ 1859504 w 2310894"/>
              <a:gd name="connsiteY5" fmla="*/ 659655 h 659655"/>
              <a:gd name="connsiteX6" fmla="*/ 1837560 w 2310894"/>
              <a:gd name="connsiteY6" fmla="*/ 659655 h 659655"/>
              <a:gd name="connsiteX7" fmla="*/ 0 w 2310894"/>
              <a:gd name="connsiteY7" fmla="*/ 659655 h 659655"/>
              <a:gd name="connsiteX8" fmla="*/ 0 w 2310894"/>
              <a:gd name="connsiteY8" fmla="*/ 0 h 659655"/>
              <a:gd name="connsiteX0" fmla="*/ 0 w 2310894"/>
              <a:gd name="connsiteY0" fmla="*/ 4 h 659659"/>
              <a:gd name="connsiteX1" fmla="*/ 482476 w 2310894"/>
              <a:gd name="connsiteY1" fmla="*/ 0 h 659659"/>
              <a:gd name="connsiteX2" fmla="*/ 1859504 w 2310894"/>
              <a:gd name="connsiteY2" fmla="*/ 4 h 659659"/>
              <a:gd name="connsiteX3" fmla="*/ 1855953 w 2310894"/>
              <a:gd name="connsiteY3" fmla="*/ 435023 h 659659"/>
              <a:gd name="connsiteX4" fmla="*/ 2309769 w 2310894"/>
              <a:gd name="connsiteY4" fmla="*/ 435067 h 659659"/>
              <a:gd name="connsiteX5" fmla="*/ 2310894 w 2310894"/>
              <a:gd name="connsiteY5" fmla="*/ 659659 h 659659"/>
              <a:gd name="connsiteX6" fmla="*/ 1859504 w 2310894"/>
              <a:gd name="connsiteY6" fmla="*/ 659659 h 659659"/>
              <a:gd name="connsiteX7" fmla="*/ 1837560 w 2310894"/>
              <a:gd name="connsiteY7" fmla="*/ 659659 h 659659"/>
              <a:gd name="connsiteX8" fmla="*/ 0 w 2310894"/>
              <a:gd name="connsiteY8" fmla="*/ 659659 h 659659"/>
              <a:gd name="connsiteX9" fmla="*/ 0 w 2310894"/>
              <a:gd name="connsiteY9" fmla="*/ 4 h 659659"/>
              <a:gd name="connsiteX0" fmla="*/ 0 w 2310894"/>
              <a:gd name="connsiteY0" fmla="*/ 4 h 659659"/>
              <a:gd name="connsiteX1" fmla="*/ 482476 w 2310894"/>
              <a:gd name="connsiteY1" fmla="*/ 0 h 659659"/>
              <a:gd name="connsiteX2" fmla="*/ 1859504 w 2310894"/>
              <a:gd name="connsiteY2" fmla="*/ 4 h 659659"/>
              <a:gd name="connsiteX3" fmla="*/ 1855953 w 2310894"/>
              <a:gd name="connsiteY3" fmla="*/ 435023 h 659659"/>
              <a:gd name="connsiteX4" fmla="*/ 2309769 w 2310894"/>
              <a:gd name="connsiteY4" fmla="*/ 435067 h 659659"/>
              <a:gd name="connsiteX5" fmla="*/ 2310894 w 2310894"/>
              <a:gd name="connsiteY5" fmla="*/ 659659 h 659659"/>
              <a:gd name="connsiteX6" fmla="*/ 1859504 w 2310894"/>
              <a:gd name="connsiteY6" fmla="*/ 659659 h 659659"/>
              <a:gd name="connsiteX7" fmla="*/ 1837560 w 2310894"/>
              <a:gd name="connsiteY7" fmla="*/ 659659 h 659659"/>
              <a:gd name="connsiteX8" fmla="*/ 0 w 2310894"/>
              <a:gd name="connsiteY8" fmla="*/ 659659 h 659659"/>
              <a:gd name="connsiteX9" fmla="*/ 0 w 2310894"/>
              <a:gd name="connsiteY9" fmla="*/ 4 h 659659"/>
              <a:gd name="connsiteX0" fmla="*/ 0 w 2310894"/>
              <a:gd name="connsiteY0" fmla="*/ 0 h 659655"/>
              <a:gd name="connsiteX1" fmla="*/ 487239 w 2310894"/>
              <a:gd name="connsiteY1" fmla="*/ 209546 h 659655"/>
              <a:gd name="connsiteX2" fmla="*/ 1859504 w 2310894"/>
              <a:gd name="connsiteY2" fmla="*/ 0 h 659655"/>
              <a:gd name="connsiteX3" fmla="*/ 1855953 w 2310894"/>
              <a:gd name="connsiteY3" fmla="*/ 435019 h 659655"/>
              <a:gd name="connsiteX4" fmla="*/ 2309769 w 2310894"/>
              <a:gd name="connsiteY4" fmla="*/ 435063 h 659655"/>
              <a:gd name="connsiteX5" fmla="*/ 2310894 w 2310894"/>
              <a:gd name="connsiteY5" fmla="*/ 659655 h 659655"/>
              <a:gd name="connsiteX6" fmla="*/ 1859504 w 2310894"/>
              <a:gd name="connsiteY6" fmla="*/ 659655 h 659655"/>
              <a:gd name="connsiteX7" fmla="*/ 1837560 w 2310894"/>
              <a:gd name="connsiteY7" fmla="*/ 659655 h 659655"/>
              <a:gd name="connsiteX8" fmla="*/ 0 w 2310894"/>
              <a:gd name="connsiteY8" fmla="*/ 659655 h 659655"/>
              <a:gd name="connsiteX9" fmla="*/ 0 w 2310894"/>
              <a:gd name="connsiteY9" fmla="*/ 0 h 659655"/>
              <a:gd name="connsiteX0" fmla="*/ 0 w 2310894"/>
              <a:gd name="connsiteY0" fmla="*/ 0 h 659655"/>
              <a:gd name="connsiteX1" fmla="*/ 487239 w 2310894"/>
              <a:gd name="connsiteY1" fmla="*/ 209546 h 659655"/>
              <a:gd name="connsiteX2" fmla="*/ 1859504 w 2310894"/>
              <a:gd name="connsiteY2" fmla="*/ 0 h 659655"/>
              <a:gd name="connsiteX3" fmla="*/ 1855953 w 2310894"/>
              <a:gd name="connsiteY3" fmla="*/ 435019 h 659655"/>
              <a:gd name="connsiteX4" fmla="*/ 2309769 w 2310894"/>
              <a:gd name="connsiteY4" fmla="*/ 435063 h 659655"/>
              <a:gd name="connsiteX5" fmla="*/ 2310894 w 2310894"/>
              <a:gd name="connsiteY5" fmla="*/ 659655 h 659655"/>
              <a:gd name="connsiteX6" fmla="*/ 1859504 w 2310894"/>
              <a:gd name="connsiteY6" fmla="*/ 659655 h 659655"/>
              <a:gd name="connsiteX7" fmla="*/ 1837560 w 2310894"/>
              <a:gd name="connsiteY7" fmla="*/ 659655 h 659655"/>
              <a:gd name="connsiteX8" fmla="*/ 0 w 2310894"/>
              <a:gd name="connsiteY8" fmla="*/ 659655 h 659655"/>
              <a:gd name="connsiteX9" fmla="*/ 0 w 2310894"/>
              <a:gd name="connsiteY9" fmla="*/ 0 h 659655"/>
              <a:gd name="connsiteX0" fmla="*/ 0 w 2310894"/>
              <a:gd name="connsiteY0" fmla="*/ 0 h 659655"/>
              <a:gd name="connsiteX1" fmla="*/ 487239 w 2310894"/>
              <a:gd name="connsiteY1" fmla="*/ 209546 h 659655"/>
              <a:gd name="connsiteX2" fmla="*/ 1859504 w 2310894"/>
              <a:gd name="connsiteY2" fmla="*/ 0 h 659655"/>
              <a:gd name="connsiteX3" fmla="*/ 1855953 w 2310894"/>
              <a:gd name="connsiteY3" fmla="*/ 435019 h 659655"/>
              <a:gd name="connsiteX4" fmla="*/ 2309769 w 2310894"/>
              <a:gd name="connsiteY4" fmla="*/ 435063 h 659655"/>
              <a:gd name="connsiteX5" fmla="*/ 2310894 w 2310894"/>
              <a:gd name="connsiteY5" fmla="*/ 659655 h 659655"/>
              <a:gd name="connsiteX6" fmla="*/ 1859504 w 2310894"/>
              <a:gd name="connsiteY6" fmla="*/ 659655 h 659655"/>
              <a:gd name="connsiteX7" fmla="*/ 1837560 w 2310894"/>
              <a:gd name="connsiteY7" fmla="*/ 659655 h 659655"/>
              <a:gd name="connsiteX8" fmla="*/ 0 w 2310894"/>
              <a:gd name="connsiteY8" fmla="*/ 659655 h 659655"/>
              <a:gd name="connsiteX9" fmla="*/ 0 w 2310894"/>
              <a:gd name="connsiteY9" fmla="*/ 0 h 659655"/>
              <a:gd name="connsiteX0" fmla="*/ 0 w 2310894"/>
              <a:gd name="connsiteY0" fmla="*/ 4 h 659659"/>
              <a:gd name="connsiteX1" fmla="*/ 484858 w 2310894"/>
              <a:gd name="connsiteY1" fmla="*/ 0 h 659659"/>
              <a:gd name="connsiteX2" fmla="*/ 1859504 w 2310894"/>
              <a:gd name="connsiteY2" fmla="*/ 4 h 659659"/>
              <a:gd name="connsiteX3" fmla="*/ 1855953 w 2310894"/>
              <a:gd name="connsiteY3" fmla="*/ 435023 h 659659"/>
              <a:gd name="connsiteX4" fmla="*/ 2309769 w 2310894"/>
              <a:gd name="connsiteY4" fmla="*/ 435067 h 659659"/>
              <a:gd name="connsiteX5" fmla="*/ 2310894 w 2310894"/>
              <a:gd name="connsiteY5" fmla="*/ 659659 h 659659"/>
              <a:gd name="connsiteX6" fmla="*/ 1859504 w 2310894"/>
              <a:gd name="connsiteY6" fmla="*/ 659659 h 659659"/>
              <a:gd name="connsiteX7" fmla="*/ 1837560 w 2310894"/>
              <a:gd name="connsiteY7" fmla="*/ 659659 h 659659"/>
              <a:gd name="connsiteX8" fmla="*/ 0 w 2310894"/>
              <a:gd name="connsiteY8" fmla="*/ 659659 h 659659"/>
              <a:gd name="connsiteX9" fmla="*/ 0 w 2310894"/>
              <a:gd name="connsiteY9" fmla="*/ 4 h 659659"/>
              <a:gd name="connsiteX0" fmla="*/ 0 w 2310894"/>
              <a:gd name="connsiteY0" fmla="*/ 4 h 659659"/>
              <a:gd name="connsiteX1" fmla="*/ 484858 w 2310894"/>
              <a:gd name="connsiteY1" fmla="*/ 0 h 659659"/>
              <a:gd name="connsiteX2" fmla="*/ 480095 w 2310894"/>
              <a:gd name="connsiteY2" fmla="*/ 7144 h 659659"/>
              <a:gd name="connsiteX3" fmla="*/ 1859504 w 2310894"/>
              <a:gd name="connsiteY3" fmla="*/ 4 h 659659"/>
              <a:gd name="connsiteX4" fmla="*/ 1855953 w 2310894"/>
              <a:gd name="connsiteY4" fmla="*/ 435023 h 659659"/>
              <a:gd name="connsiteX5" fmla="*/ 2309769 w 2310894"/>
              <a:gd name="connsiteY5" fmla="*/ 435067 h 659659"/>
              <a:gd name="connsiteX6" fmla="*/ 2310894 w 2310894"/>
              <a:gd name="connsiteY6" fmla="*/ 659659 h 659659"/>
              <a:gd name="connsiteX7" fmla="*/ 1859504 w 2310894"/>
              <a:gd name="connsiteY7" fmla="*/ 659659 h 659659"/>
              <a:gd name="connsiteX8" fmla="*/ 1837560 w 2310894"/>
              <a:gd name="connsiteY8" fmla="*/ 659659 h 659659"/>
              <a:gd name="connsiteX9" fmla="*/ 0 w 2310894"/>
              <a:gd name="connsiteY9" fmla="*/ 659659 h 659659"/>
              <a:gd name="connsiteX10" fmla="*/ 0 w 2310894"/>
              <a:gd name="connsiteY10" fmla="*/ 4 h 659659"/>
              <a:gd name="connsiteX0" fmla="*/ 0 w 2310894"/>
              <a:gd name="connsiteY0" fmla="*/ 4 h 659659"/>
              <a:gd name="connsiteX1" fmla="*/ 484858 w 2310894"/>
              <a:gd name="connsiteY1" fmla="*/ 0 h 659659"/>
              <a:gd name="connsiteX2" fmla="*/ 484858 w 2310894"/>
              <a:gd name="connsiteY2" fmla="*/ 230981 h 659659"/>
              <a:gd name="connsiteX3" fmla="*/ 1859504 w 2310894"/>
              <a:gd name="connsiteY3" fmla="*/ 4 h 659659"/>
              <a:gd name="connsiteX4" fmla="*/ 1855953 w 2310894"/>
              <a:gd name="connsiteY4" fmla="*/ 435023 h 659659"/>
              <a:gd name="connsiteX5" fmla="*/ 2309769 w 2310894"/>
              <a:gd name="connsiteY5" fmla="*/ 435067 h 659659"/>
              <a:gd name="connsiteX6" fmla="*/ 2310894 w 2310894"/>
              <a:gd name="connsiteY6" fmla="*/ 659659 h 659659"/>
              <a:gd name="connsiteX7" fmla="*/ 1859504 w 2310894"/>
              <a:gd name="connsiteY7" fmla="*/ 659659 h 659659"/>
              <a:gd name="connsiteX8" fmla="*/ 1837560 w 2310894"/>
              <a:gd name="connsiteY8" fmla="*/ 659659 h 659659"/>
              <a:gd name="connsiteX9" fmla="*/ 0 w 2310894"/>
              <a:gd name="connsiteY9" fmla="*/ 659659 h 659659"/>
              <a:gd name="connsiteX10" fmla="*/ 0 w 2310894"/>
              <a:gd name="connsiteY10" fmla="*/ 4 h 659659"/>
              <a:gd name="connsiteX0" fmla="*/ 0 w 2310894"/>
              <a:gd name="connsiteY0" fmla="*/ 4 h 659659"/>
              <a:gd name="connsiteX1" fmla="*/ 484858 w 2310894"/>
              <a:gd name="connsiteY1" fmla="*/ 0 h 659659"/>
              <a:gd name="connsiteX2" fmla="*/ 927771 w 2310894"/>
              <a:gd name="connsiteY2" fmla="*/ 2381 h 659659"/>
              <a:gd name="connsiteX3" fmla="*/ 1859504 w 2310894"/>
              <a:gd name="connsiteY3" fmla="*/ 4 h 659659"/>
              <a:gd name="connsiteX4" fmla="*/ 1855953 w 2310894"/>
              <a:gd name="connsiteY4" fmla="*/ 435023 h 659659"/>
              <a:gd name="connsiteX5" fmla="*/ 2309769 w 2310894"/>
              <a:gd name="connsiteY5" fmla="*/ 435067 h 659659"/>
              <a:gd name="connsiteX6" fmla="*/ 2310894 w 2310894"/>
              <a:gd name="connsiteY6" fmla="*/ 659659 h 659659"/>
              <a:gd name="connsiteX7" fmla="*/ 1859504 w 2310894"/>
              <a:gd name="connsiteY7" fmla="*/ 659659 h 659659"/>
              <a:gd name="connsiteX8" fmla="*/ 1837560 w 2310894"/>
              <a:gd name="connsiteY8" fmla="*/ 659659 h 659659"/>
              <a:gd name="connsiteX9" fmla="*/ 0 w 2310894"/>
              <a:gd name="connsiteY9" fmla="*/ 659659 h 659659"/>
              <a:gd name="connsiteX10" fmla="*/ 0 w 2310894"/>
              <a:gd name="connsiteY10" fmla="*/ 4 h 659659"/>
              <a:gd name="connsiteX0" fmla="*/ 0 w 2310894"/>
              <a:gd name="connsiteY0" fmla="*/ 2385 h 662040"/>
              <a:gd name="connsiteX1" fmla="*/ 484858 w 2310894"/>
              <a:gd name="connsiteY1" fmla="*/ 2381 h 662040"/>
              <a:gd name="connsiteX2" fmla="*/ 927771 w 2310894"/>
              <a:gd name="connsiteY2" fmla="*/ 4762 h 662040"/>
              <a:gd name="connsiteX3" fmla="*/ 927770 w 2310894"/>
              <a:gd name="connsiteY3" fmla="*/ 0 h 662040"/>
              <a:gd name="connsiteX4" fmla="*/ 1859504 w 2310894"/>
              <a:gd name="connsiteY4" fmla="*/ 2385 h 662040"/>
              <a:gd name="connsiteX5" fmla="*/ 1855953 w 2310894"/>
              <a:gd name="connsiteY5" fmla="*/ 437404 h 662040"/>
              <a:gd name="connsiteX6" fmla="*/ 2309769 w 2310894"/>
              <a:gd name="connsiteY6" fmla="*/ 437448 h 662040"/>
              <a:gd name="connsiteX7" fmla="*/ 2310894 w 2310894"/>
              <a:gd name="connsiteY7" fmla="*/ 662040 h 662040"/>
              <a:gd name="connsiteX8" fmla="*/ 1859504 w 2310894"/>
              <a:gd name="connsiteY8" fmla="*/ 662040 h 662040"/>
              <a:gd name="connsiteX9" fmla="*/ 1837560 w 2310894"/>
              <a:gd name="connsiteY9" fmla="*/ 662040 h 662040"/>
              <a:gd name="connsiteX10" fmla="*/ 0 w 2310894"/>
              <a:gd name="connsiteY10" fmla="*/ 662040 h 662040"/>
              <a:gd name="connsiteX11" fmla="*/ 0 w 2310894"/>
              <a:gd name="connsiteY11" fmla="*/ 2385 h 662040"/>
              <a:gd name="connsiteX0" fmla="*/ 0 w 2310894"/>
              <a:gd name="connsiteY0" fmla="*/ 2385 h 662040"/>
              <a:gd name="connsiteX1" fmla="*/ 484858 w 2310894"/>
              <a:gd name="connsiteY1" fmla="*/ 2381 h 662040"/>
              <a:gd name="connsiteX2" fmla="*/ 480095 w 2310894"/>
              <a:gd name="connsiteY2" fmla="*/ 0 h 662040"/>
              <a:gd name="connsiteX3" fmla="*/ 927771 w 2310894"/>
              <a:gd name="connsiteY3" fmla="*/ 4762 h 662040"/>
              <a:gd name="connsiteX4" fmla="*/ 927770 w 2310894"/>
              <a:gd name="connsiteY4" fmla="*/ 0 h 662040"/>
              <a:gd name="connsiteX5" fmla="*/ 1859504 w 2310894"/>
              <a:gd name="connsiteY5" fmla="*/ 2385 h 662040"/>
              <a:gd name="connsiteX6" fmla="*/ 1855953 w 2310894"/>
              <a:gd name="connsiteY6" fmla="*/ 437404 h 662040"/>
              <a:gd name="connsiteX7" fmla="*/ 2309769 w 2310894"/>
              <a:gd name="connsiteY7" fmla="*/ 437448 h 662040"/>
              <a:gd name="connsiteX8" fmla="*/ 2310894 w 2310894"/>
              <a:gd name="connsiteY8" fmla="*/ 662040 h 662040"/>
              <a:gd name="connsiteX9" fmla="*/ 1859504 w 2310894"/>
              <a:gd name="connsiteY9" fmla="*/ 662040 h 662040"/>
              <a:gd name="connsiteX10" fmla="*/ 1837560 w 2310894"/>
              <a:gd name="connsiteY10" fmla="*/ 662040 h 662040"/>
              <a:gd name="connsiteX11" fmla="*/ 0 w 2310894"/>
              <a:gd name="connsiteY11" fmla="*/ 662040 h 662040"/>
              <a:gd name="connsiteX12" fmla="*/ 0 w 2310894"/>
              <a:gd name="connsiteY12" fmla="*/ 2385 h 662040"/>
              <a:gd name="connsiteX0" fmla="*/ 0 w 2310894"/>
              <a:gd name="connsiteY0" fmla="*/ 2385 h 662040"/>
              <a:gd name="connsiteX1" fmla="*/ 484858 w 2310894"/>
              <a:gd name="connsiteY1" fmla="*/ 2381 h 662040"/>
              <a:gd name="connsiteX2" fmla="*/ 484857 w 2310894"/>
              <a:gd name="connsiteY2" fmla="*/ 223838 h 662040"/>
              <a:gd name="connsiteX3" fmla="*/ 927771 w 2310894"/>
              <a:gd name="connsiteY3" fmla="*/ 4762 h 662040"/>
              <a:gd name="connsiteX4" fmla="*/ 927770 w 2310894"/>
              <a:gd name="connsiteY4" fmla="*/ 0 h 662040"/>
              <a:gd name="connsiteX5" fmla="*/ 1859504 w 2310894"/>
              <a:gd name="connsiteY5" fmla="*/ 2385 h 662040"/>
              <a:gd name="connsiteX6" fmla="*/ 1855953 w 2310894"/>
              <a:gd name="connsiteY6" fmla="*/ 437404 h 662040"/>
              <a:gd name="connsiteX7" fmla="*/ 2309769 w 2310894"/>
              <a:gd name="connsiteY7" fmla="*/ 437448 h 662040"/>
              <a:gd name="connsiteX8" fmla="*/ 2310894 w 2310894"/>
              <a:gd name="connsiteY8" fmla="*/ 662040 h 662040"/>
              <a:gd name="connsiteX9" fmla="*/ 1859504 w 2310894"/>
              <a:gd name="connsiteY9" fmla="*/ 662040 h 662040"/>
              <a:gd name="connsiteX10" fmla="*/ 1837560 w 2310894"/>
              <a:gd name="connsiteY10" fmla="*/ 662040 h 662040"/>
              <a:gd name="connsiteX11" fmla="*/ 0 w 2310894"/>
              <a:gd name="connsiteY11" fmla="*/ 662040 h 662040"/>
              <a:gd name="connsiteX12" fmla="*/ 0 w 2310894"/>
              <a:gd name="connsiteY12" fmla="*/ 2385 h 662040"/>
              <a:gd name="connsiteX0" fmla="*/ 0 w 2310894"/>
              <a:gd name="connsiteY0" fmla="*/ 28579 h 688234"/>
              <a:gd name="connsiteX1" fmla="*/ 484858 w 2310894"/>
              <a:gd name="connsiteY1" fmla="*/ 28575 h 688234"/>
              <a:gd name="connsiteX2" fmla="*/ 484857 w 2310894"/>
              <a:gd name="connsiteY2" fmla="*/ 250032 h 688234"/>
              <a:gd name="connsiteX3" fmla="*/ 927771 w 2310894"/>
              <a:gd name="connsiteY3" fmla="*/ 30956 h 688234"/>
              <a:gd name="connsiteX4" fmla="*/ 982538 w 2310894"/>
              <a:gd name="connsiteY4" fmla="*/ 0 h 688234"/>
              <a:gd name="connsiteX5" fmla="*/ 1859504 w 2310894"/>
              <a:gd name="connsiteY5" fmla="*/ 28579 h 688234"/>
              <a:gd name="connsiteX6" fmla="*/ 1855953 w 2310894"/>
              <a:gd name="connsiteY6" fmla="*/ 463598 h 688234"/>
              <a:gd name="connsiteX7" fmla="*/ 2309769 w 2310894"/>
              <a:gd name="connsiteY7" fmla="*/ 463642 h 688234"/>
              <a:gd name="connsiteX8" fmla="*/ 2310894 w 2310894"/>
              <a:gd name="connsiteY8" fmla="*/ 688234 h 688234"/>
              <a:gd name="connsiteX9" fmla="*/ 1859504 w 2310894"/>
              <a:gd name="connsiteY9" fmla="*/ 688234 h 688234"/>
              <a:gd name="connsiteX10" fmla="*/ 1837560 w 2310894"/>
              <a:gd name="connsiteY10" fmla="*/ 688234 h 688234"/>
              <a:gd name="connsiteX11" fmla="*/ 0 w 2310894"/>
              <a:gd name="connsiteY11" fmla="*/ 688234 h 688234"/>
              <a:gd name="connsiteX12" fmla="*/ 0 w 2310894"/>
              <a:gd name="connsiteY12" fmla="*/ 28579 h 688234"/>
              <a:gd name="connsiteX0" fmla="*/ 0 w 2310894"/>
              <a:gd name="connsiteY0" fmla="*/ 28579 h 688234"/>
              <a:gd name="connsiteX1" fmla="*/ 484858 w 2310894"/>
              <a:gd name="connsiteY1" fmla="*/ 28575 h 688234"/>
              <a:gd name="connsiteX2" fmla="*/ 484857 w 2310894"/>
              <a:gd name="connsiteY2" fmla="*/ 250032 h 688234"/>
              <a:gd name="connsiteX3" fmla="*/ 944440 w 2310894"/>
              <a:gd name="connsiteY3" fmla="*/ 245269 h 688234"/>
              <a:gd name="connsiteX4" fmla="*/ 982538 w 2310894"/>
              <a:gd name="connsiteY4" fmla="*/ 0 h 688234"/>
              <a:gd name="connsiteX5" fmla="*/ 1859504 w 2310894"/>
              <a:gd name="connsiteY5" fmla="*/ 28579 h 688234"/>
              <a:gd name="connsiteX6" fmla="*/ 1855953 w 2310894"/>
              <a:gd name="connsiteY6" fmla="*/ 463598 h 688234"/>
              <a:gd name="connsiteX7" fmla="*/ 2309769 w 2310894"/>
              <a:gd name="connsiteY7" fmla="*/ 463642 h 688234"/>
              <a:gd name="connsiteX8" fmla="*/ 2310894 w 2310894"/>
              <a:gd name="connsiteY8" fmla="*/ 688234 h 688234"/>
              <a:gd name="connsiteX9" fmla="*/ 1859504 w 2310894"/>
              <a:gd name="connsiteY9" fmla="*/ 688234 h 688234"/>
              <a:gd name="connsiteX10" fmla="*/ 1837560 w 2310894"/>
              <a:gd name="connsiteY10" fmla="*/ 688234 h 688234"/>
              <a:gd name="connsiteX11" fmla="*/ 0 w 2310894"/>
              <a:gd name="connsiteY11" fmla="*/ 688234 h 688234"/>
              <a:gd name="connsiteX12" fmla="*/ 0 w 2310894"/>
              <a:gd name="connsiteY12" fmla="*/ 28579 h 688234"/>
              <a:gd name="connsiteX0" fmla="*/ 0 w 2310894"/>
              <a:gd name="connsiteY0" fmla="*/ 4 h 659659"/>
              <a:gd name="connsiteX1" fmla="*/ 484858 w 2310894"/>
              <a:gd name="connsiteY1" fmla="*/ 0 h 659659"/>
              <a:gd name="connsiteX2" fmla="*/ 484857 w 2310894"/>
              <a:gd name="connsiteY2" fmla="*/ 221457 h 659659"/>
              <a:gd name="connsiteX3" fmla="*/ 944440 w 2310894"/>
              <a:gd name="connsiteY3" fmla="*/ 216694 h 659659"/>
              <a:gd name="connsiteX4" fmla="*/ 942056 w 2310894"/>
              <a:gd name="connsiteY4" fmla="*/ 2381 h 659659"/>
              <a:gd name="connsiteX5" fmla="*/ 1859504 w 2310894"/>
              <a:gd name="connsiteY5" fmla="*/ 4 h 659659"/>
              <a:gd name="connsiteX6" fmla="*/ 1855953 w 2310894"/>
              <a:gd name="connsiteY6" fmla="*/ 435023 h 659659"/>
              <a:gd name="connsiteX7" fmla="*/ 2309769 w 2310894"/>
              <a:gd name="connsiteY7" fmla="*/ 435067 h 659659"/>
              <a:gd name="connsiteX8" fmla="*/ 2310894 w 2310894"/>
              <a:gd name="connsiteY8" fmla="*/ 659659 h 659659"/>
              <a:gd name="connsiteX9" fmla="*/ 1859504 w 2310894"/>
              <a:gd name="connsiteY9" fmla="*/ 659659 h 659659"/>
              <a:gd name="connsiteX10" fmla="*/ 1837560 w 2310894"/>
              <a:gd name="connsiteY10" fmla="*/ 659659 h 659659"/>
              <a:gd name="connsiteX11" fmla="*/ 0 w 2310894"/>
              <a:gd name="connsiteY11" fmla="*/ 659659 h 659659"/>
              <a:gd name="connsiteX12" fmla="*/ 0 w 2310894"/>
              <a:gd name="connsiteY12" fmla="*/ 4 h 659659"/>
              <a:gd name="connsiteX0" fmla="*/ 0 w 2310894"/>
              <a:gd name="connsiteY0" fmla="*/ 7148 h 666803"/>
              <a:gd name="connsiteX1" fmla="*/ 484858 w 2310894"/>
              <a:gd name="connsiteY1" fmla="*/ 7144 h 666803"/>
              <a:gd name="connsiteX2" fmla="*/ 484857 w 2310894"/>
              <a:gd name="connsiteY2" fmla="*/ 228601 h 666803"/>
              <a:gd name="connsiteX3" fmla="*/ 944440 w 2310894"/>
              <a:gd name="connsiteY3" fmla="*/ 223838 h 666803"/>
              <a:gd name="connsiteX4" fmla="*/ 939675 w 2310894"/>
              <a:gd name="connsiteY4" fmla="*/ 0 h 666803"/>
              <a:gd name="connsiteX5" fmla="*/ 1859504 w 2310894"/>
              <a:gd name="connsiteY5" fmla="*/ 7148 h 666803"/>
              <a:gd name="connsiteX6" fmla="*/ 1855953 w 2310894"/>
              <a:gd name="connsiteY6" fmla="*/ 442167 h 666803"/>
              <a:gd name="connsiteX7" fmla="*/ 2309769 w 2310894"/>
              <a:gd name="connsiteY7" fmla="*/ 442211 h 666803"/>
              <a:gd name="connsiteX8" fmla="*/ 2310894 w 2310894"/>
              <a:gd name="connsiteY8" fmla="*/ 666803 h 666803"/>
              <a:gd name="connsiteX9" fmla="*/ 1859504 w 2310894"/>
              <a:gd name="connsiteY9" fmla="*/ 666803 h 666803"/>
              <a:gd name="connsiteX10" fmla="*/ 1837560 w 2310894"/>
              <a:gd name="connsiteY10" fmla="*/ 666803 h 666803"/>
              <a:gd name="connsiteX11" fmla="*/ 0 w 2310894"/>
              <a:gd name="connsiteY11" fmla="*/ 666803 h 666803"/>
              <a:gd name="connsiteX12" fmla="*/ 0 w 2310894"/>
              <a:gd name="connsiteY12" fmla="*/ 7148 h 666803"/>
              <a:gd name="connsiteX0" fmla="*/ 0 w 2310894"/>
              <a:gd name="connsiteY0" fmla="*/ 4 h 659659"/>
              <a:gd name="connsiteX1" fmla="*/ 484858 w 2310894"/>
              <a:gd name="connsiteY1" fmla="*/ 0 h 659659"/>
              <a:gd name="connsiteX2" fmla="*/ 484857 w 2310894"/>
              <a:gd name="connsiteY2" fmla="*/ 221457 h 659659"/>
              <a:gd name="connsiteX3" fmla="*/ 944440 w 2310894"/>
              <a:gd name="connsiteY3" fmla="*/ 216694 h 659659"/>
              <a:gd name="connsiteX4" fmla="*/ 946819 w 2310894"/>
              <a:gd name="connsiteY4" fmla="*/ 2381 h 659659"/>
              <a:gd name="connsiteX5" fmla="*/ 1859504 w 2310894"/>
              <a:gd name="connsiteY5" fmla="*/ 4 h 659659"/>
              <a:gd name="connsiteX6" fmla="*/ 1855953 w 2310894"/>
              <a:gd name="connsiteY6" fmla="*/ 435023 h 659659"/>
              <a:gd name="connsiteX7" fmla="*/ 2309769 w 2310894"/>
              <a:gd name="connsiteY7" fmla="*/ 435067 h 659659"/>
              <a:gd name="connsiteX8" fmla="*/ 2310894 w 2310894"/>
              <a:gd name="connsiteY8" fmla="*/ 659659 h 659659"/>
              <a:gd name="connsiteX9" fmla="*/ 1859504 w 2310894"/>
              <a:gd name="connsiteY9" fmla="*/ 659659 h 659659"/>
              <a:gd name="connsiteX10" fmla="*/ 1837560 w 2310894"/>
              <a:gd name="connsiteY10" fmla="*/ 659659 h 659659"/>
              <a:gd name="connsiteX11" fmla="*/ 0 w 2310894"/>
              <a:gd name="connsiteY11" fmla="*/ 659659 h 659659"/>
              <a:gd name="connsiteX12" fmla="*/ 0 w 2310894"/>
              <a:gd name="connsiteY12" fmla="*/ 4 h 659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10894" h="659659">
                <a:moveTo>
                  <a:pt x="0" y="4"/>
                </a:moveTo>
                <a:lnTo>
                  <a:pt x="484858" y="0"/>
                </a:lnTo>
                <a:cubicBezTo>
                  <a:pt x="484858" y="73819"/>
                  <a:pt x="484857" y="147638"/>
                  <a:pt x="484857" y="221457"/>
                </a:cubicBezTo>
                <a:lnTo>
                  <a:pt x="944440" y="216694"/>
                </a:lnTo>
                <a:cubicBezTo>
                  <a:pt x="944440" y="215107"/>
                  <a:pt x="946819" y="3968"/>
                  <a:pt x="946819" y="2381"/>
                </a:cubicBezTo>
                <a:lnTo>
                  <a:pt x="1859504" y="4"/>
                </a:lnTo>
                <a:cubicBezTo>
                  <a:pt x="1858320" y="145010"/>
                  <a:pt x="1857137" y="290017"/>
                  <a:pt x="1855953" y="435023"/>
                </a:cubicBezTo>
                <a:lnTo>
                  <a:pt x="2309769" y="435067"/>
                </a:lnTo>
                <a:lnTo>
                  <a:pt x="2310894" y="659659"/>
                </a:lnTo>
                <a:lnTo>
                  <a:pt x="1859504" y="659659"/>
                </a:lnTo>
                <a:lnTo>
                  <a:pt x="1837560" y="659659"/>
                </a:lnTo>
                <a:lnTo>
                  <a:pt x="0" y="659659"/>
                </a:lnTo>
                <a:lnTo>
                  <a:pt x="0" y="4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723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669</Words>
  <Application>Microsoft Office PowerPoint</Application>
  <PresentationFormat>画面に合わせる (4:3)</PresentationFormat>
  <Paragraphs>318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新細明體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2024-08-19T01:24:31Z</dcterms:created>
  <dcterms:modified xsi:type="dcterms:W3CDTF">2024-08-19T01:26:09Z</dcterms:modified>
</cp:coreProperties>
</file>