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4.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5.xml" ContentType="application/vnd.openxmlformats-officedocument.drawingml.chartshape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drawings/drawing6.xml" ContentType="application/vnd.openxmlformats-officedocument.drawingml.chartshapes+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drawings/drawing7.xml" ContentType="application/vnd.openxmlformats-officedocument.drawingml.chartshapes+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drawings/drawing8.xml" ContentType="application/vnd.openxmlformats-officedocument.drawingml.chartshapes+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33"/>
  </p:notesMasterIdLst>
  <p:sldIdLst>
    <p:sldId id="256" r:id="rId2"/>
    <p:sldId id="282" r:id="rId3"/>
    <p:sldId id="312" r:id="rId4"/>
    <p:sldId id="313" r:id="rId5"/>
    <p:sldId id="317" r:id="rId6"/>
    <p:sldId id="316" r:id="rId7"/>
    <p:sldId id="291" r:id="rId8"/>
    <p:sldId id="304" r:id="rId9"/>
    <p:sldId id="314" r:id="rId10"/>
    <p:sldId id="283" r:id="rId11"/>
    <p:sldId id="302" r:id="rId12"/>
    <p:sldId id="262" r:id="rId13"/>
    <p:sldId id="264" r:id="rId14"/>
    <p:sldId id="294" r:id="rId15"/>
    <p:sldId id="266" r:id="rId16"/>
    <p:sldId id="265" r:id="rId17"/>
    <p:sldId id="267" r:id="rId18"/>
    <p:sldId id="269" r:id="rId19"/>
    <p:sldId id="289" r:id="rId20"/>
    <p:sldId id="280" r:id="rId21"/>
    <p:sldId id="272" r:id="rId22"/>
    <p:sldId id="310" r:id="rId23"/>
    <p:sldId id="274" r:id="rId24"/>
    <p:sldId id="275" r:id="rId25"/>
    <p:sldId id="303" r:id="rId26"/>
    <p:sldId id="311" r:id="rId27"/>
    <p:sldId id="278" r:id="rId28"/>
    <p:sldId id="277" r:id="rId29"/>
    <p:sldId id="281" r:id="rId30"/>
    <p:sldId id="287" r:id="rId31"/>
    <p:sldId id="288" r:id="rId3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7E9E21C-16E0-66F8-FDEC-C4AF30547D66}" name="辰己　恵梨" initials="辰己　恵梨" userId="S::TatsumiEr@lan.pref.osaka.jp::a1effb4d-d671-42d1-84fe-e454a316772d" providerId="AD"/>
  <p188:author id="{60B85227-0DAA-611B-98BB-D7AD71112A36}" name="肥留間　心吾" initials="肥留" userId="S::hirumas@lan.pref.osaka.jp::027797aa-b89e-4c0d-b916-f2cfeea37a7f" providerId="AD"/>
  <p188:author id="{3BFDC247-2E92-09ED-9CE2-8B1ADEC129C7}" name="藤原　崇弘" initials="藤原" userId="S::fujiwaratakahiro@lan.pref.osaka.jp::36b3da5e-a990-4b36-98f0-0136d5a29c8a" providerId="AD"/>
  <p188:author id="{DC5CED95-D3BE-672C-91F1-85DA11F85488}" name="肥留間　心吾" initials="肥留間　心吾" userId="S::HirumaS@lan.pref.osaka.jp::027797aa-b89e-4c0d-b916-f2cfeea37a7f" providerId="AD"/>
  <p188:author id="{2FA0D3CD-EA80-E963-9E08-F66A14C8319C}" name="辰己　恵梨" initials="辰己" userId="S::tatsumier@lan.pref.osaka.jp::a1effb4d-d671-42d1-84fe-e454a316772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肥留間　心吾" initials="肥留間　心吾" lastIdx="38" clrIdx="0">
    <p:extLst>
      <p:ext uri="{19B8F6BF-5375-455C-9EA6-DF929625EA0E}">
        <p15:presenceInfo xmlns:p15="http://schemas.microsoft.com/office/powerpoint/2012/main" userId="S::HirumaS@lan.pref.osaka.jp::027797aa-b89e-4c0d-b916-f2cfeea37a7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7E1"/>
    <a:srgbClr val="ECF5E7"/>
    <a:srgbClr val="DDEBF7"/>
    <a:srgbClr val="EBF0F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90" autoAdjust="0"/>
    <p:restoredTop sz="95788" autoAdjust="0"/>
  </p:normalViewPr>
  <p:slideViewPr>
    <p:cSldViewPr snapToGrid="0">
      <p:cViewPr varScale="1">
        <p:scale>
          <a:sx n="75" d="100"/>
          <a:sy n="75" d="100"/>
        </p:scale>
        <p:origin x="1048"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8/10/relationships/authors" Target="authors.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oleObject" Target="file:///\\G0000sv0ns101\d11239$\doc\040%20&#20154;&#20107;&#65319;\&#9733;&#29305;&#23450;&#20107;&#26989;&#20027;&#34892;&#21205;&#35336;&#30011;\R07&#26032;&#35336;&#30011;\01&#12288;&#26032;&#35336;&#30011;\&#25945;&#32946;&#24193;\&#65288;&#25945;&#32946;&#24193;&#29256;&#12464;&#12521;&#12501;&#12487;&#12540;&#12479;&#65289;&#32946;&#20816;&#21442;&#21152;&#12289;&#32946;&#20816;&#20241;&#26989;&#12289;&#24180;&#20241;&#12289;&#26178;&#38291;&#22806;.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3" Type="http://schemas.openxmlformats.org/officeDocument/2006/relationships/oleObject" Target="file:///\\G0000sv0ns101\d11239$\doc\040%20&#20154;&#20107;&#65319;\&#9733;&#29305;&#23450;&#20107;&#26989;&#20027;&#34892;&#21205;&#35336;&#30011;\R07&#26032;&#35336;&#30011;\01&#12288;&#26032;&#35336;&#30011;\&#25945;&#32946;&#24193;\&#65288;&#25945;&#32946;&#24193;&#29256;&#12464;&#12521;&#12501;&#12487;&#12540;&#12479;&#65289;&#32946;&#20816;&#21442;&#21152;&#12289;&#32946;&#20816;&#20241;&#26989;&#12289;&#24180;&#20241;&#12289;&#26178;&#38291;&#22806;.xlsx" TargetMode="Externa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chartUserShapes" Target="../drawings/drawing7.xml"/></Relationships>
</file>

<file path=ppt/charts/_rels/chart11.xml.rels><?xml version="1.0" encoding="UTF-8" standalone="yes"?>
<Relationships xmlns="http://schemas.openxmlformats.org/package/2006/relationships"><Relationship Id="rId3" Type="http://schemas.openxmlformats.org/officeDocument/2006/relationships/oleObject" Target="file:///\\G0000sv0ns101\d11239$\doc\040%20&#20154;&#20107;&#65319;\&#9733;&#29305;&#23450;&#20107;&#26989;&#20027;&#34892;&#21205;&#35336;&#30011;\R07&#26032;&#35336;&#30011;\01&#12288;&#26032;&#35336;&#30011;\&#25945;&#32946;&#24193;\&#65288;&#25945;&#32946;&#24193;&#29256;&#12464;&#12521;&#12501;&#12487;&#12540;&#12479;&#65289;&#32946;&#20816;&#21442;&#21152;&#12289;&#32946;&#20816;&#20241;&#26989;&#12289;&#24180;&#20241;&#12289;&#26178;&#38291;&#22806;.xlsx" TargetMode="Externa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chartUserShapes" Target="../drawings/drawing8.xml"/></Relationships>
</file>

<file path=ppt/charts/_rels/chart2.xml.rels><?xml version="1.0" encoding="UTF-8" standalone="yes"?>
<Relationships xmlns="http://schemas.openxmlformats.org/package/2006/relationships"><Relationship Id="rId3" Type="http://schemas.openxmlformats.org/officeDocument/2006/relationships/oleObject" Target="file:///\\G0000sv0ns101\d11239$\doc\040%20&#20154;&#20107;&#65319;\&#9733;&#29305;&#23450;&#20107;&#26989;&#20027;&#34892;&#21205;&#35336;&#30011;\R07&#26032;&#35336;&#30011;\01&#12288;&#26032;&#35336;&#30011;\&#25945;&#32946;&#24193;\&#65288;&#25945;&#32946;&#24193;&#29256;&#12464;&#12521;&#12501;&#12487;&#12540;&#12479;&#65289;&#32946;&#20816;&#21442;&#21152;&#12289;&#32946;&#20816;&#20241;&#26989;&#12289;&#24180;&#20241;&#12289;&#26178;&#38291;&#22806;.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oleObject" Target="file:///\\G0000sv0ns101\d11239$\doc\040%20&#20154;&#20107;&#65319;\&#9733;&#29305;&#23450;&#20107;&#26989;&#20027;&#34892;&#21205;&#35336;&#30011;\R07&#26032;&#35336;&#30011;\01&#12288;&#26032;&#35336;&#30011;\&#25945;&#32946;&#24193;\&#65288;&#25945;&#32946;&#24193;&#29256;&#12464;&#12521;&#12501;&#12487;&#12540;&#12479;&#65289;&#32946;&#20816;&#21442;&#21152;&#12289;&#32946;&#20816;&#20241;&#26989;&#12289;&#24180;&#20241;&#12289;&#26178;&#38291;&#22806;.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3" Type="http://schemas.openxmlformats.org/officeDocument/2006/relationships/oleObject" Target="file:///\\G0000sv0ns101\d11239$\doc\040%20&#20154;&#20107;&#65319;\&#9733;&#29305;&#23450;&#20107;&#26989;&#20027;&#34892;&#21205;&#35336;&#30011;\R07&#26032;&#35336;&#30011;\01&#12288;&#26032;&#35336;&#30011;\&#25945;&#32946;&#24193;\&#65288;&#25945;&#32946;&#24193;&#29256;&#12464;&#12521;&#12501;&#12487;&#12540;&#12479;&#65289;&#32946;&#20816;&#21442;&#21152;&#12289;&#32946;&#20816;&#20241;&#26989;&#12289;&#24180;&#20241;&#12289;&#26178;&#38291;&#22806;.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G0000sv0ns101\d11239$\doc\040%20&#20154;&#20107;&#65319;\&#9733;&#29305;&#23450;&#20107;&#26989;&#20027;&#34892;&#21205;&#35336;&#30011;\R07&#26032;&#35336;&#30011;\01&#12288;&#26032;&#35336;&#30011;\&#25945;&#32946;&#24193;\&#65288;&#25945;&#32946;&#24193;&#29256;&#12464;&#12521;&#12501;&#12487;&#12540;&#12479;&#65289;&#32946;&#20816;&#21442;&#21152;&#12289;&#32946;&#20816;&#20241;&#26989;&#12289;&#24180;&#20241;&#12289;&#26178;&#38291;&#22806;.xlsx" TargetMode="Externa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4.xml"/></Relationships>
</file>

<file path=ppt/charts/_rels/chart7.xml.rels><?xml version="1.0" encoding="UTF-8" standalone="yes"?>
<Relationships xmlns="http://schemas.openxmlformats.org/package/2006/relationships"><Relationship Id="rId3" Type="http://schemas.openxmlformats.org/officeDocument/2006/relationships/oleObject" Target="file:///\\G0000sv0ns101\d11239$\doc\040%20&#20154;&#20107;&#65319;\&#9733;&#29305;&#23450;&#20107;&#26989;&#20027;&#34892;&#21205;&#35336;&#30011;\R07&#26032;&#35336;&#30011;\01&#12288;&#26032;&#35336;&#30011;\&#25945;&#32946;&#24193;\&#65288;&#25945;&#32946;&#24193;&#29256;&#12464;&#12521;&#12501;&#12487;&#12540;&#12479;&#65289;&#32946;&#20816;&#21442;&#21152;&#12289;&#32946;&#20816;&#20241;&#26989;&#12289;&#24180;&#20241;&#12289;&#26178;&#38291;&#22806;.xlsx"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5.xml"/></Relationships>
</file>

<file path=ppt/charts/_rels/chart8.xml.rels><?xml version="1.0" encoding="UTF-8" standalone="yes"?>
<Relationships xmlns="http://schemas.openxmlformats.org/package/2006/relationships"><Relationship Id="rId3" Type="http://schemas.openxmlformats.org/officeDocument/2006/relationships/oleObject" Target="file:///\\10.19.131.21\&#20225;&#30011;&#21402;&#29983;&#35506;\&#20225;&#30011;&#21402;&#29983;&#35506;&#65288;&#26087;%20&#20316;&#26989;&#29992;&#65289;\&#21220;&#21209;&#26465;&#20214;L\040_&#29305;&#23450;&#20107;&#26989;&#20027;&#34892;&#21205;&#35336;&#30011;&#65288;&#27425;&#19990;&#20195;&#32946;&#25104;&#25903;&#25588;&#23550;&#31574;&#25512;&#36914;&#27861;&#65289;\R06&#24180;&#24230;&#20869;&#35211;&#30452;&#12375;\05_&#35336;&#30011;&#26412;&#20307;&#12398;&#20316;&#25104;&#9733;\&#12464;&#12521;&#12501;&amp;&#36039;&#26009;&#12487;&#12540;&#12479;\&#12304;&#26908;&#35342;&#26448;&#26009;&#12305;&#26178;&#38291;&#22806;&#30446;&#27161;&#35373;&#23450;&#38917;&#30446;0205.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G0000sv0ns101\d11239$\doc\040%20&#20154;&#20107;&#65319;\&#9733;&#29305;&#23450;&#20107;&#26989;&#20027;&#34892;&#21205;&#35336;&#30011;\R07&#26032;&#35336;&#30011;\01&#12288;&#26032;&#35336;&#30011;\&#25945;&#32946;&#24193;\&#65288;&#25945;&#32946;&#24193;&#29256;&#12464;&#12521;&#12501;&#12487;&#12540;&#12479;&#65289;&#32946;&#20816;&#21442;&#21152;&#12289;&#32946;&#20816;&#20241;&#26989;&#12289;&#24180;&#20241;&#12289;&#26178;&#38291;&#22806;.xlsx" TargetMode="Externa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chartUserShapes" Target="../drawings/drawing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r>
              <a:rPr lang="ja-JP" b="0"/>
              <a:t>育児休業取得率</a:t>
            </a: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育休・育児参加・年休!$F$5:$J$5</c:f>
              <c:strCache>
                <c:ptCount val="5"/>
                <c:pt idx="0">
                  <c:v>R1</c:v>
                </c:pt>
                <c:pt idx="1">
                  <c:v>R2</c:v>
                </c:pt>
                <c:pt idx="2">
                  <c:v>R3</c:v>
                </c:pt>
                <c:pt idx="3">
                  <c:v>R4</c:v>
                </c:pt>
                <c:pt idx="4">
                  <c:v>R5</c:v>
                </c:pt>
              </c:strCache>
            </c:strRef>
          </c:cat>
          <c:val>
            <c:numRef>
              <c:f>育休・育児参加・年休!$F$6:$J$6</c:f>
              <c:numCache>
                <c:formatCode>0.0%</c:formatCode>
                <c:ptCount val="5"/>
                <c:pt idx="0">
                  <c:v>7.6999999999999999E-2</c:v>
                </c:pt>
                <c:pt idx="1">
                  <c:v>0.27300000000000002</c:v>
                </c:pt>
                <c:pt idx="2">
                  <c:v>0.4</c:v>
                </c:pt>
                <c:pt idx="3">
                  <c:v>0.34799999999999998</c:v>
                </c:pt>
                <c:pt idx="4">
                  <c:v>0.55000000000000004</c:v>
                </c:pt>
              </c:numCache>
            </c:numRef>
          </c:val>
          <c:extLst>
            <c:ext xmlns:c16="http://schemas.microsoft.com/office/drawing/2014/chart" uri="{C3380CC4-5D6E-409C-BE32-E72D297353CC}">
              <c16:uniqueId val="{00000000-93C7-43C3-BCCC-30B0BE21318F}"/>
            </c:ext>
          </c:extLst>
        </c:ser>
        <c:dLbls>
          <c:showLegendKey val="0"/>
          <c:showVal val="0"/>
          <c:showCatName val="0"/>
          <c:showSerName val="0"/>
          <c:showPercent val="0"/>
          <c:showBubbleSize val="0"/>
        </c:dLbls>
        <c:gapWidth val="100"/>
        <c:overlap val="-27"/>
        <c:axId val="935258783"/>
        <c:axId val="935258367"/>
      </c:barChart>
      <c:catAx>
        <c:axId val="9352587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crossAx val="935258367"/>
        <c:crosses val="autoZero"/>
        <c:auto val="1"/>
        <c:lblAlgn val="ctr"/>
        <c:lblOffset val="100"/>
        <c:noMultiLvlLbl val="0"/>
      </c:catAx>
      <c:valAx>
        <c:axId val="935258367"/>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crossAx val="935258783"/>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2"/>
      </a:solidFill>
      <a:round/>
    </a:ln>
    <a:effectLst/>
  </c:spPr>
  <c:txPr>
    <a:bodyPr/>
    <a:lstStyle/>
    <a:p>
      <a:pPr>
        <a:defRPr b="1">
          <a:solidFill>
            <a:sysClr val="windowText" lastClr="000000"/>
          </a:solidFill>
          <a:latin typeface="UD デジタル 教科書体 NK-R" panose="02020400000000000000" pitchFamily="18" charset="-128"/>
          <a:ea typeface="UD デジタル 教科書体 NK-R" panose="02020400000000000000" pitchFamily="18" charset="-128"/>
        </a:defRPr>
      </a:pPr>
      <a:endParaRPr lang="ja-JP"/>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r>
              <a:rPr lang="ja-JP" altLang="en-US"/>
              <a:t>１人１月あたりの時間外勤務時間数の推移</a:t>
            </a:r>
            <a:endParaRPr lang="ja-JP"/>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title>
    <c:autoTitleDeleted val="0"/>
    <c:plotArea>
      <c:layout/>
      <c:barChart>
        <c:barDir val="col"/>
        <c:grouping val="stacked"/>
        <c:varyColors val="0"/>
        <c:ser>
          <c:idx val="0"/>
          <c:order val="0"/>
          <c:tx>
            <c:strRef>
              <c:f>時間外!$C$2</c:f>
              <c:strCache>
                <c:ptCount val="1"/>
                <c:pt idx="0">
                  <c:v>対象</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時間外!$A$3:$A$7</c:f>
              <c:strCache>
                <c:ptCount val="5"/>
                <c:pt idx="0">
                  <c:v>令和元年度</c:v>
                </c:pt>
                <c:pt idx="1">
                  <c:v>令和２年度</c:v>
                </c:pt>
                <c:pt idx="2">
                  <c:v>令和３年度</c:v>
                </c:pt>
                <c:pt idx="3">
                  <c:v>令和４年度</c:v>
                </c:pt>
                <c:pt idx="4">
                  <c:v>令和５年度</c:v>
                </c:pt>
              </c:strCache>
            </c:strRef>
          </c:cat>
          <c:val>
            <c:numRef>
              <c:f>時間外!$C$3:$C$7</c:f>
              <c:numCache>
                <c:formatCode>0.0_);[Red]\(0.0\)</c:formatCode>
                <c:ptCount val="5"/>
                <c:pt idx="0">
                  <c:v>21.6</c:v>
                </c:pt>
                <c:pt idx="1">
                  <c:v>19.899999999999999</c:v>
                </c:pt>
                <c:pt idx="2">
                  <c:v>21.4</c:v>
                </c:pt>
                <c:pt idx="3">
                  <c:v>20.3</c:v>
                </c:pt>
                <c:pt idx="4">
                  <c:v>19.2</c:v>
                </c:pt>
              </c:numCache>
            </c:numRef>
          </c:val>
          <c:extLst>
            <c:ext xmlns:c16="http://schemas.microsoft.com/office/drawing/2014/chart" uri="{C3380CC4-5D6E-409C-BE32-E72D297353CC}">
              <c16:uniqueId val="{00000000-8A7D-4DF2-B54F-20F492E815C4}"/>
            </c:ext>
          </c:extLst>
        </c:ser>
        <c:ser>
          <c:idx val="1"/>
          <c:order val="1"/>
          <c:tx>
            <c:strRef>
              <c:f>時間外!$D$2</c:f>
              <c:strCache>
                <c:ptCount val="1"/>
                <c:pt idx="0">
                  <c:v>対象外</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時間外!$A$3:$A$7</c:f>
              <c:strCache>
                <c:ptCount val="5"/>
                <c:pt idx="0">
                  <c:v>令和元年度</c:v>
                </c:pt>
                <c:pt idx="1">
                  <c:v>令和２年度</c:v>
                </c:pt>
                <c:pt idx="2">
                  <c:v>令和３年度</c:v>
                </c:pt>
                <c:pt idx="3">
                  <c:v>令和４年度</c:v>
                </c:pt>
                <c:pt idx="4">
                  <c:v>令和５年度</c:v>
                </c:pt>
              </c:strCache>
            </c:strRef>
          </c:cat>
          <c:val>
            <c:numRef>
              <c:f>時間外!$D$3:$D$7</c:f>
              <c:numCache>
                <c:formatCode>0.0_);[Red]\(0.0\)</c:formatCode>
                <c:ptCount val="5"/>
                <c:pt idx="0">
                  <c:v>0.6</c:v>
                </c:pt>
                <c:pt idx="1">
                  <c:v>1.8</c:v>
                </c:pt>
                <c:pt idx="2">
                  <c:v>1.1000000000000001</c:v>
                </c:pt>
                <c:pt idx="3">
                  <c:v>0.3</c:v>
                </c:pt>
                <c:pt idx="4">
                  <c:v>0.4</c:v>
                </c:pt>
              </c:numCache>
            </c:numRef>
          </c:val>
          <c:extLst>
            <c:ext xmlns:c16="http://schemas.microsoft.com/office/drawing/2014/chart" uri="{C3380CC4-5D6E-409C-BE32-E72D297353CC}">
              <c16:uniqueId val="{00000001-8A7D-4DF2-B54F-20F492E815C4}"/>
            </c:ext>
          </c:extLst>
        </c:ser>
        <c:dLbls>
          <c:showLegendKey val="0"/>
          <c:showVal val="0"/>
          <c:showCatName val="0"/>
          <c:showSerName val="0"/>
          <c:showPercent val="0"/>
          <c:showBubbleSize val="0"/>
        </c:dLbls>
        <c:gapWidth val="150"/>
        <c:overlap val="100"/>
        <c:axId val="1033793967"/>
        <c:axId val="1033794383"/>
      </c:barChart>
      <c:catAx>
        <c:axId val="10337939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crossAx val="1033794383"/>
        <c:crosses val="autoZero"/>
        <c:auto val="1"/>
        <c:lblAlgn val="ctr"/>
        <c:lblOffset val="100"/>
        <c:noMultiLvlLbl val="0"/>
      </c:catAx>
      <c:valAx>
        <c:axId val="1033794383"/>
        <c:scaling>
          <c:orientation val="minMax"/>
          <c:max val="25"/>
          <c:min val="0"/>
        </c:scaling>
        <c:delete val="0"/>
        <c:axPos val="l"/>
        <c:majorGridlines>
          <c:spPr>
            <a:ln w="9525" cap="flat" cmpd="sng" algn="ctr">
              <a:solidFill>
                <a:schemeClr val="tx1">
                  <a:lumMod val="15000"/>
                  <a:lumOff val="85000"/>
                </a:schemeClr>
              </a:solidFill>
              <a:round/>
            </a:ln>
            <a:effectLst/>
          </c:spPr>
        </c:majorGridlines>
        <c:numFmt formatCode="0.0_);[Red]\(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crossAx val="1033793967"/>
        <c:crosses val="autoZero"/>
        <c:crossBetween val="between"/>
        <c:majorUnit val="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ysClr val="windowText" lastClr="000000"/>
      </a:solidFill>
      <a:round/>
    </a:ln>
    <a:effectLst/>
  </c:spPr>
  <c:txPr>
    <a:bodyPr/>
    <a:lstStyle/>
    <a:p>
      <a:pPr>
        <a:defRPr>
          <a:solidFill>
            <a:sysClr val="windowText" lastClr="000000"/>
          </a:solidFill>
          <a:latin typeface="UD デジタル 教科書体 NK-R" panose="02020400000000000000" pitchFamily="18" charset="-128"/>
          <a:ea typeface="UD デジタル 教科書体 NK-R" panose="02020400000000000000" pitchFamily="18" charset="-128"/>
        </a:defRPr>
      </a:pPr>
      <a:endParaRPr lang="ja-JP"/>
    </a:p>
  </c:txPr>
  <c:externalData r:id="rId3">
    <c:autoUpdate val="0"/>
  </c:externalData>
  <c:userShapes r:id="rId4"/>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r>
              <a:rPr lang="ja-JP"/>
              <a:t>年次休暇の平均取得日数</a:t>
            </a:r>
            <a:r>
              <a:rPr lang="ja-JP" altLang="en-US"/>
              <a:t>の推移</a:t>
            </a:r>
            <a:endParaRPr lang="ja-JP"/>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title>
    <c:autoTitleDeleted val="0"/>
    <c:plotArea>
      <c:layout>
        <c:manualLayout>
          <c:layoutTarget val="inner"/>
          <c:xMode val="edge"/>
          <c:yMode val="edge"/>
          <c:x val="7.7096527777777785E-2"/>
          <c:y val="0.17213852985357964"/>
          <c:w val="0.89056550925925926"/>
          <c:h val="0.71805014939170342"/>
        </c:manualLayout>
      </c:layout>
      <c:barChart>
        <c:barDir val="col"/>
        <c:grouping val="clustered"/>
        <c:varyColors val="0"/>
        <c:ser>
          <c:idx val="0"/>
          <c:order val="0"/>
          <c:spPr>
            <a:solidFill>
              <a:schemeClr val="accent1"/>
            </a:solidFill>
            <a:ln>
              <a:noFill/>
            </a:ln>
            <a:effectLst/>
          </c:spPr>
          <c:invertIfNegative val="0"/>
          <c:dPt>
            <c:idx val="0"/>
            <c:invertIfNegative val="0"/>
            <c:bubble3D val="0"/>
            <c:spPr>
              <a:solidFill>
                <a:schemeClr val="accent5"/>
              </a:solidFill>
              <a:ln>
                <a:noFill/>
              </a:ln>
              <a:effectLst/>
            </c:spPr>
            <c:extLst>
              <c:ext xmlns:c16="http://schemas.microsoft.com/office/drawing/2014/chart" uri="{C3380CC4-5D6E-409C-BE32-E72D297353CC}">
                <c16:uniqueId val="{00000001-4983-45DF-9826-EBB07E8ED8B5}"/>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4983-45DF-9826-EBB07E8ED8B5}"/>
              </c:ext>
            </c:extLst>
          </c:dPt>
          <c:dPt>
            <c:idx val="2"/>
            <c:invertIfNegative val="0"/>
            <c:bubble3D val="0"/>
            <c:spPr>
              <a:solidFill>
                <a:schemeClr val="bg1">
                  <a:lumMod val="65000"/>
                </a:schemeClr>
              </a:solidFill>
              <a:ln>
                <a:noFill/>
              </a:ln>
              <a:effectLst/>
            </c:spPr>
            <c:extLst>
              <c:ext xmlns:c16="http://schemas.microsoft.com/office/drawing/2014/chart" uri="{C3380CC4-5D6E-409C-BE32-E72D297353CC}">
                <c16:uniqueId val="{00000005-4983-45DF-9826-EBB07E8ED8B5}"/>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7-4983-45DF-9826-EBB07E8ED8B5}"/>
              </c:ext>
            </c:extLst>
          </c:dPt>
          <c:dLbls>
            <c:dLbl>
              <c:idx val="0"/>
              <c:tx>
                <c:rich>
                  <a:bodyPr/>
                  <a:lstStyle/>
                  <a:p>
                    <a:fld id="{826098B9-0A69-4ED3-BA9F-568A3EB8E1A2}" type="CELLRANGE">
                      <a:rPr lang="ja-JP" altLang="en-US"/>
                      <a:pPr/>
                      <a:t>[CELLRANGE]</a:t>
                    </a:fld>
                    <a:endParaRPr lang="ja-JP" altLang="en-US"/>
                  </a:p>
                </c:rich>
              </c:tx>
              <c:dLblPos val="outEnd"/>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1-4983-45DF-9826-EBB07E8ED8B5}"/>
                </c:ext>
              </c:extLst>
            </c:dLbl>
            <c:dLbl>
              <c:idx val="1"/>
              <c:tx>
                <c:rich>
                  <a:bodyPr/>
                  <a:lstStyle/>
                  <a:p>
                    <a:fld id="{9AF084ED-A1BA-46E8-B395-8BA4F41F34B2}" type="CELLRANGE">
                      <a:rPr lang="ja-JP" altLang="en-US"/>
                      <a:pPr/>
                      <a:t>[CELLRANGE]</a:t>
                    </a:fld>
                    <a:endParaRPr lang="ja-JP" altLang="en-US"/>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4983-45DF-9826-EBB07E8ED8B5}"/>
                </c:ext>
              </c:extLst>
            </c:dLbl>
            <c:dLbl>
              <c:idx val="2"/>
              <c:tx>
                <c:rich>
                  <a:bodyPr/>
                  <a:lstStyle/>
                  <a:p>
                    <a:fld id="{2FD90EC0-1D0F-4731-BEF3-A6F5BC6FA35B}" type="CELLRANGE">
                      <a:rPr lang="ja-JP" altLang="en-US"/>
                      <a:pPr/>
                      <a:t>[CELLRANGE]</a:t>
                    </a:fld>
                    <a:endParaRPr lang="ja-JP" altLang="en-US"/>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4983-45DF-9826-EBB07E8ED8B5}"/>
                </c:ext>
              </c:extLst>
            </c:dLbl>
            <c:dLbl>
              <c:idx val="3"/>
              <c:tx>
                <c:rich>
                  <a:bodyPr/>
                  <a:lstStyle/>
                  <a:p>
                    <a:fld id="{DB606E94-0AB2-4914-88F6-745E6E80E550}" type="CELLRANGE">
                      <a:rPr lang="ja-JP" altLang="en-US"/>
                      <a:pPr/>
                      <a:t>[CELLRANGE]</a:t>
                    </a:fld>
                    <a:endParaRPr lang="ja-JP" altLang="en-US"/>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4983-45DF-9826-EBB07E8ED8B5}"/>
                </c:ext>
              </c:extLst>
            </c:dLbl>
            <c:dLbl>
              <c:idx val="4"/>
              <c:tx>
                <c:rich>
                  <a:bodyPr/>
                  <a:lstStyle/>
                  <a:p>
                    <a:fld id="{D978DE33-A1DA-4470-967E-54672C44BBB2}" type="CELLRANGE">
                      <a:rPr lang="ja-JP" altLang="en-US"/>
                      <a:pPr/>
                      <a:t>[CELLRANGE]</a:t>
                    </a:fld>
                    <a:endParaRPr lang="ja-JP" altLang="en-US"/>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4983-45DF-9826-EBB07E8ED8B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dLblPos val="outEnd"/>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育休・育児参加・年休!$F$9:$J$9</c:f>
              <c:strCache>
                <c:ptCount val="5"/>
                <c:pt idx="0">
                  <c:v>令和元年</c:v>
                </c:pt>
                <c:pt idx="1">
                  <c:v>令和２年</c:v>
                </c:pt>
                <c:pt idx="2">
                  <c:v>令和３年</c:v>
                </c:pt>
                <c:pt idx="3">
                  <c:v>令和４年</c:v>
                </c:pt>
                <c:pt idx="4">
                  <c:v>令和５年</c:v>
                </c:pt>
              </c:strCache>
            </c:strRef>
          </c:cat>
          <c:val>
            <c:numRef>
              <c:f>育休・育児参加・年休!$F$11:$J$11</c:f>
              <c:numCache>
                <c:formatCode>0.0_ </c:formatCode>
                <c:ptCount val="5"/>
                <c:pt idx="0">
                  <c:v>9.4</c:v>
                </c:pt>
                <c:pt idx="1">
                  <c:v>9.6999999999999993</c:v>
                </c:pt>
                <c:pt idx="2">
                  <c:v>10.8</c:v>
                </c:pt>
                <c:pt idx="3">
                  <c:v>10.4</c:v>
                </c:pt>
                <c:pt idx="4">
                  <c:v>12.8</c:v>
                </c:pt>
              </c:numCache>
            </c:numRef>
          </c:val>
          <c:extLst>
            <c:ext xmlns:c15="http://schemas.microsoft.com/office/drawing/2012/chart" uri="{02D57815-91ED-43cb-92C2-25804820EDAC}">
              <c15:datalabelsRange>
                <c15:f>育休・育児参加・年休!$L$11:$P$11</c15:f>
                <c15:dlblRangeCache>
                  <c:ptCount val="5"/>
                  <c:pt idx="0">
                    <c:v>9日3時間</c:v>
                  </c:pt>
                  <c:pt idx="1">
                    <c:v>9日5時間</c:v>
                  </c:pt>
                  <c:pt idx="2">
                    <c:v>10日6時間</c:v>
                  </c:pt>
                  <c:pt idx="3">
                    <c:v>10日3時間</c:v>
                  </c:pt>
                  <c:pt idx="4">
                    <c:v>12日7時間</c:v>
                  </c:pt>
                </c15:dlblRangeCache>
              </c15:datalabelsRange>
            </c:ext>
            <c:ext xmlns:c16="http://schemas.microsoft.com/office/drawing/2014/chart" uri="{C3380CC4-5D6E-409C-BE32-E72D297353CC}">
              <c16:uniqueId val="{00000009-4983-45DF-9826-EBB07E8ED8B5}"/>
            </c:ext>
          </c:extLst>
        </c:ser>
        <c:dLbls>
          <c:dLblPos val="outEnd"/>
          <c:showLegendKey val="0"/>
          <c:showVal val="1"/>
          <c:showCatName val="0"/>
          <c:showSerName val="0"/>
          <c:showPercent val="0"/>
          <c:showBubbleSize val="0"/>
        </c:dLbls>
        <c:gapWidth val="100"/>
        <c:overlap val="-27"/>
        <c:axId val="1177653823"/>
        <c:axId val="1177650495"/>
      </c:barChart>
      <c:catAx>
        <c:axId val="11776538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crossAx val="1177650495"/>
        <c:crosses val="autoZero"/>
        <c:auto val="1"/>
        <c:lblAlgn val="ctr"/>
        <c:lblOffset val="100"/>
        <c:noMultiLvlLbl val="0"/>
      </c:catAx>
      <c:valAx>
        <c:axId val="1177650495"/>
        <c:scaling>
          <c:orientation val="minMax"/>
          <c:max val="16"/>
          <c:min val="4"/>
        </c:scaling>
        <c:delete val="0"/>
        <c:axPos val="l"/>
        <c:majorGridlines>
          <c:spPr>
            <a:ln w="9525" cap="flat" cmpd="sng" algn="ctr">
              <a:solidFill>
                <a:schemeClr val="tx1">
                  <a:lumMod val="15000"/>
                  <a:lumOff val="85000"/>
                </a:schemeClr>
              </a:solidFill>
              <a:round/>
            </a:ln>
            <a:effectLst/>
          </c:spPr>
        </c:majorGridlines>
        <c:numFmt formatCode="[=4]&quot;0&quot;;General"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crossAx val="1177653823"/>
        <c:crosses val="autoZero"/>
        <c:crossBetween val="between"/>
        <c:majorUnit val="2"/>
      </c:valAx>
      <c:spPr>
        <a:noFill/>
        <a:ln>
          <a:noFill/>
        </a:ln>
        <a:effectLst/>
      </c:spPr>
    </c:plotArea>
    <c:plotVisOnly val="1"/>
    <c:dispBlanksAs val="gap"/>
    <c:showDLblsOverMax val="0"/>
  </c:chart>
  <c:spPr>
    <a:solidFill>
      <a:schemeClr val="bg1"/>
    </a:solidFill>
    <a:ln w="9525" cap="flat" cmpd="sng" algn="ctr">
      <a:solidFill>
        <a:schemeClr val="tx2"/>
      </a:solidFill>
      <a:round/>
    </a:ln>
    <a:effectLst/>
  </c:spPr>
  <c:txPr>
    <a:bodyPr/>
    <a:lstStyle/>
    <a:p>
      <a:pPr>
        <a:defRPr>
          <a:solidFill>
            <a:sysClr val="windowText" lastClr="000000"/>
          </a:solidFill>
          <a:latin typeface="UD デジタル 教科書体 NK-R" panose="02020400000000000000" pitchFamily="18" charset="-128"/>
          <a:ea typeface="UD デジタル 教科書体 NK-R" panose="02020400000000000000" pitchFamily="18" charset="-128"/>
        </a:defRPr>
      </a:pPr>
      <a:endParaRPr lang="ja-JP"/>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r>
              <a:rPr lang="ja-JP"/>
              <a:t>育児参加休暇の取得率</a:t>
            </a:r>
          </a:p>
        </c:rich>
      </c:tx>
      <c:layout>
        <c:manualLayout>
          <c:xMode val="edge"/>
          <c:yMode val="edge"/>
          <c:x val="0.2732222222222222"/>
          <c:y val="4.4982479299550187E-3"/>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title>
    <c:autoTitleDeleted val="0"/>
    <c:plotArea>
      <c:layout>
        <c:manualLayout>
          <c:layoutTarget val="inner"/>
          <c:xMode val="edge"/>
          <c:yMode val="edge"/>
          <c:x val="0.11614331868374728"/>
          <c:y val="0.18806975166968035"/>
          <c:w val="0.81438328962527029"/>
          <c:h val="0.71147221359360358"/>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育休・育児参加・年休!$F$5:$J$5</c:f>
              <c:strCache>
                <c:ptCount val="5"/>
                <c:pt idx="0">
                  <c:v>R1</c:v>
                </c:pt>
                <c:pt idx="1">
                  <c:v>R2</c:v>
                </c:pt>
                <c:pt idx="2">
                  <c:v>R3</c:v>
                </c:pt>
                <c:pt idx="3">
                  <c:v>R4</c:v>
                </c:pt>
                <c:pt idx="4">
                  <c:v>R5</c:v>
                </c:pt>
              </c:strCache>
            </c:strRef>
          </c:cat>
          <c:val>
            <c:numRef>
              <c:f>育休・育児参加・年休!$F$7:$J$7</c:f>
              <c:numCache>
                <c:formatCode>0.0%</c:formatCode>
                <c:ptCount val="5"/>
                <c:pt idx="0">
                  <c:v>0.69199999999999995</c:v>
                </c:pt>
                <c:pt idx="1">
                  <c:v>0.77300000000000002</c:v>
                </c:pt>
                <c:pt idx="2">
                  <c:v>0.75</c:v>
                </c:pt>
                <c:pt idx="3">
                  <c:v>0.95699999999999996</c:v>
                </c:pt>
                <c:pt idx="4">
                  <c:v>0.95</c:v>
                </c:pt>
              </c:numCache>
            </c:numRef>
          </c:val>
          <c:extLst>
            <c:ext xmlns:c16="http://schemas.microsoft.com/office/drawing/2014/chart" uri="{C3380CC4-5D6E-409C-BE32-E72D297353CC}">
              <c16:uniqueId val="{00000000-C27A-4F01-9C28-C67370A1E8BC}"/>
            </c:ext>
          </c:extLst>
        </c:ser>
        <c:dLbls>
          <c:showLegendKey val="0"/>
          <c:showVal val="0"/>
          <c:showCatName val="0"/>
          <c:showSerName val="0"/>
          <c:showPercent val="0"/>
          <c:showBubbleSize val="0"/>
        </c:dLbls>
        <c:gapWidth val="100"/>
        <c:overlap val="-27"/>
        <c:axId val="1200841663"/>
        <c:axId val="1200844575"/>
      </c:barChart>
      <c:catAx>
        <c:axId val="12008416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crossAx val="1200844575"/>
        <c:crosses val="autoZero"/>
        <c:auto val="1"/>
        <c:lblAlgn val="ctr"/>
        <c:lblOffset val="100"/>
        <c:noMultiLvlLbl val="0"/>
      </c:catAx>
      <c:valAx>
        <c:axId val="1200844575"/>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crossAx val="1200841663"/>
        <c:crosses val="autoZero"/>
        <c:crossBetween val="between"/>
        <c:majorUnit val="0.2"/>
      </c:valAx>
      <c:spPr>
        <a:noFill/>
        <a:ln>
          <a:noFill/>
        </a:ln>
        <a:effectLst/>
      </c:spPr>
    </c:plotArea>
    <c:plotVisOnly val="1"/>
    <c:dispBlanksAs val="gap"/>
    <c:showDLblsOverMax val="0"/>
  </c:chart>
  <c:spPr>
    <a:solidFill>
      <a:schemeClr val="bg1"/>
    </a:solidFill>
    <a:ln w="9525" cap="flat" cmpd="sng" algn="ctr">
      <a:solidFill>
        <a:schemeClr val="tx2"/>
      </a:solidFill>
      <a:round/>
    </a:ln>
    <a:effectLst/>
  </c:spPr>
  <c:txPr>
    <a:bodyPr/>
    <a:lstStyle/>
    <a:p>
      <a:pPr>
        <a:defRPr>
          <a:solidFill>
            <a:sysClr val="windowText" lastClr="000000"/>
          </a:solidFill>
          <a:latin typeface="UD デジタル 教科書体 NK-R" panose="02020400000000000000" pitchFamily="18" charset="-128"/>
          <a:ea typeface="UD デジタル 教科書体 NK-R" panose="02020400000000000000" pitchFamily="18" charset="-128"/>
        </a:defRPr>
      </a:pPr>
      <a:endParaRPr lang="ja-JP"/>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r>
              <a:rPr lang="ja-JP"/>
              <a:t>年次休暇の平均取得日数</a:t>
            </a: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title>
    <c:autoTitleDeleted val="0"/>
    <c:plotArea>
      <c:layout/>
      <c:barChart>
        <c:barDir val="col"/>
        <c:grouping val="clustered"/>
        <c:varyColors val="0"/>
        <c:ser>
          <c:idx val="0"/>
          <c:order val="0"/>
          <c:spPr>
            <a:solidFill>
              <a:schemeClr val="accent1"/>
            </a:solidFill>
            <a:ln>
              <a:noFill/>
            </a:ln>
            <a:effectLst/>
          </c:spPr>
          <c:invertIfNegative val="0"/>
          <c:dLbls>
            <c:dLbl>
              <c:idx val="0"/>
              <c:tx>
                <c:rich>
                  <a:bodyPr/>
                  <a:lstStyle/>
                  <a:p>
                    <a:fld id="{814D0F28-577D-41D8-A940-F0C5D1E88287}" type="CELLRANGE">
                      <a:rPr lang="ja-JP" altLang="en-US"/>
                      <a:pPr/>
                      <a:t>[CELLRANGE]</a:t>
                    </a:fld>
                    <a:endParaRPr lang="ja-JP" altLang="en-US"/>
                  </a:p>
                </c:rich>
              </c:tx>
              <c:dLblPos val="outEnd"/>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0-6A21-44E6-93E9-A8925CD9F248}"/>
                </c:ext>
              </c:extLst>
            </c:dLbl>
            <c:dLbl>
              <c:idx val="1"/>
              <c:tx>
                <c:rich>
                  <a:bodyPr/>
                  <a:lstStyle/>
                  <a:p>
                    <a:fld id="{1EDFFF74-DAE3-4EB9-86F3-03C2D0079AAD}" type="CELLRANGE">
                      <a:rPr lang="ja-JP" altLang="en-US"/>
                      <a:pPr/>
                      <a:t>[CELLRANGE]</a:t>
                    </a:fld>
                    <a:endParaRPr lang="ja-JP" altLang="en-US"/>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6A21-44E6-93E9-A8925CD9F248}"/>
                </c:ext>
              </c:extLst>
            </c:dLbl>
            <c:dLbl>
              <c:idx val="2"/>
              <c:tx>
                <c:rich>
                  <a:bodyPr/>
                  <a:lstStyle/>
                  <a:p>
                    <a:fld id="{DC24DBBD-FC0E-44AA-A013-243801BA9CDE}" type="CELLRANGE">
                      <a:rPr lang="ja-JP" altLang="en-US"/>
                      <a:pPr/>
                      <a:t>[CELLRANGE]</a:t>
                    </a:fld>
                    <a:endParaRPr lang="ja-JP" altLang="en-US"/>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6A21-44E6-93E9-A8925CD9F248}"/>
                </c:ext>
              </c:extLst>
            </c:dLbl>
            <c:dLbl>
              <c:idx val="3"/>
              <c:tx>
                <c:rich>
                  <a:bodyPr/>
                  <a:lstStyle/>
                  <a:p>
                    <a:fld id="{A32787B6-22CB-4AD8-B9A8-A522A706C430}" type="CELLRANGE">
                      <a:rPr lang="ja-JP" altLang="en-US"/>
                      <a:pPr/>
                      <a:t>[CELLRANGE]</a:t>
                    </a:fld>
                    <a:endParaRPr lang="ja-JP" altLang="en-US"/>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6A21-44E6-93E9-A8925CD9F248}"/>
                </c:ext>
              </c:extLst>
            </c:dLbl>
            <c:dLbl>
              <c:idx val="4"/>
              <c:tx>
                <c:rich>
                  <a:bodyPr/>
                  <a:lstStyle/>
                  <a:p>
                    <a:fld id="{09C5A745-53A2-45B2-833A-04EE925A2952}" type="CELLRANGE">
                      <a:rPr lang="ja-JP" altLang="en-US"/>
                      <a:pPr/>
                      <a:t>[CELLRANGE]</a:t>
                    </a:fld>
                    <a:endParaRPr lang="ja-JP" altLang="en-US"/>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6A21-44E6-93E9-A8925CD9F248}"/>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dLblPos val="outEnd"/>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育休・育児参加・年休!$F$10:$J$10</c:f>
              <c:strCache>
                <c:ptCount val="5"/>
                <c:pt idx="0">
                  <c:v>R1</c:v>
                </c:pt>
                <c:pt idx="1">
                  <c:v>R2</c:v>
                </c:pt>
                <c:pt idx="2">
                  <c:v>R3</c:v>
                </c:pt>
                <c:pt idx="3">
                  <c:v>R4</c:v>
                </c:pt>
                <c:pt idx="4">
                  <c:v>R5</c:v>
                </c:pt>
              </c:strCache>
            </c:strRef>
          </c:cat>
          <c:val>
            <c:numRef>
              <c:f>育休・育児参加・年休!$F$11:$J$11</c:f>
              <c:numCache>
                <c:formatCode>0.0_ </c:formatCode>
                <c:ptCount val="5"/>
                <c:pt idx="0">
                  <c:v>9.4</c:v>
                </c:pt>
                <c:pt idx="1">
                  <c:v>9.6999999999999993</c:v>
                </c:pt>
                <c:pt idx="2">
                  <c:v>10.8</c:v>
                </c:pt>
                <c:pt idx="3">
                  <c:v>10.4</c:v>
                </c:pt>
                <c:pt idx="4">
                  <c:v>12.8</c:v>
                </c:pt>
              </c:numCache>
            </c:numRef>
          </c:val>
          <c:extLst>
            <c:ext xmlns:c15="http://schemas.microsoft.com/office/drawing/2012/chart" uri="{02D57815-91ED-43cb-92C2-25804820EDAC}">
              <c15:datalabelsRange>
                <c15:f>育休・育児参加・年休!$L$11:$P$11</c15:f>
                <c15:dlblRangeCache>
                  <c:ptCount val="5"/>
                  <c:pt idx="0">
                    <c:v>9日3時間</c:v>
                  </c:pt>
                  <c:pt idx="1">
                    <c:v>9日5時間</c:v>
                  </c:pt>
                  <c:pt idx="2">
                    <c:v>10日6時間</c:v>
                  </c:pt>
                  <c:pt idx="3">
                    <c:v>10日3時間</c:v>
                  </c:pt>
                  <c:pt idx="4">
                    <c:v>12日7時間</c:v>
                  </c:pt>
                </c15:dlblRangeCache>
              </c15:datalabelsRange>
            </c:ext>
            <c:ext xmlns:c16="http://schemas.microsoft.com/office/drawing/2014/chart" uri="{C3380CC4-5D6E-409C-BE32-E72D297353CC}">
              <c16:uniqueId val="{00000005-6A21-44E6-93E9-A8925CD9F248}"/>
            </c:ext>
          </c:extLst>
        </c:ser>
        <c:dLbls>
          <c:dLblPos val="outEnd"/>
          <c:showLegendKey val="0"/>
          <c:showVal val="1"/>
          <c:showCatName val="0"/>
          <c:showSerName val="0"/>
          <c:showPercent val="0"/>
          <c:showBubbleSize val="0"/>
        </c:dLbls>
        <c:gapWidth val="100"/>
        <c:overlap val="-27"/>
        <c:axId val="1177653823"/>
        <c:axId val="1177650495"/>
      </c:barChart>
      <c:catAx>
        <c:axId val="11776538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crossAx val="1177650495"/>
        <c:crosses val="autoZero"/>
        <c:auto val="1"/>
        <c:lblAlgn val="ctr"/>
        <c:lblOffset val="100"/>
        <c:noMultiLvlLbl val="0"/>
      </c:catAx>
      <c:valAx>
        <c:axId val="1177650495"/>
        <c:scaling>
          <c:orientation val="minMax"/>
          <c:max val="15"/>
          <c:min val="0"/>
        </c:scaling>
        <c:delete val="0"/>
        <c:axPos val="l"/>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crossAx val="1177653823"/>
        <c:crosses val="autoZero"/>
        <c:crossBetween val="between"/>
        <c:majorUnit val="5"/>
      </c:valAx>
      <c:spPr>
        <a:noFill/>
        <a:ln>
          <a:noFill/>
        </a:ln>
        <a:effectLst/>
      </c:spPr>
    </c:plotArea>
    <c:plotVisOnly val="1"/>
    <c:dispBlanksAs val="gap"/>
    <c:showDLblsOverMax val="0"/>
  </c:chart>
  <c:spPr>
    <a:solidFill>
      <a:schemeClr val="bg1"/>
    </a:solidFill>
    <a:ln w="9525" cap="flat" cmpd="sng" algn="ctr">
      <a:solidFill>
        <a:schemeClr val="tx2"/>
      </a:solidFill>
      <a:round/>
    </a:ln>
    <a:effectLst/>
  </c:spPr>
  <c:txPr>
    <a:bodyPr/>
    <a:lstStyle/>
    <a:p>
      <a:pPr>
        <a:defRPr>
          <a:solidFill>
            <a:sysClr val="windowText" lastClr="000000"/>
          </a:solidFill>
          <a:latin typeface="UD デジタル 教科書体 NK-R" panose="02020400000000000000" pitchFamily="18" charset="-128"/>
          <a:ea typeface="UD デジタル 教科書体 NK-R" panose="02020400000000000000" pitchFamily="18" charset="-128"/>
        </a:defRPr>
      </a:pPr>
      <a:endParaRPr lang="ja-JP"/>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r>
              <a:rPr lang="ja-JP"/>
              <a:t>１人１月当たりの時間外勤務時間数</a:t>
            </a: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title>
    <c:autoTitleDeleted val="0"/>
    <c:plotArea>
      <c:layout/>
      <c:barChart>
        <c:barDir val="col"/>
        <c:grouping val="stacked"/>
        <c:varyColors val="0"/>
        <c:ser>
          <c:idx val="0"/>
          <c:order val="0"/>
          <c:tx>
            <c:strRef>
              <c:f>時間外!$C$2</c:f>
              <c:strCache>
                <c:ptCount val="1"/>
                <c:pt idx="0">
                  <c:v>対象</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時間外!$B$3:$B$7</c:f>
              <c:strCache>
                <c:ptCount val="5"/>
                <c:pt idx="0">
                  <c:v>R1</c:v>
                </c:pt>
                <c:pt idx="1">
                  <c:v>R2</c:v>
                </c:pt>
                <c:pt idx="2">
                  <c:v>R3</c:v>
                </c:pt>
                <c:pt idx="3">
                  <c:v>R4</c:v>
                </c:pt>
                <c:pt idx="4">
                  <c:v>R5</c:v>
                </c:pt>
              </c:strCache>
            </c:strRef>
          </c:cat>
          <c:val>
            <c:numRef>
              <c:f>時間外!$C$3:$C$7</c:f>
              <c:numCache>
                <c:formatCode>0.0_);[Red]\(0.0\)</c:formatCode>
                <c:ptCount val="5"/>
                <c:pt idx="0">
                  <c:v>21.6</c:v>
                </c:pt>
                <c:pt idx="1">
                  <c:v>19.899999999999999</c:v>
                </c:pt>
                <c:pt idx="2">
                  <c:v>21.4</c:v>
                </c:pt>
                <c:pt idx="3">
                  <c:v>20.3</c:v>
                </c:pt>
                <c:pt idx="4">
                  <c:v>19.2</c:v>
                </c:pt>
              </c:numCache>
            </c:numRef>
          </c:val>
          <c:extLst>
            <c:ext xmlns:c16="http://schemas.microsoft.com/office/drawing/2014/chart" uri="{C3380CC4-5D6E-409C-BE32-E72D297353CC}">
              <c16:uniqueId val="{00000000-12F5-455B-9523-40EB0D958E98}"/>
            </c:ext>
          </c:extLst>
        </c:ser>
        <c:ser>
          <c:idx val="1"/>
          <c:order val="1"/>
          <c:tx>
            <c:strRef>
              <c:f>時間外!$D$2</c:f>
              <c:strCache>
                <c:ptCount val="1"/>
                <c:pt idx="0">
                  <c:v>対象外</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時間外!$B$3:$B$7</c:f>
              <c:strCache>
                <c:ptCount val="5"/>
                <c:pt idx="0">
                  <c:v>R1</c:v>
                </c:pt>
                <c:pt idx="1">
                  <c:v>R2</c:v>
                </c:pt>
                <c:pt idx="2">
                  <c:v>R3</c:v>
                </c:pt>
                <c:pt idx="3">
                  <c:v>R4</c:v>
                </c:pt>
                <c:pt idx="4">
                  <c:v>R5</c:v>
                </c:pt>
              </c:strCache>
            </c:strRef>
          </c:cat>
          <c:val>
            <c:numRef>
              <c:f>時間外!$D$3:$D$7</c:f>
              <c:numCache>
                <c:formatCode>0.0_);[Red]\(0.0\)</c:formatCode>
                <c:ptCount val="5"/>
                <c:pt idx="0">
                  <c:v>0.6</c:v>
                </c:pt>
                <c:pt idx="1">
                  <c:v>1.8</c:v>
                </c:pt>
                <c:pt idx="2">
                  <c:v>1.1000000000000001</c:v>
                </c:pt>
                <c:pt idx="3">
                  <c:v>0.3</c:v>
                </c:pt>
                <c:pt idx="4">
                  <c:v>0.4</c:v>
                </c:pt>
              </c:numCache>
            </c:numRef>
          </c:val>
          <c:extLst>
            <c:ext xmlns:c16="http://schemas.microsoft.com/office/drawing/2014/chart" uri="{C3380CC4-5D6E-409C-BE32-E72D297353CC}">
              <c16:uniqueId val="{00000001-12F5-455B-9523-40EB0D958E98}"/>
            </c:ext>
          </c:extLst>
        </c:ser>
        <c:dLbls>
          <c:showLegendKey val="0"/>
          <c:showVal val="0"/>
          <c:showCatName val="0"/>
          <c:showSerName val="0"/>
          <c:showPercent val="0"/>
          <c:showBubbleSize val="0"/>
        </c:dLbls>
        <c:gapWidth val="150"/>
        <c:overlap val="100"/>
        <c:axId val="1565986848"/>
        <c:axId val="1566009312"/>
      </c:barChart>
      <c:catAx>
        <c:axId val="1565986848"/>
        <c:scaling>
          <c:orientation val="minMax"/>
        </c:scaling>
        <c:delete val="0"/>
        <c:axPos val="b"/>
        <c:title>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crossAx val="1566009312"/>
        <c:crossesAt val="0"/>
        <c:auto val="1"/>
        <c:lblAlgn val="ctr"/>
        <c:lblOffset val="100"/>
        <c:noMultiLvlLbl val="0"/>
      </c:catAx>
      <c:valAx>
        <c:axId val="1566009312"/>
        <c:scaling>
          <c:orientation val="minMax"/>
          <c:max val="24"/>
          <c:min val="15"/>
        </c:scaling>
        <c:delete val="0"/>
        <c:axPos val="l"/>
        <c:majorGridlines>
          <c:spPr>
            <a:ln w="9525" cap="flat" cmpd="sng" algn="ctr">
              <a:solidFill>
                <a:schemeClr val="tx1">
                  <a:lumMod val="15000"/>
                  <a:lumOff val="85000"/>
                </a:schemeClr>
              </a:solidFill>
              <a:round/>
            </a:ln>
            <a:effectLst/>
          </c:spPr>
        </c:majorGridlines>
        <c:numFmt formatCode="#,##0.0_);[Red]\(#,##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crossAx val="1565986848"/>
        <c:crosses val="autoZero"/>
        <c:crossBetween val="between"/>
        <c:majorUnit val="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ysClr val="windowText" lastClr="000000"/>
      </a:solidFill>
      <a:round/>
    </a:ln>
    <a:effectLst/>
  </c:spPr>
  <c:txPr>
    <a:bodyPr/>
    <a:lstStyle/>
    <a:p>
      <a:pPr>
        <a:defRPr>
          <a:solidFill>
            <a:sysClr val="windowText" lastClr="000000"/>
          </a:solidFill>
          <a:latin typeface="UD デジタル 教科書体 NK-R" panose="02020400000000000000" pitchFamily="18" charset="-128"/>
          <a:ea typeface="UD デジタル 教科書体 NK-R" panose="02020400000000000000" pitchFamily="18" charset="-128"/>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6379313220192003E-2"/>
          <c:y val="0.2095726315765207"/>
          <c:w val="0.88943244956908762"/>
          <c:h val="0.67943883676988515"/>
        </c:manualLayout>
      </c:layout>
      <c:barChart>
        <c:barDir val="col"/>
        <c:grouping val="clustered"/>
        <c:varyColors val="0"/>
        <c:ser>
          <c:idx val="0"/>
          <c:order val="0"/>
          <c:tx>
            <c:strRef>
              <c:f>Sheet1!$B$1</c:f>
              <c:strCache>
                <c:ptCount val="1"/>
                <c:pt idx="0">
                  <c:v>令和元年度</c:v>
                </c:pt>
              </c:strCache>
            </c:strRef>
          </c:tx>
          <c:spPr>
            <a:solidFill>
              <a:schemeClr val="accent1"/>
            </a:solidFill>
            <a:ln>
              <a:noFill/>
            </a:ln>
            <a:effectLst/>
          </c:spPr>
          <c:invertIfNegative val="0"/>
          <c:dLbls>
            <c:dLbl>
              <c:idx val="0"/>
              <c:layout>
                <c:manualLayout>
                  <c:x val="-2.3444413508031942E-17"/>
                  <c:y val="1.5395651577008717E-2"/>
                </c:manualLayout>
              </c:layout>
              <c:tx>
                <c:rich>
                  <a:bodyPr/>
                  <a:lstStyle/>
                  <a:p>
                    <a:fld id="{D72A3FD3-B100-4DA9-AC8F-82C20CA7EBAE}" type="VALUE">
                      <a:rPr lang="en-US" altLang="ja-JP" smtClean="0"/>
                      <a:pPr/>
                      <a:t>[値]</a:t>
                    </a:fld>
                    <a:r>
                      <a:rPr lang="ja-JP" alt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5621-4696-AB64-AEC74924A560}"/>
                </c:ext>
              </c:extLst>
            </c:dLbl>
            <c:spPr>
              <a:noFill/>
              <a:ln>
                <a:noFill/>
              </a:ln>
              <a:effectLst/>
            </c:spPr>
            <c:txPr>
              <a:bodyPr rot="0" spcFirstLastPara="1" vertOverflow="ellipsis" vert="horz" wrap="square" anchor="ctr" anchorCtr="1"/>
              <a:lstStyle/>
              <a:p>
                <a:pPr>
                  <a:defRPr lang="ja-JP" sz="1050" b="0" i="0" u="none" strike="noStrike" kern="120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カテゴリ 1</c:v>
                </c:pt>
              </c:strCache>
            </c:strRef>
          </c:cat>
          <c:val>
            <c:numRef>
              <c:f>Sheet1!$B$2</c:f>
              <c:numCache>
                <c:formatCode>General</c:formatCode>
                <c:ptCount val="1"/>
                <c:pt idx="0">
                  <c:v>69.2</c:v>
                </c:pt>
              </c:numCache>
            </c:numRef>
          </c:val>
          <c:extLst>
            <c:ext xmlns:c16="http://schemas.microsoft.com/office/drawing/2014/chart" uri="{C3380CC4-5D6E-409C-BE32-E72D297353CC}">
              <c16:uniqueId val="{00000000-4A36-4D16-914A-DCD9D84F5418}"/>
            </c:ext>
          </c:extLst>
        </c:ser>
        <c:ser>
          <c:idx val="1"/>
          <c:order val="1"/>
          <c:tx>
            <c:strRef>
              <c:f>Sheet1!$C$1</c:f>
              <c:strCache>
                <c:ptCount val="1"/>
                <c:pt idx="0">
                  <c:v>令和２年度</c:v>
                </c:pt>
              </c:strCache>
            </c:strRef>
          </c:tx>
          <c:spPr>
            <a:solidFill>
              <a:schemeClr val="accent2"/>
            </a:solidFill>
            <a:ln>
              <a:noFill/>
            </a:ln>
            <a:effectLst/>
          </c:spPr>
          <c:invertIfNegative val="0"/>
          <c:dLbls>
            <c:dLbl>
              <c:idx val="0"/>
              <c:layout>
                <c:manualLayout>
                  <c:x val="-2.5576019279888043E-3"/>
                  <c:y val="1.1546738682756536E-2"/>
                </c:manualLayout>
              </c:layout>
              <c:tx>
                <c:rich>
                  <a:bodyPr/>
                  <a:lstStyle/>
                  <a:p>
                    <a:fld id="{CEBEFCA8-8CC8-4FF2-B4ED-34E326537EA3}" type="VALUE">
                      <a:rPr lang="en-US" altLang="ja-JP" smtClean="0"/>
                      <a:pPr/>
                      <a:t>[値]</a:t>
                    </a:fld>
                    <a:r>
                      <a:rPr lang="ja-JP" alt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5621-4696-AB64-AEC74924A560}"/>
                </c:ext>
              </c:extLst>
            </c:dLbl>
            <c:spPr>
              <a:noFill/>
              <a:ln>
                <a:noFill/>
              </a:ln>
              <a:effectLst/>
            </c:spPr>
            <c:txPr>
              <a:bodyPr rot="0" spcFirstLastPara="1" vertOverflow="ellipsis" vert="horz" wrap="square" anchor="ctr" anchorCtr="1"/>
              <a:lstStyle/>
              <a:p>
                <a:pPr>
                  <a:defRPr lang="ja-JP" sz="1050" b="0" i="0" u="none" strike="noStrike" kern="120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カテゴリ 1</c:v>
                </c:pt>
              </c:strCache>
            </c:strRef>
          </c:cat>
          <c:val>
            <c:numRef>
              <c:f>Sheet1!$C$2</c:f>
              <c:numCache>
                <c:formatCode>General</c:formatCode>
                <c:ptCount val="1"/>
                <c:pt idx="0">
                  <c:v>77.3</c:v>
                </c:pt>
              </c:numCache>
            </c:numRef>
          </c:val>
          <c:extLst>
            <c:ext xmlns:c16="http://schemas.microsoft.com/office/drawing/2014/chart" uri="{C3380CC4-5D6E-409C-BE32-E72D297353CC}">
              <c16:uniqueId val="{00000001-4A36-4D16-914A-DCD9D84F5418}"/>
            </c:ext>
          </c:extLst>
        </c:ser>
        <c:ser>
          <c:idx val="2"/>
          <c:order val="2"/>
          <c:tx>
            <c:strRef>
              <c:f>Sheet1!$D$1</c:f>
              <c:strCache>
                <c:ptCount val="1"/>
                <c:pt idx="0">
                  <c:v>令和３年度</c:v>
                </c:pt>
              </c:strCache>
            </c:strRef>
          </c:tx>
          <c:spPr>
            <a:solidFill>
              <a:schemeClr val="accent3"/>
            </a:solidFill>
            <a:ln>
              <a:noFill/>
            </a:ln>
            <a:effectLst/>
          </c:spPr>
          <c:invertIfNegative val="0"/>
          <c:dLbls>
            <c:dLbl>
              <c:idx val="0"/>
              <c:layout>
                <c:manualLayout>
                  <c:x val="5.1152038559776087E-3"/>
                  <c:y val="7.697825788504393E-3"/>
                </c:manualLayout>
              </c:layout>
              <c:tx>
                <c:rich>
                  <a:bodyPr/>
                  <a:lstStyle/>
                  <a:p>
                    <a:fld id="{C185062D-7E2D-48F9-A87A-946E3F4B6437}" type="VALUE">
                      <a:rPr lang="en-US" altLang="ja-JP" smtClean="0"/>
                      <a:pPr/>
                      <a:t>[値]</a:t>
                    </a:fld>
                    <a:r>
                      <a:rPr lang="ja-JP" alt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5621-4696-AB64-AEC74924A560}"/>
                </c:ext>
              </c:extLst>
            </c:dLbl>
            <c:spPr>
              <a:noFill/>
              <a:ln>
                <a:noFill/>
              </a:ln>
              <a:effectLst/>
            </c:spPr>
            <c:txPr>
              <a:bodyPr rot="0" spcFirstLastPara="1" vertOverflow="ellipsis" vert="horz" wrap="square" anchor="ctr" anchorCtr="1"/>
              <a:lstStyle/>
              <a:p>
                <a:pPr>
                  <a:defRPr lang="ja-JP" sz="1050" b="0" i="0" u="none" strike="noStrike" kern="120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カテゴリ 1</c:v>
                </c:pt>
              </c:strCache>
            </c:strRef>
          </c:cat>
          <c:val>
            <c:numRef>
              <c:f>Sheet1!$D$2</c:f>
              <c:numCache>
                <c:formatCode>General</c:formatCode>
                <c:ptCount val="1"/>
                <c:pt idx="0">
                  <c:v>75</c:v>
                </c:pt>
              </c:numCache>
            </c:numRef>
          </c:val>
          <c:extLst>
            <c:ext xmlns:c16="http://schemas.microsoft.com/office/drawing/2014/chart" uri="{C3380CC4-5D6E-409C-BE32-E72D297353CC}">
              <c16:uniqueId val="{00000002-4A36-4D16-914A-DCD9D84F5418}"/>
            </c:ext>
          </c:extLst>
        </c:ser>
        <c:ser>
          <c:idx val="3"/>
          <c:order val="3"/>
          <c:tx>
            <c:strRef>
              <c:f>Sheet1!$E$1</c:f>
              <c:strCache>
                <c:ptCount val="1"/>
                <c:pt idx="0">
                  <c:v>令和４年度</c:v>
                </c:pt>
              </c:strCache>
            </c:strRef>
          </c:tx>
          <c:spPr>
            <a:solidFill>
              <a:schemeClr val="accent4"/>
            </a:solidFill>
            <a:ln>
              <a:noFill/>
            </a:ln>
            <a:effectLst/>
          </c:spPr>
          <c:invertIfNegative val="0"/>
          <c:dLbls>
            <c:dLbl>
              <c:idx val="0"/>
              <c:layout>
                <c:manualLayout>
                  <c:x val="5.1152038559776087E-3"/>
                  <c:y val="1.9244564471260894E-2"/>
                </c:manualLayout>
              </c:layout>
              <c:tx>
                <c:rich>
                  <a:bodyPr/>
                  <a:lstStyle/>
                  <a:p>
                    <a:fld id="{0A9A499C-9CF0-44A1-A0C1-B0E70FC1274D}" type="VALUE">
                      <a:rPr lang="en-US" altLang="ja-JP" smtClean="0"/>
                      <a:pPr/>
                      <a:t>[値]</a:t>
                    </a:fld>
                    <a:r>
                      <a:rPr lang="ja-JP" alt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5621-4696-AB64-AEC74924A560}"/>
                </c:ext>
              </c:extLst>
            </c:dLbl>
            <c:spPr>
              <a:noFill/>
              <a:ln>
                <a:noFill/>
              </a:ln>
              <a:effectLst/>
            </c:spPr>
            <c:txPr>
              <a:bodyPr rot="0" spcFirstLastPara="1" vertOverflow="ellipsis" vert="horz" wrap="square" anchor="ctr" anchorCtr="1"/>
              <a:lstStyle/>
              <a:p>
                <a:pPr>
                  <a:defRPr lang="ja-JP" sz="1050" b="0" i="0" u="none" strike="noStrike" kern="120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カテゴリ 1</c:v>
                </c:pt>
              </c:strCache>
            </c:strRef>
          </c:cat>
          <c:val>
            <c:numRef>
              <c:f>Sheet1!$E$2</c:f>
              <c:numCache>
                <c:formatCode>General</c:formatCode>
                <c:ptCount val="1"/>
                <c:pt idx="0">
                  <c:v>95.7</c:v>
                </c:pt>
              </c:numCache>
            </c:numRef>
          </c:val>
          <c:extLst>
            <c:ext xmlns:c16="http://schemas.microsoft.com/office/drawing/2014/chart" uri="{C3380CC4-5D6E-409C-BE32-E72D297353CC}">
              <c16:uniqueId val="{00000004-4A36-4D16-914A-DCD9D84F5418}"/>
            </c:ext>
          </c:extLst>
        </c:ser>
        <c:ser>
          <c:idx val="4"/>
          <c:order val="4"/>
          <c:tx>
            <c:strRef>
              <c:f>Sheet1!$F$1</c:f>
              <c:strCache>
                <c:ptCount val="1"/>
                <c:pt idx="0">
                  <c:v>令和５年度</c:v>
                </c:pt>
              </c:strCache>
            </c:strRef>
          </c:tx>
          <c:spPr>
            <a:solidFill>
              <a:schemeClr val="accent5"/>
            </a:solidFill>
            <a:ln>
              <a:noFill/>
            </a:ln>
            <a:effectLst/>
          </c:spPr>
          <c:invertIfNegative val="0"/>
          <c:dLbls>
            <c:dLbl>
              <c:idx val="0"/>
              <c:layout>
                <c:manualLayout>
                  <c:x val="-2.5576019279887107E-3"/>
                  <c:y val="1.5395651577008698E-2"/>
                </c:manualLayout>
              </c:layout>
              <c:tx>
                <c:rich>
                  <a:bodyPr/>
                  <a:lstStyle/>
                  <a:p>
                    <a:fld id="{43DB3980-E7C3-4B1F-827F-CA3A42716555}" type="VALUE">
                      <a:rPr lang="en-US" altLang="ja-JP" smtClean="0"/>
                      <a:pPr/>
                      <a:t>[値]</a:t>
                    </a:fld>
                    <a:r>
                      <a:rPr lang="ja-JP" alt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5621-4696-AB64-AEC74924A560}"/>
                </c:ext>
              </c:extLst>
            </c:dLbl>
            <c:spPr>
              <a:noFill/>
              <a:ln>
                <a:noFill/>
              </a:ln>
              <a:effectLst/>
            </c:spPr>
            <c:txPr>
              <a:bodyPr rot="0" spcFirstLastPara="1" vertOverflow="ellipsis" vert="horz" wrap="square" anchor="ctr" anchorCtr="1"/>
              <a:lstStyle/>
              <a:p>
                <a:pPr>
                  <a:defRPr lang="ja-JP" sz="1050" b="0" i="0" u="none" strike="noStrike" kern="120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カテゴリ 1</c:v>
                </c:pt>
              </c:strCache>
            </c:strRef>
          </c:cat>
          <c:val>
            <c:numRef>
              <c:f>Sheet1!$F$2</c:f>
              <c:numCache>
                <c:formatCode>General</c:formatCode>
                <c:ptCount val="1"/>
                <c:pt idx="0">
                  <c:v>95</c:v>
                </c:pt>
              </c:numCache>
            </c:numRef>
          </c:val>
          <c:extLst>
            <c:ext xmlns:c16="http://schemas.microsoft.com/office/drawing/2014/chart" uri="{C3380CC4-5D6E-409C-BE32-E72D297353CC}">
              <c16:uniqueId val="{00000005-4A36-4D16-914A-DCD9D84F5418}"/>
            </c:ext>
          </c:extLst>
        </c:ser>
        <c:dLbls>
          <c:showLegendKey val="0"/>
          <c:showVal val="0"/>
          <c:showCatName val="0"/>
          <c:showSerName val="0"/>
          <c:showPercent val="0"/>
          <c:showBubbleSize val="0"/>
        </c:dLbls>
        <c:gapWidth val="219"/>
        <c:overlap val="-69"/>
        <c:axId val="1649946191"/>
        <c:axId val="1649935375"/>
      </c:barChart>
      <c:catAx>
        <c:axId val="1649946191"/>
        <c:scaling>
          <c:orientation val="minMax"/>
        </c:scaling>
        <c:delete val="1"/>
        <c:axPos val="b"/>
        <c:numFmt formatCode="General" sourceLinked="1"/>
        <c:majorTickMark val="none"/>
        <c:minorTickMark val="none"/>
        <c:tickLblPos val="nextTo"/>
        <c:crossAx val="1649935375"/>
        <c:crosses val="autoZero"/>
        <c:auto val="1"/>
        <c:lblAlgn val="ctr"/>
        <c:lblOffset val="100"/>
        <c:noMultiLvlLbl val="0"/>
      </c:catAx>
      <c:valAx>
        <c:axId val="1649935375"/>
        <c:scaling>
          <c:orientation val="minMax"/>
          <c:min val="50"/>
        </c:scaling>
        <c:delete val="0"/>
        <c:axPos val="l"/>
        <c:majorGridlines>
          <c:spPr>
            <a:ln w="9525" cap="flat" cmpd="sng" algn="ctr">
              <a:solidFill>
                <a:schemeClr val="tx1">
                  <a:lumMod val="15000"/>
                  <a:lumOff val="85000"/>
                </a:schemeClr>
              </a:solidFill>
              <a:round/>
            </a:ln>
            <a:effectLst/>
          </c:spPr>
        </c:majorGridlines>
        <c:numFmt formatCode="[=50]&quot;0&quot;;General" sourceLinked="0"/>
        <c:majorTickMark val="none"/>
        <c:minorTickMark val="none"/>
        <c:tickLblPos val="nextTo"/>
        <c:spPr>
          <a:noFill/>
          <a:ln>
            <a:noFill/>
          </a:ln>
          <a:effectLst/>
        </c:spPr>
        <c:txPr>
          <a:bodyPr rot="-60000000" spcFirstLastPara="1" vertOverflow="ellipsis" vert="horz" wrap="square" anchor="ctr" anchorCtr="1"/>
          <a:lstStyle/>
          <a:p>
            <a:pPr>
              <a:defRPr lang="ja-JP" sz="1050" b="0" i="0" u="none" strike="noStrike" kern="120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crossAx val="1649946191"/>
        <c:crosses val="autoZero"/>
        <c:crossBetween val="between"/>
        <c:majorUnit val="10"/>
      </c:valAx>
      <c:spPr>
        <a:noFill/>
        <a:ln>
          <a:noFill/>
        </a:ln>
        <a:effectLst/>
      </c:spPr>
    </c:plotArea>
    <c:legend>
      <c:legendPos val="b"/>
      <c:layout>
        <c:manualLayout>
          <c:xMode val="edge"/>
          <c:yMode val="edge"/>
          <c:x val="6.4209972585513142E-2"/>
          <c:y val="0.84340620892252194"/>
          <c:w val="0.93287139229696359"/>
          <c:h val="0.1469829447370499"/>
        </c:manualLayout>
      </c:layout>
      <c:overlay val="0"/>
      <c:spPr>
        <a:noFill/>
        <a:ln>
          <a:noFill/>
        </a:ln>
        <a:effectLst/>
      </c:spPr>
      <c:txPr>
        <a:bodyPr rot="0" spcFirstLastPara="1" vertOverflow="ellipsis" vert="horz" wrap="square" anchor="ctr" anchorCtr="1"/>
        <a:lstStyle/>
        <a:p>
          <a:pPr>
            <a:defRPr lang="ja-JP" sz="900" b="0" i="0" u="none" strike="noStrike" kern="120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solidFill>
            <a:schemeClr val="tx1"/>
          </a:solidFill>
          <a:latin typeface="+mn-ea"/>
          <a:ea typeface="+mn-ea"/>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r>
              <a:rPr lang="ja-JP" altLang="en-US"/>
              <a:t>育児参加休暇取得率の推移</a:t>
            </a:r>
            <a:endParaRPr lang="ja-JP"/>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title>
    <c:autoTitleDeleted val="0"/>
    <c:plotArea>
      <c:layout>
        <c:manualLayout>
          <c:layoutTarget val="inner"/>
          <c:xMode val="edge"/>
          <c:yMode val="edge"/>
          <c:x val="0.12493321668124818"/>
          <c:y val="0.17707384997927891"/>
          <c:w val="0.87210382035578882"/>
          <c:h val="0.72056825528387902"/>
        </c:manualLayout>
      </c:layout>
      <c:barChart>
        <c:barDir val="col"/>
        <c:grouping val="clustered"/>
        <c:varyColors val="0"/>
        <c:ser>
          <c:idx val="0"/>
          <c:order val="0"/>
          <c:spPr>
            <a:solidFill>
              <a:schemeClr val="accent1"/>
            </a:solidFill>
            <a:ln>
              <a:noFill/>
            </a:ln>
            <a:effectLst/>
          </c:spPr>
          <c:invertIfNegative val="0"/>
          <c:dPt>
            <c:idx val="0"/>
            <c:invertIfNegative val="0"/>
            <c:bubble3D val="0"/>
            <c:spPr>
              <a:solidFill>
                <a:schemeClr val="accent5"/>
              </a:solidFill>
              <a:ln>
                <a:noFill/>
              </a:ln>
              <a:effectLst/>
            </c:spPr>
            <c:extLst>
              <c:ext xmlns:c16="http://schemas.microsoft.com/office/drawing/2014/chart" uri="{C3380CC4-5D6E-409C-BE32-E72D297353CC}">
                <c16:uniqueId val="{00000001-1718-41CA-A8DF-B315607830F5}"/>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1718-41CA-A8DF-B315607830F5}"/>
              </c:ext>
            </c:extLst>
          </c:dPt>
          <c:dPt>
            <c:idx val="2"/>
            <c:invertIfNegative val="0"/>
            <c:bubble3D val="0"/>
            <c:spPr>
              <a:solidFill>
                <a:schemeClr val="bg1">
                  <a:lumMod val="65000"/>
                </a:schemeClr>
              </a:solidFill>
              <a:ln>
                <a:noFill/>
              </a:ln>
              <a:effectLst/>
            </c:spPr>
            <c:extLst>
              <c:ext xmlns:c16="http://schemas.microsoft.com/office/drawing/2014/chart" uri="{C3380CC4-5D6E-409C-BE32-E72D297353CC}">
                <c16:uniqueId val="{00000005-1718-41CA-A8DF-B315607830F5}"/>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7-1718-41CA-A8DF-B315607830F5}"/>
              </c:ext>
            </c:extLst>
          </c:dPt>
          <c:dLbls>
            <c:dLbl>
              <c:idx val="0"/>
              <c:tx>
                <c:rich>
                  <a:bodyPr/>
                  <a:lstStyle/>
                  <a:p>
                    <a:fld id="{9A2D541A-0BAB-409A-8A24-24C35BCC5F62}" type="VALUE">
                      <a:rPr lang="en-US" altLang="ja-JP"/>
                      <a:pPr/>
                      <a:t>[値]</a:t>
                    </a:fld>
                    <a:r>
                      <a:rPr lang="en-US" altLang="ja-JP"/>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1718-41CA-A8DF-B315607830F5}"/>
                </c:ext>
              </c:extLst>
            </c:dLbl>
            <c:dLbl>
              <c:idx val="1"/>
              <c:tx>
                <c:rich>
                  <a:bodyPr/>
                  <a:lstStyle/>
                  <a:p>
                    <a:fld id="{A74335B6-87D7-454E-9CE3-675A9A3C7C37}" type="VALUE">
                      <a:rPr lang="en-US" altLang="ja-JP"/>
                      <a:pPr/>
                      <a:t>[値]</a:t>
                    </a:fld>
                    <a:r>
                      <a:rPr lang="en-US" altLang="ja-JP"/>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1718-41CA-A8DF-B315607830F5}"/>
                </c:ext>
              </c:extLst>
            </c:dLbl>
            <c:dLbl>
              <c:idx val="2"/>
              <c:tx>
                <c:rich>
                  <a:bodyPr/>
                  <a:lstStyle/>
                  <a:p>
                    <a:fld id="{C828AE31-1AF9-4919-BBA4-B7D61CBA8D2C}" type="VALUE">
                      <a:rPr lang="en-US" altLang="ja-JP"/>
                      <a:pPr/>
                      <a:t>[値]</a:t>
                    </a:fld>
                    <a:r>
                      <a:rPr lang="en-US" altLang="ja-JP"/>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1718-41CA-A8DF-B315607830F5}"/>
                </c:ext>
              </c:extLst>
            </c:dLbl>
            <c:dLbl>
              <c:idx val="3"/>
              <c:tx>
                <c:rich>
                  <a:bodyPr/>
                  <a:lstStyle/>
                  <a:p>
                    <a:fld id="{6296F2B4-4EF6-4B16-A982-FC92B84021F0}" type="VALUE">
                      <a:rPr lang="en-US" altLang="ja-JP"/>
                      <a:pPr/>
                      <a:t>[値]</a:t>
                    </a:fld>
                    <a:r>
                      <a:rPr lang="en-US" altLang="ja-JP"/>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1718-41CA-A8DF-B315607830F5}"/>
                </c:ext>
              </c:extLst>
            </c:dLbl>
            <c:dLbl>
              <c:idx val="4"/>
              <c:tx>
                <c:rich>
                  <a:bodyPr/>
                  <a:lstStyle/>
                  <a:p>
                    <a:fld id="{FBC4E109-9B36-456B-8807-0FCE11BD4195}" type="VALUE">
                      <a:rPr lang="en-US" altLang="ja-JP"/>
                      <a:pPr/>
                      <a:t>[値]</a:t>
                    </a:fld>
                    <a:r>
                      <a:rPr lang="en-US" altLang="ja-JP"/>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1718-41CA-A8DF-B315607830F5}"/>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育休・育児参加・年休!$L$5:$P$5</c:f>
              <c:strCache>
                <c:ptCount val="5"/>
                <c:pt idx="0">
                  <c:v>令和元年度</c:v>
                </c:pt>
                <c:pt idx="1">
                  <c:v>令和２年度</c:v>
                </c:pt>
                <c:pt idx="2">
                  <c:v>令和３年度</c:v>
                </c:pt>
                <c:pt idx="3">
                  <c:v>令和４年度</c:v>
                </c:pt>
                <c:pt idx="4">
                  <c:v>令和５年度</c:v>
                </c:pt>
              </c:strCache>
            </c:strRef>
          </c:cat>
          <c:val>
            <c:numRef>
              <c:f>育休・育児参加・年休!$L$7:$P$7</c:f>
              <c:numCache>
                <c:formatCode>General</c:formatCode>
                <c:ptCount val="5"/>
                <c:pt idx="0">
                  <c:v>69.199999999999989</c:v>
                </c:pt>
                <c:pt idx="1">
                  <c:v>77.3</c:v>
                </c:pt>
                <c:pt idx="2">
                  <c:v>75</c:v>
                </c:pt>
                <c:pt idx="3">
                  <c:v>95.7</c:v>
                </c:pt>
                <c:pt idx="4">
                  <c:v>95</c:v>
                </c:pt>
              </c:numCache>
            </c:numRef>
          </c:val>
          <c:extLst>
            <c:ext xmlns:c16="http://schemas.microsoft.com/office/drawing/2014/chart" uri="{C3380CC4-5D6E-409C-BE32-E72D297353CC}">
              <c16:uniqueId val="{00000009-1718-41CA-A8DF-B315607830F5}"/>
            </c:ext>
          </c:extLst>
        </c:ser>
        <c:dLbls>
          <c:showLegendKey val="0"/>
          <c:showVal val="0"/>
          <c:showCatName val="0"/>
          <c:showSerName val="0"/>
          <c:showPercent val="0"/>
          <c:showBubbleSize val="0"/>
        </c:dLbls>
        <c:gapWidth val="100"/>
        <c:overlap val="-27"/>
        <c:axId val="1486323071"/>
        <c:axId val="1486301023"/>
      </c:barChart>
      <c:catAx>
        <c:axId val="14863230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crossAx val="1486301023"/>
        <c:crosses val="autoZero"/>
        <c:auto val="1"/>
        <c:lblAlgn val="ctr"/>
        <c:lblOffset val="100"/>
        <c:noMultiLvlLbl val="0"/>
      </c:catAx>
      <c:valAx>
        <c:axId val="1486301023"/>
        <c:scaling>
          <c:orientation val="minMax"/>
          <c:max val="100"/>
          <c:min val="50"/>
        </c:scaling>
        <c:delete val="0"/>
        <c:axPos val="l"/>
        <c:majorGridlines>
          <c:spPr>
            <a:ln w="9525" cap="flat" cmpd="sng" algn="ctr">
              <a:solidFill>
                <a:schemeClr val="tx1">
                  <a:lumMod val="15000"/>
                  <a:lumOff val="85000"/>
                </a:schemeClr>
              </a:solidFill>
              <a:round/>
            </a:ln>
            <a:effectLst/>
          </c:spPr>
        </c:majorGridlines>
        <c:numFmt formatCode="[=50]&quot;0&quot;;General"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crossAx val="1486323071"/>
        <c:crosses val="autoZero"/>
        <c:crossBetween val="between"/>
        <c:majorUnit val="10"/>
      </c:valAx>
      <c:spPr>
        <a:noFill/>
        <a:ln>
          <a:noFill/>
        </a:ln>
        <a:effectLst/>
      </c:spPr>
    </c:plotArea>
    <c:plotVisOnly val="1"/>
    <c:dispBlanksAs val="gap"/>
    <c:showDLblsOverMax val="0"/>
  </c:chart>
  <c:spPr>
    <a:solidFill>
      <a:schemeClr val="bg1"/>
    </a:solidFill>
    <a:ln w="9525" cap="flat" cmpd="sng" algn="ctr">
      <a:solidFill>
        <a:sysClr val="windowText" lastClr="000000"/>
      </a:solidFill>
      <a:round/>
    </a:ln>
    <a:effectLst/>
  </c:spPr>
  <c:txPr>
    <a:bodyPr/>
    <a:lstStyle/>
    <a:p>
      <a:pPr>
        <a:defRPr>
          <a:solidFill>
            <a:sysClr val="windowText" lastClr="000000"/>
          </a:solidFill>
          <a:latin typeface="UD デジタル 教科書体 NK-R" panose="02020400000000000000" pitchFamily="18" charset="-128"/>
          <a:ea typeface="UD デジタル 教科書体 NK-R" panose="02020400000000000000" pitchFamily="18" charset="-128"/>
        </a:defRPr>
      </a:pPr>
      <a:endParaRPr lang="ja-JP"/>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r>
              <a:rPr lang="ja-JP" altLang="en-US">
                <a:latin typeface="UD デジタル 教科書体 NK-R" panose="02020400000000000000" pitchFamily="18" charset="-128"/>
                <a:ea typeface="UD デジタル 教科書体 NK-R" panose="02020400000000000000" pitchFamily="18" charset="-128"/>
              </a:rPr>
              <a:t>男性職員の育児休業取得率の推移</a:t>
            </a:r>
            <a:endParaRPr lang="ja-JP">
              <a:latin typeface="UD デジタル 教科書体 NK-R" panose="02020400000000000000" pitchFamily="18" charset="-128"/>
              <a:ea typeface="UD デジタル 教科書体 NK-R" panose="02020400000000000000" pitchFamily="18" charset="-128"/>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chemeClr val="accent5"/>
              </a:solidFill>
              <a:ln>
                <a:noFill/>
              </a:ln>
              <a:effectLst/>
            </c:spPr>
            <c:extLst>
              <c:ext xmlns:c16="http://schemas.microsoft.com/office/drawing/2014/chart" uri="{C3380CC4-5D6E-409C-BE32-E72D297353CC}">
                <c16:uniqueId val="{00000001-2F26-4F01-9773-946FDF440D1B}"/>
              </c:ext>
            </c:extLst>
          </c:dPt>
          <c:dPt>
            <c:idx val="1"/>
            <c:invertIfNegative val="0"/>
            <c:bubble3D val="0"/>
            <c:spPr>
              <a:solidFill>
                <a:schemeClr val="accent2"/>
              </a:solidFill>
              <a:ln>
                <a:solidFill>
                  <a:schemeClr val="accent2"/>
                </a:solidFill>
              </a:ln>
              <a:effectLst/>
            </c:spPr>
            <c:extLst>
              <c:ext xmlns:c16="http://schemas.microsoft.com/office/drawing/2014/chart" uri="{C3380CC4-5D6E-409C-BE32-E72D297353CC}">
                <c16:uniqueId val="{00000003-2F26-4F01-9773-946FDF440D1B}"/>
              </c:ext>
            </c:extLst>
          </c:dPt>
          <c:dPt>
            <c:idx val="2"/>
            <c:invertIfNegative val="0"/>
            <c:bubble3D val="0"/>
            <c:spPr>
              <a:solidFill>
                <a:schemeClr val="bg1">
                  <a:lumMod val="65000"/>
                </a:schemeClr>
              </a:solidFill>
              <a:ln>
                <a:noFill/>
              </a:ln>
              <a:effectLst/>
            </c:spPr>
            <c:extLst>
              <c:ext xmlns:c16="http://schemas.microsoft.com/office/drawing/2014/chart" uri="{C3380CC4-5D6E-409C-BE32-E72D297353CC}">
                <c16:uniqueId val="{00000005-2F26-4F01-9773-946FDF440D1B}"/>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7-2F26-4F01-9773-946FDF440D1B}"/>
              </c:ext>
            </c:extLst>
          </c:dPt>
          <c:dLbls>
            <c:dLbl>
              <c:idx val="0"/>
              <c:tx>
                <c:rich>
                  <a:bodyPr/>
                  <a:lstStyle/>
                  <a:p>
                    <a:fld id="{9EB7A443-83C2-499C-9297-394EE80E6741}" type="VALUE">
                      <a:rPr lang="en-US" altLang="ja-JP"/>
                      <a:pPr/>
                      <a:t>[値]</a:t>
                    </a:fld>
                    <a:r>
                      <a:rPr lang="en-US" altLang="ja-JP"/>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2F26-4F01-9773-946FDF440D1B}"/>
                </c:ext>
              </c:extLst>
            </c:dLbl>
            <c:dLbl>
              <c:idx val="1"/>
              <c:tx>
                <c:rich>
                  <a:bodyPr/>
                  <a:lstStyle/>
                  <a:p>
                    <a:fld id="{F3D454F4-D603-4177-B80D-9E988CD31E98}" type="VALUE">
                      <a:rPr lang="en-US" altLang="ja-JP"/>
                      <a:pPr/>
                      <a:t>[値]</a:t>
                    </a:fld>
                    <a:r>
                      <a:rPr lang="en-US" altLang="ja-JP"/>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2F26-4F01-9773-946FDF440D1B}"/>
                </c:ext>
              </c:extLst>
            </c:dLbl>
            <c:dLbl>
              <c:idx val="2"/>
              <c:tx>
                <c:rich>
                  <a:bodyPr/>
                  <a:lstStyle/>
                  <a:p>
                    <a:fld id="{5EB51577-E2B9-4C62-8A79-D046499FD70F}" type="VALUE">
                      <a:rPr lang="en-US" altLang="ja-JP"/>
                      <a:pPr/>
                      <a:t>[値]</a:t>
                    </a:fld>
                    <a:r>
                      <a:rPr lang="en-US" altLang="ja-JP"/>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2F26-4F01-9773-946FDF440D1B}"/>
                </c:ext>
              </c:extLst>
            </c:dLbl>
            <c:dLbl>
              <c:idx val="3"/>
              <c:tx>
                <c:rich>
                  <a:bodyPr/>
                  <a:lstStyle/>
                  <a:p>
                    <a:fld id="{AD5453DB-E3E2-4CBA-BF72-3B4E253A1DA1}" type="VALUE">
                      <a:rPr lang="en-US" altLang="ja-JP"/>
                      <a:pPr/>
                      <a:t>[値]</a:t>
                    </a:fld>
                    <a:r>
                      <a:rPr lang="en-US" altLang="ja-JP"/>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2F26-4F01-9773-946FDF440D1B}"/>
                </c:ext>
              </c:extLst>
            </c:dLbl>
            <c:dLbl>
              <c:idx val="4"/>
              <c:tx>
                <c:rich>
                  <a:bodyPr/>
                  <a:lstStyle/>
                  <a:p>
                    <a:fld id="{7993E9EE-D4FA-435B-B39F-6233CFEB4B68}" type="VALUE">
                      <a:rPr lang="en-US" altLang="ja-JP"/>
                      <a:pPr/>
                      <a:t>[値]</a:t>
                    </a:fld>
                    <a:r>
                      <a:rPr lang="en-US" altLang="ja-JP"/>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2F26-4F01-9773-946FDF440D1B}"/>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育休・育児参加・年休!$L$5:$P$5</c:f>
              <c:strCache>
                <c:ptCount val="5"/>
                <c:pt idx="0">
                  <c:v>令和元年度</c:v>
                </c:pt>
                <c:pt idx="1">
                  <c:v>令和２年度</c:v>
                </c:pt>
                <c:pt idx="2">
                  <c:v>令和３年度</c:v>
                </c:pt>
                <c:pt idx="3">
                  <c:v>令和４年度</c:v>
                </c:pt>
                <c:pt idx="4">
                  <c:v>令和５年度</c:v>
                </c:pt>
              </c:strCache>
            </c:strRef>
          </c:cat>
          <c:val>
            <c:numRef>
              <c:f>育休・育児参加・年休!$L$6:$P$6</c:f>
              <c:numCache>
                <c:formatCode>General</c:formatCode>
                <c:ptCount val="5"/>
                <c:pt idx="0">
                  <c:v>7.7</c:v>
                </c:pt>
                <c:pt idx="1">
                  <c:v>27.3</c:v>
                </c:pt>
                <c:pt idx="2" formatCode="0.0_ ">
                  <c:v>40</c:v>
                </c:pt>
                <c:pt idx="3">
                  <c:v>34.799999999999997</c:v>
                </c:pt>
                <c:pt idx="4">
                  <c:v>55.000000000000007</c:v>
                </c:pt>
              </c:numCache>
            </c:numRef>
          </c:val>
          <c:extLst>
            <c:ext xmlns:c16="http://schemas.microsoft.com/office/drawing/2014/chart" uri="{C3380CC4-5D6E-409C-BE32-E72D297353CC}">
              <c16:uniqueId val="{00000009-2F26-4F01-9773-946FDF440D1B}"/>
            </c:ext>
          </c:extLst>
        </c:ser>
        <c:dLbls>
          <c:showLegendKey val="0"/>
          <c:showVal val="0"/>
          <c:showCatName val="0"/>
          <c:showSerName val="0"/>
          <c:showPercent val="0"/>
          <c:showBubbleSize val="0"/>
        </c:dLbls>
        <c:gapWidth val="100"/>
        <c:overlap val="-27"/>
        <c:axId val="1486226975"/>
        <c:axId val="1486228223"/>
      </c:barChart>
      <c:catAx>
        <c:axId val="14862269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crossAx val="1486228223"/>
        <c:crosses val="autoZero"/>
        <c:auto val="1"/>
        <c:lblAlgn val="ctr"/>
        <c:lblOffset val="100"/>
        <c:noMultiLvlLbl val="0"/>
      </c:catAx>
      <c:valAx>
        <c:axId val="14862282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crossAx val="1486226975"/>
        <c:crosses val="autoZero"/>
        <c:crossBetween val="between"/>
      </c:valAx>
      <c:spPr>
        <a:noFill/>
        <a:ln>
          <a:noFill/>
        </a:ln>
        <a:effectLst/>
      </c:spPr>
    </c:plotArea>
    <c:plotVisOnly val="1"/>
    <c:dispBlanksAs val="gap"/>
    <c:showDLblsOverMax val="0"/>
  </c:chart>
  <c:spPr>
    <a:solidFill>
      <a:schemeClr val="bg1"/>
    </a:solidFill>
    <a:ln w="9525" cap="flat" cmpd="sng" algn="ctr">
      <a:solidFill>
        <a:sysClr val="windowText" lastClr="000000"/>
      </a:solidFill>
      <a:round/>
    </a:ln>
    <a:effectLst/>
  </c:spPr>
  <c:txPr>
    <a:bodyPr/>
    <a:lstStyle/>
    <a:p>
      <a:pPr>
        <a:defRPr>
          <a:solidFill>
            <a:sysClr val="windowText" lastClr="000000"/>
          </a:solidFill>
        </a:defRPr>
      </a:pPr>
      <a:endParaRPr lang="ja-JP"/>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r>
              <a:rPr lang="ja-JP" b="1" dirty="0"/>
              <a:t>１人１月</a:t>
            </a:r>
            <a:r>
              <a:rPr lang="ja-JP" altLang="en-US" b="1" dirty="0"/>
              <a:t>あ</a:t>
            </a:r>
            <a:r>
              <a:rPr lang="ja-JP" b="1" dirty="0"/>
              <a:t>たりの時間外勤務時間数</a:t>
            </a:r>
            <a:r>
              <a:rPr lang="ja-JP" altLang="en-US" b="1" dirty="0"/>
              <a:t>の推移</a:t>
            </a:r>
            <a:endParaRPr lang="ja-JP" b="1" dirty="0"/>
          </a:p>
        </c:rich>
      </c:tx>
      <c:overlay val="0"/>
      <c:spPr>
        <a:noFill/>
        <a:ln>
          <a:noFill/>
        </a:ln>
        <a:effectLst/>
      </c:spPr>
      <c:txPr>
        <a:bodyPr rot="0" spcFirstLastPara="1" vertOverflow="ellipsis" vert="horz" wrap="square" anchor="ctr" anchorCtr="1"/>
        <a:lstStyle/>
        <a:p>
          <a:pPr>
            <a:defRPr sz="1400" b="1" i="0" u="none" strike="noStrike" kern="1200" spc="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title>
    <c:autoTitleDeleted val="0"/>
    <c:plotArea>
      <c:layout>
        <c:manualLayout>
          <c:layoutTarget val="inner"/>
          <c:xMode val="edge"/>
          <c:yMode val="edge"/>
          <c:x val="0.1004672858099063"/>
          <c:y val="0.18104131944444443"/>
          <c:w val="0.87031166331994647"/>
          <c:h val="0.65308333333333324"/>
        </c:manualLayout>
      </c:layout>
      <c:barChart>
        <c:barDir val="col"/>
        <c:grouping val="stacked"/>
        <c:varyColors val="0"/>
        <c:ser>
          <c:idx val="0"/>
          <c:order val="0"/>
          <c:tx>
            <c:strRef>
              <c:f>Sheet1!$C$53</c:f>
              <c:strCache>
                <c:ptCount val="1"/>
                <c:pt idx="0">
                  <c:v>対象</c:v>
                </c:pt>
              </c:strCache>
            </c:strRef>
          </c:tx>
          <c:spPr>
            <a:solidFill>
              <a:schemeClr val="accent5">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Sheet1!$B$54:$B$58</c:f>
              <c:strCache>
                <c:ptCount val="5"/>
                <c:pt idx="0">
                  <c:v>令和元年度</c:v>
                </c:pt>
                <c:pt idx="1">
                  <c:v>令和２年度</c:v>
                </c:pt>
                <c:pt idx="2">
                  <c:v>令和３年度</c:v>
                </c:pt>
                <c:pt idx="3">
                  <c:v>令和４年度</c:v>
                </c:pt>
                <c:pt idx="4">
                  <c:v>令和５年度</c:v>
                </c:pt>
              </c:strCache>
            </c:strRef>
          </c:cat>
          <c:val>
            <c:numRef>
              <c:f>Sheet1!$C$54:$C$58</c:f>
              <c:numCache>
                <c:formatCode>General</c:formatCode>
                <c:ptCount val="5"/>
                <c:pt idx="0">
                  <c:v>10.4</c:v>
                </c:pt>
                <c:pt idx="1">
                  <c:v>9.9</c:v>
                </c:pt>
                <c:pt idx="2">
                  <c:v>10.5</c:v>
                </c:pt>
                <c:pt idx="3">
                  <c:v>11.1</c:v>
                </c:pt>
                <c:pt idx="4">
                  <c:v>11.7</c:v>
                </c:pt>
              </c:numCache>
            </c:numRef>
          </c:val>
          <c:extLst>
            <c:ext xmlns:c16="http://schemas.microsoft.com/office/drawing/2014/chart" uri="{C3380CC4-5D6E-409C-BE32-E72D297353CC}">
              <c16:uniqueId val="{00000000-9F1E-4F96-A883-8515B550F6AF}"/>
            </c:ext>
          </c:extLst>
        </c:ser>
        <c:ser>
          <c:idx val="1"/>
          <c:order val="1"/>
          <c:tx>
            <c:strRef>
              <c:f>Sheet1!$D$53</c:f>
              <c:strCache>
                <c:ptCount val="1"/>
                <c:pt idx="0">
                  <c:v>対象外</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Sheet1!$B$54:$B$58</c:f>
              <c:strCache>
                <c:ptCount val="5"/>
                <c:pt idx="0">
                  <c:v>令和元年度</c:v>
                </c:pt>
                <c:pt idx="1">
                  <c:v>令和２年度</c:v>
                </c:pt>
                <c:pt idx="2">
                  <c:v>令和３年度</c:v>
                </c:pt>
                <c:pt idx="3">
                  <c:v>令和４年度</c:v>
                </c:pt>
                <c:pt idx="4">
                  <c:v>令和５年度</c:v>
                </c:pt>
              </c:strCache>
            </c:strRef>
          </c:cat>
          <c:val>
            <c:numRef>
              <c:f>Sheet1!$D$54:$D$58</c:f>
              <c:numCache>
                <c:formatCode>General</c:formatCode>
                <c:ptCount val="5"/>
                <c:pt idx="0">
                  <c:v>1.5</c:v>
                </c:pt>
                <c:pt idx="1">
                  <c:v>4.5999999999999996</c:v>
                </c:pt>
                <c:pt idx="2">
                  <c:v>5.7</c:v>
                </c:pt>
                <c:pt idx="3">
                  <c:v>3</c:v>
                </c:pt>
                <c:pt idx="4">
                  <c:v>1.8</c:v>
                </c:pt>
              </c:numCache>
            </c:numRef>
          </c:val>
          <c:extLst>
            <c:ext xmlns:c16="http://schemas.microsoft.com/office/drawing/2014/chart" uri="{C3380CC4-5D6E-409C-BE32-E72D297353CC}">
              <c16:uniqueId val="{00000001-9F1E-4F96-A883-8515B550F6AF}"/>
            </c:ext>
          </c:extLst>
        </c:ser>
        <c:dLbls>
          <c:showLegendKey val="0"/>
          <c:showVal val="0"/>
          <c:showCatName val="0"/>
          <c:showSerName val="0"/>
          <c:showPercent val="0"/>
          <c:showBubbleSize val="0"/>
        </c:dLbls>
        <c:gapWidth val="150"/>
        <c:overlap val="100"/>
        <c:axId val="1565986848"/>
        <c:axId val="1566009312"/>
      </c:barChart>
      <c:catAx>
        <c:axId val="1565986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crossAx val="1566009312"/>
        <c:crossesAt val="0"/>
        <c:auto val="1"/>
        <c:lblAlgn val="ctr"/>
        <c:lblOffset val="100"/>
        <c:noMultiLvlLbl val="0"/>
      </c:catAx>
      <c:valAx>
        <c:axId val="1566009312"/>
        <c:scaling>
          <c:orientation val="minMax"/>
          <c:max val="18"/>
        </c:scaling>
        <c:delete val="0"/>
        <c:axPos val="l"/>
        <c:majorGridlines>
          <c:spPr>
            <a:ln w="9525" cap="flat" cmpd="sng" algn="ctr">
              <a:solidFill>
                <a:schemeClr val="tx1">
                  <a:lumMod val="15000"/>
                  <a:lumOff val="85000"/>
                </a:schemeClr>
              </a:solidFill>
              <a:round/>
            </a:ln>
            <a:effectLst/>
          </c:spPr>
        </c:majorGridlines>
        <c:numFmt formatCode="#,##0.0_);[Red]\(#,##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crossAx val="1565986848"/>
        <c:crosses val="autoZero"/>
        <c:crossBetween val="between"/>
        <c:majorUnit val="2"/>
      </c:valAx>
      <c:spPr>
        <a:noFill/>
        <a:ln>
          <a:noFill/>
        </a:ln>
        <a:effectLst/>
      </c:spPr>
    </c:plotArea>
    <c:legend>
      <c:legendPos val="b"/>
      <c:layout>
        <c:manualLayout>
          <c:xMode val="edge"/>
          <c:yMode val="edge"/>
          <c:x val="0.39044030287817943"/>
          <c:y val="0.92809583333333334"/>
          <c:w val="0.20318063922356092"/>
          <c:h val="7.1904166666666672E-2"/>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solidFill>
            <a:sysClr val="windowText" lastClr="000000"/>
          </a:solidFill>
          <a:latin typeface="UD デジタル 教科書体 NK-R" panose="02020400000000000000" pitchFamily="18" charset="-128"/>
          <a:ea typeface="UD デジタル 教科書体 NK-R" panose="02020400000000000000" pitchFamily="18" charset="-128"/>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r>
              <a:rPr lang="ja-JP" altLang="en-US"/>
              <a:t>１人１月あたりの時間外勤務時間数の推移</a:t>
            </a:r>
            <a:endParaRPr lang="ja-JP"/>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title>
    <c:autoTitleDeleted val="0"/>
    <c:plotArea>
      <c:layout/>
      <c:barChart>
        <c:barDir val="col"/>
        <c:grouping val="stacked"/>
        <c:varyColors val="0"/>
        <c:ser>
          <c:idx val="0"/>
          <c:order val="0"/>
          <c:tx>
            <c:strRef>
              <c:f>時間外!$C$2</c:f>
              <c:strCache>
                <c:ptCount val="1"/>
                <c:pt idx="0">
                  <c:v>対象</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時間外!$A$3:$A$7</c:f>
              <c:strCache>
                <c:ptCount val="5"/>
                <c:pt idx="0">
                  <c:v>令和元年度</c:v>
                </c:pt>
                <c:pt idx="1">
                  <c:v>令和２年度</c:v>
                </c:pt>
                <c:pt idx="2">
                  <c:v>令和３年度</c:v>
                </c:pt>
                <c:pt idx="3">
                  <c:v>令和４年度</c:v>
                </c:pt>
                <c:pt idx="4">
                  <c:v>令和５年度</c:v>
                </c:pt>
              </c:strCache>
            </c:strRef>
          </c:cat>
          <c:val>
            <c:numRef>
              <c:f>時間外!$C$3:$C$7</c:f>
              <c:numCache>
                <c:formatCode>0.0_);[Red]\(0.0\)</c:formatCode>
                <c:ptCount val="5"/>
                <c:pt idx="0">
                  <c:v>20.399999999999999</c:v>
                </c:pt>
                <c:pt idx="1">
                  <c:v>20.8</c:v>
                </c:pt>
                <c:pt idx="2">
                  <c:v>23.3</c:v>
                </c:pt>
                <c:pt idx="3">
                  <c:v>21.3</c:v>
                </c:pt>
                <c:pt idx="4">
                  <c:v>20.3</c:v>
                </c:pt>
              </c:numCache>
            </c:numRef>
          </c:val>
          <c:extLst>
            <c:ext xmlns:c16="http://schemas.microsoft.com/office/drawing/2014/chart" uri="{C3380CC4-5D6E-409C-BE32-E72D297353CC}">
              <c16:uniqueId val="{00000000-2629-4352-9E0C-1932AEE71522}"/>
            </c:ext>
          </c:extLst>
        </c:ser>
        <c:ser>
          <c:idx val="1"/>
          <c:order val="1"/>
          <c:tx>
            <c:strRef>
              <c:f>時間外!$D$2</c:f>
              <c:strCache>
                <c:ptCount val="1"/>
                <c:pt idx="0">
                  <c:v>対象外</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時間外!$A$3:$A$7</c:f>
              <c:strCache>
                <c:ptCount val="5"/>
                <c:pt idx="0">
                  <c:v>令和元年度</c:v>
                </c:pt>
                <c:pt idx="1">
                  <c:v>令和２年度</c:v>
                </c:pt>
                <c:pt idx="2">
                  <c:v>令和３年度</c:v>
                </c:pt>
                <c:pt idx="3">
                  <c:v>令和４年度</c:v>
                </c:pt>
                <c:pt idx="4">
                  <c:v>令和５年度</c:v>
                </c:pt>
              </c:strCache>
            </c:strRef>
          </c:cat>
          <c:val>
            <c:numRef>
              <c:f>時間外!$D$3:$D$7</c:f>
              <c:numCache>
                <c:formatCode>0.0_);[Red]\(0.0\)</c:formatCode>
                <c:ptCount val="5"/>
                <c:pt idx="0">
                  <c:v>0.6</c:v>
                </c:pt>
                <c:pt idx="1">
                  <c:v>1.8</c:v>
                </c:pt>
                <c:pt idx="2">
                  <c:v>1.2</c:v>
                </c:pt>
                <c:pt idx="3">
                  <c:v>0.3</c:v>
                </c:pt>
                <c:pt idx="4">
                  <c:v>0.3</c:v>
                </c:pt>
              </c:numCache>
            </c:numRef>
          </c:val>
          <c:extLst>
            <c:ext xmlns:c16="http://schemas.microsoft.com/office/drawing/2014/chart" uri="{C3380CC4-5D6E-409C-BE32-E72D297353CC}">
              <c16:uniqueId val="{00000001-2629-4352-9E0C-1932AEE71522}"/>
            </c:ext>
          </c:extLst>
        </c:ser>
        <c:dLbls>
          <c:showLegendKey val="0"/>
          <c:showVal val="0"/>
          <c:showCatName val="0"/>
          <c:showSerName val="0"/>
          <c:showPercent val="0"/>
          <c:showBubbleSize val="0"/>
        </c:dLbls>
        <c:gapWidth val="150"/>
        <c:overlap val="100"/>
        <c:axId val="1033793967"/>
        <c:axId val="1033794383"/>
      </c:barChart>
      <c:catAx>
        <c:axId val="10337939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crossAx val="1033794383"/>
        <c:crosses val="autoZero"/>
        <c:auto val="1"/>
        <c:lblAlgn val="ctr"/>
        <c:lblOffset val="100"/>
        <c:noMultiLvlLbl val="0"/>
      </c:catAx>
      <c:valAx>
        <c:axId val="1033794383"/>
        <c:scaling>
          <c:orientation val="minMax"/>
          <c:max val="25"/>
          <c:min val="0"/>
        </c:scaling>
        <c:delete val="0"/>
        <c:axPos val="l"/>
        <c:majorGridlines>
          <c:spPr>
            <a:ln w="9525" cap="flat" cmpd="sng" algn="ctr">
              <a:solidFill>
                <a:schemeClr val="tx1">
                  <a:lumMod val="15000"/>
                  <a:lumOff val="85000"/>
                </a:schemeClr>
              </a:solidFill>
              <a:round/>
            </a:ln>
            <a:effectLst/>
          </c:spPr>
        </c:majorGridlines>
        <c:numFmt formatCode="0.0_);[Red]\(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crossAx val="1033793967"/>
        <c:crosses val="autoZero"/>
        <c:crossBetween val="between"/>
        <c:majorUnit val="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UD デジタル 教科書体 NK-R" panose="02020400000000000000" pitchFamily="18" charset="-128"/>
              <a:ea typeface="UD デジタル 教科書体 NK-R" panose="02020400000000000000" pitchFamily="18"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ysClr val="windowText" lastClr="000000"/>
      </a:solidFill>
      <a:round/>
    </a:ln>
    <a:effectLst/>
  </c:spPr>
  <c:txPr>
    <a:bodyPr/>
    <a:lstStyle/>
    <a:p>
      <a:pPr>
        <a:defRPr>
          <a:solidFill>
            <a:sysClr val="windowText" lastClr="000000"/>
          </a:solidFill>
          <a:latin typeface="UD デジタル 教科書体 NK-R" panose="02020400000000000000" pitchFamily="18" charset="-128"/>
          <a:ea typeface="UD デジタル 教科書体 NK-R" panose="02020400000000000000" pitchFamily="18" charset="-128"/>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0.81437</cdr:x>
      <cdr:y>0.03033</cdr:y>
    </cdr:from>
    <cdr:to>
      <cdr:x>1</cdr:x>
      <cdr:y>0.13421</cdr:y>
    </cdr:to>
    <cdr:sp macro="" textlink="">
      <cdr:nvSpPr>
        <cdr:cNvPr id="2" name="テキスト ボックス 16">
          <a:extLst xmlns:a="http://schemas.openxmlformats.org/drawingml/2006/main">
            <a:ext uri="{FF2B5EF4-FFF2-40B4-BE49-F238E27FC236}">
              <a16:creationId xmlns:a16="http://schemas.microsoft.com/office/drawing/2014/main" id="{B1E9404A-A7A6-43C4-964B-AE2BED7A1418}"/>
            </a:ext>
          </a:extLst>
        </cdr:cNvPr>
        <cdr:cNvSpPr txBox="1"/>
      </cdr:nvSpPr>
      <cdr:spPr>
        <a:xfrm xmlns:a="http://schemas.openxmlformats.org/drawingml/2006/main">
          <a:off x="3518066" y="88901"/>
          <a:ext cx="801934" cy="304507"/>
        </a:xfrm>
        <a:prstGeom xmlns:a="http://schemas.openxmlformats.org/drawingml/2006/main" prst="rect">
          <a:avLst/>
        </a:prstGeom>
        <a:noFill xmlns:a="http://schemas.openxmlformats.org/drawingml/2006/main"/>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dirty="0">
              <a:latin typeface="UD デジタル 教科書体 NK-R" panose="02020400000000000000" pitchFamily="18" charset="-128"/>
              <a:ea typeface="UD デジタル 教科書体 NK-R" panose="02020400000000000000" pitchFamily="18" charset="-128"/>
            </a:rPr>
            <a:t> （年度）</a:t>
          </a:r>
        </a:p>
      </cdr:txBody>
    </cdr:sp>
  </cdr:relSizeAnchor>
</c:userShapes>
</file>

<file path=ppt/drawings/drawing2.xml><?xml version="1.0" encoding="utf-8"?>
<c:userShapes xmlns:c="http://schemas.openxmlformats.org/drawingml/2006/chart">
  <cdr:relSizeAnchor xmlns:cdr="http://schemas.openxmlformats.org/drawingml/2006/chartDrawing">
    <cdr:from>
      <cdr:x>0.81282</cdr:x>
      <cdr:y>0.0354</cdr:y>
    </cdr:from>
    <cdr:to>
      <cdr:x>1</cdr:x>
      <cdr:y>0.13923</cdr:y>
    </cdr:to>
    <cdr:sp macro="" textlink="">
      <cdr:nvSpPr>
        <cdr:cNvPr id="2" name="テキスト ボックス 16">
          <a:extLst xmlns:a="http://schemas.openxmlformats.org/drawingml/2006/main">
            <a:ext uri="{FF2B5EF4-FFF2-40B4-BE49-F238E27FC236}">
              <a16:creationId xmlns:a16="http://schemas.microsoft.com/office/drawing/2014/main" id="{089236CE-F13A-42EA-ADF9-478844AC57D0}"/>
            </a:ext>
          </a:extLst>
        </cdr:cNvPr>
        <cdr:cNvSpPr txBox="1"/>
      </cdr:nvSpPr>
      <cdr:spPr>
        <a:xfrm xmlns:a="http://schemas.openxmlformats.org/drawingml/2006/main">
          <a:off x="3019425" y="103822"/>
          <a:ext cx="695325" cy="304507"/>
        </a:xfrm>
        <a:prstGeom xmlns:a="http://schemas.openxmlformats.org/drawingml/2006/main" prst="rect">
          <a:avLst/>
        </a:prstGeom>
        <a:noFill xmlns:a="http://schemas.openxmlformats.org/drawingml/2006/main"/>
      </cdr:spPr>
      <cdr:txBody>
        <a:bodyPr xmlns:a="http://schemas.openxmlformats.org/drawingml/2006/main" wrap="square">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ja-JP" altLang="en-US" sz="1100" dirty="0">
              <a:latin typeface="UD デジタル 教科書体 NK-R" panose="02020400000000000000" pitchFamily="18" charset="-128"/>
              <a:ea typeface="UD デジタル 教科書体 NK-R" panose="02020400000000000000" pitchFamily="18" charset="-128"/>
            </a:rPr>
            <a:t> （年度）</a:t>
          </a:r>
        </a:p>
      </cdr:txBody>
    </cdr:sp>
  </cdr:relSizeAnchor>
</c:userShapes>
</file>

<file path=ppt/drawings/drawing3.xml><?xml version="1.0" encoding="utf-8"?>
<c:userShapes xmlns:c="http://schemas.openxmlformats.org/drawingml/2006/chart">
  <cdr:relSizeAnchor xmlns:cdr="http://schemas.openxmlformats.org/drawingml/2006/chartDrawing">
    <cdr:from>
      <cdr:x>0.86629</cdr:x>
      <cdr:y>0.03681</cdr:y>
    </cdr:from>
    <cdr:to>
      <cdr:x>0.99858</cdr:x>
      <cdr:y>0.14064</cdr:y>
    </cdr:to>
    <cdr:sp macro="" textlink="">
      <cdr:nvSpPr>
        <cdr:cNvPr id="3" name="テキスト ボックス 16">
          <a:extLst xmlns:a="http://schemas.openxmlformats.org/drawingml/2006/main">
            <a:ext uri="{FF2B5EF4-FFF2-40B4-BE49-F238E27FC236}">
              <a16:creationId xmlns:a16="http://schemas.microsoft.com/office/drawing/2014/main" id="{D9143E94-5849-4B28-839B-9B9A29FF222C}"/>
            </a:ext>
          </a:extLst>
        </cdr:cNvPr>
        <cdr:cNvSpPr txBox="1"/>
      </cdr:nvSpPr>
      <cdr:spPr>
        <a:xfrm xmlns:a="http://schemas.openxmlformats.org/drawingml/2006/main">
          <a:off x="3742372" y="107950"/>
          <a:ext cx="571500" cy="304507"/>
        </a:xfrm>
        <a:prstGeom xmlns:a="http://schemas.openxmlformats.org/drawingml/2006/main" prst="rect">
          <a:avLst/>
        </a:prstGeom>
        <a:noFill xmlns:a="http://schemas.openxmlformats.org/drawingml/2006/main"/>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dirty="0">
              <a:latin typeface="UD デジタル 教科書体 NK-R" panose="02020400000000000000" pitchFamily="18" charset="-128"/>
              <a:ea typeface="UD デジタル 教科書体 NK-R" panose="02020400000000000000" pitchFamily="18" charset="-128"/>
            </a:rPr>
            <a:t> （年）</a:t>
          </a:r>
        </a:p>
      </cdr:txBody>
    </cdr:sp>
  </cdr:relSizeAnchor>
</c:userShapes>
</file>

<file path=ppt/drawings/drawing4.xml><?xml version="1.0" encoding="utf-8"?>
<c:userShapes xmlns:c="http://schemas.openxmlformats.org/drawingml/2006/chart">
  <cdr:relSizeAnchor xmlns:cdr="http://schemas.openxmlformats.org/drawingml/2006/chartDrawing">
    <cdr:from>
      <cdr:x>0</cdr:x>
      <cdr:y>0.92316</cdr:y>
    </cdr:from>
    <cdr:to>
      <cdr:x>0.12996</cdr:x>
      <cdr:y>0.99886</cdr:y>
    </cdr:to>
    <cdr:sp macro="" textlink="">
      <cdr:nvSpPr>
        <cdr:cNvPr id="2" name="テキスト ボックス 16">
          <a:extLst xmlns:a="http://schemas.openxmlformats.org/drawingml/2006/main">
            <a:ext uri="{FF2B5EF4-FFF2-40B4-BE49-F238E27FC236}">
              <a16:creationId xmlns:a16="http://schemas.microsoft.com/office/drawing/2014/main" id="{BEE6CFDD-450C-4B54-BD78-CB130BB0782D}"/>
            </a:ext>
          </a:extLst>
        </cdr:cNvPr>
        <cdr:cNvSpPr txBox="1"/>
      </cdr:nvSpPr>
      <cdr:spPr>
        <a:xfrm xmlns:a="http://schemas.openxmlformats.org/drawingml/2006/main">
          <a:off x="0" y="2765425"/>
          <a:ext cx="558899" cy="226768"/>
        </a:xfrm>
        <a:prstGeom xmlns:a="http://schemas.openxmlformats.org/drawingml/2006/main" prst="rect">
          <a:avLst/>
        </a:prstGeom>
        <a:noFill xmlns:a="http://schemas.openxmlformats.org/drawingml/2006/main"/>
      </cdr:spPr>
      <cdr:txBody>
        <a:bodyPr xmlns:a="http://schemas.openxmlformats.org/drawingml/2006/main" wrap="square">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900" dirty="0">
              <a:latin typeface="UD デジタル 教科書体 NK-R" panose="02020400000000000000" pitchFamily="18" charset="-128"/>
              <a:ea typeface="UD デジタル 教科書体 NK-R" panose="02020400000000000000" pitchFamily="18" charset="-128"/>
            </a:rPr>
            <a:t> （％）</a:t>
          </a:r>
        </a:p>
      </cdr:txBody>
    </cdr:sp>
  </cdr:relSizeAnchor>
  <cdr:relSizeAnchor xmlns:cdr="http://schemas.openxmlformats.org/drawingml/2006/chartDrawing">
    <cdr:from>
      <cdr:x>0.11005</cdr:x>
      <cdr:y>0.77563</cdr:y>
    </cdr:from>
    <cdr:to>
      <cdr:x>0.99691</cdr:x>
      <cdr:y>0.85326</cdr:y>
    </cdr:to>
    <cdr:grpSp>
      <cdr:nvGrpSpPr>
        <cdr:cNvPr id="3" name="グループ化 2">
          <a:extLst xmlns:a="http://schemas.openxmlformats.org/drawingml/2006/main">
            <a:ext uri="{FF2B5EF4-FFF2-40B4-BE49-F238E27FC236}">
              <a16:creationId xmlns:a16="http://schemas.microsoft.com/office/drawing/2014/main" id="{EFD37000-29F3-4826-921F-BEF3C34F2BB4}"/>
            </a:ext>
          </a:extLst>
        </cdr:cNvPr>
        <cdr:cNvGrpSpPr/>
      </cdr:nvGrpSpPr>
      <cdr:grpSpPr>
        <a:xfrm xmlns:a="http://schemas.openxmlformats.org/drawingml/2006/main">
          <a:off x="542453" y="2018693"/>
          <a:ext cx="4371463" cy="202043"/>
          <a:chOff x="0" y="0"/>
          <a:chExt cx="4763647" cy="433058"/>
        </a:xfrm>
      </cdr:grpSpPr>
      <cdr:sp macro="" textlink="">
        <cdr:nvSpPr>
          <cdr:cNvPr id="4" name="波線 3">
            <a:extLst xmlns:a="http://schemas.openxmlformats.org/drawingml/2006/main">
              <a:ext uri="{FF2B5EF4-FFF2-40B4-BE49-F238E27FC236}">
                <a16:creationId xmlns:a16="http://schemas.microsoft.com/office/drawing/2014/main" id="{50CAFC01-F07C-4AD5-A020-E3D0B9AD8F18}"/>
              </a:ext>
            </a:extLst>
          </cdr:cNvPr>
          <cdr:cNvSpPr/>
        </cdr:nvSpPr>
        <cdr:spPr>
          <a:xfrm xmlns:a="http://schemas.openxmlformats.org/drawingml/2006/main">
            <a:off x="0" y="1097"/>
            <a:ext cx="788066" cy="419613"/>
          </a:xfrm>
          <a:prstGeom xmlns:a="http://schemas.openxmlformats.org/drawingml/2006/main" prst="wave">
            <a:avLst/>
          </a:prstGeom>
          <a:solidFill xmlns:a="http://schemas.openxmlformats.org/drawingml/2006/main">
            <a:schemeClr val="accent6">
              <a:lumMod val="40000"/>
              <a:lumOff val="6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wrap="square" lIns="0" tIns="0" rIns="0" bIns="0"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kumimoji="1" lang="ja-JP" altLang="en-US" sz="1200">
              <a:latin typeface="UD デジタル 教科書体 NK-R" panose="02020400000000000000" pitchFamily="18" charset="-128"/>
              <a:ea typeface="UD デジタル 教科書体 NK-R" panose="02020400000000000000" pitchFamily="18" charset="-128"/>
            </a:endParaRPr>
          </a:p>
        </cdr:txBody>
      </cdr:sp>
      <cdr:sp macro="" textlink="">
        <cdr:nvSpPr>
          <cdr:cNvPr id="5" name="波線 4">
            <a:extLst xmlns:a="http://schemas.openxmlformats.org/drawingml/2006/main">
              <a:ext uri="{FF2B5EF4-FFF2-40B4-BE49-F238E27FC236}">
                <a16:creationId xmlns:a16="http://schemas.microsoft.com/office/drawing/2014/main" id="{D895A22B-F7EC-4D7E-9322-5A8148B5E1A2}"/>
              </a:ext>
            </a:extLst>
          </cdr:cNvPr>
          <cdr:cNvSpPr/>
        </cdr:nvSpPr>
        <cdr:spPr>
          <a:xfrm xmlns:a="http://schemas.openxmlformats.org/drawingml/2006/main">
            <a:off x="784999" y="229"/>
            <a:ext cx="788066" cy="419613"/>
          </a:xfrm>
          <a:prstGeom xmlns:a="http://schemas.openxmlformats.org/drawingml/2006/main" prst="wave">
            <a:avLst/>
          </a:prstGeom>
          <a:solidFill xmlns:a="http://schemas.openxmlformats.org/drawingml/2006/main">
            <a:schemeClr val="accent6">
              <a:lumMod val="40000"/>
              <a:lumOff val="6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wrap="square" lIns="0" tIns="0" rIns="0" bIns="0"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kumimoji="1" lang="ja-JP" altLang="en-US" sz="1200">
              <a:latin typeface="UD デジタル 教科書体 NK-R" panose="02020400000000000000" pitchFamily="18" charset="-128"/>
              <a:ea typeface="UD デジタル 教科書体 NK-R" panose="02020400000000000000" pitchFamily="18" charset="-128"/>
            </a:endParaRPr>
          </a:p>
        </cdr:txBody>
      </cdr:sp>
      <cdr:sp macro="" textlink="">
        <cdr:nvSpPr>
          <cdr:cNvPr id="6" name="波線 5">
            <a:extLst xmlns:a="http://schemas.openxmlformats.org/drawingml/2006/main">
              <a:ext uri="{FF2B5EF4-FFF2-40B4-BE49-F238E27FC236}">
                <a16:creationId xmlns:a16="http://schemas.microsoft.com/office/drawing/2014/main" id="{39F8E07B-B442-4B0B-8BFB-DA20A578018A}"/>
              </a:ext>
            </a:extLst>
          </cdr:cNvPr>
          <cdr:cNvSpPr/>
        </cdr:nvSpPr>
        <cdr:spPr>
          <a:xfrm xmlns:a="http://schemas.openxmlformats.org/drawingml/2006/main">
            <a:off x="1569485" y="229"/>
            <a:ext cx="788065" cy="419612"/>
          </a:xfrm>
          <a:prstGeom xmlns:a="http://schemas.openxmlformats.org/drawingml/2006/main" prst="wave">
            <a:avLst/>
          </a:prstGeom>
          <a:solidFill xmlns:a="http://schemas.openxmlformats.org/drawingml/2006/main">
            <a:schemeClr val="accent6">
              <a:lumMod val="40000"/>
              <a:lumOff val="6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wrap="square" lIns="0" tIns="0" rIns="0" bIns="0"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kumimoji="1" lang="ja-JP" altLang="en-US" sz="1200">
              <a:latin typeface="UD デジタル 教科書体 NK-R" panose="02020400000000000000" pitchFamily="18" charset="-128"/>
              <a:ea typeface="UD デジタル 教科書体 NK-R" panose="02020400000000000000" pitchFamily="18" charset="-128"/>
            </a:endParaRPr>
          </a:p>
        </cdr:txBody>
      </cdr:sp>
      <cdr:sp macro="" textlink="">
        <cdr:nvSpPr>
          <cdr:cNvPr id="7" name="波線 6">
            <a:extLst xmlns:a="http://schemas.openxmlformats.org/drawingml/2006/main">
              <a:ext uri="{FF2B5EF4-FFF2-40B4-BE49-F238E27FC236}">
                <a16:creationId xmlns:a16="http://schemas.microsoft.com/office/drawing/2014/main" id="{0F2DE487-75C4-4BCC-8223-0C9DE1547798}"/>
              </a:ext>
            </a:extLst>
          </cdr:cNvPr>
          <cdr:cNvSpPr/>
        </cdr:nvSpPr>
        <cdr:spPr>
          <a:xfrm xmlns:a="http://schemas.openxmlformats.org/drawingml/2006/main">
            <a:off x="2354159" y="0"/>
            <a:ext cx="851926" cy="419613"/>
          </a:xfrm>
          <a:prstGeom xmlns:a="http://schemas.openxmlformats.org/drawingml/2006/main" prst="wave">
            <a:avLst/>
          </a:prstGeom>
          <a:solidFill xmlns:a="http://schemas.openxmlformats.org/drawingml/2006/main">
            <a:schemeClr val="accent6">
              <a:lumMod val="40000"/>
              <a:lumOff val="6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wrap="square" lIns="0" tIns="0" rIns="0" bIns="0"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kumimoji="1" lang="ja-JP" altLang="en-US" sz="1200">
              <a:latin typeface="UD デジタル 教科書体 NK-R" panose="02020400000000000000" pitchFamily="18" charset="-128"/>
              <a:ea typeface="UD デジタル 教科書体 NK-R" panose="02020400000000000000" pitchFamily="18" charset="-128"/>
            </a:endParaRPr>
          </a:p>
        </cdr:txBody>
      </cdr:sp>
      <cdr:sp macro="" textlink="">
        <cdr:nvSpPr>
          <cdr:cNvPr id="8" name="波線 7">
            <a:extLst xmlns:a="http://schemas.openxmlformats.org/drawingml/2006/main">
              <a:ext uri="{FF2B5EF4-FFF2-40B4-BE49-F238E27FC236}">
                <a16:creationId xmlns:a16="http://schemas.microsoft.com/office/drawing/2014/main" id="{085D48B9-4C91-4F74-8B81-ADF97C9137E0}"/>
              </a:ext>
            </a:extLst>
          </cdr:cNvPr>
          <cdr:cNvSpPr/>
        </cdr:nvSpPr>
        <cdr:spPr>
          <a:xfrm xmlns:a="http://schemas.openxmlformats.org/drawingml/2006/main">
            <a:off x="3189731" y="13446"/>
            <a:ext cx="788066" cy="419612"/>
          </a:xfrm>
          <a:prstGeom xmlns:a="http://schemas.openxmlformats.org/drawingml/2006/main" prst="wave">
            <a:avLst/>
          </a:prstGeom>
          <a:solidFill xmlns:a="http://schemas.openxmlformats.org/drawingml/2006/main">
            <a:schemeClr val="accent6">
              <a:lumMod val="40000"/>
              <a:lumOff val="6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wrap="square" lIns="0" tIns="0" rIns="0" bIns="0"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kumimoji="1" lang="ja-JP" altLang="en-US" sz="1200">
              <a:latin typeface="UD デジタル 教科書体 NK-R" panose="02020400000000000000" pitchFamily="18" charset="-128"/>
              <a:ea typeface="UD デジタル 教科書体 NK-R" panose="02020400000000000000" pitchFamily="18" charset="-128"/>
            </a:endParaRPr>
          </a:p>
        </cdr:txBody>
      </cdr:sp>
      <cdr:sp macro="" textlink="">
        <cdr:nvSpPr>
          <cdr:cNvPr id="9" name="波線 8">
            <a:extLst xmlns:a="http://schemas.openxmlformats.org/drawingml/2006/main">
              <a:ext uri="{FF2B5EF4-FFF2-40B4-BE49-F238E27FC236}">
                <a16:creationId xmlns:a16="http://schemas.microsoft.com/office/drawing/2014/main" id="{23DF41CE-CDED-4A90-9957-FA6584D164B1}"/>
              </a:ext>
            </a:extLst>
          </cdr:cNvPr>
          <cdr:cNvSpPr/>
        </cdr:nvSpPr>
        <cdr:spPr>
          <a:xfrm xmlns:a="http://schemas.openxmlformats.org/drawingml/2006/main">
            <a:off x="3975581" y="13446"/>
            <a:ext cx="788066" cy="419612"/>
          </a:xfrm>
          <a:prstGeom xmlns:a="http://schemas.openxmlformats.org/drawingml/2006/main" prst="wave">
            <a:avLst/>
          </a:prstGeom>
          <a:solidFill xmlns:a="http://schemas.openxmlformats.org/drawingml/2006/main">
            <a:schemeClr val="accent6">
              <a:lumMod val="40000"/>
              <a:lumOff val="6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wrap="square" lIns="0" tIns="0" rIns="0" bIns="0"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kumimoji="1" lang="ja-JP" altLang="en-US" sz="1200">
              <a:latin typeface="UD デジタル 教科書体 NK-R" panose="02020400000000000000" pitchFamily="18" charset="-128"/>
              <a:ea typeface="UD デジタル 教科書体 NK-R" panose="02020400000000000000" pitchFamily="18" charset="-128"/>
            </a:endParaRPr>
          </a:p>
        </cdr:txBody>
      </cdr:sp>
    </cdr:grpSp>
  </cdr:relSizeAnchor>
</c:userShapes>
</file>

<file path=ppt/drawings/drawing5.xml><?xml version="1.0" encoding="utf-8"?>
<c:userShapes xmlns:c="http://schemas.openxmlformats.org/drawingml/2006/chart">
  <cdr:relSizeAnchor xmlns:cdr="http://schemas.openxmlformats.org/drawingml/2006/chartDrawing">
    <cdr:from>
      <cdr:x>0</cdr:x>
      <cdr:y>0.9168</cdr:y>
    </cdr:from>
    <cdr:to>
      <cdr:x>0.13054</cdr:x>
      <cdr:y>0.9925</cdr:y>
    </cdr:to>
    <cdr:sp macro="" textlink="">
      <cdr:nvSpPr>
        <cdr:cNvPr id="2" name="テキスト ボックス 16">
          <a:extLst xmlns:a="http://schemas.openxmlformats.org/drawingml/2006/main">
            <a:ext uri="{FF2B5EF4-FFF2-40B4-BE49-F238E27FC236}">
              <a16:creationId xmlns:a16="http://schemas.microsoft.com/office/drawing/2014/main" id="{A21E6960-120C-4524-A4CD-B2DA23C543FD}"/>
            </a:ext>
          </a:extLst>
        </cdr:cNvPr>
        <cdr:cNvSpPr txBox="1"/>
      </cdr:nvSpPr>
      <cdr:spPr>
        <a:xfrm xmlns:a="http://schemas.openxmlformats.org/drawingml/2006/main">
          <a:off x="0" y="2746375"/>
          <a:ext cx="558899" cy="226768"/>
        </a:xfrm>
        <a:prstGeom xmlns:a="http://schemas.openxmlformats.org/drawingml/2006/main" prst="rect">
          <a:avLst/>
        </a:prstGeom>
        <a:noFill xmlns:a="http://schemas.openxmlformats.org/drawingml/2006/main"/>
      </cdr:spPr>
      <cdr:txBody>
        <a:bodyPr xmlns:a="http://schemas.openxmlformats.org/drawingml/2006/main" wrap="square">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900" dirty="0">
              <a:latin typeface="UD デジタル 教科書体 NK-R" panose="02020400000000000000" pitchFamily="18" charset="-128"/>
              <a:ea typeface="UD デジタル 教科書体 NK-R" panose="02020400000000000000" pitchFamily="18" charset="-128"/>
            </a:rPr>
            <a:t> （％）</a:t>
          </a:r>
        </a:p>
      </cdr:txBody>
    </cdr:sp>
  </cdr:relSizeAnchor>
</c:userShapes>
</file>

<file path=ppt/drawings/drawing6.xml><?xml version="1.0" encoding="utf-8"?>
<c:userShapes xmlns:c="http://schemas.openxmlformats.org/drawingml/2006/chart">
  <cdr:relSizeAnchor xmlns:cdr="http://schemas.openxmlformats.org/drawingml/2006/chartDrawing">
    <cdr:from>
      <cdr:x>0</cdr:x>
      <cdr:y>0.8713</cdr:y>
    </cdr:from>
    <cdr:to>
      <cdr:x>0.14472</cdr:x>
      <cdr:y>0.975</cdr:y>
    </cdr:to>
    <cdr:sp macro="" textlink="">
      <cdr:nvSpPr>
        <cdr:cNvPr id="2" name="テキスト ボックス 16">
          <a:extLst xmlns:a="http://schemas.openxmlformats.org/drawingml/2006/main">
            <a:ext uri="{FF2B5EF4-FFF2-40B4-BE49-F238E27FC236}">
              <a16:creationId xmlns:a16="http://schemas.microsoft.com/office/drawing/2014/main" id="{FEBBBBA6-EB13-4FAC-BFB5-28ACD67B0159}"/>
            </a:ext>
          </a:extLst>
        </cdr:cNvPr>
        <cdr:cNvSpPr txBox="1"/>
      </cdr:nvSpPr>
      <cdr:spPr>
        <a:xfrm xmlns:a="http://schemas.openxmlformats.org/drawingml/2006/main">
          <a:off x="0" y="2390140"/>
          <a:ext cx="661670" cy="284480"/>
        </a:xfrm>
        <a:prstGeom xmlns:a="http://schemas.openxmlformats.org/drawingml/2006/main" prst="rect">
          <a:avLst/>
        </a:prstGeom>
        <a:noFill xmlns:a="http://schemas.openxmlformats.org/drawingml/2006/main"/>
      </cdr:spPr>
      <cdr:txBody>
        <a:bodyPr xmlns:a="http://schemas.openxmlformats.org/drawingml/2006/main" wrap="square">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900" dirty="0">
              <a:latin typeface="UD デジタル 教科書体 NK-R" panose="02020400000000000000" pitchFamily="18" charset="-128"/>
              <a:ea typeface="UD デジタル 教科書体 NK-R" panose="02020400000000000000" pitchFamily="18" charset="-128"/>
            </a:rPr>
            <a:t> （時間）</a:t>
          </a:r>
        </a:p>
      </cdr:txBody>
    </cdr:sp>
  </cdr:relSizeAnchor>
</c:userShapes>
</file>

<file path=ppt/drawings/drawing7.xml><?xml version="1.0" encoding="utf-8"?>
<c:userShapes xmlns:c="http://schemas.openxmlformats.org/drawingml/2006/chart">
  <cdr:relSizeAnchor xmlns:cdr="http://schemas.openxmlformats.org/drawingml/2006/chartDrawing">
    <cdr:from>
      <cdr:x>0</cdr:x>
      <cdr:y>0.8713</cdr:y>
    </cdr:from>
    <cdr:to>
      <cdr:x>0.14472</cdr:x>
      <cdr:y>0.975</cdr:y>
    </cdr:to>
    <cdr:sp macro="" textlink="">
      <cdr:nvSpPr>
        <cdr:cNvPr id="2" name="テキスト ボックス 16">
          <a:extLst xmlns:a="http://schemas.openxmlformats.org/drawingml/2006/main">
            <a:ext uri="{FF2B5EF4-FFF2-40B4-BE49-F238E27FC236}">
              <a16:creationId xmlns:a16="http://schemas.microsoft.com/office/drawing/2014/main" id="{FEBBBBA6-EB13-4FAC-BFB5-28ACD67B0159}"/>
            </a:ext>
          </a:extLst>
        </cdr:cNvPr>
        <cdr:cNvSpPr txBox="1"/>
      </cdr:nvSpPr>
      <cdr:spPr>
        <a:xfrm xmlns:a="http://schemas.openxmlformats.org/drawingml/2006/main">
          <a:off x="0" y="2390140"/>
          <a:ext cx="661670" cy="284480"/>
        </a:xfrm>
        <a:prstGeom xmlns:a="http://schemas.openxmlformats.org/drawingml/2006/main" prst="rect">
          <a:avLst/>
        </a:prstGeom>
        <a:noFill xmlns:a="http://schemas.openxmlformats.org/drawingml/2006/main"/>
      </cdr:spPr>
      <cdr:txBody>
        <a:bodyPr xmlns:a="http://schemas.openxmlformats.org/drawingml/2006/main" wrap="square">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900" dirty="0">
              <a:latin typeface="UD デジタル 教科書体 NK-R" panose="02020400000000000000" pitchFamily="18" charset="-128"/>
              <a:ea typeface="UD デジタル 教科書体 NK-R" panose="02020400000000000000" pitchFamily="18" charset="-128"/>
            </a:rPr>
            <a:t> （時間）</a:t>
          </a:r>
        </a:p>
      </cdr:txBody>
    </cdr:sp>
  </cdr:relSizeAnchor>
</c:userShapes>
</file>

<file path=ppt/drawings/drawing8.xml><?xml version="1.0" encoding="utf-8"?>
<c:userShapes xmlns:c="http://schemas.openxmlformats.org/drawingml/2006/chart">
  <cdr:relSizeAnchor xmlns:cdr="http://schemas.openxmlformats.org/drawingml/2006/chartDrawing">
    <cdr:from>
      <cdr:x>0</cdr:x>
      <cdr:y>0.91195</cdr:y>
    </cdr:from>
    <cdr:to>
      <cdr:x>0.13229</cdr:x>
      <cdr:y>0.98682</cdr:y>
    </cdr:to>
    <cdr:sp macro="" textlink="">
      <cdr:nvSpPr>
        <cdr:cNvPr id="3" name="テキスト ボックス 16">
          <a:extLst xmlns:a="http://schemas.openxmlformats.org/drawingml/2006/main">
            <a:ext uri="{FF2B5EF4-FFF2-40B4-BE49-F238E27FC236}">
              <a16:creationId xmlns:a16="http://schemas.microsoft.com/office/drawing/2014/main" id="{D9143E94-5849-4B28-839B-9B9A29FF222C}"/>
            </a:ext>
          </a:extLst>
        </cdr:cNvPr>
        <cdr:cNvSpPr txBox="1"/>
      </cdr:nvSpPr>
      <cdr:spPr>
        <a:xfrm xmlns:a="http://schemas.openxmlformats.org/drawingml/2006/main">
          <a:off x="0" y="2762250"/>
          <a:ext cx="571500" cy="226768"/>
        </a:xfrm>
        <a:prstGeom xmlns:a="http://schemas.openxmlformats.org/drawingml/2006/main" prst="rect">
          <a:avLst/>
        </a:prstGeom>
        <a:noFill xmlns:a="http://schemas.openxmlformats.org/drawingml/2006/main"/>
      </cdr:spPr>
      <cdr:txBody>
        <a:bodyPr xmlns:a="http://schemas.openxmlformats.org/drawingml/2006/main" wrap="square">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900" dirty="0">
              <a:latin typeface="UD デジタル 教科書体 NK-R" panose="02020400000000000000" pitchFamily="18" charset="-128"/>
              <a:ea typeface="UD デジタル 教科書体 NK-R" panose="02020400000000000000" pitchFamily="18" charset="-128"/>
            </a:rPr>
            <a:t> （日）</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B1BD095D-922F-4369-9927-6A38C09725A9}" type="datetimeFigureOut">
              <a:rPr kumimoji="1" lang="ja-JP" altLang="en-US" smtClean="0"/>
              <a:t>2025/4/17</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CCABB1CC-10F2-426E-9D67-BE40EA865BEE}" type="slidenum">
              <a:rPr kumimoji="1" lang="ja-JP" altLang="en-US" smtClean="0"/>
              <a:t>‹#›</a:t>
            </a:fld>
            <a:endParaRPr kumimoji="1" lang="ja-JP" altLang="en-US"/>
          </a:p>
        </p:txBody>
      </p:sp>
    </p:spTree>
    <p:extLst>
      <p:ext uri="{BB962C8B-B14F-4D97-AF65-F5344CB8AC3E}">
        <p14:creationId xmlns:p14="http://schemas.microsoft.com/office/powerpoint/2010/main" val="161766755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CABB1CC-10F2-426E-9D67-BE40EA865BEE}" type="slidenum">
              <a:rPr kumimoji="1" lang="ja-JP" altLang="en-US" smtClean="0"/>
              <a:t>8</a:t>
            </a:fld>
            <a:endParaRPr kumimoji="1" lang="ja-JP" altLang="en-US"/>
          </a:p>
        </p:txBody>
      </p:sp>
    </p:spTree>
    <p:extLst>
      <p:ext uri="{BB962C8B-B14F-4D97-AF65-F5344CB8AC3E}">
        <p14:creationId xmlns:p14="http://schemas.microsoft.com/office/powerpoint/2010/main" val="2163277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CABB1CC-10F2-426E-9D67-BE40EA865BEE}" type="slidenum">
              <a:rPr kumimoji="1" lang="ja-JP" altLang="en-US" smtClean="0"/>
              <a:t>29</a:t>
            </a:fld>
            <a:endParaRPr kumimoji="1" lang="ja-JP" altLang="en-US"/>
          </a:p>
        </p:txBody>
      </p:sp>
    </p:spTree>
    <p:extLst>
      <p:ext uri="{BB962C8B-B14F-4D97-AF65-F5344CB8AC3E}">
        <p14:creationId xmlns:p14="http://schemas.microsoft.com/office/powerpoint/2010/main" val="3157441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3F2B7212-F4EF-44F9-97A7-811812A7AF7B}" type="datetime1">
              <a:rPr kumimoji="1" lang="ja-JP" altLang="en-US" smtClean="0"/>
              <a:t>2025/4/17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58FC76-0BB2-4902-9F00-7AE7FA136629}" type="slidenum">
              <a:rPr kumimoji="1" lang="ja-JP" altLang="en-US" smtClean="0"/>
              <a:t>‹#›</a:t>
            </a:fld>
            <a:endParaRPr kumimoji="1" lang="ja-JP" altLang="en-US"/>
          </a:p>
        </p:txBody>
      </p:sp>
    </p:spTree>
    <p:extLst>
      <p:ext uri="{BB962C8B-B14F-4D97-AF65-F5344CB8AC3E}">
        <p14:creationId xmlns:p14="http://schemas.microsoft.com/office/powerpoint/2010/main" val="2398343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CDAD741-7D99-43C1-8C5F-A691DBD7EBC5}" type="datetime1">
              <a:rPr kumimoji="1" lang="ja-JP" altLang="en-US" smtClean="0"/>
              <a:t>2025/4/17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58FC76-0BB2-4902-9F00-7AE7FA136629}" type="slidenum">
              <a:rPr kumimoji="1" lang="ja-JP" altLang="en-US" smtClean="0"/>
              <a:t>‹#›</a:t>
            </a:fld>
            <a:endParaRPr kumimoji="1" lang="ja-JP" altLang="en-US"/>
          </a:p>
        </p:txBody>
      </p:sp>
    </p:spTree>
    <p:extLst>
      <p:ext uri="{BB962C8B-B14F-4D97-AF65-F5344CB8AC3E}">
        <p14:creationId xmlns:p14="http://schemas.microsoft.com/office/powerpoint/2010/main" val="3263000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C29D9401-706E-4BDF-84E1-E61D343A9442}" type="datetime1">
              <a:rPr kumimoji="1" lang="ja-JP" altLang="en-US" smtClean="0"/>
              <a:t>2025/4/17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58FC76-0BB2-4902-9F00-7AE7FA136629}" type="slidenum">
              <a:rPr kumimoji="1" lang="ja-JP" altLang="en-US" smtClean="0"/>
              <a:t>‹#›</a:t>
            </a:fld>
            <a:endParaRPr kumimoji="1" lang="ja-JP" altLang="en-US"/>
          </a:p>
        </p:txBody>
      </p:sp>
    </p:spTree>
    <p:extLst>
      <p:ext uri="{BB962C8B-B14F-4D97-AF65-F5344CB8AC3E}">
        <p14:creationId xmlns:p14="http://schemas.microsoft.com/office/powerpoint/2010/main" val="3246788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C1EC9EB-3E70-4212-8179-A34425725105}" type="datetime1">
              <a:rPr kumimoji="1" lang="ja-JP" altLang="en-US" smtClean="0"/>
              <a:t>2025/4/17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58FC76-0BB2-4902-9F00-7AE7FA136629}" type="slidenum">
              <a:rPr kumimoji="1" lang="ja-JP" altLang="en-US" smtClean="0"/>
              <a:t>‹#›</a:t>
            </a:fld>
            <a:endParaRPr kumimoji="1" lang="ja-JP" altLang="en-US"/>
          </a:p>
        </p:txBody>
      </p:sp>
    </p:spTree>
    <p:extLst>
      <p:ext uri="{BB962C8B-B14F-4D97-AF65-F5344CB8AC3E}">
        <p14:creationId xmlns:p14="http://schemas.microsoft.com/office/powerpoint/2010/main" val="1351506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53DC21A-CA87-42A8-B0C1-ADFF2F83A1D7}" type="datetime1">
              <a:rPr kumimoji="1" lang="ja-JP" altLang="en-US" smtClean="0"/>
              <a:t>2025/4/17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58FC76-0BB2-4902-9F00-7AE7FA136629}" type="slidenum">
              <a:rPr kumimoji="1" lang="ja-JP" altLang="en-US" smtClean="0"/>
              <a:t>‹#›</a:t>
            </a:fld>
            <a:endParaRPr kumimoji="1" lang="ja-JP" altLang="en-US"/>
          </a:p>
        </p:txBody>
      </p:sp>
    </p:spTree>
    <p:extLst>
      <p:ext uri="{BB962C8B-B14F-4D97-AF65-F5344CB8AC3E}">
        <p14:creationId xmlns:p14="http://schemas.microsoft.com/office/powerpoint/2010/main" val="651381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9D406E7C-B171-423D-8E70-337B2B07D28A}" type="datetime1">
              <a:rPr kumimoji="1" lang="ja-JP" altLang="en-US" smtClean="0"/>
              <a:t>2025/4/17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58FC76-0BB2-4902-9F00-7AE7FA136629}" type="slidenum">
              <a:rPr kumimoji="1" lang="ja-JP" altLang="en-US" smtClean="0"/>
              <a:t>‹#›</a:t>
            </a:fld>
            <a:endParaRPr kumimoji="1" lang="ja-JP" altLang="en-US"/>
          </a:p>
        </p:txBody>
      </p:sp>
    </p:spTree>
    <p:extLst>
      <p:ext uri="{BB962C8B-B14F-4D97-AF65-F5344CB8AC3E}">
        <p14:creationId xmlns:p14="http://schemas.microsoft.com/office/powerpoint/2010/main" val="2344491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F06F3153-461A-475B-B27F-67B609E464AF}" type="datetime1">
              <a:rPr kumimoji="1" lang="ja-JP" altLang="en-US" smtClean="0"/>
              <a:t>2025/4/17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258FC76-0BB2-4902-9F00-7AE7FA136629}" type="slidenum">
              <a:rPr kumimoji="1" lang="ja-JP" altLang="en-US" smtClean="0"/>
              <a:t>‹#›</a:t>
            </a:fld>
            <a:endParaRPr kumimoji="1" lang="ja-JP" altLang="en-US"/>
          </a:p>
        </p:txBody>
      </p:sp>
    </p:spTree>
    <p:extLst>
      <p:ext uri="{BB962C8B-B14F-4D97-AF65-F5344CB8AC3E}">
        <p14:creationId xmlns:p14="http://schemas.microsoft.com/office/powerpoint/2010/main" val="3970591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229D2BE2-32A0-4ACA-9CB7-869A62002A6B}" type="datetime1">
              <a:rPr kumimoji="1" lang="ja-JP" altLang="en-US" smtClean="0"/>
              <a:t>2025/4/17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258FC76-0BB2-4902-9F00-7AE7FA136629}" type="slidenum">
              <a:rPr kumimoji="1" lang="ja-JP" altLang="en-US" smtClean="0"/>
              <a:t>‹#›</a:t>
            </a:fld>
            <a:endParaRPr kumimoji="1" lang="ja-JP" altLang="en-US"/>
          </a:p>
        </p:txBody>
      </p:sp>
    </p:spTree>
    <p:extLst>
      <p:ext uri="{BB962C8B-B14F-4D97-AF65-F5344CB8AC3E}">
        <p14:creationId xmlns:p14="http://schemas.microsoft.com/office/powerpoint/2010/main" val="1427302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5B43E1-C69C-4941-A5CD-7D1DA198DA9A}" type="datetime1">
              <a:rPr kumimoji="1" lang="ja-JP" altLang="en-US" smtClean="0"/>
              <a:t>2025/4/17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258FC76-0BB2-4902-9F00-7AE7FA136629}" type="slidenum">
              <a:rPr kumimoji="1" lang="ja-JP" altLang="en-US" smtClean="0"/>
              <a:t>‹#›</a:t>
            </a:fld>
            <a:endParaRPr kumimoji="1" lang="ja-JP" altLang="en-US"/>
          </a:p>
        </p:txBody>
      </p:sp>
    </p:spTree>
    <p:extLst>
      <p:ext uri="{BB962C8B-B14F-4D97-AF65-F5344CB8AC3E}">
        <p14:creationId xmlns:p14="http://schemas.microsoft.com/office/powerpoint/2010/main" val="3471532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6FABE59-31BC-4121-B15F-C8030F4F1F6B}" type="datetime1">
              <a:rPr kumimoji="1" lang="ja-JP" altLang="en-US" smtClean="0"/>
              <a:t>2025/4/17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58FC76-0BB2-4902-9F00-7AE7FA136629}" type="slidenum">
              <a:rPr kumimoji="1" lang="ja-JP" altLang="en-US" smtClean="0"/>
              <a:t>‹#›</a:t>
            </a:fld>
            <a:endParaRPr kumimoji="1" lang="ja-JP" altLang="en-US"/>
          </a:p>
        </p:txBody>
      </p:sp>
    </p:spTree>
    <p:extLst>
      <p:ext uri="{BB962C8B-B14F-4D97-AF65-F5344CB8AC3E}">
        <p14:creationId xmlns:p14="http://schemas.microsoft.com/office/powerpoint/2010/main" val="12384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560805E-95A0-4775-B8B2-0BA7AEE92421}" type="datetime1">
              <a:rPr kumimoji="1" lang="ja-JP" altLang="en-US" smtClean="0"/>
              <a:t>2025/4/17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58FC76-0BB2-4902-9F00-7AE7FA136629}" type="slidenum">
              <a:rPr kumimoji="1" lang="ja-JP" altLang="en-US" smtClean="0"/>
              <a:t>‹#›</a:t>
            </a:fld>
            <a:endParaRPr kumimoji="1" lang="ja-JP" altLang="en-US"/>
          </a:p>
        </p:txBody>
      </p:sp>
    </p:spTree>
    <p:extLst>
      <p:ext uri="{BB962C8B-B14F-4D97-AF65-F5344CB8AC3E}">
        <p14:creationId xmlns:p14="http://schemas.microsoft.com/office/powerpoint/2010/main" val="4084549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998E8C-3672-403C-9B88-3151F8EF30D6}" type="datetime1">
              <a:rPr kumimoji="1" lang="ja-JP" altLang="en-US" smtClean="0"/>
              <a:t>2025/4/17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58FC76-0BB2-4902-9F00-7AE7FA136629}" type="slidenum">
              <a:rPr kumimoji="1" lang="ja-JP" altLang="en-US" smtClean="0"/>
              <a:t>‹#›</a:t>
            </a:fld>
            <a:endParaRPr kumimoji="1" lang="ja-JP" altLang="en-US"/>
          </a:p>
        </p:txBody>
      </p:sp>
    </p:spTree>
    <p:extLst>
      <p:ext uri="{BB962C8B-B14F-4D97-AF65-F5344CB8AC3E}">
        <p14:creationId xmlns:p14="http://schemas.microsoft.com/office/powerpoint/2010/main" val="3540146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1.xml"/><Relationship Id="rId5" Type="http://schemas.openxmlformats.org/officeDocument/2006/relationships/chart" Target="../charts/chart6.xml"/><Relationship Id="rId4" Type="http://schemas.openxmlformats.org/officeDocument/2006/relationships/chart" Target="../charts/char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chart" Target="../charts/char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chart" Target="../charts/chart10.xml"/><Relationship Id="rId5" Type="http://schemas.openxmlformats.org/officeDocument/2006/relationships/chart" Target="../charts/chart9.xml"/><Relationship Id="rId4" Type="http://schemas.openxmlformats.org/officeDocument/2006/relationships/chart" Target="../charts/char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chart" Target="../charts/char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F64119AA-1500-41C5-BDFA-7D709513E0F4}"/>
              </a:ext>
            </a:extLst>
          </p:cNvPr>
          <p:cNvSpPr>
            <a:spLocks noGrp="1"/>
          </p:cNvSpPr>
          <p:nvPr>
            <p:ph type="subTitle" idx="1"/>
          </p:nvPr>
        </p:nvSpPr>
        <p:spPr>
          <a:xfrm>
            <a:off x="1143000" y="5164830"/>
            <a:ext cx="6858000" cy="1019694"/>
          </a:xfrm>
        </p:spPr>
        <p:txBody>
          <a:bodyPr>
            <a:normAutofit fontScale="85000" lnSpcReduction="20000"/>
          </a:bodyPr>
          <a:lstStyle/>
          <a:p>
            <a:r>
              <a:rPr kumimoji="1" lang="ja-JP" altLang="en-US" dirty="0">
                <a:latin typeface="UD デジタル 教科書体 NK-R" panose="02020400000000000000" pitchFamily="18" charset="-128"/>
                <a:ea typeface="UD デジタル 教科書体 NK-R" panose="02020400000000000000" pitchFamily="18" charset="-128"/>
              </a:rPr>
              <a:t>令和７年４月</a:t>
            </a:r>
            <a:endParaRPr kumimoji="1" lang="en-US" altLang="ja-JP" dirty="0">
              <a:latin typeface="UD デジタル 教科書体 NK-R" panose="02020400000000000000" pitchFamily="18" charset="-128"/>
              <a:ea typeface="UD デジタル 教科書体 NK-R" panose="02020400000000000000" pitchFamily="18" charset="-128"/>
            </a:endParaRPr>
          </a:p>
          <a:p>
            <a:r>
              <a:rPr lang="ja-JP" altLang="en-US" dirty="0">
                <a:latin typeface="UD デジタル 教科書体 NK-R" panose="02020400000000000000" pitchFamily="18" charset="-128"/>
                <a:ea typeface="UD デジタル 教科書体 NK-R" panose="02020400000000000000" pitchFamily="18" charset="-128"/>
              </a:rPr>
              <a:t>大阪府教育委員会</a:t>
            </a:r>
            <a:endParaRPr lang="en-US" altLang="ja-JP" dirty="0">
              <a:latin typeface="UD デジタル 教科書体 NK-R" panose="02020400000000000000" pitchFamily="18" charset="-128"/>
              <a:ea typeface="UD デジタル 教科書体 NK-R" panose="02020400000000000000" pitchFamily="18" charset="-128"/>
            </a:endParaRPr>
          </a:p>
          <a:p>
            <a:r>
              <a:rPr kumimoji="1" lang="ja-JP" altLang="en-US" dirty="0">
                <a:latin typeface="UD デジタル 教科書体 NK-R" panose="02020400000000000000" pitchFamily="18" charset="-128"/>
                <a:ea typeface="UD デジタル 教科書体 NK-R" panose="02020400000000000000" pitchFamily="18" charset="-128"/>
              </a:rPr>
              <a:t>（教育庁編）</a:t>
            </a:r>
          </a:p>
        </p:txBody>
      </p:sp>
      <p:sp>
        <p:nvSpPr>
          <p:cNvPr id="6" name="テキスト ボックス 5">
            <a:extLst>
              <a:ext uri="{FF2B5EF4-FFF2-40B4-BE49-F238E27FC236}">
                <a16:creationId xmlns:a16="http://schemas.microsoft.com/office/drawing/2014/main" id="{61E7B2FF-8828-4D0B-8CB2-CC707AA6FA80}"/>
              </a:ext>
            </a:extLst>
          </p:cNvPr>
          <p:cNvSpPr txBox="1"/>
          <p:nvPr/>
        </p:nvSpPr>
        <p:spPr>
          <a:xfrm>
            <a:off x="129210" y="773084"/>
            <a:ext cx="8885582" cy="3948545"/>
          </a:xfrm>
          <a:prstGeom prst="rect">
            <a:avLst/>
          </a:prstGeom>
        </p:spPr>
        <p:txBody>
          <a:bodyPr vert="horz" wrap="square" lIns="91440" tIns="45720" rIns="91440" bIns="45720" rtlCol="0" anchor="t">
            <a:noAutofit/>
          </a:bodyPr>
          <a:lstStyle/>
          <a:p>
            <a:pPr algn="ctr"/>
            <a:endParaRPr kumimoji="1" lang="en-US" altLang="ja-JP" sz="3600" b="1" dirty="0">
              <a:latin typeface="UD デジタル 教科書体 NK-R" panose="02020400000000000000" pitchFamily="18" charset="-128"/>
              <a:ea typeface="UD デジタル 教科書体 NK-R" panose="02020400000000000000" pitchFamily="18" charset="-128"/>
            </a:endParaRPr>
          </a:p>
          <a:p>
            <a:endParaRPr kumimoji="1" lang="en-US" altLang="ja-JP" sz="3600" b="1" dirty="0">
              <a:latin typeface="UD デジタル 教科書体 NK-R" panose="02020400000000000000" pitchFamily="18" charset="-128"/>
              <a:ea typeface="UD デジタル 教科書体 NK-R" panose="02020400000000000000" pitchFamily="18" charset="-128"/>
            </a:endParaRPr>
          </a:p>
          <a:p>
            <a:r>
              <a:rPr kumimoji="1" lang="ja-JP" altLang="en-US" sz="3600" b="1" dirty="0">
                <a:latin typeface="UD デジタル 教科書体 NK-R" panose="02020400000000000000" pitchFamily="18" charset="-128"/>
                <a:ea typeface="UD デジタル 教科書体 NK-R" panose="02020400000000000000" pitchFamily="18" charset="-128"/>
              </a:rPr>
              <a:t>　第３期</a:t>
            </a:r>
            <a:endParaRPr kumimoji="1" lang="en-US" altLang="ja-JP" sz="4800" b="1" dirty="0">
              <a:latin typeface="UD デジタル 教科書体 NK-R" panose="02020400000000000000" pitchFamily="18" charset="-128"/>
              <a:ea typeface="UD デジタル 教科書体 NK-R" panose="02020400000000000000" pitchFamily="18" charset="-128"/>
            </a:endParaRPr>
          </a:p>
          <a:p>
            <a:pPr algn="ctr"/>
            <a:r>
              <a:rPr kumimoji="1" lang="ja-JP" altLang="en-US" sz="4400" b="1" dirty="0">
                <a:latin typeface="UD デジタル 教科書体 NK-R" panose="02020400000000000000" pitchFamily="18" charset="-128"/>
                <a:ea typeface="UD デジタル 教科書体 NK-R" panose="02020400000000000000" pitchFamily="18" charset="-128"/>
              </a:rPr>
              <a:t>　</a:t>
            </a:r>
            <a:r>
              <a:rPr kumimoji="1" lang="ja-JP" altLang="en-US" sz="2800" b="1" dirty="0">
                <a:latin typeface="UD デジタル 教科書体 NK-R" panose="02020400000000000000" pitchFamily="18" charset="-128"/>
                <a:ea typeface="UD デジタル 教科書体 NK-R" panose="02020400000000000000" pitchFamily="18" charset="-128"/>
              </a:rPr>
              <a:t>大阪府教育委員会特定事業主行動計画</a:t>
            </a:r>
            <a:r>
              <a:rPr kumimoji="1" lang="ja-JP" altLang="en-US" sz="2400" b="1" dirty="0">
                <a:latin typeface="UD デジタル 教科書体 NK-R" panose="02020400000000000000" pitchFamily="18" charset="-128"/>
                <a:ea typeface="UD デジタル 教科書体 NK-R" panose="02020400000000000000" pitchFamily="18" charset="-128"/>
              </a:rPr>
              <a:t>（前期）</a:t>
            </a:r>
            <a:endParaRPr kumimoji="1" lang="en-US" altLang="ja-JP" sz="3200" b="1" dirty="0">
              <a:latin typeface="UD デジタル 教科書体 NK-R" panose="02020400000000000000" pitchFamily="18" charset="-128"/>
              <a:ea typeface="UD デジタル 教科書体 NK-R" panose="02020400000000000000" pitchFamily="18" charset="-128"/>
            </a:endParaRPr>
          </a:p>
          <a:p>
            <a:pPr algn="ctr">
              <a:lnSpc>
                <a:spcPts val="1200"/>
              </a:lnSpc>
            </a:pPr>
            <a:endParaRPr kumimoji="1" lang="en-US" altLang="ja-JP" sz="4800" b="1" dirty="0">
              <a:latin typeface="UD デジタル 教科書体 NK-R" panose="02020400000000000000" pitchFamily="18" charset="-128"/>
              <a:ea typeface="UD デジタル 教科書体 NK-R" panose="02020400000000000000" pitchFamily="18" charset="-128"/>
            </a:endParaRPr>
          </a:p>
          <a:p>
            <a:pPr algn="ctr"/>
            <a:r>
              <a:rPr lang="ja-JP" altLang="en-US" sz="2000" b="1" dirty="0">
                <a:latin typeface="UD デジタル 教科書体 NK-R" panose="02020400000000000000" pitchFamily="18" charset="-128"/>
                <a:ea typeface="UD デジタル 教科書体 NK-R" panose="02020400000000000000" pitchFamily="18" charset="-128"/>
              </a:rPr>
              <a:t>～</a:t>
            </a:r>
            <a:r>
              <a:rPr kumimoji="1" lang="ja-JP" altLang="en-US" sz="2000" b="1" dirty="0">
                <a:latin typeface="UD デジタル 教科書体 NK-R" panose="02020400000000000000" pitchFamily="18" charset="-128"/>
                <a:ea typeface="UD デジタル 教科書体 NK-R" panose="02020400000000000000" pitchFamily="18" charset="-128"/>
              </a:rPr>
              <a:t>みんなでサポート！子育てしやすい環境づくり</a:t>
            </a:r>
            <a:r>
              <a:rPr lang="ja-JP" altLang="en-US" sz="2000" b="1" dirty="0">
                <a:latin typeface="UD デジタル 教科書体 NK-R" panose="02020400000000000000" pitchFamily="18" charset="-128"/>
                <a:ea typeface="UD デジタル 教科書体 NK-R" panose="02020400000000000000" pitchFamily="18" charset="-128"/>
              </a:rPr>
              <a:t>～</a:t>
            </a:r>
            <a:endParaRPr kumimoji="1" lang="ja-JP" altLang="en-US" sz="2000" dirty="0"/>
          </a:p>
        </p:txBody>
      </p:sp>
      <p:sp>
        <p:nvSpPr>
          <p:cNvPr id="2" name="正方形/長方形 1">
            <a:extLst>
              <a:ext uri="{FF2B5EF4-FFF2-40B4-BE49-F238E27FC236}">
                <a16:creationId xmlns:a16="http://schemas.microsoft.com/office/drawing/2014/main" id="{2974BA21-C241-408E-B98E-A5A13408F37B}"/>
              </a:ext>
            </a:extLst>
          </p:cNvPr>
          <p:cNvSpPr/>
          <p:nvPr/>
        </p:nvSpPr>
        <p:spPr>
          <a:xfrm>
            <a:off x="447260" y="1421295"/>
            <a:ext cx="8388627" cy="238540"/>
          </a:xfrm>
          <a:prstGeom prst="rect">
            <a:avLst/>
          </a:prstGeom>
          <a:gradFill flip="none" rotWithShape="1">
            <a:gsLst>
              <a:gs pos="0">
                <a:schemeClr val="accent1">
                  <a:lumMod val="20000"/>
                  <a:lumOff val="80000"/>
                </a:schemeClr>
              </a:gs>
              <a:gs pos="29000">
                <a:schemeClr val="accent1">
                  <a:lumMod val="40000"/>
                  <a:lumOff val="60000"/>
                </a:schemeClr>
              </a:gs>
              <a:gs pos="56000">
                <a:schemeClr val="accent1">
                  <a:lumMod val="60000"/>
                  <a:lumOff val="40000"/>
                </a:schemeClr>
              </a:gs>
              <a:gs pos="79000">
                <a:schemeClr val="accent1"/>
              </a:gs>
              <a:gs pos="100000">
                <a:schemeClr val="accent1">
                  <a:lumMod val="50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200" dirty="0"/>
          </a:p>
        </p:txBody>
      </p:sp>
      <p:sp>
        <p:nvSpPr>
          <p:cNvPr id="7" name="正方形/長方形 6">
            <a:extLst>
              <a:ext uri="{FF2B5EF4-FFF2-40B4-BE49-F238E27FC236}">
                <a16:creationId xmlns:a16="http://schemas.microsoft.com/office/drawing/2014/main" id="{EEBFE980-C53E-4C5C-B4C3-08AFB21E887E}"/>
              </a:ext>
            </a:extLst>
          </p:cNvPr>
          <p:cNvSpPr/>
          <p:nvPr/>
        </p:nvSpPr>
        <p:spPr>
          <a:xfrm>
            <a:off x="447260" y="3899451"/>
            <a:ext cx="8388627" cy="238540"/>
          </a:xfrm>
          <a:prstGeom prst="rect">
            <a:avLst/>
          </a:prstGeom>
          <a:gradFill flip="none" rotWithShape="1">
            <a:gsLst>
              <a:gs pos="0">
                <a:schemeClr val="accent1">
                  <a:lumMod val="20000"/>
                  <a:lumOff val="80000"/>
                </a:schemeClr>
              </a:gs>
              <a:gs pos="29000">
                <a:schemeClr val="accent1">
                  <a:lumMod val="40000"/>
                  <a:lumOff val="60000"/>
                </a:schemeClr>
              </a:gs>
              <a:gs pos="56000">
                <a:schemeClr val="accent1">
                  <a:lumMod val="60000"/>
                  <a:lumOff val="40000"/>
                </a:schemeClr>
              </a:gs>
              <a:gs pos="79000">
                <a:schemeClr val="accent1"/>
              </a:gs>
              <a:gs pos="100000">
                <a:schemeClr val="accent1">
                  <a:lumMod val="50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200" dirty="0"/>
          </a:p>
        </p:txBody>
      </p:sp>
      <p:pic>
        <p:nvPicPr>
          <p:cNvPr id="5" name="図 4">
            <a:extLst>
              <a:ext uri="{FF2B5EF4-FFF2-40B4-BE49-F238E27FC236}">
                <a16:creationId xmlns:a16="http://schemas.microsoft.com/office/drawing/2014/main" id="{4464D9BB-5C3D-4271-B69E-84B507B4C80A}"/>
              </a:ext>
            </a:extLst>
          </p:cNvPr>
          <p:cNvPicPr>
            <a:picLocks noChangeAspect="1"/>
          </p:cNvPicPr>
          <p:nvPr/>
        </p:nvPicPr>
        <p:blipFill>
          <a:blip r:embed="rId2"/>
          <a:stretch>
            <a:fillRect/>
          </a:stretch>
        </p:blipFill>
        <p:spPr>
          <a:xfrm>
            <a:off x="7405878" y="5061098"/>
            <a:ext cx="1430009" cy="1451676"/>
          </a:xfrm>
          <a:prstGeom prst="rect">
            <a:avLst/>
          </a:prstGeom>
        </p:spPr>
      </p:pic>
    </p:spTree>
    <p:extLst>
      <p:ext uri="{BB962C8B-B14F-4D97-AF65-F5344CB8AC3E}">
        <p14:creationId xmlns:p14="http://schemas.microsoft.com/office/powerpoint/2010/main" val="39895205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6742F4D1-CFE0-4401-8D5F-9175657E2401}"/>
              </a:ext>
            </a:extLst>
          </p:cNvPr>
          <p:cNvSpPr/>
          <p:nvPr/>
        </p:nvSpPr>
        <p:spPr>
          <a:xfrm>
            <a:off x="-8965" y="1826"/>
            <a:ext cx="9152965" cy="79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a:solidFill>
                  <a:schemeClr val="bg1"/>
                </a:solidFill>
                <a:latin typeface="UD デジタル 教科書体 NK-R" panose="02020400000000000000" pitchFamily="18" charset="-128"/>
                <a:ea typeface="UD デジタル 教科書体 NK-R" panose="02020400000000000000" pitchFamily="18" charset="-128"/>
              </a:rPr>
              <a:t>　　　　　　　　　　　　　　　　　</a:t>
            </a:r>
            <a:r>
              <a:rPr lang="ja-JP" altLang="en-US" sz="2000" b="1" u="sng" dirty="0">
                <a:solidFill>
                  <a:schemeClr val="bg1"/>
                </a:solidFill>
                <a:latin typeface="UD デジタル 教科書体 NK-R" panose="02020400000000000000" pitchFamily="18" charset="-128"/>
                <a:ea typeface="UD デジタル 教科書体 NK-R" panose="02020400000000000000" pitchFamily="18" charset="-128"/>
              </a:rPr>
              <a:t>具体的な取組内容</a:t>
            </a:r>
            <a:endParaRPr lang="ja-JP" altLang="en-US" sz="500" b="1" u="sng"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26" name="スライド番号プレースホルダー 25">
            <a:extLst>
              <a:ext uri="{FF2B5EF4-FFF2-40B4-BE49-F238E27FC236}">
                <a16:creationId xmlns:a16="http://schemas.microsoft.com/office/drawing/2014/main" id="{9FDE9224-0BB4-4C80-9484-6BECCCAA797E}"/>
              </a:ext>
            </a:extLst>
          </p:cNvPr>
          <p:cNvSpPr>
            <a:spLocks noGrp="1"/>
          </p:cNvSpPr>
          <p:nvPr>
            <p:ph type="sldNum" sz="quarter" idx="12"/>
          </p:nvPr>
        </p:nvSpPr>
        <p:spPr>
          <a:xfrm>
            <a:off x="7086600" y="6481020"/>
            <a:ext cx="2057400" cy="365125"/>
          </a:xfrm>
        </p:spPr>
        <p:txBody>
          <a:bodyPr/>
          <a:lstStyle/>
          <a:p>
            <a:fld id="{9258FC76-0BB2-4902-9F00-7AE7FA136629}"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t>9</a:t>
            </a:fld>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9" name="字幕 4">
            <a:extLst>
              <a:ext uri="{FF2B5EF4-FFF2-40B4-BE49-F238E27FC236}">
                <a16:creationId xmlns:a16="http://schemas.microsoft.com/office/drawing/2014/main" id="{A68B7316-65E5-40E0-AF8B-E4D02A5277FB}"/>
              </a:ext>
            </a:extLst>
          </p:cNvPr>
          <p:cNvSpPr>
            <a:spLocks noGrp="1"/>
          </p:cNvSpPr>
          <p:nvPr>
            <p:ph type="subTitle" idx="1"/>
          </p:nvPr>
        </p:nvSpPr>
        <p:spPr>
          <a:xfrm>
            <a:off x="221101" y="1325702"/>
            <a:ext cx="8692832" cy="686989"/>
          </a:xfrm>
        </p:spPr>
        <p:txBody>
          <a:bodyPr>
            <a:normAutofit/>
          </a:bodyPr>
          <a:lstStyle/>
          <a:p>
            <a:pPr algn="l"/>
            <a:r>
              <a:rPr lang="ja-JP" altLang="en-US" sz="1400" b="1" dirty="0">
                <a:latin typeface="UD デジタル 教科書体 NK-R" panose="02020400000000000000" pitchFamily="18" charset="-128"/>
                <a:ea typeface="UD デジタル 教科書体 NK-R" panose="02020400000000000000" pitchFamily="18" charset="-128"/>
              </a:rPr>
              <a:t>　職員に対するアンケートの結果や休暇取得の状況、また、地域における子育て活動に対する貢献も重要であることから、次のとおり具体的な取組を行います。</a:t>
            </a:r>
            <a:endParaRPr lang="en-US" altLang="ja-JP" sz="1400" b="1" dirty="0">
              <a:latin typeface="UD デジタル 教科書体 NK-R" panose="02020400000000000000" pitchFamily="18" charset="-128"/>
              <a:ea typeface="UD デジタル 教科書体 NK-R" panose="02020400000000000000" pitchFamily="18" charset="-128"/>
            </a:endParaRPr>
          </a:p>
        </p:txBody>
      </p:sp>
      <p:sp>
        <p:nvSpPr>
          <p:cNvPr id="5" name="字幕 4">
            <a:extLst>
              <a:ext uri="{FF2B5EF4-FFF2-40B4-BE49-F238E27FC236}">
                <a16:creationId xmlns:a16="http://schemas.microsoft.com/office/drawing/2014/main" id="{E89ACB4D-A585-9482-B624-A5EF350B8860}"/>
              </a:ext>
            </a:extLst>
          </p:cNvPr>
          <p:cNvSpPr txBox="1">
            <a:spLocks/>
          </p:cNvSpPr>
          <p:nvPr/>
        </p:nvSpPr>
        <p:spPr>
          <a:xfrm>
            <a:off x="586638" y="2034322"/>
            <a:ext cx="6142154" cy="3394584"/>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200000"/>
              </a:lnSpc>
            </a:pPr>
            <a:r>
              <a:rPr lang="ja-JP" sz="2000" b="1" u="sng" dirty="0">
                <a:latin typeface="UD デジタル 教科書体 NK-R" panose="02020400000000000000" pitchFamily="18" charset="-128"/>
                <a:ea typeface="UD デジタル 教科書体 NK-R" panose="02020400000000000000" pitchFamily="18" charset="-128"/>
              </a:rPr>
              <a:t>１．子育てに関する制度を活かす環境づくり</a:t>
            </a:r>
            <a:endParaRPr lang="en-US" altLang="ja-JP" dirty="0">
              <a:latin typeface="UD デジタル 教科書体 NK-R" panose="02020400000000000000" pitchFamily="18" charset="-128"/>
              <a:ea typeface="UD デジタル 教科書体 NK-R" panose="02020400000000000000" pitchFamily="18" charset="-128"/>
              <a:cs typeface="Calibri" panose="020F0502020204030204"/>
            </a:endParaRPr>
          </a:p>
          <a:p>
            <a:pPr algn="l">
              <a:lnSpc>
                <a:spcPct val="200000"/>
              </a:lnSpc>
            </a:pPr>
            <a:r>
              <a:rPr lang="ja-JP" sz="2000" b="1" u="sng" dirty="0">
                <a:latin typeface="UD デジタル 教科書体 NK-R" panose="02020400000000000000" pitchFamily="18" charset="-128"/>
                <a:ea typeface="UD デジタル 教科書体 NK-R" panose="02020400000000000000" pitchFamily="18" charset="-128"/>
              </a:rPr>
              <a:t>２．子育てのための時間づくり</a:t>
            </a:r>
            <a:endParaRPr lang="ja-JP" altLang="en-US" sz="2000" dirty="0">
              <a:latin typeface="UD デジタル 教科書体 NK-R" panose="02020400000000000000" pitchFamily="18" charset="-128"/>
              <a:ea typeface="UD デジタル 教科書体 NK-R" panose="02020400000000000000" pitchFamily="18" charset="-128"/>
            </a:endParaRPr>
          </a:p>
          <a:p>
            <a:pPr algn="l">
              <a:lnSpc>
                <a:spcPct val="200000"/>
              </a:lnSpc>
            </a:pPr>
            <a:r>
              <a:rPr lang="ja-JP" altLang="en-US" sz="2000" b="1" u="sng" dirty="0">
                <a:latin typeface="UD デジタル 教科書体 NK-R" panose="02020400000000000000" pitchFamily="18" charset="-128"/>
                <a:ea typeface="UD デジタル 教科書体 NK-R" panose="02020400000000000000" pitchFamily="18" charset="-128"/>
              </a:rPr>
              <a:t>３．子育てのための制度・環境の改善</a:t>
            </a:r>
          </a:p>
          <a:p>
            <a:pPr algn="l">
              <a:lnSpc>
                <a:spcPct val="200000"/>
              </a:lnSpc>
            </a:pPr>
            <a:r>
              <a:rPr lang="ja-JP" sz="2000" b="1" u="sng" dirty="0">
                <a:latin typeface="UD デジタル 教科書体 NK-R" panose="02020400000000000000" pitchFamily="18" charset="-128"/>
                <a:ea typeface="UD デジタル 教科書体 NK-R" panose="02020400000000000000" pitchFamily="18" charset="-128"/>
              </a:rPr>
              <a:t>４．その他</a:t>
            </a:r>
            <a:endParaRPr lang="ja-JP" sz="2000" dirty="0">
              <a:latin typeface="UD デジタル 教科書体 NK-R" panose="02020400000000000000" pitchFamily="18" charset="-128"/>
              <a:ea typeface="UD デジタル 教科書体 NK-R" panose="02020400000000000000" pitchFamily="18" charset="-128"/>
            </a:endParaRPr>
          </a:p>
          <a:p>
            <a:pPr algn="l">
              <a:lnSpc>
                <a:spcPct val="270000"/>
              </a:lnSpc>
            </a:pPr>
            <a:endParaRPr lang="ja-JP" sz="2000" b="1" u="sng" dirty="0">
              <a:latin typeface="UD デジタル 教科書体 NK-R" panose="02020400000000000000" pitchFamily="18" charset="-128"/>
              <a:ea typeface="UD デジタル 教科書体 NK-R" panose="02020400000000000000" pitchFamily="18" charset="-128"/>
            </a:endParaRPr>
          </a:p>
          <a:p>
            <a:pPr algn="l"/>
            <a:endParaRPr lang="ja-JP" altLang="en-US" sz="2000" b="1" u="sng" dirty="0">
              <a:latin typeface="UD デジタル 教科書体 NK-R" panose="02020400000000000000" pitchFamily="18" charset="-128"/>
              <a:ea typeface="UD デジタル 教科書体 NK-R" panose="02020400000000000000" pitchFamily="18" charset="-128"/>
            </a:endParaRPr>
          </a:p>
        </p:txBody>
      </p:sp>
      <p:sp>
        <p:nvSpPr>
          <p:cNvPr id="9" name="タイトル 1">
            <a:extLst>
              <a:ext uri="{FF2B5EF4-FFF2-40B4-BE49-F238E27FC236}">
                <a16:creationId xmlns:a16="http://schemas.microsoft.com/office/drawing/2014/main" id="{24A12606-F07D-4D70-A31E-CCB222E2E748}"/>
              </a:ext>
            </a:extLst>
          </p:cNvPr>
          <p:cNvSpPr txBox="1">
            <a:spLocks/>
          </p:cNvSpPr>
          <p:nvPr/>
        </p:nvSpPr>
        <p:spPr>
          <a:xfrm>
            <a:off x="6234" y="0"/>
            <a:ext cx="1800000" cy="78962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第４章</a:t>
            </a:r>
            <a:r>
              <a:rPr lang="ja-JP" altLang="en-US" sz="3600" b="1" dirty="0">
                <a:solidFill>
                  <a:schemeClr val="bg1"/>
                </a:solidFill>
                <a:latin typeface="UD デジタル 教科書体 NK-R" panose="02020400000000000000" pitchFamily="18" charset="-128"/>
                <a:ea typeface="UD デジタル 教科書体 NK-R" panose="02020400000000000000" pitchFamily="18" charset="-128"/>
              </a:rPr>
              <a:t>　</a:t>
            </a:r>
            <a:endParaRPr lang="en-US" altLang="ja-JP" sz="36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2" name="テキスト ボックス 1">
            <a:extLst>
              <a:ext uri="{FF2B5EF4-FFF2-40B4-BE49-F238E27FC236}">
                <a16:creationId xmlns:a16="http://schemas.microsoft.com/office/drawing/2014/main" id="{B7ED217F-AC87-42EA-ACE1-940EE6515264}"/>
              </a:ext>
            </a:extLst>
          </p:cNvPr>
          <p:cNvSpPr txBox="1"/>
          <p:nvPr/>
        </p:nvSpPr>
        <p:spPr>
          <a:xfrm>
            <a:off x="221101" y="5353764"/>
            <a:ext cx="8692832" cy="686989"/>
          </a:xfrm>
          <a:prstGeom prst="rect">
            <a:avLst/>
          </a:prstGeom>
        </p:spPr>
        <p:txBody>
          <a:bodyPr vert="horz" wrap="square" lIns="91440" tIns="45720" rIns="91440" bIns="45720" rtlCol="0" anchor="ctr">
            <a:normAutofit/>
          </a:bodyPr>
          <a:lstStyle/>
          <a:p>
            <a:pPr algn="l"/>
            <a:r>
              <a:rPr kumimoji="1" lang="ja-JP" altLang="en-US" sz="1200" b="1" dirty="0"/>
              <a:t>（留意事項）次ページ以降の具体的な取組中「●」については、新規もしくは修正を加え、盛り込んだ事項</a:t>
            </a:r>
          </a:p>
        </p:txBody>
      </p:sp>
    </p:spTree>
    <p:extLst>
      <p:ext uri="{BB962C8B-B14F-4D97-AF65-F5344CB8AC3E}">
        <p14:creationId xmlns:p14="http://schemas.microsoft.com/office/powerpoint/2010/main" val="276898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字幕 4">
            <a:extLst>
              <a:ext uri="{FF2B5EF4-FFF2-40B4-BE49-F238E27FC236}">
                <a16:creationId xmlns:a16="http://schemas.microsoft.com/office/drawing/2014/main" id="{3229611B-6D22-4AF6-9A71-DAEFA10E40DD}"/>
              </a:ext>
            </a:extLst>
          </p:cNvPr>
          <p:cNvSpPr txBox="1">
            <a:spLocks/>
          </p:cNvSpPr>
          <p:nvPr/>
        </p:nvSpPr>
        <p:spPr>
          <a:xfrm>
            <a:off x="192338" y="2760205"/>
            <a:ext cx="8769928" cy="3958648"/>
          </a:xfrm>
          <a:prstGeom prst="rect">
            <a:avLst/>
          </a:prstGeom>
          <a:solidFill>
            <a:srgbClr val="EBF0F9"/>
          </a:solidFill>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400" dirty="0">
              <a:latin typeface="UD デジタル 教科書体 NK-R" panose="02020400000000000000" pitchFamily="18" charset="-128"/>
              <a:ea typeface="UD デジタル 教科書体 NK-R" panose="02020400000000000000" pitchFamily="18" charset="-128"/>
            </a:endParaRPr>
          </a:p>
          <a:p>
            <a:pPr algn="l"/>
            <a:endParaRPr lang="en-US" altLang="ja-JP" sz="1200" dirty="0">
              <a:latin typeface="UD デジタル 教科書体 NK-R" panose="02020400000000000000" pitchFamily="18" charset="-128"/>
              <a:ea typeface="UD デジタル 教科書体 NK-R" panose="02020400000000000000" pitchFamily="18" charset="-128"/>
            </a:endParaRPr>
          </a:p>
          <a:p>
            <a:pPr algn="l"/>
            <a:endParaRPr lang="ja-JP" altLang="en-US" sz="1200" dirty="0">
              <a:latin typeface="UD デジタル 教科書体 NK-R" panose="02020400000000000000" pitchFamily="18" charset="-128"/>
              <a:ea typeface="UD デジタル 教科書体 NK-R" panose="02020400000000000000" pitchFamily="18" charset="-128"/>
            </a:endParaRPr>
          </a:p>
          <a:p>
            <a:pPr algn="l"/>
            <a:endParaRPr lang="en-US" altLang="ja-JP" sz="1200" dirty="0">
              <a:latin typeface="UD デジタル 教科書体 NK-R" panose="02020400000000000000" pitchFamily="18" charset="-128"/>
              <a:ea typeface="UD デジタル 教科書体 NK-R" panose="02020400000000000000" pitchFamily="18" charset="-128"/>
            </a:endParaRPr>
          </a:p>
          <a:p>
            <a:pPr algn="l"/>
            <a:endParaRPr lang="en-US" altLang="ja-JP" sz="1200" dirty="0">
              <a:latin typeface="UD デジタル 教科書体 NK-R" panose="02020400000000000000" pitchFamily="18" charset="-128"/>
              <a:ea typeface="UD デジタル 教科書体 NK-R" panose="02020400000000000000" pitchFamily="18" charset="-128"/>
            </a:endParaRPr>
          </a:p>
          <a:p>
            <a:pPr algn="l"/>
            <a:endParaRPr lang="en-US" altLang="ja-JP" sz="1200" dirty="0">
              <a:latin typeface="UD デジタル 教科書体 NK-R" panose="02020400000000000000" pitchFamily="18" charset="-128"/>
              <a:ea typeface="UD デジタル 教科書体 NK-R" panose="02020400000000000000" pitchFamily="18" charset="-128"/>
            </a:endParaRPr>
          </a:p>
          <a:p>
            <a:pPr algn="l"/>
            <a:endParaRPr lang="ja-JP" altLang="en-US" sz="1200" b="1" dirty="0">
              <a:latin typeface="UD デジタル 教科書体 NK-R" panose="02020400000000000000" pitchFamily="18" charset="-128"/>
              <a:ea typeface="UD デジタル 教科書体 NK-R" panose="02020400000000000000" pitchFamily="18" charset="-128"/>
            </a:endParaRPr>
          </a:p>
          <a:p>
            <a:pPr algn="l"/>
            <a:endParaRPr lang="ja-JP" altLang="en-US" sz="1200" b="1" dirty="0">
              <a:latin typeface="UD デジタル 教科書体 NK-R" panose="02020400000000000000" pitchFamily="18" charset="-128"/>
              <a:ea typeface="UD デジタル 教科書体 NK-R" panose="02020400000000000000" pitchFamily="18" charset="-128"/>
            </a:endParaRPr>
          </a:p>
        </p:txBody>
      </p:sp>
      <p:sp>
        <p:nvSpPr>
          <p:cNvPr id="8" name="正方形/長方形 7">
            <a:extLst>
              <a:ext uri="{FF2B5EF4-FFF2-40B4-BE49-F238E27FC236}">
                <a16:creationId xmlns:a16="http://schemas.microsoft.com/office/drawing/2014/main" id="{6742F4D1-CFE0-4401-8D5F-9175657E2401}"/>
              </a:ext>
            </a:extLst>
          </p:cNvPr>
          <p:cNvSpPr/>
          <p:nvPr/>
        </p:nvSpPr>
        <p:spPr>
          <a:xfrm>
            <a:off x="-8965" y="1826"/>
            <a:ext cx="9152965" cy="79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solidFill>
                <a:schemeClr val="bg1"/>
              </a:solidFill>
              <a:latin typeface="+mn-ea"/>
            </a:endParaRPr>
          </a:p>
        </p:txBody>
      </p:sp>
      <p:sp>
        <p:nvSpPr>
          <p:cNvPr id="13" name="タイトル 1">
            <a:extLst>
              <a:ext uri="{FF2B5EF4-FFF2-40B4-BE49-F238E27FC236}">
                <a16:creationId xmlns:a16="http://schemas.microsoft.com/office/drawing/2014/main" id="{E8932669-F0B1-4559-B7A1-5B8E407A8FE7}"/>
              </a:ext>
            </a:extLst>
          </p:cNvPr>
          <p:cNvSpPr txBox="1">
            <a:spLocks/>
          </p:cNvSpPr>
          <p:nvPr/>
        </p:nvSpPr>
        <p:spPr>
          <a:xfrm>
            <a:off x="1729046" y="0"/>
            <a:ext cx="7408719" cy="78689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b="1" dirty="0">
                <a:solidFill>
                  <a:schemeClr val="bg1"/>
                </a:solidFill>
                <a:latin typeface="UD デジタル 教科書体 NK-R" panose="02020400000000000000" pitchFamily="18" charset="-128"/>
                <a:ea typeface="UD デジタル 教科書体 NK-R" panose="02020400000000000000" pitchFamily="18" charset="-128"/>
              </a:rPr>
              <a:t>　</a:t>
            </a:r>
            <a:r>
              <a:rPr lang="ja-JP" altLang="en-US" sz="2000" b="1" u="sng" dirty="0">
                <a:solidFill>
                  <a:schemeClr val="bg1"/>
                </a:solidFill>
                <a:latin typeface="UD デジタル 教科書体 NK-R" panose="02020400000000000000" pitchFamily="18" charset="-128"/>
                <a:ea typeface="UD デジタル 教科書体 NK-R" panose="02020400000000000000" pitchFamily="18" charset="-128"/>
              </a:rPr>
              <a:t>１．子育てに関する制度を活かす環境づくり</a:t>
            </a:r>
            <a:endParaRPr lang="en-US" altLang="ja-JP" sz="12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27" name="タイトル 1">
            <a:extLst>
              <a:ext uri="{FF2B5EF4-FFF2-40B4-BE49-F238E27FC236}">
                <a16:creationId xmlns:a16="http://schemas.microsoft.com/office/drawing/2014/main" id="{34AD0FEE-DC5A-41D1-9F79-3164B42E9218}"/>
              </a:ext>
            </a:extLst>
          </p:cNvPr>
          <p:cNvSpPr txBox="1">
            <a:spLocks/>
          </p:cNvSpPr>
          <p:nvPr/>
        </p:nvSpPr>
        <p:spPr>
          <a:xfrm>
            <a:off x="192338" y="2090448"/>
            <a:ext cx="8769928" cy="625839"/>
          </a:xfrm>
          <a:prstGeom prst="rect">
            <a:avLst/>
          </a:prstGeom>
        </p:spPr>
        <p:txBody>
          <a:bodyPr vert="horz" lIns="91440" tIns="45720" rIns="36000" bIns="45720" rtlCol="0" anchor="ctr">
            <a:normAutofit lnSpcReduction="1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endParaRPr lang="en-US" altLang="ja-JP" sz="400" dirty="0">
              <a:latin typeface="UD デジタル 教科書体 NK-R" panose="02020400000000000000" pitchFamily="18" charset="-128"/>
              <a:ea typeface="UD デジタル 教科書体 NK-R" panose="02020400000000000000" pitchFamily="18" charset="-128"/>
            </a:endParaRPr>
          </a:p>
          <a:p>
            <a:pPr algn="l">
              <a:lnSpc>
                <a:spcPct val="100000"/>
              </a:lnSpc>
            </a:pPr>
            <a:r>
              <a:rPr lang="ja-JP" altLang="en-US" sz="1150" dirty="0">
                <a:latin typeface="UD デジタル 教科書体 NK-R" panose="02020400000000000000" pitchFamily="18" charset="-128"/>
                <a:ea typeface="UD デジタル 教科書体 NK-R" panose="02020400000000000000" pitchFamily="18" charset="-128"/>
              </a:rPr>
              <a:t>　職員に対するアンケートの結果や男性職員の育児休業などの取得状況から、制度が十分に知られていないため活用されていなかったり、活用したくても職場の雰囲気などにより、休暇や育児休業などを取得しにくい状況であることが伺えます。</a:t>
            </a:r>
          </a:p>
          <a:p>
            <a:pPr algn="l">
              <a:lnSpc>
                <a:spcPct val="100000"/>
              </a:lnSpc>
            </a:pPr>
            <a:r>
              <a:rPr lang="ja-JP" altLang="en-US" sz="1150" dirty="0">
                <a:latin typeface="UD デジタル 教科書体 NK-R" panose="02020400000000000000" pitchFamily="18" charset="-128"/>
                <a:ea typeface="UD デジタル 教科書体 NK-R" panose="02020400000000000000" pitchFamily="18" charset="-128"/>
              </a:rPr>
              <a:t>　そのため、全ての職員が制度の趣旨や内容を十分知り、意識を高めていくことによって、子育てをしやすい環境づくりを推進します。</a:t>
            </a:r>
          </a:p>
        </p:txBody>
      </p:sp>
      <p:sp>
        <p:nvSpPr>
          <p:cNvPr id="26" name="スライド番号プレースホルダー 25">
            <a:extLst>
              <a:ext uri="{FF2B5EF4-FFF2-40B4-BE49-F238E27FC236}">
                <a16:creationId xmlns:a16="http://schemas.microsoft.com/office/drawing/2014/main" id="{9FDE9224-0BB4-4C80-9484-6BECCCAA797E}"/>
              </a:ext>
            </a:extLst>
          </p:cNvPr>
          <p:cNvSpPr>
            <a:spLocks noGrp="1"/>
          </p:cNvSpPr>
          <p:nvPr>
            <p:ph type="sldNum" sz="quarter" idx="12"/>
          </p:nvPr>
        </p:nvSpPr>
        <p:spPr>
          <a:xfrm>
            <a:off x="7086600" y="6481020"/>
            <a:ext cx="2057400" cy="365125"/>
          </a:xfrm>
        </p:spPr>
        <p:txBody>
          <a:bodyPr/>
          <a:lstStyle/>
          <a:p>
            <a:fld id="{9258FC76-0BB2-4902-9F00-7AE7FA136629}"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t>10</a:t>
            </a:fld>
            <a:endParaRPr kumimoji="1" lang="ja-JP" altLang="en-US">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8" name="タイトル 1">
            <a:extLst>
              <a:ext uri="{FF2B5EF4-FFF2-40B4-BE49-F238E27FC236}">
                <a16:creationId xmlns:a16="http://schemas.microsoft.com/office/drawing/2014/main" id="{3C5B51C5-3D65-48D7-85BA-8B618E9856F4}"/>
              </a:ext>
            </a:extLst>
          </p:cNvPr>
          <p:cNvSpPr txBox="1">
            <a:spLocks/>
          </p:cNvSpPr>
          <p:nvPr/>
        </p:nvSpPr>
        <p:spPr>
          <a:xfrm>
            <a:off x="6234" y="0"/>
            <a:ext cx="1800000" cy="78962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第４章</a:t>
            </a:r>
            <a:r>
              <a:rPr lang="ja-JP" altLang="en-US" sz="3600" b="1" dirty="0">
                <a:solidFill>
                  <a:schemeClr val="bg1"/>
                </a:solidFill>
                <a:latin typeface="UD デジタル 教科書体 NK-R" panose="02020400000000000000" pitchFamily="18" charset="-128"/>
                <a:ea typeface="UD デジタル 教科書体 NK-R" panose="02020400000000000000" pitchFamily="18" charset="-128"/>
              </a:rPr>
              <a:t>　</a:t>
            </a:r>
            <a:endParaRPr lang="en-US" altLang="ja-JP" sz="3600" b="1"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1200" b="1" dirty="0">
                <a:solidFill>
                  <a:schemeClr val="bg1"/>
                </a:solidFill>
                <a:latin typeface="UD デジタル 教科書体 NK-R" panose="02020400000000000000" pitchFamily="18" charset="-128"/>
                <a:ea typeface="UD デジタル 教科書体 NK-R" panose="02020400000000000000" pitchFamily="18" charset="-128"/>
              </a:rPr>
              <a:t>具体的な取組内容</a:t>
            </a:r>
            <a:endParaRPr lang="ja-JP" altLang="en-US" sz="1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29" name="正方形/長方形 28">
            <a:extLst>
              <a:ext uri="{FF2B5EF4-FFF2-40B4-BE49-F238E27FC236}">
                <a16:creationId xmlns:a16="http://schemas.microsoft.com/office/drawing/2014/main" id="{801712F1-63D1-492A-B3E3-4DCE4CA09581}"/>
              </a:ext>
            </a:extLst>
          </p:cNvPr>
          <p:cNvSpPr/>
          <p:nvPr/>
        </p:nvSpPr>
        <p:spPr>
          <a:xfrm>
            <a:off x="2730" y="1793375"/>
            <a:ext cx="9144000" cy="339562"/>
          </a:xfrm>
          <a:prstGeom prst="rect">
            <a:avLst/>
          </a:prstGeom>
          <a:solidFill>
            <a:srgbClr val="ECF5E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（１）制度の周知徹底と意識啓発の促進</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grpSp>
        <p:nvGrpSpPr>
          <p:cNvPr id="3" name="グループ化 2">
            <a:extLst>
              <a:ext uri="{FF2B5EF4-FFF2-40B4-BE49-F238E27FC236}">
                <a16:creationId xmlns:a16="http://schemas.microsoft.com/office/drawing/2014/main" id="{C034C3EE-F8E6-4F77-A82D-A618343F1B68}"/>
              </a:ext>
            </a:extLst>
          </p:cNvPr>
          <p:cNvGrpSpPr/>
          <p:nvPr/>
        </p:nvGrpSpPr>
        <p:grpSpPr>
          <a:xfrm>
            <a:off x="181734" y="2828847"/>
            <a:ext cx="8647495" cy="3738512"/>
            <a:chOff x="192338" y="1869806"/>
            <a:chExt cx="8647495" cy="3738512"/>
          </a:xfrm>
        </p:grpSpPr>
        <p:sp>
          <p:nvSpPr>
            <p:cNvPr id="15" name="正方形/長方形 14">
              <a:extLst>
                <a:ext uri="{FF2B5EF4-FFF2-40B4-BE49-F238E27FC236}">
                  <a16:creationId xmlns:a16="http://schemas.microsoft.com/office/drawing/2014/main" id="{0A2751AE-C274-49C9-A961-6BBF3DE0798E}"/>
                </a:ext>
              </a:extLst>
            </p:cNvPr>
            <p:cNvSpPr/>
            <p:nvPr/>
          </p:nvSpPr>
          <p:spPr>
            <a:xfrm>
              <a:off x="192338" y="1869806"/>
              <a:ext cx="5419897" cy="2833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（ア）制度の周知徹底</a:t>
              </a:r>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6" name="正方形/長方形 15">
              <a:extLst>
                <a:ext uri="{FF2B5EF4-FFF2-40B4-BE49-F238E27FC236}">
                  <a16:creationId xmlns:a16="http://schemas.microsoft.com/office/drawing/2014/main" id="{070A90ED-0829-414E-BA47-BF60E49302CE}"/>
                </a:ext>
              </a:extLst>
            </p:cNvPr>
            <p:cNvSpPr/>
            <p:nvPr/>
          </p:nvSpPr>
          <p:spPr>
            <a:xfrm>
              <a:off x="197640" y="3649754"/>
              <a:ext cx="2044930" cy="2833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（イ）意識啓発の促進</a:t>
              </a:r>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p:txBody>
        </p:sp>
        <p:grpSp>
          <p:nvGrpSpPr>
            <p:cNvPr id="20" name="グループ化 19">
              <a:extLst>
                <a:ext uri="{FF2B5EF4-FFF2-40B4-BE49-F238E27FC236}">
                  <a16:creationId xmlns:a16="http://schemas.microsoft.com/office/drawing/2014/main" id="{3F2623C2-3B0B-40A9-9738-21D75B63521D}"/>
                </a:ext>
              </a:extLst>
            </p:cNvPr>
            <p:cNvGrpSpPr/>
            <p:nvPr/>
          </p:nvGrpSpPr>
          <p:grpSpPr>
            <a:xfrm>
              <a:off x="348775" y="2153465"/>
              <a:ext cx="4176000" cy="1402134"/>
              <a:chOff x="347628" y="2833855"/>
              <a:chExt cx="4176000" cy="1402134"/>
            </a:xfrm>
          </p:grpSpPr>
          <p:sp>
            <p:nvSpPr>
              <p:cNvPr id="2" name="正方形/長方形 1">
                <a:extLst>
                  <a:ext uri="{FF2B5EF4-FFF2-40B4-BE49-F238E27FC236}">
                    <a16:creationId xmlns:a16="http://schemas.microsoft.com/office/drawing/2014/main" id="{3984BB1C-0EC5-4D53-9C71-8C218B02BBCE}"/>
                  </a:ext>
                </a:extLst>
              </p:cNvPr>
              <p:cNvSpPr/>
              <p:nvPr/>
            </p:nvSpPr>
            <p:spPr>
              <a:xfrm>
                <a:off x="347628" y="3188342"/>
                <a:ext cx="4176000" cy="104764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子育てに活用できる休暇・休業制度や給付事業等をわかりやすくまとめた庁内ウェブページ</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子育て支援サイト</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や</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子育てハンドブック</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などについて周知を図るとともに、適宜、内容を見直し、内容を充実させることにより、全職員が制度を理解できるようにします。</a:t>
                </a:r>
              </a:p>
            </p:txBody>
          </p:sp>
          <p:sp>
            <p:nvSpPr>
              <p:cNvPr id="17" name="正方形/長方形 16">
                <a:extLst>
                  <a:ext uri="{FF2B5EF4-FFF2-40B4-BE49-F238E27FC236}">
                    <a16:creationId xmlns:a16="http://schemas.microsoft.com/office/drawing/2014/main" id="{B8E65EAE-0912-4F8C-9CA0-305F1607578A}"/>
                  </a:ext>
                </a:extLst>
              </p:cNvPr>
              <p:cNvSpPr/>
              <p:nvPr/>
            </p:nvSpPr>
            <p:spPr>
              <a:xfrm>
                <a:off x="347628" y="2833855"/>
                <a:ext cx="4176000" cy="359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教育総務企画課</a:t>
                </a:r>
              </a:p>
            </p:txBody>
          </p:sp>
        </p:grpSp>
        <p:grpSp>
          <p:nvGrpSpPr>
            <p:cNvPr id="23" name="グループ化 22">
              <a:extLst>
                <a:ext uri="{FF2B5EF4-FFF2-40B4-BE49-F238E27FC236}">
                  <a16:creationId xmlns:a16="http://schemas.microsoft.com/office/drawing/2014/main" id="{5D8F9186-78A3-4EDD-AD0A-8BFF4B6A9389}"/>
                </a:ext>
              </a:extLst>
            </p:cNvPr>
            <p:cNvGrpSpPr/>
            <p:nvPr/>
          </p:nvGrpSpPr>
          <p:grpSpPr>
            <a:xfrm>
              <a:off x="339710" y="3928651"/>
              <a:ext cx="4176000" cy="1679667"/>
              <a:chOff x="347628" y="4860658"/>
              <a:chExt cx="4176000" cy="1679667"/>
            </a:xfrm>
          </p:grpSpPr>
          <p:sp>
            <p:nvSpPr>
              <p:cNvPr id="11" name="正方形/長方形 10">
                <a:extLst>
                  <a:ext uri="{FF2B5EF4-FFF2-40B4-BE49-F238E27FC236}">
                    <a16:creationId xmlns:a16="http://schemas.microsoft.com/office/drawing/2014/main" id="{83662E16-276C-4A52-B78A-1718D87CBA01}"/>
                  </a:ext>
                </a:extLst>
              </p:cNvPr>
              <p:cNvSpPr/>
              <p:nvPr/>
            </p:nvSpPr>
            <p:spPr>
              <a:xfrm>
                <a:off x="347628" y="5220023"/>
                <a:ext cx="4176000" cy="132030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センター研修や部局研修などを通じて「子育てと仕事の両立」についての啓発を行い、「職場優先意識」や「固定的な性別役割分担意識」の是正、子育て中の職員（父親、母親となる予定の職員を含む）が男女を問わず、制度を活用しやすい雰囲気づくりに努めます。</a:t>
                </a:r>
              </a:p>
            </p:txBody>
          </p:sp>
          <p:sp>
            <p:nvSpPr>
              <p:cNvPr id="19" name="正方形/長方形 18">
                <a:extLst>
                  <a:ext uri="{FF2B5EF4-FFF2-40B4-BE49-F238E27FC236}">
                    <a16:creationId xmlns:a16="http://schemas.microsoft.com/office/drawing/2014/main" id="{199BDAD4-A121-4453-87B1-44A12C7F55E4}"/>
                  </a:ext>
                </a:extLst>
              </p:cNvPr>
              <p:cNvSpPr/>
              <p:nvPr/>
            </p:nvSpPr>
            <p:spPr>
              <a:xfrm>
                <a:off x="347628" y="4860658"/>
                <a:ext cx="4176000" cy="359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教育総務企画課</a:t>
                </a:r>
              </a:p>
            </p:txBody>
          </p:sp>
        </p:grpSp>
        <p:grpSp>
          <p:nvGrpSpPr>
            <p:cNvPr id="25" name="グループ化 24">
              <a:extLst>
                <a:ext uri="{FF2B5EF4-FFF2-40B4-BE49-F238E27FC236}">
                  <a16:creationId xmlns:a16="http://schemas.microsoft.com/office/drawing/2014/main" id="{7085EF1A-C812-4DC1-8695-6BF6B72B6E35}"/>
                </a:ext>
              </a:extLst>
            </p:cNvPr>
            <p:cNvGrpSpPr/>
            <p:nvPr/>
          </p:nvGrpSpPr>
          <p:grpSpPr>
            <a:xfrm>
              <a:off x="4663833" y="3924272"/>
              <a:ext cx="4176000" cy="1684046"/>
              <a:chOff x="4662686" y="4511959"/>
              <a:chExt cx="4176000" cy="1572327"/>
            </a:xfrm>
          </p:grpSpPr>
          <p:sp>
            <p:nvSpPr>
              <p:cNvPr id="12" name="正方形/長方形 11">
                <a:extLst>
                  <a:ext uri="{FF2B5EF4-FFF2-40B4-BE49-F238E27FC236}">
                    <a16:creationId xmlns:a16="http://schemas.microsoft.com/office/drawing/2014/main" id="{C0B2DCB2-3A4E-45BA-9BF7-54AA819E2C37}"/>
                  </a:ext>
                </a:extLst>
              </p:cNvPr>
              <p:cNvSpPr/>
              <p:nvPr/>
            </p:nvSpPr>
            <p:spPr>
              <a:xfrm>
                <a:off x="4663438" y="4850488"/>
                <a:ext cx="4175248" cy="1233798"/>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lIns="90000" rIns="72000" rtlCol="0" anchor="t"/>
              <a:lstStyle/>
              <a:p>
                <a:endParaRPr lang="en-US" altLang="ja-JP" sz="5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所属長は「イクボス宣言」を行うなど、仕事と生活の調和（ワーク・ライフ・バランス）の実現をめざし、職員の育児参加等への理解と積極的な支援を行うとともに自ら率先して実践します。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7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また、職員の子どもが生まれた（生まれる）ことがわかった場合、当該職員に対し、必ず個別周知・意向確認を行います。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4" name="正方形/長方形 23">
                <a:extLst>
                  <a:ext uri="{FF2B5EF4-FFF2-40B4-BE49-F238E27FC236}">
                    <a16:creationId xmlns:a16="http://schemas.microsoft.com/office/drawing/2014/main" id="{A327A2EF-755A-4815-9058-24FF4ED6321C}"/>
                  </a:ext>
                </a:extLst>
              </p:cNvPr>
              <p:cNvSpPr/>
              <p:nvPr/>
            </p:nvSpPr>
            <p:spPr>
              <a:xfrm>
                <a:off x="4662686" y="4511959"/>
                <a:ext cx="4176000" cy="33611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所属長</a:t>
                </a:r>
              </a:p>
            </p:txBody>
          </p:sp>
        </p:grpSp>
        <p:sp>
          <p:nvSpPr>
            <p:cNvPr id="30" name="矢印: 五方向 29">
              <a:extLst>
                <a:ext uri="{FF2B5EF4-FFF2-40B4-BE49-F238E27FC236}">
                  <a16:creationId xmlns:a16="http://schemas.microsoft.com/office/drawing/2014/main" id="{AEB142F0-5AFF-4A52-B643-42769FBAF02B}"/>
                </a:ext>
              </a:extLst>
            </p:cNvPr>
            <p:cNvSpPr/>
            <p:nvPr/>
          </p:nvSpPr>
          <p:spPr>
            <a:xfrm>
              <a:off x="407536" y="2186700"/>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32" name="矢印: 五方向 31">
              <a:extLst>
                <a:ext uri="{FF2B5EF4-FFF2-40B4-BE49-F238E27FC236}">
                  <a16:creationId xmlns:a16="http://schemas.microsoft.com/office/drawing/2014/main" id="{105A5860-4682-48E4-B298-08BE20725A38}"/>
                </a:ext>
              </a:extLst>
            </p:cNvPr>
            <p:cNvSpPr/>
            <p:nvPr/>
          </p:nvSpPr>
          <p:spPr>
            <a:xfrm>
              <a:off x="407536" y="3960273"/>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33" name="矢印: 五方向 32">
              <a:extLst>
                <a:ext uri="{FF2B5EF4-FFF2-40B4-BE49-F238E27FC236}">
                  <a16:creationId xmlns:a16="http://schemas.microsoft.com/office/drawing/2014/main" id="{0D701CB5-5EF1-4737-9E78-CC2CE0CEF827}"/>
                </a:ext>
              </a:extLst>
            </p:cNvPr>
            <p:cNvSpPr/>
            <p:nvPr/>
          </p:nvSpPr>
          <p:spPr>
            <a:xfrm>
              <a:off x="4721629" y="3972015"/>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grpSp>
          <p:nvGrpSpPr>
            <p:cNvPr id="34" name="グループ化 33">
              <a:extLst>
                <a:ext uri="{FF2B5EF4-FFF2-40B4-BE49-F238E27FC236}">
                  <a16:creationId xmlns:a16="http://schemas.microsoft.com/office/drawing/2014/main" id="{6579BB35-0FEE-41A5-B108-17656DEE1B26}"/>
                </a:ext>
              </a:extLst>
            </p:cNvPr>
            <p:cNvGrpSpPr/>
            <p:nvPr/>
          </p:nvGrpSpPr>
          <p:grpSpPr>
            <a:xfrm>
              <a:off x="4663833" y="2153465"/>
              <a:ext cx="4176000" cy="1402135"/>
              <a:chOff x="4662686" y="2833855"/>
              <a:chExt cx="4176000" cy="1402135"/>
            </a:xfrm>
          </p:grpSpPr>
          <p:sp>
            <p:nvSpPr>
              <p:cNvPr id="35" name="正方形/長方形 34">
                <a:extLst>
                  <a:ext uri="{FF2B5EF4-FFF2-40B4-BE49-F238E27FC236}">
                    <a16:creationId xmlns:a16="http://schemas.microsoft.com/office/drawing/2014/main" id="{DB62ADEF-2B15-4432-837A-C2700C03F02F}"/>
                  </a:ext>
                </a:extLst>
              </p:cNvPr>
              <p:cNvSpPr/>
              <p:nvPr/>
            </p:nvSpPr>
            <p:spPr>
              <a:xfrm>
                <a:off x="4662686" y="3193220"/>
                <a:ext cx="4176000" cy="104277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pPr marL="171450" indent="-171450" algn="l">
                  <a:buFont typeface="UD デジタル 教科書体 NK-R" panose="02020400000000000000" pitchFamily="18" charset="-128"/>
                  <a:buChar char="●"/>
                </a:pPr>
                <a:r>
                  <a:rPr lang="en-US" altLang="ja-JP" sz="1100" b="1"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子育て支援サイト</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や</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子育てハンドブック</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などの活用等により、制度を十分理解し、子育てのための休暇などを取得しやすい雰囲気をつくり、取得促進を図りましょう。 </a:t>
                </a:r>
              </a:p>
            </p:txBody>
          </p:sp>
          <p:sp>
            <p:nvSpPr>
              <p:cNvPr id="36" name="正方形/長方形 35">
                <a:extLst>
                  <a:ext uri="{FF2B5EF4-FFF2-40B4-BE49-F238E27FC236}">
                    <a16:creationId xmlns:a16="http://schemas.microsoft.com/office/drawing/2014/main" id="{F587554C-A385-4996-AA00-702B8CE0886A}"/>
                  </a:ext>
                </a:extLst>
              </p:cNvPr>
              <p:cNvSpPr/>
              <p:nvPr/>
            </p:nvSpPr>
            <p:spPr>
              <a:xfrm>
                <a:off x="4663438" y="2833855"/>
                <a:ext cx="4175248" cy="359365"/>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全職員</a:t>
                </a:r>
              </a:p>
            </p:txBody>
          </p:sp>
        </p:grpSp>
        <p:sp>
          <p:nvSpPr>
            <p:cNvPr id="37" name="矢印: 五方向 36">
              <a:extLst>
                <a:ext uri="{FF2B5EF4-FFF2-40B4-BE49-F238E27FC236}">
                  <a16:creationId xmlns:a16="http://schemas.microsoft.com/office/drawing/2014/main" id="{7DB0A3FE-2BB6-42B0-8BDA-AA9588B254E7}"/>
                </a:ext>
              </a:extLst>
            </p:cNvPr>
            <p:cNvSpPr/>
            <p:nvPr/>
          </p:nvSpPr>
          <p:spPr>
            <a:xfrm>
              <a:off x="4731499" y="2192750"/>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grpSp>
      <p:sp>
        <p:nvSpPr>
          <p:cNvPr id="31" name="タイトル 1">
            <a:extLst>
              <a:ext uri="{FF2B5EF4-FFF2-40B4-BE49-F238E27FC236}">
                <a16:creationId xmlns:a16="http://schemas.microsoft.com/office/drawing/2014/main" id="{3BC42B65-DB93-4B5C-BA08-FE7284070D93}"/>
              </a:ext>
            </a:extLst>
          </p:cNvPr>
          <p:cNvSpPr txBox="1">
            <a:spLocks/>
          </p:cNvSpPr>
          <p:nvPr/>
        </p:nvSpPr>
        <p:spPr>
          <a:xfrm>
            <a:off x="125443" y="653886"/>
            <a:ext cx="9012321" cy="1148397"/>
          </a:xfrm>
          <a:prstGeom prst="rect">
            <a:avLst/>
          </a:prstGeom>
        </p:spPr>
        <p:txBody>
          <a:bodyPr vert="horz" lIns="91440" tIns="45720" rIns="3600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endParaRPr lang="en-US" altLang="ja-JP" sz="1050" dirty="0">
              <a:latin typeface="UD デジタル 教科書体 NK-R" panose="02020400000000000000" pitchFamily="18" charset="-128"/>
              <a:ea typeface="UD デジタル 教科書体 NK-R" panose="02020400000000000000" pitchFamily="18" charset="-128"/>
            </a:endParaRPr>
          </a:p>
          <a:p>
            <a:pPr algn="l">
              <a:lnSpc>
                <a:spcPct val="100000"/>
              </a:lnSpc>
            </a:pPr>
            <a:r>
              <a:rPr kumimoji="1" lang="ja-JP" altLang="en-US" sz="1400" b="1" dirty="0">
                <a:latin typeface="UD デジタル 教科書体 NP-R" panose="02020400000000000000" pitchFamily="18" charset="-128"/>
                <a:ea typeface="UD デジタル 教科書体 NP-R" panose="02020400000000000000" pitchFamily="18" charset="-128"/>
              </a:rPr>
              <a:t>　職員が子育てに能動的に関われるよう制度周知と意識啓発を図るとともに、育児参加休暇の取得を促進します。</a:t>
            </a:r>
            <a:endParaRPr kumimoji="1" lang="en-US" altLang="ja-JP" sz="1400" b="1" dirty="0">
              <a:latin typeface="UD デジタル 教科書体 NP-R" panose="02020400000000000000" pitchFamily="18" charset="-128"/>
              <a:ea typeface="UD デジタル 教科書体 NP-R" panose="02020400000000000000" pitchFamily="18" charset="-128"/>
            </a:endParaRPr>
          </a:p>
          <a:p>
            <a:pPr algn="l">
              <a:lnSpc>
                <a:spcPct val="100000"/>
              </a:lnSpc>
            </a:pPr>
            <a:r>
              <a:rPr lang="ja-JP" altLang="en-US" sz="1400" b="1" dirty="0">
                <a:latin typeface="UD デジタル 教科書体 NP-R" panose="02020400000000000000" pitchFamily="18" charset="-128"/>
                <a:ea typeface="UD デジタル 教科書体 NP-R" panose="02020400000000000000" pitchFamily="18" charset="-128"/>
              </a:rPr>
              <a:t>　</a:t>
            </a:r>
            <a:r>
              <a:rPr kumimoji="1" lang="ja-JP" altLang="en-US" sz="1400" b="1" dirty="0">
                <a:latin typeface="UD デジタル 教科書体 NP-R" panose="02020400000000000000" pitchFamily="18" charset="-128"/>
                <a:ea typeface="UD デジタル 教科書体 NP-R" panose="02020400000000000000" pitchFamily="18" charset="-128"/>
              </a:rPr>
              <a:t>また、子育てに理解のある職場風土の形成等の観点から、管理職が男性職員の育児休業の取得促進を図るなど、子育てに関する制度を活かす環境づくりに取り組みます。</a:t>
            </a:r>
            <a:endParaRPr lang="ja-JP" altLang="en-US" sz="1400" b="1"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3938191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6742F4D1-CFE0-4401-8D5F-9175657E2401}"/>
              </a:ext>
            </a:extLst>
          </p:cNvPr>
          <p:cNvSpPr/>
          <p:nvPr/>
        </p:nvSpPr>
        <p:spPr>
          <a:xfrm>
            <a:off x="-8966" y="-3173"/>
            <a:ext cx="9152965" cy="79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latin typeface="+mn-ea"/>
            </a:endParaRPr>
          </a:p>
        </p:txBody>
      </p:sp>
      <p:sp>
        <p:nvSpPr>
          <p:cNvPr id="9" name="字幕 4">
            <a:extLst>
              <a:ext uri="{FF2B5EF4-FFF2-40B4-BE49-F238E27FC236}">
                <a16:creationId xmlns:a16="http://schemas.microsoft.com/office/drawing/2014/main" id="{3229611B-6D22-4AF6-9A71-DAEFA10E40DD}"/>
              </a:ext>
            </a:extLst>
          </p:cNvPr>
          <p:cNvSpPr txBox="1">
            <a:spLocks/>
          </p:cNvSpPr>
          <p:nvPr/>
        </p:nvSpPr>
        <p:spPr>
          <a:xfrm>
            <a:off x="177096" y="2295939"/>
            <a:ext cx="8769928" cy="4072964"/>
          </a:xfrm>
          <a:prstGeom prst="rect">
            <a:avLst/>
          </a:prstGeom>
          <a:solidFill>
            <a:srgbClr val="EBF0F9"/>
          </a:solidFill>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500" dirty="0">
              <a:latin typeface="UD デジタル 教科書体 NK-R" panose="02020400000000000000" pitchFamily="18" charset="-128"/>
              <a:ea typeface="UD デジタル 教科書体 NK-R" panose="02020400000000000000" pitchFamily="18" charset="-128"/>
            </a:endParaRPr>
          </a:p>
          <a:p>
            <a:pPr algn="l"/>
            <a:endParaRPr lang="en-US" altLang="ja-JP" sz="1400" dirty="0">
              <a:latin typeface="UD デジタル 教科書体 NK-R" panose="02020400000000000000" pitchFamily="18" charset="-128"/>
              <a:ea typeface="UD デジタル 教科書体 NK-R" panose="02020400000000000000" pitchFamily="18" charset="-128"/>
            </a:endParaRPr>
          </a:p>
        </p:txBody>
      </p:sp>
      <p:grpSp>
        <p:nvGrpSpPr>
          <p:cNvPr id="3" name="グループ化 2">
            <a:extLst>
              <a:ext uri="{FF2B5EF4-FFF2-40B4-BE49-F238E27FC236}">
                <a16:creationId xmlns:a16="http://schemas.microsoft.com/office/drawing/2014/main" id="{615D10D4-94BC-48D0-A0DC-5A1DE1EAC46E}"/>
              </a:ext>
            </a:extLst>
          </p:cNvPr>
          <p:cNvGrpSpPr/>
          <p:nvPr/>
        </p:nvGrpSpPr>
        <p:grpSpPr>
          <a:xfrm>
            <a:off x="314619" y="3506071"/>
            <a:ext cx="4257379" cy="1731686"/>
            <a:chOff x="344978" y="3549639"/>
            <a:chExt cx="4176000" cy="1731686"/>
          </a:xfrm>
        </p:grpSpPr>
        <p:sp>
          <p:nvSpPr>
            <p:cNvPr id="2" name="正方形/長方形 1">
              <a:extLst>
                <a:ext uri="{FF2B5EF4-FFF2-40B4-BE49-F238E27FC236}">
                  <a16:creationId xmlns:a16="http://schemas.microsoft.com/office/drawing/2014/main" id="{3984BB1C-0EC5-4D53-9C71-8C218B02BBCE}"/>
                </a:ext>
              </a:extLst>
            </p:cNvPr>
            <p:cNvSpPr/>
            <p:nvPr/>
          </p:nvSpPr>
          <p:spPr>
            <a:xfrm>
              <a:off x="344978" y="3908103"/>
              <a:ext cx="4176000" cy="137322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父親、母親となることが分かったら、できるだけ速やかに子育てをするようになることを所属長等に申し出るようにしましょう。</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7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buFont typeface="UD デジタル 教科書体 NK-R" panose="02020400000000000000" pitchFamily="18" charset="-128"/>
                <a:buChar char="●"/>
              </a:pP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子育て支援サイト</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や</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子育てハンドブック</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を利用して取得できる休暇・休業制度について確認しましょう。</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7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男性職員は、配偶者出産休暇や育児参加休暇などの配偶者をサポートするための休暇等を必ず取得しましょう。</a:t>
              </a:r>
            </a:p>
          </p:txBody>
        </p:sp>
        <p:sp>
          <p:nvSpPr>
            <p:cNvPr id="16" name="正方形/長方形 15">
              <a:extLst>
                <a:ext uri="{FF2B5EF4-FFF2-40B4-BE49-F238E27FC236}">
                  <a16:creationId xmlns:a16="http://schemas.microsoft.com/office/drawing/2014/main" id="{B8BD3180-552B-49C2-8AD9-90FAF836FC73}"/>
                </a:ext>
              </a:extLst>
            </p:cNvPr>
            <p:cNvSpPr/>
            <p:nvPr/>
          </p:nvSpPr>
          <p:spPr>
            <a:xfrm>
              <a:off x="344978" y="3549639"/>
              <a:ext cx="4176000" cy="36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父親・母親となる職員</a:t>
              </a:r>
            </a:p>
          </p:txBody>
        </p:sp>
      </p:grpSp>
      <p:grpSp>
        <p:nvGrpSpPr>
          <p:cNvPr id="4" name="グループ化 3">
            <a:extLst>
              <a:ext uri="{FF2B5EF4-FFF2-40B4-BE49-F238E27FC236}">
                <a16:creationId xmlns:a16="http://schemas.microsoft.com/office/drawing/2014/main" id="{949AFF2E-65A0-4F53-93A5-306AA58E8D1E}"/>
              </a:ext>
            </a:extLst>
          </p:cNvPr>
          <p:cNvGrpSpPr/>
          <p:nvPr/>
        </p:nvGrpSpPr>
        <p:grpSpPr>
          <a:xfrm>
            <a:off x="4670154" y="2522474"/>
            <a:ext cx="4176000" cy="2715284"/>
            <a:chOff x="4650971" y="3549408"/>
            <a:chExt cx="4176000" cy="2715284"/>
          </a:xfrm>
        </p:grpSpPr>
        <p:sp>
          <p:nvSpPr>
            <p:cNvPr id="10" name="正方形/長方形 9">
              <a:extLst>
                <a:ext uri="{FF2B5EF4-FFF2-40B4-BE49-F238E27FC236}">
                  <a16:creationId xmlns:a16="http://schemas.microsoft.com/office/drawing/2014/main" id="{E39AA9EB-47CF-434C-B52E-4766BB7B788C}"/>
                </a:ext>
              </a:extLst>
            </p:cNvPr>
            <p:cNvSpPr/>
            <p:nvPr/>
          </p:nvSpPr>
          <p:spPr>
            <a:xfrm>
              <a:off x="4650971" y="3907866"/>
              <a:ext cx="4176000" cy="23568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marL="171450" indent="-171450" algn="l">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職員が気兼ねなく休暇等を取得できるよう職場の雰囲気づくりに努めるとともに、休暇等を取得するよう積極的に声かけを行います。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algn="l"/>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父親、母親となる職員からの申し出があれば、個別周知・意向確認を実施するなど、職員が母性保護の観点から整備された制度や子育てのための制度等を活用できるよう、十分な配慮に努めます。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algn="l"/>
              <a:endParaRPr lang="ja-JP" altLang="en-US" sz="11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lgn="l">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職員が、育児参加休暇等を取得しない意向である場合は、所属長等はその理由を確認し、所属内で解決できる理由であれば、可能な限り、調整等を行い、育児休業等を取得させるよう努めます。</a:t>
              </a:r>
            </a:p>
            <a:p>
              <a:pPr algn="l"/>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　（男性職員が育児休業を取得しない場合は、所属長等は、企画厚生</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algn="l"/>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　　課に対し、取得しない理由を報告します。） </a:t>
              </a:r>
            </a:p>
          </p:txBody>
        </p:sp>
        <p:sp>
          <p:nvSpPr>
            <p:cNvPr id="17" name="正方形/長方形 16">
              <a:extLst>
                <a:ext uri="{FF2B5EF4-FFF2-40B4-BE49-F238E27FC236}">
                  <a16:creationId xmlns:a16="http://schemas.microsoft.com/office/drawing/2014/main" id="{21316E55-929A-47C1-9B1F-64DE47CA7823}"/>
                </a:ext>
              </a:extLst>
            </p:cNvPr>
            <p:cNvSpPr/>
            <p:nvPr/>
          </p:nvSpPr>
          <p:spPr>
            <a:xfrm>
              <a:off x="4650971" y="3549408"/>
              <a:ext cx="4176000" cy="36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所属長・グループ長</a:t>
              </a:r>
            </a:p>
          </p:txBody>
        </p:sp>
      </p:grpSp>
      <p:grpSp>
        <p:nvGrpSpPr>
          <p:cNvPr id="6" name="グループ化 5">
            <a:extLst>
              <a:ext uri="{FF2B5EF4-FFF2-40B4-BE49-F238E27FC236}">
                <a16:creationId xmlns:a16="http://schemas.microsoft.com/office/drawing/2014/main" id="{960A13CE-1FA3-435C-A37C-A63B8029FE8C}"/>
              </a:ext>
            </a:extLst>
          </p:cNvPr>
          <p:cNvGrpSpPr/>
          <p:nvPr/>
        </p:nvGrpSpPr>
        <p:grpSpPr>
          <a:xfrm>
            <a:off x="314618" y="5403854"/>
            <a:ext cx="4257380" cy="837458"/>
            <a:chOff x="333655" y="5432963"/>
            <a:chExt cx="4176000" cy="837458"/>
          </a:xfrm>
        </p:grpSpPr>
        <p:sp>
          <p:nvSpPr>
            <p:cNvPr id="11" name="正方形/長方形 10">
              <a:extLst>
                <a:ext uri="{FF2B5EF4-FFF2-40B4-BE49-F238E27FC236}">
                  <a16:creationId xmlns:a16="http://schemas.microsoft.com/office/drawing/2014/main" id="{83662E16-276C-4A52-B78A-1718D87CBA01}"/>
                </a:ext>
              </a:extLst>
            </p:cNvPr>
            <p:cNvSpPr/>
            <p:nvPr/>
          </p:nvSpPr>
          <p:spPr>
            <a:xfrm>
              <a:off x="333655" y="5790671"/>
              <a:ext cx="4176000" cy="4797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父親、母親となる職員が安心して休暇等の制度を活用できるよう積極的に協力しましょう。</a:t>
              </a:r>
            </a:p>
          </p:txBody>
        </p:sp>
        <p:sp>
          <p:nvSpPr>
            <p:cNvPr id="18" name="正方形/長方形 17">
              <a:extLst>
                <a:ext uri="{FF2B5EF4-FFF2-40B4-BE49-F238E27FC236}">
                  <a16:creationId xmlns:a16="http://schemas.microsoft.com/office/drawing/2014/main" id="{C9DBD103-A458-40B1-9460-D92F67720616}"/>
                </a:ext>
              </a:extLst>
            </p:cNvPr>
            <p:cNvSpPr/>
            <p:nvPr/>
          </p:nvSpPr>
          <p:spPr>
            <a:xfrm>
              <a:off x="333655" y="5432963"/>
              <a:ext cx="4176000" cy="36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周囲の職員</a:t>
              </a:r>
            </a:p>
          </p:txBody>
        </p:sp>
      </p:grpSp>
      <p:grpSp>
        <p:nvGrpSpPr>
          <p:cNvPr id="5" name="グループ化 4">
            <a:extLst>
              <a:ext uri="{FF2B5EF4-FFF2-40B4-BE49-F238E27FC236}">
                <a16:creationId xmlns:a16="http://schemas.microsoft.com/office/drawing/2014/main" id="{933D9B7B-650B-4C01-B8C9-6F04C6D42E97}"/>
              </a:ext>
            </a:extLst>
          </p:cNvPr>
          <p:cNvGrpSpPr/>
          <p:nvPr/>
        </p:nvGrpSpPr>
        <p:grpSpPr>
          <a:xfrm>
            <a:off x="314618" y="2558474"/>
            <a:ext cx="4257380" cy="820465"/>
            <a:chOff x="4646847" y="5500182"/>
            <a:chExt cx="4257380" cy="820465"/>
          </a:xfrm>
        </p:grpSpPr>
        <p:sp>
          <p:nvSpPr>
            <p:cNvPr id="15" name="正方形/長方形 14">
              <a:extLst>
                <a:ext uri="{FF2B5EF4-FFF2-40B4-BE49-F238E27FC236}">
                  <a16:creationId xmlns:a16="http://schemas.microsoft.com/office/drawing/2014/main" id="{D31D7E40-3CC2-43F7-A3D2-760394838265}"/>
                </a:ext>
              </a:extLst>
            </p:cNvPr>
            <p:cNvSpPr/>
            <p:nvPr/>
          </p:nvSpPr>
          <p:spPr>
            <a:xfrm>
              <a:off x="4650318" y="5853210"/>
              <a:ext cx="4243969" cy="4674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marL="171450" indent="-171450">
                <a:buFont typeface="UD デジタル 教科書体 NK-R" panose="02020400000000000000" pitchFamily="18" charset="-128"/>
                <a:buChar char="○"/>
              </a:pP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子育て支援サイト</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や</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子育てハンドブック</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等により、休暇等の制度の周知を行います。</a:t>
              </a:r>
              <a:endParaRPr lang="en-US" altLang="ja-JP" sz="7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9" name="正方形/長方形 18">
              <a:extLst>
                <a:ext uri="{FF2B5EF4-FFF2-40B4-BE49-F238E27FC236}">
                  <a16:creationId xmlns:a16="http://schemas.microsoft.com/office/drawing/2014/main" id="{5E33BA1C-B4EE-45DA-970A-C7F04CA99617}"/>
                </a:ext>
              </a:extLst>
            </p:cNvPr>
            <p:cNvSpPr/>
            <p:nvPr/>
          </p:nvSpPr>
          <p:spPr>
            <a:xfrm>
              <a:off x="4646847" y="5500182"/>
              <a:ext cx="4257380" cy="3530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教育総務企画課</a:t>
              </a:r>
            </a:p>
          </p:txBody>
        </p:sp>
      </p:grpSp>
      <p:sp>
        <p:nvSpPr>
          <p:cNvPr id="20" name="タイトル 1">
            <a:extLst>
              <a:ext uri="{FF2B5EF4-FFF2-40B4-BE49-F238E27FC236}">
                <a16:creationId xmlns:a16="http://schemas.microsoft.com/office/drawing/2014/main" id="{E5105E4F-BEA2-4D61-8511-299F327DE6A0}"/>
              </a:ext>
            </a:extLst>
          </p:cNvPr>
          <p:cNvSpPr txBox="1">
            <a:spLocks/>
          </p:cNvSpPr>
          <p:nvPr/>
        </p:nvSpPr>
        <p:spPr>
          <a:xfrm>
            <a:off x="248116" y="1129909"/>
            <a:ext cx="8708848" cy="999932"/>
          </a:xfrm>
          <a:prstGeom prst="rect">
            <a:avLst/>
          </a:prstGeom>
        </p:spPr>
        <p:txBody>
          <a:bodyPr vert="horz" lIns="0" tIns="0" rIns="0" bIns="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600" dirty="0">
              <a:latin typeface="UD デジタル 教科書体 NK-R" panose="02020400000000000000" pitchFamily="18" charset="-128"/>
              <a:ea typeface="UD デジタル 教科書体 NK-R" panose="02020400000000000000" pitchFamily="18" charset="-128"/>
            </a:endParaRPr>
          </a:p>
          <a:p>
            <a:pPr algn="l"/>
            <a:r>
              <a:rPr lang="ja-JP" altLang="en-US" sz="1150" dirty="0">
                <a:latin typeface="UD デジタル 教科書体 NK-R" panose="02020400000000000000" pitchFamily="18" charset="-128"/>
                <a:ea typeface="UD デジタル 教科書体 NK-R" panose="02020400000000000000" pitchFamily="18" charset="-128"/>
              </a:rPr>
              <a:t>　子育てには家族のサポートだけではなく、職場のサポートも必要です。</a:t>
            </a:r>
            <a:endParaRPr lang="en-US" altLang="ja-JP" sz="1150" dirty="0">
              <a:latin typeface="UD デジタル 教科書体 NK-R" panose="02020400000000000000" pitchFamily="18" charset="-128"/>
              <a:ea typeface="UD デジタル 教科書体 NK-R" panose="02020400000000000000" pitchFamily="18" charset="-128"/>
            </a:endParaRPr>
          </a:p>
          <a:p>
            <a:pPr algn="l"/>
            <a:r>
              <a:rPr lang="ja-JP" altLang="en-US" sz="1150" dirty="0">
                <a:latin typeface="UD デジタル 教科書体 NK-R" panose="02020400000000000000" pitchFamily="18" charset="-128"/>
                <a:ea typeface="UD デジタル 教科書体 NK-R" panose="02020400000000000000" pitchFamily="18" charset="-128"/>
              </a:rPr>
              <a:t>　そのため、職員が安心して母性保護や子育てのための休暇等の制度を活用できるよう、所属長をはじめ職場として子育てをサポートする環境づくりを推進します。</a:t>
            </a:r>
            <a:endParaRPr lang="en-US" altLang="ja-JP" sz="1150" dirty="0">
              <a:latin typeface="UD デジタル 教科書体 NK-R" panose="02020400000000000000" pitchFamily="18" charset="-128"/>
              <a:ea typeface="UD デジタル 教科書体 NK-R" panose="02020400000000000000" pitchFamily="18" charset="-128"/>
            </a:endParaRPr>
          </a:p>
          <a:p>
            <a:pPr algn="l"/>
            <a:endParaRPr lang="en-US" altLang="ja-JP" sz="600" dirty="0">
              <a:latin typeface="UD デジタル 教科書体 NK-R" panose="02020400000000000000" pitchFamily="18" charset="-128"/>
              <a:ea typeface="UD デジタル 教科書体 NK-R" panose="02020400000000000000" pitchFamily="18" charset="-128"/>
            </a:endParaRPr>
          </a:p>
          <a:p>
            <a:pPr algn="l"/>
            <a:r>
              <a:rPr lang="ja-JP" altLang="en-US" sz="1150" dirty="0">
                <a:latin typeface="UD デジタル 教科書体 NK-R" panose="02020400000000000000" pitchFamily="18" charset="-128"/>
                <a:ea typeface="UD デジタル 教科書体 NK-R" panose="02020400000000000000" pitchFamily="18" charset="-128"/>
              </a:rPr>
              <a:t>　また、出産の機会をとらえて、職場への気兼ねなど意識の壁を取り除き、子育てのための休暇や父親となる職員の「育児参加休暇」の取得促進に努めます。</a:t>
            </a:r>
          </a:p>
        </p:txBody>
      </p:sp>
      <p:sp>
        <p:nvSpPr>
          <p:cNvPr id="24" name="スライド番号プレースホルダー 23">
            <a:extLst>
              <a:ext uri="{FF2B5EF4-FFF2-40B4-BE49-F238E27FC236}">
                <a16:creationId xmlns:a16="http://schemas.microsoft.com/office/drawing/2014/main" id="{0870C0FA-50C2-4F99-9B7C-6F6E5F50ECD2}"/>
              </a:ext>
            </a:extLst>
          </p:cNvPr>
          <p:cNvSpPr>
            <a:spLocks noGrp="1"/>
          </p:cNvSpPr>
          <p:nvPr>
            <p:ph type="sldNum" sz="quarter" idx="12"/>
          </p:nvPr>
        </p:nvSpPr>
        <p:spPr>
          <a:xfrm>
            <a:off x="7086600" y="6492875"/>
            <a:ext cx="2057400" cy="365125"/>
          </a:xfrm>
        </p:spPr>
        <p:txBody>
          <a:bodyPr/>
          <a:lstStyle/>
          <a:p>
            <a:fld id="{9258FC76-0BB2-4902-9F00-7AE7FA136629}"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t>11</a:t>
            </a:fld>
            <a:endParaRPr kumimoji="1" lang="ja-JP" altLang="en-US">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5" name="タイトル 1">
            <a:extLst>
              <a:ext uri="{FF2B5EF4-FFF2-40B4-BE49-F238E27FC236}">
                <a16:creationId xmlns:a16="http://schemas.microsoft.com/office/drawing/2014/main" id="{8F76BA1A-E84E-4BB2-90F3-71A2D4969D64}"/>
              </a:ext>
            </a:extLst>
          </p:cNvPr>
          <p:cNvSpPr txBox="1">
            <a:spLocks/>
          </p:cNvSpPr>
          <p:nvPr/>
        </p:nvSpPr>
        <p:spPr>
          <a:xfrm>
            <a:off x="6234" y="0"/>
            <a:ext cx="1800000" cy="78962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第４章</a:t>
            </a:r>
            <a:r>
              <a:rPr lang="ja-JP" altLang="en-US" sz="3600" b="1" dirty="0">
                <a:solidFill>
                  <a:schemeClr val="bg1"/>
                </a:solidFill>
                <a:latin typeface="UD デジタル 教科書体 NK-R" panose="02020400000000000000" pitchFamily="18" charset="-128"/>
                <a:ea typeface="UD デジタル 教科書体 NK-R" panose="02020400000000000000" pitchFamily="18" charset="-128"/>
              </a:rPr>
              <a:t>　</a:t>
            </a:r>
            <a:endParaRPr lang="en-US" altLang="ja-JP" sz="3600" b="1"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1200" b="1" dirty="0">
                <a:solidFill>
                  <a:schemeClr val="bg1"/>
                </a:solidFill>
                <a:latin typeface="UD デジタル 教科書体 NK-R" panose="02020400000000000000" pitchFamily="18" charset="-128"/>
                <a:ea typeface="UD デジタル 教科書体 NK-R" panose="02020400000000000000" pitchFamily="18" charset="-128"/>
              </a:rPr>
              <a:t>具体的な取組内容</a:t>
            </a:r>
            <a:endParaRPr lang="ja-JP" altLang="en-US" sz="1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26" name="タイトル 1">
            <a:extLst>
              <a:ext uri="{FF2B5EF4-FFF2-40B4-BE49-F238E27FC236}">
                <a16:creationId xmlns:a16="http://schemas.microsoft.com/office/drawing/2014/main" id="{4C0F25BD-FE36-41BB-B935-E86B2A5ED84F}"/>
              </a:ext>
            </a:extLst>
          </p:cNvPr>
          <p:cNvSpPr txBox="1">
            <a:spLocks/>
          </p:cNvSpPr>
          <p:nvPr/>
        </p:nvSpPr>
        <p:spPr>
          <a:xfrm>
            <a:off x="1729046" y="0"/>
            <a:ext cx="7408719" cy="78689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b="1" dirty="0">
                <a:solidFill>
                  <a:schemeClr val="bg1"/>
                </a:solidFill>
                <a:latin typeface="UD デジタル 教科書体 NK-R" panose="02020400000000000000" pitchFamily="18" charset="-128"/>
                <a:ea typeface="UD デジタル 教科書体 NK-R" panose="02020400000000000000" pitchFamily="18" charset="-128"/>
              </a:rPr>
              <a:t>　</a:t>
            </a:r>
            <a:r>
              <a:rPr lang="ja-JP" altLang="en-US" sz="2000" b="1" u="sng" dirty="0">
                <a:solidFill>
                  <a:schemeClr val="bg1"/>
                </a:solidFill>
                <a:latin typeface="UD デジタル 教科書体 NK-R" panose="02020400000000000000" pitchFamily="18" charset="-128"/>
                <a:ea typeface="UD デジタル 教科書体 NK-R" panose="02020400000000000000" pitchFamily="18" charset="-128"/>
              </a:rPr>
              <a:t>１．子育てに関する制度を活かす環境づくり</a:t>
            </a:r>
            <a:endParaRPr lang="en-US" altLang="ja-JP" sz="12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23" name="正方形/長方形 22">
            <a:extLst>
              <a:ext uri="{FF2B5EF4-FFF2-40B4-BE49-F238E27FC236}">
                <a16:creationId xmlns:a16="http://schemas.microsoft.com/office/drawing/2014/main" id="{877116DC-2CEA-478A-9D5A-66DE51C370EF}"/>
              </a:ext>
            </a:extLst>
          </p:cNvPr>
          <p:cNvSpPr/>
          <p:nvPr/>
        </p:nvSpPr>
        <p:spPr>
          <a:xfrm>
            <a:off x="0" y="792944"/>
            <a:ext cx="9144000" cy="339562"/>
          </a:xfrm>
          <a:prstGeom prst="rect">
            <a:avLst/>
          </a:prstGeom>
          <a:solidFill>
            <a:srgbClr val="ECF5E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（２）母性保護や子育てのための休暇等の制度の活用</a:t>
            </a:r>
          </a:p>
        </p:txBody>
      </p:sp>
      <p:sp>
        <p:nvSpPr>
          <p:cNvPr id="27" name="矢印: 五方向 26">
            <a:extLst>
              <a:ext uri="{FF2B5EF4-FFF2-40B4-BE49-F238E27FC236}">
                <a16:creationId xmlns:a16="http://schemas.microsoft.com/office/drawing/2014/main" id="{60F6F133-BCB8-49F2-B4AD-C491B97B26AA}"/>
              </a:ext>
            </a:extLst>
          </p:cNvPr>
          <p:cNvSpPr/>
          <p:nvPr/>
        </p:nvSpPr>
        <p:spPr>
          <a:xfrm>
            <a:off x="375339" y="2559097"/>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28" name="矢印: 五方向 27">
            <a:extLst>
              <a:ext uri="{FF2B5EF4-FFF2-40B4-BE49-F238E27FC236}">
                <a16:creationId xmlns:a16="http://schemas.microsoft.com/office/drawing/2014/main" id="{872C371D-9504-4793-885C-A3380123C8D6}"/>
              </a:ext>
            </a:extLst>
          </p:cNvPr>
          <p:cNvSpPr/>
          <p:nvPr/>
        </p:nvSpPr>
        <p:spPr>
          <a:xfrm>
            <a:off x="402234" y="3555414"/>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29" name="矢印: 五方向 28">
            <a:extLst>
              <a:ext uri="{FF2B5EF4-FFF2-40B4-BE49-F238E27FC236}">
                <a16:creationId xmlns:a16="http://schemas.microsoft.com/office/drawing/2014/main" id="{832297B0-140E-4C16-8464-3D8FBEF1CC1E}"/>
              </a:ext>
            </a:extLst>
          </p:cNvPr>
          <p:cNvSpPr/>
          <p:nvPr/>
        </p:nvSpPr>
        <p:spPr>
          <a:xfrm>
            <a:off x="4720531" y="2558474"/>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30" name="矢印: 五方向 29">
            <a:extLst>
              <a:ext uri="{FF2B5EF4-FFF2-40B4-BE49-F238E27FC236}">
                <a16:creationId xmlns:a16="http://schemas.microsoft.com/office/drawing/2014/main" id="{FC4D9A38-07D2-4742-B735-CF275A6E2B28}"/>
              </a:ext>
            </a:extLst>
          </p:cNvPr>
          <p:cNvSpPr/>
          <p:nvPr/>
        </p:nvSpPr>
        <p:spPr>
          <a:xfrm>
            <a:off x="402234" y="5440091"/>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Tree>
    <p:extLst>
      <p:ext uri="{BB962C8B-B14F-4D97-AF65-F5344CB8AC3E}">
        <p14:creationId xmlns:p14="http://schemas.microsoft.com/office/powerpoint/2010/main" val="679595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字幕 4">
            <a:extLst>
              <a:ext uri="{FF2B5EF4-FFF2-40B4-BE49-F238E27FC236}">
                <a16:creationId xmlns:a16="http://schemas.microsoft.com/office/drawing/2014/main" id="{444288FC-78EC-41F2-8631-B54EB8646948}"/>
              </a:ext>
            </a:extLst>
          </p:cNvPr>
          <p:cNvSpPr txBox="1">
            <a:spLocks/>
          </p:cNvSpPr>
          <p:nvPr/>
        </p:nvSpPr>
        <p:spPr>
          <a:xfrm>
            <a:off x="72134" y="1007532"/>
            <a:ext cx="8999731" cy="5476789"/>
          </a:xfrm>
          <a:prstGeom prst="rect">
            <a:avLst/>
          </a:prstGeom>
          <a:noFill/>
          <a:ln>
            <a:solidFill>
              <a:schemeClr val="tx1"/>
            </a:solidFill>
            <a:prstDash val="solid"/>
          </a:ln>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700">
              <a:latin typeface="UD デジタル 教科書体 NK-R" panose="02020400000000000000" pitchFamily="18" charset="-128"/>
              <a:ea typeface="UD デジタル 教科書体 NK-R" panose="02020400000000000000" pitchFamily="18" charset="-128"/>
            </a:endParaRPr>
          </a:p>
        </p:txBody>
      </p:sp>
      <p:sp>
        <p:nvSpPr>
          <p:cNvPr id="8" name="正方形/長方形 7">
            <a:extLst>
              <a:ext uri="{FF2B5EF4-FFF2-40B4-BE49-F238E27FC236}">
                <a16:creationId xmlns:a16="http://schemas.microsoft.com/office/drawing/2014/main" id="{6742F4D1-CFE0-4401-8D5F-9175657E2401}"/>
              </a:ext>
            </a:extLst>
          </p:cNvPr>
          <p:cNvSpPr/>
          <p:nvPr/>
        </p:nvSpPr>
        <p:spPr>
          <a:xfrm>
            <a:off x="-8327" y="-5103"/>
            <a:ext cx="9161292" cy="79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9" name="字幕 4">
            <a:extLst>
              <a:ext uri="{FF2B5EF4-FFF2-40B4-BE49-F238E27FC236}">
                <a16:creationId xmlns:a16="http://schemas.microsoft.com/office/drawing/2014/main" id="{3229611B-6D22-4AF6-9A71-DAEFA10E40DD}"/>
              </a:ext>
            </a:extLst>
          </p:cNvPr>
          <p:cNvSpPr txBox="1">
            <a:spLocks/>
          </p:cNvSpPr>
          <p:nvPr/>
        </p:nvSpPr>
        <p:spPr>
          <a:xfrm>
            <a:off x="187036" y="2166859"/>
            <a:ext cx="8769928" cy="4208542"/>
          </a:xfrm>
          <a:prstGeom prst="rect">
            <a:avLst/>
          </a:prstGeom>
          <a:solidFill>
            <a:srgbClr val="EBF0F9"/>
          </a:solidFill>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700">
              <a:latin typeface="UD デジタル 教科書体 NK-R" panose="02020400000000000000" pitchFamily="18" charset="-128"/>
              <a:ea typeface="UD デジタル 教科書体 NK-R" panose="02020400000000000000" pitchFamily="18" charset="-128"/>
            </a:endParaRPr>
          </a:p>
        </p:txBody>
      </p:sp>
      <p:grpSp>
        <p:nvGrpSpPr>
          <p:cNvPr id="17" name="グループ化 16">
            <a:extLst>
              <a:ext uri="{FF2B5EF4-FFF2-40B4-BE49-F238E27FC236}">
                <a16:creationId xmlns:a16="http://schemas.microsoft.com/office/drawing/2014/main" id="{E36E2566-E5EC-4965-9FDA-6EA143A25B62}"/>
              </a:ext>
            </a:extLst>
          </p:cNvPr>
          <p:cNvGrpSpPr/>
          <p:nvPr/>
        </p:nvGrpSpPr>
        <p:grpSpPr>
          <a:xfrm>
            <a:off x="387889" y="2447723"/>
            <a:ext cx="8387541" cy="914400"/>
            <a:chOff x="320268" y="1624649"/>
            <a:chExt cx="8387541" cy="914400"/>
          </a:xfrm>
        </p:grpSpPr>
        <p:sp>
          <p:nvSpPr>
            <p:cNvPr id="2" name="正方形/長方形 1">
              <a:extLst>
                <a:ext uri="{FF2B5EF4-FFF2-40B4-BE49-F238E27FC236}">
                  <a16:creationId xmlns:a16="http://schemas.microsoft.com/office/drawing/2014/main" id="{3984BB1C-0EC5-4D53-9C71-8C218B02BBCE}"/>
                </a:ext>
              </a:extLst>
            </p:cNvPr>
            <p:cNvSpPr/>
            <p:nvPr/>
          </p:nvSpPr>
          <p:spPr>
            <a:xfrm>
              <a:off x="320268" y="1682965"/>
              <a:ext cx="8387541" cy="81644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u="sng"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令和</a:t>
              </a:r>
              <a:r>
                <a:rPr lang="en-US" altLang="ja-JP" sz="2000" b="1" u="sng"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11</a:t>
              </a:r>
              <a:r>
                <a:rPr lang="ja-JP" altLang="en-US" sz="2000" b="1" u="sng"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年度までに　</a:t>
              </a:r>
              <a:r>
                <a:rPr lang="en-US" altLang="ja-JP" sz="2400" b="1" u="sng"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100</a:t>
              </a:r>
              <a:r>
                <a:rPr lang="ja-JP" altLang="en-US" sz="2400" b="1" u="sng"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　</a:t>
              </a:r>
              <a:r>
                <a:rPr lang="ja-JP" altLang="en-US" sz="2000" b="1" u="sng"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をめざします。</a:t>
              </a:r>
            </a:p>
          </p:txBody>
        </p:sp>
        <p:pic>
          <p:nvPicPr>
            <p:cNvPr id="19" name="グラフィックス 18" descr="教師 単色塗りつぶし">
              <a:extLst>
                <a:ext uri="{FF2B5EF4-FFF2-40B4-BE49-F238E27FC236}">
                  <a16:creationId xmlns:a16="http://schemas.microsoft.com/office/drawing/2014/main" id="{1B7D2E2F-A4B7-493D-852E-926C411F300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0963" y="1624649"/>
              <a:ext cx="827120" cy="914400"/>
            </a:xfrm>
            <a:prstGeom prst="rect">
              <a:avLst/>
            </a:prstGeom>
          </p:spPr>
        </p:pic>
      </p:grpSp>
      <p:graphicFrame>
        <p:nvGraphicFramePr>
          <p:cNvPr id="24" name="表 23">
            <a:extLst>
              <a:ext uri="{FF2B5EF4-FFF2-40B4-BE49-F238E27FC236}">
                <a16:creationId xmlns:a16="http://schemas.microsoft.com/office/drawing/2014/main" id="{D2BBB10C-599E-417E-81F7-041FD554F1FB}"/>
              </a:ext>
            </a:extLst>
          </p:cNvPr>
          <p:cNvGraphicFramePr>
            <a:graphicFrameLocks noGrp="1"/>
          </p:cNvGraphicFramePr>
          <p:nvPr>
            <p:extLst>
              <p:ext uri="{D42A27DB-BD31-4B8C-83A1-F6EECF244321}">
                <p14:modId xmlns:p14="http://schemas.microsoft.com/office/powerpoint/2010/main" val="1972926298"/>
              </p:ext>
            </p:extLst>
          </p:nvPr>
        </p:nvGraphicFramePr>
        <p:xfrm>
          <a:off x="482652" y="4426480"/>
          <a:ext cx="2830896" cy="1332231"/>
        </p:xfrm>
        <a:graphic>
          <a:graphicData uri="http://schemas.openxmlformats.org/drawingml/2006/table">
            <a:tbl>
              <a:tblPr firstRow="1" bandRow="1">
                <a:tableStyleId>{5C22544A-7EE6-4342-B048-85BDC9FD1C3A}</a:tableStyleId>
              </a:tblPr>
              <a:tblGrid>
                <a:gridCol w="943632">
                  <a:extLst>
                    <a:ext uri="{9D8B030D-6E8A-4147-A177-3AD203B41FA5}">
                      <a16:colId xmlns:a16="http://schemas.microsoft.com/office/drawing/2014/main" val="3434178043"/>
                    </a:ext>
                  </a:extLst>
                </a:gridCol>
                <a:gridCol w="943632">
                  <a:extLst>
                    <a:ext uri="{9D8B030D-6E8A-4147-A177-3AD203B41FA5}">
                      <a16:colId xmlns:a16="http://schemas.microsoft.com/office/drawing/2014/main" val="1870726567"/>
                    </a:ext>
                  </a:extLst>
                </a:gridCol>
                <a:gridCol w="943632">
                  <a:extLst>
                    <a:ext uri="{9D8B030D-6E8A-4147-A177-3AD203B41FA5}">
                      <a16:colId xmlns:a16="http://schemas.microsoft.com/office/drawing/2014/main" val="2217623065"/>
                    </a:ext>
                  </a:extLst>
                </a:gridCol>
              </a:tblGrid>
              <a:tr h="307536">
                <a:tc>
                  <a:txBody>
                    <a:bodyPr/>
                    <a:lstStyle/>
                    <a:p>
                      <a:pPr algn="ctr"/>
                      <a:r>
                        <a:rPr kumimoji="1" lang="ja-JP" altLang="en-US" sz="1050" b="0" dirty="0">
                          <a:latin typeface="UD デジタル 教科書体 NK-R" panose="02020400000000000000" pitchFamily="18" charset="-128"/>
                          <a:ea typeface="UD デジタル 教科書体 NK-R" panose="02020400000000000000" pitchFamily="18" charset="-128"/>
                        </a:rPr>
                        <a:t>令和元年度</a:t>
                      </a:r>
                    </a:p>
                  </a:txBody>
                  <a:tcPr anchor="ctr"/>
                </a:tc>
                <a:tc>
                  <a:txBody>
                    <a:bodyPr/>
                    <a:lstStyle/>
                    <a:p>
                      <a:pPr algn="ctr"/>
                      <a:r>
                        <a:rPr kumimoji="1" lang="ja-JP" altLang="en-US" sz="1050" b="0" dirty="0">
                          <a:latin typeface="UD デジタル 教科書体 NK-R" panose="02020400000000000000" pitchFamily="18" charset="-128"/>
                          <a:ea typeface="UD デジタル 教科書体 NK-R" panose="02020400000000000000" pitchFamily="18" charset="-128"/>
                        </a:rPr>
                        <a:t>令和２年度</a:t>
                      </a:r>
                    </a:p>
                  </a:txBody>
                  <a:tcPr anchor="ctr"/>
                </a:tc>
                <a:tc>
                  <a:txBody>
                    <a:bodyPr/>
                    <a:lstStyle/>
                    <a:p>
                      <a:pPr algn="ctr"/>
                      <a:r>
                        <a:rPr kumimoji="1" lang="ja-JP" altLang="en-US" sz="1050" b="0" dirty="0">
                          <a:latin typeface="UD デジタル 教科書体 NK-R" panose="02020400000000000000" pitchFamily="18" charset="-128"/>
                          <a:ea typeface="UD デジタル 教科書体 NK-R" panose="02020400000000000000" pitchFamily="18" charset="-128"/>
                        </a:rPr>
                        <a:t>令和３年度</a:t>
                      </a:r>
                    </a:p>
                  </a:txBody>
                  <a:tcPr anchor="ctr"/>
                </a:tc>
                <a:extLst>
                  <a:ext uri="{0D108BD9-81ED-4DB2-BD59-A6C34878D82A}">
                    <a16:rowId xmlns:a16="http://schemas.microsoft.com/office/drawing/2014/main" val="2562423130"/>
                  </a:ext>
                </a:extLst>
              </a:tr>
              <a:tr h="352455">
                <a:tc>
                  <a:txBody>
                    <a:bodyPr/>
                    <a:lstStyle/>
                    <a:p>
                      <a:pPr algn="ctr"/>
                      <a:r>
                        <a:rPr kumimoji="1" lang="en-US" altLang="ja-JP" sz="1100" b="0" dirty="0">
                          <a:latin typeface="UD デジタル 教科書体 NK-R" panose="02020400000000000000" pitchFamily="18" charset="-128"/>
                          <a:ea typeface="UD デジタル 教科書体 NK-R" panose="02020400000000000000" pitchFamily="18" charset="-128"/>
                        </a:rPr>
                        <a:t>69.2%</a:t>
                      </a:r>
                      <a:endParaRPr kumimoji="1" lang="ja-JP" altLang="en-US" sz="1100" b="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1100" b="0" dirty="0">
                          <a:latin typeface="UD デジタル 教科書体 NK-R" panose="02020400000000000000" pitchFamily="18" charset="-128"/>
                          <a:ea typeface="UD デジタル 教科書体 NK-R" panose="02020400000000000000" pitchFamily="18" charset="-128"/>
                        </a:rPr>
                        <a:t>77.3%</a:t>
                      </a:r>
                      <a:endParaRPr kumimoji="1" lang="ja-JP" altLang="en-US" sz="1100" b="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1100" b="0" dirty="0">
                          <a:latin typeface="UD デジタル 教科書体 NK-R" panose="02020400000000000000" pitchFamily="18" charset="-128"/>
                          <a:ea typeface="UD デジタル 教科書体 NK-R" panose="02020400000000000000" pitchFamily="18" charset="-128"/>
                        </a:rPr>
                        <a:t>75.0%</a:t>
                      </a:r>
                      <a:endParaRPr kumimoji="1" lang="ja-JP" altLang="en-US" sz="1100" b="0" dirty="0">
                        <a:latin typeface="UD デジタル 教科書体 NK-R" panose="02020400000000000000" pitchFamily="18" charset="-128"/>
                        <a:ea typeface="UD デジタル 教科書体 NK-R" panose="02020400000000000000" pitchFamily="18" charset="-128"/>
                      </a:endParaRPr>
                    </a:p>
                  </a:txBody>
                  <a:tcPr anchor="ctr">
                    <a:lnB w="12700" cmpd="sng">
                      <a:noFill/>
                    </a:lnB>
                  </a:tcPr>
                </a:tc>
                <a:extLst>
                  <a:ext uri="{0D108BD9-81ED-4DB2-BD59-A6C34878D82A}">
                    <a16:rowId xmlns:a16="http://schemas.microsoft.com/office/drawing/2014/main" val="3110738731"/>
                  </a:ext>
                </a:extLst>
              </a:tr>
              <a:tr h="336120">
                <a:tc>
                  <a:txBody>
                    <a:bodyPr/>
                    <a:lstStyle/>
                    <a:p>
                      <a:pPr algn="ctr"/>
                      <a:r>
                        <a:rPr kumimoji="1" lang="ja-JP" altLang="en-US" sz="1050" b="0" dirty="0">
                          <a:solidFill>
                            <a:schemeClr val="bg1"/>
                          </a:solidFill>
                          <a:latin typeface="UD デジタル 教科書体 NK-R" panose="02020400000000000000" pitchFamily="18" charset="-128"/>
                          <a:ea typeface="UD デジタル 教科書体 NK-R" panose="02020400000000000000" pitchFamily="18" charset="-128"/>
                        </a:rPr>
                        <a:t>令和４年度</a:t>
                      </a:r>
                    </a:p>
                  </a:txBody>
                  <a:tcPr anchor="ctr">
                    <a:solidFill>
                      <a:schemeClr val="accent1"/>
                    </a:solidFill>
                  </a:tcPr>
                </a:tc>
                <a:tc>
                  <a:txBody>
                    <a:bodyPr/>
                    <a:lstStyle/>
                    <a:p>
                      <a:pPr algn="ctr"/>
                      <a:r>
                        <a:rPr kumimoji="1" lang="ja-JP" altLang="en-US" sz="1050" b="0" dirty="0">
                          <a:solidFill>
                            <a:schemeClr val="bg1"/>
                          </a:solidFill>
                          <a:latin typeface="UD デジタル 教科書体 NK-R" panose="02020400000000000000" pitchFamily="18" charset="-128"/>
                          <a:ea typeface="UD デジタル 教科書体 NK-R" panose="02020400000000000000" pitchFamily="18" charset="-128"/>
                        </a:rPr>
                        <a:t>令和５年度</a:t>
                      </a:r>
                    </a:p>
                  </a:txBody>
                  <a:tcPr anchor="ctr">
                    <a:lnR w="12700" cmpd="sng">
                      <a:noFill/>
                    </a:lnR>
                    <a:solidFill>
                      <a:schemeClr val="accent1"/>
                    </a:solidFill>
                  </a:tcPr>
                </a:tc>
                <a:tc>
                  <a:txBody>
                    <a:bodyPr/>
                    <a:lstStyle/>
                    <a:p>
                      <a:endParaRPr kumimoji="1" lang="ja-JP" altLang="en-US" sz="1600" b="0" dirty="0">
                        <a:highlight>
                          <a:srgbClr val="FF00FF"/>
                        </a:highlight>
                        <a:latin typeface="UD デジタル 教科書体 NK-R" panose="02020400000000000000" pitchFamily="18" charset="-128"/>
                        <a:ea typeface="UD デジタル 教科書体 NK-R" panose="02020400000000000000" pitchFamily="18"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802163202"/>
                  </a:ext>
                </a:extLst>
              </a:tr>
              <a:tr h="336120">
                <a:tc>
                  <a:txBody>
                    <a:bodyPr/>
                    <a:lstStyle/>
                    <a:p>
                      <a:pPr algn="ctr"/>
                      <a:r>
                        <a:rPr kumimoji="1" lang="en-US" altLang="ja-JP" sz="1100" b="0" dirty="0">
                          <a:latin typeface="UD デジタル 教科書体 NK-R" panose="02020400000000000000" pitchFamily="18" charset="-128"/>
                          <a:ea typeface="UD デジタル 教科書体 NK-R" panose="02020400000000000000" pitchFamily="18" charset="-128"/>
                        </a:rPr>
                        <a:t>95.7%</a:t>
                      </a:r>
                      <a:endParaRPr kumimoji="1" lang="ja-JP" altLang="en-US" sz="1100" b="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1100" b="0" dirty="0">
                          <a:latin typeface="UD デジタル 教科書体 NK-R" panose="02020400000000000000" pitchFamily="18" charset="-128"/>
                          <a:ea typeface="UD デジタル 教科書体 NK-R" panose="02020400000000000000" pitchFamily="18" charset="-128"/>
                        </a:rPr>
                        <a:t>95.0%</a:t>
                      </a:r>
                      <a:endParaRPr kumimoji="1" lang="ja-JP" altLang="en-US" sz="1100" b="0" dirty="0">
                        <a:latin typeface="UD デジタル 教科書体 NK-R" panose="02020400000000000000" pitchFamily="18" charset="-128"/>
                        <a:ea typeface="UD デジタル 教科書体 NK-R" panose="02020400000000000000" pitchFamily="18" charset="-128"/>
                      </a:endParaRPr>
                    </a:p>
                  </a:txBody>
                  <a:tcPr anchor="ctr">
                    <a:lnR w="12700" cmpd="sng">
                      <a:noFill/>
                    </a:lnR>
                  </a:tcPr>
                </a:tc>
                <a:tc>
                  <a:txBody>
                    <a:bodyPr/>
                    <a:lstStyle/>
                    <a:p>
                      <a:endParaRPr kumimoji="1" lang="ja-JP" altLang="en-US" sz="1600" b="0" dirty="0">
                        <a:highlight>
                          <a:srgbClr val="FF00FF"/>
                        </a:highlight>
                        <a:latin typeface="UD デジタル 教科書体 NK-R" panose="02020400000000000000" pitchFamily="18" charset="-128"/>
                        <a:ea typeface="UD デジタル 教科書体 NK-R" panose="02020400000000000000" pitchFamily="18"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022170339"/>
                  </a:ext>
                </a:extLst>
              </a:tr>
            </a:tbl>
          </a:graphicData>
        </a:graphic>
      </p:graphicFrame>
      <p:grpSp>
        <p:nvGrpSpPr>
          <p:cNvPr id="4" name="グループ化 3">
            <a:extLst>
              <a:ext uri="{FF2B5EF4-FFF2-40B4-BE49-F238E27FC236}">
                <a16:creationId xmlns:a16="http://schemas.microsoft.com/office/drawing/2014/main" id="{AC7737C8-34FF-4809-A6C0-62B5A1FDCCD5}"/>
              </a:ext>
            </a:extLst>
          </p:cNvPr>
          <p:cNvGrpSpPr/>
          <p:nvPr/>
        </p:nvGrpSpPr>
        <p:grpSpPr>
          <a:xfrm>
            <a:off x="3858512" y="3611301"/>
            <a:ext cx="4916918" cy="2602649"/>
            <a:chOff x="3790782" y="2934297"/>
            <a:chExt cx="4965589" cy="3299633"/>
          </a:xfrm>
        </p:grpSpPr>
        <p:grpSp>
          <p:nvGrpSpPr>
            <p:cNvPr id="11" name="グループ化 10">
              <a:extLst>
                <a:ext uri="{FF2B5EF4-FFF2-40B4-BE49-F238E27FC236}">
                  <a16:creationId xmlns:a16="http://schemas.microsoft.com/office/drawing/2014/main" id="{0D15BF9C-3633-4D41-9544-4CDF87FA7843}"/>
                </a:ext>
              </a:extLst>
            </p:cNvPr>
            <p:cNvGrpSpPr/>
            <p:nvPr/>
          </p:nvGrpSpPr>
          <p:grpSpPr>
            <a:xfrm>
              <a:off x="3790782" y="2934297"/>
              <a:ext cx="4965589" cy="3299633"/>
              <a:chOff x="3931919" y="2964179"/>
              <a:chExt cx="4965589" cy="3299633"/>
            </a:xfrm>
          </p:grpSpPr>
          <p:grpSp>
            <p:nvGrpSpPr>
              <p:cNvPr id="10" name="グループ化 9">
                <a:extLst>
                  <a:ext uri="{FF2B5EF4-FFF2-40B4-BE49-F238E27FC236}">
                    <a16:creationId xmlns:a16="http://schemas.microsoft.com/office/drawing/2014/main" id="{829150A0-020D-4E89-B64A-C323DAA65933}"/>
                  </a:ext>
                </a:extLst>
              </p:cNvPr>
              <p:cNvGrpSpPr/>
              <p:nvPr/>
            </p:nvGrpSpPr>
            <p:grpSpPr>
              <a:xfrm>
                <a:off x="3931919" y="2964179"/>
                <a:ext cx="4965589" cy="3299633"/>
                <a:chOff x="3931919" y="2964179"/>
                <a:chExt cx="4965589" cy="3299633"/>
              </a:xfrm>
            </p:grpSpPr>
            <p:graphicFrame>
              <p:nvGraphicFramePr>
                <p:cNvPr id="12" name="グラフ 11">
                  <a:extLst>
                    <a:ext uri="{FF2B5EF4-FFF2-40B4-BE49-F238E27FC236}">
                      <a16:creationId xmlns:a16="http://schemas.microsoft.com/office/drawing/2014/main" id="{240CB404-43E9-4F7E-9951-3BB9DDF4560C}"/>
                    </a:ext>
                  </a:extLst>
                </p:cNvPr>
                <p:cNvGraphicFramePr/>
                <p:nvPr>
                  <p:extLst>
                    <p:ext uri="{D42A27DB-BD31-4B8C-83A1-F6EECF244321}">
                      <p14:modId xmlns:p14="http://schemas.microsoft.com/office/powerpoint/2010/main" val="1622481656"/>
                    </p:ext>
                  </p:extLst>
                </p:nvPr>
              </p:nvGraphicFramePr>
              <p:xfrm>
                <a:off x="3931919" y="2964179"/>
                <a:ext cx="4965589" cy="3299633"/>
              </p:xfrm>
              <a:graphic>
                <a:graphicData uri="http://schemas.openxmlformats.org/drawingml/2006/chart">
                  <c:chart xmlns:c="http://schemas.openxmlformats.org/drawingml/2006/chart" xmlns:r="http://schemas.openxmlformats.org/officeDocument/2006/relationships" r:id="rId4"/>
                </a:graphicData>
              </a:graphic>
            </p:graphicFrame>
            <p:sp>
              <p:nvSpPr>
                <p:cNvPr id="5" name="正方形/長方形 4">
                  <a:extLst>
                    <a:ext uri="{FF2B5EF4-FFF2-40B4-BE49-F238E27FC236}">
                      <a16:creationId xmlns:a16="http://schemas.microsoft.com/office/drawing/2014/main" id="{AE13969E-714C-4C10-97E0-ECBB46354A95}"/>
                    </a:ext>
                  </a:extLst>
                </p:cNvPr>
                <p:cNvSpPr/>
                <p:nvPr/>
              </p:nvSpPr>
              <p:spPr>
                <a:xfrm>
                  <a:off x="5207253" y="3041647"/>
                  <a:ext cx="2414919" cy="318336"/>
                </a:xfrm>
                <a:prstGeom prst="rect">
                  <a:avLst/>
                </a:prstGeom>
                <a:ln>
                  <a:noFill/>
                </a:ln>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育児参加休暇取得率の推移</a:t>
                  </a:r>
                </a:p>
              </p:txBody>
            </p:sp>
          </p:grpSp>
          <p:sp>
            <p:nvSpPr>
              <p:cNvPr id="3" name="正方形/長方形 2">
                <a:extLst>
                  <a:ext uri="{FF2B5EF4-FFF2-40B4-BE49-F238E27FC236}">
                    <a16:creationId xmlns:a16="http://schemas.microsoft.com/office/drawing/2014/main" id="{D344BC4D-4CAE-4984-84CB-324DE282AADA}"/>
                  </a:ext>
                </a:extLst>
              </p:cNvPr>
              <p:cNvSpPr/>
              <p:nvPr/>
            </p:nvSpPr>
            <p:spPr>
              <a:xfrm>
                <a:off x="3931919" y="5904312"/>
                <a:ext cx="491064" cy="31833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kumimoji="1" lang="ja-JP" altLang="en-US" sz="900" dirty="0">
                    <a:solidFill>
                      <a:schemeClr val="tx1"/>
                    </a:solidFill>
                    <a:latin typeface="UD デジタル 教科書体 NK-R" panose="02020400000000000000" pitchFamily="18" charset="-128"/>
                    <a:ea typeface="UD デジタル 教科書体 NK-R" panose="02020400000000000000" pitchFamily="18" charset="-128"/>
                  </a:rPr>
                  <a:t>（％）</a:t>
                </a:r>
              </a:p>
            </p:txBody>
          </p:sp>
        </p:grpSp>
        <p:grpSp>
          <p:nvGrpSpPr>
            <p:cNvPr id="25" name="グループ化 24">
              <a:extLst>
                <a:ext uri="{FF2B5EF4-FFF2-40B4-BE49-F238E27FC236}">
                  <a16:creationId xmlns:a16="http://schemas.microsoft.com/office/drawing/2014/main" id="{A1E9A999-904F-451C-BA95-A87BD3040CB3}"/>
                </a:ext>
              </a:extLst>
            </p:cNvPr>
            <p:cNvGrpSpPr/>
            <p:nvPr/>
          </p:nvGrpSpPr>
          <p:grpSpPr>
            <a:xfrm>
              <a:off x="4277745" y="5359002"/>
              <a:ext cx="4193202" cy="328534"/>
              <a:chOff x="4536595" y="801142"/>
              <a:chExt cx="3976035" cy="504196"/>
            </a:xfrm>
          </p:grpSpPr>
          <p:grpSp>
            <p:nvGrpSpPr>
              <p:cNvPr id="26" name="グループ化 25">
                <a:extLst>
                  <a:ext uri="{FF2B5EF4-FFF2-40B4-BE49-F238E27FC236}">
                    <a16:creationId xmlns:a16="http://schemas.microsoft.com/office/drawing/2014/main" id="{96721E0B-65FB-456B-9551-76C578D425BF}"/>
                  </a:ext>
                </a:extLst>
              </p:cNvPr>
              <p:cNvGrpSpPr/>
              <p:nvPr/>
            </p:nvGrpSpPr>
            <p:grpSpPr>
              <a:xfrm>
                <a:off x="4536595" y="801142"/>
                <a:ext cx="3320128" cy="504196"/>
                <a:chOff x="5212456" y="1674447"/>
                <a:chExt cx="3320128" cy="504196"/>
              </a:xfrm>
              <a:solidFill>
                <a:schemeClr val="bg1"/>
              </a:solidFill>
            </p:grpSpPr>
            <p:grpSp>
              <p:nvGrpSpPr>
                <p:cNvPr id="28" name="グループ化 27">
                  <a:extLst>
                    <a:ext uri="{FF2B5EF4-FFF2-40B4-BE49-F238E27FC236}">
                      <a16:creationId xmlns:a16="http://schemas.microsoft.com/office/drawing/2014/main" id="{326C06F9-F97D-4DA4-AD18-BDB815E320F1}"/>
                    </a:ext>
                  </a:extLst>
                </p:cNvPr>
                <p:cNvGrpSpPr/>
                <p:nvPr/>
              </p:nvGrpSpPr>
              <p:grpSpPr>
                <a:xfrm>
                  <a:off x="5212456" y="1674714"/>
                  <a:ext cx="1967794" cy="489551"/>
                  <a:chOff x="4999941" y="4358639"/>
                  <a:chExt cx="1967794" cy="489551"/>
                </a:xfrm>
                <a:grpFill/>
              </p:grpSpPr>
              <p:grpSp>
                <p:nvGrpSpPr>
                  <p:cNvPr id="32" name="グループ化 31">
                    <a:extLst>
                      <a:ext uri="{FF2B5EF4-FFF2-40B4-BE49-F238E27FC236}">
                        <a16:creationId xmlns:a16="http://schemas.microsoft.com/office/drawing/2014/main" id="{DE26B522-22E7-4053-8CE2-4CB50D16BD9C}"/>
                      </a:ext>
                    </a:extLst>
                  </p:cNvPr>
                  <p:cNvGrpSpPr/>
                  <p:nvPr/>
                </p:nvGrpSpPr>
                <p:grpSpPr>
                  <a:xfrm>
                    <a:off x="4999941" y="4358639"/>
                    <a:ext cx="1313026" cy="489551"/>
                    <a:chOff x="4999941" y="4358639"/>
                    <a:chExt cx="1313026" cy="489551"/>
                  </a:xfrm>
                  <a:grpFill/>
                </p:grpSpPr>
                <p:sp>
                  <p:nvSpPr>
                    <p:cNvPr id="36" name="波線 35">
                      <a:extLst>
                        <a:ext uri="{FF2B5EF4-FFF2-40B4-BE49-F238E27FC236}">
                          <a16:creationId xmlns:a16="http://schemas.microsoft.com/office/drawing/2014/main" id="{D400C380-09DA-45A5-B272-62A9D982F51F}"/>
                        </a:ext>
                      </a:extLst>
                    </p:cNvPr>
                    <p:cNvSpPr/>
                    <p:nvPr/>
                  </p:nvSpPr>
                  <p:spPr>
                    <a:xfrm>
                      <a:off x="4999941" y="4359649"/>
                      <a:ext cx="657757" cy="488541"/>
                    </a:xfrm>
                    <a:prstGeom prst="wav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7" name="波線 36">
                      <a:extLst>
                        <a:ext uri="{FF2B5EF4-FFF2-40B4-BE49-F238E27FC236}">
                          <a16:creationId xmlns:a16="http://schemas.microsoft.com/office/drawing/2014/main" id="{8EFA8CC2-6A9A-4B58-8411-7FE0B179D60D}"/>
                        </a:ext>
                      </a:extLst>
                    </p:cNvPr>
                    <p:cNvSpPr/>
                    <p:nvPr/>
                  </p:nvSpPr>
                  <p:spPr>
                    <a:xfrm>
                      <a:off x="5655210" y="4358639"/>
                      <a:ext cx="657757" cy="488542"/>
                    </a:xfrm>
                    <a:prstGeom prst="wav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p:txBody>
                </p:sp>
              </p:grpSp>
              <p:sp>
                <p:nvSpPr>
                  <p:cNvPr id="34" name="波線 33">
                    <a:extLst>
                      <a:ext uri="{FF2B5EF4-FFF2-40B4-BE49-F238E27FC236}">
                        <a16:creationId xmlns:a16="http://schemas.microsoft.com/office/drawing/2014/main" id="{AAE1600D-B15B-49F3-AE2F-0F722FE76CAF}"/>
                      </a:ext>
                    </a:extLst>
                  </p:cNvPr>
                  <p:cNvSpPr/>
                  <p:nvPr/>
                </p:nvSpPr>
                <p:spPr>
                  <a:xfrm>
                    <a:off x="6309979" y="4358639"/>
                    <a:ext cx="657756" cy="488540"/>
                  </a:xfrm>
                  <a:prstGeom prst="wav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p:txBody>
              </p:sp>
            </p:grpSp>
            <p:grpSp>
              <p:nvGrpSpPr>
                <p:cNvPr id="29" name="グループ化 28">
                  <a:extLst>
                    <a:ext uri="{FF2B5EF4-FFF2-40B4-BE49-F238E27FC236}">
                      <a16:creationId xmlns:a16="http://schemas.microsoft.com/office/drawing/2014/main" id="{6CAB7B0B-07C3-4033-8869-D813448C0849}"/>
                    </a:ext>
                  </a:extLst>
                </p:cNvPr>
                <p:cNvGrpSpPr/>
                <p:nvPr/>
              </p:nvGrpSpPr>
              <p:grpSpPr>
                <a:xfrm>
                  <a:off x="7177420" y="1674447"/>
                  <a:ext cx="1355164" cy="504196"/>
                  <a:chOff x="5063229" y="4358372"/>
                  <a:chExt cx="1355164" cy="504196"/>
                </a:xfrm>
                <a:grpFill/>
              </p:grpSpPr>
              <p:sp>
                <p:nvSpPr>
                  <p:cNvPr id="30" name="波線 29">
                    <a:extLst>
                      <a:ext uri="{FF2B5EF4-FFF2-40B4-BE49-F238E27FC236}">
                        <a16:creationId xmlns:a16="http://schemas.microsoft.com/office/drawing/2014/main" id="{76BC4394-9A92-4468-A29E-DC7AF7C903F6}"/>
                      </a:ext>
                    </a:extLst>
                  </p:cNvPr>
                  <p:cNvSpPr/>
                  <p:nvPr/>
                </p:nvSpPr>
                <p:spPr>
                  <a:xfrm>
                    <a:off x="5063229" y="4358372"/>
                    <a:ext cx="711058" cy="488542"/>
                  </a:xfrm>
                  <a:prstGeom prst="wav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1" name="波線 30">
                    <a:extLst>
                      <a:ext uri="{FF2B5EF4-FFF2-40B4-BE49-F238E27FC236}">
                        <a16:creationId xmlns:a16="http://schemas.microsoft.com/office/drawing/2014/main" id="{8072A5F9-2309-45D5-B6D2-B424230EBB91}"/>
                      </a:ext>
                    </a:extLst>
                  </p:cNvPr>
                  <p:cNvSpPr/>
                  <p:nvPr/>
                </p:nvSpPr>
                <p:spPr>
                  <a:xfrm>
                    <a:off x="5760636" y="4374027"/>
                    <a:ext cx="657757" cy="488541"/>
                  </a:xfrm>
                  <a:prstGeom prst="wav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p:txBody>
              </p:sp>
            </p:grpSp>
          </p:grpSp>
          <p:sp>
            <p:nvSpPr>
              <p:cNvPr id="27" name="波線 26">
                <a:extLst>
                  <a:ext uri="{FF2B5EF4-FFF2-40B4-BE49-F238E27FC236}">
                    <a16:creationId xmlns:a16="http://schemas.microsoft.com/office/drawing/2014/main" id="{D84DDDAF-9E3B-4ADC-952D-47382F1A1AD7}"/>
                  </a:ext>
                </a:extLst>
              </p:cNvPr>
              <p:cNvSpPr/>
              <p:nvPr/>
            </p:nvSpPr>
            <p:spPr>
              <a:xfrm>
                <a:off x="7854873" y="816797"/>
                <a:ext cx="657757" cy="488541"/>
              </a:xfrm>
              <a:prstGeom prst="wav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p:txBody>
          </p:sp>
        </p:grpSp>
      </p:grpSp>
      <p:sp>
        <p:nvSpPr>
          <p:cNvPr id="38" name="正方形/長方形 37">
            <a:extLst>
              <a:ext uri="{FF2B5EF4-FFF2-40B4-BE49-F238E27FC236}">
                <a16:creationId xmlns:a16="http://schemas.microsoft.com/office/drawing/2014/main" id="{BE8BD765-F3A9-4118-A547-E814B1A7010F}"/>
              </a:ext>
            </a:extLst>
          </p:cNvPr>
          <p:cNvSpPr/>
          <p:nvPr/>
        </p:nvSpPr>
        <p:spPr>
          <a:xfrm>
            <a:off x="271448" y="3281003"/>
            <a:ext cx="8620421" cy="3455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「取得率」は、各年度に子どもが産まれた男性職員のうち、「育児参加休暇」を取得した職員の割合を示したものです。</a:t>
            </a:r>
          </a:p>
        </p:txBody>
      </p:sp>
      <p:sp>
        <p:nvSpPr>
          <p:cNvPr id="40" name="正方形/長方形 39">
            <a:extLst>
              <a:ext uri="{FF2B5EF4-FFF2-40B4-BE49-F238E27FC236}">
                <a16:creationId xmlns:a16="http://schemas.microsoft.com/office/drawing/2014/main" id="{719E5BD0-F972-4AC0-BE00-DB0B578D3E5A}"/>
              </a:ext>
            </a:extLst>
          </p:cNvPr>
          <p:cNvSpPr/>
          <p:nvPr/>
        </p:nvSpPr>
        <p:spPr>
          <a:xfrm>
            <a:off x="171814" y="4054914"/>
            <a:ext cx="3686698" cy="2655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男性職員の育児参加休暇取得率</a:t>
            </a:r>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a:p>
            <a:endParaRPr lang="ja-JP" altLang="en-US"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0" name="スライド番号プレースホルダー 19">
            <a:extLst>
              <a:ext uri="{FF2B5EF4-FFF2-40B4-BE49-F238E27FC236}">
                <a16:creationId xmlns:a16="http://schemas.microsoft.com/office/drawing/2014/main" id="{96BF8EEF-14C9-460D-9D9E-C548241A6AF8}"/>
              </a:ext>
            </a:extLst>
          </p:cNvPr>
          <p:cNvSpPr>
            <a:spLocks noGrp="1"/>
          </p:cNvSpPr>
          <p:nvPr>
            <p:ph type="sldNum" sz="quarter" idx="12"/>
          </p:nvPr>
        </p:nvSpPr>
        <p:spPr>
          <a:xfrm>
            <a:off x="7080365" y="6492872"/>
            <a:ext cx="2057400" cy="365125"/>
          </a:xfrm>
        </p:spPr>
        <p:txBody>
          <a:bodyPr/>
          <a:lstStyle/>
          <a:p>
            <a:fld id="{9258FC76-0BB2-4902-9F00-7AE7FA136629}"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t>12</a:t>
            </a:fld>
            <a:endParaRPr kumimoji="1" lang="ja-JP" altLang="en-US">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9" name="タイトル 1">
            <a:extLst>
              <a:ext uri="{FF2B5EF4-FFF2-40B4-BE49-F238E27FC236}">
                <a16:creationId xmlns:a16="http://schemas.microsoft.com/office/drawing/2014/main" id="{73F0B27D-4754-473F-A2BB-EA340E9A7556}"/>
              </a:ext>
            </a:extLst>
          </p:cNvPr>
          <p:cNvSpPr txBox="1">
            <a:spLocks/>
          </p:cNvSpPr>
          <p:nvPr/>
        </p:nvSpPr>
        <p:spPr>
          <a:xfrm>
            <a:off x="6234" y="0"/>
            <a:ext cx="1800000" cy="78962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第４章</a:t>
            </a:r>
            <a:r>
              <a:rPr lang="ja-JP" altLang="en-US" sz="3600" b="1" dirty="0">
                <a:solidFill>
                  <a:schemeClr val="bg1"/>
                </a:solidFill>
                <a:latin typeface="UD デジタル 教科書体 NK-R" panose="02020400000000000000" pitchFamily="18" charset="-128"/>
                <a:ea typeface="UD デジタル 教科書体 NK-R" panose="02020400000000000000" pitchFamily="18" charset="-128"/>
              </a:rPr>
              <a:t>　</a:t>
            </a:r>
            <a:endParaRPr lang="en-US" altLang="ja-JP" sz="3600" b="1"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1200" b="1" dirty="0">
                <a:solidFill>
                  <a:schemeClr val="bg1"/>
                </a:solidFill>
                <a:latin typeface="UD デジタル 教科書体 NK-R" panose="02020400000000000000" pitchFamily="18" charset="-128"/>
                <a:ea typeface="UD デジタル 教科書体 NK-R" panose="02020400000000000000" pitchFamily="18" charset="-128"/>
              </a:rPr>
              <a:t>具体的な取組内容</a:t>
            </a:r>
            <a:endParaRPr lang="ja-JP" altLang="en-US" sz="1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41" name="タイトル 1">
            <a:extLst>
              <a:ext uri="{FF2B5EF4-FFF2-40B4-BE49-F238E27FC236}">
                <a16:creationId xmlns:a16="http://schemas.microsoft.com/office/drawing/2014/main" id="{9A16459A-1CEA-4CEF-BF14-384F6865C223}"/>
              </a:ext>
            </a:extLst>
          </p:cNvPr>
          <p:cNvSpPr txBox="1">
            <a:spLocks/>
          </p:cNvSpPr>
          <p:nvPr/>
        </p:nvSpPr>
        <p:spPr>
          <a:xfrm>
            <a:off x="1729046" y="0"/>
            <a:ext cx="7408719" cy="78689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b="1" dirty="0">
                <a:solidFill>
                  <a:schemeClr val="bg1"/>
                </a:solidFill>
                <a:latin typeface="UD デジタル 教科書体 NK-R" panose="02020400000000000000" pitchFamily="18" charset="-128"/>
                <a:ea typeface="UD デジタル 教科書体 NK-R" panose="02020400000000000000" pitchFamily="18" charset="-128"/>
              </a:rPr>
              <a:t>　</a:t>
            </a:r>
            <a:r>
              <a:rPr lang="ja-JP" altLang="en-US" sz="2000" b="1" u="sng" dirty="0">
                <a:solidFill>
                  <a:schemeClr val="bg1"/>
                </a:solidFill>
                <a:latin typeface="UD デジタル 教科書体 NK-R" panose="02020400000000000000" pitchFamily="18" charset="-128"/>
                <a:ea typeface="UD デジタル 教科書体 NK-R" panose="02020400000000000000" pitchFamily="18" charset="-128"/>
              </a:rPr>
              <a:t>１．子育てに関する制度を活かす環境づくり</a:t>
            </a:r>
            <a:endParaRPr lang="en-US" altLang="ja-JP" sz="1200" b="1" dirty="0">
              <a:solidFill>
                <a:schemeClr val="bg1"/>
              </a:solidFill>
              <a:latin typeface="UD デジタル 教科書体 NK-R" panose="02020400000000000000" pitchFamily="18" charset="-128"/>
              <a:ea typeface="UD デジタル 教科書体 NK-R" panose="02020400000000000000" pitchFamily="18" charset="-128"/>
            </a:endParaRPr>
          </a:p>
        </p:txBody>
      </p:sp>
      <p:graphicFrame>
        <p:nvGraphicFramePr>
          <p:cNvPr id="35" name="表 22">
            <a:extLst>
              <a:ext uri="{FF2B5EF4-FFF2-40B4-BE49-F238E27FC236}">
                <a16:creationId xmlns:a16="http://schemas.microsoft.com/office/drawing/2014/main" id="{C5666A99-CD97-45E4-B6CD-CBDACF765A96}"/>
              </a:ext>
            </a:extLst>
          </p:cNvPr>
          <p:cNvGraphicFramePr>
            <a:graphicFrameLocks noGrp="1"/>
          </p:cNvGraphicFramePr>
          <p:nvPr>
            <p:extLst>
              <p:ext uri="{D42A27DB-BD31-4B8C-83A1-F6EECF244321}">
                <p14:modId xmlns:p14="http://schemas.microsoft.com/office/powerpoint/2010/main" val="820749704"/>
              </p:ext>
            </p:extLst>
          </p:nvPr>
        </p:nvGraphicFramePr>
        <p:xfrm>
          <a:off x="171814" y="1114946"/>
          <a:ext cx="8739388" cy="1041108"/>
        </p:xfrm>
        <a:graphic>
          <a:graphicData uri="http://schemas.openxmlformats.org/drawingml/2006/table">
            <a:tbl>
              <a:tblPr firstRow="1" bandRow="1">
                <a:tableStyleId>{5C22544A-7EE6-4342-B048-85BDC9FD1C3A}</a:tableStyleId>
              </a:tblPr>
              <a:tblGrid>
                <a:gridCol w="1460782">
                  <a:extLst>
                    <a:ext uri="{9D8B030D-6E8A-4147-A177-3AD203B41FA5}">
                      <a16:colId xmlns:a16="http://schemas.microsoft.com/office/drawing/2014/main" val="597499719"/>
                    </a:ext>
                  </a:extLst>
                </a:gridCol>
                <a:gridCol w="7278606">
                  <a:extLst>
                    <a:ext uri="{9D8B030D-6E8A-4147-A177-3AD203B41FA5}">
                      <a16:colId xmlns:a16="http://schemas.microsoft.com/office/drawing/2014/main" val="474586227"/>
                    </a:ext>
                  </a:extLst>
                </a:gridCol>
              </a:tblGrid>
              <a:tr h="2480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b="1">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1">
                          <a:solidFill>
                            <a:schemeClr val="tx1"/>
                          </a:solidFill>
                          <a:latin typeface="UD デジタル 教科書体 NK-R" panose="02020400000000000000" pitchFamily="18" charset="-128"/>
                          <a:ea typeface="UD デジタル 教科書体 NK-R" panose="02020400000000000000" pitchFamily="18" charset="-128"/>
                        </a:rPr>
                        <a:t>育児参加休暇</a:t>
                      </a:r>
                      <a:r>
                        <a:rPr lang="en-US" altLang="ja-JP" sz="1200" b="1">
                          <a:solidFill>
                            <a:schemeClr val="tx1"/>
                          </a:solidFill>
                          <a:latin typeface="UD デジタル 教科書体 NK-R" panose="02020400000000000000" pitchFamily="18" charset="-128"/>
                          <a:ea typeface="UD デジタル 教科書体 NK-R" panose="02020400000000000000" pitchFamily="18" charset="-128"/>
                        </a:rPr>
                        <a:t>】</a:t>
                      </a:r>
                    </a:p>
                  </a:txBody>
                  <a:tcPr anchor="b">
                    <a:noFill/>
                  </a:tcPr>
                </a:tc>
                <a:tc>
                  <a:txBody>
                    <a:bodyPr/>
                    <a:lstStyle/>
                    <a:p>
                      <a:pPr algn="l"/>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anchor="b">
                    <a:noFill/>
                  </a:tcPr>
                </a:tc>
                <a:extLst>
                  <a:ext uri="{0D108BD9-81ED-4DB2-BD59-A6C34878D82A}">
                    <a16:rowId xmlns:a16="http://schemas.microsoft.com/office/drawing/2014/main" val="3332319661"/>
                  </a:ext>
                </a:extLst>
              </a:tr>
              <a:tr h="32164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取得</a:t>
                      </a:r>
                      <a:r>
                        <a:rPr kumimoji="1" lang="ja-JP" altLang="en-US" sz="1050" b="0" dirty="0">
                          <a:solidFill>
                            <a:schemeClr val="tx1"/>
                          </a:solidFill>
                          <a:latin typeface="UD デジタル 教科書体 NK-R" panose="02020400000000000000" pitchFamily="18" charset="-128"/>
                          <a:ea typeface="UD デジタル 教科書体 NK-R" panose="02020400000000000000" pitchFamily="18" charset="-128"/>
                        </a:rPr>
                        <a:t>要件</a:t>
                      </a:r>
                    </a:p>
                  </a:txBody>
                  <a:tcPr anchor="ctr">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050" b="0" kern="1200" dirty="0">
                          <a:solidFill>
                            <a:schemeClr val="tx1"/>
                          </a:solidFill>
                          <a:effectLst/>
                          <a:latin typeface="UD デジタル 教科書体 NK-R" panose="02020400000000000000" pitchFamily="18" charset="-128"/>
                          <a:ea typeface="UD デジタル 教科書体 NK-R" panose="02020400000000000000" pitchFamily="18" charset="-128"/>
                        </a:rPr>
                        <a:t>配偶者が出産する場合であって、当該出産に係る子または小学校就学の始期に達するまでの子（上の子）を養育する場合</a:t>
                      </a:r>
                      <a:endParaRPr kumimoji="1" lang="ja-JP" altLang="en-US" sz="1050" b="0" dirty="0">
                        <a:solidFill>
                          <a:schemeClr val="tx1"/>
                        </a:solidFill>
                        <a:latin typeface="UD デジタル 教科書体 NK-R" panose="02020400000000000000" pitchFamily="18" charset="-128"/>
                        <a:ea typeface="UD デジタル 教科書体 NK-R" panose="02020400000000000000" pitchFamily="18" charset="-128"/>
                      </a:endParaRPr>
                    </a:p>
                  </a:txBody>
                  <a:tcPr anchor="ctr">
                    <a:solidFill>
                      <a:schemeClr val="accent4">
                        <a:lumMod val="20000"/>
                        <a:lumOff val="80000"/>
                      </a:schemeClr>
                    </a:solidFill>
                  </a:tcPr>
                </a:tc>
                <a:extLst>
                  <a:ext uri="{0D108BD9-81ED-4DB2-BD59-A6C34878D82A}">
                    <a16:rowId xmlns:a16="http://schemas.microsoft.com/office/drawing/2014/main" val="154456389"/>
                  </a:ext>
                </a:extLst>
              </a:tr>
              <a:tr h="44514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取得可能期間</a:t>
                      </a:r>
                    </a:p>
                  </a:txBody>
                  <a:tcPr anchor="ctr">
                    <a:solidFill>
                      <a:srgbClr val="FFF7E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050" kern="1200" dirty="0">
                          <a:effectLst/>
                          <a:latin typeface="UD デジタル 教科書体 NK-R" panose="02020400000000000000" pitchFamily="18" charset="-128"/>
                          <a:ea typeface="UD デジタル 教科書体 NK-R" panose="02020400000000000000" pitchFamily="18" charset="-128"/>
                        </a:rPr>
                        <a:t>出産予定日の８週間前（多胎妊娠の場合は１６週間前）の日から当該出産</a:t>
                      </a:r>
                      <a:r>
                        <a:rPr kumimoji="1" lang="ja-JP" altLang="en-US" sz="1050" kern="1200" dirty="0">
                          <a:effectLst/>
                          <a:latin typeface="UD デジタル 教科書体 NK-R" panose="02020400000000000000" pitchFamily="18" charset="-128"/>
                          <a:ea typeface="UD デジタル 教科書体 NK-R" panose="02020400000000000000" pitchFamily="18" charset="-128"/>
                        </a:rPr>
                        <a:t>の</a:t>
                      </a:r>
                      <a:r>
                        <a:rPr kumimoji="1" lang="ja-JP" altLang="ja-JP" sz="1050" kern="1200" dirty="0">
                          <a:effectLst/>
                          <a:latin typeface="UD デジタル 教科書体 NK-R" panose="02020400000000000000" pitchFamily="18" charset="-128"/>
                          <a:ea typeface="UD デジタル 教科書体 NK-R" panose="02020400000000000000" pitchFamily="18" charset="-128"/>
                        </a:rPr>
                        <a:t>日</a:t>
                      </a:r>
                      <a:r>
                        <a:rPr kumimoji="1" lang="ja-JP" altLang="en-US" sz="1050" kern="1200" dirty="0">
                          <a:effectLst/>
                          <a:latin typeface="UD デジタル 教科書体 NK-R" panose="02020400000000000000" pitchFamily="18" charset="-128"/>
                          <a:ea typeface="UD デジタル 教科書体 NK-R" panose="02020400000000000000" pitchFamily="18" charset="-128"/>
                        </a:rPr>
                        <a:t>以</a:t>
                      </a:r>
                      <a:r>
                        <a:rPr kumimoji="1" lang="ja-JP" altLang="ja-JP" sz="1050" kern="1200" dirty="0">
                          <a:effectLst/>
                          <a:latin typeface="UD デジタル 教科書体 NK-R" panose="02020400000000000000" pitchFamily="18" charset="-128"/>
                          <a:ea typeface="UD デジタル 教科書体 NK-R" panose="02020400000000000000" pitchFamily="18" charset="-128"/>
                        </a:rPr>
                        <a:t>後</a:t>
                      </a:r>
                      <a:r>
                        <a:rPr kumimoji="1" lang="ja-JP" altLang="en-US" sz="1050" kern="1200" dirty="0">
                          <a:effectLst/>
                          <a:latin typeface="UD デジタル 教科書体 NK-R" panose="02020400000000000000" pitchFamily="18" charset="-128"/>
                          <a:ea typeface="UD デジタル 教科書体 NK-R" panose="02020400000000000000" pitchFamily="18" charset="-128"/>
                        </a:rPr>
                        <a:t>１年</a:t>
                      </a:r>
                      <a:r>
                        <a:rPr kumimoji="1" lang="ja-JP" altLang="ja-JP" sz="1050" kern="1200" dirty="0">
                          <a:effectLst/>
                          <a:latin typeface="UD デジタル 教科書体 NK-R" panose="02020400000000000000" pitchFamily="18" charset="-128"/>
                          <a:ea typeface="UD デジタル 教科書体 NK-R" panose="02020400000000000000" pitchFamily="18" charset="-128"/>
                        </a:rPr>
                        <a:t>を経過する日までの期間に５日以内（日または時間単位</a:t>
                      </a:r>
                      <a:r>
                        <a:rPr kumimoji="1" lang="ja-JP" altLang="en-US" sz="1050" kern="1200" dirty="0">
                          <a:effectLst/>
                          <a:latin typeface="UD デジタル 教科書体 NK-R" panose="02020400000000000000" pitchFamily="18" charset="-128"/>
                          <a:ea typeface="UD デジタル 教科書体 NK-R" panose="02020400000000000000" pitchFamily="18" charset="-128"/>
                        </a:rPr>
                        <a:t>で取得可能</a:t>
                      </a:r>
                      <a:r>
                        <a:rPr kumimoji="1" lang="ja-JP" altLang="ja-JP" sz="1050" kern="1200" dirty="0">
                          <a:effectLst/>
                          <a:latin typeface="UD デジタル 教科書体 NK-R" panose="02020400000000000000" pitchFamily="18" charset="-128"/>
                          <a:ea typeface="UD デジタル 教科書体 NK-R" panose="02020400000000000000" pitchFamily="18" charset="-128"/>
                        </a:rPr>
                        <a:t>）</a:t>
                      </a:r>
                      <a:endParaRPr kumimoji="1" lang="ja-JP" altLang="en-US" sz="1050" dirty="0">
                        <a:latin typeface="UD デジタル 教科書体 NK-R" panose="02020400000000000000" pitchFamily="18" charset="-128"/>
                        <a:ea typeface="UD デジタル 教科書体 NK-R" panose="02020400000000000000" pitchFamily="18" charset="-128"/>
                      </a:endParaRPr>
                    </a:p>
                  </a:txBody>
                  <a:tcPr anchor="ctr">
                    <a:solidFill>
                      <a:srgbClr val="FFF7E1"/>
                    </a:solidFill>
                  </a:tcPr>
                </a:tc>
                <a:extLst>
                  <a:ext uri="{0D108BD9-81ED-4DB2-BD59-A6C34878D82A}">
                    <a16:rowId xmlns:a16="http://schemas.microsoft.com/office/drawing/2014/main" val="709576663"/>
                  </a:ext>
                </a:extLst>
              </a:tr>
            </a:tbl>
          </a:graphicData>
        </a:graphic>
      </p:graphicFrame>
      <p:sp>
        <p:nvSpPr>
          <p:cNvPr id="16" name="正方形/長方形 15">
            <a:extLst>
              <a:ext uri="{FF2B5EF4-FFF2-40B4-BE49-F238E27FC236}">
                <a16:creationId xmlns:a16="http://schemas.microsoft.com/office/drawing/2014/main" id="{078317C0-56F7-41A9-9A16-4864D8663F3D}"/>
              </a:ext>
            </a:extLst>
          </p:cNvPr>
          <p:cNvSpPr/>
          <p:nvPr/>
        </p:nvSpPr>
        <p:spPr>
          <a:xfrm>
            <a:off x="306003" y="2093638"/>
            <a:ext cx="7692103" cy="4949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男性職員の「育児参加休暇」取得率</a:t>
            </a:r>
          </a:p>
        </p:txBody>
      </p:sp>
      <p:graphicFrame>
        <p:nvGraphicFramePr>
          <p:cNvPr id="45" name="グラフ 44">
            <a:extLst>
              <a:ext uri="{FF2B5EF4-FFF2-40B4-BE49-F238E27FC236}">
                <a16:creationId xmlns:a16="http://schemas.microsoft.com/office/drawing/2014/main" id="{345DF355-5D4F-4D11-BBE8-260CC6456412}"/>
              </a:ext>
            </a:extLst>
          </p:cNvPr>
          <p:cNvGraphicFramePr>
            <a:graphicFrameLocks/>
          </p:cNvGraphicFramePr>
          <p:nvPr>
            <p:extLst>
              <p:ext uri="{D42A27DB-BD31-4B8C-83A1-F6EECF244321}">
                <p14:modId xmlns:p14="http://schemas.microsoft.com/office/powerpoint/2010/main" val="2001920456"/>
              </p:ext>
            </p:extLst>
          </p:nvPr>
        </p:nvGraphicFramePr>
        <p:xfrm>
          <a:off x="3861504" y="3608068"/>
          <a:ext cx="4929147" cy="2602649"/>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122170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6742F4D1-CFE0-4401-8D5F-9175657E2401}"/>
              </a:ext>
            </a:extLst>
          </p:cNvPr>
          <p:cNvSpPr/>
          <p:nvPr/>
        </p:nvSpPr>
        <p:spPr>
          <a:xfrm>
            <a:off x="-8966" y="-3665"/>
            <a:ext cx="9152965" cy="79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9" name="字幕 4">
            <a:extLst>
              <a:ext uri="{FF2B5EF4-FFF2-40B4-BE49-F238E27FC236}">
                <a16:creationId xmlns:a16="http://schemas.microsoft.com/office/drawing/2014/main" id="{3229611B-6D22-4AF6-9A71-DAEFA10E40DD}"/>
              </a:ext>
            </a:extLst>
          </p:cNvPr>
          <p:cNvSpPr txBox="1">
            <a:spLocks/>
          </p:cNvSpPr>
          <p:nvPr/>
        </p:nvSpPr>
        <p:spPr>
          <a:xfrm>
            <a:off x="187036" y="1987826"/>
            <a:ext cx="8769928" cy="4610198"/>
          </a:xfrm>
          <a:prstGeom prst="rect">
            <a:avLst/>
          </a:prstGeom>
          <a:solidFill>
            <a:srgbClr val="EBF0F9"/>
          </a:solidFill>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1400">
              <a:latin typeface="UD デジタル 教科書体 NK-R" panose="02020400000000000000" pitchFamily="18" charset="-128"/>
              <a:ea typeface="UD デジタル 教科書体 NK-R" panose="02020400000000000000" pitchFamily="18" charset="-128"/>
            </a:endParaRPr>
          </a:p>
        </p:txBody>
      </p:sp>
      <p:sp>
        <p:nvSpPr>
          <p:cNvPr id="14" name="正方形/長方形 13">
            <a:extLst>
              <a:ext uri="{FF2B5EF4-FFF2-40B4-BE49-F238E27FC236}">
                <a16:creationId xmlns:a16="http://schemas.microsoft.com/office/drawing/2014/main" id="{87882C71-6844-43FD-B0B1-43AA514B956E}"/>
              </a:ext>
            </a:extLst>
          </p:cNvPr>
          <p:cNvSpPr/>
          <p:nvPr/>
        </p:nvSpPr>
        <p:spPr>
          <a:xfrm>
            <a:off x="187036" y="2011852"/>
            <a:ext cx="3304309" cy="2833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（ア）男性職員の育児休業の取得促進</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ja-JP" altLang="en-US" sz="1050" dirty="0">
              <a:solidFill>
                <a:schemeClr val="tx1"/>
              </a:solidFill>
              <a:latin typeface="UD デジタル 教科書体 NK-R" panose="02020400000000000000" pitchFamily="18" charset="-128"/>
              <a:ea typeface="UD デジタル 教科書体 NK-R" panose="02020400000000000000" pitchFamily="18" charset="-128"/>
            </a:endParaRPr>
          </a:p>
        </p:txBody>
      </p:sp>
      <p:grpSp>
        <p:nvGrpSpPr>
          <p:cNvPr id="5" name="グループ化 4">
            <a:extLst>
              <a:ext uri="{FF2B5EF4-FFF2-40B4-BE49-F238E27FC236}">
                <a16:creationId xmlns:a16="http://schemas.microsoft.com/office/drawing/2014/main" id="{CE93582A-AD7B-4503-A248-201285426663}"/>
              </a:ext>
            </a:extLst>
          </p:cNvPr>
          <p:cNvGrpSpPr/>
          <p:nvPr/>
        </p:nvGrpSpPr>
        <p:grpSpPr>
          <a:xfrm>
            <a:off x="4643434" y="3842374"/>
            <a:ext cx="4159096" cy="2092261"/>
            <a:chOff x="4650970" y="1442436"/>
            <a:chExt cx="4176001" cy="1559936"/>
          </a:xfrm>
        </p:grpSpPr>
        <p:sp>
          <p:nvSpPr>
            <p:cNvPr id="10" name="正方形/長方形 9">
              <a:extLst>
                <a:ext uri="{FF2B5EF4-FFF2-40B4-BE49-F238E27FC236}">
                  <a16:creationId xmlns:a16="http://schemas.microsoft.com/office/drawing/2014/main" id="{E39AA9EB-47CF-434C-B52E-4766BB7B788C}"/>
                </a:ext>
              </a:extLst>
            </p:cNvPr>
            <p:cNvSpPr/>
            <p:nvPr/>
          </p:nvSpPr>
          <p:spPr>
            <a:xfrm>
              <a:off x="4650971" y="1715405"/>
              <a:ext cx="4176000" cy="128696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horz" lIns="72000" rIns="72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配偶者の出産直後や育児休業からの復帰の際に男性職員がサポートした事例や、休業中の給付事業などについて、庁内ウェブページ</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子育て支援サイト</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や</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子育てハンドブック</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などへの掲載などを行います。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7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研修の場等を通じて男性職員の育児休業体験談の紹介を充実させるとともに、国や他の都道府県の取組を参考にしながら、さらなる取得促進に向けて取組を検討します。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9" name="正方形/長方形 18">
              <a:extLst>
                <a:ext uri="{FF2B5EF4-FFF2-40B4-BE49-F238E27FC236}">
                  <a16:creationId xmlns:a16="http://schemas.microsoft.com/office/drawing/2014/main" id="{F6BB9062-6E5B-4CF6-8741-DF2C45B5286B}"/>
                </a:ext>
              </a:extLst>
            </p:cNvPr>
            <p:cNvSpPr/>
            <p:nvPr/>
          </p:nvSpPr>
          <p:spPr>
            <a:xfrm>
              <a:off x="4650970" y="1442436"/>
              <a:ext cx="4176000" cy="2729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　　　　　　　　　　　　教育総務企画課・教職員室（福利課）</a:t>
              </a:r>
            </a:p>
          </p:txBody>
        </p:sp>
      </p:grpSp>
      <p:sp>
        <p:nvSpPr>
          <p:cNvPr id="27" name="スライド番号プレースホルダー 26">
            <a:extLst>
              <a:ext uri="{FF2B5EF4-FFF2-40B4-BE49-F238E27FC236}">
                <a16:creationId xmlns:a16="http://schemas.microsoft.com/office/drawing/2014/main" id="{583BD11C-6AD9-44FF-B050-79C30E215AEB}"/>
              </a:ext>
            </a:extLst>
          </p:cNvPr>
          <p:cNvSpPr>
            <a:spLocks noGrp="1"/>
          </p:cNvSpPr>
          <p:nvPr>
            <p:ph type="sldNum" sz="quarter" idx="12"/>
          </p:nvPr>
        </p:nvSpPr>
        <p:spPr>
          <a:xfrm>
            <a:off x="7086600" y="6482618"/>
            <a:ext cx="2057400" cy="365125"/>
          </a:xfrm>
        </p:spPr>
        <p:txBody>
          <a:bodyPr/>
          <a:lstStyle/>
          <a:p>
            <a:fld id="{9258FC76-0BB2-4902-9F00-7AE7FA136629}"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t>13</a:t>
            </a:fld>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8" name="タイトル 1">
            <a:extLst>
              <a:ext uri="{FF2B5EF4-FFF2-40B4-BE49-F238E27FC236}">
                <a16:creationId xmlns:a16="http://schemas.microsoft.com/office/drawing/2014/main" id="{D419B01C-C1B5-4A4D-858F-2219FE2914EF}"/>
              </a:ext>
            </a:extLst>
          </p:cNvPr>
          <p:cNvSpPr txBox="1">
            <a:spLocks/>
          </p:cNvSpPr>
          <p:nvPr/>
        </p:nvSpPr>
        <p:spPr>
          <a:xfrm>
            <a:off x="6234" y="0"/>
            <a:ext cx="1800000" cy="78962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第４章</a:t>
            </a:r>
            <a:r>
              <a:rPr lang="ja-JP" altLang="en-US" sz="3600" b="1" dirty="0">
                <a:solidFill>
                  <a:schemeClr val="bg1"/>
                </a:solidFill>
                <a:latin typeface="UD デジタル 教科書体 NK-R" panose="02020400000000000000" pitchFamily="18" charset="-128"/>
                <a:ea typeface="UD デジタル 教科書体 NK-R" panose="02020400000000000000" pitchFamily="18" charset="-128"/>
              </a:rPr>
              <a:t>　</a:t>
            </a:r>
            <a:endParaRPr lang="en-US" altLang="ja-JP" sz="3600" b="1"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1200" b="1" dirty="0">
                <a:solidFill>
                  <a:schemeClr val="bg1"/>
                </a:solidFill>
                <a:latin typeface="UD デジタル 教科書体 NK-R" panose="02020400000000000000" pitchFamily="18" charset="-128"/>
                <a:ea typeface="UD デジタル 教科書体 NK-R" panose="02020400000000000000" pitchFamily="18" charset="-128"/>
              </a:rPr>
              <a:t>具体的な取組内容</a:t>
            </a:r>
            <a:endParaRPr lang="ja-JP" altLang="en-US" sz="1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29" name="タイトル 1">
            <a:extLst>
              <a:ext uri="{FF2B5EF4-FFF2-40B4-BE49-F238E27FC236}">
                <a16:creationId xmlns:a16="http://schemas.microsoft.com/office/drawing/2014/main" id="{11D57AC2-000A-4017-8E5A-04827C3A2A1C}"/>
              </a:ext>
            </a:extLst>
          </p:cNvPr>
          <p:cNvSpPr txBox="1">
            <a:spLocks/>
          </p:cNvSpPr>
          <p:nvPr/>
        </p:nvSpPr>
        <p:spPr>
          <a:xfrm>
            <a:off x="1732038" y="1292"/>
            <a:ext cx="7408719" cy="78689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b="1">
                <a:solidFill>
                  <a:schemeClr val="bg1"/>
                </a:solidFill>
                <a:latin typeface="UD デジタル 教科書体 NK-R" panose="02020400000000000000" pitchFamily="18" charset="-128"/>
                <a:ea typeface="UD デジタル 教科書体 NK-R" panose="02020400000000000000" pitchFamily="18" charset="-128"/>
              </a:rPr>
              <a:t>　</a:t>
            </a:r>
            <a:r>
              <a:rPr lang="ja-JP" altLang="en-US" sz="2000" b="1" u="sng">
                <a:solidFill>
                  <a:schemeClr val="bg1"/>
                </a:solidFill>
                <a:latin typeface="UD デジタル 教科書体 NK-R" panose="02020400000000000000" pitchFamily="18" charset="-128"/>
                <a:ea typeface="UD デジタル 教科書体 NK-R" panose="02020400000000000000" pitchFamily="18" charset="-128"/>
              </a:rPr>
              <a:t>１．子育てに関する制度を活かす環境づくり</a:t>
            </a:r>
            <a:endParaRPr lang="en-US" altLang="ja-JP" sz="1200" b="1">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21" name="正方形/長方形 20">
            <a:extLst>
              <a:ext uri="{FF2B5EF4-FFF2-40B4-BE49-F238E27FC236}">
                <a16:creationId xmlns:a16="http://schemas.microsoft.com/office/drawing/2014/main" id="{DA567893-0148-4346-A4E0-12362AE241DC}"/>
              </a:ext>
            </a:extLst>
          </p:cNvPr>
          <p:cNvSpPr/>
          <p:nvPr/>
        </p:nvSpPr>
        <p:spPr>
          <a:xfrm>
            <a:off x="-3243" y="774430"/>
            <a:ext cx="9144000" cy="339562"/>
          </a:xfrm>
          <a:prstGeom prst="rect">
            <a:avLst/>
          </a:prstGeom>
          <a:solidFill>
            <a:srgbClr val="ECF5E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（３）育児休業を取得しやすい環境づくり</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2" name="矢印: 五方向 21">
            <a:extLst>
              <a:ext uri="{FF2B5EF4-FFF2-40B4-BE49-F238E27FC236}">
                <a16:creationId xmlns:a16="http://schemas.microsoft.com/office/drawing/2014/main" id="{92ADF7E9-07BC-43C3-B143-F231293D0521}"/>
              </a:ext>
            </a:extLst>
          </p:cNvPr>
          <p:cNvSpPr/>
          <p:nvPr/>
        </p:nvSpPr>
        <p:spPr>
          <a:xfrm>
            <a:off x="4745634" y="3865024"/>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25" name="字幕 4">
            <a:extLst>
              <a:ext uri="{FF2B5EF4-FFF2-40B4-BE49-F238E27FC236}">
                <a16:creationId xmlns:a16="http://schemas.microsoft.com/office/drawing/2014/main" id="{5E25293C-AD83-4183-B0D7-CEF43137826A}"/>
              </a:ext>
            </a:extLst>
          </p:cNvPr>
          <p:cNvSpPr>
            <a:spLocks noGrp="1"/>
          </p:cNvSpPr>
          <p:nvPr>
            <p:ph type="subTitle" idx="1"/>
          </p:nvPr>
        </p:nvSpPr>
        <p:spPr>
          <a:xfrm>
            <a:off x="149914" y="1109081"/>
            <a:ext cx="8835204" cy="789622"/>
          </a:xfrm>
        </p:spPr>
        <p:txBody>
          <a:bodyPr rIns="36000" anchor="t">
            <a:noAutofit/>
          </a:bodyPr>
          <a:lstStyle/>
          <a:p>
            <a:pPr algn="l"/>
            <a:r>
              <a:rPr lang="ja-JP" altLang="en-US" sz="1150" dirty="0">
                <a:latin typeface="UD デジタル 教科書体 NK-R" panose="02020400000000000000" pitchFamily="18" charset="-128"/>
                <a:ea typeface="UD デジタル 教科書体 NK-R" panose="02020400000000000000" pitchFamily="18" charset="-128"/>
              </a:rPr>
              <a:t>　</a:t>
            </a:r>
            <a:r>
              <a:rPr lang="ja-JP" altLang="en-US" sz="1150" dirty="0">
                <a:effectLst/>
                <a:latin typeface="UD デジタル 教科書体 NK-R" panose="02020400000000000000" pitchFamily="18" charset="-128"/>
                <a:ea typeface="UD デジタル 教科書体 NK-R" panose="02020400000000000000" pitchFamily="18" charset="-128"/>
              </a:rPr>
              <a:t>男性にとって子育てに能動的に関わる契機として、育児のために一定期間、休業を取得することは、子育てに理解ある職場風土の形成等の観点からも重要です。</a:t>
            </a:r>
            <a:endParaRPr lang="en-US" altLang="ja-JP" sz="1150" dirty="0">
              <a:latin typeface="UD デジタル 教科書体 NK-R" panose="02020400000000000000" pitchFamily="18" charset="-128"/>
              <a:ea typeface="UD デジタル 教科書体 NK-R" panose="02020400000000000000" pitchFamily="18" charset="-128"/>
            </a:endParaRPr>
          </a:p>
          <a:p>
            <a:pPr algn="l"/>
            <a:r>
              <a:rPr lang="ja-JP" altLang="en-US" sz="1150" dirty="0">
                <a:effectLst/>
                <a:latin typeface="UD デジタル 教科書体 NK-R" panose="02020400000000000000" pitchFamily="18" charset="-128"/>
                <a:ea typeface="UD デジタル 教科書体 NK-R" panose="02020400000000000000" pitchFamily="18" charset="-128"/>
              </a:rPr>
              <a:t>　</a:t>
            </a:r>
            <a:r>
              <a:rPr lang="ja-JP" altLang="en-US" sz="1150" dirty="0">
                <a:latin typeface="UD デジタル 教科書体 NK-R" panose="02020400000000000000" pitchFamily="18" charset="-128"/>
                <a:ea typeface="UD デジタル 教科書体 NK-R" panose="02020400000000000000" pitchFamily="18" charset="-128"/>
              </a:rPr>
              <a:t>「男性職員の育児休業」の取得促進に努め、取得率の向上をめざして取組を進めます。また、気兼ねなく、育児休業が取得できるよう、非常勤職員や常勤職員などの代替要員の配置に努めるとともに、職場復帰への支援等を充実させます。</a:t>
            </a:r>
          </a:p>
        </p:txBody>
      </p:sp>
      <p:grpSp>
        <p:nvGrpSpPr>
          <p:cNvPr id="26" name="グループ化 25">
            <a:extLst>
              <a:ext uri="{FF2B5EF4-FFF2-40B4-BE49-F238E27FC236}">
                <a16:creationId xmlns:a16="http://schemas.microsoft.com/office/drawing/2014/main" id="{3AF65068-99AF-4B02-81E0-EADB4854E0C6}"/>
              </a:ext>
            </a:extLst>
          </p:cNvPr>
          <p:cNvGrpSpPr/>
          <p:nvPr/>
        </p:nvGrpSpPr>
        <p:grpSpPr>
          <a:xfrm>
            <a:off x="270036" y="2295371"/>
            <a:ext cx="8555178" cy="1491534"/>
            <a:chOff x="376065" y="1504126"/>
            <a:chExt cx="4176000" cy="1327180"/>
          </a:xfrm>
        </p:grpSpPr>
        <p:sp>
          <p:nvSpPr>
            <p:cNvPr id="30" name="正方形/長方形 29">
              <a:extLst>
                <a:ext uri="{FF2B5EF4-FFF2-40B4-BE49-F238E27FC236}">
                  <a16:creationId xmlns:a16="http://schemas.microsoft.com/office/drawing/2014/main" id="{C51EC6AC-2777-41B0-9F7B-C2E95B741540}"/>
                </a:ext>
              </a:extLst>
            </p:cNvPr>
            <p:cNvSpPr/>
            <p:nvPr/>
          </p:nvSpPr>
          <p:spPr>
            <a:xfrm>
              <a:off x="376065" y="1821718"/>
              <a:ext cx="4176000" cy="100958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男性職員が子育てをすることは配偶者の子育てと仕事の両立のための環境の充実につながるだけでなく、男性職員自身にとって、貴重な体験ができるという観点からも非常に大切なことです。　男女がともに子育てをするという意識を持ち、父親になるということがわかったら、できるだけ速やかに所属長等に申し出るようにしましょう。</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4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所属長等から制度周知の面談を受けた後は、個別周知・意向確認書を必ず提出し、休暇・休業の予定や配慮してほしいことなどを伝え、男性職員は少なくとも２週間以上の育児休業を取得しましょう。</a:t>
              </a:r>
            </a:p>
          </p:txBody>
        </p:sp>
        <p:sp>
          <p:nvSpPr>
            <p:cNvPr id="31" name="正方形/長方形 30">
              <a:extLst>
                <a:ext uri="{FF2B5EF4-FFF2-40B4-BE49-F238E27FC236}">
                  <a16:creationId xmlns:a16="http://schemas.microsoft.com/office/drawing/2014/main" id="{3B5795EE-55D7-4234-A0B1-40F12A38BC72}"/>
                </a:ext>
              </a:extLst>
            </p:cNvPr>
            <p:cNvSpPr/>
            <p:nvPr/>
          </p:nvSpPr>
          <p:spPr>
            <a:xfrm>
              <a:off x="381264" y="1504126"/>
              <a:ext cx="4170801" cy="320331"/>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父親になる職員</a:t>
              </a:r>
            </a:p>
          </p:txBody>
        </p:sp>
      </p:grpSp>
      <p:sp>
        <p:nvSpPr>
          <p:cNvPr id="32" name="矢印: 五方向 31">
            <a:extLst>
              <a:ext uri="{FF2B5EF4-FFF2-40B4-BE49-F238E27FC236}">
                <a16:creationId xmlns:a16="http://schemas.microsoft.com/office/drawing/2014/main" id="{2481CE60-2C75-4EBA-9840-892C111F14F0}"/>
              </a:ext>
            </a:extLst>
          </p:cNvPr>
          <p:cNvSpPr/>
          <p:nvPr/>
        </p:nvSpPr>
        <p:spPr>
          <a:xfrm>
            <a:off x="402234" y="2319732"/>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grpSp>
        <p:nvGrpSpPr>
          <p:cNvPr id="33" name="グループ化 32">
            <a:extLst>
              <a:ext uri="{FF2B5EF4-FFF2-40B4-BE49-F238E27FC236}">
                <a16:creationId xmlns:a16="http://schemas.microsoft.com/office/drawing/2014/main" id="{660E2286-2FF8-4E19-BE19-5AEF641BECAE}"/>
              </a:ext>
            </a:extLst>
          </p:cNvPr>
          <p:cNvGrpSpPr/>
          <p:nvPr/>
        </p:nvGrpSpPr>
        <p:grpSpPr>
          <a:xfrm>
            <a:off x="270035" y="3834544"/>
            <a:ext cx="4301965" cy="2637976"/>
            <a:chOff x="4614392" y="2345667"/>
            <a:chExt cx="2117580" cy="3041007"/>
          </a:xfrm>
        </p:grpSpPr>
        <p:sp>
          <p:nvSpPr>
            <p:cNvPr id="34" name="正方形/長方形 33">
              <a:extLst>
                <a:ext uri="{FF2B5EF4-FFF2-40B4-BE49-F238E27FC236}">
                  <a16:creationId xmlns:a16="http://schemas.microsoft.com/office/drawing/2014/main" id="{327F6DEA-CBC5-48FC-9209-479F4B07EC29}"/>
                </a:ext>
              </a:extLst>
            </p:cNvPr>
            <p:cNvSpPr/>
            <p:nvPr/>
          </p:nvSpPr>
          <p:spPr>
            <a:xfrm>
              <a:off x="4614392" y="2755689"/>
              <a:ext cx="2117580" cy="263098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職員が気兼ねなく休暇等を取得できるよう職場の雰囲気づくりに努めるとともに、育児に関する休暇等を取得するよう積極的に声かけを行いましょう。 </a:t>
              </a:r>
            </a:p>
            <a:p>
              <a:endParaRPr lang="en-US" altLang="ja-JP" sz="7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職員から、父親となる旨の申し出があれば、所属長等は個別周知・意向確認を実施するなど、職員が子育てのための制度等を活用できるよう、十分に配慮します。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7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職員が、育児休業等を取得しない意向である場合は、所属長等はその理由を確認し、所属内で解決できる理由であるば、可能な限り、調整等を行い、育児休業等を取得させるよう努めます。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　（男性職員が育児休業を取得しない場合は、所属長等は、企画厚生課に対し、取得しない理由を報告します。） </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5" name="正方形/長方形 34">
              <a:extLst>
                <a:ext uri="{FF2B5EF4-FFF2-40B4-BE49-F238E27FC236}">
                  <a16:creationId xmlns:a16="http://schemas.microsoft.com/office/drawing/2014/main" id="{BDCF0730-DCDC-40EB-8E85-27055CF5F2BD}"/>
                </a:ext>
              </a:extLst>
            </p:cNvPr>
            <p:cNvSpPr/>
            <p:nvPr/>
          </p:nvSpPr>
          <p:spPr>
            <a:xfrm>
              <a:off x="4614392" y="2345667"/>
              <a:ext cx="2117580" cy="410022"/>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所属長・グループ長・周囲の職員</a:t>
              </a:r>
              <a:endParaRPr lang="en-US" altLang="ja-JP" sz="1100" b="1" dirty="0">
                <a:solidFill>
                  <a:schemeClr val="bg1"/>
                </a:solidFill>
                <a:latin typeface="UD デジタル 教科書体 NK-R" panose="02020400000000000000" pitchFamily="18" charset="-128"/>
                <a:ea typeface="UD デジタル 教科書体 NK-R" panose="02020400000000000000" pitchFamily="18" charset="-128"/>
              </a:endParaRPr>
            </a:p>
          </p:txBody>
        </p:sp>
      </p:grpSp>
      <p:sp>
        <p:nvSpPr>
          <p:cNvPr id="36" name="矢印: 五方向 35">
            <a:extLst>
              <a:ext uri="{FF2B5EF4-FFF2-40B4-BE49-F238E27FC236}">
                <a16:creationId xmlns:a16="http://schemas.microsoft.com/office/drawing/2014/main" id="{E3BED497-F679-49CC-87F8-0D8EC883D512}"/>
              </a:ext>
            </a:extLst>
          </p:cNvPr>
          <p:cNvSpPr/>
          <p:nvPr/>
        </p:nvSpPr>
        <p:spPr>
          <a:xfrm>
            <a:off x="341470" y="3865024"/>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Tree>
    <p:extLst>
      <p:ext uri="{BB962C8B-B14F-4D97-AF65-F5344CB8AC3E}">
        <p14:creationId xmlns:p14="http://schemas.microsoft.com/office/powerpoint/2010/main" val="40521244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6742F4D1-CFE0-4401-8D5F-9175657E2401}"/>
              </a:ext>
            </a:extLst>
          </p:cNvPr>
          <p:cNvSpPr/>
          <p:nvPr/>
        </p:nvSpPr>
        <p:spPr>
          <a:xfrm>
            <a:off x="-8966" y="-3665"/>
            <a:ext cx="9152965" cy="79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字幕 4">
            <a:extLst>
              <a:ext uri="{FF2B5EF4-FFF2-40B4-BE49-F238E27FC236}">
                <a16:creationId xmlns:a16="http://schemas.microsoft.com/office/drawing/2014/main" id="{3229611B-6D22-4AF6-9A71-DAEFA10E40DD}"/>
              </a:ext>
            </a:extLst>
          </p:cNvPr>
          <p:cNvSpPr txBox="1">
            <a:spLocks/>
          </p:cNvSpPr>
          <p:nvPr/>
        </p:nvSpPr>
        <p:spPr>
          <a:xfrm>
            <a:off x="187036" y="1165143"/>
            <a:ext cx="8769928" cy="5643597"/>
          </a:xfrm>
          <a:prstGeom prst="rect">
            <a:avLst/>
          </a:prstGeom>
          <a:solidFill>
            <a:srgbClr val="EBF0F9"/>
          </a:solidFill>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1400">
              <a:latin typeface="UD デジタル 教科書体 NK-R" panose="02020400000000000000" pitchFamily="18" charset="-128"/>
              <a:ea typeface="UD デジタル 教科書体 NK-R" panose="02020400000000000000" pitchFamily="18" charset="-128"/>
            </a:endParaRPr>
          </a:p>
        </p:txBody>
      </p:sp>
      <p:sp>
        <p:nvSpPr>
          <p:cNvPr id="15" name="正方形/長方形 14">
            <a:extLst>
              <a:ext uri="{FF2B5EF4-FFF2-40B4-BE49-F238E27FC236}">
                <a16:creationId xmlns:a16="http://schemas.microsoft.com/office/drawing/2014/main" id="{3A2C4D33-1162-476A-97EC-0612498B6014}"/>
              </a:ext>
            </a:extLst>
          </p:cNvPr>
          <p:cNvSpPr/>
          <p:nvPr/>
        </p:nvSpPr>
        <p:spPr>
          <a:xfrm>
            <a:off x="195503" y="1182079"/>
            <a:ext cx="4006734" cy="2833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（イ）職員が安心して育児休業をとるために</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ja-JP" altLang="en-US" sz="105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1" name="正方形/長方形 20">
            <a:extLst>
              <a:ext uri="{FF2B5EF4-FFF2-40B4-BE49-F238E27FC236}">
                <a16:creationId xmlns:a16="http://schemas.microsoft.com/office/drawing/2014/main" id="{CFB94AF3-C7BD-4AB9-BDC9-77D997862F49}"/>
              </a:ext>
            </a:extLst>
          </p:cNvPr>
          <p:cNvSpPr/>
          <p:nvPr/>
        </p:nvSpPr>
        <p:spPr>
          <a:xfrm>
            <a:off x="347784" y="1477219"/>
            <a:ext cx="4176000" cy="359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a:latin typeface="UD デジタル 教科書体 NK-R" panose="02020400000000000000" pitchFamily="18" charset="-128"/>
                <a:ea typeface="UD デジタル 教科書体 NK-R" panose="02020400000000000000" pitchFamily="18" charset="-128"/>
              </a:rPr>
              <a:t>教育総務企画課</a:t>
            </a:r>
          </a:p>
        </p:txBody>
      </p:sp>
      <p:sp>
        <p:nvSpPr>
          <p:cNvPr id="25" name="正方形/長方形 24">
            <a:extLst>
              <a:ext uri="{FF2B5EF4-FFF2-40B4-BE49-F238E27FC236}">
                <a16:creationId xmlns:a16="http://schemas.microsoft.com/office/drawing/2014/main" id="{880E9D91-A513-477A-8FFA-1C55784466F5}"/>
              </a:ext>
            </a:extLst>
          </p:cNvPr>
          <p:cNvSpPr/>
          <p:nvPr/>
        </p:nvSpPr>
        <p:spPr>
          <a:xfrm>
            <a:off x="195503" y="2925017"/>
            <a:ext cx="3726181" cy="2833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（ウ）育児休業からの円滑な復帰のために</a:t>
            </a:r>
            <a:endParaRPr lang="ja-JP" altLang="en-US" sz="1050" dirty="0">
              <a:solidFill>
                <a:schemeClr val="tx1"/>
              </a:solidFill>
              <a:latin typeface="UD デジタル 教科書体 NK-R" panose="02020400000000000000" pitchFamily="18" charset="-128"/>
              <a:ea typeface="UD デジタル 教科書体 NK-R" panose="02020400000000000000" pitchFamily="18" charset="-128"/>
            </a:endParaRPr>
          </a:p>
        </p:txBody>
      </p:sp>
      <p:grpSp>
        <p:nvGrpSpPr>
          <p:cNvPr id="26" name="グループ化 25">
            <a:extLst>
              <a:ext uri="{FF2B5EF4-FFF2-40B4-BE49-F238E27FC236}">
                <a16:creationId xmlns:a16="http://schemas.microsoft.com/office/drawing/2014/main" id="{B8629CA8-EDC4-4B60-BB44-6B5355E120AA}"/>
              </a:ext>
            </a:extLst>
          </p:cNvPr>
          <p:cNvGrpSpPr/>
          <p:nvPr/>
        </p:nvGrpSpPr>
        <p:grpSpPr>
          <a:xfrm>
            <a:off x="353444" y="3188033"/>
            <a:ext cx="4176001" cy="962353"/>
            <a:chOff x="344977" y="1629024"/>
            <a:chExt cx="4176001" cy="962353"/>
          </a:xfrm>
        </p:grpSpPr>
        <p:sp>
          <p:nvSpPr>
            <p:cNvPr id="27" name="正方形/長方形 26">
              <a:extLst>
                <a:ext uri="{FF2B5EF4-FFF2-40B4-BE49-F238E27FC236}">
                  <a16:creationId xmlns:a16="http://schemas.microsoft.com/office/drawing/2014/main" id="{2D8BAF3F-34AF-4165-B92B-304C97C62035}"/>
                </a:ext>
              </a:extLst>
            </p:cNvPr>
            <p:cNvSpPr/>
            <p:nvPr/>
          </p:nvSpPr>
          <p:spPr>
            <a:xfrm>
              <a:off x="344977" y="1988388"/>
              <a:ext cx="4176000" cy="6029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育児休業中の職員に、本人の意向に応じて、職場から府政や業務に関する情報を提供するなど、職場からの断絶感や復帰への不安感の緩和を図る仕組みを充実します。</a:t>
              </a:r>
            </a:p>
          </p:txBody>
        </p:sp>
        <p:sp>
          <p:nvSpPr>
            <p:cNvPr id="28" name="正方形/長方形 27">
              <a:extLst>
                <a:ext uri="{FF2B5EF4-FFF2-40B4-BE49-F238E27FC236}">
                  <a16:creationId xmlns:a16="http://schemas.microsoft.com/office/drawing/2014/main" id="{4C748B68-DE7C-402F-9128-CAFE8EE140FC}"/>
                </a:ext>
              </a:extLst>
            </p:cNvPr>
            <p:cNvSpPr/>
            <p:nvPr/>
          </p:nvSpPr>
          <p:spPr>
            <a:xfrm>
              <a:off x="344978" y="1629024"/>
              <a:ext cx="4176000" cy="359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教育総務企画課</a:t>
              </a:r>
            </a:p>
          </p:txBody>
        </p:sp>
      </p:grpSp>
      <p:grpSp>
        <p:nvGrpSpPr>
          <p:cNvPr id="29" name="グループ化 28">
            <a:extLst>
              <a:ext uri="{FF2B5EF4-FFF2-40B4-BE49-F238E27FC236}">
                <a16:creationId xmlns:a16="http://schemas.microsoft.com/office/drawing/2014/main" id="{4D53FAB3-B82C-4B34-ABFF-167472DB5107}"/>
              </a:ext>
            </a:extLst>
          </p:cNvPr>
          <p:cNvGrpSpPr/>
          <p:nvPr/>
        </p:nvGrpSpPr>
        <p:grpSpPr>
          <a:xfrm>
            <a:off x="4656430" y="3179068"/>
            <a:ext cx="4176000" cy="2513789"/>
            <a:chOff x="4647963" y="1629024"/>
            <a:chExt cx="4176000" cy="2513789"/>
          </a:xfrm>
        </p:grpSpPr>
        <p:sp>
          <p:nvSpPr>
            <p:cNvPr id="30" name="正方形/長方形 29">
              <a:extLst>
                <a:ext uri="{FF2B5EF4-FFF2-40B4-BE49-F238E27FC236}">
                  <a16:creationId xmlns:a16="http://schemas.microsoft.com/office/drawing/2014/main" id="{2EA113C8-EA5B-4576-A835-AD9851C6806F}"/>
                </a:ext>
              </a:extLst>
            </p:cNvPr>
            <p:cNvSpPr/>
            <p:nvPr/>
          </p:nvSpPr>
          <p:spPr>
            <a:xfrm>
              <a:off x="4647963" y="1988389"/>
              <a:ext cx="4176000" cy="21544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育児休業中の職員は、孤独を感じたり、「職場に復帰してもついていけないのではないか」といった不安を感じがちであることから、本人の意向に応じて、休業中の職員と連絡を取り合うことや情報を提供することなどにより、不安を取り除くよう心掛け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7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また、育児休業から復帰した職員は、業務に慣れるのに時間がかかるうえ、子どもの急な発熱などにも対応しなければならないことから、業務分担などについてよく検討し、職場全体でのサポートに努め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7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さらに、業務改善等による仕事の進め方も大きく変化する場合もあることから、復職後、職場においてＯＪＴ研修を行います。</a:t>
              </a:r>
            </a:p>
          </p:txBody>
        </p:sp>
        <p:sp>
          <p:nvSpPr>
            <p:cNvPr id="31" name="正方形/長方形 30">
              <a:extLst>
                <a:ext uri="{FF2B5EF4-FFF2-40B4-BE49-F238E27FC236}">
                  <a16:creationId xmlns:a16="http://schemas.microsoft.com/office/drawing/2014/main" id="{35C4BE24-58DE-4EB0-A7D3-315BBE921DBA}"/>
                </a:ext>
              </a:extLst>
            </p:cNvPr>
            <p:cNvSpPr/>
            <p:nvPr/>
          </p:nvSpPr>
          <p:spPr>
            <a:xfrm>
              <a:off x="4647963" y="1629024"/>
              <a:ext cx="4176000" cy="359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a:latin typeface="UD デジタル 教科書体 NK-R" panose="02020400000000000000" pitchFamily="18" charset="-128"/>
                  <a:ea typeface="UD デジタル 教科書体 NK-R" panose="02020400000000000000" pitchFamily="18" charset="-128"/>
                </a:rPr>
                <a:t>　　　　　　　所属長・グループ長・周囲の職員</a:t>
              </a:r>
            </a:p>
          </p:txBody>
        </p:sp>
      </p:grpSp>
      <p:grpSp>
        <p:nvGrpSpPr>
          <p:cNvPr id="32" name="グループ化 31">
            <a:extLst>
              <a:ext uri="{FF2B5EF4-FFF2-40B4-BE49-F238E27FC236}">
                <a16:creationId xmlns:a16="http://schemas.microsoft.com/office/drawing/2014/main" id="{BD72A6A3-8CFF-4DFA-BCFB-42E5A63A6FBE}"/>
              </a:ext>
            </a:extLst>
          </p:cNvPr>
          <p:cNvGrpSpPr/>
          <p:nvPr/>
        </p:nvGrpSpPr>
        <p:grpSpPr>
          <a:xfrm>
            <a:off x="344017" y="4230895"/>
            <a:ext cx="4176000" cy="1411009"/>
            <a:chOff x="335550" y="2880031"/>
            <a:chExt cx="4176000" cy="1411009"/>
          </a:xfrm>
        </p:grpSpPr>
        <p:sp>
          <p:nvSpPr>
            <p:cNvPr id="33" name="正方形/長方形 32">
              <a:extLst>
                <a:ext uri="{FF2B5EF4-FFF2-40B4-BE49-F238E27FC236}">
                  <a16:creationId xmlns:a16="http://schemas.microsoft.com/office/drawing/2014/main" id="{2F58A503-D68C-4E83-B429-6ED409369A7C}"/>
                </a:ext>
              </a:extLst>
            </p:cNvPr>
            <p:cNvSpPr/>
            <p:nvPr/>
          </p:nvSpPr>
          <p:spPr>
            <a:xfrm>
              <a:off x="335550" y="3235217"/>
              <a:ext cx="4176000" cy="10558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育児の合間などに可能な範囲で、大阪府ホームページから府政や業務に関する情報をチェックするなど、円滑な復帰に向けて情報収集を行いましょう。</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7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また、職場復帰などに不安を感じたときは、遠慮なく所属長・グループ長・周囲の職員に相談しましょう。</a:t>
              </a:r>
            </a:p>
          </p:txBody>
        </p:sp>
        <p:sp>
          <p:nvSpPr>
            <p:cNvPr id="34" name="正方形/長方形 33">
              <a:extLst>
                <a:ext uri="{FF2B5EF4-FFF2-40B4-BE49-F238E27FC236}">
                  <a16:creationId xmlns:a16="http://schemas.microsoft.com/office/drawing/2014/main" id="{4B52853E-A8F5-4745-96A8-5E4CC1C6C664}"/>
                </a:ext>
              </a:extLst>
            </p:cNvPr>
            <p:cNvSpPr/>
            <p:nvPr/>
          </p:nvSpPr>
          <p:spPr>
            <a:xfrm>
              <a:off x="335550" y="2880031"/>
              <a:ext cx="4176000" cy="359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a:latin typeface="UD デジタル 教科書体 NK-R" panose="02020400000000000000" pitchFamily="18" charset="-128"/>
                  <a:ea typeface="UD デジタル 教科書体 NK-R" panose="02020400000000000000" pitchFamily="18" charset="-128"/>
                </a:rPr>
                <a:t>　　　　　　　　　　　子育て中の職員（育児休業中の職員）</a:t>
              </a:r>
            </a:p>
          </p:txBody>
        </p:sp>
      </p:grpSp>
      <p:sp>
        <p:nvSpPr>
          <p:cNvPr id="35" name="正方形/長方形 34">
            <a:extLst>
              <a:ext uri="{FF2B5EF4-FFF2-40B4-BE49-F238E27FC236}">
                <a16:creationId xmlns:a16="http://schemas.microsoft.com/office/drawing/2014/main" id="{B8B1EDE1-0E53-4150-B97C-DF1B7CFE5EF3}"/>
              </a:ext>
            </a:extLst>
          </p:cNvPr>
          <p:cNvSpPr/>
          <p:nvPr/>
        </p:nvSpPr>
        <p:spPr>
          <a:xfrm>
            <a:off x="190039" y="5693195"/>
            <a:ext cx="4333943" cy="2833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a:solidFill>
                  <a:schemeClr val="tx1"/>
                </a:solidFill>
                <a:latin typeface="UD デジタル 教科書体 NK-R" panose="02020400000000000000" pitchFamily="18" charset="-128"/>
                <a:ea typeface="UD デジタル 教科書体 NK-R" panose="02020400000000000000" pitchFamily="18" charset="-128"/>
              </a:rPr>
              <a:t>（エ）子育てを行う職員のキャリア形成の支援</a:t>
            </a:r>
            <a:endParaRPr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p:txBody>
      </p:sp>
      <p:grpSp>
        <p:nvGrpSpPr>
          <p:cNvPr id="12" name="グループ化 11">
            <a:extLst>
              <a:ext uri="{FF2B5EF4-FFF2-40B4-BE49-F238E27FC236}">
                <a16:creationId xmlns:a16="http://schemas.microsoft.com/office/drawing/2014/main" id="{79824453-19A8-4E8B-AC21-2EAC5B4A669E}"/>
              </a:ext>
            </a:extLst>
          </p:cNvPr>
          <p:cNvGrpSpPr/>
          <p:nvPr/>
        </p:nvGrpSpPr>
        <p:grpSpPr>
          <a:xfrm>
            <a:off x="347981" y="5980939"/>
            <a:ext cx="8475982" cy="778993"/>
            <a:chOff x="347981" y="5654458"/>
            <a:chExt cx="4180159" cy="778993"/>
          </a:xfrm>
        </p:grpSpPr>
        <p:sp>
          <p:nvSpPr>
            <p:cNvPr id="36" name="正方形/長方形 35">
              <a:extLst>
                <a:ext uri="{FF2B5EF4-FFF2-40B4-BE49-F238E27FC236}">
                  <a16:creationId xmlns:a16="http://schemas.microsoft.com/office/drawing/2014/main" id="{35DB7569-3CFD-4B59-B0B2-2ED0BDC28E1D}"/>
                </a:ext>
              </a:extLst>
            </p:cNvPr>
            <p:cNvSpPr/>
            <p:nvPr/>
          </p:nvSpPr>
          <p:spPr>
            <a:xfrm>
              <a:off x="347981" y="6006669"/>
              <a:ext cx="4180159" cy="42678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育児休業等を取得する職員に対して研修等を通じて、自己の状況に合わせ、自分自身でキャリアデザインを描けるよう、引き続き、キャリア形成を支援します。</a:t>
              </a:r>
            </a:p>
          </p:txBody>
        </p:sp>
        <p:sp>
          <p:nvSpPr>
            <p:cNvPr id="37" name="正方形/長方形 36">
              <a:extLst>
                <a:ext uri="{FF2B5EF4-FFF2-40B4-BE49-F238E27FC236}">
                  <a16:creationId xmlns:a16="http://schemas.microsoft.com/office/drawing/2014/main" id="{04156275-5732-49EA-B427-8A4D14D44534}"/>
                </a:ext>
              </a:extLst>
            </p:cNvPr>
            <p:cNvSpPr/>
            <p:nvPr/>
          </p:nvSpPr>
          <p:spPr>
            <a:xfrm>
              <a:off x="347981" y="5654458"/>
              <a:ext cx="4180159" cy="359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教育総務企画課</a:t>
              </a:r>
            </a:p>
          </p:txBody>
        </p:sp>
      </p:grpSp>
      <p:sp>
        <p:nvSpPr>
          <p:cNvPr id="43" name="スライド番号プレースホルダー 42">
            <a:extLst>
              <a:ext uri="{FF2B5EF4-FFF2-40B4-BE49-F238E27FC236}">
                <a16:creationId xmlns:a16="http://schemas.microsoft.com/office/drawing/2014/main" id="{39AE87EE-E13F-4DFF-8813-25DD1B7A51D4}"/>
              </a:ext>
            </a:extLst>
          </p:cNvPr>
          <p:cNvSpPr>
            <a:spLocks noGrp="1"/>
          </p:cNvSpPr>
          <p:nvPr>
            <p:ph type="sldNum" sz="quarter" idx="12"/>
          </p:nvPr>
        </p:nvSpPr>
        <p:spPr>
          <a:xfrm>
            <a:off x="7080365" y="6483910"/>
            <a:ext cx="2057400" cy="365125"/>
          </a:xfrm>
        </p:spPr>
        <p:txBody>
          <a:bodyPr/>
          <a:lstStyle/>
          <a:p>
            <a:fld id="{9258FC76-0BB2-4902-9F00-7AE7FA136629}"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t>14</a:t>
            </a:fld>
            <a:endParaRPr kumimoji="1" lang="ja-JP" altLang="en-US">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44" name="タイトル 1">
            <a:extLst>
              <a:ext uri="{FF2B5EF4-FFF2-40B4-BE49-F238E27FC236}">
                <a16:creationId xmlns:a16="http://schemas.microsoft.com/office/drawing/2014/main" id="{0BFC8EFE-04ED-4516-B875-8A3C18B70D14}"/>
              </a:ext>
            </a:extLst>
          </p:cNvPr>
          <p:cNvSpPr txBox="1">
            <a:spLocks/>
          </p:cNvSpPr>
          <p:nvPr/>
        </p:nvSpPr>
        <p:spPr>
          <a:xfrm>
            <a:off x="6234" y="0"/>
            <a:ext cx="1800000" cy="78962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第４章</a:t>
            </a:r>
            <a:r>
              <a:rPr lang="ja-JP" altLang="en-US" sz="3600" b="1" dirty="0">
                <a:solidFill>
                  <a:schemeClr val="bg1"/>
                </a:solidFill>
                <a:latin typeface="UD デジタル 教科書体 NK-R" panose="02020400000000000000" pitchFamily="18" charset="-128"/>
                <a:ea typeface="UD デジタル 教科書体 NK-R" panose="02020400000000000000" pitchFamily="18" charset="-128"/>
              </a:rPr>
              <a:t>　</a:t>
            </a:r>
            <a:endParaRPr lang="en-US" altLang="ja-JP" sz="3600" b="1"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1200" b="1" dirty="0">
                <a:solidFill>
                  <a:schemeClr val="bg1"/>
                </a:solidFill>
                <a:latin typeface="UD デジタル 教科書体 NK-R" panose="02020400000000000000" pitchFamily="18" charset="-128"/>
                <a:ea typeface="UD デジタル 教科書体 NK-R" panose="02020400000000000000" pitchFamily="18" charset="-128"/>
              </a:rPr>
              <a:t>具体的な取組内容</a:t>
            </a:r>
            <a:endParaRPr lang="ja-JP" altLang="en-US" sz="1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45" name="タイトル 1">
            <a:extLst>
              <a:ext uri="{FF2B5EF4-FFF2-40B4-BE49-F238E27FC236}">
                <a16:creationId xmlns:a16="http://schemas.microsoft.com/office/drawing/2014/main" id="{856962C1-0BDC-45E5-BB03-E96E66AB46D8}"/>
              </a:ext>
            </a:extLst>
          </p:cNvPr>
          <p:cNvSpPr txBox="1">
            <a:spLocks/>
          </p:cNvSpPr>
          <p:nvPr/>
        </p:nvSpPr>
        <p:spPr>
          <a:xfrm>
            <a:off x="1729046" y="0"/>
            <a:ext cx="7408719" cy="78689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b="1" dirty="0">
                <a:solidFill>
                  <a:schemeClr val="bg1"/>
                </a:solidFill>
                <a:latin typeface="UD デジタル 教科書体 NK-R" panose="02020400000000000000" pitchFamily="18" charset="-128"/>
                <a:ea typeface="UD デジタル 教科書体 NK-R" panose="02020400000000000000" pitchFamily="18" charset="-128"/>
              </a:rPr>
              <a:t>　</a:t>
            </a:r>
            <a:r>
              <a:rPr lang="ja-JP" altLang="en-US" sz="2000" b="1" u="sng" dirty="0">
                <a:solidFill>
                  <a:schemeClr val="bg1"/>
                </a:solidFill>
                <a:latin typeface="UD デジタル 教科書体 NK-R" panose="02020400000000000000" pitchFamily="18" charset="-128"/>
                <a:ea typeface="UD デジタル 教科書体 NK-R" panose="02020400000000000000" pitchFamily="18" charset="-128"/>
              </a:rPr>
              <a:t>１．子育てに関する制度を活かす環境づくり</a:t>
            </a:r>
            <a:endParaRPr lang="en-US" altLang="ja-JP" sz="12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38" name="正方形/長方形 37">
            <a:extLst>
              <a:ext uri="{FF2B5EF4-FFF2-40B4-BE49-F238E27FC236}">
                <a16:creationId xmlns:a16="http://schemas.microsoft.com/office/drawing/2014/main" id="{47D1B325-8DF9-40AF-8F3E-F99BA83B3B22}"/>
              </a:ext>
            </a:extLst>
          </p:cNvPr>
          <p:cNvSpPr/>
          <p:nvPr/>
        </p:nvSpPr>
        <p:spPr>
          <a:xfrm>
            <a:off x="347784" y="1834152"/>
            <a:ext cx="4176000" cy="10365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育児休業を取得することで「職場に迷惑をかける」といった職員の気兼ねをなくし、職員が安心して育児休業を取得できるよう、非常勤職員や常勤職員、対象職種を拡大した臨時的任用職員による代替要員の措置に努めます。</a:t>
            </a:r>
          </a:p>
        </p:txBody>
      </p:sp>
      <p:sp>
        <p:nvSpPr>
          <p:cNvPr id="39" name="正方形/長方形 38">
            <a:extLst>
              <a:ext uri="{FF2B5EF4-FFF2-40B4-BE49-F238E27FC236}">
                <a16:creationId xmlns:a16="http://schemas.microsoft.com/office/drawing/2014/main" id="{2F5C3C3E-4A49-4109-BA89-357D904ED92D}"/>
              </a:ext>
            </a:extLst>
          </p:cNvPr>
          <p:cNvSpPr/>
          <p:nvPr/>
        </p:nvSpPr>
        <p:spPr>
          <a:xfrm>
            <a:off x="-3243" y="791056"/>
            <a:ext cx="9144000" cy="339562"/>
          </a:xfrm>
          <a:prstGeom prst="rect">
            <a:avLst/>
          </a:prstGeom>
          <a:solidFill>
            <a:srgbClr val="ECF5E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（３）育児休業を取得しやすい環境づくり</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47" name="矢印: 五方向 46">
            <a:extLst>
              <a:ext uri="{FF2B5EF4-FFF2-40B4-BE49-F238E27FC236}">
                <a16:creationId xmlns:a16="http://schemas.microsoft.com/office/drawing/2014/main" id="{D72D51A5-7AE6-4B38-AFA0-D020BDD3FE82}"/>
              </a:ext>
            </a:extLst>
          </p:cNvPr>
          <p:cNvSpPr/>
          <p:nvPr/>
        </p:nvSpPr>
        <p:spPr>
          <a:xfrm>
            <a:off x="427173" y="1514429"/>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48" name="矢印: 五方向 47">
            <a:extLst>
              <a:ext uri="{FF2B5EF4-FFF2-40B4-BE49-F238E27FC236}">
                <a16:creationId xmlns:a16="http://schemas.microsoft.com/office/drawing/2014/main" id="{F10B97BD-3F2C-4991-9BCE-165BC248DFA2}"/>
              </a:ext>
            </a:extLst>
          </p:cNvPr>
          <p:cNvSpPr/>
          <p:nvPr/>
        </p:nvSpPr>
        <p:spPr>
          <a:xfrm>
            <a:off x="426070" y="3232680"/>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49" name="矢印: 五方向 48">
            <a:extLst>
              <a:ext uri="{FF2B5EF4-FFF2-40B4-BE49-F238E27FC236}">
                <a16:creationId xmlns:a16="http://schemas.microsoft.com/office/drawing/2014/main" id="{D66EA2D8-05C2-4AEF-97FC-DA0BEA5D624D}"/>
              </a:ext>
            </a:extLst>
          </p:cNvPr>
          <p:cNvSpPr/>
          <p:nvPr/>
        </p:nvSpPr>
        <p:spPr>
          <a:xfrm>
            <a:off x="4742720" y="3223715"/>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50" name="矢印: 五方向 49">
            <a:extLst>
              <a:ext uri="{FF2B5EF4-FFF2-40B4-BE49-F238E27FC236}">
                <a16:creationId xmlns:a16="http://schemas.microsoft.com/office/drawing/2014/main" id="{8931EA08-A63B-4C3A-8A68-8B2D3C03CBE8}"/>
              </a:ext>
            </a:extLst>
          </p:cNvPr>
          <p:cNvSpPr/>
          <p:nvPr/>
        </p:nvSpPr>
        <p:spPr>
          <a:xfrm>
            <a:off x="410547" y="4272881"/>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51" name="矢印: 五方向 50">
            <a:extLst>
              <a:ext uri="{FF2B5EF4-FFF2-40B4-BE49-F238E27FC236}">
                <a16:creationId xmlns:a16="http://schemas.microsoft.com/office/drawing/2014/main" id="{7A2B1AF1-FC06-44E8-BEA5-01DD5E223F32}"/>
              </a:ext>
            </a:extLst>
          </p:cNvPr>
          <p:cNvSpPr/>
          <p:nvPr/>
        </p:nvSpPr>
        <p:spPr>
          <a:xfrm>
            <a:off x="417781" y="6023489"/>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grpSp>
        <p:nvGrpSpPr>
          <p:cNvPr id="46" name="グループ化 45">
            <a:extLst>
              <a:ext uri="{FF2B5EF4-FFF2-40B4-BE49-F238E27FC236}">
                <a16:creationId xmlns:a16="http://schemas.microsoft.com/office/drawing/2014/main" id="{E6C54FA5-93F3-4D95-BA12-78E61B3150D5}"/>
              </a:ext>
            </a:extLst>
          </p:cNvPr>
          <p:cNvGrpSpPr/>
          <p:nvPr/>
        </p:nvGrpSpPr>
        <p:grpSpPr>
          <a:xfrm>
            <a:off x="4649056" y="1477219"/>
            <a:ext cx="4183375" cy="1105376"/>
            <a:chOff x="4649056" y="1477219"/>
            <a:chExt cx="4183375" cy="1105376"/>
          </a:xfrm>
        </p:grpSpPr>
        <p:sp>
          <p:nvSpPr>
            <p:cNvPr id="52" name="正方形/長方形 51">
              <a:extLst>
                <a:ext uri="{FF2B5EF4-FFF2-40B4-BE49-F238E27FC236}">
                  <a16:creationId xmlns:a16="http://schemas.microsoft.com/office/drawing/2014/main" id="{A574C028-55EE-42EB-AE94-BA00C997B384}"/>
                </a:ext>
              </a:extLst>
            </p:cNvPr>
            <p:cNvSpPr/>
            <p:nvPr/>
          </p:nvSpPr>
          <p:spPr>
            <a:xfrm>
              <a:off x="4656430" y="1840571"/>
              <a:ext cx="4176001" cy="7420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pPr marL="171450" indent="-171450" algn="l">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職員から提出された個別周知・意向確認の内容をもとに、業務分担の見直しをするなど、職員が安心して育児休業を取得できるように十分な配慮に努めます。</a:t>
              </a:r>
            </a:p>
          </p:txBody>
        </p:sp>
        <p:sp>
          <p:nvSpPr>
            <p:cNvPr id="53" name="正方形/長方形 52">
              <a:extLst>
                <a:ext uri="{FF2B5EF4-FFF2-40B4-BE49-F238E27FC236}">
                  <a16:creationId xmlns:a16="http://schemas.microsoft.com/office/drawing/2014/main" id="{D464A24B-E675-45AB-9BA8-6517EB057DA7}"/>
                </a:ext>
              </a:extLst>
            </p:cNvPr>
            <p:cNvSpPr/>
            <p:nvPr/>
          </p:nvSpPr>
          <p:spPr>
            <a:xfrm>
              <a:off x="4649056" y="1477219"/>
              <a:ext cx="4183373" cy="359365"/>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a:latin typeface="UD デジタル 教科書体 NK-R" panose="02020400000000000000" pitchFamily="18" charset="-128"/>
                  <a:ea typeface="UD デジタル 教科書体 NK-R" panose="02020400000000000000" pitchFamily="18" charset="-128"/>
                </a:rPr>
                <a:t>所属長・グループ長</a:t>
              </a:r>
            </a:p>
          </p:txBody>
        </p:sp>
      </p:grpSp>
      <p:sp>
        <p:nvSpPr>
          <p:cNvPr id="54" name="矢印: 五方向 53">
            <a:extLst>
              <a:ext uri="{FF2B5EF4-FFF2-40B4-BE49-F238E27FC236}">
                <a16:creationId xmlns:a16="http://schemas.microsoft.com/office/drawing/2014/main" id="{4EDC36C3-9212-45DF-828B-4D5C28179C41}"/>
              </a:ext>
            </a:extLst>
          </p:cNvPr>
          <p:cNvSpPr/>
          <p:nvPr/>
        </p:nvSpPr>
        <p:spPr>
          <a:xfrm>
            <a:off x="4742720" y="1510413"/>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Tree>
    <p:extLst>
      <p:ext uri="{BB962C8B-B14F-4D97-AF65-F5344CB8AC3E}">
        <p14:creationId xmlns:p14="http://schemas.microsoft.com/office/powerpoint/2010/main" val="3577267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字幕 4">
            <a:extLst>
              <a:ext uri="{FF2B5EF4-FFF2-40B4-BE49-F238E27FC236}">
                <a16:creationId xmlns:a16="http://schemas.microsoft.com/office/drawing/2014/main" id="{F015AD00-A212-4699-8452-8FE104E7023B}"/>
              </a:ext>
            </a:extLst>
          </p:cNvPr>
          <p:cNvSpPr txBox="1">
            <a:spLocks/>
          </p:cNvSpPr>
          <p:nvPr/>
        </p:nvSpPr>
        <p:spPr>
          <a:xfrm>
            <a:off x="69728" y="907879"/>
            <a:ext cx="8999731" cy="5696121"/>
          </a:xfrm>
          <a:prstGeom prst="rect">
            <a:avLst/>
          </a:prstGeom>
          <a:noFill/>
          <a:ln>
            <a:solidFill>
              <a:schemeClr val="tx1"/>
            </a:solidFill>
            <a:prstDash val="solid"/>
          </a:ln>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700">
              <a:latin typeface="UD デジタル 教科書体 NK-R" panose="02020400000000000000" pitchFamily="18" charset="-128"/>
              <a:ea typeface="UD デジタル 教科書体 NK-R" panose="02020400000000000000" pitchFamily="18" charset="-128"/>
            </a:endParaRPr>
          </a:p>
        </p:txBody>
      </p:sp>
      <p:sp>
        <p:nvSpPr>
          <p:cNvPr id="8" name="正方形/長方形 7">
            <a:extLst>
              <a:ext uri="{FF2B5EF4-FFF2-40B4-BE49-F238E27FC236}">
                <a16:creationId xmlns:a16="http://schemas.microsoft.com/office/drawing/2014/main" id="{6742F4D1-CFE0-4401-8D5F-9175657E2401}"/>
              </a:ext>
            </a:extLst>
          </p:cNvPr>
          <p:cNvSpPr/>
          <p:nvPr/>
        </p:nvSpPr>
        <p:spPr>
          <a:xfrm>
            <a:off x="-10652" y="0"/>
            <a:ext cx="9160493" cy="79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graphicFrame>
        <p:nvGraphicFramePr>
          <p:cNvPr id="11" name="表 22">
            <a:extLst>
              <a:ext uri="{FF2B5EF4-FFF2-40B4-BE49-F238E27FC236}">
                <a16:creationId xmlns:a16="http://schemas.microsoft.com/office/drawing/2014/main" id="{0BE0AB28-E0C5-4873-961E-8A1ACC5DB096}"/>
              </a:ext>
            </a:extLst>
          </p:cNvPr>
          <p:cNvGraphicFramePr>
            <a:graphicFrameLocks noGrp="1"/>
          </p:cNvGraphicFramePr>
          <p:nvPr>
            <p:extLst>
              <p:ext uri="{D42A27DB-BD31-4B8C-83A1-F6EECF244321}">
                <p14:modId xmlns:p14="http://schemas.microsoft.com/office/powerpoint/2010/main" val="3439244224"/>
              </p:ext>
            </p:extLst>
          </p:nvPr>
        </p:nvGraphicFramePr>
        <p:xfrm>
          <a:off x="151992" y="989955"/>
          <a:ext cx="8835204" cy="3839085"/>
        </p:xfrm>
        <a:graphic>
          <a:graphicData uri="http://schemas.openxmlformats.org/drawingml/2006/table">
            <a:tbl>
              <a:tblPr firstRow="1" bandRow="1">
                <a:tableStyleId>{5C22544A-7EE6-4342-B048-85BDC9FD1C3A}</a:tableStyleId>
              </a:tblPr>
              <a:tblGrid>
                <a:gridCol w="1515443">
                  <a:extLst>
                    <a:ext uri="{9D8B030D-6E8A-4147-A177-3AD203B41FA5}">
                      <a16:colId xmlns:a16="http://schemas.microsoft.com/office/drawing/2014/main" val="597499719"/>
                    </a:ext>
                  </a:extLst>
                </a:gridCol>
                <a:gridCol w="7319761">
                  <a:extLst>
                    <a:ext uri="{9D8B030D-6E8A-4147-A177-3AD203B41FA5}">
                      <a16:colId xmlns:a16="http://schemas.microsoft.com/office/drawing/2014/main" val="474586227"/>
                    </a:ext>
                  </a:extLst>
                </a:gridCol>
              </a:tblGrid>
              <a:tr h="32745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育児休業制度について</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a:t>
                      </a:r>
                    </a:p>
                  </a:txBody>
                  <a:tcPr>
                    <a:noFill/>
                  </a:tcPr>
                </a:tc>
                <a:tc hMerge="1">
                  <a:txBody>
                    <a:bodyPr/>
                    <a:lstStyle/>
                    <a:p>
                      <a:pPr algn="ctr"/>
                      <a:endParaRPr kumimoji="1" lang="ja-JP" altLang="en-US" sz="1200">
                        <a:solidFill>
                          <a:schemeClr val="tx1"/>
                        </a:solidFill>
                        <a:latin typeface="+mn-ea"/>
                        <a:ea typeface="+mn-ea"/>
                      </a:endParaRPr>
                    </a:p>
                  </a:txBody>
                  <a:tcPr anchor="ctr">
                    <a:solidFill>
                      <a:schemeClr val="accent4">
                        <a:lumMod val="40000"/>
                        <a:lumOff val="60000"/>
                      </a:schemeClr>
                    </a:solidFill>
                  </a:tcPr>
                </a:tc>
                <a:extLst>
                  <a:ext uri="{0D108BD9-81ED-4DB2-BD59-A6C34878D82A}">
                    <a16:rowId xmlns:a16="http://schemas.microsoft.com/office/drawing/2014/main" val="3332319661"/>
                  </a:ext>
                </a:extLst>
              </a:tr>
              <a:tr h="3885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取得対象者</a:t>
                      </a:r>
                    </a:p>
                  </a:txBody>
                  <a:tcPr anchor="ctr">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子どもが満３歳になるまでの子を養育する職員（父親・母親のどちらでも取得することができます。）</a:t>
                      </a:r>
                    </a:p>
                  </a:txBody>
                  <a:tcPr anchor="ctr">
                    <a:solidFill>
                      <a:schemeClr val="accent4">
                        <a:lumMod val="20000"/>
                        <a:lumOff val="80000"/>
                      </a:schemeClr>
                    </a:solidFill>
                  </a:tcPr>
                </a:tc>
                <a:extLst>
                  <a:ext uri="{0D108BD9-81ED-4DB2-BD59-A6C34878D82A}">
                    <a16:rowId xmlns:a16="http://schemas.microsoft.com/office/drawing/2014/main" val="154456389"/>
                  </a:ext>
                </a:extLst>
              </a:tr>
              <a:tr h="145836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取得可能回数</a:t>
                      </a:r>
                    </a:p>
                  </a:txBody>
                  <a:tcPr anchor="ctr">
                    <a:solidFill>
                      <a:srgbClr val="FFF7E1"/>
                    </a:solidFill>
                  </a:tcPr>
                </a:tc>
                <a:tc>
                  <a:txBody>
                    <a:bodyPr/>
                    <a:lstStyle/>
                    <a:p>
                      <a:r>
                        <a:rPr kumimoji="1" lang="ja-JP" altLang="en-US" sz="1050" dirty="0">
                          <a:latin typeface="UD デジタル 教科書体 NK-R" panose="02020400000000000000" pitchFamily="18" charset="-128"/>
                          <a:ea typeface="UD デジタル 教科書体 NK-R" panose="02020400000000000000" pitchFamily="18" charset="-128"/>
                        </a:rPr>
                        <a:t>原則２回</a:t>
                      </a:r>
                    </a:p>
                    <a:p>
                      <a:r>
                        <a:rPr kumimoji="1" lang="en-US" altLang="ja-JP" sz="1050" dirty="0">
                          <a:latin typeface="UD デジタル 教科書体 NK-R" panose="02020400000000000000" pitchFamily="18" charset="-128"/>
                          <a:ea typeface="UD デジタル 教科書体 NK-R" panose="02020400000000000000" pitchFamily="18" charset="-128"/>
                        </a:rPr>
                        <a:t>※</a:t>
                      </a:r>
                      <a:r>
                        <a:rPr kumimoji="1" lang="ja-JP" altLang="en-US" sz="1050" dirty="0">
                          <a:latin typeface="UD デジタル 教科書体 NK-R" panose="02020400000000000000" pitchFamily="18" charset="-128"/>
                          <a:ea typeface="UD デジタル 教科書体 NK-R" panose="02020400000000000000" pitchFamily="18" charset="-128"/>
                        </a:rPr>
                        <a:t>上記の育児休業とは別に、産後パパ育休（子の出生日から</a:t>
                      </a:r>
                      <a:r>
                        <a:rPr kumimoji="1" lang="en-US" altLang="ja-JP" sz="1050" dirty="0">
                          <a:latin typeface="UD デジタル 教科書体 NK-R" panose="02020400000000000000" pitchFamily="18" charset="-128"/>
                          <a:ea typeface="UD デジタル 教科書体 NK-R" panose="02020400000000000000" pitchFamily="18" charset="-128"/>
                        </a:rPr>
                        <a:t>57</a:t>
                      </a:r>
                      <a:r>
                        <a:rPr kumimoji="1" lang="ja-JP" altLang="en-US" sz="1050" dirty="0">
                          <a:latin typeface="UD デジタル 教科書体 NK-R" panose="02020400000000000000" pitchFamily="18" charset="-128"/>
                          <a:ea typeface="UD デジタル 教科書体 NK-R" panose="02020400000000000000" pitchFamily="18" charset="-128"/>
                        </a:rPr>
                        <a:t>日間以内に取得する育児休業）は、２回まで取得可能</a:t>
                      </a:r>
                    </a:p>
                    <a:p>
                      <a:r>
                        <a:rPr kumimoji="1" lang="ja-JP" altLang="en-US" sz="1050" dirty="0">
                          <a:latin typeface="UD デジタル 教科書体 NK-R" panose="02020400000000000000" pitchFamily="18" charset="-128"/>
                          <a:ea typeface="UD デジタル 教科書体 NK-R" panose="02020400000000000000" pitchFamily="18" charset="-128"/>
                        </a:rPr>
                        <a:t>　上記の回数を取得したあとでも、特別の事情がある場合（</a:t>
                      </a:r>
                      <a:r>
                        <a:rPr kumimoji="1" lang="en-US" altLang="ja-JP" sz="1050" dirty="0">
                          <a:latin typeface="UD デジタル 教科書体 NK-R" panose="02020400000000000000" pitchFamily="18" charset="-128"/>
                          <a:ea typeface="UD デジタル 教科書体 NK-R" panose="02020400000000000000" pitchFamily="18" charset="-128"/>
                        </a:rPr>
                        <a:t>※</a:t>
                      </a:r>
                      <a:r>
                        <a:rPr kumimoji="1" lang="ja-JP" altLang="en-US" sz="1050" dirty="0">
                          <a:latin typeface="UD デジタル 教科書体 NK-R" panose="02020400000000000000" pitchFamily="18" charset="-128"/>
                          <a:ea typeface="UD デジタル 教科書体 NK-R" panose="02020400000000000000" pitchFamily="18" charset="-128"/>
                        </a:rPr>
                        <a:t>）には、同じ子について再度取得することができます。</a:t>
                      </a:r>
                    </a:p>
                    <a:p>
                      <a:r>
                        <a:rPr kumimoji="1" lang="ja-JP" altLang="en-US" sz="1050" dirty="0">
                          <a:latin typeface="UD デジタル 教科書体 NK-R" panose="02020400000000000000" pitchFamily="18" charset="-128"/>
                          <a:ea typeface="UD デジタル 教科書体 NK-R" panose="02020400000000000000" pitchFamily="18" charset="-128"/>
                        </a:rPr>
                        <a:t>　また、１回に限り延長することができますが、特別の事情がある場合（</a:t>
                      </a:r>
                      <a:r>
                        <a:rPr kumimoji="1" lang="en-US" altLang="ja-JP" sz="1050" dirty="0">
                          <a:latin typeface="UD デジタル 教科書体 NK-R" panose="02020400000000000000" pitchFamily="18" charset="-128"/>
                          <a:ea typeface="UD デジタル 教科書体 NK-R" panose="02020400000000000000" pitchFamily="18" charset="-128"/>
                        </a:rPr>
                        <a:t>※</a:t>
                      </a:r>
                      <a:r>
                        <a:rPr kumimoji="1" lang="ja-JP" altLang="en-US" sz="1050" dirty="0">
                          <a:latin typeface="UD デジタル 教科書体 NK-R" panose="02020400000000000000" pitchFamily="18" charset="-128"/>
                          <a:ea typeface="UD デジタル 教科書体 NK-R" panose="02020400000000000000" pitchFamily="18" charset="-128"/>
                        </a:rPr>
                        <a:t>）には同じ子について再度延長することができます。</a:t>
                      </a:r>
                    </a:p>
                    <a:p>
                      <a:r>
                        <a:rPr kumimoji="1" lang="en-US" altLang="ja-JP" sz="1050" dirty="0">
                          <a:latin typeface="UD デジタル 教科書体 NK-R" panose="02020400000000000000" pitchFamily="18" charset="-128"/>
                          <a:ea typeface="UD デジタル 教科書体 NK-R" panose="02020400000000000000" pitchFamily="18" charset="-128"/>
                        </a:rPr>
                        <a:t>※</a:t>
                      </a:r>
                      <a:r>
                        <a:rPr kumimoji="1" lang="ja-JP" altLang="en-US" sz="1050" dirty="0">
                          <a:latin typeface="UD デジタル 教科書体 NK-R" panose="02020400000000000000" pitchFamily="18" charset="-128"/>
                          <a:ea typeface="UD デジタル 教科書体 NK-R" panose="02020400000000000000" pitchFamily="18" charset="-128"/>
                        </a:rPr>
                        <a:t>特別の事情とは</a:t>
                      </a:r>
                    </a:p>
                    <a:p>
                      <a:r>
                        <a:rPr kumimoji="1" lang="ja-JP" altLang="en-US" sz="1050" dirty="0">
                          <a:latin typeface="UD デジタル 教科書体 NK-R" panose="02020400000000000000" pitchFamily="18" charset="-128"/>
                          <a:ea typeface="UD デジタル 教科書体 NK-R" panose="02020400000000000000" pitchFamily="18" charset="-128"/>
                        </a:rPr>
                        <a:t>　・配偶者が負傷、疾病又は身体上若しくは精神上の障害により申出に係る子を養育することが困難な状態になったとき　</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　・申出に係る子の親である配偶者が死亡したとき</a:t>
                      </a:r>
                    </a:p>
                    <a:p>
                      <a:r>
                        <a:rPr kumimoji="1" lang="ja-JP" altLang="en-US" sz="1050" dirty="0">
                          <a:latin typeface="UD デジタル 教科書体 NK-R" panose="02020400000000000000" pitchFamily="18" charset="-128"/>
                          <a:ea typeface="UD デジタル 教科書体 NK-R" panose="02020400000000000000" pitchFamily="18" charset="-128"/>
                        </a:rPr>
                        <a:t>　・婚姻の解消その他の事情により配偶者が申出に係る子と同居しないこととなったとき　等</a:t>
                      </a:r>
                    </a:p>
                  </a:txBody>
                  <a:tcPr anchor="ctr">
                    <a:solidFill>
                      <a:srgbClr val="FFF7E1"/>
                    </a:solidFill>
                  </a:tcPr>
                </a:tc>
                <a:extLst>
                  <a:ext uri="{0D108BD9-81ED-4DB2-BD59-A6C34878D82A}">
                    <a16:rowId xmlns:a16="http://schemas.microsoft.com/office/drawing/2014/main" val="709576663"/>
                  </a:ext>
                </a:extLst>
              </a:tr>
              <a:tr h="5993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給与等</a:t>
                      </a:r>
                    </a:p>
                  </a:txBody>
                  <a:tcPr anchor="ctr">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latin typeface="UD デジタル 教科書体 NK-R" panose="02020400000000000000" pitchFamily="18" charset="-128"/>
                          <a:ea typeface="UD デジタル 教科書体 NK-R" panose="02020400000000000000" pitchFamily="18" charset="-128"/>
                        </a:rPr>
                        <a:t>　育児休業期間中は給料は支給されませんが、子どもが満１歳（保育所における保育が行われない等の場合は満２歳）になるまでは共済組合から、一定割合の育児休業手当金が支給されます。配偶者も育児休業をしている場合は、子どもが満１歳２ヶ月になるまでの間の最大１年間について支給されます。（本人、配偶者それぞれの受給もできます。）</a:t>
                      </a:r>
                      <a:endParaRPr kumimoji="1" lang="ja-JP" altLang="en-US" sz="1050" dirty="0">
                        <a:latin typeface="UD デジタル 教科書体 NK-R" panose="02020400000000000000" pitchFamily="18" charset="-128"/>
                        <a:ea typeface="UD デジタル 教科書体 NK-R" panose="02020400000000000000" pitchFamily="18" charset="-128"/>
                      </a:endParaRPr>
                    </a:p>
                  </a:txBody>
                  <a:tcPr anchor="ctr">
                    <a:solidFill>
                      <a:schemeClr val="accent4">
                        <a:lumMod val="20000"/>
                        <a:lumOff val="80000"/>
                      </a:schemeClr>
                    </a:solidFill>
                  </a:tcPr>
                </a:tc>
                <a:extLst>
                  <a:ext uri="{0D108BD9-81ED-4DB2-BD59-A6C34878D82A}">
                    <a16:rowId xmlns:a16="http://schemas.microsoft.com/office/drawing/2014/main" val="265109894"/>
                  </a:ext>
                </a:extLst>
              </a:tr>
              <a:tr h="106536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育児休業手当金</a:t>
                      </a:r>
                      <a:endParaRPr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育児休業支援手当金</a:t>
                      </a:r>
                      <a:endParaRPr lang="ja-JP" altLang="en-US" sz="1050" dirty="0">
                        <a:solidFill>
                          <a:schemeClr val="tx1"/>
                        </a:solidFill>
                        <a:latin typeface="UD デジタル 教科書体 NK-R" panose="02020400000000000000" pitchFamily="18" charset="-128"/>
                        <a:ea typeface="UD デジタル 教科書体 NK-R" panose="02020400000000000000" pitchFamily="18" charset="-128"/>
                      </a:endParaRPr>
                    </a:p>
                  </a:txBody>
                  <a:tcPr anchor="ctr">
                    <a:solidFill>
                      <a:srgbClr val="FFF7E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latin typeface="UD デジタル 教科書体 NK-R" panose="02020400000000000000" pitchFamily="18" charset="-128"/>
                          <a:ea typeface="UD デジタル 教科書体 NK-R" panose="02020400000000000000" pitchFamily="18" charset="-128"/>
                        </a:rPr>
                        <a:t>　育児休業を開始して</a:t>
                      </a:r>
                      <a:r>
                        <a:rPr lang="en-US" altLang="ja-JP" sz="1050" dirty="0">
                          <a:latin typeface="UD デジタル 教科書体 NK-R" panose="02020400000000000000" pitchFamily="18" charset="-128"/>
                          <a:ea typeface="UD デジタル 教科書体 NK-R" panose="02020400000000000000" pitchFamily="18" charset="-128"/>
                        </a:rPr>
                        <a:t>180</a:t>
                      </a:r>
                      <a:r>
                        <a:rPr lang="ja-JP" altLang="en-US" sz="1050" dirty="0">
                          <a:latin typeface="UD デジタル 教科書体 NK-R" panose="02020400000000000000" pitchFamily="18" charset="-128"/>
                          <a:ea typeface="UD デジタル 教科書体 NK-R" panose="02020400000000000000" pitchFamily="18" charset="-128"/>
                        </a:rPr>
                        <a:t>日に達するまでの間は、１日につき標準報酬の日額（標準報酬月額の</a:t>
                      </a:r>
                      <a:r>
                        <a:rPr lang="en-US" altLang="ja-JP" sz="1050" dirty="0">
                          <a:latin typeface="UD デジタル 教科書体 NK-R" panose="02020400000000000000" pitchFamily="18" charset="-128"/>
                          <a:ea typeface="UD デジタル 教科書体 NK-R" panose="02020400000000000000" pitchFamily="18" charset="-128"/>
                        </a:rPr>
                        <a:t>1/22</a:t>
                      </a:r>
                      <a:r>
                        <a:rPr lang="ja-JP" altLang="en-US" sz="1050" dirty="0">
                          <a:latin typeface="UD デジタル 教科書体 NK-R" panose="02020400000000000000" pitchFamily="18" charset="-128"/>
                          <a:ea typeface="UD デジタル 教科書体 NK-R" panose="02020400000000000000" pitchFamily="18" charset="-128"/>
                        </a:rPr>
                        <a:t>の額。</a:t>
                      </a:r>
                      <a:r>
                        <a:rPr lang="en-US" altLang="ja-JP" sz="1050" dirty="0">
                          <a:latin typeface="UD デジタル 教科書体 NK-R" panose="02020400000000000000" pitchFamily="18" charset="-128"/>
                          <a:ea typeface="UD デジタル 教科書体 NK-R" panose="02020400000000000000" pitchFamily="18" charset="-128"/>
                        </a:rPr>
                        <a:t>10</a:t>
                      </a:r>
                      <a:r>
                        <a:rPr lang="ja-JP" altLang="en-US" sz="1050" dirty="0">
                          <a:latin typeface="UD デジタル 教科書体 NK-R" panose="02020400000000000000" pitchFamily="18" charset="-128"/>
                          <a:ea typeface="UD デジタル 教科書体 NK-R" panose="02020400000000000000" pitchFamily="18" charset="-128"/>
                        </a:rPr>
                        <a:t>円未満四捨五入。）の</a:t>
                      </a:r>
                      <a:r>
                        <a:rPr lang="en-US" altLang="ja-JP" sz="1050" dirty="0">
                          <a:latin typeface="UD デジタル 教科書体 NK-R" panose="02020400000000000000" pitchFamily="18" charset="-128"/>
                          <a:ea typeface="UD デジタル 教科書体 NK-R" panose="02020400000000000000" pitchFamily="18" charset="-128"/>
                        </a:rPr>
                        <a:t>67</a:t>
                      </a:r>
                      <a:r>
                        <a:rPr lang="ja-JP" altLang="en-US" sz="1050" dirty="0">
                          <a:latin typeface="UD デジタル 教科書体 NK-R" panose="02020400000000000000" pitchFamily="18" charset="-128"/>
                          <a:ea typeface="UD デジタル 教科書体 NK-R" panose="02020400000000000000" pitchFamily="18" charset="-128"/>
                        </a:rPr>
                        <a:t>％の額（円位未満切捨て）が支給され、残りの期間は１日につき標準報酬の日額（標準報酬月額の</a:t>
                      </a:r>
                      <a:r>
                        <a:rPr lang="en-US" altLang="ja-JP" sz="1050" dirty="0">
                          <a:latin typeface="UD デジタル 教科書体 NK-R" panose="02020400000000000000" pitchFamily="18" charset="-128"/>
                          <a:ea typeface="UD デジタル 教科書体 NK-R" panose="02020400000000000000" pitchFamily="18" charset="-128"/>
                        </a:rPr>
                        <a:t>1/22</a:t>
                      </a:r>
                      <a:r>
                        <a:rPr lang="ja-JP" altLang="en-US" sz="1050" dirty="0">
                          <a:latin typeface="UD デジタル 教科書体 NK-R" panose="02020400000000000000" pitchFamily="18" charset="-128"/>
                          <a:ea typeface="UD デジタル 教科書体 NK-R" panose="02020400000000000000" pitchFamily="18" charset="-128"/>
                        </a:rPr>
                        <a:t>の額。</a:t>
                      </a:r>
                      <a:r>
                        <a:rPr lang="en-US" altLang="ja-JP" sz="1050" dirty="0">
                          <a:latin typeface="UD デジタル 教科書体 NK-R" panose="02020400000000000000" pitchFamily="18" charset="-128"/>
                          <a:ea typeface="UD デジタル 教科書体 NK-R" panose="02020400000000000000" pitchFamily="18" charset="-128"/>
                        </a:rPr>
                        <a:t>10</a:t>
                      </a:r>
                      <a:r>
                        <a:rPr lang="ja-JP" altLang="en-US" sz="1050" dirty="0">
                          <a:latin typeface="UD デジタル 教科書体 NK-R" panose="02020400000000000000" pitchFamily="18" charset="-128"/>
                          <a:ea typeface="UD デジタル 教科書体 NK-R" panose="02020400000000000000" pitchFamily="18" charset="-128"/>
                        </a:rPr>
                        <a:t>円未満四捨五入。）の</a:t>
                      </a:r>
                      <a:r>
                        <a:rPr lang="en-US" altLang="ja-JP" sz="1050" dirty="0">
                          <a:latin typeface="UD デジタル 教科書体 NK-R" panose="02020400000000000000" pitchFamily="18" charset="-128"/>
                          <a:ea typeface="UD デジタル 教科書体 NK-R" panose="02020400000000000000" pitchFamily="18" charset="-128"/>
                        </a:rPr>
                        <a:t>50</a:t>
                      </a:r>
                      <a:r>
                        <a:rPr lang="ja-JP" altLang="en-US" sz="1050" dirty="0">
                          <a:latin typeface="UD デジタル 教科書体 NK-R" panose="02020400000000000000" pitchFamily="18" charset="-128"/>
                          <a:ea typeface="UD デジタル 教科書体 NK-R" panose="02020400000000000000" pitchFamily="18" charset="-128"/>
                        </a:rPr>
                        <a:t>％の額（円位未満切捨て）が支給されます。なお、育児休業手当金の支給額については、雇用保険法の規定による育児</a:t>
                      </a: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休業給付に準じた上限額があります。</a:t>
                      </a:r>
                      <a:endParaRPr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　また、令和７年４月１日より、組合員及びその配偶者の方が対象期間内に育児休業等を１４日以上取得した場合、最大</a:t>
                      </a:r>
                      <a:r>
                        <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28</a:t>
                      </a: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日間、標準報酬の日額の</a:t>
                      </a:r>
                      <a:r>
                        <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13</a:t>
                      </a: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％の額が育児休業支援手当金として支給されます。</a:t>
                      </a:r>
                    </a:p>
                  </a:txBody>
                  <a:tcPr anchor="ctr">
                    <a:solidFill>
                      <a:srgbClr val="FFF7E1"/>
                    </a:solidFill>
                  </a:tcPr>
                </a:tc>
                <a:extLst>
                  <a:ext uri="{0D108BD9-81ED-4DB2-BD59-A6C34878D82A}">
                    <a16:rowId xmlns:a16="http://schemas.microsoft.com/office/drawing/2014/main" val="2619317317"/>
                  </a:ext>
                </a:extLst>
              </a:tr>
            </a:tbl>
          </a:graphicData>
        </a:graphic>
      </p:graphicFrame>
      <p:sp>
        <p:nvSpPr>
          <p:cNvPr id="14" name="タイトル 1">
            <a:extLst>
              <a:ext uri="{FF2B5EF4-FFF2-40B4-BE49-F238E27FC236}">
                <a16:creationId xmlns:a16="http://schemas.microsoft.com/office/drawing/2014/main" id="{4075269E-0D80-4831-996F-9A8413F6881E}"/>
              </a:ext>
            </a:extLst>
          </p:cNvPr>
          <p:cNvSpPr txBox="1">
            <a:spLocks/>
          </p:cNvSpPr>
          <p:nvPr/>
        </p:nvSpPr>
        <p:spPr>
          <a:xfrm>
            <a:off x="-1686" y="0"/>
            <a:ext cx="1800000" cy="78962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第４章</a:t>
            </a:r>
            <a:r>
              <a:rPr lang="ja-JP" altLang="en-US" sz="3600" b="1" dirty="0">
                <a:solidFill>
                  <a:schemeClr val="bg1"/>
                </a:solidFill>
                <a:latin typeface="UD デジタル 教科書体 NK-R" panose="02020400000000000000" pitchFamily="18" charset="-128"/>
                <a:ea typeface="UD デジタル 教科書体 NK-R" panose="02020400000000000000" pitchFamily="18" charset="-128"/>
              </a:rPr>
              <a:t>　</a:t>
            </a:r>
            <a:endParaRPr lang="en-US" altLang="ja-JP" sz="3600" b="1"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1200" b="1" dirty="0">
                <a:solidFill>
                  <a:schemeClr val="bg1"/>
                </a:solidFill>
                <a:latin typeface="UD デジタル 教科書体 NK-R" panose="02020400000000000000" pitchFamily="18" charset="-128"/>
                <a:ea typeface="UD デジタル 教科書体 NK-R" panose="02020400000000000000" pitchFamily="18" charset="-128"/>
              </a:rPr>
              <a:t>具体的な取組内容</a:t>
            </a:r>
            <a:endParaRPr lang="ja-JP" altLang="en-US" sz="1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15" name="タイトル 1">
            <a:extLst>
              <a:ext uri="{FF2B5EF4-FFF2-40B4-BE49-F238E27FC236}">
                <a16:creationId xmlns:a16="http://schemas.microsoft.com/office/drawing/2014/main" id="{74BC362C-072F-4790-947F-441315FFBC94}"/>
              </a:ext>
            </a:extLst>
          </p:cNvPr>
          <p:cNvSpPr txBox="1">
            <a:spLocks/>
          </p:cNvSpPr>
          <p:nvPr/>
        </p:nvSpPr>
        <p:spPr>
          <a:xfrm>
            <a:off x="1729046" y="0"/>
            <a:ext cx="7408719" cy="78689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b="1" dirty="0">
                <a:solidFill>
                  <a:schemeClr val="bg1"/>
                </a:solidFill>
                <a:latin typeface="UD デジタル 教科書体 NK-R" panose="02020400000000000000" pitchFamily="18" charset="-128"/>
                <a:ea typeface="UD デジタル 教科書体 NK-R" panose="02020400000000000000" pitchFamily="18" charset="-128"/>
              </a:rPr>
              <a:t>　</a:t>
            </a:r>
            <a:r>
              <a:rPr lang="ja-JP" altLang="en-US" sz="2000" b="1" u="sng" dirty="0">
                <a:solidFill>
                  <a:schemeClr val="bg1"/>
                </a:solidFill>
                <a:latin typeface="UD デジタル 教科書体 NK-R" panose="02020400000000000000" pitchFamily="18" charset="-128"/>
                <a:ea typeface="UD デジタル 教科書体 NK-R" panose="02020400000000000000" pitchFamily="18" charset="-128"/>
              </a:rPr>
              <a:t>１．子育てに関する制度を活かす環境づくり</a:t>
            </a:r>
            <a:endParaRPr lang="en-US" altLang="ja-JP" sz="12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13" name="テキスト ボックス 12">
            <a:extLst>
              <a:ext uri="{FF2B5EF4-FFF2-40B4-BE49-F238E27FC236}">
                <a16:creationId xmlns:a16="http://schemas.microsoft.com/office/drawing/2014/main" id="{8BEBD90F-CF1B-478E-A017-47422F10563D}"/>
              </a:ext>
            </a:extLst>
          </p:cNvPr>
          <p:cNvSpPr txBox="1"/>
          <p:nvPr/>
        </p:nvSpPr>
        <p:spPr>
          <a:xfrm>
            <a:off x="151992" y="4952654"/>
            <a:ext cx="8835204" cy="276999"/>
          </a:xfrm>
          <a:prstGeom prst="rect">
            <a:avLst/>
          </a:prstGeom>
          <a:noFill/>
        </p:spPr>
        <p:txBody>
          <a:bodyPr wrap="square">
            <a:spAutoFit/>
          </a:bodyPr>
          <a:lstStyle/>
          <a:p>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en-US" sz="1200" b="1" dirty="0">
                <a:latin typeface="UD デジタル 教科書体 NK-R" panose="02020400000000000000" pitchFamily="18" charset="-128"/>
                <a:ea typeface="UD デジタル 教科書体 NK-R" panose="02020400000000000000" pitchFamily="18" charset="-128"/>
              </a:rPr>
              <a:t>育児休業等の取得意向確認：</a:t>
            </a:r>
            <a:r>
              <a:rPr lang="ja-JP" altLang="en-US" sz="1200" dirty="0">
                <a:latin typeface="UD デジタル 教科書体 NK-R" panose="02020400000000000000" pitchFamily="18" charset="-128"/>
                <a:ea typeface="UD デジタル 教科書体 NK-R" panose="02020400000000000000" pitchFamily="18" charset="-128"/>
              </a:rPr>
              <a:t>令和４年度～ </a:t>
            </a:r>
            <a:r>
              <a:rPr lang="en-US" altLang="ja-JP" sz="1200" b="1" dirty="0">
                <a:latin typeface="UD デジタル 教科書体 NK-R" panose="02020400000000000000" pitchFamily="18" charset="-128"/>
                <a:ea typeface="UD デジタル 教科書体 NK-R" panose="02020400000000000000" pitchFamily="18" charset="-128"/>
              </a:rPr>
              <a:t>】</a:t>
            </a:r>
          </a:p>
        </p:txBody>
      </p:sp>
      <p:sp>
        <p:nvSpPr>
          <p:cNvPr id="16" name="正方形/長方形 15">
            <a:extLst>
              <a:ext uri="{FF2B5EF4-FFF2-40B4-BE49-F238E27FC236}">
                <a16:creationId xmlns:a16="http://schemas.microsoft.com/office/drawing/2014/main" id="{CA873BAD-1F17-4A8C-8E6B-3F5E4B66D800}"/>
              </a:ext>
            </a:extLst>
          </p:cNvPr>
          <p:cNvSpPr/>
          <p:nvPr/>
        </p:nvSpPr>
        <p:spPr>
          <a:xfrm>
            <a:off x="151992" y="5228324"/>
            <a:ext cx="8835204" cy="649070"/>
          </a:xfrm>
          <a:prstGeom prst="rect">
            <a:avLst/>
          </a:prstGeom>
          <a:solidFill>
            <a:srgbClr val="FFF7E1"/>
          </a:solidFill>
          <a:ln w="19050">
            <a:prstDash val="sysDot"/>
          </a:ln>
        </p:spPr>
        <p:style>
          <a:lnRef idx="2">
            <a:schemeClr val="accent6"/>
          </a:lnRef>
          <a:fillRef idx="1">
            <a:schemeClr val="lt1"/>
          </a:fillRef>
          <a:effectRef idx="0">
            <a:schemeClr val="accent6"/>
          </a:effectRef>
          <a:fontRef idx="minor">
            <a:schemeClr val="dk1"/>
          </a:fontRef>
        </p:style>
        <p:txBody>
          <a:bodyPr lIns="72000" tIns="0" rIns="36000" bIns="0" rtlCol="0" anchor="t"/>
          <a:lstStyle/>
          <a:p>
            <a:r>
              <a:rPr lang="ja-JP" altLang="en-US" sz="1100" b="1" u="sng" dirty="0">
                <a:solidFill>
                  <a:schemeClr val="tx1"/>
                </a:solidFill>
                <a:latin typeface="UD デジタル 教科書体 NK-R" panose="02020400000000000000" pitchFamily="18" charset="-128"/>
                <a:ea typeface="UD デジタル 教科書体 NK-R" panose="02020400000000000000" pitchFamily="18" charset="-128"/>
              </a:rPr>
              <a:t>○子どもが生まれた（生まれる）ことが分かったら、所属長等は必ず個別周知・意向確認を行ってください！</a:t>
            </a:r>
            <a:endParaRPr lang="en-US" altLang="ja-JP" sz="1050" b="1" u="sng" dirty="0">
              <a:solidFill>
                <a:schemeClr val="tx1"/>
              </a:solidFill>
              <a:latin typeface="UD デジタル 教科書体 NK-R" panose="02020400000000000000" pitchFamily="18" charset="-128"/>
              <a:ea typeface="UD デジタル 教科書体 NK-R" panose="02020400000000000000" pitchFamily="18" charset="-128"/>
            </a:endParaRPr>
          </a:p>
          <a:p>
            <a:pPr marL="92075"/>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　　所属長等は職員またはその配偶者が妊娠し、または出産したことその他これに準ずる事実の申し出があった場合は、当該職員に対して、個別周知・意向確認書を活用し、育児休業に関する制度その他の事項を知らせるとともに、育児休業の承認の請求に係る当該職員の意向を確認するための面談等の措置を講じなければならないこととされています。</a:t>
            </a:r>
            <a:endParaRPr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7" name="正方形/長方形 16">
            <a:extLst>
              <a:ext uri="{FF2B5EF4-FFF2-40B4-BE49-F238E27FC236}">
                <a16:creationId xmlns:a16="http://schemas.microsoft.com/office/drawing/2014/main" id="{3DA394E2-80EF-41E8-ADE2-32E8004539F7}"/>
              </a:ext>
            </a:extLst>
          </p:cNvPr>
          <p:cNvSpPr/>
          <p:nvPr/>
        </p:nvSpPr>
        <p:spPr>
          <a:xfrm>
            <a:off x="151992" y="5967872"/>
            <a:ext cx="8835204" cy="560452"/>
          </a:xfrm>
          <a:prstGeom prst="rect">
            <a:avLst/>
          </a:prstGeom>
          <a:solidFill>
            <a:srgbClr val="FFF7E1"/>
          </a:solidFill>
          <a:ln w="19050">
            <a:prstDash val="sysDot"/>
          </a:ln>
        </p:spPr>
        <p:style>
          <a:lnRef idx="2">
            <a:schemeClr val="accent6"/>
          </a:lnRef>
          <a:fillRef idx="1">
            <a:schemeClr val="lt1"/>
          </a:fillRef>
          <a:effectRef idx="0">
            <a:schemeClr val="accent6"/>
          </a:effectRef>
          <a:fontRef idx="minor">
            <a:schemeClr val="dk1"/>
          </a:fontRef>
        </p:style>
        <p:txBody>
          <a:bodyPr lIns="72000" tIns="0" rIns="36000" bIns="0" rtlCol="0" anchor="t"/>
          <a:lstStyle/>
          <a:p>
            <a:r>
              <a:rPr lang="ja-JP" altLang="en-US" sz="1100" b="1" u="sng" dirty="0">
                <a:solidFill>
                  <a:schemeClr val="tx1"/>
                </a:solidFill>
                <a:latin typeface="UD デジタル 教科書体 NK-R" panose="02020400000000000000" pitchFamily="18" charset="-128"/>
                <a:ea typeface="UD デジタル 教科書体 NK-R" panose="02020400000000000000" pitchFamily="18" charset="-128"/>
              </a:rPr>
              <a:t>○令和６年度から、男性職員の育児休業等については、取得を原則とする取組を導入しています。</a:t>
            </a:r>
            <a:endParaRPr lang="en-US" altLang="ja-JP" sz="1100" b="1" u="sng" dirty="0">
              <a:solidFill>
                <a:schemeClr val="tx1"/>
              </a:solidFill>
              <a:latin typeface="UD デジタル 教科書体 NK-R" panose="02020400000000000000" pitchFamily="18" charset="-128"/>
              <a:ea typeface="UD デジタル 教科書体 NK-R" panose="02020400000000000000" pitchFamily="18" charset="-128"/>
            </a:endParaRPr>
          </a:p>
          <a:p>
            <a:pPr marL="92075"/>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育児休業取得促進に向けたナッジ（行動経済学）の取組として、子が生まれた男性職員は、育児休業を原則取得してください。事情により、職員が育児休業等を取得しない意向である場合は、所属長等は、企画厚生課に対し、取得しない理由の報告してください。　</a:t>
            </a:r>
            <a:endParaRPr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0" name="スライド番号プレースホルダー 9">
            <a:extLst>
              <a:ext uri="{FF2B5EF4-FFF2-40B4-BE49-F238E27FC236}">
                <a16:creationId xmlns:a16="http://schemas.microsoft.com/office/drawing/2014/main" id="{1A7B6514-4FCF-4E70-8665-DC861C77271C}"/>
              </a:ext>
            </a:extLst>
          </p:cNvPr>
          <p:cNvSpPr>
            <a:spLocks noGrp="1"/>
          </p:cNvSpPr>
          <p:nvPr>
            <p:ph type="sldNum" sz="quarter" idx="12"/>
          </p:nvPr>
        </p:nvSpPr>
        <p:spPr>
          <a:xfrm>
            <a:off x="7092441" y="6512442"/>
            <a:ext cx="2057400" cy="365125"/>
          </a:xfrm>
        </p:spPr>
        <p:txBody>
          <a:bodyPr/>
          <a:lstStyle/>
          <a:p>
            <a:fld id="{9258FC76-0BB2-4902-9F00-7AE7FA136629}"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t>15</a:t>
            </a:fld>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3027550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字幕 4">
            <a:extLst>
              <a:ext uri="{FF2B5EF4-FFF2-40B4-BE49-F238E27FC236}">
                <a16:creationId xmlns:a16="http://schemas.microsoft.com/office/drawing/2014/main" id="{F1343AF5-9942-40C2-9894-30617E8341E2}"/>
              </a:ext>
            </a:extLst>
          </p:cNvPr>
          <p:cNvSpPr txBox="1">
            <a:spLocks/>
          </p:cNvSpPr>
          <p:nvPr/>
        </p:nvSpPr>
        <p:spPr>
          <a:xfrm>
            <a:off x="72134" y="1073888"/>
            <a:ext cx="8999731" cy="5416214"/>
          </a:xfrm>
          <a:prstGeom prst="rect">
            <a:avLst/>
          </a:prstGeom>
          <a:noFill/>
          <a:ln>
            <a:solidFill>
              <a:schemeClr val="tx1"/>
            </a:solidFill>
            <a:prstDash val="solid"/>
          </a:ln>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700">
              <a:latin typeface="UD デジタル 教科書体 NK-R" panose="02020400000000000000" pitchFamily="18" charset="-128"/>
              <a:ea typeface="UD デジタル 教科書体 NK-R" panose="02020400000000000000" pitchFamily="18" charset="-128"/>
            </a:endParaRPr>
          </a:p>
        </p:txBody>
      </p:sp>
      <p:sp>
        <p:nvSpPr>
          <p:cNvPr id="8" name="正方形/長方形 7">
            <a:extLst>
              <a:ext uri="{FF2B5EF4-FFF2-40B4-BE49-F238E27FC236}">
                <a16:creationId xmlns:a16="http://schemas.microsoft.com/office/drawing/2014/main" id="{6742F4D1-CFE0-4401-8D5F-9175657E2401}"/>
              </a:ext>
            </a:extLst>
          </p:cNvPr>
          <p:cNvSpPr/>
          <p:nvPr/>
        </p:nvSpPr>
        <p:spPr>
          <a:xfrm>
            <a:off x="-8966" y="2773"/>
            <a:ext cx="9152965" cy="79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9" name="字幕 4">
            <a:extLst>
              <a:ext uri="{FF2B5EF4-FFF2-40B4-BE49-F238E27FC236}">
                <a16:creationId xmlns:a16="http://schemas.microsoft.com/office/drawing/2014/main" id="{3229611B-6D22-4AF6-9A71-DAEFA10E40DD}"/>
              </a:ext>
            </a:extLst>
          </p:cNvPr>
          <p:cNvSpPr txBox="1">
            <a:spLocks/>
          </p:cNvSpPr>
          <p:nvPr/>
        </p:nvSpPr>
        <p:spPr>
          <a:xfrm>
            <a:off x="187036" y="1296785"/>
            <a:ext cx="8769928" cy="5070148"/>
          </a:xfrm>
          <a:prstGeom prst="rect">
            <a:avLst/>
          </a:prstGeom>
          <a:solidFill>
            <a:srgbClr val="EBF0F9"/>
          </a:solidFill>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500">
              <a:latin typeface="UD デジタル 教科書体 NK-R" panose="02020400000000000000" pitchFamily="18" charset="-128"/>
              <a:ea typeface="UD デジタル 教科書体 NK-R" panose="02020400000000000000" pitchFamily="18" charset="-128"/>
            </a:endParaRPr>
          </a:p>
          <a:p>
            <a:pPr algn="l"/>
            <a:endParaRPr lang="en-US" altLang="ja-JP" sz="1400">
              <a:latin typeface="UD デジタル 教科書体 NK-R" panose="02020400000000000000" pitchFamily="18" charset="-128"/>
              <a:ea typeface="UD デジタル 教科書体 NK-R" panose="02020400000000000000" pitchFamily="18" charset="-128"/>
            </a:endParaRPr>
          </a:p>
        </p:txBody>
      </p:sp>
      <p:sp>
        <p:nvSpPr>
          <p:cNvPr id="2" name="正方形/長方形 1">
            <a:extLst>
              <a:ext uri="{FF2B5EF4-FFF2-40B4-BE49-F238E27FC236}">
                <a16:creationId xmlns:a16="http://schemas.microsoft.com/office/drawing/2014/main" id="{3984BB1C-0EC5-4D53-9C71-8C218B02BBCE}"/>
              </a:ext>
            </a:extLst>
          </p:cNvPr>
          <p:cNvSpPr/>
          <p:nvPr/>
        </p:nvSpPr>
        <p:spPr>
          <a:xfrm>
            <a:off x="386542" y="1775606"/>
            <a:ext cx="8387541" cy="8975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　　　　　　　　　</a:t>
            </a:r>
            <a:r>
              <a:rPr lang="ja-JP" altLang="en-US" sz="2000" b="1" u="sng"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令和</a:t>
            </a:r>
            <a:r>
              <a:rPr lang="en-US" altLang="ja-JP" sz="2000" b="1" u="sng"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11</a:t>
            </a:r>
            <a:r>
              <a:rPr lang="ja-JP" altLang="en-US" sz="2000" b="1" u="sng"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年度までに　</a:t>
            </a:r>
            <a:r>
              <a:rPr lang="en-US" altLang="ja-JP" sz="2400" b="1" u="sng"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85</a:t>
            </a:r>
            <a:r>
              <a:rPr lang="ja-JP" altLang="en-US" sz="2400" b="1" u="sng"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％以上</a:t>
            </a:r>
            <a:r>
              <a:rPr lang="ja-JP" altLang="en-US" sz="1100" b="1" u="sng"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（２週間以上の取得）　</a:t>
            </a:r>
            <a:r>
              <a:rPr lang="ja-JP" altLang="en-US" sz="2000" b="1" u="sng"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をめざします。</a:t>
            </a:r>
          </a:p>
        </p:txBody>
      </p:sp>
      <p:sp>
        <p:nvSpPr>
          <p:cNvPr id="12" name="正方形/長方形 11">
            <a:extLst>
              <a:ext uri="{FF2B5EF4-FFF2-40B4-BE49-F238E27FC236}">
                <a16:creationId xmlns:a16="http://schemas.microsoft.com/office/drawing/2014/main" id="{952F74DE-8994-4F95-9D3C-3009125B7A40}"/>
              </a:ext>
            </a:extLst>
          </p:cNvPr>
          <p:cNvSpPr/>
          <p:nvPr/>
        </p:nvSpPr>
        <p:spPr>
          <a:xfrm>
            <a:off x="386542" y="2723522"/>
            <a:ext cx="8038408" cy="3151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「取得率」は、各年度に子どもが産まれた男性職員のうち、「育児休業」を取得した職員の割合を示したものです。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5" name="正方形/長方形 14">
            <a:extLst>
              <a:ext uri="{FF2B5EF4-FFF2-40B4-BE49-F238E27FC236}">
                <a16:creationId xmlns:a16="http://schemas.microsoft.com/office/drawing/2014/main" id="{5ADC9C0A-1C7F-41B8-B576-96B1B527FE32}"/>
              </a:ext>
            </a:extLst>
          </p:cNvPr>
          <p:cNvSpPr/>
          <p:nvPr/>
        </p:nvSpPr>
        <p:spPr>
          <a:xfrm>
            <a:off x="450963" y="3693974"/>
            <a:ext cx="3124122" cy="2655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男性職員の育児休業取得率</a:t>
            </a:r>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a:p>
            <a:endParaRPr lang="ja-JP" altLang="en-US"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4" name="正方形/長方形 13">
            <a:extLst>
              <a:ext uri="{FF2B5EF4-FFF2-40B4-BE49-F238E27FC236}">
                <a16:creationId xmlns:a16="http://schemas.microsoft.com/office/drawing/2014/main" id="{B4CF434F-BC71-494E-9AF4-2CE73B7B6825}"/>
              </a:ext>
            </a:extLst>
          </p:cNvPr>
          <p:cNvSpPr/>
          <p:nvPr/>
        </p:nvSpPr>
        <p:spPr>
          <a:xfrm>
            <a:off x="312542" y="1370357"/>
            <a:ext cx="3847082" cy="2887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男性職員の「育児休業」取得率</a:t>
            </a:r>
          </a:p>
        </p:txBody>
      </p:sp>
      <p:pic>
        <p:nvPicPr>
          <p:cNvPr id="16" name="グラフィックス 15" descr="教師 単色塗りつぶし">
            <a:extLst>
              <a:ext uri="{FF2B5EF4-FFF2-40B4-BE49-F238E27FC236}">
                <a16:creationId xmlns:a16="http://schemas.microsoft.com/office/drawing/2014/main" id="{83008A5B-6303-4FBD-9B84-4F2C15318C7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0963" y="1792188"/>
            <a:ext cx="827120" cy="914400"/>
          </a:xfrm>
          <a:prstGeom prst="rect">
            <a:avLst/>
          </a:prstGeom>
        </p:spPr>
      </p:pic>
      <p:graphicFrame>
        <p:nvGraphicFramePr>
          <p:cNvPr id="20" name="表 20">
            <a:extLst>
              <a:ext uri="{FF2B5EF4-FFF2-40B4-BE49-F238E27FC236}">
                <a16:creationId xmlns:a16="http://schemas.microsoft.com/office/drawing/2014/main" id="{6C7DAA1E-AC6C-47D1-B049-DD8F6C2E61D7}"/>
              </a:ext>
            </a:extLst>
          </p:cNvPr>
          <p:cNvGraphicFramePr>
            <a:graphicFrameLocks noGrp="1"/>
          </p:cNvGraphicFramePr>
          <p:nvPr>
            <p:extLst>
              <p:ext uri="{D42A27DB-BD31-4B8C-83A1-F6EECF244321}">
                <p14:modId xmlns:p14="http://schemas.microsoft.com/office/powerpoint/2010/main" val="334018545"/>
              </p:ext>
            </p:extLst>
          </p:nvPr>
        </p:nvGraphicFramePr>
        <p:xfrm>
          <a:off x="600310" y="4060262"/>
          <a:ext cx="2910957" cy="1566448"/>
        </p:xfrm>
        <a:graphic>
          <a:graphicData uri="http://schemas.openxmlformats.org/drawingml/2006/table">
            <a:tbl>
              <a:tblPr firstRow="1" bandRow="1">
                <a:tableStyleId>{5C22544A-7EE6-4342-B048-85BDC9FD1C3A}</a:tableStyleId>
              </a:tblPr>
              <a:tblGrid>
                <a:gridCol w="970319">
                  <a:extLst>
                    <a:ext uri="{9D8B030D-6E8A-4147-A177-3AD203B41FA5}">
                      <a16:colId xmlns:a16="http://schemas.microsoft.com/office/drawing/2014/main" val="3434178043"/>
                    </a:ext>
                  </a:extLst>
                </a:gridCol>
                <a:gridCol w="970319">
                  <a:extLst>
                    <a:ext uri="{9D8B030D-6E8A-4147-A177-3AD203B41FA5}">
                      <a16:colId xmlns:a16="http://schemas.microsoft.com/office/drawing/2014/main" val="1870726567"/>
                    </a:ext>
                  </a:extLst>
                </a:gridCol>
                <a:gridCol w="970319">
                  <a:extLst>
                    <a:ext uri="{9D8B030D-6E8A-4147-A177-3AD203B41FA5}">
                      <a16:colId xmlns:a16="http://schemas.microsoft.com/office/drawing/2014/main" val="2217623065"/>
                    </a:ext>
                  </a:extLst>
                </a:gridCol>
              </a:tblGrid>
              <a:tr h="377025">
                <a:tc>
                  <a:txBody>
                    <a:bodyPr/>
                    <a:lstStyle/>
                    <a:p>
                      <a:pPr algn="ctr"/>
                      <a:r>
                        <a:rPr kumimoji="1" lang="ja-JP" altLang="en-US" sz="1100" b="0">
                          <a:latin typeface="+mn-ea"/>
                          <a:ea typeface="+mn-ea"/>
                        </a:rPr>
                        <a:t>令和元年度</a:t>
                      </a:r>
                    </a:p>
                  </a:txBody>
                  <a:tcPr anchor="ctr"/>
                </a:tc>
                <a:tc>
                  <a:txBody>
                    <a:bodyPr/>
                    <a:lstStyle/>
                    <a:p>
                      <a:pPr algn="ctr"/>
                      <a:r>
                        <a:rPr kumimoji="1" lang="ja-JP" altLang="en-US" sz="1100" b="0" dirty="0">
                          <a:latin typeface="+mn-ea"/>
                          <a:ea typeface="+mn-ea"/>
                        </a:rPr>
                        <a:t>令和</a:t>
                      </a:r>
                      <a:r>
                        <a:rPr kumimoji="1" lang="ja-JP" altLang="en-US" sz="1100" b="0" dirty="0">
                          <a:latin typeface="UD デジタル 教科書体 NK-R" panose="02020400000000000000" pitchFamily="18" charset="-128"/>
                          <a:ea typeface="UD デジタル 教科書体 NK-R" panose="02020400000000000000" pitchFamily="18" charset="-128"/>
                        </a:rPr>
                        <a:t>２年度</a:t>
                      </a:r>
                    </a:p>
                  </a:txBody>
                  <a:tcPr anchor="ctr"/>
                </a:tc>
                <a:tc>
                  <a:txBody>
                    <a:bodyPr/>
                    <a:lstStyle/>
                    <a:p>
                      <a:pPr algn="ctr"/>
                      <a:r>
                        <a:rPr kumimoji="1" lang="ja-JP" altLang="en-US" sz="1100" b="0">
                          <a:latin typeface="+mn-ea"/>
                          <a:ea typeface="+mn-ea"/>
                        </a:rPr>
                        <a:t>令和３年度</a:t>
                      </a:r>
                    </a:p>
                  </a:txBody>
                  <a:tcPr anchor="ctr"/>
                </a:tc>
                <a:extLst>
                  <a:ext uri="{0D108BD9-81ED-4DB2-BD59-A6C34878D82A}">
                    <a16:rowId xmlns:a16="http://schemas.microsoft.com/office/drawing/2014/main" val="2562423130"/>
                  </a:ext>
                </a:extLst>
              </a:tr>
              <a:tr h="418106">
                <a:tc>
                  <a:txBody>
                    <a:bodyPr/>
                    <a:lstStyle/>
                    <a:p>
                      <a:pPr algn="ctr"/>
                      <a:r>
                        <a:rPr kumimoji="1" lang="en-US" altLang="ja-JP" sz="1200" b="0" dirty="0">
                          <a:latin typeface="+mn-ea"/>
                          <a:ea typeface="+mn-ea"/>
                        </a:rPr>
                        <a:t>7.7%</a:t>
                      </a:r>
                      <a:endParaRPr kumimoji="1" lang="ja-JP" altLang="en-US" sz="1200" b="0" dirty="0">
                        <a:latin typeface="+mn-ea"/>
                        <a:ea typeface="+mn-ea"/>
                      </a:endParaRPr>
                    </a:p>
                  </a:txBody>
                  <a:tcPr anchor="ctr"/>
                </a:tc>
                <a:tc>
                  <a:txBody>
                    <a:bodyPr/>
                    <a:lstStyle/>
                    <a:p>
                      <a:pPr algn="ctr"/>
                      <a:r>
                        <a:rPr kumimoji="1" lang="en-US" altLang="ja-JP" sz="1200" b="0" dirty="0">
                          <a:latin typeface="+mn-ea"/>
                          <a:ea typeface="+mn-ea"/>
                        </a:rPr>
                        <a:t>27.3%</a:t>
                      </a:r>
                      <a:endParaRPr kumimoji="1" lang="ja-JP" altLang="en-US" sz="1200" b="0" dirty="0">
                        <a:latin typeface="+mn-ea"/>
                        <a:ea typeface="+mn-ea"/>
                      </a:endParaRPr>
                    </a:p>
                  </a:txBody>
                  <a:tcPr anchor="ctr"/>
                </a:tc>
                <a:tc>
                  <a:txBody>
                    <a:bodyPr/>
                    <a:lstStyle/>
                    <a:p>
                      <a:pPr algn="ctr"/>
                      <a:r>
                        <a:rPr kumimoji="1" lang="en-US" altLang="ja-JP" sz="1200" b="0" dirty="0">
                          <a:latin typeface="+mn-ea"/>
                          <a:ea typeface="+mn-ea"/>
                        </a:rPr>
                        <a:t>40.0%</a:t>
                      </a:r>
                      <a:endParaRPr kumimoji="1" lang="ja-JP" altLang="en-US" sz="1200" b="0" dirty="0">
                        <a:latin typeface="+mn-ea"/>
                        <a:ea typeface="+mn-ea"/>
                      </a:endParaRPr>
                    </a:p>
                  </a:txBody>
                  <a:tcPr anchor="ctr">
                    <a:lnB w="12700" cmpd="sng">
                      <a:noFill/>
                    </a:lnB>
                  </a:tcPr>
                </a:tc>
                <a:extLst>
                  <a:ext uri="{0D108BD9-81ED-4DB2-BD59-A6C34878D82A}">
                    <a16:rowId xmlns:a16="http://schemas.microsoft.com/office/drawing/2014/main" val="3110738731"/>
                  </a:ext>
                </a:extLst>
              </a:tr>
              <a:tr h="286246">
                <a:tc>
                  <a:txBody>
                    <a:bodyPr/>
                    <a:lstStyle/>
                    <a:p>
                      <a:pPr algn="ctr"/>
                      <a:r>
                        <a:rPr kumimoji="1" lang="ja-JP" altLang="en-US" sz="1100" b="0" dirty="0">
                          <a:solidFill>
                            <a:schemeClr val="bg1"/>
                          </a:solidFill>
                          <a:latin typeface="+mn-ea"/>
                          <a:ea typeface="+mn-ea"/>
                        </a:rPr>
                        <a:t>令和４年度</a:t>
                      </a:r>
                    </a:p>
                  </a:txBody>
                  <a:tcPr anchor="ctr">
                    <a:solidFill>
                      <a:schemeClr val="accent1"/>
                    </a:solidFill>
                  </a:tcPr>
                </a:tc>
                <a:tc>
                  <a:txBody>
                    <a:bodyPr/>
                    <a:lstStyle/>
                    <a:p>
                      <a:pPr algn="ctr"/>
                      <a:r>
                        <a:rPr kumimoji="1" lang="ja-JP" altLang="en-US" sz="1100" b="0" dirty="0">
                          <a:solidFill>
                            <a:schemeClr val="bg1"/>
                          </a:solidFill>
                          <a:latin typeface="+mn-ea"/>
                          <a:ea typeface="+mn-ea"/>
                        </a:rPr>
                        <a:t>令和５年度</a:t>
                      </a:r>
                    </a:p>
                  </a:txBody>
                  <a:tcPr anchor="ctr">
                    <a:lnR w="12700" cmpd="sng">
                      <a:noFill/>
                    </a:lnR>
                    <a:solidFill>
                      <a:schemeClr val="accent1"/>
                    </a:solidFill>
                  </a:tcPr>
                </a:tc>
                <a:tc>
                  <a:txBody>
                    <a:bodyPr/>
                    <a:lstStyle/>
                    <a:p>
                      <a:endParaRPr kumimoji="1" lang="ja-JP" altLang="en-US" b="0" dirty="0">
                        <a:latin typeface="+mn-ea"/>
                        <a:ea typeface="+mn-ea"/>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802163202"/>
                  </a:ext>
                </a:extLst>
              </a:tr>
              <a:tr h="405557">
                <a:tc>
                  <a:txBody>
                    <a:bodyPr/>
                    <a:lstStyle/>
                    <a:p>
                      <a:pPr algn="ctr"/>
                      <a:r>
                        <a:rPr kumimoji="1" lang="en-US" altLang="ja-JP" sz="1200" b="0" dirty="0">
                          <a:latin typeface="+mn-ea"/>
                          <a:ea typeface="+mn-ea"/>
                        </a:rPr>
                        <a:t>34.8%</a:t>
                      </a:r>
                      <a:endParaRPr kumimoji="1" lang="ja-JP" altLang="en-US" sz="1200" b="0" dirty="0">
                        <a:latin typeface="+mn-ea"/>
                        <a:ea typeface="+mn-ea"/>
                      </a:endParaRPr>
                    </a:p>
                  </a:txBody>
                  <a:tcPr anchor="ctr"/>
                </a:tc>
                <a:tc>
                  <a:txBody>
                    <a:bodyPr/>
                    <a:lstStyle/>
                    <a:p>
                      <a:pPr algn="ctr"/>
                      <a:r>
                        <a:rPr kumimoji="1" lang="en-US" altLang="ja-JP" sz="1200" b="0" dirty="0">
                          <a:latin typeface="+mn-ea"/>
                          <a:ea typeface="+mn-ea"/>
                        </a:rPr>
                        <a:t>55.0%</a:t>
                      </a:r>
                      <a:endParaRPr kumimoji="1" lang="ja-JP" altLang="en-US" sz="1200" b="0" dirty="0">
                        <a:latin typeface="+mn-ea"/>
                        <a:ea typeface="+mn-ea"/>
                      </a:endParaRPr>
                    </a:p>
                  </a:txBody>
                  <a:tcPr anchor="ctr">
                    <a:lnR w="12700" cmpd="sng">
                      <a:noFill/>
                    </a:lnR>
                  </a:tcPr>
                </a:tc>
                <a:tc>
                  <a:txBody>
                    <a:bodyPr/>
                    <a:lstStyle/>
                    <a:p>
                      <a:endParaRPr kumimoji="1" lang="ja-JP" altLang="en-US" b="0" dirty="0">
                        <a:latin typeface="+mn-ea"/>
                        <a:ea typeface="+mn-ea"/>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022170339"/>
                  </a:ext>
                </a:extLst>
              </a:tr>
            </a:tbl>
          </a:graphicData>
        </a:graphic>
      </p:graphicFrame>
      <p:sp>
        <p:nvSpPr>
          <p:cNvPr id="10" name="スライド番号プレースホルダー 9">
            <a:extLst>
              <a:ext uri="{FF2B5EF4-FFF2-40B4-BE49-F238E27FC236}">
                <a16:creationId xmlns:a16="http://schemas.microsoft.com/office/drawing/2014/main" id="{0045C48B-441B-43C4-8F51-277CD58B74CF}"/>
              </a:ext>
            </a:extLst>
          </p:cNvPr>
          <p:cNvSpPr>
            <a:spLocks noGrp="1"/>
          </p:cNvSpPr>
          <p:nvPr>
            <p:ph type="sldNum" sz="quarter" idx="12"/>
          </p:nvPr>
        </p:nvSpPr>
        <p:spPr>
          <a:xfrm>
            <a:off x="7080365" y="6490102"/>
            <a:ext cx="2057400" cy="365125"/>
          </a:xfrm>
        </p:spPr>
        <p:txBody>
          <a:bodyPr/>
          <a:lstStyle/>
          <a:p>
            <a:fld id="{9258FC76-0BB2-4902-9F00-7AE7FA136629}"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t>16</a:t>
            </a:fld>
            <a:endParaRPr kumimoji="1" lang="ja-JP" altLang="en-US">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8" name="タイトル 1">
            <a:extLst>
              <a:ext uri="{FF2B5EF4-FFF2-40B4-BE49-F238E27FC236}">
                <a16:creationId xmlns:a16="http://schemas.microsoft.com/office/drawing/2014/main" id="{0C105767-BD44-409A-ADDB-B891CDA8821D}"/>
              </a:ext>
            </a:extLst>
          </p:cNvPr>
          <p:cNvSpPr txBox="1">
            <a:spLocks/>
          </p:cNvSpPr>
          <p:nvPr/>
        </p:nvSpPr>
        <p:spPr>
          <a:xfrm>
            <a:off x="6234" y="0"/>
            <a:ext cx="1800000" cy="78962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第４章</a:t>
            </a:r>
            <a:r>
              <a:rPr lang="ja-JP" altLang="en-US" sz="3600" b="1" dirty="0">
                <a:solidFill>
                  <a:schemeClr val="bg1"/>
                </a:solidFill>
                <a:latin typeface="UD デジタル 教科書体 NK-R" panose="02020400000000000000" pitchFamily="18" charset="-128"/>
                <a:ea typeface="UD デジタル 教科書体 NK-R" panose="02020400000000000000" pitchFamily="18" charset="-128"/>
              </a:rPr>
              <a:t>　</a:t>
            </a:r>
            <a:endParaRPr lang="en-US" altLang="ja-JP" sz="3600" b="1"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1200" b="1" dirty="0">
                <a:solidFill>
                  <a:schemeClr val="bg1"/>
                </a:solidFill>
                <a:latin typeface="UD デジタル 教科書体 NK-R" panose="02020400000000000000" pitchFamily="18" charset="-128"/>
                <a:ea typeface="UD デジタル 教科書体 NK-R" panose="02020400000000000000" pitchFamily="18" charset="-128"/>
              </a:rPr>
              <a:t>具体的な取組内容</a:t>
            </a:r>
            <a:endParaRPr lang="ja-JP" altLang="en-US" sz="1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21" name="タイトル 1">
            <a:extLst>
              <a:ext uri="{FF2B5EF4-FFF2-40B4-BE49-F238E27FC236}">
                <a16:creationId xmlns:a16="http://schemas.microsoft.com/office/drawing/2014/main" id="{BACAC2D7-3737-4C4A-AE72-D44E8B62BBFE}"/>
              </a:ext>
            </a:extLst>
          </p:cNvPr>
          <p:cNvSpPr txBox="1">
            <a:spLocks/>
          </p:cNvSpPr>
          <p:nvPr/>
        </p:nvSpPr>
        <p:spPr>
          <a:xfrm>
            <a:off x="1729046" y="0"/>
            <a:ext cx="7408719" cy="78689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b="1">
                <a:solidFill>
                  <a:schemeClr val="bg1"/>
                </a:solidFill>
                <a:latin typeface="UD デジタル 教科書体 NK-R" panose="02020400000000000000" pitchFamily="18" charset="-128"/>
                <a:ea typeface="UD デジタル 教科書体 NK-R" panose="02020400000000000000" pitchFamily="18" charset="-128"/>
              </a:rPr>
              <a:t>　</a:t>
            </a:r>
            <a:r>
              <a:rPr lang="ja-JP" altLang="en-US" sz="2000" b="1" u="sng">
                <a:solidFill>
                  <a:schemeClr val="bg1"/>
                </a:solidFill>
                <a:latin typeface="UD デジタル 教科書体 NK-R" panose="02020400000000000000" pitchFamily="18" charset="-128"/>
                <a:ea typeface="UD デジタル 教科書体 NK-R" panose="02020400000000000000" pitchFamily="18" charset="-128"/>
              </a:rPr>
              <a:t>１．子育てに関する制度を活かす環境づくり</a:t>
            </a:r>
            <a:endParaRPr lang="en-US" altLang="ja-JP" sz="1200" b="1">
              <a:solidFill>
                <a:schemeClr val="bg1"/>
              </a:solidFill>
              <a:latin typeface="UD デジタル 教科書体 NK-R" panose="02020400000000000000" pitchFamily="18" charset="-128"/>
              <a:ea typeface="UD デジタル 教科書体 NK-R" panose="02020400000000000000" pitchFamily="18" charset="-128"/>
            </a:endParaRPr>
          </a:p>
        </p:txBody>
      </p:sp>
      <p:graphicFrame>
        <p:nvGraphicFramePr>
          <p:cNvPr id="22" name="グラフ 21">
            <a:extLst>
              <a:ext uri="{FF2B5EF4-FFF2-40B4-BE49-F238E27FC236}">
                <a16:creationId xmlns:a16="http://schemas.microsoft.com/office/drawing/2014/main" id="{70EC1E8D-3703-475F-BEE7-88EEEA6D10BB}"/>
              </a:ext>
            </a:extLst>
          </p:cNvPr>
          <p:cNvGraphicFramePr>
            <a:graphicFrameLocks/>
          </p:cNvGraphicFramePr>
          <p:nvPr>
            <p:extLst>
              <p:ext uri="{D42A27DB-BD31-4B8C-83A1-F6EECF244321}">
                <p14:modId xmlns:p14="http://schemas.microsoft.com/office/powerpoint/2010/main" val="3543899755"/>
              </p:ext>
            </p:extLst>
          </p:nvPr>
        </p:nvGraphicFramePr>
        <p:xfrm>
          <a:off x="3839012" y="3177377"/>
          <a:ext cx="4935071" cy="303360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746688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6742F4D1-CFE0-4401-8D5F-9175657E2401}"/>
              </a:ext>
            </a:extLst>
          </p:cNvPr>
          <p:cNvSpPr/>
          <p:nvPr/>
        </p:nvSpPr>
        <p:spPr>
          <a:xfrm>
            <a:off x="-8965" y="0"/>
            <a:ext cx="9152965" cy="79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40" name="スライド番号プレースホルダー 39">
            <a:extLst>
              <a:ext uri="{FF2B5EF4-FFF2-40B4-BE49-F238E27FC236}">
                <a16:creationId xmlns:a16="http://schemas.microsoft.com/office/drawing/2014/main" id="{7C89BA77-1989-46C1-8AE2-03ACC7282D1C}"/>
              </a:ext>
            </a:extLst>
          </p:cNvPr>
          <p:cNvSpPr>
            <a:spLocks noGrp="1"/>
          </p:cNvSpPr>
          <p:nvPr>
            <p:ph type="sldNum" sz="quarter" idx="12"/>
          </p:nvPr>
        </p:nvSpPr>
        <p:spPr>
          <a:xfrm>
            <a:off x="7088869" y="6492875"/>
            <a:ext cx="2057400" cy="365125"/>
          </a:xfrm>
        </p:spPr>
        <p:txBody>
          <a:bodyPr/>
          <a:lstStyle/>
          <a:p>
            <a:fld id="{9258FC76-0BB2-4902-9F00-7AE7FA136629}"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t>17</a:t>
            </a:fld>
            <a:endParaRPr kumimoji="1" lang="ja-JP" altLang="en-US">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41" name="タイトル 1">
            <a:extLst>
              <a:ext uri="{FF2B5EF4-FFF2-40B4-BE49-F238E27FC236}">
                <a16:creationId xmlns:a16="http://schemas.microsoft.com/office/drawing/2014/main" id="{31E3480B-9636-4558-9F0B-D30D0065EDA7}"/>
              </a:ext>
            </a:extLst>
          </p:cNvPr>
          <p:cNvSpPr txBox="1">
            <a:spLocks/>
          </p:cNvSpPr>
          <p:nvPr/>
        </p:nvSpPr>
        <p:spPr>
          <a:xfrm>
            <a:off x="0" y="0"/>
            <a:ext cx="1800000" cy="78962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第４章</a:t>
            </a:r>
            <a:r>
              <a:rPr lang="ja-JP" altLang="en-US" sz="3600" b="1" dirty="0">
                <a:solidFill>
                  <a:schemeClr val="bg1"/>
                </a:solidFill>
                <a:latin typeface="UD デジタル 教科書体 NK-R" panose="02020400000000000000" pitchFamily="18" charset="-128"/>
                <a:ea typeface="UD デジタル 教科書体 NK-R" panose="02020400000000000000" pitchFamily="18" charset="-128"/>
              </a:rPr>
              <a:t>　</a:t>
            </a:r>
            <a:endParaRPr lang="en-US" altLang="ja-JP" sz="3600" b="1"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1200" b="1" dirty="0">
                <a:solidFill>
                  <a:schemeClr val="bg1"/>
                </a:solidFill>
                <a:latin typeface="UD デジタル 教科書体 NK-R" panose="02020400000000000000" pitchFamily="18" charset="-128"/>
                <a:ea typeface="UD デジタル 教科書体 NK-R" panose="02020400000000000000" pitchFamily="18" charset="-128"/>
              </a:rPr>
              <a:t>具体的な取組内容</a:t>
            </a:r>
            <a:endParaRPr lang="ja-JP" altLang="en-US" sz="1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42" name="タイトル 1">
            <a:extLst>
              <a:ext uri="{FF2B5EF4-FFF2-40B4-BE49-F238E27FC236}">
                <a16:creationId xmlns:a16="http://schemas.microsoft.com/office/drawing/2014/main" id="{F9D1C71B-6BD1-4F8B-9FAB-3F04732625E6}"/>
              </a:ext>
            </a:extLst>
          </p:cNvPr>
          <p:cNvSpPr txBox="1">
            <a:spLocks/>
          </p:cNvSpPr>
          <p:nvPr/>
        </p:nvSpPr>
        <p:spPr>
          <a:xfrm>
            <a:off x="1729046" y="0"/>
            <a:ext cx="7408719" cy="78689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b="1">
                <a:solidFill>
                  <a:schemeClr val="bg1"/>
                </a:solidFill>
                <a:latin typeface="UD デジタル 教科書体 NK-R" panose="02020400000000000000" pitchFamily="18" charset="-128"/>
                <a:ea typeface="UD デジタル 教科書体 NK-R" panose="02020400000000000000" pitchFamily="18" charset="-128"/>
              </a:rPr>
              <a:t>　</a:t>
            </a:r>
            <a:r>
              <a:rPr lang="ja-JP" altLang="en-US" sz="2000" b="1" u="sng">
                <a:solidFill>
                  <a:schemeClr val="bg1"/>
                </a:solidFill>
                <a:latin typeface="UD デジタル 教科書体 NK-R" panose="02020400000000000000" pitchFamily="18" charset="-128"/>
                <a:ea typeface="UD デジタル 教科書体 NK-R" panose="02020400000000000000" pitchFamily="18" charset="-128"/>
              </a:rPr>
              <a:t>１．子育てに関する制度を活かす環境づくり</a:t>
            </a:r>
            <a:endParaRPr lang="en-US" altLang="ja-JP" sz="1200" b="1">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28" name="正方形/長方形 27">
            <a:extLst>
              <a:ext uri="{FF2B5EF4-FFF2-40B4-BE49-F238E27FC236}">
                <a16:creationId xmlns:a16="http://schemas.microsoft.com/office/drawing/2014/main" id="{13B30CF4-A823-440F-958A-B9AF4DAD186E}"/>
              </a:ext>
            </a:extLst>
          </p:cNvPr>
          <p:cNvSpPr/>
          <p:nvPr/>
        </p:nvSpPr>
        <p:spPr>
          <a:xfrm>
            <a:off x="2078" y="789760"/>
            <a:ext cx="9144000" cy="339562"/>
          </a:xfrm>
          <a:prstGeom prst="rect">
            <a:avLst/>
          </a:prstGeom>
          <a:solidFill>
            <a:srgbClr val="ECF5E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（４）多様な働き方への支援</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grpSp>
        <p:nvGrpSpPr>
          <p:cNvPr id="5" name="グループ化 4">
            <a:extLst>
              <a:ext uri="{FF2B5EF4-FFF2-40B4-BE49-F238E27FC236}">
                <a16:creationId xmlns:a16="http://schemas.microsoft.com/office/drawing/2014/main" id="{CE877865-9984-4C51-BB16-5DB18AD7D582}"/>
              </a:ext>
            </a:extLst>
          </p:cNvPr>
          <p:cNvGrpSpPr/>
          <p:nvPr/>
        </p:nvGrpSpPr>
        <p:grpSpPr>
          <a:xfrm>
            <a:off x="189114" y="1795645"/>
            <a:ext cx="8769928" cy="4600846"/>
            <a:chOff x="187036" y="1296786"/>
            <a:chExt cx="8769928" cy="4600846"/>
          </a:xfrm>
        </p:grpSpPr>
        <p:sp>
          <p:nvSpPr>
            <p:cNvPr id="9" name="字幕 4">
              <a:extLst>
                <a:ext uri="{FF2B5EF4-FFF2-40B4-BE49-F238E27FC236}">
                  <a16:creationId xmlns:a16="http://schemas.microsoft.com/office/drawing/2014/main" id="{3229611B-6D22-4AF6-9A71-DAEFA10E40DD}"/>
                </a:ext>
              </a:extLst>
            </p:cNvPr>
            <p:cNvSpPr txBox="1">
              <a:spLocks/>
            </p:cNvSpPr>
            <p:nvPr/>
          </p:nvSpPr>
          <p:spPr>
            <a:xfrm>
              <a:off x="187036" y="1296786"/>
              <a:ext cx="8769928" cy="4600846"/>
            </a:xfrm>
            <a:prstGeom prst="rect">
              <a:avLst/>
            </a:prstGeom>
            <a:solidFill>
              <a:srgbClr val="EBF0F9"/>
            </a:solidFill>
            <a:ln>
              <a:noFill/>
            </a:ln>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500">
                <a:latin typeface="UD デジタル 教科書体 NK-R" panose="02020400000000000000" pitchFamily="18" charset="-128"/>
                <a:ea typeface="UD デジタル 教科書体 NK-R" panose="02020400000000000000" pitchFamily="18" charset="-128"/>
              </a:endParaRPr>
            </a:p>
          </p:txBody>
        </p:sp>
        <p:grpSp>
          <p:nvGrpSpPr>
            <p:cNvPr id="3" name="グループ化 2">
              <a:extLst>
                <a:ext uri="{FF2B5EF4-FFF2-40B4-BE49-F238E27FC236}">
                  <a16:creationId xmlns:a16="http://schemas.microsoft.com/office/drawing/2014/main" id="{73B2A101-3E59-4CCB-8FB0-993CA3E95C83}"/>
                </a:ext>
              </a:extLst>
            </p:cNvPr>
            <p:cNvGrpSpPr/>
            <p:nvPr/>
          </p:nvGrpSpPr>
          <p:grpSpPr>
            <a:xfrm>
              <a:off x="306263" y="1516716"/>
              <a:ext cx="4176000" cy="1722275"/>
              <a:chOff x="371904" y="252017"/>
              <a:chExt cx="4176000" cy="1722275"/>
            </a:xfrm>
          </p:grpSpPr>
          <p:sp>
            <p:nvSpPr>
              <p:cNvPr id="14" name="正方形/長方形 13">
                <a:extLst>
                  <a:ext uri="{FF2B5EF4-FFF2-40B4-BE49-F238E27FC236}">
                    <a16:creationId xmlns:a16="http://schemas.microsoft.com/office/drawing/2014/main" id="{C31127B5-E9B7-4A6E-9B0E-D7116B677066}"/>
                  </a:ext>
                </a:extLst>
              </p:cNvPr>
              <p:cNvSpPr/>
              <p:nvPr/>
            </p:nvSpPr>
            <p:spPr>
              <a:xfrm>
                <a:off x="371904" y="629415"/>
                <a:ext cx="4176000" cy="13448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育児短時間勤務制度、部分休業や子育て部分休暇を利用することは、育児休業から通常勤務への円滑な移行や、夫婦が同時期に時間単位又は日単位で育児を分担することを可能とするなど、職業生活と家庭生活の両立のために有効な手段であることから、制度の利用を考えている場合は、業務が円滑に進むよう、できるだけ早い段階で所属長等や周囲の職員に相談しましょう。</a:t>
                </a:r>
              </a:p>
            </p:txBody>
          </p:sp>
          <p:sp>
            <p:nvSpPr>
              <p:cNvPr id="20" name="正方形/長方形 19">
                <a:extLst>
                  <a:ext uri="{FF2B5EF4-FFF2-40B4-BE49-F238E27FC236}">
                    <a16:creationId xmlns:a16="http://schemas.microsoft.com/office/drawing/2014/main" id="{574ED328-052A-4D95-AFD6-C1955F73FD07}"/>
                  </a:ext>
                </a:extLst>
              </p:cNvPr>
              <p:cNvSpPr/>
              <p:nvPr/>
            </p:nvSpPr>
            <p:spPr>
              <a:xfrm>
                <a:off x="371904" y="252017"/>
                <a:ext cx="4176000" cy="359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子育て中の職員</a:t>
                </a:r>
              </a:p>
            </p:txBody>
          </p:sp>
        </p:grpSp>
        <p:grpSp>
          <p:nvGrpSpPr>
            <p:cNvPr id="12" name="グループ化 11">
              <a:extLst>
                <a:ext uri="{FF2B5EF4-FFF2-40B4-BE49-F238E27FC236}">
                  <a16:creationId xmlns:a16="http://schemas.microsoft.com/office/drawing/2014/main" id="{77013B8D-1974-4AD5-89E5-D6CABC796316}"/>
                </a:ext>
              </a:extLst>
            </p:cNvPr>
            <p:cNvGrpSpPr/>
            <p:nvPr/>
          </p:nvGrpSpPr>
          <p:grpSpPr>
            <a:xfrm>
              <a:off x="4601490" y="1516716"/>
              <a:ext cx="4176000" cy="1279622"/>
              <a:chOff x="337026" y="3421053"/>
              <a:chExt cx="4176000" cy="1279622"/>
            </a:xfrm>
          </p:grpSpPr>
          <p:sp>
            <p:nvSpPr>
              <p:cNvPr id="16" name="正方形/長方形 15">
                <a:extLst>
                  <a:ext uri="{FF2B5EF4-FFF2-40B4-BE49-F238E27FC236}">
                    <a16:creationId xmlns:a16="http://schemas.microsoft.com/office/drawing/2014/main" id="{51E40CD9-2249-4723-82C5-DC55D509DEC5}"/>
                  </a:ext>
                </a:extLst>
              </p:cNvPr>
              <p:cNvSpPr/>
              <p:nvPr/>
            </p:nvSpPr>
            <p:spPr>
              <a:xfrm>
                <a:off x="337026" y="3780419"/>
                <a:ext cx="4176000" cy="9202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育児短時間勤務の代替要員の措置については、非常勤職員で対応することとし、一定の要件を満たす場合には、再任用短時間勤務職員を配置するなど、職員が安心してこの制度を利用できるように努めます。</a:t>
                </a:r>
              </a:p>
            </p:txBody>
          </p:sp>
          <p:sp>
            <p:nvSpPr>
              <p:cNvPr id="23" name="正方形/長方形 22">
                <a:extLst>
                  <a:ext uri="{FF2B5EF4-FFF2-40B4-BE49-F238E27FC236}">
                    <a16:creationId xmlns:a16="http://schemas.microsoft.com/office/drawing/2014/main" id="{3F32335B-635A-42C2-98CA-3ED3B45DCCB5}"/>
                  </a:ext>
                </a:extLst>
              </p:cNvPr>
              <p:cNvSpPr/>
              <p:nvPr/>
            </p:nvSpPr>
            <p:spPr>
              <a:xfrm>
                <a:off x="337026" y="3421053"/>
                <a:ext cx="4176000" cy="359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教育総務企画課</a:t>
                </a:r>
                <a:endParaRPr lang="en-US" altLang="ja-JP" sz="1100" b="1" dirty="0">
                  <a:solidFill>
                    <a:schemeClr val="bg1"/>
                  </a:solidFill>
                  <a:latin typeface="UD デジタル 教科書体 NK-R" panose="02020400000000000000" pitchFamily="18" charset="-128"/>
                  <a:ea typeface="UD デジタル 教科書体 NK-R" panose="02020400000000000000" pitchFamily="18" charset="-128"/>
                </a:endParaRPr>
              </a:p>
            </p:txBody>
          </p:sp>
        </p:grpSp>
        <p:grpSp>
          <p:nvGrpSpPr>
            <p:cNvPr id="15" name="グループ化 14">
              <a:extLst>
                <a:ext uri="{FF2B5EF4-FFF2-40B4-BE49-F238E27FC236}">
                  <a16:creationId xmlns:a16="http://schemas.microsoft.com/office/drawing/2014/main" id="{02416979-2DF4-445F-A2C5-51E12CF11438}"/>
                </a:ext>
              </a:extLst>
            </p:cNvPr>
            <p:cNvGrpSpPr/>
            <p:nvPr/>
          </p:nvGrpSpPr>
          <p:grpSpPr>
            <a:xfrm>
              <a:off x="306263" y="3417210"/>
              <a:ext cx="4176000" cy="983477"/>
              <a:chOff x="371904" y="3518090"/>
              <a:chExt cx="4176000" cy="872024"/>
            </a:xfrm>
          </p:grpSpPr>
          <p:sp>
            <p:nvSpPr>
              <p:cNvPr id="25" name="正方形/長方形 24">
                <a:extLst>
                  <a:ext uri="{FF2B5EF4-FFF2-40B4-BE49-F238E27FC236}">
                    <a16:creationId xmlns:a16="http://schemas.microsoft.com/office/drawing/2014/main" id="{814C009B-CE52-4CB8-AC3A-A5829473520F}"/>
                  </a:ext>
                </a:extLst>
              </p:cNvPr>
              <p:cNvSpPr/>
              <p:nvPr/>
            </p:nvSpPr>
            <p:spPr>
              <a:xfrm>
                <a:off x="371904" y="3837293"/>
                <a:ext cx="4176000" cy="55282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子育て中の職員が、できる限り職員の希望どおりにこれらの制度が利用できるよう、積極的に協力しましょう。</a:t>
                </a:r>
              </a:p>
            </p:txBody>
          </p:sp>
          <p:sp>
            <p:nvSpPr>
              <p:cNvPr id="26" name="正方形/長方形 25">
                <a:extLst>
                  <a:ext uri="{FF2B5EF4-FFF2-40B4-BE49-F238E27FC236}">
                    <a16:creationId xmlns:a16="http://schemas.microsoft.com/office/drawing/2014/main" id="{BF444BB1-0173-401D-9B68-DEADA1466452}"/>
                  </a:ext>
                </a:extLst>
              </p:cNvPr>
              <p:cNvSpPr/>
              <p:nvPr/>
            </p:nvSpPr>
            <p:spPr>
              <a:xfrm>
                <a:off x="371904" y="3518090"/>
                <a:ext cx="4176000" cy="3192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周囲の職員</a:t>
                </a:r>
              </a:p>
            </p:txBody>
          </p:sp>
        </p:grpSp>
        <p:grpSp>
          <p:nvGrpSpPr>
            <p:cNvPr id="34" name="グループ化 33">
              <a:extLst>
                <a:ext uri="{FF2B5EF4-FFF2-40B4-BE49-F238E27FC236}">
                  <a16:creationId xmlns:a16="http://schemas.microsoft.com/office/drawing/2014/main" id="{AB05F62C-1044-4DE4-8DF9-A888D628C82C}"/>
                </a:ext>
              </a:extLst>
            </p:cNvPr>
            <p:cNvGrpSpPr/>
            <p:nvPr/>
          </p:nvGrpSpPr>
          <p:grpSpPr>
            <a:xfrm>
              <a:off x="4601490" y="3000913"/>
              <a:ext cx="4177929" cy="1699647"/>
              <a:chOff x="4644949" y="2973111"/>
              <a:chExt cx="4177929" cy="1699647"/>
            </a:xfrm>
          </p:grpSpPr>
          <p:sp>
            <p:nvSpPr>
              <p:cNvPr id="35" name="正方形/長方形 34">
                <a:extLst>
                  <a:ext uri="{FF2B5EF4-FFF2-40B4-BE49-F238E27FC236}">
                    <a16:creationId xmlns:a16="http://schemas.microsoft.com/office/drawing/2014/main" id="{65E4370C-A7C2-43CA-A4BC-DA71A94E9A03}"/>
                  </a:ext>
                </a:extLst>
              </p:cNvPr>
              <p:cNvSpPr/>
              <p:nvPr/>
            </p:nvSpPr>
            <p:spPr>
              <a:xfrm>
                <a:off x="4644949" y="3327882"/>
                <a:ext cx="4176001" cy="134487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45720" rIns="36000" bIns="4572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職員から育児短時間勤務制度などの利用について申し出があった  ときは、その職員の業務を円滑に処理するため、業務の遂行方法、分担の変更、応援体制など、必要な措置の実施に努めます。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buFont typeface="UD デジタル 教科書体 NK-R" panose="02020400000000000000" pitchFamily="18" charset="-128"/>
                  <a:buChar char="○"/>
                </a:pP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周囲の職員に対しても十分に説明を行い、理解と協力を求めます。</a:t>
                </a:r>
                <a:endParaRPr lang="ja-JP" sz="20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6" name="正方形/長方形 35">
                <a:extLst>
                  <a:ext uri="{FF2B5EF4-FFF2-40B4-BE49-F238E27FC236}">
                    <a16:creationId xmlns:a16="http://schemas.microsoft.com/office/drawing/2014/main" id="{7135B443-AF7F-4947-9162-324CBBC83ECC}"/>
                  </a:ext>
                </a:extLst>
              </p:cNvPr>
              <p:cNvSpPr/>
              <p:nvPr/>
            </p:nvSpPr>
            <p:spPr>
              <a:xfrm>
                <a:off x="4644949" y="2973111"/>
                <a:ext cx="4177929" cy="359365"/>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所属長・グループ長</a:t>
                </a:r>
                <a:endParaRPr lang="en-US" altLang="ja-JP" sz="1100" b="1" dirty="0">
                  <a:solidFill>
                    <a:schemeClr val="bg1"/>
                  </a:solidFill>
                  <a:latin typeface="UD デジタル 教科書体 NK-R" panose="02020400000000000000" pitchFamily="18" charset="-128"/>
                  <a:ea typeface="UD デジタル 教科書体 NK-R" panose="02020400000000000000" pitchFamily="18" charset="-128"/>
                </a:endParaRPr>
              </a:p>
            </p:txBody>
          </p:sp>
        </p:grpSp>
      </p:grpSp>
      <p:sp>
        <p:nvSpPr>
          <p:cNvPr id="37" name="矢印: 五方向 36">
            <a:extLst>
              <a:ext uri="{FF2B5EF4-FFF2-40B4-BE49-F238E27FC236}">
                <a16:creationId xmlns:a16="http://schemas.microsoft.com/office/drawing/2014/main" id="{A56AB4B8-E4E6-4CEF-97DC-43023A22B4DB}"/>
              </a:ext>
            </a:extLst>
          </p:cNvPr>
          <p:cNvSpPr/>
          <p:nvPr/>
        </p:nvSpPr>
        <p:spPr>
          <a:xfrm>
            <a:off x="4737480" y="3533338"/>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32" name="字幕 4">
            <a:extLst>
              <a:ext uri="{FF2B5EF4-FFF2-40B4-BE49-F238E27FC236}">
                <a16:creationId xmlns:a16="http://schemas.microsoft.com/office/drawing/2014/main" id="{3D608E59-EC90-4689-A60F-EDA2500C4F4D}"/>
              </a:ext>
            </a:extLst>
          </p:cNvPr>
          <p:cNvSpPr txBox="1">
            <a:spLocks/>
          </p:cNvSpPr>
          <p:nvPr/>
        </p:nvSpPr>
        <p:spPr>
          <a:xfrm>
            <a:off x="197458" y="1202226"/>
            <a:ext cx="8812217" cy="524424"/>
          </a:xfrm>
          <a:prstGeom prst="rect">
            <a:avLst/>
          </a:prstGeom>
        </p:spPr>
        <p:txBody>
          <a:bodyPr vert="horz" lIns="91440" tIns="45720" rIns="3600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150" dirty="0">
                <a:latin typeface="UD デジタル 教科書体 NK-R" panose="02020400000000000000" pitchFamily="18" charset="-128"/>
                <a:ea typeface="UD デジタル 教科書体 NK-R" panose="02020400000000000000" pitchFamily="18" charset="-128"/>
              </a:rPr>
              <a:t>　職員の仕事と育児の両立を支援するため、職務から完全に離れることなく育児を行うことを可能とする育児短時間勤務、部分休業や子育て部分休暇などの制度を活用しやすい環境づくりを行います。</a:t>
            </a:r>
          </a:p>
        </p:txBody>
      </p:sp>
      <p:sp>
        <p:nvSpPr>
          <p:cNvPr id="38" name="矢印: 五方向 37">
            <a:extLst>
              <a:ext uri="{FF2B5EF4-FFF2-40B4-BE49-F238E27FC236}">
                <a16:creationId xmlns:a16="http://schemas.microsoft.com/office/drawing/2014/main" id="{0E533EC5-F52C-4D7B-BC63-0E9F87063B0F}"/>
              </a:ext>
            </a:extLst>
          </p:cNvPr>
          <p:cNvSpPr/>
          <p:nvPr/>
        </p:nvSpPr>
        <p:spPr>
          <a:xfrm>
            <a:off x="561480" y="3975605"/>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39" name="矢印: 五方向 38">
            <a:extLst>
              <a:ext uri="{FF2B5EF4-FFF2-40B4-BE49-F238E27FC236}">
                <a16:creationId xmlns:a16="http://schemas.microsoft.com/office/drawing/2014/main" id="{625FD72C-8077-402A-B4B4-72DEEAE5B8E2}"/>
              </a:ext>
            </a:extLst>
          </p:cNvPr>
          <p:cNvSpPr/>
          <p:nvPr/>
        </p:nvSpPr>
        <p:spPr>
          <a:xfrm>
            <a:off x="4737480" y="2075256"/>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43" name="矢印: 五方向 42">
            <a:extLst>
              <a:ext uri="{FF2B5EF4-FFF2-40B4-BE49-F238E27FC236}">
                <a16:creationId xmlns:a16="http://schemas.microsoft.com/office/drawing/2014/main" id="{05C6D61D-5644-41BD-BA9D-7240F0B5960A}"/>
              </a:ext>
            </a:extLst>
          </p:cNvPr>
          <p:cNvSpPr/>
          <p:nvPr/>
        </p:nvSpPr>
        <p:spPr>
          <a:xfrm>
            <a:off x="561480" y="2077853"/>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Tree>
    <p:extLst>
      <p:ext uri="{BB962C8B-B14F-4D97-AF65-F5344CB8AC3E}">
        <p14:creationId xmlns:p14="http://schemas.microsoft.com/office/powerpoint/2010/main" val="2343286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字幕 4">
            <a:extLst>
              <a:ext uri="{FF2B5EF4-FFF2-40B4-BE49-F238E27FC236}">
                <a16:creationId xmlns:a16="http://schemas.microsoft.com/office/drawing/2014/main" id="{D3616CD5-64FB-4491-BDE5-9CE457CA2488}"/>
              </a:ext>
            </a:extLst>
          </p:cNvPr>
          <p:cNvSpPr txBox="1">
            <a:spLocks/>
          </p:cNvSpPr>
          <p:nvPr/>
        </p:nvSpPr>
        <p:spPr>
          <a:xfrm>
            <a:off x="74212" y="1034845"/>
            <a:ext cx="8999731" cy="5536284"/>
          </a:xfrm>
          <a:prstGeom prst="rect">
            <a:avLst/>
          </a:prstGeom>
          <a:noFill/>
          <a:ln>
            <a:solidFill>
              <a:schemeClr val="tx1"/>
            </a:solidFill>
            <a:prstDash val="solid"/>
          </a:ln>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700">
              <a:latin typeface="UD デジタル 教科書体 NK-R" panose="02020400000000000000" pitchFamily="18" charset="-128"/>
              <a:ea typeface="UD デジタル 教科書体 NK-R" panose="02020400000000000000" pitchFamily="18" charset="-128"/>
            </a:endParaRPr>
          </a:p>
        </p:txBody>
      </p:sp>
      <p:sp>
        <p:nvSpPr>
          <p:cNvPr id="8" name="正方形/長方形 7">
            <a:extLst>
              <a:ext uri="{FF2B5EF4-FFF2-40B4-BE49-F238E27FC236}">
                <a16:creationId xmlns:a16="http://schemas.microsoft.com/office/drawing/2014/main" id="{6742F4D1-CFE0-4401-8D5F-9175657E2401}"/>
              </a:ext>
            </a:extLst>
          </p:cNvPr>
          <p:cNvSpPr/>
          <p:nvPr/>
        </p:nvSpPr>
        <p:spPr>
          <a:xfrm>
            <a:off x="-9155" y="-2379"/>
            <a:ext cx="9153155" cy="79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graphicFrame>
        <p:nvGraphicFramePr>
          <p:cNvPr id="10" name="表 22">
            <a:extLst>
              <a:ext uri="{FF2B5EF4-FFF2-40B4-BE49-F238E27FC236}">
                <a16:creationId xmlns:a16="http://schemas.microsoft.com/office/drawing/2014/main" id="{041EBB05-D8AE-4860-90E5-F18389EDD159}"/>
              </a:ext>
            </a:extLst>
          </p:cNvPr>
          <p:cNvGraphicFramePr>
            <a:graphicFrameLocks noGrp="1"/>
          </p:cNvGraphicFramePr>
          <p:nvPr>
            <p:extLst>
              <p:ext uri="{D42A27DB-BD31-4B8C-83A1-F6EECF244321}">
                <p14:modId xmlns:p14="http://schemas.microsoft.com/office/powerpoint/2010/main" val="798467071"/>
              </p:ext>
            </p:extLst>
          </p:nvPr>
        </p:nvGraphicFramePr>
        <p:xfrm>
          <a:off x="162101" y="1068175"/>
          <a:ext cx="8739388" cy="2284508"/>
        </p:xfrm>
        <a:graphic>
          <a:graphicData uri="http://schemas.openxmlformats.org/drawingml/2006/table">
            <a:tbl>
              <a:tblPr firstRow="1" bandRow="1">
                <a:tableStyleId>{5C22544A-7EE6-4342-B048-85BDC9FD1C3A}</a:tableStyleId>
              </a:tblPr>
              <a:tblGrid>
                <a:gridCol w="1460782">
                  <a:extLst>
                    <a:ext uri="{9D8B030D-6E8A-4147-A177-3AD203B41FA5}">
                      <a16:colId xmlns:a16="http://schemas.microsoft.com/office/drawing/2014/main" val="597499719"/>
                    </a:ext>
                  </a:extLst>
                </a:gridCol>
                <a:gridCol w="7278606">
                  <a:extLst>
                    <a:ext uri="{9D8B030D-6E8A-4147-A177-3AD203B41FA5}">
                      <a16:colId xmlns:a16="http://schemas.microsoft.com/office/drawing/2014/main" val="474586227"/>
                    </a:ext>
                  </a:extLst>
                </a:gridCol>
              </a:tblGrid>
              <a:tr h="28364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b="1">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1">
                          <a:solidFill>
                            <a:schemeClr val="tx1"/>
                          </a:solidFill>
                          <a:latin typeface="UD デジタル 教科書体 NK-R" panose="02020400000000000000" pitchFamily="18" charset="-128"/>
                          <a:ea typeface="UD デジタル 教科書体 NK-R" panose="02020400000000000000" pitchFamily="18" charset="-128"/>
                        </a:rPr>
                        <a:t>育児短時間勤務</a:t>
                      </a:r>
                      <a:r>
                        <a:rPr lang="en-US" altLang="ja-JP" sz="1200" b="1">
                          <a:solidFill>
                            <a:schemeClr val="tx1"/>
                          </a:solidFill>
                          <a:latin typeface="UD デジタル 教科書体 NK-R" panose="02020400000000000000" pitchFamily="18" charset="-128"/>
                          <a:ea typeface="UD デジタル 教科書体 NK-R" panose="02020400000000000000" pitchFamily="18" charset="-128"/>
                        </a:rPr>
                        <a:t>】</a:t>
                      </a:r>
                    </a:p>
                  </a:txBody>
                  <a:tcPr anchor="b">
                    <a:noFill/>
                  </a:tcPr>
                </a:tc>
                <a:tc>
                  <a:txBody>
                    <a:bodyPr/>
                    <a:lstStyle/>
                    <a:p>
                      <a:pPr algn="l"/>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子を養育するため、職員が希望する日及び時間帯で勤務することを認める制度</a:t>
                      </a: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anchor="b">
                    <a:noFill/>
                  </a:tcPr>
                </a:tc>
                <a:extLst>
                  <a:ext uri="{0D108BD9-81ED-4DB2-BD59-A6C34878D82A}">
                    <a16:rowId xmlns:a16="http://schemas.microsoft.com/office/drawing/2014/main" val="3332319661"/>
                  </a:ext>
                </a:extLst>
              </a:tr>
              <a:tr h="40484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取得対象者</a:t>
                      </a:r>
                    </a:p>
                  </a:txBody>
                  <a:tcPr anchor="ctr">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小学校就学の始期に達するまでの子を養育する職員</a:t>
                      </a:r>
                    </a:p>
                  </a:txBody>
                  <a:tcPr anchor="ctr">
                    <a:solidFill>
                      <a:schemeClr val="accent4">
                        <a:lumMod val="20000"/>
                        <a:lumOff val="80000"/>
                      </a:schemeClr>
                    </a:solidFill>
                  </a:tcPr>
                </a:tc>
                <a:extLst>
                  <a:ext uri="{0D108BD9-81ED-4DB2-BD59-A6C34878D82A}">
                    <a16:rowId xmlns:a16="http://schemas.microsoft.com/office/drawing/2014/main" val="154456389"/>
                  </a:ext>
                </a:extLst>
              </a:tr>
              <a:tr h="80087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勤務形態</a:t>
                      </a:r>
                    </a:p>
                  </a:txBody>
                  <a:tcPr anchor="ctr">
                    <a:solidFill>
                      <a:srgbClr val="FFF7E1"/>
                    </a:solidFill>
                  </a:tcPr>
                </a:tc>
                <a:tc>
                  <a:txBody>
                    <a:bodyPr/>
                    <a:lstStyle/>
                    <a:p>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以下の勤務パターンのいずれかを選択します。 </a:t>
                      </a:r>
                    </a:p>
                    <a:p>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①週５日で日３時間</a:t>
                      </a:r>
                      <a:r>
                        <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55</a:t>
                      </a: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分（週</a:t>
                      </a:r>
                      <a:r>
                        <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19</a:t>
                      </a: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時間</a:t>
                      </a:r>
                      <a:r>
                        <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35</a:t>
                      </a: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分） 　②週５日で日４時間</a:t>
                      </a:r>
                      <a:r>
                        <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55</a:t>
                      </a: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分（週</a:t>
                      </a:r>
                      <a:r>
                        <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24</a:t>
                      </a: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時間</a:t>
                      </a:r>
                      <a:r>
                        <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35</a:t>
                      </a: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分） </a:t>
                      </a:r>
                    </a:p>
                    <a:p>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③週３日で日７時間</a:t>
                      </a:r>
                      <a:r>
                        <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45</a:t>
                      </a: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分（週</a:t>
                      </a:r>
                      <a:r>
                        <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23</a:t>
                      </a: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時間</a:t>
                      </a:r>
                      <a:r>
                        <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15</a:t>
                      </a: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分） 　④週３日で日７時間</a:t>
                      </a:r>
                      <a:r>
                        <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45</a:t>
                      </a: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分</a:t>
                      </a:r>
                      <a:r>
                        <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２日、３時間</a:t>
                      </a:r>
                      <a:r>
                        <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55</a:t>
                      </a: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分</a:t>
                      </a:r>
                      <a:r>
                        <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１日 （週</a:t>
                      </a:r>
                      <a:r>
                        <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19</a:t>
                      </a: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時間</a:t>
                      </a:r>
                      <a:r>
                        <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25</a:t>
                      </a: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分） </a:t>
                      </a:r>
                    </a:p>
                    <a:p>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⑤その他条例で定める勤務の形態 </a:t>
                      </a:r>
                    </a:p>
                  </a:txBody>
                  <a:tcPr anchor="ctr">
                    <a:solidFill>
                      <a:srgbClr val="FFF7E1"/>
                    </a:solidFill>
                  </a:tcPr>
                </a:tc>
                <a:extLst>
                  <a:ext uri="{0D108BD9-81ED-4DB2-BD59-A6C34878D82A}">
                    <a16:rowId xmlns:a16="http://schemas.microsoft.com/office/drawing/2014/main" val="709576663"/>
                  </a:ext>
                </a:extLst>
              </a:tr>
              <a:tr h="36494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給与等</a:t>
                      </a:r>
                    </a:p>
                  </a:txBody>
                  <a:tcPr anchor="ctr">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勤務時間数に応じた額が支給されます。</a:t>
                      </a:r>
                    </a:p>
                  </a:txBody>
                  <a:tcPr anchor="ctr">
                    <a:solidFill>
                      <a:schemeClr val="accent4">
                        <a:lumMod val="20000"/>
                        <a:lumOff val="80000"/>
                      </a:schemeClr>
                    </a:solidFill>
                  </a:tcPr>
                </a:tc>
                <a:extLst>
                  <a:ext uri="{0D108BD9-81ED-4DB2-BD59-A6C34878D82A}">
                    <a16:rowId xmlns:a16="http://schemas.microsoft.com/office/drawing/2014/main" val="8276493"/>
                  </a:ext>
                </a:extLst>
              </a:tr>
              <a:tr h="43018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育児時短勤務手当金</a:t>
                      </a:r>
                    </a:p>
                  </a:txBody>
                  <a:tcPr anchor="ctr">
                    <a:solidFill>
                      <a:srgbClr val="FFF7E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令和７年４月１日より、組合員の方が２歳に満たない子を養育するために育児時短勤務をした場合、報酬の最大</a:t>
                      </a:r>
                      <a:r>
                        <a:rPr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10</a:t>
                      </a: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％に相当する額が共済組合から育児時短勤務手当金として支給されます。</a:t>
                      </a:r>
                      <a:endPar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endParaRPr>
                    </a:p>
                  </a:txBody>
                  <a:tcPr anchor="ctr">
                    <a:solidFill>
                      <a:srgbClr val="FFF7E1"/>
                    </a:solidFill>
                  </a:tcPr>
                </a:tc>
                <a:extLst>
                  <a:ext uri="{0D108BD9-81ED-4DB2-BD59-A6C34878D82A}">
                    <a16:rowId xmlns:a16="http://schemas.microsoft.com/office/drawing/2014/main" val="3900537871"/>
                  </a:ext>
                </a:extLst>
              </a:tr>
            </a:tbl>
          </a:graphicData>
        </a:graphic>
      </p:graphicFrame>
      <p:graphicFrame>
        <p:nvGraphicFramePr>
          <p:cNvPr id="2" name="表 1">
            <a:extLst>
              <a:ext uri="{FF2B5EF4-FFF2-40B4-BE49-F238E27FC236}">
                <a16:creationId xmlns:a16="http://schemas.microsoft.com/office/drawing/2014/main" id="{A43B55A8-6EE7-45B6-841E-525E9FE38A2B}"/>
              </a:ext>
            </a:extLst>
          </p:cNvPr>
          <p:cNvGraphicFramePr>
            <a:graphicFrameLocks noGrp="1"/>
          </p:cNvGraphicFramePr>
          <p:nvPr>
            <p:extLst>
              <p:ext uri="{D42A27DB-BD31-4B8C-83A1-F6EECF244321}">
                <p14:modId xmlns:p14="http://schemas.microsoft.com/office/powerpoint/2010/main" val="493504331"/>
              </p:ext>
            </p:extLst>
          </p:nvPr>
        </p:nvGraphicFramePr>
        <p:xfrm>
          <a:off x="187235" y="5002826"/>
          <a:ext cx="8739388" cy="1555054"/>
        </p:xfrm>
        <a:graphic>
          <a:graphicData uri="http://schemas.openxmlformats.org/drawingml/2006/table">
            <a:tbl>
              <a:tblPr firstRow="1" bandRow="1">
                <a:tableStyleId>{5C22544A-7EE6-4342-B048-85BDC9FD1C3A}</a:tableStyleId>
              </a:tblPr>
              <a:tblGrid>
                <a:gridCol w="1460782">
                  <a:extLst>
                    <a:ext uri="{9D8B030D-6E8A-4147-A177-3AD203B41FA5}">
                      <a16:colId xmlns:a16="http://schemas.microsoft.com/office/drawing/2014/main" val="998660993"/>
                    </a:ext>
                  </a:extLst>
                </a:gridCol>
                <a:gridCol w="7278606">
                  <a:extLst>
                    <a:ext uri="{9D8B030D-6E8A-4147-A177-3AD203B41FA5}">
                      <a16:colId xmlns:a16="http://schemas.microsoft.com/office/drawing/2014/main" val="1289638156"/>
                    </a:ext>
                  </a:extLst>
                </a:gridCol>
              </a:tblGrid>
              <a:tr h="24486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b="1">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1">
                          <a:solidFill>
                            <a:schemeClr val="tx1"/>
                          </a:solidFill>
                          <a:latin typeface="UD デジタル 教科書体 NK-R" panose="02020400000000000000" pitchFamily="18" charset="-128"/>
                          <a:ea typeface="UD デジタル 教科書体 NK-R" panose="02020400000000000000" pitchFamily="18" charset="-128"/>
                        </a:rPr>
                        <a:t>子育て部分休暇</a:t>
                      </a:r>
                      <a:r>
                        <a:rPr lang="en-US" altLang="ja-JP" sz="1200" b="1">
                          <a:solidFill>
                            <a:schemeClr val="tx1"/>
                          </a:solidFill>
                          <a:latin typeface="UD デジタル 教科書体 NK-R" panose="02020400000000000000" pitchFamily="18" charset="-128"/>
                          <a:ea typeface="UD デジタル 教科書体 NK-R" panose="02020400000000000000" pitchFamily="18" charset="-128"/>
                        </a:rPr>
                        <a:t>】</a:t>
                      </a:r>
                    </a:p>
                  </a:txBody>
                  <a:tcPr anchor="b">
                    <a:noFill/>
                  </a:tcPr>
                </a:tc>
                <a:tc>
                  <a:txBody>
                    <a:bodyPr/>
                    <a:lstStyle/>
                    <a:p>
                      <a:pPr algn="l"/>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子を養育するため、１日の勤務時間の一部を勤務しないことができる制度</a:t>
                      </a: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anchor="b">
                    <a:noFill/>
                  </a:tcPr>
                </a:tc>
                <a:extLst>
                  <a:ext uri="{0D108BD9-81ED-4DB2-BD59-A6C34878D82A}">
                    <a16:rowId xmlns:a16="http://schemas.microsoft.com/office/drawing/2014/main" val="2176472433"/>
                  </a:ext>
                </a:extLst>
              </a:tr>
              <a:tr h="35615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取得対象者</a:t>
                      </a:r>
                    </a:p>
                  </a:txBody>
                  <a:tcPr anchor="ctr">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小学校等の第１学年から第６学年までに在学している子を養育する職員</a:t>
                      </a:r>
                    </a:p>
                  </a:txBody>
                  <a:tcPr anchor="ctr">
                    <a:solidFill>
                      <a:schemeClr val="accent4">
                        <a:lumMod val="20000"/>
                        <a:lumOff val="80000"/>
                      </a:schemeClr>
                    </a:solidFill>
                  </a:tcPr>
                </a:tc>
                <a:extLst>
                  <a:ext uri="{0D108BD9-81ED-4DB2-BD59-A6C34878D82A}">
                    <a16:rowId xmlns:a16="http://schemas.microsoft.com/office/drawing/2014/main" val="2349468425"/>
                  </a:ext>
                </a:extLst>
              </a:tr>
              <a:tr h="5130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取得可能期間</a:t>
                      </a:r>
                    </a:p>
                  </a:txBody>
                  <a:tcPr anchor="ctr">
                    <a:solidFill>
                      <a:srgbClr val="FFF7E1"/>
                    </a:solidFill>
                  </a:tcPr>
                </a:tc>
                <a:tc>
                  <a:txBody>
                    <a:bodyPr/>
                    <a:lstStyle/>
                    <a:p>
                      <a:r>
                        <a:rPr kumimoji="1" lang="ja-JP" altLang="en-US" sz="1050" dirty="0">
                          <a:latin typeface="UD デジタル 教科書体 NK-R" panose="02020400000000000000" pitchFamily="18" charset="-128"/>
                          <a:ea typeface="UD デジタル 教科書体 NK-R" panose="02020400000000000000" pitchFamily="18" charset="-128"/>
                        </a:rPr>
                        <a:t>勤務の始めまたは終わりにおいて１日２時間まで</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en-US" altLang="ja-JP" sz="1050" dirty="0">
                          <a:latin typeface="UD デジタル 教科書体 NK-R" panose="02020400000000000000" pitchFamily="18" charset="-128"/>
                          <a:ea typeface="UD デジタル 教科書体 NK-R" panose="02020400000000000000" pitchFamily="18" charset="-128"/>
                        </a:rPr>
                        <a:t>15</a:t>
                      </a:r>
                      <a:r>
                        <a:rPr kumimoji="1" lang="ja-JP" altLang="en-US" sz="1050" dirty="0">
                          <a:latin typeface="UD デジタル 教科書体 NK-R" panose="02020400000000000000" pitchFamily="18" charset="-128"/>
                          <a:ea typeface="UD デジタル 教科書体 NK-R" panose="02020400000000000000" pitchFamily="18" charset="-128"/>
                        </a:rPr>
                        <a:t>分単位で取得可能</a:t>
                      </a:r>
                      <a:endParaRPr kumimoji="1" lang="ja-JP" altLang="en-US" sz="900" dirty="0">
                        <a:latin typeface="UD デジタル 教科書体 NK-R" panose="02020400000000000000" pitchFamily="18" charset="-128"/>
                        <a:ea typeface="UD デジタル 教科書体 NK-R" panose="02020400000000000000" pitchFamily="18" charset="-128"/>
                      </a:endParaRPr>
                    </a:p>
                  </a:txBody>
                  <a:tcPr anchor="ctr">
                    <a:solidFill>
                      <a:srgbClr val="FFF7E1"/>
                    </a:solidFill>
                  </a:tcPr>
                </a:tc>
                <a:extLst>
                  <a:ext uri="{0D108BD9-81ED-4DB2-BD59-A6C34878D82A}">
                    <a16:rowId xmlns:a16="http://schemas.microsoft.com/office/drawing/2014/main" val="47482520"/>
                  </a:ext>
                </a:extLst>
              </a:tr>
              <a:tr h="344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給与等</a:t>
                      </a:r>
                    </a:p>
                  </a:txBody>
                  <a:tcPr anchor="ctr">
                    <a:solidFill>
                      <a:schemeClr val="accent4">
                        <a:lumMod val="20000"/>
                        <a:lumOff val="80000"/>
                      </a:schemeClr>
                    </a:solidFill>
                  </a:tcPr>
                </a:tc>
                <a:tc>
                  <a:txBody>
                    <a:bodyPr/>
                    <a:lstStyle/>
                    <a:p>
                      <a:r>
                        <a:rPr kumimoji="1" lang="ja-JP" altLang="en-US" sz="1050" dirty="0">
                          <a:latin typeface="UD デジタル 教科書体 NK-R" panose="02020400000000000000" pitchFamily="18" charset="-128"/>
                          <a:ea typeface="UD デジタル 教科書体 NK-R" panose="02020400000000000000" pitchFamily="18" charset="-128"/>
                        </a:rPr>
                        <a:t>給料は、勤務しない１時間について、勤務１時間当たりの給与が減額されます。</a:t>
                      </a:r>
                    </a:p>
                    <a:p>
                      <a:r>
                        <a:rPr kumimoji="1" lang="ja-JP" altLang="en-US" sz="1050" dirty="0">
                          <a:latin typeface="UD デジタル 教科書体 NK-R" panose="02020400000000000000" pitchFamily="18" charset="-128"/>
                          <a:ea typeface="UD デジタル 教科書体 NK-R" panose="02020400000000000000" pitchFamily="18" charset="-128"/>
                        </a:rPr>
                        <a:t>​勤勉手当は、​部分休業した日が３０日（１日</a:t>
                      </a:r>
                      <a:r>
                        <a:rPr kumimoji="1" lang="en-US" altLang="ja-JP" sz="1050" dirty="0">
                          <a:latin typeface="UD デジタル 教科書体 NK-R" panose="02020400000000000000" pitchFamily="18" charset="-128"/>
                          <a:ea typeface="UD デジタル 教科書体 NK-R" panose="02020400000000000000" pitchFamily="18" charset="-128"/>
                        </a:rPr>
                        <a:t>7</a:t>
                      </a:r>
                      <a:r>
                        <a:rPr kumimoji="1" lang="ja-JP" altLang="en-US" sz="1050" dirty="0">
                          <a:latin typeface="UD デジタル 教科書体 NK-R" panose="02020400000000000000" pitchFamily="18" charset="-128"/>
                          <a:ea typeface="UD デジタル 教科書体 NK-R" panose="02020400000000000000" pitchFamily="18" charset="-128"/>
                        </a:rPr>
                        <a:t>時間</a:t>
                      </a:r>
                      <a:r>
                        <a:rPr kumimoji="1" lang="en-US" altLang="ja-JP" sz="1050" dirty="0">
                          <a:latin typeface="UD デジタル 教科書体 NK-R" panose="02020400000000000000" pitchFamily="18" charset="-128"/>
                          <a:ea typeface="UD デジタル 教科書体 NK-R" panose="02020400000000000000" pitchFamily="18" charset="-128"/>
                        </a:rPr>
                        <a:t>45</a:t>
                      </a:r>
                      <a:r>
                        <a:rPr kumimoji="1" lang="ja-JP" altLang="en-US" sz="1050" dirty="0">
                          <a:latin typeface="UD デジタル 教科書体 NK-R" panose="02020400000000000000" pitchFamily="18" charset="-128"/>
                          <a:ea typeface="UD デジタル 教科書体 NK-R" panose="02020400000000000000" pitchFamily="18" charset="-128"/>
                        </a:rPr>
                        <a:t>分に換算）を越える場合には、その期間は勤務期間から除算されます。 </a:t>
                      </a:r>
                      <a:endParaRPr kumimoji="1" lang="ja-JP" altLang="en-US" sz="900" dirty="0">
                        <a:latin typeface="UD デジタル 教科書体 NK-R" panose="02020400000000000000" pitchFamily="18" charset="-128"/>
                        <a:ea typeface="UD デジタル 教科書体 NK-R" panose="02020400000000000000" pitchFamily="18" charset="-128"/>
                      </a:endParaRPr>
                    </a:p>
                  </a:txBody>
                  <a:tcPr anchor="ctr">
                    <a:solidFill>
                      <a:schemeClr val="accent4">
                        <a:lumMod val="20000"/>
                        <a:lumOff val="80000"/>
                      </a:schemeClr>
                    </a:solidFill>
                  </a:tcPr>
                </a:tc>
                <a:extLst>
                  <a:ext uri="{0D108BD9-81ED-4DB2-BD59-A6C34878D82A}">
                    <a16:rowId xmlns:a16="http://schemas.microsoft.com/office/drawing/2014/main" val="71357412"/>
                  </a:ext>
                </a:extLst>
              </a:tr>
            </a:tbl>
          </a:graphicData>
        </a:graphic>
      </p:graphicFrame>
      <p:graphicFrame>
        <p:nvGraphicFramePr>
          <p:cNvPr id="12" name="表 11">
            <a:extLst>
              <a:ext uri="{FF2B5EF4-FFF2-40B4-BE49-F238E27FC236}">
                <a16:creationId xmlns:a16="http://schemas.microsoft.com/office/drawing/2014/main" id="{D6488C9A-96BD-4D7F-AF50-0ADB3EBAFB9A}"/>
              </a:ext>
            </a:extLst>
          </p:cNvPr>
          <p:cNvGraphicFramePr>
            <a:graphicFrameLocks noGrp="1"/>
          </p:cNvGraphicFramePr>
          <p:nvPr>
            <p:extLst>
              <p:ext uri="{D42A27DB-BD31-4B8C-83A1-F6EECF244321}">
                <p14:modId xmlns:p14="http://schemas.microsoft.com/office/powerpoint/2010/main" val="642336583"/>
              </p:ext>
            </p:extLst>
          </p:nvPr>
        </p:nvGraphicFramePr>
        <p:xfrm>
          <a:off x="162101" y="3422554"/>
          <a:ext cx="8739388" cy="1540838"/>
        </p:xfrm>
        <a:graphic>
          <a:graphicData uri="http://schemas.openxmlformats.org/drawingml/2006/table">
            <a:tbl>
              <a:tblPr firstRow="1" bandRow="1">
                <a:tableStyleId>{5C22544A-7EE6-4342-B048-85BDC9FD1C3A}</a:tableStyleId>
              </a:tblPr>
              <a:tblGrid>
                <a:gridCol w="1460782">
                  <a:extLst>
                    <a:ext uri="{9D8B030D-6E8A-4147-A177-3AD203B41FA5}">
                      <a16:colId xmlns:a16="http://schemas.microsoft.com/office/drawing/2014/main" val="998660993"/>
                    </a:ext>
                  </a:extLst>
                </a:gridCol>
                <a:gridCol w="7278606">
                  <a:extLst>
                    <a:ext uri="{9D8B030D-6E8A-4147-A177-3AD203B41FA5}">
                      <a16:colId xmlns:a16="http://schemas.microsoft.com/office/drawing/2014/main" val="1289638156"/>
                    </a:ext>
                  </a:extLst>
                </a:gridCol>
              </a:tblGrid>
              <a:tr h="24085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部分休業</a:t>
                      </a:r>
                      <a:r>
                        <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rPr>
                        <a:t>】</a:t>
                      </a:r>
                    </a:p>
                  </a:txBody>
                  <a:tcPr anchor="b">
                    <a:noFill/>
                  </a:tcPr>
                </a:tc>
                <a:tc>
                  <a:txBody>
                    <a:bodyPr/>
                    <a:lstStyle/>
                    <a:p>
                      <a:pPr algn="l"/>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子を養育するため、１日の勤務時間の一部を勤務しないことができる制度</a:t>
                      </a: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anchor="b">
                    <a:noFill/>
                  </a:tcPr>
                </a:tc>
                <a:extLst>
                  <a:ext uri="{0D108BD9-81ED-4DB2-BD59-A6C34878D82A}">
                    <a16:rowId xmlns:a16="http://schemas.microsoft.com/office/drawing/2014/main" val="2176472433"/>
                  </a:ext>
                </a:extLst>
              </a:tr>
              <a:tr h="3503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取得対象者</a:t>
                      </a:r>
                    </a:p>
                  </a:txBody>
                  <a:tcPr anchor="ctr">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小学校就学の始期に達するまでの子を養育する職員</a:t>
                      </a:r>
                    </a:p>
                  </a:txBody>
                  <a:tcPr anchor="ctr">
                    <a:solidFill>
                      <a:schemeClr val="accent4">
                        <a:lumMod val="20000"/>
                        <a:lumOff val="80000"/>
                      </a:schemeClr>
                    </a:solidFill>
                  </a:tcPr>
                </a:tc>
                <a:extLst>
                  <a:ext uri="{0D108BD9-81ED-4DB2-BD59-A6C34878D82A}">
                    <a16:rowId xmlns:a16="http://schemas.microsoft.com/office/drawing/2014/main" val="2349468425"/>
                  </a:ext>
                </a:extLst>
              </a:tr>
              <a:tr h="5047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取得可能期間</a:t>
                      </a:r>
                    </a:p>
                  </a:txBody>
                  <a:tcPr anchor="ctr">
                    <a:solidFill>
                      <a:srgbClr val="FFF7E1"/>
                    </a:solidFill>
                  </a:tcPr>
                </a:tc>
                <a:tc>
                  <a:txBody>
                    <a:bodyPr/>
                    <a:lstStyle/>
                    <a:p>
                      <a:r>
                        <a:rPr kumimoji="1" lang="ja-JP" altLang="en-US" sz="1050" dirty="0">
                          <a:latin typeface="UD デジタル 教科書体 NK-R" panose="02020400000000000000" pitchFamily="18" charset="-128"/>
                          <a:ea typeface="UD デジタル 教科書体 NK-R" panose="02020400000000000000" pitchFamily="18" charset="-128"/>
                        </a:rPr>
                        <a:t>勤務の始めまたは終わりにおいて１日２時間まで</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en-US" altLang="ja-JP" sz="1050" dirty="0">
                          <a:latin typeface="UD デジタル 教科書体 NK-R" panose="02020400000000000000" pitchFamily="18" charset="-128"/>
                          <a:ea typeface="UD デジタル 教科書体 NK-R" panose="02020400000000000000" pitchFamily="18" charset="-128"/>
                        </a:rPr>
                        <a:t>15</a:t>
                      </a:r>
                      <a:r>
                        <a:rPr kumimoji="1" lang="ja-JP" altLang="en-US" sz="1050" dirty="0">
                          <a:latin typeface="UD デジタル 教科書体 NK-R" panose="02020400000000000000" pitchFamily="18" charset="-128"/>
                          <a:ea typeface="UD デジタル 教科書体 NK-R" panose="02020400000000000000" pitchFamily="18" charset="-128"/>
                        </a:rPr>
                        <a:t>分単位で取得可能</a:t>
                      </a:r>
                      <a:endParaRPr kumimoji="1" lang="ja-JP" altLang="en-US" sz="900" dirty="0">
                        <a:latin typeface="UD デジタル 教科書体 NK-R" panose="02020400000000000000" pitchFamily="18" charset="-128"/>
                        <a:ea typeface="UD デジタル 教科書体 NK-R" panose="02020400000000000000" pitchFamily="18" charset="-128"/>
                      </a:endParaRPr>
                    </a:p>
                  </a:txBody>
                  <a:tcPr anchor="ctr">
                    <a:solidFill>
                      <a:srgbClr val="FFF7E1"/>
                    </a:solidFill>
                  </a:tcPr>
                </a:tc>
                <a:extLst>
                  <a:ext uri="{0D108BD9-81ED-4DB2-BD59-A6C34878D82A}">
                    <a16:rowId xmlns:a16="http://schemas.microsoft.com/office/drawing/2014/main" val="47482520"/>
                  </a:ext>
                </a:extLst>
              </a:tr>
              <a:tr h="3517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給与等</a:t>
                      </a:r>
                    </a:p>
                  </a:txBody>
                  <a:tcPr anchor="ctr">
                    <a:solidFill>
                      <a:schemeClr val="accent4">
                        <a:lumMod val="20000"/>
                        <a:lumOff val="80000"/>
                      </a:schemeClr>
                    </a:solidFill>
                  </a:tcPr>
                </a:tc>
                <a:tc>
                  <a:txBody>
                    <a:bodyPr/>
                    <a:lstStyle/>
                    <a:p>
                      <a:r>
                        <a:rPr kumimoji="1" lang="ja-JP" altLang="en-US" sz="1050" dirty="0">
                          <a:latin typeface="UD デジタル 教科書体 NK-R" panose="02020400000000000000" pitchFamily="18" charset="-128"/>
                          <a:ea typeface="UD デジタル 教科書体 NK-R" panose="02020400000000000000" pitchFamily="18" charset="-128"/>
                        </a:rPr>
                        <a:t>給料は、勤務しない１時間について、勤務１時間当たりの給与が減額されます。</a:t>
                      </a:r>
                    </a:p>
                    <a:p>
                      <a:r>
                        <a:rPr kumimoji="1" lang="ja-JP" altLang="en-US" sz="1050" dirty="0">
                          <a:latin typeface="UD デジタル 教科書体 NK-R" panose="02020400000000000000" pitchFamily="18" charset="-128"/>
                          <a:ea typeface="UD デジタル 教科書体 NK-R" panose="02020400000000000000" pitchFamily="18" charset="-128"/>
                        </a:rPr>
                        <a:t>​勤勉手当は、​部分休業した日が３０日（１日</a:t>
                      </a:r>
                      <a:r>
                        <a:rPr kumimoji="1" lang="en-US" altLang="ja-JP" sz="1050" dirty="0">
                          <a:latin typeface="UD デジタル 教科書体 NK-R" panose="02020400000000000000" pitchFamily="18" charset="-128"/>
                          <a:ea typeface="UD デジタル 教科書体 NK-R" panose="02020400000000000000" pitchFamily="18" charset="-128"/>
                        </a:rPr>
                        <a:t>7</a:t>
                      </a:r>
                      <a:r>
                        <a:rPr kumimoji="1" lang="ja-JP" altLang="en-US" sz="1050" dirty="0">
                          <a:latin typeface="UD デジタル 教科書体 NK-R" panose="02020400000000000000" pitchFamily="18" charset="-128"/>
                          <a:ea typeface="UD デジタル 教科書体 NK-R" panose="02020400000000000000" pitchFamily="18" charset="-128"/>
                        </a:rPr>
                        <a:t>時間</a:t>
                      </a:r>
                      <a:r>
                        <a:rPr kumimoji="1" lang="en-US" altLang="ja-JP" sz="1050" dirty="0">
                          <a:latin typeface="UD デジタル 教科書体 NK-R" panose="02020400000000000000" pitchFamily="18" charset="-128"/>
                          <a:ea typeface="UD デジタル 教科書体 NK-R" panose="02020400000000000000" pitchFamily="18" charset="-128"/>
                        </a:rPr>
                        <a:t>45</a:t>
                      </a:r>
                      <a:r>
                        <a:rPr kumimoji="1" lang="ja-JP" altLang="en-US" sz="1050" dirty="0">
                          <a:latin typeface="UD デジタル 教科書体 NK-R" panose="02020400000000000000" pitchFamily="18" charset="-128"/>
                          <a:ea typeface="UD デジタル 教科書体 NK-R" panose="02020400000000000000" pitchFamily="18" charset="-128"/>
                        </a:rPr>
                        <a:t>分に換算）を越える場合には、その期間は勤務期間から除算されます。 </a:t>
                      </a:r>
                    </a:p>
                  </a:txBody>
                  <a:tcPr anchor="ctr">
                    <a:solidFill>
                      <a:schemeClr val="accent4">
                        <a:lumMod val="20000"/>
                        <a:lumOff val="80000"/>
                      </a:schemeClr>
                    </a:solidFill>
                  </a:tcPr>
                </a:tc>
                <a:extLst>
                  <a:ext uri="{0D108BD9-81ED-4DB2-BD59-A6C34878D82A}">
                    <a16:rowId xmlns:a16="http://schemas.microsoft.com/office/drawing/2014/main" val="2712655224"/>
                  </a:ext>
                </a:extLst>
              </a:tr>
            </a:tbl>
          </a:graphicData>
        </a:graphic>
      </p:graphicFrame>
      <p:sp>
        <p:nvSpPr>
          <p:cNvPr id="9" name="スライド番号プレースホルダー 8">
            <a:extLst>
              <a:ext uri="{FF2B5EF4-FFF2-40B4-BE49-F238E27FC236}">
                <a16:creationId xmlns:a16="http://schemas.microsoft.com/office/drawing/2014/main" id="{35A43FF7-610E-46D5-A151-C9CD9FC902AE}"/>
              </a:ext>
            </a:extLst>
          </p:cNvPr>
          <p:cNvSpPr>
            <a:spLocks noGrp="1"/>
          </p:cNvSpPr>
          <p:nvPr>
            <p:ph type="sldNum" sz="quarter" idx="12"/>
          </p:nvPr>
        </p:nvSpPr>
        <p:spPr>
          <a:xfrm>
            <a:off x="7080365" y="6505575"/>
            <a:ext cx="2057400" cy="365125"/>
          </a:xfrm>
        </p:spPr>
        <p:txBody>
          <a:bodyPr/>
          <a:lstStyle/>
          <a:p>
            <a:fld id="{9258FC76-0BB2-4902-9F00-7AE7FA136629}"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t>18</a:t>
            </a:fld>
            <a:endParaRPr kumimoji="1" lang="ja-JP" altLang="en-US">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5" name="タイトル 1">
            <a:extLst>
              <a:ext uri="{FF2B5EF4-FFF2-40B4-BE49-F238E27FC236}">
                <a16:creationId xmlns:a16="http://schemas.microsoft.com/office/drawing/2014/main" id="{F854D6C5-E8D6-421F-A9DE-646268B5C8E8}"/>
              </a:ext>
            </a:extLst>
          </p:cNvPr>
          <p:cNvSpPr txBox="1">
            <a:spLocks/>
          </p:cNvSpPr>
          <p:nvPr/>
        </p:nvSpPr>
        <p:spPr>
          <a:xfrm>
            <a:off x="6234" y="0"/>
            <a:ext cx="1800000" cy="78962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第４章</a:t>
            </a:r>
            <a:r>
              <a:rPr lang="ja-JP" altLang="en-US" sz="3600" b="1" dirty="0">
                <a:solidFill>
                  <a:schemeClr val="bg1"/>
                </a:solidFill>
                <a:latin typeface="UD デジタル 教科書体 NK-R" panose="02020400000000000000" pitchFamily="18" charset="-128"/>
                <a:ea typeface="UD デジタル 教科書体 NK-R" panose="02020400000000000000" pitchFamily="18" charset="-128"/>
              </a:rPr>
              <a:t>　</a:t>
            </a:r>
            <a:endParaRPr lang="en-US" altLang="ja-JP" sz="3600" b="1"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1200" b="1" dirty="0">
                <a:solidFill>
                  <a:schemeClr val="bg1"/>
                </a:solidFill>
                <a:latin typeface="UD デジタル 教科書体 NK-R" panose="02020400000000000000" pitchFamily="18" charset="-128"/>
                <a:ea typeface="UD デジタル 教科書体 NK-R" panose="02020400000000000000" pitchFamily="18" charset="-128"/>
              </a:rPr>
              <a:t>具体的な取組内容</a:t>
            </a:r>
            <a:endParaRPr lang="ja-JP" altLang="en-US" sz="1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16" name="タイトル 1">
            <a:extLst>
              <a:ext uri="{FF2B5EF4-FFF2-40B4-BE49-F238E27FC236}">
                <a16:creationId xmlns:a16="http://schemas.microsoft.com/office/drawing/2014/main" id="{5566A8BF-FCD9-4BED-9360-50CED548387D}"/>
              </a:ext>
            </a:extLst>
          </p:cNvPr>
          <p:cNvSpPr txBox="1">
            <a:spLocks/>
          </p:cNvSpPr>
          <p:nvPr/>
        </p:nvSpPr>
        <p:spPr>
          <a:xfrm>
            <a:off x="1729046" y="0"/>
            <a:ext cx="7408719" cy="78689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b="1">
                <a:solidFill>
                  <a:schemeClr val="bg1"/>
                </a:solidFill>
                <a:latin typeface="UD デジタル 教科書体 NK-R" panose="02020400000000000000" pitchFamily="18" charset="-128"/>
                <a:ea typeface="UD デジタル 教科書体 NK-R" panose="02020400000000000000" pitchFamily="18" charset="-128"/>
              </a:rPr>
              <a:t>　</a:t>
            </a:r>
            <a:r>
              <a:rPr lang="ja-JP" altLang="en-US" sz="2000" b="1" u="sng">
                <a:solidFill>
                  <a:schemeClr val="bg1"/>
                </a:solidFill>
                <a:latin typeface="UD デジタル 教科書体 NK-R" panose="02020400000000000000" pitchFamily="18" charset="-128"/>
                <a:ea typeface="UD デジタル 教科書体 NK-R" panose="02020400000000000000" pitchFamily="18" charset="-128"/>
              </a:rPr>
              <a:t>１．子育てに関する制度を活かす環境づくり</a:t>
            </a:r>
            <a:endParaRPr lang="en-US" altLang="ja-JP" sz="1200" b="1">
              <a:solidFill>
                <a:schemeClr val="bg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908774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6742F4D1-CFE0-4401-8D5F-9175657E2401}"/>
              </a:ext>
            </a:extLst>
          </p:cNvPr>
          <p:cNvSpPr/>
          <p:nvPr/>
        </p:nvSpPr>
        <p:spPr>
          <a:xfrm>
            <a:off x="-8966" y="393"/>
            <a:ext cx="9152965" cy="79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 name="タイトル 1">
            <a:extLst>
              <a:ext uri="{FF2B5EF4-FFF2-40B4-BE49-F238E27FC236}">
                <a16:creationId xmlns:a16="http://schemas.microsoft.com/office/drawing/2014/main" id="{9E06ED05-BD76-46E4-A43B-32D072FFF44A}"/>
              </a:ext>
            </a:extLst>
          </p:cNvPr>
          <p:cNvSpPr txBox="1">
            <a:spLocks/>
          </p:cNvSpPr>
          <p:nvPr/>
        </p:nvSpPr>
        <p:spPr>
          <a:xfrm>
            <a:off x="0" y="125214"/>
            <a:ext cx="1670858" cy="667179"/>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目次</a:t>
            </a:r>
          </a:p>
        </p:txBody>
      </p:sp>
      <p:graphicFrame>
        <p:nvGraphicFramePr>
          <p:cNvPr id="2" name="表 2">
            <a:extLst>
              <a:ext uri="{FF2B5EF4-FFF2-40B4-BE49-F238E27FC236}">
                <a16:creationId xmlns:a16="http://schemas.microsoft.com/office/drawing/2014/main" id="{AAB4DE28-E482-402E-90F7-C3B92A429B3C}"/>
              </a:ext>
            </a:extLst>
          </p:cNvPr>
          <p:cNvGraphicFramePr>
            <a:graphicFrameLocks noGrp="1"/>
          </p:cNvGraphicFramePr>
          <p:nvPr>
            <p:extLst>
              <p:ext uri="{D42A27DB-BD31-4B8C-83A1-F6EECF244321}">
                <p14:modId xmlns:p14="http://schemas.microsoft.com/office/powerpoint/2010/main" val="1460316911"/>
              </p:ext>
            </p:extLst>
          </p:nvPr>
        </p:nvGraphicFramePr>
        <p:xfrm>
          <a:off x="135216" y="917214"/>
          <a:ext cx="8864599" cy="5676091"/>
        </p:xfrm>
        <a:graphic>
          <a:graphicData uri="http://schemas.openxmlformats.org/drawingml/2006/table">
            <a:tbl>
              <a:tblPr firstRow="1" bandRow="1">
                <a:tableStyleId>{5940675A-B579-460E-94D1-54222C63F5DA}</a:tableStyleId>
              </a:tblPr>
              <a:tblGrid>
                <a:gridCol w="3879736">
                  <a:extLst>
                    <a:ext uri="{9D8B030D-6E8A-4147-A177-3AD203B41FA5}">
                      <a16:colId xmlns:a16="http://schemas.microsoft.com/office/drawing/2014/main" val="2524069198"/>
                    </a:ext>
                  </a:extLst>
                </a:gridCol>
                <a:gridCol w="472965">
                  <a:extLst>
                    <a:ext uri="{9D8B030D-6E8A-4147-A177-3AD203B41FA5}">
                      <a16:colId xmlns:a16="http://schemas.microsoft.com/office/drawing/2014/main" val="54402987"/>
                    </a:ext>
                  </a:extLst>
                </a:gridCol>
                <a:gridCol w="4063164">
                  <a:extLst>
                    <a:ext uri="{9D8B030D-6E8A-4147-A177-3AD203B41FA5}">
                      <a16:colId xmlns:a16="http://schemas.microsoft.com/office/drawing/2014/main" val="1880232308"/>
                    </a:ext>
                  </a:extLst>
                </a:gridCol>
                <a:gridCol w="448734">
                  <a:extLst>
                    <a:ext uri="{9D8B030D-6E8A-4147-A177-3AD203B41FA5}">
                      <a16:colId xmlns:a16="http://schemas.microsoft.com/office/drawing/2014/main" val="1657038406"/>
                    </a:ext>
                  </a:extLst>
                </a:gridCol>
              </a:tblGrid>
              <a:tr h="5105486">
                <a:tc>
                  <a:txBody>
                    <a:bodyPr/>
                    <a:lstStyle/>
                    <a:p>
                      <a:r>
                        <a:rPr kumimoji="1" lang="ja-JP" altLang="en-US" sz="1800" dirty="0">
                          <a:latin typeface="UD デジタル 教科書体 NK-R" panose="02020400000000000000" pitchFamily="18" charset="-128"/>
                          <a:ea typeface="UD デジタル 教科書体 NK-R" panose="02020400000000000000" pitchFamily="18" charset="-128"/>
                        </a:rPr>
                        <a:t>目次</a:t>
                      </a:r>
                      <a:r>
                        <a:rPr kumimoji="1" lang="ja-JP" altLang="en-US" sz="1050" dirty="0">
                          <a:latin typeface="UD デジタル 教科書体 NK-R" panose="02020400000000000000" pitchFamily="18" charset="-128"/>
                          <a:ea typeface="UD デジタル 教科書体 NK-R" panose="02020400000000000000" pitchFamily="18" charset="-128"/>
                        </a:rPr>
                        <a:t>・・・・・・・・・・・・・・・・・・・・・・・・・・・・・・・・・・・・・・・・・・・・・・・・</a:t>
                      </a:r>
                      <a:endParaRPr kumimoji="1" lang="en-US" altLang="ja-JP" sz="1050" dirty="0">
                        <a:latin typeface="UD デジタル 教科書体 NK-R" panose="02020400000000000000" pitchFamily="18" charset="-128"/>
                        <a:ea typeface="UD デジタル 教科書体 NK-R" panose="02020400000000000000" pitchFamily="18" charset="-128"/>
                      </a:endParaRPr>
                    </a:p>
                    <a:p>
                      <a:endParaRPr kumimoji="1" lang="en-US" altLang="ja-JP" sz="1000" dirty="0">
                        <a:latin typeface="UD デジタル 教科書体 NK-R" panose="02020400000000000000" pitchFamily="18" charset="-128"/>
                        <a:ea typeface="UD デジタル 教科書体 NK-R" panose="02020400000000000000" pitchFamily="18" charset="-128"/>
                      </a:endParaRPr>
                    </a:p>
                    <a:p>
                      <a:r>
                        <a:rPr kumimoji="1" lang="ja-JP" altLang="en-US" sz="1800" dirty="0">
                          <a:latin typeface="UD デジタル 教科書体 NK-R" panose="02020400000000000000" pitchFamily="18" charset="-128"/>
                          <a:ea typeface="UD デジタル 教科書体 NK-R" panose="02020400000000000000" pitchFamily="18" charset="-128"/>
                        </a:rPr>
                        <a:t>はじめに</a:t>
                      </a:r>
                      <a:r>
                        <a:rPr kumimoji="1" lang="ja-JP" altLang="en-US" sz="1050" dirty="0">
                          <a:latin typeface="UD デジタル 教科書体 NK-R" panose="02020400000000000000" pitchFamily="18" charset="-128"/>
                          <a:ea typeface="UD デジタル 教科書体 NK-R" panose="02020400000000000000" pitchFamily="18" charset="-128"/>
                        </a:rPr>
                        <a:t>・・・・・・・・・・・・・・・・・・・・・・・・・・・・・・・・・・・・・・・・・・・</a:t>
                      </a:r>
                    </a:p>
                    <a:p>
                      <a:endParaRPr kumimoji="1" lang="ja-JP" altLang="en-US" sz="1050" dirty="0">
                        <a:latin typeface="UD デジタル 教科書体 NK-R" panose="02020400000000000000" pitchFamily="18" charset="-128"/>
                        <a:ea typeface="UD デジタル 教科書体 NK-R" panose="02020400000000000000" pitchFamily="18" charset="-128"/>
                      </a:endParaRPr>
                    </a:p>
                    <a:p>
                      <a:r>
                        <a:rPr kumimoji="1" lang="ja-JP" altLang="en-US" sz="1800" dirty="0">
                          <a:latin typeface="UD デジタル 教科書体 NK-R" panose="02020400000000000000" pitchFamily="18" charset="-128"/>
                          <a:ea typeface="UD デジタル 教科書体 NK-R" panose="02020400000000000000" pitchFamily="18" charset="-128"/>
                        </a:rPr>
                        <a:t>第１章　本計画について</a:t>
                      </a:r>
                    </a:p>
                    <a:p>
                      <a:r>
                        <a:rPr kumimoji="1" lang="ja-JP" altLang="en-US" sz="1050" dirty="0">
                          <a:latin typeface="UD デジタル 教科書体 NK-R" panose="02020400000000000000" pitchFamily="18" charset="-128"/>
                          <a:ea typeface="UD デジタル 教科書体 NK-R" panose="02020400000000000000" pitchFamily="18" charset="-128"/>
                        </a:rPr>
                        <a:t>　（１）計画期間・・・・・・・・・・・・・・・・・・・・・・・・・・・・・・・・・・・・・・・・・・　　</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　（２）策定主体・・・・・・・・・・・・・・・・・・・・・・・・・・・・・・・・・・・・・・・・・・ 　　</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　（３）対象・・・・・・・・・・・・・・・・・・・・・・・・・・・・・・・・・・・・・・・・・・・・・・</a:t>
                      </a:r>
                    </a:p>
                    <a:p>
                      <a:r>
                        <a:rPr kumimoji="1" lang="ja-JP" altLang="en-US" sz="1050" dirty="0">
                          <a:latin typeface="UD デジタル 教科書体 NK-R" panose="02020400000000000000" pitchFamily="18" charset="-128"/>
                          <a:ea typeface="UD デジタル 教科書体 NK-R" panose="02020400000000000000" pitchFamily="18" charset="-128"/>
                        </a:rPr>
                        <a:t>　（４）基本方向・・・・・・・・・・・・・・・・・・・・・・・・・・・・・・・・・・・・・・・・・・</a:t>
                      </a:r>
                      <a:endParaRPr kumimoji="1" lang="en-US" altLang="ja-JP" sz="1050" dirty="0">
                        <a:latin typeface="UD デジタル 教科書体 NK-R" panose="02020400000000000000" pitchFamily="18" charset="-128"/>
                        <a:ea typeface="UD デジタル 教科書体 NK-R" panose="02020400000000000000" pitchFamily="18" charset="-128"/>
                      </a:endParaRPr>
                    </a:p>
                    <a:p>
                      <a:pPr>
                        <a:lnSpc>
                          <a:spcPct val="200000"/>
                        </a:lnSpc>
                      </a:pP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800" dirty="0">
                          <a:latin typeface="UD デジタル 教科書体 NK-R" panose="02020400000000000000" pitchFamily="18" charset="-128"/>
                          <a:ea typeface="UD デジタル 教科書体 NK-R" panose="02020400000000000000" pitchFamily="18" charset="-128"/>
                        </a:rPr>
                        <a:t>第２章　前計画の取組状況について</a:t>
                      </a:r>
                      <a:endParaRPr kumimoji="1" lang="en-US" altLang="ja-JP" sz="180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　　　　　　　　　　　（令和２年４月～令和７年３月）</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　　（１）前計画における</a:t>
                      </a:r>
                      <a:r>
                        <a:rPr kumimoji="1" lang="ja-JP" altLang="en-US" sz="1050">
                          <a:latin typeface="UD デジタル 教科書体 NK-R" panose="02020400000000000000" pitchFamily="18" charset="-128"/>
                          <a:ea typeface="UD デジタル 教科書体 NK-R" panose="02020400000000000000" pitchFamily="18" charset="-128"/>
                        </a:rPr>
                        <a:t>主な取組み・</a:t>
                      </a:r>
                      <a:r>
                        <a:rPr kumimoji="1" lang="ja-JP" altLang="en-US" sz="1050" dirty="0">
                          <a:latin typeface="UD デジタル 教科書体 NK-R" panose="02020400000000000000" pitchFamily="18" charset="-128"/>
                          <a:ea typeface="UD デジタル 教科書体 NK-R" panose="02020400000000000000" pitchFamily="18" charset="-128"/>
                        </a:rPr>
                        <a:t>・・・・・・・・・・・・・・・・・・・・・・・・・</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　　（２）数値目標の達成状況</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　　　　（ア）男性職員の「育児参加休暇」取得率・・・・・・・・・・・・・・・・</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　　　　（イ）男性職員の「育児休業」取得率・・・・・・・・・・・・・・・・・・・・</a:t>
                      </a:r>
                    </a:p>
                    <a:p>
                      <a:r>
                        <a:rPr kumimoji="1" lang="ja-JP" altLang="en-US" sz="1050" dirty="0">
                          <a:latin typeface="UD デジタル 教科書体 NK-R" panose="02020400000000000000" pitchFamily="18" charset="-128"/>
                          <a:ea typeface="UD デジタル 教科書体 NK-R" panose="02020400000000000000" pitchFamily="18" charset="-128"/>
                        </a:rPr>
                        <a:t>　　　　（ウ）職員１人あたりの年次休暇の平均取得日数・・・・・・・・・・</a:t>
                      </a: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UD デジタル 教科書体 NK-R" panose="02020400000000000000" pitchFamily="18" charset="-128"/>
                          <a:ea typeface="UD デジタル 教科書体 NK-R" panose="02020400000000000000" pitchFamily="18" charset="-128"/>
                        </a:rPr>
                        <a:t>　　（参考）職員１人１月あたりの時間外勤務の平均時間数・・・・・・・</a:t>
                      </a: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200000"/>
                        </a:lnSpc>
                        <a:spcBef>
                          <a:spcPts val="0"/>
                        </a:spcBef>
                        <a:spcAft>
                          <a:spcPts val="0"/>
                        </a:spcAft>
                        <a:buClrTx/>
                        <a:buSzTx/>
                        <a:buFontTx/>
                        <a:buNone/>
                        <a:tabLst/>
                        <a:defRPr/>
                      </a:pP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UD デジタル 教科書体 NK-R" panose="02020400000000000000" pitchFamily="18" charset="-128"/>
                          <a:ea typeface="UD デジタル 教科書体 NK-R" panose="02020400000000000000" pitchFamily="18" charset="-128"/>
                        </a:rPr>
                        <a:t>第３章　改定方針と数値目標について</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　　（１）改定方針・・・・・・・・・・・・・・・・・・・・・・・・・・・・・・・・・・・・・・・・・</a:t>
                      </a: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UD デジタル 教科書体 NK-R" panose="02020400000000000000" pitchFamily="18" charset="-128"/>
                          <a:ea typeface="UD デジタル 教科書体 NK-R" panose="02020400000000000000" pitchFamily="18" charset="-128"/>
                        </a:rPr>
                        <a:t>　　（２）数値目標・・・・・・・・・・・・・・・・・・・・・・・・・・・・・・・・・・・・・・・・・</a:t>
                      </a:r>
                    </a:p>
                    <a:p>
                      <a:endParaRPr kumimoji="1" lang="ja-JP" altLang="en-US" sz="1050" dirty="0">
                        <a:latin typeface="UD デジタル 教科書体 NK-R" panose="02020400000000000000" pitchFamily="18" charset="-128"/>
                        <a:ea typeface="UD デジタル 教科書体 NK-R" panose="02020400000000000000" pitchFamily="18" charset="-128"/>
                      </a:endParaRPr>
                    </a:p>
                    <a:p>
                      <a:pPr algn="ctr"/>
                      <a:endParaRPr kumimoji="1" lang="ja-JP" altLang="en-US" sz="1050" dirty="0">
                        <a:latin typeface="UD デジタル 教科書体 NK-R" panose="02020400000000000000" pitchFamily="18" charset="-128"/>
                        <a:ea typeface="UD デジタル 教科書体 NK-R" panose="02020400000000000000" pitchFamily="18"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en-US" altLang="ja-JP" sz="70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　</a:t>
                      </a:r>
                      <a:r>
                        <a:rPr kumimoji="1" lang="en-US" altLang="ja-JP" sz="1050" dirty="0">
                          <a:latin typeface="UD デジタル 教科書体 NK-R" panose="02020400000000000000" pitchFamily="18" charset="-128"/>
                          <a:ea typeface="UD デジタル 教科書体 NK-R" panose="02020400000000000000" pitchFamily="18" charset="-128"/>
                        </a:rPr>
                        <a:t>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UD デジタル 教科書体 NK-R" panose="02020400000000000000" pitchFamily="18" charset="-128"/>
                          <a:ea typeface="UD デジタル 教科書体 NK-R" panose="02020400000000000000" pitchFamily="18" charset="-128"/>
                        </a:rPr>
                        <a:t>　２　</a:t>
                      </a: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UD デジタル 教科書体 NK-R" panose="02020400000000000000" pitchFamily="18" charset="-128"/>
                          <a:ea typeface="UD デジタル 教科書体 NK-R" panose="02020400000000000000" pitchFamily="18" charset="-128"/>
                        </a:rPr>
                        <a:t>　３</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UD デジタル 教科書体 NK-R" panose="02020400000000000000" pitchFamily="18" charset="-128"/>
                          <a:ea typeface="UD デジタル 教科書体 NK-R" panose="02020400000000000000" pitchFamily="18" charset="-128"/>
                        </a:rPr>
                        <a:t>　３</a:t>
                      </a: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UD デジタル 教科書体 NK-R" panose="02020400000000000000" pitchFamily="18" charset="-128"/>
                          <a:ea typeface="UD デジタル 教科書体 NK-R" panose="02020400000000000000" pitchFamily="18" charset="-128"/>
                        </a:rPr>
                        <a:t>　３</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UD デジタル 教科書体 NK-R" panose="02020400000000000000" pitchFamily="18" charset="-128"/>
                          <a:ea typeface="UD デジタル 教科書体 NK-R" panose="02020400000000000000" pitchFamily="18" charset="-128"/>
                        </a:rPr>
                        <a:t>　３</a:t>
                      </a: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200000"/>
                        </a:lnSpc>
                        <a:spcBef>
                          <a:spcPts val="0"/>
                        </a:spcBef>
                        <a:spcAft>
                          <a:spcPts val="0"/>
                        </a:spcAft>
                        <a:buClrTx/>
                        <a:buSzTx/>
                        <a:buFontTx/>
                        <a:buNone/>
                        <a:tabLst/>
                        <a:defRPr/>
                      </a:pP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UD デジタル 教科書体 NK-R" panose="02020400000000000000" pitchFamily="18" charset="-128"/>
                          <a:ea typeface="UD デジタル 教科書体 NK-R" panose="02020400000000000000" pitchFamily="18" charset="-128"/>
                        </a:rPr>
                        <a:t>　４</a:t>
                      </a: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UD デジタル 教科書体 NK-R" panose="02020400000000000000" pitchFamily="18" charset="-128"/>
                          <a:ea typeface="UD デジタル 教科書体 NK-R" panose="02020400000000000000" pitchFamily="18" charset="-128"/>
                        </a:rPr>
                        <a:t>　５</a:t>
                      </a: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UD デジタル 教科書体 NK-R" panose="02020400000000000000" pitchFamily="18" charset="-128"/>
                          <a:ea typeface="UD デジタル 教科書体 NK-R" panose="02020400000000000000" pitchFamily="18" charset="-128"/>
                        </a:rPr>
                        <a:t>　５</a:t>
                      </a: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UD デジタル 教科書体 NK-R" panose="02020400000000000000" pitchFamily="18" charset="-128"/>
                          <a:ea typeface="UD デジタル 教科書体 NK-R" panose="02020400000000000000" pitchFamily="18" charset="-128"/>
                        </a:rPr>
                        <a:t>　６</a:t>
                      </a: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UD デジタル 教科書体 NK-R" panose="02020400000000000000" pitchFamily="18" charset="-128"/>
                          <a:ea typeface="UD デジタル 教科書体 NK-R" panose="02020400000000000000" pitchFamily="18" charset="-128"/>
                        </a:rPr>
                        <a:t>　６</a:t>
                      </a: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ts val="900"/>
                        </a:lnSpc>
                        <a:spcBef>
                          <a:spcPts val="0"/>
                        </a:spcBef>
                        <a:spcAft>
                          <a:spcPts val="0"/>
                        </a:spcAft>
                        <a:buClrTx/>
                        <a:buSzTx/>
                        <a:buFontTx/>
                        <a:buNone/>
                        <a:tabLst/>
                        <a:defRPr/>
                      </a:pP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UD デジタル 教科書体 NK-R" panose="02020400000000000000" pitchFamily="18" charset="-128"/>
                          <a:ea typeface="UD デジタル 教科書体 NK-R" panose="02020400000000000000" pitchFamily="18" charset="-128"/>
                        </a:rPr>
                        <a:t>　７</a:t>
                      </a: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UD デジタル 教科書体 NK-R" panose="02020400000000000000" pitchFamily="18" charset="-128"/>
                          <a:ea typeface="UD デジタル 教科書体 NK-R" panose="02020400000000000000" pitchFamily="18" charset="-128"/>
                        </a:rPr>
                        <a:t>　８</a:t>
                      </a: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UD デジタル 教科書体 NK-R" panose="02020400000000000000" pitchFamily="18" charset="-128"/>
                        <a:ea typeface="UD デジタル 教科書体 NK-R" panose="02020400000000000000" pitchFamily="18"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800" dirty="0">
                          <a:latin typeface="UD デジタル 教科書体 NK-R" panose="02020400000000000000" pitchFamily="18" charset="-128"/>
                          <a:ea typeface="UD デジタル 教科書体 NK-R" panose="02020400000000000000" pitchFamily="18" charset="-128"/>
                        </a:rPr>
                        <a:t>第４章　具体的な取組み内容</a:t>
                      </a:r>
                      <a:r>
                        <a:rPr kumimoji="1" lang="ja-JP" altLang="en-US" sz="1050" dirty="0">
                          <a:latin typeface="UD デジタル 教科書体 NK-R" panose="02020400000000000000" pitchFamily="18" charset="-128"/>
                          <a:ea typeface="UD デジタル 教科書体 NK-R" panose="02020400000000000000" pitchFamily="18" charset="-128"/>
                        </a:rPr>
                        <a:t>・・・・・・・・・・・・・・・・</a:t>
                      </a:r>
                      <a:endParaRPr kumimoji="1" lang="ja-JP" altLang="en-US" sz="1800" dirty="0">
                        <a:latin typeface="UD デジタル 教科書体 NK-R" panose="02020400000000000000" pitchFamily="18" charset="-128"/>
                        <a:ea typeface="UD デジタル 教科書体 NK-R" panose="02020400000000000000" pitchFamily="18" charset="-128"/>
                      </a:endParaRPr>
                    </a:p>
                    <a:p>
                      <a:pP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　１．子育てに関する制度を活かす環境づくり</a:t>
                      </a:r>
                    </a:p>
                    <a:p>
                      <a:pP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　　（１）制度の周知徹底と意識啓発の促進・・・・・・・・・・・・・・・・・・・・・・</a:t>
                      </a:r>
                    </a:p>
                    <a:p>
                      <a:pP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　　（２）母性保護や子育てのための休暇等の制度の活用・・・・・・・・・・・</a:t>
                      </a:r>
                    </a:p>
                    <a:p>
                      <a:pP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　　（３）育児休業を取得しやすい環境づくり・・・・・・・・・・・・・・・・・・・・・・</a:t>
                      </a:r>
                    </a:p>
                    <a:p>
                      <a:pP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　　（４）多様な働き方への支援・・・・・・・・・・・・・・・・・・・・・・・・・・・・・・・・・</a:t>
                      </a:r>
                    </a:p>
                    <a:p>
                      <a:pP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 　 （</a:t>
                      </a:r>
                      <a:r>
                        <a:rPr kumimoji="1" lang="en-US" altLang="ja-JP" sz="1050" dirty="0">
                          <a:latin typeface="UD デジタル 教科書体 NK-R" panose="02020400000000000000" pitchFamily="18" charset="-128"/>
                          <a:ea typeface="UD デジタル 教科書体 NK-R" panose="02020400000000000000" pitchFamily="18" charset="-128"/>
                        </a:rPr>
                        <a:t>5</a:t>
                      </a:r>
                      <a:r>
                        <a:rPr kumimoji="1" lang="ja-JP" altLang="en-US" sz="1050" dirty="0">
                          <a:latin typeface="UD デジタル 教科書体 NK-R" panose="02020400000000000000" pitchFamily="18" charset="-128"/>
                          <a:ea typeface="UD デジタル 教科書体 NK-R" panose="02020400000000000000" pitchFamily="18" charset="-128"/>
                        </a:rPr>
                        <a:t>）子の看護等休暇の取得促進・・・・・・・・・・・・・・・・・・・・・・・・・・・・</a:t>
                      </a:r>
                    </a:p>
                    <a:p>
                      <a:pP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  　（</a:t>
                      </a:r>
                      <a:r>
                        <a:rPr kumimoji="1" lang="en-US" altLang="ja-JP" sz="1050" dirty="0">
                          <a:latin typeface="UD デジタル 教科書体 NK-R" panose="02020400000000000000" pitchFamily="18" charset="-128"/>
                          <a:ea typeface="UD デジタル 教科書体 NK-R" panose="02020400000000000000" pitchFamily="18" charset="-128"/>
                        </a:rPr>
                        <a:t>6</a:t>
                      </a:r>
                      <a:r>
                        <a:rPr kumimoji="1" lang="ja-JP" altLang="en-US" sz="1050" dirty="0">
                          <a:latin typeface="UD デジタル 教科書体 NK-R" panose="02020400000000000000" pitchFamily="18" charset="-128"/>
                          <a:ea typeface="UD デジタル 教科書体 NK-R" panose="02020400000000000000" pitchFamily="18" charset="-128"/>
                        </a:rPr>
                        <a:t>）人事異動についての配慮・・・・・・・・・・・・・・・・・・・・・・・・・・・・・・・</a:t>
                      </a:r>
                    </a:p>
                    <a:p>
                      <a:pP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 　 （</a:t>
                      </a:r>
                      <a:r>
                        <a:rPr kumimoji="1" lang="en-US" altLang="ja-JP" sz="1050" dirty="0">
                          <a:latin typeface="UD デジタル 教科書体 NK-R" panose="02020400000000000000" pitchFamily="18" charset="-128"/>
                          <a:ea typeface="UD デジタル 教科書体 NK-R" panose="02020400000000000000" pitchFamily="18" charset="-128"/>
                        </a:rPr>
                        <a:t>7</a:t>
                      </a:r>
                      <a:r>
                        <a:rPr kumimoji="1" lang="ja-JP" altLang="en-US" sz="1050" dirty="0">
                          <a:latin typeface="UD デジタル 教科書体 NK-R" panose="02020400000000000000" pitchFamily="18" charset="-128"/>
                          <a:ea typeface="UD デジタル 教科書体 NK-R" panose="02020400000000000000" pitchFamily="18" charset="-128"/>
                        </a:rPr>
                        <a:t>）子育て相談体制の充実・・・・・・・・・・・・・・・・・・・・・・・・・・・・・・・・</a:t>
                      </a:r>
                      <a:endParaRPr kumimoji="1" lang="en-US" altLang="ja-JP" sz="1050" dirty="0">
                        <a:latin typeface="UD デジタル 教科書体 NK-R" panose="02020400000000000000" pitchFamily="18" charset="-128"/>
                        <a:ea typeface="UD デジタル 教科書体 NK-R" panose="02020400000000000000" pitchFamily="18" charset="-128"/>
                      </a:endParaRPr>
                    </a:p>
                    <a:p>
                      <a:pPr>
                        <a:lnSpc>
                          <a:spcPct val="100000"/>
                        </a:lnSpc>
                      </a:pPr>
                      <a:endParaRPr kumimoji="1" lang="ja-JP" altLang="en-US" sz="1050" dirty="0">
                        <a:latin typeface="UD デジタル 教科書体 NK-R" panose="02020400000000000000" pitchFamily="18" charset="-128"/>
                        <a:ea typeface="UD デジタル 教科書体 NK-R" panose="02020400000000000000" pitchFamily="18" charset="-128"/>
                      </a:endParaRPr>
                    </a:p>
                    <a:p>
                      <a:pP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　２．子育てのための時間づくり</a:t>
                      </a:r>
                    </a:p>
                    <a:p>
                      <a:pP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　　（１）時間外勤務の縮減・・・・・・・・・・・・・・・・・・・・・・・・・・・・・・・・・・・・</a:t>
                      </a:r>
                    </a:p>
                    <a:p>
                      <a:pP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　　（２）年次休暇の取得促進・・・・・・・・・・・・・・・・・・・・・・・・・・・・・・・・・・</a:t>
                      </a:r>
                      <a:endParaRPr kumimoji="1" lang="en-US" altLang="ja-JP" sz="1050" dirty="0">
                        <a:latin typeface="UD デジタル 教科書体 NK-R" panose="02020400000000000000" pitchFamily="18" charset="-128"/>
                        <a:ea typeface="UD デジタル 教科書体 NK-R" panose="02020400000000000000" pitchFamily="18" charset="-128"/>
                      </a:endParaRPr>
                    </a:p>
                    <a:p>
                      <a:pPr>
                        <a:lnSpc>
                          <a:spcPct val="100000"/>
                        </a:lnSpc>
                      </a:pPr>
                      <a:endParaRPr kumimoji="1" lang="en-US" altLang="ja-JP" sz="1050" dirty="0">
                        <a:latin typeface="UD デジタル 教科書体 NK-R" panose="02020400000000000000" pitchFamily="18" charset="-128"/>
                        <a:ea typeface="UD デジタル 教科書体 NK-R" panose="02020400000000000000" pitchFamily="18" charset="-128"/>
                      </a:endParaRPr>
                    </a:p>
                    <a:p>
                      <a:pP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 ３．子育てのための制度・環境の改善</a:t>
                      </a:r>
                    </a:p>
                    <a:p>
                      <a:pP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　　（１）子育てのための休暇、休業制度の改善・・・・・・・・・・・・・・・・・・・・</a:t>
                      </a:r>
                    </a:p>
                    <a:p>
                      <a:pP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　　（２）勤務時間の柔軟な運用・・・・・・・・・・・・・・・・・・・・・・・・・・・・・・・・</a:t>
                      </a:r>
                    </a:p>
                    <a:p>
                      <a:pP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　　（３）人事評価への反映・・・・・・・・・・・・・・・・・・・・・・・・・・・・・・・・・・・・</a:t>
                      </a:r>
                    </a:p>
                    <a:p>
                      <a:pP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　　（４）テレワーク等の推進・・・・・・・・・・・・・・・・・・・・・・・・・・・・・・・・・・・・</a:t>
                      </a:r>
                      <a:endParaRPr kumimoji="1" lang="en-US" altLang="ja-JP" sz="1050" dirty="0">
                        <a:latin typeface="UD デジタル 教科書体 NK-R" panose="02020400000000000000" pitchFamily="18" charset="-128"/>
                        <a:ea typeface="UD デジタル 教科書体 NK-R" panose="02020400000000000000" pitchFamily="18" charset="-128"/>
                      </a:endParaRPr>
                    </a:p>
                    <a:p>
                      <a:pPr>
                        <a:lnSpc>
                          <a:spcPct val="100000"/>
                        </a:lnSpc>
                      </a:pPr>
                      <a:endParaRPr kumimoji="1" lang="ja-JP" altLang="en-US" sz="1050" dirty="0">
                        <a:latin typeface="UD デジタル 教科書体 NK-R" panose="02020400000000000000" pitchFamily="18" charset="-128"/>
                        <a:ea typeface="UD デジタル 教科書体 NK-R" panose="02020400000000000000" pitchFamily="18" charset="-128"/>
                      </a:endParaRPr>
                    </a:p>
                    <a:p>
                      <a:pP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　４．その他</a:t>
                      </a:r>
                    </a:p>
                    <a:p>
                      <a:pP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　　（１）子育てバリアフリーの促進・・・・・・・・・・・・・・・・・・・・・・・・・・・・・・</a:t>
                      </a:r>
                    </a:p>
                    <a:p>
                      <a:pP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　　（２）子ども・子育てに関する職員の地域活動への貢献・・・・・・・・・・・</a:t>
                      </a:r>
                    </a:p>
                    <a:p>
                      <a:pP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　　（３）子どもと触れ合う機会の充実・・・・・・・・・・・・・・・・・・・・・・・・・・・・</a:t>
                      </a:r>
                    </a:p>
                    <a:p>
                      <a:pP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　　（４）学習機会の提供等による家庭の教育力の向上・・・・・・・・・・・・・</a:t>
                      </a:r>
                    </a:p>
                    <a:p>
                      <a:pP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　　（５）ひとり親家庭の親等の雇入れ・・・・・・・・・・・・・・・・・・・・・・・・・・・</a:t>
                      </a:r>
                    </a:p>
                    <a:p>
                      <a:pP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　　（６）非常勤職員の育児休業等・・・・・・・・・・・・・・・・・・・・・・・・・・・・・・</a:t>
                      </a:r>
                      <a:endParaRPr kumimoji="1" lang="en-US" altLang="ja-JP" sz="1050" dirty="0">
                        <a:latin typeface="UD デジタル 教科書体 NK-R" panose="02020400000000000000" pitchFamily="18" charset="-128"/>
                        <a:ea typeface="UD デジタル 教科書体 NK-R" panose="02020400000000000000" pitchFamily="18" charset="-128"/>
                      </a:endParaRPr>
                    </a:p>
                    <a:p>
                      <a:pPr>
                        <a:lnSpc>
                          <a:spcPct val="100000"/>
                        </a:lnSpc>
                      </a:pPr>
                      <a:endParaRPr kumimoji="1" lang="en-US" altLang="ja-JP" sz="1050" dirty="0">
                        <a:latin typeface="UD デジタル 教科書体 NK-R" panose="02020400000000000000" pitchFamily="18" charset="-128"/>
                        <a:ea typeface="UD デジタル 教科書体 NK-R" panose="02020400000000000000" pitchFamily="18"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UD デジタル 教科書体 NK-R" panose="02020400000000000000" pitchFamily="18" charset="-128"/>
                          <a:ea typeface="UD デジタル 教科書体 NK-R" panose="02020400000000000000" pitchFamily="18" charset="-128"/>
                        </a:rPr>
                        <a:t>　９</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UD デジタル 教科書体 NK-R" panose="02020400000000000000" pitchFamily="18" charset="-128"/>
                          <a:ea typeface="UD デジタル 教科書体 NK-R" panose="02020400000000000000" pitchFamily="18" charset="-128"/>
                        </a:rPr>
                        <a:t>10</a:t>
                      </a:r>
                      <a:endParaRPr kumimoji="1" lang="ja-JP" altLang="en-US"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UD デジタル 教科書体 NK-R" panose="02020400000000000000" pitchFamily="18" charset="-128"/>
                          <a:ea typeface="UD デジタル 教科書体 NK-R" panose="02020400000000000000" pitchFamily="18" charset="-128"/>
                        </a:rPr>
                        <a:t>１１</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UD デジタル 教科書体 NK-R" panose="02020400000000000000" pitchFamily="18" charset="-128"/>
                          <a:ea typeface="UD デジタル 教科書体 NK-R" panose="02020400000000000000" pitchFamily="18" charset="-128"/>
                        </a:rPr>
                        <a:t>１３</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UD デジタル 教科書体 NK-R" panose="02020400000000000000" pitchFamily="18" charset="-128"/>
                          <a:ea typeface="UD デジタル 教科書体 NK-R" panose="02020400000000000000" pitchFamily="18" charset="-128"/>
                        </a:rPr>
                        <a:t>１７</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UD デジタル 教科書体 NK-R" panose="02020400000000000000" pitchFamily="18" charset="-128"/>
                          <a:ea typeface="UD デジタル 教科書体 NK-R" panose="02020400000000000000" pitchFamily="18" charset="-128"/>
                        </a:rPr>
                        <a:t>１９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UD デジタル 教科書体 NK-R" panose="02020400000000000000" pitchFamily="18" charset="-128"/>
                          <a:ea typeface="UD デジタル 教科書体 NK-R" panose="02020400000000000000" pitchFamily="18" charset="-128"/>
                        </a:rPr>
                        <a:t>２０</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UD デジタル 教科書体 NK-R" panose="02020400000000000000" pitchFamily="18" charset="-128"/>
                          <a:ea typeface="UD デジタル 教科書体 NK-R" panose="02020400000000000000" pitchFamily="18" charset="-128"/>
                        </a:rPr>
                        <a:t>２０</a:t>
                      </a: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UD デジタル 教科書体 NK-R" panose="02020400000000000000" pitchFamily="18" charset="-128"/>
                          <a:ea typeface="UD デジタル 教科書体 NK-R" panose="02020400000000000000" pitchFamily="18" charset="-128"/>
                        </a:rPr>
                        <a:t>２１</a:t>
                      </a: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UD デジタル 教科書体 NK-R" panose="02020400000000000000" pitchFamily="18" charset="-128"/>
                          <a:ea typeface="UD デジタル 教科書体 NK-R" panose="02020400000000000000" pitchFamily="18" charset="-128"/>
                        </a:rPr>
                        <a:t>２５</a:t>
                      </a: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UD デジタル 教科書体 NK-R" panose="02020400000000000000" pitchFamily="18" charset="-128"/>
                          <a:ea typeface="UD デジタル 教科書体 NK-R" panose="02020400000000000000" pitchFamily="18" charset="-128"/>
                        </a:rPr>
                        <a:t>２８</a:t>
                      </a: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UD デジタル 教科書体 NK-R" panose="02020400000000000000" pitchFamily="18" charset="-128"/>
                          <a:ea typeface="UD デジタル 教科書体 NK-R" panose="02020400000000000000" pitchFamily="18" charset="-128"/>
                        </a:rPr>
                        <a:t>２８</a:t>
                      </a: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UD デジタル 教科書体 NK-R" panose="02020400000000000000" pitchFamily="18" charset="-128"/>
                          <a:ea typeface="UD デジタル 教科書体 NK-R" panose="02020400000000000000" pitchFamily="18" charset="-128"/>
                        </a:rPr>
                        <a:t>２８</a:t>
                      </a: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UD デジタル 教科書体 NK-R" panose="02020400000000000000" pitchFamily="18" charset="-128"/>
                          <a:ea typeface="UD デジタル 教科書体 NK-R" panose="02020400000000000000" pitchFamily="18" charset="-128"/>
                        </a:rPr>
                        <a:t>２９</a:t>
                      </a: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UD デジタル 教科書体 NK-R" panose="02020400000000000000" pitchFamily="18" charset="-128"/>
                          <a:ea typeface="UD デジタル 教科書体 NK-R" panose="02020400000000000000" pitchFamily="18" charset="-128"/>
                        </a:rPr>
                        <a:t>３０</a:t>
                      </a: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UD デジタル 教科書体 NK-R" panose="02020400000000000000" pitchFamily="18" charset="-128"/>
                          <a:ea typeface="UD デジタル 教科書体 NK-R" panose="02020400000000000000" pitchFamily="18" charset="-128"/>
                        </a:rPr>
                        <a:t>３０</a:t>
                      </a: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UD デジタル 教科書体 NK-R" panose="02020400000000000000" pitchFamily="18" charset="-128"/>
                          <a:ea typeface="UD デジタル 教科書体 NK-R" panose="02020400000000000000" pitchFamily="18" charset="-128"/>
                        </a:rPr>
                        <a:t>３０</a:t>
                      </a: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UD デジタル 教科書体 NK-R" panose="02020400000000000000" pitchFamily="18" charset="-128"/>
                          <a:ea typeface="UD デジタル 教科書体 NK-R" panose="02020400000000000000" pitchFamily="18" charset="-128"/>
                        </a:rPr>
                        <a:t>３０</a:t>
                      </a: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UD デジタル 教科書体 NK-R" panose="02020400000000000000" pitchFamily="18" charset="-128"/>
                          <a:ea typeface="UD デジタル 教科書体 NK-R" panose="02020400000000000000" pitchFamily="18" charset="-128"/>
                        </a:rPr>
                        <a:t>３０</a:t>
                      </a:r>
                      <a:endParaRPr kumimoji="1" lang="en-US" altLang="ja-JP" sz="105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UD デジタル 教科書体 NK-R" panose="02020400000000000000" pitchFamily="18" charset="-128"/>
                          <a:ea typeface="UD デジタル 教科書体 NK-R" panose="02020400000000000000" pitchFamily="18" charset="-128"/>
                        </a:rPr>
                        <a:t>３０</a:t>
                      </a:r>
                      <a:endParaRPr kumimoji="1" lang="en-US" altLang="ja-JP" sz="1050" dirty="0">
                        <a:latin typeface="UD デジタル 教科書体 NK-R" panose="02020400000000000000" pitchFamily="18" charset="-128"/>
                        <a:ea typeface="UD デジタル 教科書体 NK-R" panose="02020400000000000000" pitchFamily="18"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66144779"/>
                  </a:ext>
                </a:extLst>
              </a:tr>
              <a:tr h="570605">
                <a:tc>
                  <a:txBody>
                    <a:bodyPr/>
                    <a:lstStyle/>
                    <a:p>
                      <a:endParaRPr kumimoji="1" lang="ja-JP" altLang="en-US" sz="1050" dirty="0">
                        <a:latin typeface="UD デジタル 教科書体 NK-R" panose="02020400000000000000" pitchFamily="18" charset="-128"/>
                        <a:ea typeface="UD デジタル 教科書体 NK-R" panose="02020400000000000000" pitchFamily="18"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50" dirty="0">
                        <a:latin typeface="UD デジタル 教科書体 NK-R" panose="02020400000000000000" pitchFamily="18" charset="-128"/>
                        <a:ea typeface="UD デジタル 教科書体 NK-R" panose="02020400000000000000" pitchFamily="18"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kumimoji="1" lang="ja-JP" altLang="en-US" sz="1050" dirty="0">
                        <a:latin typeface="UD デジタル 教科書体 NK-R" panose="02020400000000000000" pitchFamily="18" charset="-128"/>
                        <a:ea typeface="UD デジタル 教科書体 NK-R" panose="02020400000000000000" pitchFamily="18"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050" dirty="0">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8743132"/>
                  </a:ext>
                </a:extLst>
              </a:tr>
            </a:tbl>
          </a:graphicData>
        </a:graphic>
      </p:graphicFrame>
      <p:sp>
        <p:nvSpPr>
          <p:cNvPr id="7" name="スライド番号プレースホルダー 6">
            <a:extLst>
              <a:ext uri="{FF2B5EF4-FFF2-40B4-BE49-F238E27FC236}">
                <a16:creationId xmlns:a16="http://schemas.microsoft.com/office/drawing/2014/main" id="{7E166A55-3829-452F-8CFE-5FB53708B099}"/>
              </a:ext>
            </a:extLst>
          </p:cNvPr>
          <p:cNvSpPr>
            <a:spLocks noGrp="1"/>
          </p:cNvSpPr>
          <p:nvPr>
            <p:ph type="sldNum" sz="quarter" idx="12"/>
          </p:nvPr>
        </p:nvSpPr>
        <p:spPr>
          <a:xfrm>
            <a:off x="7086599" y="6427184"/>
            <a:ext cx="2057400" cy="365125"/>
          </a:xfrm>
        </p:spPr>
        <p:txBody>
          <a:bodyPr/>
          <a:lstStyle/>
          <a:p>
            <a:fld id="{9258FC76-0BB2-4902-9F00-7AE7FA136629}"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t>1</a:t>
            </a:fld>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8192862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6742F4D1-CFE0-4401-8D5F-9175657E2401}"/>
              </a:ext>
            </a:extLst>
          </p:cNvPr>
          <p:cNvSpPr/>
          <p:nvPr/>
        </p:nvSpPr>
        <p:spPr>
          <a:xfrm>
            <a:off x="-8965" y="0"/>
            <a:ext cx="9152965" cy="79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graphicFrame>
        <p:nvGraphicFramePr>
          <p:cNvPr id="17" name="表 22">
            <a:extLst>
              <a:ext uri="{FF2B5EF4-FFF2-40B4-BE49-F238E27FC236}">
                <a16:creationId xmlns:a16="http://schemas.microsoft.com/office/drawing/2014/main" id="{323C39E2-7E71-45CF-82D5-49CF26549236}"/>
              </a:ext>
            </a:extLst>
          </p:cNvPr>
          <p:cNvGraphicFramePr>
            <a:graphicFrameLocks noGrp="1"/>
          </p:cNvGraphicFramePr>
          <p:nvPr>
            <p:extLst>
              <p:ext uri="{D42A27DB-BD31-4B8C-83A1-F6EECF244321}">
                <p14:modId xmlns:p14="http://schemas.microsoft.com/office/powerpoint/2010/main" val="2201671984"/>
              </p:ext>
            </p:extLst>
          </p:nvPr>
        </p:nvGraphicFramePr>
        <p:xfrm>
          <a:off x="204230" y="5263968"/>
          <a:ext cx="8739388" cy="1066592"/>
        </p:xfrm>
        <a:graphic>
          <a:graphicData uri="http://schemas.openxmlformats.org/drawingml/2006/table">
            <a:tbl>
              <a:tblPr firstRow="1" bandRow="1">
                <a:tableStyleId>{5C22544A-7EE6-4342-B048-85BDC9FD1C3A}</a:tableStyleId>
              </a:tblPr>
              <a:tblGrid>
                <a:gridCol w="1460782">
                  <a:extLst>
                    <a:ext uri="{9D8B030D-6E8A-4147-A177-3AD203B41FA5}">
                      <a16:colId xmlns:a16="http://schemas.microsoft.com/office/drawing/2014/main" val="597499719"/>
                    </a:ext>
                  </a:extLst>
                </a:gridCol>
                <a:gridCol w="7278606">
                  <a:extLst>
                    <a:ext uri="{9D8B030D-6E8A-4147-A177-3AD203B41FA5}">
                      <a16:colId xmlns:a16="http://schemas.microsoft.com/office/drawing/2014/main" val="474586227"/>
                    </a:ext>
                  </a:extLst>
                </a:gridCol>
              </a:tblGrid>
              <a:tr h="2475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子の看護等休暇</a:t>
                      </a:r>
                      <a:r>
                        <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rPr>
                        <a:t>】</a:t>
                      </a:r>
                    </a:p>
                  </a:txBody>
                  <a:tcPr anchor="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子の看護等のため勤務しないことが相当であると認められる場合に取得できる休暇</a:t>
                      </a:r>
                    </a:p>
                  </a:txBody>
                  <a:tcPr anchor="b">
                    <a:noFill/>
                  </a:tcPr>
                </a:tc>
                <a:extLst>
                  <a:ext uri="{0D108BD9-81ED-4DB2-BD59-A6C34878D82A}">
                    <a16:rowId xmlns:a16="http://schemas.microsoft.com/office/drawing/2014/main" val="3332319661"/>
                  </a:ext>
                </a:extLst>
              </a:tr>
              <a:tr h="40100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取得対象者</a:t>
                      </a:r>
                    </a:p>
                  </a:txBody>
                  <a:tcPr anchor="ctr">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中学校就学の始期に達しない子を養育する職員</a:t>
                      </a:r>
                    </a:p>
                  </a:txBody>
                  <a:tcPr anchor="ctr">
                    <a:solidFill>
                      <a:schemeClr val="accent4">
                        <a:lumMod val="20000"/>
                        <a:lumOff val="80000"/>
                      </a:schemeClr>
                    </a:solidFill>
                  </a:tcPr>
                </a:tc>
                <a:extLst>
                  <a:ext uri="{0D108BD9-81ED-4DB2-BD59-A6C34878D82A}">
                    <a16:rowId xmlns:a16="http://schemas.microsoft.com/office/drawing/2014/main" val="154456389"/>
                  </a:ext>
                </a:extLst>
              </a:tr>
              <a:tr h="39126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取得可能日数</a:t>
                      </a:r>
                    </a:p>
                  </a:txBody>
                  <a:tcPr anchor="ctr">
                    <a:solidFill>
                      <a:srgbClr val="FFF7E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１暦年につき５日以内（中学校就学前の子が２人以上の場合は</a:t>
                      </a:r>
                      <a:r>
                        <a:rPr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10</a:t>
                      </a: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日以内）。日または時間で取得可能</a:t>
                      </a:r>
                      <a:endParaRPr kumimoji="1" lang="ja-JP" altLang="en-US" sz="1050" dirty="0">
                        <a:latin typeface="UD デジタル 教科書体 NK-R" panose="02020400000000000000" pitchFamily="18" charset="-128"/>
                        <a:ea typeface="UD デジタル 教科書体 NK-R" panose="02020400000000000000" pitchFamily="18" charset="-128"/>
                      </a:endParaRPr>
                    </a:p>
                  </a:txBody>
                  <a:tcPr anchor="ctr">
                    <a:solidFill>
                      <a:srgbClr val="FFF7E1"/>
                    </a:solidFill>
                  </a:tcPr>
                </a:tc>
                <a:extLst>
                  <a:ext uri="{0D108BD9-81ED-4DB2-BD59-A6C34878D82A}">
                    <a16:rowId xmlns:a16="http://schemas.microsoft.com/office/drawing/2014/main" val="709576663"/>
                  </a:ext>
                </a:extLst>
              </a:tr>
            </a:tbl>
          </a:graphicData>
        </a:graphic>
      </p:graphicFrame>
      <p:sp>
        <p:nvSpPr>
          <p:cNvPr id="19" name="スライド番号プレースホルダー 18">
            <a:extLst>
              <a:ext uri="{FF2B5EF4-FFF2-40B4-BE49-F238E27FC236}">
                <a16:creationId xmlns:a16="http://schemas.microsoft.com/office/drawing/2014/main" id="{4CE8C960-A07D-4A87-BA4D-2A2C717570E5}"/>
              </a:ext>
            </a:extLst>
          </p:cNvPr>
          <p:cNvSpPr>
            <a:spLocks noGrp="1"/>
          </p:cNvSpPr>
          <p:nvPr>
            <p:ph type="sldNum" sz="quarter" idx="12"/>
          </p:nvPr>
        </p:nvSpPr>
        <p:spPr>
          <a:xfrm>
            <a:off x="7091795" y="6492875"/>
            <a:ext cx="2057400" cy="365125"/>
          </a:xfrm>
        </p:spPr>
        <p:txBody>
          <a:bodyPr/>
          <a:lstStyle/>
          <a:p>
            <a:fld id="{9258FC76-0BB2-4902-9F00-7AE7FA136629}"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t>19</a:t>
            </a:fld>
            <a:endParaRPr kumimoji="1" lang="ja-JP" altLang="en-US">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2" name="タイトル 1">
            <a:extLst>
              <a:ext uri="{FF2B5EF4-FFF2-40B4-BE49-F238E27FC236}">
                <a16:creationId xmlns:a16="http://schemas.microsoft.com/office/drawing/2014/main" id="{3BCE8CCA-4C5D-4D0E-B699-6C380E9234EA}"/>
              </a:ext>
            </a:extLst>
          </p:cNvPr>
          <p:cNvSpPr txBox="1">
            <a:spLocks/>
          </p:cNvSpPr>
          <p:nvPr/>
        </p:nvSpPr>
        <p:spPr>
          <a:xfrm>
            <a:off x="6234" y="0"/>
            <a:ext cx="1800000" cy="78962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第４章</a:t>
            </a:r>
            <a:r>
              <a:rPr lang="ja-JP" altLang="en-US" sz="3600" b="1" dirty="0">
                <a:solidFill>
                  <a:schemeClr val="bg1"/>
                </a:solidFill>
                <a:latin typeface="UD デジタル 教科書体 NK-R" panose="02020400000000000000" pitchFamily="18" charset="-128"/>
                <a:ea typeface="UD デジタル 教科書体 NK-R" panose="02020400000000000000" pitchFamily="18" charset="-128"/>
              </a:rPr>
              <a:t>　</a:t>
            </a:r>
            <a:endParaRPr lang="en-US" altLang="ja-JP" sz="3600" b="1"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1200" b="1" dirty="0">
                <a:solidFill>
                  <a:schemeClr val="bg1"/>
                </a:solidFill>
                <a:latin typeface="UD デジタル 教科書体 NK-R" panose="02020400000000000000" pitchFamily="18" charset="-128"/>
                <a:ea typeface="UD デジタル 教科書体 NK-R" panose="02020400000000000000" pitchFamily="18" charset="-128"/>
              </a:rPr>
              <a:t>具体的な取組内容</a:t>
            </a:r>
            <a:endParaRPr lang="ja-JP" altLang="en-US" sz="1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26" name="タイトル 1">
            <a:extLst>
              <a:ext uri="{FF2B5EF4-FFF2-40B4-BE49-F238E27FC236}">
                <a16:creationId xmlns:a16="http://schemas.microsoft.com/office/drawing/2014/main" id="{BAB65485-B931-48A4-A83E-45665633398C}"/>
              </a:ext>
            </a:extLst>
          </p:cNvPr>
          <p:cNvSpPr txBox="1">
            <a:spLocks/>
          </p:cNvSpPr>
          <p:nvPr/>
        </p:nvSpPr>
        <p:spPr>
          <a:xfrm>
            <a:off x="1729046" y="0"/>
            <a:ext cx="7408719" cy="78689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b="1">
                <a:solidFill>
                  <a:schemeClr val="bg1"/>
                </a:solidFill>
                <a:latin typeface="UD デジタル 教科書体 NK-R" panose="02020400000000000000" pitchFamily="18" charset="-128"/>
                <a:ea typeface="UD デジタル 教科書体 NK-R" panose="02020400000000000000" pitchFamily="18" charset="-128"/>
              </a:rPr>
              <a:t>　</a:t>
            </a:r>
            <a:r>
              <a:rPr lang="ja-JP" altLang="en-US" sz="2000" b="1" u="sng">
                <a:solidFill>
                  <a:schemeClr val="bg1"/>
                </a:solidFill>
                <a:latin typeface="UD デジタル 教科書体 NK-R" panose="02020400000000000000" pitchFamily="18" charset="-128"/>
                <a:ea typeface="UD デジタル 教科書体 NK-R" panose="02020400000000000000" pitchFamily="18" charset="-128"/>
              </a:rPr>
              <a:t>１．子育てに関する制度を活かす環境づくり</a:t>
            </a:r>
            <a:endParaRPr lang="en-US" altLang="ja-JP" sz="1200" b="1">
              <a:solidFill>
                <a:schemeClr val="bg1"/>
              </a:solidFill>
              <a:latin typeface="UD デジタル 教科書体 NK-R" panose="02020400000000000000" pitchFamily="18" charset="-128"/>
              <a:ea typeface="UD デジタル 教科書体 NK-R" panose="02020400000000000000" pitchFamily="18" charset="-128"/>
            </a:endParaRPr>
          </a:p>
        </p:txBody>
      </p:sp>
      <p:grpSp>
        <p:nvGrpSpPr>
          <p:cNvPr id="2" name="グループ化 1">
            <a:extLst>
              <a:ext uri="{FF2B5EF4-FFF2-40B4-BE49-F238E27FC236}">
                <a16:creationId xmlns:a16="http://schemas.microsoft.com/office/drawing/2014/main" id="{FF588724-5166-4A1A-992A-BC36C10D7172}"/>
              </a:ext>
            </a:extLst>
          </p:cNvPr>
          <p:cNvGrpSpPr/>
          <p:nvPr/>
        </p:nvGrpSpPr>
        <p:grpSpPr>
          <a:xfrm>
            <a:off x="204230" y="1328836"/>
            <a:ext cx="8739388" cy="3604182"/>
            <a:chOff x="195917" y="2709482"/>
            <a:chExt cx="8739388" cy="3604182"/>
          </a:xfrm>
        </p:grpSpPr>
        <p:sp>
          <p:nvSpPr>
            <p:cNvPr id="9" name="字幕 4">
              <a:extLst>
                <a:ext uri="{FF2B5EF4-FFF2-40B4-BE49-F238E27FC236}">
                  <a16:creationId xmlns:a16="http://schemas.microsoft.com/office/drawing/2014/main" id="{3229611B-6D22-4AF6-9A71-DAEFA10E40DD}"/>
                </a:ext>
              </a:extLst>
            </p:cNvPr>
            <p:cNvSpPr txBox="1">
              <a:spLocks/>
            </p:cNvSpPr>
            <p:nvPr/>
          </p:nvSpPr>
          <p:spPr>
            <a:xfrm>
              <a:off x="195917" y="2709482"/>
              <a:ext cx="8739388" cy="3604182"/>
            </a:xfrm>
            <a:prstGeom prst="rect">
              <a:avLst/>
            </a:prstGeom>
            <a:solidFill>
              <a:srgbClr val="EBF0F9"/>
            </a:solidFill>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500">
                <a:latin typeface="UD デジタル 教科書体 NK-R" panose="02020400000000000000" pitchFamily="18" charset="-128"/>
                <a:ea typeface="UD デジタル 教科書体 NK-R" panose="02020400000000000000" pitchFamily="18" charset="-128"/>
              </a:endParaRPr>
            </a:p>
            <a:p>
              <a:pPr algn="l"/>
              <a:endParaRPr lang="en-US" altLang="ja-JP" sz="1400">
                <a:latin typeface="UD デジタル 教科書体 NK-R" panose="02020400000000000000" pitchFamily="18" charset="-128"/>
                <a:ea typeface="UD デジタル 教科書体 NK-R" panose="02020400000000000000" pitchFamily="18" charset="-128"/>
              </a:endParaRPr>
            </a:p>
          </p:txBody>
        </p:sp>
        <p:grpSp>
          <p:nvGrpSpPr>
            <p:cNvPr id="12" name="グループ化 11">
              <a:extLst>
                <a:ext uri="{FF2B5EF4-FFF2-40B4-BE49-F238E27FC236}">
                  <a16:creationId xmlns:a16="http://schemas.microsoft.com/office/drawing/2014/main" id="{B61795D0-4C59-47D2-AA25-81BE7F65C836}"/>
                </a:ext>
              </a:extLst>
            </p:cNvPr>
            <p:cNvGrpSpPr/>
            <p:nvPr/>
          </p:nvGrpSpPr>
          <p:grpSpPr>
            <a:xfrm>
              <a:off x="326785" y="4799100"/>
              <a:ext cx="4176000" cy="1281434"/>
              <a:chOff x="333654" y="3506137"/>
              <a:chExt cx="4176000" cy="1178744"/>
            </a:xfrm>
          </p:grpSpPr>
          <p:sp>
            <p:nvSpPr>
              <p:cNvPr id="10" name="正方形/長方形 9">
                <a:extLst>
                  <a:ext uri="{FF2B5EF4-FFF2-40B4-BE49-F238E27FC236}">
                    <a16:creationId xmlns:a16="http://schemas.microsoft.com/office/drawing/2014/main" id="{E39AA9EB-47CF-434C-B52E-4766BB7B788C}"/>
                  </a:ext>
                </a:extLst>
              </p:cNvPr>
              <p:cNvSpPr/>
              <p:nvPr/>
            </p:nvSpPr>
            <p:spPr>
              <a:xfrm>
                <a:off x="333654" y="3859108"/>
                <a:ext cx="4176000" cy="82577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marL="171450" indent="-171450" algn="l">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職員が子どもの突発的な病気やけがで看護が必要となったときや、子どもの行事参加（入園式等） 、感染症に伴う学級閉鎖等にも子の看護等休暇を円滑に取得できるよう十分な配慮に努めます。 </a:t>
                </a:r>
              </a:p>
            </p:txBody>
          </p:sp>
          <p:sp>
            <p:nvSpPr>
              <p:cNvPr id="20" name="正方形/長方形 19">
                <a:extLst>
                  <a:ext uri="{FF2B5EF4-FFF2-40B4-BE49-F238E27FC236}">
                    <a16:creationId xmlns:a16="http://schemas.microsoft.com/office/drawing/2014/main" id="{79909279-AA98-4476-8D37-89A1691C9F41}"/>
                  </a:ext>
                </a:extLst>
              </p:cNvPr>
              <p:cNvSpPr/>
              <p:nvPr/>
            </p:nvSpPr>
            <p:spPr>
              <a:xfrm>
                <a:off x="333654" y="3506137"/>
                <a:ext cx="4176000" cy="359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所属長・グループ長</a:t>
                </a:r>
                <a:endParaRPr lang="en-US" altLang="ja-JP" sz="1100" b="1" dirty="0">
                  <a:solidFill>
                    <a:schemeClr val="bg1"/>
                  </a:solidFill>
                  <a:latin typeface="UD デジタル 教科書体 NK-R" panose="02020400000000000000" pitchFamily="18" charset="-128"/>
                  <a:ea typeface="UD デジタル 教科書体 NK-R" panose="02020400000000000000" pitchFamily="18" charset="-128"/>
                </a:endParaRPr>
              </a:p>
            </p:txBody>
          </p:sp>
        </p:grpSp>
        <p:grpSp>
          <p:nvGrpSpPr>
            <p:cNvPr id="5" name="グループ化 4">
              <a:extLst>
                <a:ext uri="{FF2B5EF4-FFF2-40B4-BE49-F238E27FC236}">
                  <a16:creationId xmlns:a16="http://schemas.microsoft.com/office/drawing/2014/main" id="{6BE441C4-E941-4A5C-BE78-9A19127D8CFA}"/>
                </a:ext>
              </a:extLst>
            </p:cNvPr>
            <p:cNvGrpSpPr/>
            <p:nvPr/>
          </p:nvGrpSpPr>
          <p:grpSpPr>
            <a:xfrm>
              <a:off x="4596063" y="4798715"/>
              <a:ext cx="4176000" cy="1281295"/>
              <a:chOff x="4656272" y="3507559"/>
              <a:chExt cx="4176000" cy="1281295"/>
            </a:xfrm>
          </p:grpSpPr>
          <p:sp>
            <p:nvSpPr>
              <p:cNvPr id="11" name="正方形/長方形 10">
                <a:extLst>
                  <a:ext uri="{FF2B5EF4-FFF2-40B4-BE49-F238E27FC236}">
                    <a16:creationId xmlns:a16="http://schemas.microsoft.com/office/drawing/2014/main" id="{83662E16-276C-4A52-B78A-1718D87CBA01}"/>
                  </a:ext>
                </a:extLst>
              </p:cNvPr>
              <p:cNvSpPr/>
              <p:nvPr/>
            </p:nvSpPr>
            <p:spPr>
              <a:xfrm>
                <a:off x="4656272" y="3860453"/>
                <a:ext cx="4176000" cy="9284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子どもの急な病気や、学校の行事参加（入園式等）、感染症に伴う学級閉鎖等により、子の看護等休暇を取得しなければならなくなる状況もあるため、日ごろから周囲の職員と協力体制の構築を心掛けましょう。 </a:t>
                </a:r>
              </a:p>
            </p:txBody>
          </p:sp>
          <p:sp>
            <p:nvSpPr>
              <p:cNvPr id="21" name="正方形/長方形 20">
                <a:extLst>
                  <a:ext uri="{FF2B5EF4-FFF2-40B4-BE49-F238E27FC236}">
                    <a16:creationId xmlns:a16="http://schemas.microsoft.com/office/drawing/2014/main" id="{7DBA72C1-43AA-43D4-9F4B-7CB92F8EEEFD}"/>
                  </a:ext>
                </a:extLst>
              </p:cNvPr>
              <p:cNvSpPr/>
              <p:nvPr/>
            </p:nvSpPr>
            <p:spPr>
              <a:xfrm>
                <a:off x="4656272" y="3507559"/>
                <a:ext cx="4176000" cy="359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全職員</a:t>
                </a:r>
                <a:endParaRPr lang="en-US" altLang="ja-JP" sz="1100" b="1" dirty="0">
                  <a:solidFill>
                    <a:schemeClr val="bg1"/>
                  </a:solidFill>
                  <a:latin typeface="UD デジタル 教科書体 NK-R" panose="02020400000000000000" pitchFamily="18" charset="-128"/>
                  <a:ea typeface="UD デジタル 教科書体 NK-R" panose="02020400000000000000" pitchFamily="18" charset="-128"/>
                </a:endParaRPr>
              </a:p>
            </p:txBody>
          </p:sp>
        </p:grpSp>
        <p:grpSp>
          <p:nvGrpSpPr>
            <p:cNvPr id="4" name="グループ化 3">
              <a:extLst>
                <a:ext uri="{FF2B5EF4-FFF2-40B4-BE49-F238E27FC236}">
                  <a16:creationId xmlns:a16="http://schemas.microsoft.com/office/drawing/2014/main" id="{15D55BB9-1941-4CAE-A7B0-CE6AAB98AF93}"/>
                </a:ext>
              </a:extLst>
            </p:cNvPr>
            <p:cNvGrpSpPr/>
            <p:nvPr/>
          </p:nvGrpSpPr>
          <p:grpSpPr>
            <a:xfrm>
              <a:off x="335791" y="2923486"/>
              <a:ext cx="4176000" cy="1640660"/>
              <a:chOff x="421418" y="1660795"/>
              <a:chExt cx="4176000" cy="1640660"/>
            </a:xfrm>
          </p:grpSpPr>
          <p:sp>
            <p:nvSpPr>
              <p:cNvPr id="15" name="正方形/長方形 14">
                <a:extLst>
                  <a:ext uri="{FF2B5EF4-FFF2-40B4-BE49-F238E27FC236}">
                    <a16:creationId xmlns:a16="http://schemas.microsoft.com/office/drawing/2014/main" id="{FC43E0CB-C91F-4646-A06A-13D2430EC942}"/>
                  </a:ext>
                </a:extLst>
              </p:cNvPr>
              <p:cNvSpPr/>
              <p:nvPr/>
            </p:nvSpPr>
            <p:spPr>
              <a:xfrm>
                <a:off x="421418" y="2020021"/>
                <a:ext cx="4176000" cy="128143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tIns="45720" rIns="36000" bIns="4572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子どもが病気になったときだけでなく、学校の行事参加（入園式   等）、感染症に伴う学級閉鎖等にも活用できるよう、令和７年度から取得事由を拡大する改正を行ったところであり、</a:t>
                </a:r>
                <a:r>
                  <a:rPr lang="ja-JP" altLang="en-US" sz="7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今後も、国の動向、社会情勢や職員ニーズなどを踏まえながら必要に応じて改善を行います。</a:t>
                </a:r>
              </a:p>
            </p:txBody>
          </p:sp>
          <p:sp>
            <p:nvSpPr>
              <p:cNvPr id="16" name="正方形/長方形 15">
                <a:extLst>
                  <a:ext uri="{FF2B5EF4-FFF2-40B4-BE49-F238E27FC236}">
                    <a16:creationId xmlns:a16="http://schemas.microsoft.com/office/drawing/2014/main" id="{9CABC1A6-5378-41E0-B06F-B16AE7AE8B66}"/>
                  </a:ext>
                </a:extLst>
              </p:cNvPr>
              <p:cNvSpPr/>
              <p:nvPr/>
            </p:nvSpPr>
            <p:spPr>
              <a:xfrm>
                <a:off x="421418" y="1660795"/>
                <a:ext cx="4176000" cy="359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教育総務企画課</a:t>
                </a:r>
                <a:endParaRPr lang="en-US" altLang="ja-JP" sz="1100" b="1" dirty="0">
                  <a:solidFill>
                    <a:schemeClr val="bg1"/>
                  </a:solidFill>
                  <a:latin typeface="UD デジタル 教科書体 NK-R" panose="02020400000000000000" pitchFamily="18" charset="-128"/>
                  <a:ea typeface="UD デジタル 教科書体 NK-R" panose="02020400000000000000" pitchFamily="18" charset="-128"/>
                </a:endParaRPr>
              </a:p>
            </p:txBody>
          </p:sp>
        </p:grpSp>
        <p:grpSp>
          <p:nvGrpSpPr>
            <p:cNvPr id="18" name="グループ化 17">
              <a:extLst>
                <a:ext uri="{FF2B5EF4-FFF2-40B4-BE49-F238E27FC236}">
                  <a16:creationId xmlns:a16="http://schemas.microsoft.com/office/drawing/2014/main" id="{E8A71A06-86D3-404E-AD1C-8E003A279E76}"/>
                </a:ext>
              </a:extLst>
            </p:cNvPr>
            <p:cNvGrpSpPr/>
            <p:nvPr/>
          </p:nvGrpSpPr>
          <p:grpSpPr>
            <a:xfrm>
              <a:off x="4600281" y="2923486"/>
              <a:ext cx="4176000" cy="1640660"/>
              <a:chOff x="421418" y="1660795"/>
              <a:chExt cx="4176000" cy="1640660"/>
            </a:xfrm>
          </p:grpSpPr>
          <p:sp>
            <p:nvSpPr>
              <p:cNvPr id="23" name="正方形/長方形 22">
                <a:extLst>
                  <a:ext uri="{FF2B5EF4-FFF2-40B4-BE49-F238E27FC236}">
                    <a16:creationId xmlns:a16="http://schemas.microsoft.com/office/drawing/2014/main" id="{A10465B1-05BF-4C45-9D54-51B69FA5995E}"/>
                  </a:ext>
                </a:extLst>
              </p:cNvPr>
              <p:cNvSpPr/>
              <p:nvPr/>
            </p:nvSpPr>
            <p:spPr>
              <a:xfrm>
                <a:off x="421418" y="2020021"/>
                <a:ext cx="4176000" cy="128143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tIns="45720" rIns="36000" bIns="4572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子が病気になったときだけでなく、学校の行事参加（入園式等）や感染症に伴う学級閉鎖等にも子の看護等休暇を積極的に活用しましょう。</a:t>
                </a:r>
              </a:p>
            </p:txBody>
          </p:sp>
          <p:sp>
            <p:nvSpPr>
              <p:cNvPr id="24" name="正方形/長方形 23">
                <a:extLst>
                  <a:ext uri="{FF2B5EF4-FFF2-40B4-BE49-F238E27FC236}">
                    <a16:creationId xmlns:a16="http://schemas.microsoft.com/office/drawing/2014/main" id="{8CB312A1-6873-4163-AD3F-90C45EA023D5}"/>
                  </a:ext>
                </a:extLst>
              </p:cNvPr>
              <p:cNvSpPr/>
              <p:nvPr/>
            </p:nvSpPr>
            <p:spPr>
              <a:xfrm>
                <a:off x="421418" y="1660795"/>
                <a:ext cx="4176000" cy="359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子育て中の職員</a:t>
                </a:r>
                <a:endParaRPr lang="en-US" altLang="ja-JP" sz="1100" b="1" dirty="0">
                  <a:solidFill>
                    <a:schemeClr val="bg1"/>
                  </a:solidFill>
                  <a:latin typeface="UD デジタル 教科書体 NK-R" panose="02020400000000000000" pitchFamily="18" charset="-128"/>
                  <a:ea typeface="UD デジタル 教科書体 NK-R" panose="02020400000000000000" pitchFamily="18" charset="-128"/>
                </a:endParaRPr>
              </a:p>
            </p:txBody>
          </p:sp>
        </p:grpSp>
      </p:grpSp>
      <p:sp>
        <p:nvSpPr>
          <p:cNvPr id="25" name="正方形/長方形 24">
            <a:extLst>
              <a:ext uri="{FF2B5EF4-FFF2-40B4-BE49-F238E27FC236}">
                <a16:creationId xmlns:a16="http://schemas.microsoft.com/office/drawing/2014/main" id="{4D2951BA-C650-482A-9753-77758D5F1E68}"/>
              </a:ext>
            </a:extLst>
          </p:cNvPr>
          <p:cNvSpPr/>
          <p:nvPr/>
        </p:nvSpPr>
        <p:spPr>
          <a:xfrm>
            <a:off x="1924" y="802592"/>
            <a:ext cx="9144000" cy="339562"/>
          </a:xfrm>
          <a:prstGeom prst="rect">
            <a:avLst/>
          </a:prstGeom>
          <a:solidFill>
            <a:srgbClr val="ECF5E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（５）子の看護等休暇の取得促進</a:t>
            </a:r>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7" name="矢印: 五方向 26">
            <a:extLst>
              <a:ext uri="{FF2B5EF4-FFF2-40B4-BE49-F238E27FC236}">
                <a16:creationId xmlns:a16="http://schemas.microsoft.com/office/drawing/2014/main" id="{B41E3A8B-C1CD-41EB-9D16-76C050E866C8}"/>
              </a:ext>
            </a:extLst>
          </p:cNvPr>
          <p:cNvSpPr/>
          <p:nvPr/>
        </p:nvSpPr>
        <p:spPr>
          <a:xfrm>
            <a:off x="402234" y="1576839"/>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29" name="矢印: 五方向 28">
            <a:extLst>
              <a:ext uri="{FF2B5EF4-FFF2-40B4-BE49-F238E27FC236}">
                <a16:creationId xmlns:a16="http://schemas.microsoft.com/office/drawing/2014/main" id="{66CB9F52-8331-4F73-BE5B-54ADFDC57EE8}"/>
              </a:ext>
            </a:extLst>
          </p:cNvPr>
          <p:cNvSpPr/>
          <p:nvPr/>
        </p:nvSpPr>
        <p:spPr>
          <a:xfrm>
            <a:off x="4659978" y="1593565"/>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30" name="矢印: 五方向 29">
            <a:extLst>
              <a:ext uri="{FF2B5EF4-FFF2-40B4-BE49-F238E27FC236}">
                <a16:creationId xmlns:a16="http://schemas.microsoft.com/office/drawing/2014/main" id="{F2C0CB81-C73C-4B16-A205-85313B9B7BFF}"/>
              </a:ext>
            </a:extLst>
          </p:cNvPr>
          <p:cNvSpPr/>
          <p:nvPr/>
        </p:nvSpPr>
        <p:spPr>
          <a:xfrm>
            <a:off x="402234" y="3500067"/>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31" name="矢印: 五方向 30">
            <a:extLst>
              <a:ext uri="{FF2B5EF4-FFF2-40B4-BE49-F238E27FC236}">
                <a16:creationId xmlns:a16="http://schemas.microsoft.com/office/drawing/2014/main" id="{015D456D-AEE7-48C0-BC50-41DD9AD388BF}"/>
              </a:ext>
            </a:extLst>
          </p:cNvPr>
          <p:cNvSpPr/>
          <p:nvPr/>
        </p:nvSpPr>
        <p:spPr>
          <a:xfrm>
            <a:off x="4659978" y="3477438"/>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33" name="字幕 4">
            <a:extLst>
              <a:ext uri="{FF2B5EF4-FFF2-40B4-BE49-F238E27FC236}">
                <a16:creationId xmlns:a16="http://schemas.microsoft.com/office/drawing/2014/main" id="{66999C43-F0FB-4229-B585-760F4D1EAD6B}"/>
              </a:ext>
            </a:extLst>
          </p:cNvPr>
          <p:cNvSpPr txBox="1">
            <a:spLocks/>
          </p:cNvSpPr>
          <p:nvPr/>
        </p:nvSpPr>
        <p:spPr>
          <a:xfrm>
            <a:off x="74212" y="5196155"/>
            <a:ext cx="8999731" cy="1211246"/>
          </a:xfrm>
          <a:prstGeom prst="rect">
            <a:avLst/>
          </a:prstGeom>
          <a:noFill/>
          <a:ln>
            <a:solidFill>
              <a:schemeClr val="tx1"/>
            </a:solidFill>
            <a:prstDash val="solid"/>
          </a:ln>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70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5721426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6742F4D1-CFE0-4401-8D5F-9175657E2401}"/>
              </a:ext>
            </a:extLst>
          </p:cNvPr>
          <p:cNvSpPr/>
          <p:nvPr/>
        </p:nvSpPr>
        <p:spPr>
          <a:xfrm>
            <a:off x="-8964" y="1263"/>
            <a:ext cx="9152964" cy="79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9" name="字幕 4">
            <a:extLst>
              <a:ext uri="{FF2B5EF4-FFF2-40B4-BE49-F238E27FC236}">
                <a16:creationId xmlns:a16="http://schemas.microsoft.com/office/drawing/2014/main" id="{3229611B-6D22-4AF6-9A71-DAEFA10E40DD}"/>
              </a:ext>
            </a:extLst>
          </p:cNvPr>
          <p:cNvSpPr txBox="1">
            <a:spLocks/>
          </p:cNvSpPr>
          <p:nvPr/>
        </p:nvSpPr>
        <p:spPr>
          <a:xfrm>
            <a:off x="205236" y="3214410"/>
            <a:ext cx="8769928" cy="3420000"/>
          </a:xfrm>
          <a:prstGeom prst="rect">
            <a:avLst/>
          </a:prstGeom>
          <a:solidFill>
            <a:srgbClr val="EBF0F9"/>
          </a:solidFill>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500">
              <a:latin typeface="UD デジタル 教科書体 NK-R" panose="02020400000000000000" pitchFamily="18" charset="-128"/>
              <a:ea typeface="UD デジタル 教科書体 NK-R" panose="02020400000000000000" pitchFamily="18" charset="-128"/>
            </a:endParaRPr>
          </a:p>
        </p:txBody>
      </p:sp>
      <p:sp>
        <p:nvSpPr>
          <p:cNvPr id="10" name="正方形/長方形 9">
            <a:extLst>
              <a:ext uri="{FF2B5EF4-FFF2-40B4-BE49-F238E27FC236}">
                <a16:creationId xmlns:a16="http://schemas.microsoft.com/office/drawing/2014/main" id="{E52B0B99-CB17-4043-9B6D-C46743778954}"/>
              </a:ext>
            </a:extLst>
          </p:cNvPr>
          <p:cNvSpPr/>
          <p:nvPr/>
        </p:nvSpPr>
        <p:spPr>
          <a:xfrm>
            <a:off x="187036" y="3249938"/>
            <a:ext cx="3726181" cy="2833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（ア）職員総合相談センターへの相談</a:t>
            </a:r>
            <a:endParaRPr lang="ja-JP" altLang="en-US" sz="105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1" name="正方形/長方形 10">
            <a:extLst>
              <a:ext uri="{FF2B5EF4-FFF2-40B4-BE49-F238E27FC236}">
                <a16:creationId xmlns:a16="http://schemas.microsoft.com/office/drawing/2014/main" id="{2A6EEAC3-6DB1-479D-962F-C54D2B2DDFE4}"/>
              </a:ext>
            </a:extLst>
          </p:cNvPr>
          <p:cNvSpPr/>
          <p:nvPr/>
        </p:nvSpPr>
        <p:spPr>
          <a:xfrm>
            <a:off x="4509649" y="3246661"/>
            <a:ext cx="3726181" cy="2833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（イ）保健師による健康相談</a:t>
            </a:r>
            <a:endParaRPr lang="ja-JP" altLang="en-US" sz="105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2" name="正方形/長方形 11">
            <a:extLst>
              <a:ext uri="{FF2B5EF4-FFF2-40B4-BE49-F238E27FC236}">
                <a16:creationId xmlns:a16="http://schemas.microsoft.com/office/drawing/2014/main" id="{D5D58560-0315-46E7-9E99-BE4B854444D0}"/>
              </a:ext>
            </a:extLst>
          </p:cNvPr>
          <p:cNvSpPr/>
          <p:nvPr/>
        </p:nvSpPr>
        <p:spPr>
          <a:xfrm>
            <a:off x="187036" y="5141270"/>
            <a:ext cx="3726181" cy="2833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a:solidFill>
                  <a:schemeClr val="tx1"/>
                </a:solidFill>
                <a:latin typeface="UD デジタル 教科書体 NK-R" panose="02020400000000000000" pitchFamily="18" charset="-128"/>
                <a:ea typeface="UD デジタル 教科書体 NK-R" panose="02020400000000000000" pitchFamily="18" charset="-128"/>
              </a:rPr>
              <a:t>（ウ）所属における相談</a:t>
            </a:r>
            <a:endParaRPr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p:txBody>
      </p:sp>
      <p:grpSp>
        <p:nvGrpSpPr>
          <p:cNvPr id="4" name="グループ化 3">
            <a:extLst>
              <a:ext uri="{FF2B5EF4-FFF2-40B4-BE49-F238E27FC236}">
                <a16:creationId xmlns:a16="http://schemas.microsoft.com/office/drawing/2014/main" id="{257558BB-86DA-49F7-AB81-F9F28EBC9775}"/>
              </a:ext>
            </a:extLst>
          </p:cNvPr>
          <p:cNvGrpSpPr/>
          <p:nvPr/>
        </p:nvGrpSpPr>
        <p:grpSpPr>
          <a:xfrm>
            <a:off x="333649" y="3570171"/>
            <a:ext cx="4176000" cy="1458648"/>
            <a:chOff x="333649" y="1998295"/>
            <a:chExt cx="4176000" cy="1458648"/>
          </a:xfrm>
        </p:grpSpPr>
        <p:sp>
          <p:nvSpPr>
            <p:cNvPr id="14" name="正方形/長方形 13">
              <a:extLst>
                <a:ext uri="{FF2B5EF4-FFF2-40B4-BE49-F238E27FC236}">
                  <a16:creationId xmlns:a16="http://schemas.microsoft.com/office/drawing/2014/main" id="{C31127B5-E9B7-4A6E-9B0E-D7116B677066}"/>
                </a:ext>
              </a:extLst>
            </p:cNvPr>
            <p:cNvSpPr/>
            <p:nvPr/>
          </p:nvSpPr>
          <p:spPr>
            <a:xfrm>
              <a:off x="333649" y="2357661"/>
              <a:ext cx="4176000" cy="109928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tIns="45720" rIns="36000" bIns="4572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職員総合相談センターでは、職場の人間関係やハラスメントの問題のみならず、子育てと仕事の両立等のための勤務時間や休暇休業制度等に関する相談を受け付けています。秘密は守られますので、気軽に職員総合相談センターを活用しましょう。</a:t>
              </a:r>
              <a:endParaRPr lang="ja-JP" altLang="en-US" sz="1100" dirty="0">
                <a:solidFill>
                  <a:schemeClr val="tx1"/>
                </a:solidFill>
                <a:latin typeface="UD デジタル 教科書体 NK-R" panose="02020400000000000000" pitchFamily="18" charset="-128"/>
                <a:ea typeface="UD デジタル 教科書体 NK-R" panose="02020400000000000000" pitchFamily="18" charset="-128"/>
                <a:cs typeface="Calibri"/>
              </a:endParaRPr>
            </a:p>
          </p:txBody>
        </p:sp>
        <p:sp>
          <p:nvSpPr>
            <p:cNvPr id="18" name="正方形/長方形 17">
              <a:extLst>
                <a:ext uri="{FF2B5EF4-FFF2-40B4-BE49-F238E27FC236}">
                  <a16:creationId xmlns:a16="http://schemas.microsoft.com/office/drawing/2014/main" id="{0A49C14D-B0EC-470C-9642-AE942F014A34}"/>
                </a:ext>
              </a:extLst>
            </p:cNvPr>
            <p:cNvSpPr/>
            <p:nvPr/>
          </p:nvSpPr>
          <p:spPr>
            <a:xfrm>
              <a:off x="333649" y="1998295"/>
              <a:ext cx="4176000" cy="359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子育て中の職員</a:t>
              </a:r>
            </a:p>
          </p:txBody>
        </p:sp>
      </p:grpSp>
      <p:grpSp>
        <p:nvGrpSpPr>
          <p:cNvPr id="5" name="グループ化 4">
            <a:extLst>
              <a:ext uri="{FF2B5EF4-FFF2-40B4-BE49-F238E27FC236}">
                <a16:creationId xmlns:a16="http://schemas.microsoft.com/office/drawing/2014/main" id="{405E8D41-C5E4-43A8-924D-40344C9D7AC9}"/>
              </a:ext>
            </a:extLst>
          </p:cNvPr>
          <p:cNvGrpSpPr/>
          <p:nvPr/>
        </p:nvGrpSpPr>
        <p:grpSpPr>
          <a:xfrm>
            <a:off x="4660799" y="3572802"/>
            <a:ext cx="4178606" cy="1212414"/>
            <a:chOff x="4660799" y="1991961"/>
            <a:chExt cx="4178606" cy="1212414"/>
          </a:xfrm>
        </p:grpSpPr>
        <p:sp>
          <p:nvSpPr>
            <p:cNvPr id="16" name="正方形/長方形 15">
              <a:extLst>
                <a:ext uri="{FF2B5EF4-FFF2-40B4-BE49-F238E27FC236}">
                  <a16:creationId xmlns:a16="http://schemas.microsoft.com/office/drawing/2014/main" id="{51E40CD9-2249-4723-82C5-DC55D509DEC5}"/>
                </a:ext>
              </a:extLst>
            </p:cNvPr>
            <p:cNvSpPr/>
            <p:nvPr/>
          </p:nvSpPr>
          <p:spPr>
            <a:xfrm>
              <a:off x="4660799" y="2349708"/>
              <a:ext cx="4176000" cy="85466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企画厚生課では、職員のこころとからだ両面にわたる健康に関する不安や悩み（妊娠、出産、子育て等を含む）について、保健師による健康相談を実施していますので、気軽に相談してみましょう。</a:t>
              </a:r>
            </a:p>
          </p:txBody>
        </p:sp>
        <p:sp>
          <p:nvSpPr>
            <p:cNvPr id="19" name="正方形/長方形 18">
              <a:extLst>
                <a:ext uri="{FF2B5EF4-FFF2-40B4-BE49-F238E27FC236}">
                  <a16:creationId xmlns:a16="http://schemas.microsoft.com/office/drawing/2014/main" id="{91021379-C81F-4C1C-8D79-E0A38E320736}"/>
                </a:ext>
              </a:extLst>
            </p:cNvPr>
            <p:cNvSpPr/>
            <p:nvPr/>
          </p:nvSpPr>
          <p:spPr>
            <a:xfrm>
              <a:off x="4660799" y="1991961"/>
              <a:ext cx="4178606" cy="359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子育て中の職員</a:t>
              </a:r>
            </a:p>
          </p:txBody>
        </p:sp>
      </p:grpSp>
      <p:grpSp>
        <p:nvGrpSpPr>
          <p:cNvPr id="7" name="グループ化 6">
            <a:extLst>
              <a:ext uri="{FF2B5EF4-FFF2-40B4-BE49-F238E27FC236}">
                <a16:creationId xmlns:a16="http://schemas.microsoft.com/office/drawing/2014/main" id="{04410484-326A-4F53-AB66-42CB36A52762}"/>
              </a:ext>
            </a:extLst>
          </p:cNvPr>
          <p:cNvGrpSpPr/>
          <p:nvPr/>
        </p:nvGrpSpPr>
        <p:grpSpPr>
          <a:xfrm>
            <a:off x="333648" y="5415204"/>
            <a:ext cx="8496757" cy="1099283"/>
            <a:chOff x="333649" y="4031723"/>
            <a:chExt cx="4176000" cy="1099283"/>
          </a:xfrm>
        </p:grpSpPr>
        <p:sp>
          <p:nvSpPr>
            <p:cNvPr id="15" name="正方形/長方形 14">
              <a:extLst>
                <a:ext uri="{FF2B5EF4-FFF2-40B4-BE49-F238E27FC236}">
                  <a16:creationId xmlns:a16="http://schemas.microsoft.com/office/drawing/2014/main" id="{97C14E0C-32E9-4849-812E-EC121677EB32}"/>
                </a:ext>
              </a:extLst>
            </p:cNvPr>
            <p:cNvSpPr/>
            <p:nvPr/>
          </p:nvSpPr>
          <p:spPr>
            <a:xfrm>
              <a:off x="333649" y="4391088"/>
              <a:ext cx="4176000" cy="73991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勤務時間、休暇休業制度、給付・手当制度など子育てに関する制度について、職員から相談があった場合は、</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子育て支援サイト</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や</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子育てハンドブック</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などを活用し、適切に情報提供や助言に努めます。</a:t>
              </a:r>
            </a:p>
          </p:txBody>
        </p:sp>
        <p:sp>
          <p:nvSpPr>
            <p:cNvPr id="20" name="正方形/長方形 19">
              <a:extLst>
                <a:ext uri="{FF2B5EF4-FFF2-40B4-BE49-F238E27FC236}">
                  <a16:creationId xmlns:a16="http://schemas.microsoft.com/office/drawing/2014/main" id="{F2D564BC-BF25-4BEA-B6F9-CE9E7E2E1B4F}"/>
                </a:ext>
              </a:extLst>
            </p:cNvPr>
            <p:cNvSpPr/>
            <p:nvPr/>
          </p:nvSpPr>
          <p:spPr>
            <a:xfrm>
              <a:off x="333649" y="4031723"/>
              <a:ext cx="4176000" cy="359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所属長・グループ長</a:t>
              </a:r>
            </a:p>
          </p:txBody>
        </p:sp>
      </p:grpSp>
      <p:sp>
        <p:nvSpPr>
          <p:cNvPr id="25" name="字幕 4">
            <a:extLst>
              <a:ext uri="{FF2B5EF4-FFF2-40B4-BE49-F238E27FC236}">
                <a16:creationId xmlns:a16="http://schemas.microsoft.com/office/drawing/2014/main" id="{800C6D2B-D199-4D12-985E-B6161B8F3AE5}"/>
              </a:ext>
            </a:extLst>
          </p:cNvPr>
          <p:cNvSpPr txBox="1">
            <a:spLocks/>
          </p:cNvSpPr>
          <p:nvPr/>
        </p:nvSpPr>
        <p:spPr>
          <a:xfrm>
            <a:off x="205236" y="1178183"/>
            <a:ext cx="8769928" cy="1488256"/>
          </a:xfrm>
          <a:prstGeom prst="rect">
            <a:avLst/>
          </a:prstGeom>
          <a:solidFill>
            <a:srgbClr val="EBF0F9"/>
          </a:solidFill>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500">
              <a:latin typeface="UD デジタル 教科書体 NK-R" panose="02020400000000000000" pitchFamily="18" charset="-128"/>
              <a:ea typeface="UD デジタル 教科書体 NK-R" panose="02020400000000000000" pitchFamily="18" charset="-128"/>
            </a:endParaRPr>
          </a:p>
        </p:txBody>
      </p:sp>
      <p:grpSp>
        <p:nvGrpSpPr>
          <p:cNvPr id="33" name="グループ化 32">
            <a:extLst>
              <a:ext uri="{FF2B5EF4-FFF2-40B4-BE49-F238E27FC236}">
                <a16:creationId xmlns:a16="http://schemas.microsoft.com/office/drawing/2014/main" id="{9C2B4659-6D2C-4601-878A-FDCFAE7A675D}"/>
              </a:ext>
            </a:extLst>
          </p:cNvPr>
          <p:cNvGrpSpPr/>
          <p:nvPr/>
        </p:nvGrpSpPr>
        <p:grpSpPr>
          <a:xfrm>
            <a:off x="313593" y="1327492"/>
            <a:ext cx="4176000" cy="1190780"/>
            <a:chOff x="724754" y="652805"/>
            <a:chExt cx="4176000" cy="1093398"/>
          </a:xfrm>
        </p:grpSpPr>
        <p:sp>
          <p:nvSpPr>
            <p:cNvPr id="26" name="正方形/長方形 25">
              <a:extLst>
                <a:ext uri="{FF2B5EF4-FFF2-40B4-BE49-F238E27FC236}">
                  <a16:creationId xmlns:a16="http://schemas.microsoft.com/office/drawing/2014/main" id="{AA213912-3B96-4979-B5E5-D777E4F3871B}"/>
                </a:ext>
              </a:extLst>
            </p:cNvPr>
            <p:cNvSpPr/>
            <p:nvPr/>
          </p:nvSpPr>
          <p:spPr>
            <a:xfrm>
              <a:off x="724754" y="981130"/>
              <a:ext cx="4176000" cy="76507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pPr marL="171450" indent="-171450">
                <a:buFont typeface="UD デジタル 教科書体 NK-R" panose="02020400000000000000" pitchFamily="18" charset="-128"/>
                <a:buChar char="○"/>
              </a:pP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子育て中の職員は、「キャリアシート」や面談の場を活用するなどにより、保育状況など個人的事情について、所属長に申し出るようにしましょう。</a:t>
              </a:r>
            </a:p>
          </p:txBody>
        </p:sp>
        <p:sp>
          <p:nvSpPr>
            <p:cNvPr id="28" name="正方形/長方形 27">
              <a:extLst>
                <a:ext uri="{FF2B5EF4-FFF2-40B4-BE49-F238E27FC236}">
                  <a16:creationId xmlns:a16="http://schemas.microsoft.com/office/drawing/2014/main" id="{0AA5B4CB-A3FB-4D77-B874-0513E70B6DB5}"/>
                </a:ext>
              </a:extLst>
            </p:cNvPr>
            <p:cNvSpPr/>
            <p:nvPr/>
          </p:nvSpPr>
          <p:spPr>
            <a:xfrm>
              <a:off x="724754" y="652805"/>
              <a:ext cx="4176000" cy="3305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子育て中の職員</a:t>
              </a:r>
            </a:p>
          </p:txBody>
        </p:sp>
      </p:grpSp>
      <p:grpSp>
        <p:nvGrpSpPr>
          <p:cNvPr id="34" name="グループ化 33">
            <a:extLst>
              <a:ext uri="{FF2B5EF4-FFF2-40B4-BE49-F238E27FC236}">
                <a16:creationId xmlns:a16="http://schemas.microsoft.com/office/drawing/2014/main" id="{B5DC412E-F568-4807-833B-2E1F971B34D4}"/>
              </a:ext>
            </a:extLst>
          </p:cNvPr>
          <p:cNvGrpSpPr/>
          <p:nvPr/>
        </p:nvGrpSpPr>
        <p:grpSpPr>
          <a:xfrm>
            <a:off x="4654406" y="1315621"/>
            <a:ext cx="4176001" cy="1188000"/>
            <a:chOff x="5057476" y="640383"/>
            <a:chExt cx="4176001" cy="1188000"/>
          </a:xfrm>
        </p:grpSpPr>
        <p:sp>
          <p:nvSpPr>
            <p:cNvPr id="27" name="正方形/長方形 26">
              <a:extLst>
                <a:ext uri="{FF2B5EF4-FFF2-40B4-BE49-F238E27FC236}">
                  <a16:creationId xmlns:a16="http://schemas.microsoft.com/office/drawing/2014/main" id="{928E3326-AF0A-401B-B8CD-3C10F0A71C3E}"/>
                </a:ext>
              </a:extLst>
            </p:cNvPr>
            <p:cNvSpPr/>
            <p:nvPr/>
          </p:nvSpPr>
          <p:spPr>
            <a:xfrm>
              <a:off x="5057476" y="995169"/>
              <a:ext cx="4176000" cy="8332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marL="171450" indent="-171450">
                <a:buFont typeface="UD デジタル 教科書体 NK-R" panose="02020400000000000000" pitchFamily="18" charset="-128"/>
                <a:buChar char="○"/>
              </a:pP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人事異動については、職員の能力開発、適材適所の配置を基本とし公務の円滑な推進のために行っていますが、社会全体で子育てを推進していくという観点から、保育状況などの個人的事情に対しては、引き続き配慮することとします。</a:t>
              </a:r>
            </a:p>
          </p:txBody>
        </p:sp>
        <p:sp>
          <p:nvSpPr>
            <p:cNvPr id="29" name="正方形/長方形 28">
              <a:extLst>
                <a:ext uri="{FF2B5EF4-FFF2-40B4-BE49-F238E27FC236}">
                  <a16:creationId xmlns:a16="http://schemas.microsoft.com/office/drawing/2014/main" id="{0FC7CDC3-9072-4A94-8C29-70CA2A9FF5B5}"/>
                </a:ext>
              </a:extLst>
            </p:cNvPr>
            <p:cNvSpPr/>
            <p:nvPr/>
          </p:nvSpPr>
          <p:spPr>
            <a:xfrm>
              <a:off x="5057477" y="640383"/>
              <a:ext cx="4176000" cy="359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教育総務企画課</a:t>
              </a:r>
            </a:p>
          </p:txBody>
        </p:sp>
      </p:grpSp>
      <p:sp>
        <p:nvSpPr>
          <p:cNvPr id="39" name="スライド番号プレースホルダー 38">
            <a:extLst>
              <a:ext uri="{FF2B5EF4-FFF2-40B4-BE49-F238E27FC236}">
                <a16:creationId xmlns:a16="http://schemas.microsoft.com/office/drawing/2014/main" id="{38B8C46A-F372-4E15-999B-632BC139725F}"/>
              </a:ext>
            </a:extLst>
          </p:cNvPr>
          <p:cNvSpPr>
            <a:spLocks noGrp="1"/>
          </p:cNvSpPr>
          <p:nvPr>
            <p:ph type="sldNum" sz="quarter" idx="12"/>
          </p:nvPr>
        </p:nvSpPr>
        <p:spPr>
          <a:xfrm>
            <a:off x="7074268" y="6492875"/>
            <a:ext cx="2057400" cy="365125"/>
          </a:xfrm>
        </p:spPr>
        <p:txBody>
          <a:bodyPr/>
          <a:lstStyle/>
          <a:p>
            <a:fld id="{9258FC76-0BB2-4902-9F00-7AE7FA136629}"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t>20</a:t>
            </a:fld>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40" name="タイトル 1">
            <a:extLst>
              <a:ext uri="{FF2B5EF4-FFF2-40B4-BE49-F238E27FC236}">
                <a16:creationId xmlns:a16="http://schemas.microsoft.com/office/drawing/2014/main" id="{5975B486-494F-452E-9B90-F99D5CA8FE81}"/>
              </a:ext>
            </a:extLst>
          </p:cNvPr>
          <p:cNvSpPr txBox="1">
            <a:spLocks/>
          </p:cNvSpPr>
          <p:nvPr/>
        </p:nvSpPr>
        <p:spPr>
          <a:xfrm>
            <a:off x="6234" y="0"/>
            <a:ext cx="1800000" cy="78962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第４章</a:t>
            </a:r>
            <a:r>
              <a:rPr lang="ja-JP" altLang="en-US" sz="3600" b="1" dirty="0">
                <a:solidFill>
                  <a:schemeClr val="bg1"/>
                </a:solidFill>
                <a:latin typeface="UD デジタル 教科書体 NK-R" panose="02020400000000000000" pitchFamily="18" charset="-128"/>
                <a:ea typeface="UD デジタル 教科書体 NK-R" panose="02020400000000000000" pitchFamily="18" charset="-128"/>
              </a:rPr>
              <a:t>　</a:t>
            </a:r>
            <a:endParaRPr lang="en-US" altLang="ja-JP" sz="3600" b="1"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1200" b="1" dirty="0">
                <a:solidFill>
                  <a:schemeClr val="bg1"/>
                </a:solidFill>
                <a:latin typeface="UD デジタル 教科書体 NK-R" panose="02020400000000000000" pitchFamily="18" charset="-128"/>
                <a:ea typeface="UD デジタル 教科書体 NK-R" panose="02020400000000000000" pitchFamily="18" charset="-128"/>
              </a:rPr>
              <a:t>具体的な取組内容</a:t>
            </a:r>
            <a:endParaRPr lang="ja-JP" altLang="en-US" sz="1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41" name="タイトル 1">
            <a:extLst>
              <a:ext uri="{FF2B5EF4-FFF2-40B4-BE49-F238E27FC236}">
                <a16:creationId xmlns:a16="http://schemas.microsoft.com/office/drawing/2014/main" id="{B80295A2-C0D4-41D1-97C7-BAAA15AE06E3}"/>
              </a:ext>
            </a:extLst>
          </p:cNvPr>
          <p:cNvSpPr txBox="1">
            <a:spLocks/>
          </p:cNvSpPr>
          <p:nvPr/>
        </p:nvSpPr>
        <p:spPr>
          <a:xfrm>
            <a:off x="1729046" y="0"/>
            <a:ext cx="7408719" cy="78689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b="1">
                <a:solidFill>
                  <a:schemeClr val="bg1"/>
                </a:solidFill>
                <a:latin typeface="UD デジタル 教科書体 NK-R" panose="02020400000000000000" pitchFamily="18" charset="-128"/>
                <a:ea typeface="UD デジタル 教科書体 NK-R" panose="02020400000000000000" pitchFamily="18" charset="-128"/>
              </a:rPr>
              <a:t>　</a:t>
            </a:r>
            <a:r>
              <a:rPr lang="ja-JP" altLang="en-US" sz="2000" b="1" u="sng">
                <a:solidFill>
                  <a:schemeClr val="bg1"/>
                </a:solidFill>
                <a:latin typeface="UD デジタル 教科書体 NK-R" panose="02020400000000000000" pitchFamily="18" charset="-128"/>
                <a:ea typeface="UD デジタル 教科書体 NK-R" panose="02020400000000000000" pitchFamily="18" charset="-128"/>
              </a:rPr>
              <a:t>１．子育てに関する制度を活かす環境づくり</a:t>
            </a:r>
            <a:endParaRPr lang="en-US" altLang="ja-JP" sz="1200" b="1">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32" name="正方形/長方形 31">
            <a:extLst>
              <a:ext uri="{FF2B5EF4-FFF2-40B4-BE49-F238E27FC236}">
                <a16:creationId xmlns:a16="http://schemas.microsoft.com/office/drawing/2014/main" id="{8F61EB48-49E7-4206-B65E-2284085FBB40}"/>
              </a:ext>
            </a:extLst>
          </p:cNvPr>
          <p:cNvSpPr/>
          <p:nvPr/>
        </p:nvSpPr>
        <p:spPr>
          <a:xfrm>
            <a:off x="-4019" y="789652"/>
            <a:ext cx="9144000" cy="339562"/>
          </a:xfrm>
          <a:prstGeom prst="rect">
            <a:avLst/>
          </a:prstGeom>
          <a:solidFill>
            <a:srgbClr val="ECF5E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（６）人事異動についての配慮</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5" name="正方形/長方形 34">
            <a:extLst>
              <a:ext uri="{FF2B5EF4-FFF2-40B4-BE49-F238E27FC236}">
                <a16:creationId xmlns:a16="http://schemas.microsoft.com/office/drawing/2014/main" id="{8E7C8B9D-056A-4E7F-81AE-04F2C9F2FAC0}"/>
              </a:ext>
            </a:extLst>
          </p:cNvPr>
          <p:cNvSpPr/>
          <p:nvPr/>
        </p:nvSpPr>
        <p:spPr>
          <a:xfrm>
            <a:off x="-4019" y="2826711"/>
            <a:ext cx="9144000" cy="339562"/>
          </a:xfrm>
          <a:prstGeom prst="rect">
            <a:avLst/>
          </a:prstGeom>
          <a:solidFill>
            <a:srgbClr val="ECF5E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（７）子育て相談体制の充実</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6" name="矢印: 五方向 35">
            <a:extLst>
              <a:ext uri="{FF2B5EF4-FFF2-40B4-BE49-F238E27FC236}">
                <a16:creationId xmlns:a16="http://schemas.microsoft.com/office/drawing/2014/main" id="{D64C1070-78A4-43CE-9BAD-122B5C012E5E}"/>
              </a:ext>
            </a:extLst>
          </p:cNvPr>
          <p:cNvSpPr/>
          <p:nvPr/>
        </p:nvSpPr>
        <p:spPr>
          <a:xfrm>
            <a:off x="4734408" y="1351274"/>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37" name="矢印: 五方向 36">
            <a:extLst>
              <a:ext uri="{FF2B5EF4-FFF2-40B4-BE49-F238E27FC236}">
                <a16:creationId xmlns:a16="http://schemas.microsoft.com/office/drawing/2014/main" id="{4C8BC4EC-1BE6-4D91-AD67-50CA32019B24}"/>
              </a:ext>
            </a:extLst>
          </p:cNvPr>
          <p:cNvSpPr/>
          <p:nvPr/>
        </p:nvSpPr>
        <p:spPr>
          <a:xfrm>
            <a:off x="393921" y="1368184"/>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38" name="矢印: 五方向 37">
            <a:extLst>
              <a:ext uri="{FF2B5EF4-FFF2-40B4-BE49-F238E27FC236}">
                <a16:creationId xmlns:a16="http://schemas.microsoft.com/office/drawing/2014/main" id="{8A0653F0-09B5-489A-B614-DF40FF4C945D}"/>
              </a:ext>
            </a:extLst>
          </p:cNvPr>
          <p:cNvSpPr/>
          <p:nvPr/>
        </p:nvSpPr>
        <p:spPr>
          <a:xfrm>
            <a:off x="4734408" y="3613075"/>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42" name="矢印: 五方向 41">
            <a:extLst>
              <a:ext uri="{FF2B5EF4-FFF2-40B4-BE49-F238E27FC236}">
                <a16:creationId xmlns:a16="http://schemas.microsoft.com/office/drawing/2014/main" id="{EC502779-E523-49B3-8EC9-F0A7375B27F4}"/>
              </a:ext>
            </a:extLst>
          </p:cNvPr>
          <p:cNvSpPr/>
          <p:nvPr/>
        </p:nvSpPr>
        <p:spPr>
          <a:xfrm>
            <a:off x="402234" y="3612369"/>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43" name="矢印: 五方向 42">
            <a:extLst>
              <a:ext uri="{FF2B5EF4-FFF2-40B4-BE49-F238E27FC236}">
                <a16:creationId xmlns:a16="http://schemas.microsoft.com/office/drawing/2014/main" id="{ABD3F253-FCE7-499C-8746-225CF19F425A}"/>
              </a:ext>
            </a:extLst>
          </p:cNvPr>
          <p:cNvSpPr/>
          <p:nvPr/>
        </p:nvSpPr>
        <p:spPr>
          <a:xfrm>
            <a:off x="393921" y="5447766"/>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Tree>
    <p:extLst>
      <p:ext uri="{BB962C8B-B14F-4D97-AF65-F5344CB8AC3E}">
        <p14:creationId xmlns:p14="http://schemas.microsoft.com/office/powerpoint/2010/main" val="33691409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6742F4D1-CFE0-4401-8D5F-9175657E2401}"/>
              </a:ext>
            </a:extLst>
          </p:cNvPr>
          <p:cNvSpPr/>
          <p:nvPr/>
        </p:nvSpPr>
        <p:spPr>
          <a:xfrm>
            <a:off x="-8965" y="-1426"/>
            <a:ext cx="9150596" cy="79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9" name="字幕 4">
            <a:extLst>
              <a:ext uri="{FF2B5EF4-FFF2-40B4-BE49-F238E27FC236}">
                <a16:creationId xmlns:a16="http://schemas.microsoft.com/office/drawing/2014/main" id="{3229611B-6D22-4AF6-9A71-DAEFA10E40DD}"/>
              </a:ext>
            </a:extLst>
          </p:cNvPr>
          <p:cNvSpPr txBox="1">
            <a:spLocks/>
          </p:cNvSpPr>
          <p:nvPr/>
        </p:nvSpPr>
        <p:spPr>
          <a:xfrm>
            <a:off x="231645" y="2460830"/>
            <a:ext cx="8769928" cy="4257470"/>
          </a:xfrm>
          <a:prstGeom prst="rect">
            <a:avLst/>
          </a:prstGeom>
          <a:solidFill>
            <a:srgbClr val="EBF0F9"/>
          </a:solidFill>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500" dirty="0">
              <a:latin typeface="UD デジタル 教科書体 NK-R" panose="02020400000000000000" pitchFamily="18" charset="-128"/>
              <a:ea typeface="UD デジタル 教科書体 NK-R" panose="02020400000000000000" pitchFamily="18" charset="-128"/>
            </a:endParaRPr>
          </a:p>
          <a:p>
            <a:pPr algn="l"/>
            <a:endParaRPr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2" name="正方形/長方形 1">
            <a:extLst>
              <a:ext uri="{FF2B5EF4-FFF2-40B4-BE49-F238E27FC236}">
                <a16:creationId xmlns:a16="http://schemas.microsoft.com/office/drawing/2014/main" id="{3984BB1C-0EC5-4D53-9C71-8C218B02BBCE}"/>
              </a:ext>
            </a:extLst>
          </p:cNvPr>
          <p:cNvSpPr/>
          <p:nvPr/>
        </p:nvSpPr>
        <p:spPr>
          <a:xfrm>
            <a:off x="409029" y="3145391"/>
            <a:ext cx="4156240" cy="14659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職員が全庁一斉に定時退庁に努める「ゆとりの日」、「ゆとり週間」や「ゆとり推進月間」など、これまで行ってきた取組の実効性を高めるとともに、働き方改革推進責任者会議の場等を通じて時間外勤務の状況を共有し、職員に対して、周知を図るなど、職員の時間外勤務の縮減に向けた意識を高め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ja-JP" altLang="en-US" sz="7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「ゆとりの日」、「ゆとり週間」や「ゆとり推進月間」には、職員端末機の画面にポップアップを表示させ、定時退庁を促進します。</a:t>
            </a:r>
          </a:p>
        </p:txBody>
      </p:sp>
      <p:sp>
        <p:nvSpPr>
          <p:cNvPr id="12" name="正方形/長方形 11">
            <a:extLst>
              <a:ext uri="{FF2B5EF4-FFF2-40B4-BE49-F238E27FC236}">
                <a16:creationId xmlns:a16="http://schemas.microsoft.com/office/drawing/2014/main" id="{6FFF6CC7-3AD7-4CDE-8B86-1A3A0ACA4432}"/>
              </a:ext>
            </a:extLst>
          </p:cNvPr>
          <p:cNvSpPr/>
          <p:nvPr/>
        </p:nvSpPr>
        <p:spPr>
          <a:xfrm>
            <a:off x="231645" y="2460830"/>
            <a:ext cx="3726181" cy="2833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（ア）時間外勤務を少なくする意識を</a:t>
            </a:r>
            <a:endParaRPr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4" name="正方形/長方形 13">
            <a:extLst>
              <a:ext uri="{FF2B5EF4-FFF2-40B4-BE49-F238E27FC236}">
                <a16:creationId xmlns:a16="http://schemas.microsoft.com/office/drawing/2014/main" id="{B4456361-D2F1-4812-B12F-D87FE5F2BD0F}"/>
              </a:ext>
            </a:extLst>
          </p:cNvPr>
          <p:cNvSpPr/>
          <p:nvPr/>
        </p:nvSpPr>
        <p:spPr>
          <a:xfrm>
            <a:off x="380955" y="2786028"/>
            <a:ext cx="4184314" cy="359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教育総務企画課</a:t>
            </a:r>
          </a:p>
        </p:txBody>
      </p:sp>
      <p:grpSp>
        <p:nvGrpSpPr>
          <p:cNvPr id="5" name="グループ化 4">
            <a:extLst>
              <a:ext uri="{FF2B5EF4-FFF2-40B4-BE49-F238E27FC236}">
                <a16:creationId xmlns:a16="http://schemas.microsoft.com/office/drawing/2014/main" id="{79F7AC32-8829-4F54-BB4F-4ED8AF3C99A8}"/>
              </a:ext>
            </a:extLst>
          </p:cNvPr>
          <p:cNvGrpSpPr/>
          <p:nvPr/>
        </p:nvGrpSpPr>
        <p:grpSpPr>
          <a:xfrm>
            <a:off x="4616609" y="2772054"/>
            <a:ext cx="4186572" cy="1839311"/>
            <a:chOff x="314952" y="4488826"/>
            <a:chExt cx="4186572" cy="1657796"/>
          </a:xfrm>
        </p:grpSpPr>
        <p:sp>
          <p:nvSpPr>
            <p:cNvPr id="11" name="正方形/長方形 10">
              <a:extLst>
                <a:ext uri="{FF2B5EF4-FFF2-40B4-BE49-F238E27FC236}">
                  <a16:creationId xmlns:a16="http://schemas.microsoft.com/office/drawing/2014/main" id="{83662E16-276C-4A52-B78A-1718D87CBA01}"/>
                </a:ext>
              </a:extLst>
            </p:cNvPr>
            <p:cNvSpPr/>
            <p:nvPr/>
          </p:nvSpPr>
          <p:spPr>
            <a:xfrm>
              <a:off x="314952" y="4832166"/>
              <a:ext cx="4184313" cy="13144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日頃から計画的に仕事を進めるように努め、やむを得ず時間外勤務を行う場合は、シャットダウンシステムの連携時刻までに必要性を所属長等に報告しましょう。</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ja-JP" altLang="en-US" sz="7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早朝・夜間に行うイベントの開催準備、住民説明会等、あらかじめ予定されている勤務時間外の業務を正規の勤務時間とする割振りの変更を希望する等、時間外勤務を縮減するよう意識しましょう。</a:t>
              </a:r>
            </a:p>
          </p:txBody>
        </p:sp>
        <p:sp>
          <p:nvSpPr>
            <p:cNvPr id="16" name="正方形/長方形 15">
              <a:extLst>
                <a:ext uri="{FF2B5EF4-FFF2-40B4-BE49-F238E27FC236}">
                  <a16:creationId xmlns:a16="http://schemas.microsoft.com/office/drawing/2014/main" id="{61110C5B-A0FC-4B6E-9B80-22E3D61FD84A}"/>
                </a:ext>
              </a:extLst>
            </p:cNvPr>
            <p:cNvSpPr/>
            <p:nvPr/>
          </p:nvSpPr>
          <p:spPr>
            <a:xfrm>
              <a:off x="317212" y="4488826"/>
              <a:ext cx="4184312" cy="3533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全職員</a:t>
              </a:r>
            </a:p>
          </p:txBody>
        </p:sp>
      </p:grpSp>
      <p:sp>
        <p:nvSpPr>
          <p:cNvPr id="17" name="字幕 4">
            <a:extLst>
              <a:ext uri="{FF2B5EF4-FFF2-40B4-BE49-F238E27FC236}">
                <a16:creationId xmlns:a16="http://schemas.microsoft.com/office/drawing/2014/main" id="{07B72D3B-B7BD-43EB-A3F0-21FB6F5606F4}"/>
              </a:ext>
            </a:extLst>
          </p:cNvPr>
          <p:cNvSpPr txBox="1">
            <a:spLocks/>
          </p:cNvSpPr>
          <p:nvPr/>
        </p:nvSpPr>
        <p:spPr>
          <a:xfrm>
            <a:off x="146863" y="1907431"/>
            <a:ext cx="8990902" cy="506180"/>
          </a:xfrm>
          <a:prstGeom prst="rect">
            <a:avLst/>
          </a:prstGeom>
        </p:spPr>
        <p:txBody>
          <a:bodyPr vert="horz" lIns="91440" tIns="45720" rIns="91440" bIns="45720" rtlCol="0" anchor="ctr">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150" dirty="0">
                <a:latin typeface="UD デジタル 教科書体 NK-R" panose="02020400000000000000" pitchFamily="18" charset="-128"/>
                <a:ea typeface="UD デジタル 教科書体 NK-R" panose="02020400000000000000" pitchFamily="18" charset="-128"/>
              </a:rPr>
              <a:t>　時間外勤務の縮減については、これまでも職員の健康保持や公務能率の向上という観点から様々な取組を行ってきたところですが、さらなる縮減を図ることが重要です。今後とも、より一層の取組を進め、時間外勤務を縮減し、生み出された時間を、子育てはもちろん、家庭や地域での活動や自己啓発など、健康で豊かな生活のために活用できるよう取組を進めます。</a:t>
            </a:r>
            <a:endParaRPr lang="ja-JP" altLang="en-US" sz="1150" b="1" dirty="0">
              <a:latin typeface="UD デジタル 教科書体 NK-R" panose="02020400000000000000" pitchFamily="18" charset="-128"/>
              <a:ea typeface="UD デジタル 教科書体 NK-R" panose="02020400000000000000" pitchFamily="18" charset="-128"/>
            </a:endParaRPr>
          </a:p>
        </p:txBody>
      </p:sp>
      <p:sp>
        <p:nvSpPr>
          <p:cNvPr id="21" name="スライド番号プレースホルダー 20">
            <a:extLst>
              <a:ext uri="{FF2B5EF4-FFF2-40B4-BE49-F238E27FC236}">
                <a16:creationId xmlns:a16="http://schemas.microsoft.com/office/drawing/2014/main" id="{DF639CDA-7DBC-41F2-B21E-7D7EE6C9BDDC}"/>
              </a:ext>
            </a:extLst>
          </p:cNvPr>
          <p:cNvSpPr>
            <a:spLocks noGrp="1"/>
          </p:cNvSpPr>
          <p:nvPr>
            <p:ph type="sldNum" sz="quarter" idx="12"/>
          </p:nvPr>
        </p:nvSpPr>
        <p:spPr>
          <a:xfrm>
            <a:off x="7080365" y="6492875"/>
            <a:ext cx="2057400" cy="365125"/>
          </a:xfrm>
        </p:spPr>
        <p:txBody>
          <a:bodyPr/>
          <a:lstStyle/>
          <a:p>
            <a:fld id="{9258FC76-0BB2-4902-9F00-7AE7FA136629}"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t>21</a:t>
            </a:fld>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2" name="タイトル 1">
            <a:extLst>
              <a:ext uri="{FF2B5EF4-FFF2-40B4-BE49-F238E27FC236}">
                <a16:creationId xmlns:a16="http://schemas.microsoft.com/office/drawing/2014/main" id="{F3AF870D-6E09-441B-A664-E4B15DF362F2}"/>
              </a:ext>
            </a:extLst>
          </p:cNvPr>
          <p:cNvSpPr txBox="1">
            <a:spLocks/>
          </p:cNvSpPr>
          <p:nvPr/>
        </p:nvSpPr>
        <p:spPr>
          <a:xfrm>
            <a:off x="6234" y="0"/>
            <a:ext cx="1800000" cy="78962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第４章</a:t>
            </a:r>
            <a:r>
              <a:rPr lang="ja-JP" altLang="en-US" sz="3600" b="1" dirty="0">
                <a:solidFill>
                  <a:schemeClr val="bg1"/>
                </a:solidFill>
                <a:latin typeface="UD デジタル 教科書体 NK-R" panose="02020400000000000000" pitchFamily="18" charset="-128"/>
                <a:ea typeface="UD デジタル 教科書体 NK-R" panose="02020400000000000000" pitchFamily="18" charset="-128"/>
              </a:rPr>
              <a:t>　</a:t>
            </a:r>
            <a:endParaRPr lang="en-US" altLang="ja-JP" sz="3600" b="1"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1200" b="1" dirty="0">
                <a:solidFill>
                  <a:schemeClr val="bg1"/>
                </a:solidFill>
                <a:latin typeface="UD デジタル 教科書体 NK-R" panose="02020400000000000000" pitchFamily="18" charset="-128"/>
                <a:ea typeface="UD デジタル 教科書体 NK-R" panose="02020400000000000000" pitchFamily="18" charset="-128"/>
              </a:rPr>
              <a:t>具体的な取組内容</a:t>
            </a:r>
            <a:endParaRPr lang="ja-JP" altLang="en-US" sz="1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23" name="タイトル 1">
            <a:extLst>
              <a:ext uri="{FF2B5EF4-FFF2-40B4-BE49-F238E27FC236}">
                <a16:creationId xmlns:a16="http://schemas.microsoft.com/office/drawing/2014/main" id="{6FA7D8C7-43D9-4644-9348-D27606110A94}"/>
              </a:ext>
            </a:extLst>
          </p:cNvPr>
          <p:cNvSpPr txBox="1">
            <a:spLocks/>
          </p:cNvSpPr>
          <p:nvPr/>
        </p:nvSpPr>
        <p:spPr>
          <a:xfrm>
            <a:off x="1729046" y="0"/>
            <a:ext cx="7408719" cy="78689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b="1">
                <a:solidFill>
                  <a:schemeClr val="bg1"/>
                </a:solidFill>
                <a:latin typeface="UD デジタル 教科書体 NK-R" panose="02020400000000000000" pitchFamily="18" charset="-128"/>
                <a:ea typeface="UD デジタル 教科書体 NK-R" panose="02020400000000000000" pitchFamily="18" charset="-128"/>
              </a:rPr>
              <a:t>　</a:t>
            </a:r>
            <a:r>
              <a:rPr lang="ja-JP" altLang="en-US" sz="2000" b="1" u="sng">
                <a:solidFill>
                  <a:schemeClr val="bg1"/>
                </a:solidFill>
                <a:latin typeface="UD デジタル 教科書体 NK-R" panose="02020400000000000000" pitchFamily="18" charset="-128"/>
                <a:ea typeface="UD デジタル 教科書体 NK-R" panose="02020400000000000000" pitchFamily="18" charset="-128"/>
              </a:rPr>
              <a:t>２．子育てのための時間づくり</a:t>
            </a:r>
            <a:endParaRPr lang="en-US" altLang="ja-JP" sz="1200" b="1">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18" name="正方形/長方形 17">
            <a:extLst>
              <a:ext uri="{FF2B5EF4-FFF2-40B4-BE49-F238E27FC236}">
                <a16:creationId xmlns:a16="http://schemas.microsoft.com/office/drawing/2014/main" id="{1EF8FB4F-F4FD-4D9F-B90E-00F8F4CA0DBC}"/>
              </a:ext>
            </a:extLst>
          </p:cNvPr>
          <p:cNvSpPr/>
          <p:nvPr/>
        </p:nvSpPr>
        <p:spPr>
          <a:xfrm>
            <a:off x="0" y="1513597"/>
            <a:ext cx="9144000" cy="339562"/>
          </a:xfrm>
          <a:prstGeom prst="rect">
            <a:avLst/>
          </a:prstGeom>
          <a:solidFill>
            <a:srgbClr val="ECF5E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（１）時間外勤務の縮減</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9" name="矢印: 五方向 18">
            <a:extLst>
              <a:ext uri="{FF2B5EF4-FFF2-40B4-BE49-F238E27FC236}">
                <a16:creationId xmlns:a16="http://schemas.microsoft.com/office/drawing/2014/main" id="{83A71E70-980E-4894-BF3C-B87122632C11}"/>
              </a:ext>
            </a:extLst>
          </p:cNvPr>
          <p:cNvSpPr/>
          <p:nvPr/>
        </p:nvSpPr>
        <p:spPr>
          <a:xfrm>
            <a:off x="501625" y="2821710"/>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grpSp>
        <p:nvGrpSpPr>
          <p:cNvPr id="32" name="グループ化 31">
            <a:extLst>
              <a:ext uri="{FF2B5EF4-FFF2-40B4-BE49-F238E27FC236}">
                <a16:creationId xmlns:a16="http://schemas.microsoft.com/office/drawing/2014/main" id="{3B309040-20E5-4E22-AD27-FC02C2D0E9DB}"/>
              </a:ext>
            </a:extLst>
          </p:cNvPr>
          <p:cNvGrpSpPr/>
          <p:nvPr/>
        </p:nvGrpSpPr>
        <p:grpSpPr>
          <a:xfrm>
            <a:off x="402234" y="4730023"/>
            <a:ext cx="8400946" cy="1823895"/>
            <a:chOff x="407685" y="2928917"/>
            <a:chExt cx="8400946" cy="1823895"/>
          </a:xfrm>
        </p:grpSpPr>
        <p:sp>
          <p:nvSpPr>
            <p:cNvPr id="33" name="正方形/長方形 32">
              <a:extLst>
                <a:ext uri="{FF2B5EF4-FFF2-40B4-BE49-F238E27FC236}">
                  <a16:creationId xmlns:a16="http://schemas.microsoft.com/office/drawing/2014/main" id="{9C639982-070E-4CDE-AA05-5BAFF5D92662}"/>
                </a:ext>
              </a:extLst>
            </p:cNvPr>
            <p:cNvSpPr/>
            <p:nvPr/>
          </p:nvSpPr>
          <p:spPr>
            <a:xfrm>
              <a:off x="407685" y="3286837"/>
              <a:ext cx="8394150" cy="146597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ゆとりの日」、「ゆとり週間」や「ゆとり推進月間」には定時退庁を呼びかけるとともに、職員の手本となるよう自ら定時退庁に努めます。また、自分が時間外勤務をせざるを得ない場合でも、他の職員が退庁しやすい雰囲気づくりを心掛けます。 </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7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ゆとりの日以外についても、業務の必要性を見極め、やむを得ず時間外勤務を命ずる場合においては、「何を」「いつ」「どこまで」処理するのかを確認の上、業務の範囲を明示し、原則として午後９時以降の命令は行わないように努め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algn="l"/>
              <a:endParaRPr lang="en-US" altLang="ja-JP" sz="7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lgn="l">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時間外勤務の縮減に向け、各所属においてより一層上司と部下のコミュニケーションの強化を進め、担当業務の見える化や見直しを図るとともに、時間外勤務が多い職員がいる場合は、所属内での「業務の平準化」に努めます。</a:t>
              </a:r>
            </a:p>
          </p:txBody>
        </p:sp>
        <p:sp>
          <p:nvSpPr>
            <p:cNvPr id="34" name="正方形/長方形 33">
              <a:extLst>
                <a:ext uri="{FF2B5EF4-FFF2-40B4-BE49-F238E27FC236}">
                  <a16:creationId xmlns:a16="http://schemas.microsoft.com/office/drawing/2014/main" id="{D5987EE4-5217-44F8-9969-3233E8156E62}"/>
                </a:ext>
              </a:extLst>
            </p:cNvPr>
            <p:cNvSpPr/>
            <p:nvPr/>
          </p:nvSpPr>
          <p:spPr>
            <a:xfrm>
              <a:off x="414480" y="2928917"/>
              <a:ext cx="8394151" cy="373336"/>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所属長・グループ長</a:t>
              </a:r>
            </a:p>
          </p:txBody>
        </p:sp>
      </p:grpSp>
      <p:sp>
        <p:nvSpPr>
          <p:cNvPr id="35" name="矢印: 五方向 34">
            <a:extLst>
              <a:ext uri="{FF2B5EF4-FFF2-40B4-BE49-F238E27FC236}">
                <a16:creationId xmlns:a16="http://schemas.microsoft.com/office/drawing/2014/main" id="{3FE15884-1369-45AE-B9DA-4C7DFC5031D9}"/>
              </a:ext>
            </a:extLst>
          </p:cNvPr>
          <p:cNvSpPr/>
          <p:nvPr/>
        </p:nvSpPr>
        <p:spPr>
          <a:xfrm>
            <a:off x="4712456" y="2817767"/>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25" name="字幕 4">
            <a:extLst>
              <a:ext uri="{FF2B5EF4-FFF2-40B4-BE49-F238E27FC236}">
                <a16:creationId xmlns:a16="http://schemas.microsoft.com/office/drawing/2014/main" id="{63F46555-A6DA-4390-A57B-8FAD9FA0D700}"/>
              </a:ext>
            </a:extLst>
          </p:cNvPr>
          <p:cNvSpPr txBox="1">
            <a:spLocks/>
          </p:cNvSpPr>
          <p:nvPr/>
        </p:nvSpPr>
        <p:spPr>
          <a:xfrm>
            <a:off x="120023" y="778168"/>
            <a:ext cx="9017742" cy="779233"/>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400" dirty="0">
                <a:latin typeface="UD デジタル 教科書体 NK-R" panose="02020400000000000000" pitchFamily="18" charset="-128"/>
                <a:ea typeface="UD デジタル 教科書体 NK-R" panose="02020400000000000000" pitchFamily="18" charset="-128"/>
              </a:rPr>
              <a:t>　</a:t>
            </a:r>
            <a:r>
              <a:rPr kumimoji="1" lang="ja-JP" altLang="en-US" sz="1400" b="1" dirty="0">
                <a:latin typeface="UD デジタル 教科書体 NP-R" panose="02020400000000000000" pitchFamily="18" charset="-128"/>
                <a:ea typeface="UD デジタル 教科書体 NP-R" panose="02020400000000000000" pitchFamily="18" charset="-128"/>
              </a:rPr>
              <a:t>子育てを職場としてサポートしていくため、また、職員の仕事と生活の調和（ワーク・ライフ・バランス）を実現するため、時間外勤務の縮減に取組むとともに、年次休暇の取得促進を図るなど、子育てのための時間づくりを進めます。</a:t>
            </a:r>
            <a:endParaRPr lang="ja-JP" altLang="en-US" sz="1400" b="1" dirty="0">
              <a:latin typeface="UD デジタル 教科書体 NK-R" panose="02020400000000000000" pitchFamily="18" charset="-128"/>
              <a:ea typeface="UD デジタル 教科書体 NK-R" panose="02020400000000000000" pitchFamily="18" charset="-128"/>
            </a:endParaRPr>
          </a:p>
        </p:txBody>
      </p:sp>
      <p:sp>
        <p:nvSpPr>
          <p:cNvPr id="26" name="矢印: 五方向 25">
            <a:extLst>
              <a:ext uri="{FF2B5EF4-FFF2-40B4-BE49-F238E27FC236}">
                <a16:creationId xmlns:a16="http://schemas.microsoft.com/office/drawing/2014/main" id="{64CDC4D7-ADE4-4E40-A675-70E344C447A1}"/>
              </a:ext>
            </a:extLst>
          </p:cNvPr>
          <p:cNvSpPr/>
          <p:nvPr/>
        </p:nvSpPr>
        <p:spPr>
          <a:xfrm>
            <a:off x="501625" y="4777673"/>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Tree>
    <p:extLst>
      <p:ext uri="{BB962C8B-B14F-4D97-AF65-F5344CB8AC3E}">
        <p14:creationId xmlns:p14="http://schemas.microsoft.com/office/powerpoint/2010/main" val="9598563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6742F4D1-CFE0-4401-8D5F-9175657E2401}"/>
              </a:ext>
            </a:extLst>
          </p:cNvPr>
          <p:cNvSpPr/>
          <p:nvPr/>
        </p:nvSpPr>
        <p:spPr>
          <a:xfrm>
            <a:off x="-8966" y="0"/>
            <a:ext cx="9152965" cy="79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9" name="字幕 4">
            <a:extLst>
              <a:ext uri="{FF2B5EF4-FFF2-40B4-BE49-F238E27FC236}">
                <a16:creationId xmlns:a16="http://schemas.microsoft.com/office/drawing/2014/main" id="{3229611B-6D22-4AF6-9A71-DAEFA10E40DD}"/>
              </a:ext>
            </a:extLst>
          </p:cNvPr>
          <p:cNvSpPr txBox="1">
            <a:spLocks/>
          </p:cNvSpPr>
          <p:nvPr/>
        </p:nvSpPr>
        <p:spPr>
          <a:xfrm>
            <a:off x="187036" y="1223321"/>
            <a:ext cx="8769928" cy="5509987"/>
          </a:xfrm>
          <a:prstGeom prst="rect">
            <a:avLst/>
          </a:prstGeom>
          <a:solidFill>
            <a:srgbClr val="EBF0F9"/>
          </a:solidFill>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500">
              <a:latin typeface="UD デジタル 教科書体 NK-R" panose="02020400000000000000" pitchFamily="18" charset="-128"/>
              <a:ea typeface="UD デジタル 教科書体 NK-R" panose="02020400000000000000" pitchFamily="18" charset="-128"/>
            </a:endParaRPr>
          </a:p>
          <a:p>
            <a:pPr algn="l"/>
            <a:endParaRPr lang="en-US" altLang="ja-JP" sz="1400">
              <a:latin typeface="UD デジタル 教科書体 NK-R" panose="02020400000000000000" pitchFamily="18" charset="-128"/>
              <a:ea typeface="UD デジタル 教科書体 NK-R" panose="02020400000000000000" pitchFamily="18" charset="-128"/>
            </a:endParaRPr>
          </a:p>
        </p:txBody>
      </p:sp>
      <p:sp>
        <p:nvSpPr>
          <p:cNvPr id="12" name="正方形/長方形 11">
            <a:extLst>
              <a:ext uri="{FF2B5EF4-FFF2-40B4-BE49-F238E27FC236}">
                <a16:creationId xmlns:a16="http://schemas.microsoft.com/office/drawing/2014/main" id="{6FFF6CC7-3AD7-4CDE-8B86-1A3A0ACA4432}"/>
              </a:ext>
            </a:extLst>
          </p:cNvPr>
          <p:cNvSpPr/>
          <p:nvPr/>
        </p:nvSpPr>
        <p:spPr>
          <a:xfrm>
            <a:off x="187036" y="1223321"/>
            <a:ext cx="3726181" cy="2833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（イ）時間外勤務の管理の徹底</a:t>
            </a:r>
            <a:endParaRPr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grpSp>
        <p:nvGrpSpPr>
          <p:cNvPr id="5" name="グループ化 4">
            <a:extLst>
              <a:ext uri="{FF2B5EF4-FFF2-40B4-BE49-F238E27FC236}">
                <a16:creationId xmlns:a16="http://schemas.microsoft.com/office/drawing/2014/main" id="{7A078856-FF66-4F54-B807-7FBC9EDE148D}"/>
              </a:ext>
            </a:extLst>
          </p:cNvPr>
          <p:cNvGrpSpPr/>
          <p:nvPr/>
        </p:nvGrpSpPr>
        <p:grpSpPr>
          <a:xfrm>
            <a:off x="309118" y="1530794"/>
            <a:ext cx="4176000" cy="2490874"/>
            <a:chOff x="344978" y="1505851"/>
            <a:chExt cx="4176000" cy="2490874"/>
          </a:xfrm>
        </p:grpSpPr>
        <p:sp>
          <p:nvSpPr>
            <p:cNvPr id="2" name="正方形/長方形 1">
              <a:extLst>
                <a:ext uri="{FF2B5EF4-FFF2-40B4-BE49-F238E27FC236}">
                  <a16:creationId xmlns:a16="http://schemas.microsoft.com/office/drawing/2014/main" id="{3984BB1C-0EC5-4D53-9C71-8C218B02BBCE}"/>
                </a:ext>
              </a:extLst>
            </p:cNvPr>
            <p:cNvSpPr/>
            <p:nvPr/>
          </p:nvSpPr>
          <p:spPr>
            <a:xfrm>
              <a:off x="344978" y="1861121"/>
              <a:ext cx="4176000" cy="21356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１人あたり年</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360</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時間を超える時間外勤務命令を原則禁止します。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7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所属毎の年間の時間外勤務時間数の上限を設定し、その時間を超える時間外勤務命令を禁止します。例外的に、時間外勤務が年</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360</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時間を超える場合は、協議の上、例外部署の指定を行います。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7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働き方改革推進責任者会議等に参加して情報共有を図るほか、効果のあった具体的な取組事例を各所属に紹介します。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7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過重労働ゼロに向けた改善措置として、時間外勤務が月</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80</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時間を超える職員に対して次長面談を行います。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4" name="正方形/長方形 13">
              <a:extLst>
                <a:ext uri="{FF2B5EF4-FFF2-40B4-BE49-F238E27FC236}">
                  <a16:creationId xmlns:a16="http://schemas.microsoft.com/office/drawing/2014/main" id="{96C2E002-88D8-437D-9573-51E333FFAA7E}"/>
                </a:ext>
              </a:extLst>
            </p:cNvPr>
            <p:cNvSpPr/>
            <p:nvPr/>
          </p:nvSpPr>
          <p:spPr>
            <a:xfrm>
              <a:off x="344978" y="1505851"/>
              <a:ext cx="4176000" cy="359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教育総務企画課</a:t>
              </a:r>
            </a:p>
          </p:txBody>
        </p:sp>
      </p:grpSp>
      <p:grpSp>
        <p:nvGrpSpPr>
          <p:cNvPr id="3" name="グループ化 2">
            <a:extLst>
              <a:ext uri="{FF2B5EF4-FFF2-40B4-BE49-F238E27FC236}">
                <a16:creationId xmlns:a16="http://schemas.microsoft.com/office/drawing/2014/main" id="{21ACA576-90D1-41B2-96CD-509A38C79943}"/>
              </a:ext>
            </a:extLst>
          </p:cNvPr>
          <p:cNvGrpSpPr/>
          <p:nvPr/>
        </p:nvGrpSpPr>
        <p:grpSpPr>
          <a:xfrm>
            <a:off x="4643060" y="5603535"/>
            <a:ext cx="4176000" cy="1022352"/>
            <a:chOff x="4658922" y="5045932"/>
            <a:chExt cx="4176000" cy="1022352"/>
          </a:xfrm>
        </p:grpSpPr>
        <p:sp>
          <p:nvSpPr>
            <p:cNvPr id="11" name="正方形/長方形 10">
              <a:extLst>
                <a:ext uri="{FF2B5EF4-FFF2-40B4-BE49-F238E27FC236}">
                  <a16:creationId xmlns:a16="http://schemas.microsoft.com/office/drawing/2014/main" id="{83662E16-276C-4A52-B78A-1718D87CBA01}"/>
                </a:ext>
              </a:extLst>
            </p:cNvPr>
            <p:cNvSpPr/>
            <p:nvPr/>
          </p:nvSpPr>
          <p:spPr>
            <a:xfrm>
              <a:off x="4658922" y="5397736"/>
              <a:ext cx="4176000" cy="6705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可能な限り時間外勤務をしないようにしましょう。</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7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やむを得ず、時間外勤務を行う場合は、必ず事前に届け出し、命令を受けるようにしましょう。</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8" name="正方形/長方形 17">
              <a:extLst>
                <a:ext uri="{FF2B5EF4-FFF2-40B4-BE49-F238E27FC236}">
                  <a16:creationId xmlns:a16="http://schemas.microsoft.com/office/drawing/2014/main" id="{18F15C47-5902-40A6-944D-21F96B0EE486}"/>
                </a:ext>
              </a:extLst>
            </p:cNvPr>
            <p:cNvSpPr/>
            <p:nvPr/>
          </p:nvSpPr>
          <p:spPr>
            <a:xfrm>
              <a:off x="4658922" y="5045932"/>
              <a:ext cx="4176000" cy="359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全職員</a:t>
              </a:r>
            </a:p>
          </p:txBody>
        </p:sp>
      </p:grpSp>
      <p:sp>
        <p:nvSpPr>
          <p:cNvPr id="23" name="スライド番号プレースホルダー 22">
            <a:extLst>
              <a:ext uri="{FF2B5EF4-FFF2-40B4-BE49-F238E27FC236}">
                <a16:creationId xmlns:a16="http://schemas.microsoft.com/office/drawing/2014/main" id="{2F178121-15E4-4DA0-A4E2-2AAA9AD753EA}"/>
              </a:ext>
            </a:extLst>
          </p:cNvPr>
          <p:cNvSpPr>
            <a:spLocks noGrp="1"/>
          </p:cNvSpPr>
          <p:nvPr>
            <p:ph type="sldNum" sz="quarter" idx="12"/>
          </p:nvPr>
        </p:nvSpPr>
        <p:spPr>
          <a:xfrm>
            <a:off x="7088692" y="6494736"/>
            <a:ext cx="2057400" cy="365125"/>
          </a:xfrm>
        </p:spPr>
        <p:txBody>
          <a:bodyPr/>
          <a:lstStyle/>
          <a:p>
            <a:fld id="{9258FC76-0BB2-4902-9F00-7AE7FA136629}"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t>22</a:t>
            </a:fld>
            <a:endParaRPr kumimoji="1" lang="ja-JP" altLang="en-US">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4" name="タイトル 1">
            <a:extLst>
              <a:ext uri="{FF2B5EF4-FFF2-40B4-BE49-F238E27FC236}">
                <a16:creationId xmlns:a16="http://schemas.microsoft.com/office/drawing/2014/main" id="{B3B3C9CA-B88F-4FF0-B914-6A7DE6C3E991}"/>
              </a:ext>
            </a:extLst>
          </p:cNvPr>
          <p:cNvSpPr txBox="1">
            <a:spLocks/>
          </p:cNvSpPr>
          <p:nvPr/>
        </p:nvSpPr>
        <p:spPr>
          <a:xfrm>
            <a:off x="6234" y="0"/>
            <a:ext cx="1800000" cy="78962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第４章</a:t>
            </a:r>
            <a:r>
              <a:rPr lang="ja-JP" altLang="en-US" sz="3600" b="1" dirty="0">
                <a:solidFill>
                  <a:schemeClr val="bg1"/>
                </a:solidFill>
                <a:latin typeface="UD デジタル 教科書体 NK-R" panose="02020400000000000000" pitchFamily="18" charset="-128"/>
                <a:ea typeface="UD デジタル 教科書体 NK-R" panose="02020400000000000000" pitchFamily="18" charset="-128"/>
              </a:rPr>
              <a:t>　</a:t>
            </a:r>
            <a:endParaRPr lang="en-US" altLang="ja-JP" sz="3600" b="1"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1200" b="1" dirty="0">
                <a:solidFill>
                  <a:schemeClr val="bg1"/>
                </a:solidFill>
                <a:latin typeface="UD デジタル 教科書体 NK-R" panose="02020400000000000000" pitchFamily="18" charset="-128"/>
                <a:ea typeface="UD デジタル 教科書体 NK-R" panose="02020400000000000000" pitchFamily="18" charset="-128"/>
              </a:rPr>
              <a:t>具体的な取組内容</a:t>
            </a:r>
            <a:endParaRPr lang="ja-JP" altLang="en-US" sz="1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25" name="タイトル 1">
            <a:extLst>
              <a:ext uri="{FF2B5EF4-FFF2-40B4-BE49-F238E27FC236}">
                <a16:creationId xmlns:a16="http://schemas.microsoft.com/office/drawing/2014/main" id="{4FDABB97-4CDA-4145-A324-842235AAB6B1}"/>
              </a:ext>
            </a:extLst>
          </p:cNvPr>
          <p:cNvSpPr txBox="1">
            <a:spLocks/>
          </p:cNvSpPr>
          <p:nvPr/>
        </p:nvSpPr>
        <p:spPr>
          <a:xfrm>
            <a:off x="1729046" y="0"/>
            <a:ext cx="7408719" cy="78689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b="1">
                <a:solidFill>
                  <a:schemeClr val="bg1"/>
                </a:solidFill>
                <a:latin typeface="UD デジタル 教科書体 NK-R" panose="02020400000000000000" pitchFamily="18" charset="-128"/>
                <a:ea typeface="UD デジタル 教科書体 NK-R" panose="02020400000000000000" pitchFamily="18" charset="-128"/>
              </a:rPr>
              <a:t>　</a:t>
            </a:r>
            <a:r>
              <a:rPr lang="ja-JP" altLang="en-US" sz="2000" b="1" u="sng">
                <a:solidFill>
                  <a:schemeClr val="bg1"/>
                </a:solidFill>
                <a:latin typeface="UD デジタル 教科書体 NK-R" panose="02020400000000000000" pitchFamily="18" charset="-128"/>
                <a:ea typeface="UD デジタル 教科書体 NK-R" panose="02020400000000000000" pitchFamily="18" charset="-128"/>
              </a:rPr>
              <a:t>２．子育てのための時間づくり</a:t>
            </a:r>
            <a:endParaRPr lang="en-US" altLang="ja-JP" sz="1200" b="1">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21" name="正方形/長方形 20">
            <a:extLst>
              <a:ext uri="{FF2B5EF4-FFF2-40B4-BE49-F238E27FC236}">
                <a16:creationId xmlns:a16="http://schemas.microsoft.com/office/drawing/2014/main" id="{B2E37172-DBF0-434E-8FA8-5A3D0EA2084A}"/>
              </a:ext>
            </a:extLst>
          </p:cNvPr>
          <p:cNvSpPr/>
          <p:nvPr/>
        </p:nvSpPr>
        <p:spPr>
          <a:xfrm>
            <a:off x="-1717" y="785921"/>
            <a:ext cx="9144000" cy="339562"/>
          </a:xfrm>
          <a:prstGeom prst="rect">
            <a:avLst/>
          </a:prstGeom>
          <a:solidFill>
            <a:srgbClr val="ECF5E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（１）時間外勤務の縮減</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2" name="矢印: 五方向 21">
            <a:extLst>
              <a:ext uri="{FF2B5EF4-FFF2-40B4-BE49-F238E27FC236}">
                <a16:creationId xmlns:a16="http://schemas.microsoft.com/office/drawing/2014/main" id="{A4C437AD-459D-4620-A8E1-6C06AF31D3AF}"/>
              </a:ext>
            </a:extLst>
          </p:cNvPr>
          <p:cNvSpPr/>
          <p:nvPr/>
        </p:nvSpPr>
        <p:spPr>
          <a:xfrm>
            <a:off x="402234" y="1566476"/>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28" name="矢印: 五方向 27">
            <a:extLst>
              <a:ext uri="{FF2B5EF4-FFF2-40B4-BE49-F238E27FC236}">
                <a16:creationId xmlns:a16="http://schemas.microsoft.com/office/drawing/2014/main" id="{A7BBBA35-AAEE-4C9F-8D1B-58019A7626C4}"/>
              </a:ext>
            </a:extLst>
          </p:cNvPr>
          <p:cNvSpPr/>
          <p:nvPr/>
        </p:nvSpPr>
        <p:spPr>
          <a:xfrm>
            <a:off x="4726095" y="5642992"/>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grpSp>
        <p:nvGrpSpPr>
          <p:cNvPr id="29" name="グループ化 28">
            <a:extLst>
              <a:ext uri="{FF2B5EF4-FFF2-40B4-BE49-F238E27FC236}">
                <a16:creationId xmlns:a16="http://schemas.microsoft.com/office/drawing/2014/main" id="{EFF04754-665E-4EF3-90C6-83617D321D7E}"/>
              </a:ext>
            </a:extLst>
          </p:cNvPr>
          <p:cNvGrpSpPr/>
          <p:nvPr/>
        </p:nvGrpSpPr>
        <p:grpSpPr>
          <a:xfrm>
            <a:off x="317321" y="4182769"/>
            <a:ext cx="4176000" cy="1535731"/>
            <a:chOff x="344978" y="4823497"/>
            <a:chExt cx="4176000" cy="1535731"/>
          </a:xfrm>
        </p:grpSpPr>
        <p:sp>
          <p:nvSpPr>
            <p:cNvPr id="30" name="正方形/長方形 29">
              <a:extLst>
                <a:ext uri="{FF2B5EF4-FFF2-40B4-BE49-F238E27FC236}">
                  <a16:creationId xmlns:a16="http://schemas.microsoft.com/office/drawing/2014/main" id="{DA85FED4-3518-4441-B2E3-E9DCB8A3FFB1}"/>
                </a:ext>
              </a:extLst>
            </p:cNvPr>
            <p:cNvSpPr/>
            <p:nvPr/>
          </p:nvSpPr>
          <p:spPr>
            <a:xfrm>
              <a:off x="344978" y="5180677"/>
              <a:ext cx="4176000" cy="117855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pPr marL="171450" indent="-171450">
                <a:buFont typeface="UD デジタル 教科書体 NK-R" panose="02020400000000000000" pitchFamily="18" charset="-128"/>
                <a:buChar char="○"/>
              </a:pP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PDCA</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サイクル（計画、実行、評価、改善）に</a:t>
              </a:r>
              <a:r>
                <a:rPr lang="ja-JP" altLang="en-US" sz="1100">
                  <a:solidFill>
                    <a:schemeClr val="tx1"/>
                  </a:solidFill>
                  <a:latin typeface="UD デジタル 教科書体 NK-R" panose="02020400000000000000" pitchFamily="18" charset="-128"/>
                  <a:ea typeface="UD デジタル 教科書体 NK-R" panose="02020400000000000000" pitchFamily="18" charset="-128"/>
                </a:rPr>
                <a:t>より、上限</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時間数の設定、計画的な事務執行、時間外勤務の状況把握、計画を達成できていない場合の要因分析や改善策を検討し、的確な組織マネジメントを行います。</a:t>
              </a:r>
            </a:p>
          </p:txBody>
        </p:sp>
        <p:sp>
          <p:nvSpPr>
            <p:cNvPr id="31" name="正方形/長方形 30">
              <a:extLst>
                <a:ext uri="{FF2B5EF4-FFF2-40B4-BE49-F238E27FC236}">
                  <a16:creationId xmlns:a16="http://schemas.microsoft.com/office/drawing/2014/main" id="{6054D433-DFFC-4D59-8387-0A4166AD6A62}"/>
                </a:ext>
              </a:extLst>
            </p:cNvPr>
            <p:cNvSpPr/>
            <p:nvPr/>
          </p:nvSpPr>
          <p:spPr>
            <a:xfrm>
              <a:off x="344978" y="4823497"/>
              <a:ext cx="4176000" cy="359365"/>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教育総務企画課・所属長・グループ長</a:t>
              </a:r>
            </a:p>
          </p:txBody>
        </p:sp>
      </p:grpSp>
      <p:sp>
        <p:nvSpPr>
          <p:cNvPr id="32" name="矢印: 五方向 31">
            <a:extLst>
              <a:ext uri="{FF2B5EF4-FFF2-40B4-BE49-F238E27FC236}">
                <a16:creationId xmlns:a16="http://schemas.microsoft.com/office/drawing/2014/main" id="{25F5228E-D08E-467C-A398-C3D475BE648B}"/>
              </a:ext>
            </a:extLst>
          </p:cNvPr>
          <p:cNvSpPr/>
          <p:nvPr/>
        </p:nvSpPr>
        <p:spPr>
          <a:xfrm>
            <a:off x="402234" y="4217359"/>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grpSp>
        <p:nvGrpSpPr>
          <p:cNvPr id="33" name="グループ化 32">
            <a:extLst>
              <a:ext uri="{FF2B5EF4-FFF2-40B4-BE49-F238E27FC236}">
                <a16:creationId xmlns:a16="http://schemas.microsoft.com/office/drawing/2014/main" id="{B9D57889-DBFC-4907-A117-1E8A36A8F1A4}"/>
              </a:ext>
            </a:extLst>
          </p:cNvPr>
          <p:cNvGrpSpPr/>
          <p:nvPr/>
        </p:nvGrpSpPr>
        <p:grpSpPr>
          <a:xfrm>
            <a:off x="4646376" y="1520510"/>
            <a:ext cx="4176000" cy="3956472"/>
            <a:chOff x="4666756" y="1322966"/>
            <a:chExt cx="4176000" cy="3956472"/>
          </a:xfrm>
        </p:grpSpPr>
        <p:sp>
          <p:nvSpPr>
            <p:cNvPr id="34" name="正方形/長方形 33">
              <a:extLst>
                <a:ext uri="{FF2B5EF4-FFF2-40B4-BE49-F238E27FC236}">
                  <a16:creationId xmlns:a16="http://schemas.microsoft.com/office/drawing/2014/main" id="{6A82290B-EFD4-4FF0-8642-95384B518328}"/>
                </a:ext>
              </a:extLst>
            </p:cNvPr>
            <p:cNvSpPr/>
            <p:nvPr/>
          </p:nvSpPr>
          <p:spPr>
            <a:xfrm>
              <a:off x="4671060" y="1682486"/>
              <a:ext cx="4168379" cy="359695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時間外勤務は、本来、公務のための臨時又は緊急の必要がある場合に行われる勤務であることを認識し、やむを得ず、時間外勤務を命令する場合は、必要最小限の時間に留め、コスト意識を持って業務の必要性を見極めたうえで、的確な指示に努め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7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毎日、定例的に個々の職員の仕事の状況を確認する機会を設けるなど、時間外勤務の管理を徹底します。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7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職員の時間外勤務実態を把握し、計画的に仕事を進めることができるよう管理に努め、上限時間数や１人あたり年間</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360</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時間を超えないよう、必要な措置を講じるよう努めます。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7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労働基準法第</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36</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条第１項の協定（三六協定）が必要な職場においては、協定で定めた上限の範囲内で時間外勤務の命令を行わなければなりません。また、協定が必要ない職場においても、労働基準法の趣旨を踏まえ、より一層の時間外勤務の縮減に取組み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7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時間外勤務が月</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80</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時間を超えた職員に対しては、次長面談を行い、面談結果等を踏まえ改善措置等を実施し、その旨を教育総務企画課に報告します。</a:t>
              </a:r>
            </a:p>
          </p:txBody>
        </p:sp>
        <p:sp>
          <p:nvSpPr>
            <p:cNvPr id="35" name="正方形/長方形 34">
              <a:extLst>
                <a:ext uri="{FF2B5EF4-FFF2-40B4-BE49-F238E27FC236}">
                  <a16:creationId xmlns:a16="http://schemas.microsoft.com/office/drawing/2014/main" id="{ABBBEA7D-477E-490E-BF10-BD381E197CAC}"/>
                </a:ext>
              </a:extLst>
            </p:cNvPr>
            <p:cNvSpPr/>
            <p:nvPr/>
          </p:nvSpPr>
          <p:spPr>
            <a:xfrm>
              <a:off x="4666756" y="1322966"/>
              <a:ext cx="4176000" cy="3600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所属長・グループ長</a:t>
              </a:r>
            </a:p>
          </p:txBody>
        </p:sp>
      </p:grpSp>
      <p:sp>
        <p:nvSpPr>
          <p:cNvPr id="36" name="矢印: 五方向 35">
            <a:extLst>
              <a:ext uri="{FF2B5EF4-FFF2-40B4-BE49-F238E27FC236}">
                <a16:creationId xmlns:a16="http://schemas.microsoft.com/office/drawing/2014/main" id="{AD391625-1EE2-4616-AD36-14EEEAE7EEFC}"/>
              </a:ext>
            </a:extLst>
          </p:cNvPr>
          <p:cNvSpPr/>
          <p:nvPr/>
        </p:nvSpPr>
        <p:spPr>
          <a:xfrm>
            <a:off x="4726095" y="1563537"/>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Tree>
    <p:extLst>
      <p:ext uri="{BB962C8B-B14F-4D97-AF65-F5344CB8AC3E}">
        <p14:creationId xmlns:p14="http://schemas.microsoft.com/office/powerpoint/2010/main" val="10221477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6742F4D1-CFE0-4401-8D5F-9175657E2401}"/>
              </a:ext>
            </a:extLst>
          </p:cNvPr>
          <p:cNvSpPr/>
          <p:nvPr/>
        </p:nvSpPr>
        <p:spPr>
          <a:xfrm>
            <a:off x="-8966" y="0"/>
            <a:ext cx="9152965" cy="79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9" name="字幕 4">
            <a:extLst>
              <a:ext uri="{FF2B5EF4-FFF2-40B4-BE49-F238E27FC236}">
                <a16:creationId xmlns:a16="http://schemas.microsoft.com/office/drawing/2014/main" id="{3229611B-6D22-4AF6-9A71-DAEFA10E40DD}"/>
              </a:ext>
            </a:extLst>
          </p:cNvPr>
          <p:cNvSpPr txBox="1">
            <a:spLocks/>
          </p:cNvSpPr>
          <p:nvPr/>
        </p:nvSpPr>
        <p:spPr>
          <a:xfrm>
            <a:off x="187036" y="1193568"/>
            <a:ext cx="8769928" cy="3634189"/>
          </a:xfrm>
          <a:prstGeom prst="rect">
            <a:avLst/>
          </a:prstGeom>
          <a:solidFill>
            <a:srgbClr val="EBF0F9"/>
          </a:solidFill>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500">
              <a:latin typeface="UD デジタル 教科書体 NK-R" panose="02020400000000000000" pitchFamily="18" charset="-128"/>
              <a:ea typeface="UD デジタル 教科書体 NK-R" panose="02020400000000000000" pitchFamily="18" charset="-128"/>
            </a:endParaRPr>
          </a:p>
          <a:p>
            <a:pPr algn="l"/>
            <a:endParaRPr lang="en-US" altLang="ja-JP" sz="1400">
              <a:latin typeface="UD デジタル 教科書体 NK-R" panose="02020400000000000000" pitchFamily="18" charset="-128"/>
              <a:ea typeface="UD デジタル 教科書体 NK-R" panose="02020400000000000000" pitchFamily="18" charset="-128"/>
            </a:endParaRPr>
          </a:p>
        </p:txBody>
      </p:sp>
      <p:sp>
        <p:nvSpPr>
          <p:cNvPr id="12" name="正方形/長方形 11">
            <a:extLst>
              <a:ext uri="{FF2B5EF4-FFF2-40B4-BE49-F238E27FC236}">
                <a16:creationId xmlns:a16="http://schemas.microsoft.com/office/drawing/2014/main" id="{6FFF6CC7-3AD7-4CDE-8B86-1A3A0ACA4432}"/>
              </a:ext>
            </a:extLst>
          </p:cNvPr>
          <p:cNvSpPr/>
          <p:nvPr/>
        </p:nvSpPr>
        <p:spPr>
          <a:xfrm>
            <a:off x="194948" y="1193568"/>
            <a:ext cx="3726181" cy="3669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（ウ）効率的な業務運営</a:t>
            </a:r>
            <a:endParaRPr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grpSp>
        <p:nvGrpSpPr>
          <p:cNvPr id="5" name="グループ化 4">
            <a:extLst>
              <a:ext uri="{FF2B5EF4-FFF2-40B4-BE49-F238E27FC236}">
                <a16:creationId xmlns:a16="http://schemas.microsoft.com/office/drawing/2014/main" id="{EF77BFBA-745B-47F0-8886-99D5DBED1D69}"/>
              </a:ext>
            </a:extLst>
          </p:cNvPr>
          <p:cNvGrpSpPr/>
          <p:nvPr/>
        </p:nvGrpSpPr>
        <p:grpSpPr>
          <a:xfrm>
            <a:off x="309118" y="1499727"/>
            <a:ext cx="4176000" cy="1916350"/>
            <a:chOff x="309118" y="1335423"/>
            <a:chExt cx="4176000" cy="1718125"/>
          </a:xfrm>
        </p:grpSpPr>
        <p:sp>
          <p:nvSpPr>
            <p:cNvPr id="2" name="正方形/長方形 1">
              <a:extLst>
                <a:ext uri="{FF2B5EF4-FFF2-40B4-BE49-F238E27FC236}">
                  <a16:creationId xmlns:a16="http://schemas.microsoft.com/office/drawing/2014/main" id="{3984BB1C-0EC5-4D53-9C71-8C218B02BBCE}"/>
                </a:ext>
              </a:extLst>
            </p:cNvPr>
            <p:cNvSpPr/>
            <p:nvPr/>
          </p:nvSpPr>
          <p:spPr>
            <a:xfrm>
              <a:off x="309118" y="1654736"/>
              <a:ext cx="4176000" cy="13988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職員のより一層の意識改革や効率的な業務執行を図るため導入したパソコン一斉シャットダウンシステムを運用します。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7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大阪府行政オンラインシステム（電子申請システム）、ノーコードツール（</a:t>
              </a:r>
              <a:r>
                <a:rPr lang="en-US" altLang="ja-JP" sz="1100" dirty="0" err="1">
                  <a:solidFill>
                    <a:schemeClr val="tx1"/>
                  </a:solidFill>
                  <a:latin typeface="UD デジタル 教科書体 NK-R" panose="02020400000000000000" pitchFamily="18" charset="-128"/>
                  <a:ea typeface="UD デジタル 教科書体 NK-R" panose="02020400000000000000" pitchFamily="18" charset="-128"/>
                </a:rPr>
                <a:t>Kintone</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）、庁内生成</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AI</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システム等のデジタルツールを活用などにより、業務の見直し・改善に向けた取組を推進します。</a:t>
              </a:r>
              <a:endParaRPr lang="ja-JP" altLang="en-US" sz="7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4" name="正方形/長方形 13">
              <a:extLst>
                <a:ext uri="{FF2B5EF4-FFF2-40B4-BE49-F238E27FC236}">
                  <a16:creationId xmlns:a16="http://schemas.microsoft.com/office/drawing/2014/main" id="{E5015D2F-91D2-4D43-8DC3-177F707163F6}"/>
                </a:ext>
              </a:extLst>
            </p:cNvPr>
            <p:cNvSpPr/>
            <p:nvPr/>
          </p:nvSpPr>
          <p:spPr>
            <a:xfrm>
              <a:off x="309118" y="1335423"/>
              <a:ext cx="4176000" cy="3227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350" b="1"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100" b="1" dirty="0">
                  <a:solidFill>
                    <a:schemeClr val="bg1"/>
                  </a:solidFill>
                  <a:latin typeface="UD デジタル 教科書体 NK-R" panose="02020400000000000000" pitchFamily="18" charset="-128"/>
                  <a:ea typeface="UD デジタル 教科書体 NK-R" panose="02020400000000000000" pitchFamily="18" charset="-128"/>
                </a:rPr>
                <a:t>教育総務企画課、行政</a:t>
              </a:r>
              <a:r>
                <a:rPr lang="en-US" altLang="ja-JP" sz="1100" b="1" dirty="0">
                  <a:solidFill>
                    <a:schemeClr val="bg1"/>
                  </a:solidFill>
                  <a:latin typeface="UD デジタル 教科書体 NK-R" panose="02020400000000000000" pitchFamily="18" charset="-128"/>
                  <a:ea typeface="UD デジタル 教科書体 NK-R" panose="02020400000000000000" pitchFamily="18" charset="-128"/>
                </a:rPr>
                <a:t>DX</a:t>
              </a:r>
              <a:r>
                <a:rPr lang="ja-JP" altLang="en-US" sz="1100" b="1" dirty="0">
                  <a:solidFill>
                    <a:schemeClr val="bg1"/>
                  </a:solidFill>
                  <a:latin typeface="UD デジタル 教科書体 NK-R" panose="02020400000000000000" pitchFamily="18" charset="-128"/>
                  <a:ea typeface="UD デジタル 教科書体 NK-R" panose="02020400000000000000" pitchFamily="18" charset="-128"/>
                </a:rPr>
                <a:t>企画課、行政</a:t>
              </a:r>
              <a:r>
                <a:rPr lang="en-US" altLang="ja-JP" sz="1100" b="1" dirty="0">
                  <a:solidFill>
                    <a:schemeClr val="bg1"/>
                  </a:solidFill>
                  <a:latin typeface="UD デジタル 教科書体 NK-R" panose="02020400000000000000" pitchFamily="18" charset="-128"/>
                  <a:ea typeface="UD デジタル 教科書体 NK-R" panose="02020400000000000000" pitchFamily="18" charset="-128"/>
                </a:rPr>
                <a:t>DX</a:t>
              </a:r>
              <a:r>
                <a:rPr lang="ja-JP" altLang="en-US" sz="1100" b="1" dirty="0">
                  <a:solidFill>
                    <a:schemeClr val="bg1"/>
                  </a:solidFill>
                  <a:latin typeface="UD デジタル 教科書体 NK-R" panose="02020400000000000000" pitchFamily="18" charset="-128"/>
                  <a:ea typeface="UD デジタル 教科書体 NK-R" panose="02020400000000000000" pitchFamily="18" charset="-128"/>
                </a:rPr>
                <a:t>推進課</a:t>
              </a:r>
              <a:endParaRPr lang="en-US" altLang="ja-JP" sz="1250" b="1" dirty="0">
                <a:solidFill>
                  <a:schemeClr val="bg1"/>
                </a:solidFill>
                <a:latin typeface="UD デジタル 教科書体 NK-R" panose="02020400000000000000" pitchFamily="18" charset="-128"/>
                <a:ea typeface="UD デジタル 教科書体 NK-R" panose="02020400000000000000" pitchFamily="18" charset="-128"/>
              </a:endParaRPr>
            </a:p>
          </p:txBody>
        </p:sp>
      </p:grpSp>
      <p:grpSp>
        <p:nvGrpSpPr>
          <p:cNvPr id="6" name="グループ化 5">
            <a:extLst>
              <a:ext uri="{FF2B5EF4-FFF2-40B4-BE49-F238E27FC236}">
                <a16:creationId xmlns:a16="http://schemas.microsoft.com/office/drawing/2014/main" id="{D4D3A91C-0887-4D32-8B48-1048987C39A3}"/>
              </a:ext>
            </a:extLst>
          </p:cNvPr>
          <p:cNvGrpSpPr/>
          <p:nvPr/>
        </p:nvGrpSpPr>
        <p:grpSpPr>
          <a:xfrm>
            <a:off x="4627580" y="1500945"/>
            <a:ext cx="4176000" cy="1960867"/>
            <a:chOff x="4627580" y="1336641"/>
            <a:chExt cx="4176000" cy="1960867"/>
          </a:xfrm>
        </p:grpSpPr>
        <p:sp>
          <p:nvSpPr>
            <p:cNvPr id="15" name="正方形/長方形 14">
              <a:extLst>
                <a:ext uri="{FF2B5EF4-FFF2-40B4-BE49-F238E27FC236}">
                  <a16:creationId xmlns:a16="http://schemas.microsoft.com/office/drawing/2014/main" id="{A957A3A0-6D73-4309-8862-4ECE1D0C0F20}"/>
                </a:ext>
              </a:extLst>
            </p:cNvPr>
            <p:cNvSpPr/>
            <p:nvPr/>
          </p:nvSpPr>
          <p:spPr>
            <a:xfrm>
              <a:off x="4627580" y="1694788"/>
              <a:ext cx="4176000" cy="16027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pPr marL="171450" indent="-171450" algn="l">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常に問題意識を持って、業務そのものの必要性を見極め、効率的な業務運営に努めます。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algn="l"/>
              <a:endParaRPr lang="en-US" altLang="ja-JP" sz="7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lgn="l">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特定のグループや職員に過度の負担が及ばないよう、業務の配分を見直しに努めます。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algn="l"/>
              <a:endParaRPr lang="en-US" altLang="ja-JP" sz="7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lgn="l">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特に、子育てを職場としてサポートしていくという観点から、勤務時間内に業務が終わるよう、</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17</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時以降はできるだけ会議を行わないように努めます。</a:t>
              </a:r>
            </a:p>
          </p:txBody>
        </p:sp>
        <p:sp>
          <p:nvSpPr>
            <p:cNvPr id="16" name="正方形/長方形 15">
              <a:extLst>
                <a:ext uri="{FF2B5EF4-FFF2-40B4-BE49-F238E27FC236}">
                  <a16:creationId xmlns:a16="http://schemas.microsoft.com/office/drawing/2014/main" id="{C7C705F0-8BF2-404D-8B02-D606350221EC}"/>
                </a:ext>
              </a:extLst>
            </p:cNvPr>
            <p:cNvSpPr/>
            <p:nvPr/>
          </p:nvSpPr>
          <p:spPr>
            <a:xfrm>
              <a:off x="4627580" y="1336641"/>
              <a:ext cx="4176000" cy="359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所属長・グループ長</a:t>
              </a:r>
              <a:endParaRPr lang="en-US" altLang="ja-JP" sz="1100" b="1" dirty="0">
                <a:solidFill>
                  <a:schemeClr val="bg1"/>
                </a:solidFill>
                <a:latin typeface="UD デジタル 教科書体 NK-R" panose="02020400000000000000" pitchFamily="18" charset="-128"/>
                <a:ea typeface="UD デジタル 教科書体 NK-R" panose="02020400000000000000" pitchFamily="18" charset="-128"/>
              </a:endParaRPr>
            </a:p>
          </p:txBody>
        </p:sp>
      </p:grpSp>
      <p:sp>
        <p:nvSpPr>
          <p:cNvPr id="11" name="正方形/長方形 10">
            <a:extLst>
              <a:ext uri="{FF2B5EF4-FFF2-40B4-BE49-F238E27FC236}">
                <a16:creationId xmlns:a16="http://schemas.microsoft.com/office/drawing/2014/main" id="{83662E16-276C-4A52-B78A-1718D87CBA01}"/>
              </a:ext>
            </a:extLst>
          </p:cNvPr>
          <p:cNvSpPr/>
          <p:nvPr/>
        </p:nvSpPr>
        <p:spPr>
          <a:xfrm>
            <a:off x="303546" y="4050883"/>
            <a:ext cx="8465714" cy="56874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職員一人一人が、常に業務のやり方を工夫するなど、効率的に仕事を進めるよう心がけましょう。例えば、会議を行う場合に、電子メールや</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Teams</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等を活用して資料をあらかじめ配布しておくなど、短時間で仕事を効率よく行いましょう。</a:t>
            </a:r>
          </a:p>
        </p:txBody>
      </p:sp>
      <p:sp>
        <p:nvSpPr>
          <p:cNvPr id="17" name="正方形/長方形 16">
            <a:extLst>
              <a:ext uri="{FF2B5EF4-FFF2-40B4-BE49-F238E27FC236}">
                <a16:creationId xmlns:a16="http://schemas.microsoft.com/office/drawing/2014/main" id="{4976D42D-CB68-4AA8-A821-8AAC18C79C08}"/>
              </a:ext>
            </a:extLst>
          </p:cNvPr>
          <p:cNvSpPr/>
          <p:nvPr/>
        </p:nvSpPr>
        <p:spPr>
          <a:xfrm>
            <a:off x="303546" y="3687591"/>
            <a:ext cx="8465714" cy="36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全職員</a:t>
            </a:r>
            <a:endParaRPr lang="en-US" altLang="ja-JP" sz="11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32" name="タイトル 1">
            <a:extLst>
              <a:ext uri="{FF2B5EF4-FFF2-40B4-BE49-F238E27FC236}">
                <a16:creationId xmlns:a16="http://schemas.microsoft.com/office/drawing/2014/main" id="{C6A720F9-4A37-4A70-B353-1AE807D43FD1}"/>
              </a:ext>
            </a:extLst>
          </p:cNvPr>
          <p:cNvSpPr txBox="1">
            <a:spLocks/>
          </p:cNvSpPr>
          <p:nvPr/>
        </p:nvSpPr>
        <p:spPr>
          <a:xfrm>
            <a:off x="6234" y="0"/>
            <a:ext cx="1800000" cy="78962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第４章</a:t>
            </a:r>
            <a:r>
              <a:rPr lang="ja-JP" altLang="en-US" sz="3600" b="1" dirty="0">
                <a:solidFill>
                  <a:schemeClr val="bg1"/>
                </a:solidFill>
                <a:latin typeface="UD デジタル 教科書体 NK-R" panose="02020400000000000000" pitchFamily="18" charset="-128"/>
                <a:ea typeface="UD デジタル 教科書体 NK-R" panose="02020400000000000000" pitchFamily="18" charset="-128"/>
              </a:rPr>
              <a:t>　</a:t>
            </a:r>
            <a:endParaRPr lang="en-US" altLang="ja-JP" sz="3600" b="1"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1200" b="1" dirty="0">
                <a:solidFill>
                  <a:schemeClr val="bg1"/>
                </a:solidFill>
                <a:latin typeface="UD デジタル 教科書体 NK-R" panose="02020400000000000000" pitchFamily="18" charset="-128"/>
                <a:ea typeface="UD デジタル 教科書体 NK-R" panose="02020400000000000000" pitchFamily="18" charset="-128"/>
              </a:rPr>
              <a:t>具体的な取組内容</a:t>
            </a:r>
            <a:endParaRPr lang="ja-JP" altLang="en-US" sz="1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33" name="タイトル 1">
            <a:extLst>
              <a:ext uri="{FF2B5EF4-FFF2-40B4-BE49-F238E27FC236}">
                <a16:creationId xmlns:a16="http://schemas.microsoft.com/office/drawing/2014/main" id="{4A033CF5-EF7A-47BC-B8A2-627080C539B9}"/>
              </a:ext>
            </a:extLst>
          </p:cNvPr>
          <p:cNvSpPr txBox="1">
            <a:spLocks/>
          </p:cNvSpPr>
          <p:nvPr/>
        </p:nvSpPr>
        <p:spPr>
          <a:xfrm>
            <a:off x="1729046" y="0"/>
            <a:ext cx="7408719" cy="78689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b="1">
                <a:solidFill>
                  <a:schemeClr val="bg1"/>
                </a:solidFill>
                <a:latin typeface="UD デジタル 教科書体 NK-R" panose="02020400000000000000" pitchFamily="18" charset="-128"/>
                <a:ea typeface="UD デジタル 教科書体 NK-R" panose="02020400000000000000" pitchFamily="18" charset="-128"/>
              </a:rPr>
              <a:t>　</a:t>
            </a:r>
            <a:r>
              <a:rPr lang="ja-JP" altLang="en-US" sz="2000" b="1" u="sng">
                <a:solidFill>
                  <a:schemeClr val="bg1"/>
                </a:solidFill>
                <a:latin typeface="UD デジタル 教科書体 NK-R" panose="02020400000000000000" pitchFamily="18" charset="-128"/>
                <a:ea typeface="UD デジタル 教科書体 NK-R" panose="02020400000000000000" pitchFamily="18" charset="-128"/>
              </a:rPr>
              <a:t>２．子育てのための時間づくり</a:t>
            </a:r>
            <a:endParaRPr lang="en-US" altLang="ja-JP" sz="1200" b="1">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23" name="正方形/長方形 22">
            <a:extLst>
              <a:ext uri="{FF2B5EF4-FFF2-40B4-BE49-F238E27FC236}">
                <a16:creationId xmlns:a16="http://schemas.microsoft.com/office/drawing/2014/main" id="{BDCC2DA6-B9BB-47C4-B797-305643FCA78D}"/>
              </a:ext>
            </a:extLst>
          </p:cNvPr>
          <p:cNvSpPr/>
          <p:nvPr/>
        </p:nvSpPr>
        <p:spPr>
          <a:xfrm>
            <a:off x="-1717" y="785921"/>
            <a:ext cx="9144000" cy="339562"/>
          </a:xfrm>
          <a:prstGeom prst="rect">
            <a:avLst/>
          </a:prstGeom>
          <a:solidFill>
            <a:srgbClr val="ECF5E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（１）時間外勤務の縮減</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8" name="矢印: 五方向 27">
            <a:extLst>
              <a:ext uri="{FF2B5EF4-FFF2-40B4-BE49-F238E27FC236}">
                <a16:creationId xmlns:a16="http://schemas.microsoft.com/office/drawing/2014/main" id="{8FD96331-53A3-441A-B948-CC50C9032DCC}"/>
              </a:ext>
            </a:extLst>
          </p:cNvPr>
          <p:cNvSpPr/>
          <p:nvPr/>
        </p:nvSpPr>
        <p:spPr>
          <a:xfrm>
            <a:off x="346927" y="1535117"/>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30" name="矢印: 五方向 29">
            <a:extLst>
              <a:ext uri="{FF2B5EF4-FFF2-40B4-BE49-F238E27FC236}">
                <a16:creationId xmlns:a16="http://schemas.microsoft.com/office/drawing/2014/main" id="{E5A511FA-8B9A-4D5E-91EC-D86B7F24384D}"/>
              </a:ext>
            </a:extLst>
          </p:cNvPr>
          <p:cNvSpPr/>
          <p:nvPr/>
        </p:nvSpPr>
        <p:spPr>
          <a:xfrm>
            <a:off x="4699233" y="1542775"/>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34" name="矢印: 五方向 33">
            <a:extLst>
              <a:ext uri="{FF2B5EF4-FFF2-40B4-BE49-F238E27FC236}">
                <a16:creationId xmlns:a16="http://schemas.microsoft.com/office/drawing/2014/main" id="{32A12554-C74A-4DF0-8ECF-3E69F2E3D86B}"/>
              </a:ext>
            </a:extLst>
          </p:cNvPr>
          <p:cNvSpPr/>
          <p:nvPr/>
        </p:nvSpPr>
        <p:spPr>
          <a:xfrm>
            <a:off x="402234" y="3745014"/>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21" name="字幕 4">
            <a:extLst>
              <a:ext uri="{FF2B5EF4-FFF2-40B4-BE49-F238E27FC236}">
                <a16:creationId xmlns:a16="http://schemas.microsoft.com/office/drawing/2014/main" id="{454EC260-1A79-4FD9-B493-8F6081FA5943}"/>
              </a:ext>
            </a:extLst>
          </p:cNvPr>
          <p:cNvSpPr txBox="1">
            <a:spLocks/>
          </p:cNvSpPr>
          <p:nvPr/>
        </p:nvSpPr>
        <p:spPr>
          <a:xfrm>
            <a:off x="187036" y="4805127"/>
            <a:ext cx="8769928" cy="1808977"/>
          </a:xfrm>
          <a:prstGeom prst="rect">
            <a:avLst/>
          </a:prstGeom>
          <a:solidFill>
            <a:srgbClr val="EBF0F9"/>
          </a:solidFill>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800" b="1" dirty="0">
              <a:latin typeface="UD デジタル 教科書体 NK-R" panose="02020400000000000000" pitchFamily="18" charset="-128"/>
              <a:ea typeface="UD デジタル 教科書体 NK-R" panose="02020400000000000000" pitchFamily="18" charset="-128"/>
            </a:endParaRPr>
          </a:p>
          <a:p>
            <a:pPr algn="l"/>
            <a:r>
              <a:rPr lang="ja-JP" altLang="en-US" sz="1400" b="1" dirty="0">
                <a:latin typeface="UD デジタル 教科書体 NK-R" panose="02020400000000000000" pitchFamily="18" charset="-128"/>
                <a:ea typeface="UD デジタル 教科書体 NK-R" panose="02020400000000000000" pitchFamily="18" charset="-128"/>
              </a:rPr>
              <a:t>（エ）子育てを行う職員の時間外勤務の免除、制限</a:t>
            </a:r>
            <a:endParaRPr lang="en-US" altLang="ja-JP" sz="3200" dirty="0">
              <a:latin typeface="UD デジタル 教科書体 NK-R" panose="02020400000000000000" pitchFamily="18" charset="-128"/>
              <a:ea typeface="UD デジタル 教科書体 NK-R" panose="02020400000000000000" pitchFamily="18" charset="-128"/>
            </a:endParaRPr>
          </a:p>
        </p:txBody>
      </p:sp>
      <p:grpSp>
        <p:nvGrpSpPr>
          <p:cNvPr id="22" name="グループ化 21">
            <a:extLst>
              <a:ext uri="{FF2B5EF4-FFF2-40B4-BE49-F238E27FC236}">
                <a16:creationId xmlns:a16="http://schemas.microsoft.com/office/drawing/2014/main" id="{3F9B9C63-B77C-4149-912C-91FC2FDFCE73}"/>
              </a:ext>
            </a:extLst>
          </p:cNvPr>
          <p:cNvGrpSpPr/>
          <p:nvPr/>
        </p:nvGrpSpPr>
        <p:grpSpPr>
          <a:xfrm>
            <a:off x="303546" y="5275111"/>
            <a:ext cx="8495877" cy="1253356"/>
            <a:chOff x="354838" y="5308999"/>
            <a:chExt cx="4176000" cy="1253356"/>
          </a:xfrm>
        </p:grpSpPr>
        <p:sp>
          <p:nvSpPr>
            <p:cNvPr id="24" name="正方形/長方形 23">
              <a:extLst>
                <a:ext uri="{FF2B5EF4-FFF2-40B4-BE49-F238E27FC236}">
                  <a16:creationId xmlns:a16="http://schemas.microsoft.com/office/drawing/2014/main" id="{B4534367-2FA8-4C90-82D6-5083295ADD45}"/>
                </a:ext>
              </a:extLst>
            </p:cNvPr>
            <p:cNvSpPr/>
            <p:nvPr/>
          </p:nvSpPr>
          <p:spPr>
            <a:xfrm>
              <a:off x="354838" y="5673410"/>
              <a:ext cx="4176000" cy="8889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Ins="36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職員が、小学校就学前の子どもを養育するために、時間外勤務の免除を請求した場合は、原則として時間外勤務を免除します。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ja-JP" altLang="en-US" sz="7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lgn="l">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職員が、小学校就学前の子どもを養育するために、時間外勤務の制限を請求した場合は、原則として月</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12</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時間</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30</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分を超えて時間外勤務を命じません。</a:t>
              </a:r>
            </a:p>
          </p:txBody>
        </p:sp>
        <p:sp>
          <p:nvSpPr>
            <p:cNvPr id="25" name="正方形/長方形 24">
              <a:extLst>
                <a:ext uri="{FF2B5EF4-FFF2-40B4-BE49-F238E27FC236}">
                  <a16:creationId xmlns:a16="http://schemas.microsoft.com/office/drawing/2014/main" id="{F4274B41-664C-4CFF-A674-D0C3D0195A4D}"/>
                </a:ext>
              </a:extLst>
            </p:cNvPr>
            <p:cNvSpPr/>
            <p:nvPr/>
          </p:nvSpPr>
          <p:spPr>
            <a:xfrm>
              <a:off x="354838" y="5308999"/>
              <a:ext cx="4176000" cy="359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所属長・グループ長</a:t>
              </a:r>
              <a:endParaRPr lang="en-US" altLang="ja-JP" sz="1100" b="1" dirty="0">
                <a:solidFill>
                  <a:schemeClr val="bg1"/>
                </a:solidFill>
                <a:latin typeface="UD デジタル 教科書体 NK-R" panose="02020400000000000000" pitchFamily="18" charset="-128"/>
                <a:ea typeface="UD デジタル 教科書体 NK-R" panose="02020400000000000000" pitchFamily="18" charset="-128"/>
              </a:endParaRPr>
            </a:p>
          </p:txBody>
        </p:sp>
      </p:grpSp>
      <p:sp>
        <p:nvSpPr>
          <p:cNvPr id="27" name="矢印: 五方向 26">
            <a:extLst>
              <a:ext uri="{FF2B5EF4-FFF2-40B4-BE49-F238E27FC236}">
                <a16:creationId xmlns:a16="http://schemas.microsoft.com/office/drawing/2014/main" id="{F9350617-D7BF-4CC1-B1F6-747FFA4C4AD2}"/>
              </a:ext>
            </a:extLst>
          </p:cNvPr>
          <p:cNvSpPr/>
          <p:nvPr/>
        </p:nvSpPr>
        <p:spPr>
          <a:xfrm>
            <a:off x="381452" y="5319758"/>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31" name="スライド番号プレースホルダー 30">
            <a:extLst>
              <a:ext uri="{FF2B5EF4-FFF2-40B4-BE49-F238E27FC236}">
                <a16:creationId xmlns:a16="http://schemas.microsoft.com/office/drawing/2014/main" id="{C7BC254B-96B2-46AF-8F06-BB0C98372CCC}"/>
              </a:ext>
            </a:extLst>
          </p:cNvPr>
          <p:cNvSpPr>
            <a:spLocks noGrp="1"/>
          </p:cNvSpPr>
          <p:nvPr>
            <p:ph type="sldNum" sz="quarter" idx="12"/>
          </p:nvPr>
        </p:nvSpPr>
        <p:spPr>
          <a:xfrm>
            <a:off x="7080365" y="6492875"/>
            <a:ext cx="2057400" cy="365125"/>
          </a:xfrm>
        </p:spPr>
        <p:txBody>
          <a:bodyPr/>
          <a:lstStyle/>
          <a:p>
            <a:fld id="{9258FC76-0BB2-4902-9F00-7AE7FA136629}"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t>23</a:t>
            </a:fld>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10156503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字幕 4">
            <a:extLst>
              <a:ext uri="{FF2B5EF4-FFF2-40B4-BE49-F238E27FC236}">
                <a16:creationId xmlns:a16="http://schemas.microsoft.com/office/drawing/2014/main" id="{7E17A515-5B98-460A-BEA6-3A363F1C098B}"/>
              </a:ext>
            </a:extLst>
          </p:cNvPr>
          <p:cNvSpPr txBox="1">
            <a:spLocks/>
          </p:cNvSpPr>
          <p:nvPr/>
        </p:nvSpPr>
        <p:spPr>
          <a:xfrm>
            <a:off x="59300" y="851992"/>
            <a:ext cx="8999731" cy="5577683"/>
          </a:xfrm>
          <a:prstGeom prst="rect">
            <a:avLst/>
          </a:prstGeom>
          <a:noFill/>
          <a:ln>
            <a:solidFill>
              <a:schemeClr val="tx1"/>
            </a:solidFill>
            <a:prstDash val="solid"/>
          </a:ln>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700" dirty="0">
              <a:latin typeface="UD デジタル 教科書体 NK-R" panose="02020400000000000000" pitchFamily="18" charset="-128"/>
              <a:ea typeface="UD デジタル 教科書体 NK-R" panose="02020400000000000000" pitchFamily="18" charset="-128"/>
            </a:endParaRPr>
          </a:p>
        </p:txBody>
      </p:sp>
      <p:sp>
        <p:nvSpPr>
          <p:cNvPr id="8" name="正方形/長方形 7">
            <a:extLst>
              <a:ext uri="{FF2B5EF4-FFF2-40B4-BE49-F238E27FC236}">
                <a16:creationId xmlns:a16="http://schemas.microsoft.com/office/drawing/2014/main" id="{6742F4D1-CFE0-4401-8D5F-9175657E2401}"/>
              </a:ext>
            </a:extLst>
          </p:cNvPr>
          <p:cNvSpPr/>
          <p:nvPr/>
        </p:nvSpPr>
        <p:spPr>
          <a:xfrm>
            <a:off x="-8965" y="3135"/>
            <a:ext cx="9152965" cy="79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UD デジタル 教科書体 NK-R" panose="02020400000000000000" pitchFamily="18" charset="-128"/>
              <a:ea typeface="UD デジタル 教科書体 NK-R" panose="02020400000000000000" pitchFamily="18" charset="-128"/>
            </a:endParaRPr>
          </a:p>
        </p:txBody>
      </p:sp>
      <p:grpSp>
        <p:nvGrpSpPr>
          <p:cNvPr id="3" name="グループ化 2">
            <a:extLst>
              <a:ext uri="{FF2B5EF4-FFF2-40B4-BE49-F238E27FC236}">
                <a16:creationId xmlns:a16="http://schemas.microsoft.com/office/drawing/2014/main" id="{63C89408-167C-4244-8CAE-C11AB847A6C7}"/>
              </a:ext>
            </a:extLst>
          </p:cNvPr>
          <p:cNvGrpSpPr/>
          <p:nvPr/>
        </p:nvGrpSpPr>
        <p:grpSpPr>
          <a:xfrm>
            <a:off x="176828" y="1090025"/>
            <a:ext cx="8769928" cy="5149466"/>
            <a:chOff x="249382" y="2156096"/>
            <a:chExt cx="8769928" cy="4935401"/>
          </a:xfrm>
        </p:grpSpPr>
        <p:sp>
          <p:nvSpPr>
            <p:cNvPr id="9" name="字幕 4">
              <a:extLst>
                <a:ext uri="{FF2B5EF4-FFF2-40B4-BE49-F238E27FC236}">
                  <a16:creationId xmlns:a16="http://schemas.microsoft.com/office/drawing/2014/main" id="{3229611B-6D22-4AF6-9A71-DAEFA10E40DD}"/>
                </a:ext>
              </a:extLst>
            </p:cNvPr>
            <p:cNvSpPr txBox="1">
              <a:spLocks/>
            </p:cNvSpPr>
            <p:nvPr/>
          </p:nvSpPr>
          <p:spPr>
            <a:xfrm>
              <a:off x="249382" y="2156096"/>
              <a:ext cx="8769928" cy="4935401"/>
            </a:xfrm>
            <a:prstGeom prst="rect">
              <a:avLst/>
            </a:prstGeom>
            <a:solidFill>
              <a:srgbClr val="EBF0F9"/>
            </a:solidFill>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500" dirty="0">
                <a:latin typeface="UD デジタル 教科書体 NK-R" panose="02020400000000000000" pitchFamily="18" charset="-128"/>
                <a:ea typeface="UD デジタル 教科書体 NK-R" panose="02020400000000000000" pitchFamily="18" charset="-128"/>
              </a:endParaRPr>
            </a:p>
            <a:p>
              <a:pPr algn="l"/>
              <a:endParaRPr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2" name="正方形/長方形 1">
              <a:extLst>
                <a:ext uri="{FF2B5EF4-FFF2-40B4-BE49-F238E27FC236}">
                  <a16:creationId xmlns:a16="http://schemas.microsoft.com/office/drawing/2014/main" id="{3984BB1C-0EC5-4D53-9C71-8C218B02BBCE}"/>
                </a:ext>
              </a:extLst>
            </p:cNvPr>
            <p:cNvSpPr/>
            <p:nvPr/>
          </p:nvSpPr>
          <p:spPr>
            <a:xfrm>
              <a:off x="448887" y="2585781"/>
              <a:ext cx="8387541" cy="8977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200" b="1" u="sng"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毎年度前年度比の</a:t>
              </a:r>
              <a:r>
                <a:rPr lang="en-US" altLang="ja-JP" sz="2200" b="1" u="sng"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1</a:t>
              </a:r>
              <a:r>
                <a:rPr lang="ja-JP" altLang="en-US" sz="2200" b="1" u="sng"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５％を削減し、１０時間以下　</a:t>
              </a:r>
              <a:r>
                <a:rPr lang="ja-JP" altLang="en-US" sz="2000" b="1" u="sng"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をめざします。</a:t>
              </a:r>
              <a:endParaRPr lang="en-US" altLang="ja-JP" sz="2000" b="1" u="sng"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p:txBody>
        </p:sp>
      </p:grpSp>
      <p:sp>
        <p:nvSpPr>
          <p:cNvPr id="15" name="正方形/長方形 14">
            <a:extLst>
              <a:ext uri="{FF2B5EF4-FFF2-40B4-BE49-F238E27FC236}">
                <a16:creationId xmlns:a16="http://schemas.microsoft.com/office/drawing/2014/main" id="{5ADC9C0A-1C7F-41B8-B576-96B1B527FE32}"/>
              </a:ext>
            </a:extLst>
          </p:cNvPr>
          <p:cNvSpPr/>
          <p:nvPr/>
        </p:nvSpPr>
        <p:spPr>
          <a:xfrm>
            <a:off x="197244" y="2667335"/>
            <a:ext cx="5363584" cy="3290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職員１人１月あたりの時間外勤務時間数（</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対象業務のみ</a:t>
            </a: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a:t>
            </a:r>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a:p>
            <a:endParaRPr lang="ja-JP" altLang="en-US"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4" name="正方形/長方形 13">
            <a:extLst>
              <a:ext uri="{FF2B5EF4-FFF2-40B4-BE49-F238E27FC236}">
                <a16:creationId xmlns:a16="http://schemas.microsoft.com/office/drawing/2014/main" id="{F394AE8F-1F67-4F14-922D-1EB21634B26E}"/>
              </a:ext>
            </a:extLst>
          </p:cNvPr>
          <p:cNvSpPr/>
          <p:nvPr/>
        </p:nvSpPr>
        <p:spPr>
          <a:xfrm>
            <a:off x="261186" y="1208910"/>
            <a:ext cx="7294646" cy="3290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勤務時間の状況（職員１人１月あたりの時間外勤務時間数</a:t>
            </a:r>
            <a:r>
              <a:rPr lang="en-US" altLang="ja-JP" sz="1600" b="1" dirty="0">
                <a:solidFill>
                  <a:schemeClr val="tx1"/>
                </a:solidFill>
                <a:latin typeface="UD デジタル 教科書体 NK-R" panose="02020400000000000000" pitchFamily="18" charset="-128"/>
                <a:ea typeface="UD デジタル 教科書体 NK-R" panose="02020400000000000000" pitchFamily="18" charset="-128"/>
              </a:rPr>
              <a:t>_</a:t>
            </a: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対象業務）</a:t>
            </a:r>
          </a:p>
        </p:txBody>
      </p:sp>
      <p:pic>
        <p:nvPicPr>
          <p:cNvPr id="16" name="グラフィックス 15" descr="教師 単色塗りつぶし">
            <a:extLst>
              <a:ext uri="{FF2B5EF4-FFF2-40B4-BE49-F238E27FC236}">
                <a16:creationId xmlns:a16="http://schemas.microsoft.com/office/drawing/2014/main" id="{0F959B8B-F82A-4E37-8292-688893983DB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0963" y="1569781"/>
            <a:ext cx="827120" cy="914400"/>
          </a:xfrm>
          <a:prstGeom prst="rect">
            <a:avLst/>
          </a:prstGeom>
        </p:spPr>
      </p:pic>
      <p:graphicFrame>
        <p:nvGraphicFramePr>
          <p:cNvPr id="18" name="表 20">
            <a:extLst>
              <a:ext uri="{FF2B5EF4-FFF2-40B4-BE49-F238E27FC236}">
                <a16:creationId xmlns:a16="http://schemas.microsoft.com/office/drawing/2014/main" id="{8201CFD4-D482-43FD-9C76-6895720A2503}"/>
              </a:ext>
            </a:extLst>
          </p:cNvPr>
          <p:cNvGraphicFramePr>
            <a:graphicFrameLocks noGrp="1"/>
          </p:cNvGraphicFramePr>
          <p:nvPr>
            <p:extLst>
              <p:ext uri="{D42A27DB-BD31-4B8C-83A1-F6EECF244321}">
                <p14:modId xmlns:p14="http://schemas.microsoft.com/office/powerpoint/2010/main" val="1881377430"/>
              </p:ext>
            </p:extLst>
          </p:nvPr>
        </p:nvGraphicFramePr>
        <p:xfrm>
          <a:off x="507363" y="2980292"/>
          <a:ext cx="2886252" cy="1688737"/>
        </p:xfrm>
        <a:graphic>
          <a:graphicData uri="http://schemas.openxmlformats.org/drawingml/2006/table">
            <a:tbl>
              <a:tblPr firstRow="1" bandRow="1">
                <a:tableStyleId>{5C22544A-7EE6-4342-B048-85BDC9FD1C3A}</a:tableStyleId>
              </a:tblPr>
              <a:tblGrid>
                <a:gridCol w="945614">
                  <a:extLst>
                    <a:ext uri="{9D8B030D-6E8A-4147-A177-3AD203B41FA5}">
                      <a16:colId xmlns:a16="http://schemas.microsoft.com/office/drawing/2014/main" val="3434178043"/>
                    </a:ext>
                  </a:extLst>
                </a:gridCol>
                <a:gridCol w="970319">
                  <a:extLst>
                    <a:ext uri="{9D8B030D-6E8A-4147-A177-3AD203B41FA5}">
                      <a16:colId xmlns:a16="http://schemas.microsoft.com/office/drawing/2014/main" val="1870726567"/>
                    </a:ext>
                  </a:extLst>
                </a:gridCol>
                <a:gridCol w="970319">
                  <a:extLst>
                    <a:ext uri="{9D8B030D-6E8A-4147-A177-3AD203B41FA5}">
                      <a16:colId xmlns:a16="http://schemas.microsoft.com/office/drawing/2014/main" val="2217623065"/>
                    </a:ext>
                  </a:extLst>
                </a:gridCol>
              </a:tblGrid>
              <a:tr h="472107">
                <a:tc>
                  <a:txBody>
                    <a:bodyPr/>
                    <a:lstStyle/>
                    <a:p>
                      <a:pPr algn="ctr"/>
                      <a:r>
                        <a:rPr kumimoji="1" lang="ja-JP" altLang="en-US" sz="1100" b="0" dirty="0">
                          <a:latin typeface="UD デジタル 教科書体 NK-R" panose="02020400000000000000" pitchFamily="18" charset="-128"/>
                          <a:ea typeface="UD デジタル 教科書体 NK-R" panose="02020400000000000000" pitchFamily="18" charset="-128"/>
                        </a:rPr>
                        <a:t>令和元年度</a:t>
                      </a:r>
                    </a:p>
                  </a:txBody>
                  <a:tcPr anchor="ctr"/>
                </a:tc>
                <a:tc>
                  <a:txBody>
                    <a:bodyPr/>
                    <a:lstStyle/>
                    <a:p>
                      <a:pPr algn="ctr"/>
                      <a:r>
                        <a:rPr kumimoji="1" lang="ja-JP" altLang="en-US" sz="1100" b="0">
                          <a:latin typeface="UD デジタル 教科書体 NK-R" panose="02020400000000000000" pitchFamily="18" charset="-128"/>
                          <a:ea typeface="UD デジタル 教科書体 NK-R" panose="02020400000000000000" pitchFamily="18" charset="-128"/>
                        </a:rPr>
                        <a:t>令和２年度</a:t>
                      </a:r>
                    </a:p>
                  </a:txBody>
                  <a:tcPr anchor="ctr"/>
                </a:tc>
                <a:tc>
                  <a:txBody>
                    <a:bodyPr/>
                    <a:lstStyle/>
                    <a:p>
                      <a:pPr algn="ctr"/>
                      <a:r>
                        <a:rPr kumimoji="1" lang="ja-JP" altLang="en-US" sz="1100" b="0">
                          <a:latin typeface="UD デジタル 教科書体 NK-R" panose="02020400000000000000" pitchFamily="18" charset="-128"/>
                          <a:ea typeface="UD デジタル 教科書体 NK-R" panose="02020400000000000000" pitchFamily="18" charset="-128"/>
                        </a:rPr>
                        <a:t>令和３年度</a:t>
                      </a:r>
                    </a:p>
                  </a:txBody>
                  <a:tcPr anchor="ctr"/>
                </a:tc>
                <a:extLst>
                  <a:ext uri="{0D108BD9-81ED-4DB2-BD59-A6C34878D82A}">
                    <a16:rowId xmlns:a16="http://schemas.microsoft.com/office/drawing/2014/main" val="2562423130"/>
                  </a:ext>
                </a:extLst>
              </a:tr>
              <a:tr h="405516">
                <a:tc>
                  <a:txBody>
                    <a:bodyPr/>
                    <a:lstStyle/>
                    <a:p>
                      <a:pPr algn="ctr"/>
                      <a:r>
                        <a:rPr kumimoji="1" lang="en-US" altLang="ja-JP" sz="1200" b="0" dirty="0">
                          <a:latin typeface="UD デジタル 教科書体 NK-R" panose="02020400000000000000" pitchFamily="18" charset="-128"/>
                          <a:ea typeface="UD デジタル 教科書体 NK-R" panose="02020400000000000000" pitchFamily="18" charset="-128"/>
                        </a:rPr>
                        <a:t>21.6</a:t>
                      </a:r>
                      <a:r>
                        <a:rPr kumimoji="1" lang="ja-JP" altLang="en-US" sz="1200" b="0" dirty="0">
                          <a:latin typeface="UD デジタル 教科書体 NK-R" panose="02020400000000000000" pitchFamily="18" charset="-128"/>
                          <a:ea typeface="UD デジタル 教科書体 NK-R" panose="02020400000000000000" pitchFamily="18" charset="-128"/>
                        </a:rPr>
                        <a:t>時間</a:t>
                      </a:r>
                    </a:p>
                  </a:txBody>
                  <a:tcPr anchor="ctr"/>
                </a:tc>
                <a:tc>
                  <a:txBody>
                    <a:bodyPr/>
                    <a:lstStyle/>
                    <a:p>
                      <a:pPr algn="ctr"/>
                      <a:r>
                        <a:rPr kumimoji="1" lang="en-US" altLang="ja-JP" sz="1200" b="0" dirty="0">
                          <a:latin typeface="UD デジタル 教科書体 NK-R" panose="02020400000000000000" pitchFamily="18" charset="-128"/>
                          <a:ea typeface="UD デジタル 教科書体 NK-R" panose="02020400000000000000" pitchFamily="18" charset="-128"/>
                        </a:rPr>
                        <a:t>19.9</a:t>
                      </a:r>
                      <a:r>
                        <a:rPr kumimoji="1" lang="ja-JP" altLang="en-US" sz="1200" b="0" dirty="0">
                          <a:latin typeface="UD デジタル 教科書体 NK-R" panose="02020400000000000000" pitchFamily="18" charset="-128"/>
                          <a:ea typeface="UD デジタル 教科書体 NK-R" panose="02020400000000000000" pitchFamily="18" charset="-128"/>
                        </a:rPr>
                        <a:t>時間</a:t>
                      </a:r>
                      <a:endParaRPr kumimoji="1" lang="en-US" altLang="ja-JP" sz="1200" b="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1200" b="0" dirty="0">
                          <a:latin typeface="UD デジタル 教科書体 NK-R" panose="02020400000000000000" pitchFamily="18" charset="-128"/>
                          <a:ea typeface="UD デジタル 教科書体 NK-R" panose="02020400000000000000" pitchFamily="18" charset="-128"/>
                        </a:rPr>
                        <a:t>21.4</a:t>
                      </a:r>
                      <a:r>
                        <a:rPr kumimoji="1" lang="ja-JP" altLang="en-US" sz="1200" b="0" dirty="0">
                          <a:latin typeface="UD デジタル 教科書体 NK-R" panose="02020400000000000000" pitchFamily="18" charset="-128"/>
                          <a:ea typeface="UD デジタル 教科書体 NK-R" panose="02020400000000000000" pitchFamily="18" charset="-128"/>
                        </a:rPr>
                        <a:t>時間</a:t>
                      </a:r>
                    </a:p>
                  </a:txBody>
                  <a:tcPr anchor="ctr">
                    <a:lnB w="12700" cmpd="sng">
                      <a:noFill/>
                    </a:lnB>
                  </a:tcPr>
                </a:tc>
                <a:extLst>
                  <a:ext uri="{0D108BD9-81ED-4DB2-BD59-A6C34878D82A}">
                    <a16:rowId xmlns:a16="http://schemas.microsoft.com/office/drawing/2014/main" val="3110738731"/>
                  </a:ext>
                </a:extLst>
              </a:tr>
              <a:tr h="405557">
                <a:tc>
                  <a:txBody>
                    <a:bodyPr/>
                    <a:lstStyle/>
                    <a:p>
                      <a:pPr algn="ctr"/>
                      <a:r>
                        <a:rPr kumimoji="1" lang="ja-JP" altLang="en-US" sz="1100" b="0" dirty="0">
                          <a:solidFill>
                            <a:schemeClr val="bg1"/>
                          </a:solidFill>
                          <a:latin typeface="UD デジタル 教科書体 NK-R" panose="02020400000000000000" pitchFamily="18" charset="-128"/>
                          <a:ea typeface="UD デジタル 教科書体 NK-R" panose="02020400000000000000" pitchFamily="18" charset="-128"/>
                        </a:rPr>
                        <a:t>令和４年度</a:t>
                      </a:r>
                    </a:p>
                  </a:txBody>
                  <a:tcPr anchor="ctr">
                    <a:solidFill>
                      <a:schemeClr val="accent1"/>
                    </a:solidFill>
                  </a:tcPr>
                </a:tc>
                <a:tc>
                  <a:txBody>
                    <a:bodyPr/>
                    <a:lstStyle/>
                    <a:p>
                      <a:pPr algn="ctr"/>
                      <a:r>
                        <a:rPr kumimoji="1" lang="ja-JP" altLang="en-US" sz="1100" b="0" dirty="0">
                          <a:solidFill>
                            <a:schemeClr val="bg1"/>
                          </a:solidFill>
                          <a:latin typeface="UD デジタル 教科書体 NK-R" panose="02020400000000000000" pitchFamily="18" charset="-128"/>
                          <a:ea typeface="UD デジタル 教科書体 NK-R" panose="02020400000000000000" pitchFamily="18" charset="-128"/>
                        </a:rPr>
                        <a:t>令和５年度</a:t>
                      </a:r>
                    </a:p>
                  </a:txBody>
                  <a:tcPr anchor="ctr">
                    <a:lnR w="12700" cmpd="sng">
                      <a:noFill/>
                    </a:lnR>
                    <a:solidFill>
                      <a:schemeClr val="accent1"/>
                    </a:solidFill>
                  </a:tcPr>
                </a:tc>
                <a:tc>
                  <a:txBody>
                    <a:bodyPr/>
                    <a:lstStyle/>
                    <a:p>
                      <a:endParaRPr kumimoji="1" lang="ja-JP" altLang="en-US" b="0" dirty="0">
                        <a:latin typeface="UD デジタル 教科書体 NK-R" panose="02020400000000000000" pitchFamily="18" charset="-128"/>
                        <a:ea typeface="UD デジタル 教科書体 NK-R" panose="02020400000000000000" pitchFamily="18"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802163202"/>
                  </a:ext>
                </a:extLst>
              </a:tr>
              <a:tr h="405557">
                <a:tc>
                  <a:txBody>
                    <a:bodyPr/>
                    <a:lstStyle/>
                    <a:p>
                      <a:pPr algn="ctr"/>
                      <a:r>
                        <a:rPr kumimoji="1" lang="en-US" altLang="ja-JP" sz="1200" b="0" dirty="0">
                          <a:latin typeface="UD デジタル 教科書体 NK-R" panose="02020400000000000000" pitchFamily="18" charset="-128"/>
                          <a:ea typeface="UD デジタル 教科書体 NK-R" panose="02020400000000000000" pitchFamily="18" charset="-128"/>
                        </a:rPr>
                        <a:t>20.3</a:t>
                      </a:r>
                      <a:r>
                        <a:rPr kumimoji="1" lang="ja-JP" altLang="en-US" sz="1200" b="0" dirty="0">
                          <a:latin typeface="UD デジタル 教科書体 NK-R" panose="02020400000000000000" pitchFamily="18" charset="-128"/>
                          <a:ea typeface="UD デジタル 教科書体 NK-R" panose="02020400000000000000" pitchFamily="18" charset="-128"/>
                        </a:rPr>
                        <a:t>時間</a:t>
                      </a:r>
                    </a:p>
                  </a:txBody>
                  <a:tcPr anchor="ctr"/>
                </a:tc>
                <a:tc>
                  <a:txBody>
                    <a:bodyPr/>
                    <a:lstStyle/>
                    <a:p>
                      <a:pPr algn="ctr"/>
                      <a:r>
                        <a:rPr kumimoji="1" lang="en-US" altLang="ja-JP" sz="1200" b="0" dirty="0">
                          <a:latin typeface="UD デジタル 教科書体 NK-R" panose="02020400000000000000" pitchFamily="18" charset="-128"/>
                          <a:ea typeface="UD デジタル 教科書体 NK-R" panose="02020400000000000000" pitchFamily="18" charset="-128"/>
                        </a:rPr>
                        <a:t>19.2</a:t>
                      </a:r>
                      <a:r>
                        <a:rPr kumimoji="1" lang="ja-JP" altLang="en-US" sz="1200" b="0" dirty="0">
                          <a:latin typeface="UD デジタル 教科書体 NK-R" panose="02020400000000000000" pitchFamily="18" charset="-128"/>
                          <a:ea typeface="UD デジタル 教科書体 NK-R" panose="02020400000000000000" pitchFamily="18" charset="-128"/>
                        </a:rPr>
                        <a:t>時間</a:t>
                      </a:r>
                    </a:p>
                  </a:txBody>
                  <a:tcPr anchor="ctr">
                    <a:lnR w="12700" cmpd="sng">
                      <a:noFill/>
                    </a:lnR>
                  </a:tcPr>
                </a:tc>
                <a:tc>
                  <a:txBody>
                    <a:bodyPr/>
                    <a:lstStyle/>
                    <a:p>
                      <a:endParaRPr kumimoji="1" lang="ja-JP" altLang="en-US" b="0" dirty="0">
                        <a:latin typeface="UD デジタル 教科書体 NK-R" panose="02020400000000000000" pitchFamily="18" charset="-128"/>
                        <a:ea typeface="UD デジタル 教科書体 NK-R" panose="02020400000000000000" pitchFamily="18"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022170339"/>
                  </a:ext>
                </a:extLst>
              </a:tr>
            </a:tbl>
          </a:graphicData>
        </a:graphic>
      </p:graphicFrame>
      <p:sp>
        <p:nvSpPr>
          <p:cNvPr id="12" name="スライド番号プレースホルダー 11">
            <a:extLst>
              <a:ext uri="{FF2B5EF4-FFF2-40B4-BE49-F238E27FC236}">
                <a16:creationId xmlns:a16="http://schemas.microsoft.com/office/drawing/2014/main" id="{5EF704F7-2EE9-4654-8A45-D03ACB3C8CDA}"/>
              </a:ext>
            </a:extLst>
          </p:cNvPr>
          <p:cNvSpPr>
            <a:spLocks noGrp="1"/>
          </p:cNvSpPr>
          <p:nvPr>
            <p:ph type="sldNum" sz="quarter" idx="12"/>
          </p:nvPr>
        </p:nvSpPr>
        <p:spPr>
          <a:xfrm>
            <a:off x="7080365" y="6474388"/>
            <a:ext cx="2057400" cy="365125"/>
          </a:xfrm>
        </p:spPr>
        <p:txBody>
          <a:bodyPr/>
          <a:lstStyle/>
          <a:p>
            <a:fld id="{9258FC76-0BB2-4902-9F00-7AE7FA136629}"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t>24</a:t>
            </a:fld>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1" name="タイトル 1">
            <a:extLst>
              <a:ext uri="{FF2B5EF4-FFF2-40B4-BE49-F238E27FC236}">
                <a16:creationId xmlns:a16="http://schemas.microsoft.com/office/drawing/2014/main" id="{6C8CBA1B-1239-4644-956C-D2C0120FFD8B}"/>
              </a:ext>
            </a:extLst>
          </p:cNvPr>
          <p:cNvSpPr txBox="1">
            <a:spLocks/>
          </p:cNvSpPr>
          <p:nvPr/>
        </p:nvSpPr>
        <p:spPr>
          <a:xfrm>
            <a:off x="6234" y="0"/>
            <a:ext cx="1800000" cy="78962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第４章</a:t>
            </a:r>
            <a:r>
              <a:rPr lang="ja-JP" altLang="en-US" sz="3600" b="1" dirty="0">
                <a:solidFill>
                  <a:schemeClr val="bg1"/>
                </a:solidFill>
                <a:latin typeface="UD デジタル 教科書体 NK-R" panose="02020400000000000000" pitchFamily="18" charset="-128"/>
                <a:ea typeface="UD デジタル 教科書体 NK-R" panose="02020400000000000000" pitchFamily="18" charset="-128"/>
              </a:rPr>
              <a:t>　</a:t>
            </a:r>
            <a:endParaRPr lang="en-US" altLang="ja-JP" sz="3600" b="1"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1200" b="1" dirty="0">
                <a:solidFill>
                  <a:schemeClr val="bg1"/>
                </a:solidFill>
                <a:latin typeface="UD デジタル 教科書体 NK-R" panose="02020400000000000000" pitchFamily="18" charset="-128"/>
                <a:ea typeface="UD デジタル 教科書体 NK-R" panose="02020400000000000000" pitchFamily="18" charset="-128"/>
              </a:rPr>
              <a:t>具体的な取組内容</a:t>
            </a:r>
            <a:endParaRPr lang="ja-JP" altLang="en-US" sz="1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32" name="タイトル 1">
            <a:extLst>
              <a:ext uri="{FF2B5EF4-FFF2-40B4-BE49-F238E27FC236}">
                <a16:creationId xmlns:a16="http://schemas.microsoft.com/office/drawing/2014/main" id="{AB6E19C3-5CD8-4577-8CB8-2CF6064420A6}"/>
              </a:ext>
            </a:extLst>
          </p:cNvPr>
          <p:cNvSpPr txBox="1">
            <a:spLocks/>
          </p:cNvSpPr>
          <p:nvPr/>
        </p:nvSpPr>
        <p:spPr>
          <a:xfrm>
            <a:off x="1729046" y="0"/>
            <a:ext cx="7408719" cy="78689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b="1" dirty="0">
                <a:solidFill>
                  <a:schemeClr val="bg1"/>
                </a:solidFill>
                <a:latin typeface="+mn-ea"/>
                <a:ea typeface="+mn-ea"/>
              </a:rPr>
              <a:t>　</a:t>
            </a:r>
            <a:r>
              <a:rPr lang="ja-JP" altLang="en-US" sz="2000" b="1" u="sng" dirty="0">
                <a:solidFill>
                  <a:schemeClr val="bg1"/>
                </a:solidFill>
                <a:latin typeface="UD デジタル 教科書体 NK-R" panose="02020400000000000000" pitchFamily="18" charset="-128"/>
                <a:ea typeface="UD デジタル 教科書体 NK-R" panose="02020400000000000000" pitchFamily="18" charset="-128"/>
              </a:rPr>
              <a:t>２．子育てのための時間づくり</a:t>
            </a:r>
            <a:endParaRPr lang="en-US" altLang="ja-JP" sz="1200" b="1" dirty="0">
              <a:solidFill>
                <a:schemeClr val="bg1"/>
              </a:solidFill>
              <a:latin typeface="UD デジタル 教科書体 NK-R" panose="02020400000000000000" pitchFamily="18" charset="-128"/>
              <a:ea typeface="UD デジタル 教科書体 NK-R" panose="02020400000000000000" pitchFamily="18" charset="-128"/>
            </a:endParaRPr>
          </a:p>
        </p:txBody>
      </p:sp>
      <p:graphicFrame>
        <p:nvGraphicFramePr>
          <p:cNvPr id="30" name="グラフ 29">
            <a:extLst>
              <a:ext uri="{FF2B5EF4-FFF2-40B4-BE49-F238E27FC236}">
                <a16:creationId xmlns:a16="http://schemas.microsoft.com/office/drawing/2014/main" id="{82D6F77F-30AC-443B-828B-548D40DDF716}"/>
              </a:ext>
            </a:extLst>
          </p:cNvPr>
          <p:cNvGraphicFramePr>
            <a:graphicFrameLocks/>
          </p:cNvGraphicFramePr>
          <p:nvPr>
            <p:extLst>
              <p:ext uri="{D42A27DB-BD31-4B8C-83A1-F6EECF244321}">
                <p14:modId xmlns:p14="http://schemas.microsoft.com/office/powerpoint/2010/main" val="3799928589"/>
              </p:ext>
            </p:extLst>
          </p:nvPr>
        </p:nvGraphicFramePr>
        <p:xfrm>
          <a:off x="3908509" y="3126008"/>
          <a:ext cx="4780800" cy="2880000"/>
        </p:xfrm>
        <a:graphic>
          <a:graphicData uri="http://schemas.openxmlformats.org/drawingml/2006/chart">
            <c:chart xmlns:c="http://schemas.openxmlformats.org/drawingml/2006/chart" xmlns:r="http://schemas.openxmlformats.org/officeDocument/2006/relationships" r:id="rId4"/>
          </a:graphicData>
        </a:graphic>
      </p:graphicFrame>
      <p:sp>
        <p:nvSpPr>
          <p:cNvPr id="33" name="正方形/長方形 32">
            <a:extLst>
              <a:ext uri="{FF2B5EF4-FFF2-40B4-BE49-F238E27FC236}">
                <a16:creationId xmlns:a16="http://schemas.microsoft.com/office/drawing/2014/main" id="{3DCC0CD5-5431-44D4-A834-B32FEB6CB373}"/>
              </a:ext>
            </a:extLst>
          </p:cNvPr>
          <p:cNvSpPr/>
          <p:nvPr/>
        </p:nvSpPr>
        <p:spPr>
          <a:xfrm>
            <a:off x="3908509" y="5527293"/>
            <a:ext cx="491049" cy="31835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0" tIns="0" rIns="0"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900" dirty="0"/>
              <a:t>（時間）</a:t>
            </a:r>
          </a:p>
        </p:txBody>
      </p:sp>
      <p:graphicFrame>
        <p:nvGraphicFramePr>
          <p:cNvPr id="21" name="グラフ 20">
            <a:extLst>
              <a:ext uri="{FF2B5EF4-FFF2-40B4-BE49-F238E27FC236}">
                <a16:creationId xmlns:a16="http://schemas.microsoft.com/office/drawing/2014/main" id="{D8192D4C-78CF-4905-B0FA-E7145A7EB5FB}"/>
              </a:ext>
            </a:extLst>
          </p:cNvPr>
          <p:cNvGraphicFramePr>
            <a:graphicFrameLocks/>
          </p:cNvGraphicFramePr>
          <p:nvPr>
            <p:extLst>
              <p:ext uri="{D42A27DB-BD31-4B8C-83A1-F6EECF244321}">
                <p14:modId xmlns:p14="http://schemas.microsoft.com/office/powerpoint/2010/main" val="98281084"/>
              </p:ext>
            </p:extLst>
          </p:nvPr>
        </p:nvGraphicFramePr>
        <p:xfrm>
          <a:off x="3908509" y="3126007"/>
          <a:ext cx="4780800" cy="287999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9" name="グラフ 18">
            <a:extLst>
              <a:ext uri="{FF2B5EF4-FFF2-40B4-BE49-F238E27FC236}">
                <a16:creationId xmlns:a16="http://schemas.microsoft.com/office/drawing/2014/main" id="{D8192D4C-78CF-4905-B0FA-E7145A7EB5FB}"/>
              </a:ext>
            </a:extLst>
          </p:cNvPr>
          <p:cNvGraphicFramePr>
            <a:graphicFrameLocks/>
          </p:cNvGraphicFramePr>
          <p:nvPr>
            <p:extLst>
              <p:ext uri="{D42A27DB-BD31-4B8C-83A1-F6EECF244321}">
                <p14:modId xmlns:p14="http://schemas.microsoft.com/office/powerpoint/2010/main" val="3055031092"/>
              </p:ext>
            </p:extLst>
          </p:nvPr>
        </p:nvGraphicFramePr>
        <p:xfrm>
          <a:off x="3908509" y="3126005"/>
          <a:ext cx="4780800" cy="2879998"/>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5977722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6742F4D1-CFE0-4401-8D5F-9175657E2401}"/>
              </a:ext>
            </a:extLst>
          </p:cNvPr>
          <p:cNvSpPr/>
          <p:nvPr/>
        </p:nvSpPr>
        <p:spPr>
          <a:xfrm>
            <a:off x="-10758" y="-1"/>
            <a:ext cx="9154758" cy="79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9" name="字幕 4">
            <a:extLst>
              <a:ext uri="{FF2B5EF4-FFF2-40B4-BE49-F238E27FC236}">
                <a16:creationId xmlns:a16="http://schemas.microsoft.com/office/drawing/2014/main" id="{3229611B-6D22-4AF6-9A71-DAEFA10E40DD}"/>
              </a:ext>
            </a:extLst>
          </p:cNvPr>
          <p:cNvSpPr txBox="1">
            <a:spLocks/>
          </p:cNvSpPr>
          <p:nvPr/>
        </p:nvSpPr>
        <p:spPr>
          <a:xfrm>
            <a:off x="180347" y="2025751"/>
            <a:ext cx="8769928" cy="4473661"/>
          </a:xfrm>
          <a:prstGeom prst="rect">
            <a:avLst/>
          </a:prstGeom>
          <a:solidFill>
            <a:srgbClr val="EBF0F9"/>
          </a:solidFill>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500">
              <a:latin typeface="UD デジタル 教科書体 NK-R" panose="02020400000000000000" pitchFamily="18" charset="-128"/>
              <a:ea typeface="UD デジタル 教科書体 NK-R" panose="02020400000000000000" pitchFamily="18" charset="-128"/>
            </a:endParaRPr>
          </a:p>
          <a:p>
            <a:pPr algn="l"/>
            <a:endParaRPr lang="en-US" altLang="ja-JP" sz="1400">
              <a:latin typeface="UD デジタル 教科書体 NK-R" panose="02020400000000000000" pitchFamily="18" charset="-128"/>
              <a:ea typeface="UD デジタル 教科書体 NK-R" panose="02020400000000000000" pitchFamily="18" charset="-128"/>
            </a:endParaRPr>
          </a:p>
        </p:txBody>
      </p:sp>
      <p:sp>
        <p:nvSpPr>
          <p:cNvPr id="19" name="スライド番号プレースホルダー 18">
            <a:extLst>
              <a:ext uri="{FF2B5EF4-FFF2-40B4-BE49-F238E27FC236}">
                <a16:creationId xmlns:a16="http://schemas.microsoft.com/office/drawing/2014/main" id="{336B7231-32BF-49B2-A7FB-D50DA181D8C9}"/>
              </a:ext>
            </a:extLst>
          </p:cNvPr>
          <p:cNvSpPr>
            <a:spLocks noGrp="1"/>
          </p:cNvSpPr>
          <p:nvPr>
            <p:ph type="sldNum" sz="quarter" idx="12"/>
          </p:nvPr>
        </p:nvSpPr>
        <p:spPr>
          <a:xfrm>
            <a:off x="7086600" y="6443580"/>
            <a:ext cx="2057400" cy="365125"/>
          </a:xfrm>
        </p:spPr>
        <p:txBody>
          <a:bodyPr/>
          <a:lstStyle/>
          <a:p>
            <a:fld id="{9258FC76-0BB2-4902-9F00-7AE7FA136629}"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t>25</a:t>
            </a:fld>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0" name="タイトル 1">
            <a:extLst>
              <a:ext uri="{FF2B5EF4-FFF2-40B4-BE49-F238E27FC236}">
                <a16:creationId xmlns:a16="http://schemas.microsoft.com/office/drawing/2014/main" id="{C0995D72-FBA5-4B08-B685-2CB1193893BA}"/>
              </a:ext>
            </a:extLst>
          </p:cNvPr>
          <p:cNvSpPr txBox="1">
            <a:spLocks/>
          </p:cNvSpPr>
          <p:nvPr/>
        </p:nvSpPr>
        <p:spPr>
          <a:xfrm>
            <a:off x="6234" y="0"/>
            <a:ext cx="1800000" cy="78962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第４章</a:t>
            </a:r>
            <a:r>
              <a:rPr lang="ja-JP" altLang="en-US" sz="3600" b="1" dirty="0">
                <a:solidFill>
                  <a:schemeClr val="bg1"/>
                </a:solidFill>
                <a:latin typeface="UD デジタル 教科書体 NK-R" panose="02020400000000000000" pitchFamily="18" charset="-128"/>
                <a:ea typeface="UD デジタル 教科書体 NK-R" panose="02020400000000000000" pitchFamily="18" charset="-128"/>
              </a:rPr>
              <a:t>　</a:t>
            </a:r>
            <a:endParaRPr lang="en-US" altLang="ja-JP" sz="3600" b="1"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1200" b="1" dirty="0">
                <a:solidFill>
                  <a:schemeClr val="bg1"/>
                </a:solidFill>
                <a:latin typeface="UD デジタル 教科書体 NK-R" panose="02020400000000000000" pitchFamily="18" charset="-128"/>
                <a:ea typeface="UD デジタル 教科書体 NK-R" panose="02020400000000000000" pitchFamily="18" charset="-128"/>
              </a:rPr>
              <a:t>具体的な取組内容</a:t>
            </a:r>
            <a:endParaRPr lang="ja-JP" altLang="en-US" sz="1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21" name="タイトル 1">
            <a:extLst>
              <a:ext uri="{FF2B5EF4-FFF2-40B4-BE49-F238E27FC236}">
                <a16:creationId xmlns:a16="http://schemas.microsoft.com/office/drawing/2014/main" id="{3C389970-B037-4952-B692-268350A8BA1D}"/>
              </a:ext>
            </a:extLst>
          </p:cNvPr>
          <p:cNvSpPr txBox="1">
            <a:spLocks/>
          </p:cNvSpPr>
          <p:nvPr/>
        </p:nvSpPr>
        <p:spPr>
          <a:xfrm>
            <a:off x="1729046" y="0"/>
            <a:ext cx="7408719" cy="78689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b="1">
                <a:solidFill>
                  <a:schemeClr val="bg1"/>
                </a:solidFill>
                <a:latin typeface="UD デジタル 教科書体 NK-R" panose="02020400000000000000" pitchFamily="18" charset="-128"/>
                <a:ea typeface="UD デジタル 教科書体 NK-R" panose="02020400000000000000" pitchFamily="18" charset="-128"/>
              </a:rPr>
              <a:t>　</a:t>
            </a:r>
            <a:r>
              <a:rPr lang="ja-JP" altLang="en-US" sz="2000" b="1" u="sng">
                <a:solidFill>
                  <a:schemeClr val="bg1"/>
                </a:solidFill>
                <a:latin typeface="UD デジタル 教科書体 NK-R" panose="02020400000000000000" pitchFamily="18" charset="-128"/>
                <a:ea typeface="UD デジタル 教科書体 NK-R" panose="02020400000000000000" pitchFamily="18" charset="-128"/>
              </a:rPr>
              <a:t>２．子育てのための時間づくり</a:t>
            </a:r>
            <a:endParaRPr lang="en-US" altLang="ja-JP" sz="1200" b="1">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23" name="正方形/長方形 22">
            <a:extLst>
              <a:ext uri="{FF2B5EF4-FFF2-40B4-BE49-F238E27FC236}">
                <a16:creationId xmlns:a16="http://schemas.microsoft.com/office/drawing/2014/main" id="{A9D6B36A-5B9F-4DBB-B6AB-C5D39BAB6DAA}"/>
              </a:ext>
            </a:extLst>
          </p:cNvPr>
          <p:cNvSpPr/>
          <p:nvPr/>
        </p:nvSpPr>
        <p:spPr>
          <a:xfrm>
            <a:off x="-2079" y="790054"/>
            <a:ext cx="9144000" cy="339562"/>
          </a:xfrm>
          <a:prstGeom prst="rect">
            <a:avLst/>
          </a:prstGeom>
          <a:solidFill>
            <a:srgbClr val="ECF5E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（２）年次休暇の取得促進</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grpSp>
        <p:nvGrpSpPr>
          <p:cNvPr id="3" name="グループ化 2">
            <a:extLst>
              <a:ext uri="{FF2B5EF4-FFF2-40B4-BE49-F238E27FC236}">
                <a16:creationId xmlns:a16="http://schemas.microsoft.com/office/drawing/2014/main" id="{52E83F5F-19EC-40A3-8D20-2F976F0F90E6}"/>
              </a:ext>
            </a:extLst>
          </p:cNvPr>
          <p:cNvGrpSpPr/>
          <p:nvPr/>
        </p:nvGrpSpPr>
        <p:grpSpPr>
          <a:xfrm>
            <a:off x="180347" y="2067644"/>
            <a:ext cx="8663270" cy="4264931"/>
            <a:chOff x="159789" y="1163183"/>
            <a:chExt cx="8663270" cy="4264931"/>
          </a:xfrm>
        </p:grpSpPr>
        <p:sp>
          <p:nvSpPr>
            <p:cNvPr id="10" name="正方形/長方形 9">
              <a:extLst>
                <a:ext uri="{FF2B5EF4-FFF2-40B4-BE49-F238E27FC236}">
                  <a16:creationId xmlns:a16="http://schemas.microsoft.com/office/drawing/2014/main" id="{E39AA9EB-47CF-434C-B52E-4766BB7B788C}"/>
                </a:ext>
              </a:extLst>
            </p:cNvPr>
            <p:cNvSpPr/>
            <p:nvPr/>
          </p:nvSpPr>
          <p:spPr>
            <a:xfrm>
              <a:off x="340343" y="1839087"/>
              <a:ext cx="4176000" cy="152590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休暇の取得を促進するため、</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Outlook</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等を活用して年次休暇の取得計画等をグループ内で情報共有するように努めます。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ja-JP" altLang="en-US" sz="7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lgn="l">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職員や家族の記念日における年次休暇の取得を推奨するなど、職員が休暇の計画を立てやすいよう配慮に努めます。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algn="l"/>
              <a:endParaRPr lang="en-US" altLang="ja-JP" sz="7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lgn="l">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また、あらかじめ、それぞれの職員の業務の代わりができる「副担当者」を定めるなど、職員同士がサポートし合える体制づくりに努めます。</a:t>
              </a:r>
            </a:p>
          </p:txBody>
        </p:sp>
        <p:sp>
          <p:nvSpPr>
            <p:cNvPr id="12" name="正方形/長方形 11">
              <a:extLst>
                <a:ext uri="{FF2B5EF4-FFF2-40B4-BE49-F238E27FC236}">
                  <a16:creationId xmlns:a16="http://schemas.microsoft.com/office/drawing/2014/main" id="{6FFF6CC7-3AD7-4CDE-8B86-1A3A0ACA4432}"/>
                </a:ext>
              </a:extLst>
            </p:cNvPr>
            <p:cNvSpPr/>
            <p:nvPr/>
          </p:nvSpPr>
          <p:spPr>
            <a:xfrm>
              <a:off x="159789" y="1163183"/>
              <a:ext cx="5364237" cy="2833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（ア）年次休暇の取得計画等</a:t>
              </a:r>
              <a:endParaRPr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4" name="正方形/長方形 13">
              <a:extLst>
                <a:ext uri="{FF2B5EF4-FFF2-40B4-BE49-F238E27FC236}">
                  <a16:creationId xmlns:a16="http://schemas.microsoft.com/office/drawing/2014/main" id="{6B68B3CC-7EB6-49F5-BAA2-D6A12249574A}"/>
                </a:ext>
              </a:extLst>
            </p:cNvPr>
            <p:cNvSpPr/>
            <p:nvPr/>
          </p:nvSpPr>
          <p:spPr>
            <a:xfrm>
              <a:off x="340343" y="1479593"/>
              <a:ext cx="4176000" cy="359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所属長・グループ長</a:t>
              </a:r>
              <a:endParaRPr lang="en-US" altLang="ja-JP" sz="1100" b="1" dirty="0">
                <a:solidFill>
                  <a:schemeClr val="bg1"/>
                </a:solidFill>
                <a:latin typeface="UD デジタル 教科書体 NK-R" panose="02020400000000000000" pitchFamily="18" charset="-128"/>
                <a:ea typeface="UD デジタル 教科書体 NK-R" panose="02020400000000000000" pitchFamily="18" charset="-128"/>
              </a:endParaRPr>
            </a:p>
          </p:txBody>
        </p:sp>
        <p:grpSp>
          <p:nvGrpSpPr>
            <p:cNvPr id="2" name="グループ化 1">
              <a:extLst>
                <a:ext uri="{FF2B5EF4-FFF2-40B4-BE49-F238E27FC236}">
                  <a16:creationId xmlns:a16="http://schemas.microsoft.com/office/drawing/2014/main" id="{8853F625-B102-4773-964A-1A0B7D2CE8AA}"/>
                </a:ext>
              </a:extLst>
            </p:cNvPr>
            <p:cNvGrpSpPr/>
            <p:nvPr/>
          </p:nvGrpSpPr>
          <p:grpSpPr>
            <a:xfrm>
              <a:off x="4647059" y="1486587"/>
              <a:ext cx="4176000" cy="1273137"/>
              <a:chOff x="4647059" y="2331479"/>
              <a:chExt cx="4176000" cy="1273137"/>
            </a:xfrm>
          </p:grpSpPr>
          <p:sp>
            <p:nvSpPr>
              <p:cNvPr id="11" name="正方形/長方形 10">
                <a:extLst>
                  <a:ext uri="{FF2B5EF4-FFF2-40B4-BE49-F238E27FC236}">
                    <a16:creationId xmlns:a16="http://schemas.microsoft.com/office/drawing/2014/main" id="{83662E16-276C-4A52-B78A-1718D87CBA01}"/>
                  </a:ext>
                </a:extLst>
              </p:cNvPr>
              <p:cNvSpPr/>
              <p:nvPr/>
            </p:nvSpPr>
            <p:spPr>
              <a:xfrm>
                <a:off x="4647059" y="2682532"/>
                <a:ext cx="4176000" cy="92208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年次休暇を取得する際は、自分だけでなく他の職員も計画どおりに休暇を取得できるよう、お互いに協力しましょう。</a:t>
                </a:r>
              </a:p>
            </p:txBody>
          </p:sp>
          <p:sp>
            <p:nvSpPr>
              <p:cNvPr id="15" name="正方形/長方形 14">
                <a:extLst>
                  <a:ext uri="{FF2B5EF4-FFF2-40B4-BE49-F238E27FC236}">
                    <a16:creationId xmlns:a16="http://schemas.microsoft.com/office/drawing/2014/main" id="{C316F236-B657-4400-9174-A557642636E8}"/>
                  </a:ext>
                </a:extLst>
              </p:cNvPr>
              <p:cNvSpPr/>
              <p:nvPr/>
            </p:nvSpPr>
            <p:spPr>
              <a:xfrm>
                <a:off x="4647059" y="2331479"/>
                <a:ext cx="4176000" cy="359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全職員</a:t>
                </a:r>
                <a:endParaRPr lang="en-US" altLang="ja-JP" sz="1100" b="1" dirty="0">
                  <a:solidFill>
                    <a:schemeClr val="bg1"/>
                  </a:solidFill>
                  <a:latin typeface="UD デジタル 教科書体 NK-R" panose="02020400000000000000" pitchFamily="18" charset="-128"/>
                  <a:ea typeface="UD デジタル 教科書体 NK-R" panose="02020400000000000000" pitchFamily="18" charset="-128"/>
                </a:endParaRPr>
              </a:p>
            </p:txBody>
          </p:sp>
        </p:grpSp>
        <p:grpSp>
          <p:nvGrpSpPr>
            <p:cNvPr id="4" name="グループ化 3">
              <a:extLst>
                <a:ext uri="{FF2B5EF4-FFF2-40B4-BE49-F238E27FC236}">
                  <a16:creationId xmlns:a16="http://schemas.microsoft.com/office/drawing/2014/main" id="{122FFB9A-F388-45B4-A295-1518AECF24A1}"/>
                </a:ext>
              </a:extLst>
            </p:cNvPr>
            <p:cNvGrpSpPr/>
            <p:nvPr/>
          </p:nvGrpSpPr>
          <p:grpSpPr>
            <a:xfrm>
              <a:off x="341578" y="3531141"/>
              <a:ext cx="8481481" cy="1896973"/>
              <a:chOff x="516838" y="4311122"/>
              <a:chExt cx="5176299" cy="2132022"/>
            </a:xfrm>
          </p:grpSpPr>
          <p:sp>
            <p:nvSpPr>
              <p:cNvPr id="16" name="正方形/長方形 15">
                <a:extLst>
                  <a:ext uri="{FF2B5EF4-FFF2-40B4-BE49-F238E27FC236}">
                    <a16:creationId xmlns:a16="http://schemas.microsoft.com/office/drawing/2014/main" id="{7D1DAAF0-8159-471A-A919-0FBFE535B911}"/>
                  </a:ext>
                </a:extLst>
              </p:cNvPr>
              <p:cNvSpPr/>
              <p:nvPr/>
            </p:nvSpPr>
            <p:spPr>
              <a:xfrm>
                <a:off x="516839" y="4666676"/>
                <a:ext cx="5176298" cy="1776468"/>
              </a:xfrm>
              <a:prstGeom prst="rect">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gn="l"/>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　次のようなときには、積極的に年次休暇を取得しましょう。</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algn="l"/>
                <a:endParaRPr lang="en-US" altLang="ja-JP" sz="7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　・子どもの春休み、夏休み、冬休み期間</a:t>
                </a:r>
              </a:p>
              <a:p>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　　・プラスワンホリデイ（週休日等に年次休暇を組み合わせた連続休暇）</a:t>
                </a:r>
              </a:p>
              <a:p>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　　・ブリッジホリデイ（休日と休日の間に年次休暇を組み合あせて連続休暇）　</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　　・アニバーサリー休暇（記念日、家族のイベントに取得）　など</a:t>
                </a:r>
              </a:p>
            </p:txBody>
          </p:sp>
          <p:sp>
            <p:nvSpPr>
              <p:cNvPr id="17" name="正方形/長方形 16">
                <a:extLst>
                  <a:ext uri="{FF2B5EF4-FFF2-40B4-BE49-F238E27FC236}">
                    <a16:creationId xmlns:a16="http://schemas.microsoft.com/office/drawing/2014/main" id="{3AC34163-F8B6-4E1B-8296-F7F754920D7A}"/>
                  </a:ext>
                </a:extLst>
              </p:cNvPr>
              <p:cNvSpPr/>
              <p:nvPr/>
            </p:nvSpPr>
            <p:spPr>
              <a:xfrm>
                <a:off x="516838" y="4311122"/>
                <a:ext cx="5176298" cy="359365"/>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a:solidFill>
                      <a:schemeClr val="tx1"/>
                    </a:solidFill>
                    <a:latin typeface="UD デジタル 教科書体 NK-R" panose="02020400000000000000" pitchFamily="18" charset="-128"/>
                    <a:ea typeface="UD デジタル 教科書体 NK-R" panose="02020400000000000000" pitchFamily="18" charset="-128"/>
                  </a:rPr>
                  <a:t>年次休暇の取得例</a:t>
                </a:r>
                <a:endParaRPr lang="en-US" altLang="ja-JP" sz="1100" b="1">
                  <a:solidFill>
                    <a:schemeClr val="tx1"/>
                  </a:solidFill>
                  <a:latin typeface="UD デジタル 教科書体 NK-R" panose="02020400000000000000" pitchFamily="18" charset="-128"/>
                  <a:ea typeface="UD デジタル 教科書体 NK-R" panose="02020400000000000000" pitchFamily="18" charset="-128"/>
                </a:endParaRPr>
              </a:p>
            </p:txBody>
          </p:sp>
        </p:grpSp>
        <p:sp>
          <p:nvSpPr>
            <p:cNvPr id="24" name="矢印: 五方向 23">
              <a:extLst>
                <a:ext uri="{FF2B5EF4-FFF2-40B4-BE49-F238E27FC236}">
                  <a16:creationId xmlns:a16="http://schemas.microsoft.com/office/drawing/2014/main" id="{EB8FDF9D-C44C-45B0-B4DA-C46C43C2FD67}"/>
                </a:ext>
              </a:extLst>
            </p:cNvPr>
            <p:cNvSpPr/>
            <p:nvPr/>
          </p:nvSpPr>
          <p:spPr>
            <a:xfrm>
              <a:off x="4717904" y="1521378"/>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25" name="矢印: 五方向 24">
              <a:extLst>
                <a:ext uri="{FF2B5EF4-FFF2-40B4-BE49-F238E27FC236}">
                  <a16:creationId xmlns:a16="http://schemas.microsoft.com/office/drawing/2014/main" id="{FED7C99F-2B08-435B-BE4F-171C4AD6E0B3}"/>
                </a:ext>
              </a:extLst>
            </p:cNvPr>
            <p:cNvSpPr/>
            <p:nvPr/>
          </p:nvSpPr>
          <p:spPr>
            <a:xfrm>
              <a:off x="402234" y="1512308"/>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grpSp>
      <p:sp>
        <p:nvSpPr>
          <p:cNvPr id="22" name="字幕 4">
            <a:extLst>
              <a:ext uri="{FF2B5EF4-FFF2-40B4-BE49-F238E27FC236}">
                <a16:creationId xmlns:a16="http://schemas.microsoft.com/office/drawing/2014/main" id="{3D4F1A14-A108-4FDE-B1FA-FBAFA3F085F0}"/>
              </a:ext>
            </a:extLst>
          </p:cNvPr>
          <p:cNvSpPr txBox="1">
            <a:spLocks/>
          </p:cNvSpPr>
          <p:nvPr/>
        </p:nvSpPr>
        <p:spPr>
          <a:xfrm>
            <a:off x="176459" y="1180440"/>
            <a:ext cx="8852832" cy="845311"/>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150" dirty="0">
                <a:latin typeface="UD デジタル 教科書体 NK-R" panose="02020400000000000000" pitchFamily="18" charset="-128"/>
                <a:ea typeface="UD デジタル 教科書体 NK-R" panose="02020400000000000000" pitchFamily="18" charset="-128"/>
              </a:rPr>
              <a:t>　時間外勤務の縮減に加え、年次休暇を積極的に取得することは、子育てのための時間づくりとともに、職員の仕事と生活の調和（ワーク・ライフ・バランス）の実現に資するものです。</a:t>
            </a:r>
            <a:br>
              <a:rPr lang="en-US" altLang="ja-JP" sz="1150" dirty="0">
                <a:latin typeface="UD デジタル 教科書体 NK-R" panose="02020400000000000000" pitchFamily="18" charset="-128"/>
                <a:ea typeface="UD デジタル 教科書体 NK-R" panose="02020400000000000000" pitchFamily="18" charset="-128"/>
              </a:rPr>
            </a:br>
            <a:r>
              <a:rPr lang="ja-JP" altLang="en-US" sz="1150" dirty="0">
                <a:latin typeface="UD デジタル 教科書体 NK-R" panose="02020400000000000000" pitchFamily="18" charset="-128"/>
                <a:ea typeface="UD デジタル 教科書体 NK-R" panose="02020400000000000000" pitchFamily="18" charset="-128"/>
              </a:rPr>
              <a:t>　また、子育てのためだけでなく、職員の心身のリフレッシュを図るため、</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所属長等</a:t>
            </a:r>
            <a:r>
              <a:rPr lang="ja-JP" altLang="en-US" sz="1150" dirty="0">
                <a:latin typeface="UD デジタル 教科書体 NK-R" panose="02020400000000000000" pitchFamily="18" charset="-128"/>
                <a:ea typeface="UD デジタル 教科書体 NK-R" panose="02020400000000000000" pitchFamily="18" charset="-128"/>
              </a:rPr>
              <a:t>から業務が一段落した際に連続休暇の取得を奨励するなど、年次休暇の取得を促進します。</a:t>
            </a:r>
          </a:p>
        </p:txBody>
      </p:sp>
    </p:spTree>
    <p:extLst>
      <p:ext uri="{BB962C8B-B14F-4D97-AF65-F5344CB8AC3E}">
        <p14:creationId xmlns:p14="http://schemas.microsoft.com/office/powerpoint/2010/main" val="3581889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6742F4D1-CFE0-4401-8D5F-9175657E2401}"/>
              </a:ext>
            </a:extLst>
          </p:cNvPr>
          <p:cNvSpPr/>
          <p:nvPr/>
        </p:nvSpPr>
        <p:spPr>
          <a:xfrm>
            <a:off x="-8965" y="657"/>
            <a:ext cx="9152965" cy="79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9" name="字幕 4">
            <a:extLst>
              <a:ext uri="{FF2B5EF4-FFF2-40B4-BE49-F238E27FC236}">
                <a16:creationId xmlns:a16="http://schemas.microsoft.com/office/drawing/2014/main" id="{3229611B-6D22-4AF6-9A71-DAEFA10E40DD}"/>
              </a:ext>
            </a:extLst>
          </p:cNvPr>
          <p:cNvSpPr txBox="1">
            <a:spLocks/>
          </p:cNvSpPr>
          <p:nvPr/>
        </p:nvSpPr>
        <p:spPr>
          <a:xfrm>
            <a:off x="187036" y="1207000"/>
            <a:ext cx="8769928" cy="5312709"/>
          </a:xfrm>
          <a:prstGeom prst="rect">
            <a:avLst/>
          </a:prstGeom>
          <a:solidFill>
            <a:srgbClr val="EBF0F9"/>
          </a:solidFill>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500">
              <a:latin typeface="UD デジタル 教科書体 NK-R" panose="02020400000000000000" pitchFamily="18" charset="-128"/>
              <a:ea typeface="UD デジタル 教科書体 NK-R" panose="02020400000000000000" pitchFamily="18" charset="-128"/>
            </a:endParaRPr>
          </a:p>
          <a:p>
            <a:pPr algn="l"/>
            <a:endParaRPr lang="en-US" altLang="ja-JP" sz="1400">
              <a:latin typeface="UD デジタル 教科書体 NK-R" panose="02020400000000000000" pitchFamily="18" charset="-128"/>
              <a:ea typeface="UD デジタル 教科書体 NK-R" panose="02020400000000000000" pitchFamily="18" charset="-128"/>
            </a:endParaRPr>
          </a:p>
        </p:txBody>
      </p:sp>
      <p:sp>
        <p:nvSpPr>
          <p:cNvPr id="14" name="正方形/長方形 13">
            <a:extLst>
              <a:ext uri="{FF2B5EF4-FFF2-40B4-BE49-F238E27FC236}">
                <a16:creationId xmlns:a16="http://schemas.microsoft.com/office/drawing/2014/main" id="{9DD9E032-BD85-4EED-98E9-B994154DBB66}"/>
              </a:ext>
            </a:extLst>
          </p:cNvPr>
          <p:cNvSpPr/>
          <p:nvPr/>
        </p:nvSpPr>
        <p:spPr>
          <a:xfrm>
            <a:off x="187036" y="2986629"/>
            <a:ext cx="3923607" cy="2833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a:solidFill>
                  <a:schemeClr val="tx1"/>
                </a:solidFill>
                <a:latin typeface="UD デジタル 教科書体 NK-R" panose="02020400000000000000" pitchFamily="18" charset="-128"/>
                <a:ea typeface="UD デジタル 教科書体 NK-R" panose="02020400000000000000" pitchFamily="18" charset="-128"/>
              </a:rPr>
              <a:t>（ウ）時間単位の年次休暇の取得</a:t>
            </a:r>
            <a:endParaRPr lang="ja-JP" altLang="en-US" sz="140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6" name="正方形/長方形 15">
            <a:extLst>
              <a:ext uri="{FF2B5EF4-FFF2-40B4-BE49-F238E27FC236}">
                <a16:creationId xmlns:a16="http://schemas.microsoft.com/office/drawing/2014/main" id="{920C540B-A327-4A63-A158-A56B0D4B298A}"/>
              </a:ext>
            </a:extLst>
          </p:cNvPr>
          <p:cNvSpPr/>
          <p:nvPr/>
        </p:nvSpPr>
        <p:spPr>
          <a:xfrm>
            <a:off x="187036" y="5004498"/>
            <a:ext cx="3923607" cy="2833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（エ）子育て推進月間の実施</a:t>
            </a:r>
            <a:endParaRPr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7" name="正方形/長方形 16">
            <a:extLst>
              <a:ext uri="{FF2B5EF4-FFF2-40B4-BE49-F238E27FC236}">
                <a16:creationId xmlns:a16="http://schemas.microsoft.com/office/drawing/2014/main" id="{7A4E3BDE-F1B7-4AA9-BEDC-E9D92E22D639}"/>
              </a:ext>
            </a:extLst>
          </p:cNvPr>
          <p:cNvSpPr/>
          <p:nvPr/>
        </p:nvSpPr>
        <p:spPr>
          <a:xfrm>
            <a:off x="4656272" y="5684250"/>
            <a:ext cx="4176000" cy="74476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「子育て推進月間」中は、全ての職員が連続休暇を取得できるよう配慮に努めます。</a:t>
            </a:r>
          </a:p>
        </p:txBody>
      </p:sp>
      <p:sp>
        <p:nvSpPr>
          <p:cNvPr id="18" name="正方形/長方形 17">
            <a:extLst>
              <a:ext uri="{FF2B5EF4-FFF2-40B4-BE49-F238E27FC236}">
                <a16:creationId xmlns:a16="http://schemas.microsoft.com/office/drawing/2014/main" id="{EA29DD5C-8F20-499E-ACBB-9065F2720C48}"/>
              </a:ext>
            </a:extLst>
          </p:cNvPr>
          <p:cNvSpPr/>
          <p:nvPr/>
        </p:nvSpPr>
        <p:spPr>
          <a:xfrm>
            <a:off x="333654" y="5684251"/>
            <a:ext cx="4176000" cy="74476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毎年、「子育て推進月間」を設け、子育てのための連続休暇を取得しやすい環境をつくります。</a:t>
            </a:r>
          </a:p>
        </p:txBody>
      </p:sp>
      <p:grpSp>
        <p:nvGrpSpPr>
          <p:cNvPr id="2" name="グループ化 1">
            <a:extLst>
              <a:ext uri="{FF2B5EF4-FFF2-40B4-BE49-F238E27FC236}">
                <a16:creationId xmlns:a16="http://schemas.microsoft.com/office/drawing/2014/main" id="{4BE56E4E-6099-47C0-9833-1A2D61045878}"/>
              </a:ext>
            </a:extLst>
          </p:cNvPr>
          <p:cNvGrpSpPr/>
          <p:nvPr/>
        </p:nvGrpSpPr>
        <p:grpSpPr>
          <a:xfrm>
            <a:off x="333654" y="3278529"/>
            <a:ext cx="4176000" cy="1568568"/>
            <a:chOff x="333654" y="3047117"/>
            <a:chExt cx="4176000" cy="1568568"/>
          </a:xfrm>
        </p:grpSpPr>
        <p:sp>
          <p:nvSpPr>
            <p:cNvPr id="15" name="正方形/長方形 14">
              <a:extLst>
                <a:ext uri="{FF2B5EF4-FFF2-40B4-BE49-F238E27FC236}">
                  <a16:creationId xmlns:a16="http://schemas.microsoft.com/office/drawing/2014/main" id="{77FE863C-4D43-411B-80E3-AE46A6934560}"/>
                </a:ext>
              </a:extLst>
            </p:cNvPr>
            <p:cNvSpPr/>
            <p:nvPr/>
          </p:nvSpPr>
          <p:spPr>
            <a:xfrm>
              <a:off x="333654" y="3403518"/>
              <a:ext cx="4176000" cy="121216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子育てはもとより健康保持の観点から、業務が繁忙で時間外勤務が続く職員には、業務配分の見直し等を行い、取得促進に努めます。</a:t>
              </a:r>
            </a:p>
          </p:txBody>
        </p:sp>
        <p:sp>
          <p:nvSpPr>
            <p:cNvPr id="20" name="正方形/長方形 19">
              <a:extLst>
                <a:ext uri="{FF2B5EF4-FFF2-40B4-BE49-F238E27FC236}">
                  <a16:creationId xmlns:a16="http://schemas.microsoft.com/office/drawing/2014/main" id="{E4D68A22-7CF7-4F70-A47D-07391B4E9D48}"/>
                </a:ext>
              </a:extLst>
            </p:cNvPr>
            <p:cNvSpPr/>
            <p:nvPr/>
          </p:nvSpPr>
          <p:spPr>
            <a:xfrm>
              <a:off x="333654" y="3047117"/>
              <a:ext cx="4176000" cy="359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所属長・グループ長</a:t>
              </a:r>
              <a:endParaRPr lang="en-US" altLang="ja-JP" sz="1100" b="1" dirty="0">
                <a:solidFill>
                  <a:schemeClr val="bg1"/>
                </a:solidFill>
                <a:latin typeface="UD デジタル 教科書体 NK-R" panose="02020400000000000000" pitchFamily="18" charset="-128"/>
                <a:ea typeface="UD デジタル 教科書体 NK-R" panose="02020400000000000000" pitchFamily="18" charset="-128"/>
              </a:endParaRPr>
            </a:p>
          </p:txBody>
        </p:sp>
      </p:grpSp>
      <p:grpSp>
        <p:nvGrpSpPr>
          <p:cNvPr id="3" name="グループ化 2">
            <a:extLst>
              <a:ext uri="{FF2B5EF4-FFF2-40B4-BE49-F238E27FC236}">
                <a16:creationId xmlns:a16="http://schemas.microsoft.com/office/drawing/2014/main" id="{33E42F60-44B7-4F2F-9D65-94EA48890BAC}"/>
              </a:ext>
            </a:extLst>
          </p:cNvPr>
          <p:cNvGrpSpPr/>
          <p:nvPr/>
        </p:nvGrpSpPr>
        <p:grpSpPr>
          <a:xfrm>
            <a:off x="4656272" y="3278529"/>
            <a:ext cx="4176000" cy="1568568"/>
            <a:chOff x="4656272" y="3047117"/>
            <a:chExt cx="4176000" cy="1568568"/>
          </a:xfrm>
        </p:grpSpPr>
        <p:sp>
          <p:nvSpPr>
            <p:cNvPr id="11" name="正方形/長方形 10">
              <a:extLst>
                <a:ext uri="{FF2B5EF4-FFF2-40B4-BE49-F238E27FC236}">
                  <a16:creationId xmlns:a16="http://schemas.microsoft.com/office/drawing/2014/main" id="{83662E16-276C-4A52-B78A-1718D87CBA01}"/>
                </a:ext>
              </a:extLst>
            </p:cNvPr>
            <p:cNvSpPr/>
            <p:nvPr/>
          </p:nvSpPr>
          <p:spPr>
            <a:xfrm>
              <a:off x="4656272" y="3403518"/>
              <a:ext cx="4176000" cy="121216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時間単位の年次休暇を含め、年次休暇の積極的な取得を心がけましょう。</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7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業務が繁忙であっても、健康保持の観点から、時間単位での取得を含めた年次休暇の取得に努めましょう。</a:t>
              </a:r>
            </a:p>
          </p:txBody>
        </p:sp>
        <p:sp>
          <p:nvSpPr>
            <p:cNvPr id="22" name="正方形/長方形 21">
              <a:extLst>
                <a:ext uri="{FF2B5EF4-FFF2-40B4-BE49-F238E27FC236}">
                  <a16:creationId xmlns:a16="http://schemas.microsoft.com/office/drawing/2014/main" id="{3E4C3B6C-35FD-43DD-9308-75DBDEFF3842}"/>
                </a:ext>
              </a:extLst>
            </p:cNvPr>
            <p:cNvSpPr/>
            <p:nvPr/>
          </p:nvSpPr>
          <p:spPr>
            <a:xfrm>
              <a:off x="4656272" y="3047117"/>
              <a:ext cx="4176000" cy="359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全職員</a:t>
              </a:r>
              <a:endParaRPr lang="en-US" altLang="ja-JP" sz="1400" b="1" dirty="0">
                <a:solidFill>
                  <a:schemeClr val="bg1"/>
                </a:solidFill>
                <a:latin typeface="UD デジタル 教科書体 NK-R" panose="02020400000000000000" pitchFamily="18" charset="-128"/>
                <a:ea typeface="UD デジタル 教科書体 NK-R" panose="02020400000000000000" pitchFamily="18" charset="-128"/>
              </a:endParaRPr>
            </a:p>
          </p:txBody>
        </p:sp>
      </p:grpSp>
      <p:sp>
        <p:nvSpPr>
          <p:cNvPr id="24" name="正方形/長方形 23">
            <a:extLst>
              <a:ext uri="{FF2B5EF4-FFF2-40B4-BE49-F238E27FC236}">
                <a16:creationId xmlns:a16="http://schemas.microsoft.com/office/drawing/2014/main" id="{1F9EE80B-8F54-494E-9537-DC06F78E7503}"/>
              </a:ext>
            </a:extLst>
          </p:cNvPr>
          <p:cNvSpPr/>
          <p:nvPr/>
        </p:nvSpPr>
        <p:spPr>
          <a:xfrm>
            <a:off x="333654" y="5324886"/>
            <a:ext cx="4176000" cy="359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教育総務企画課</a:t>
            </a:r>
            <a:endParaRPr lang="en-US" altLang="ja-JP" sz="14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25" name="正方形/長方形 24">
            <a:extLst>
              <a:ext uri="{FF2B5EF4-FFF2-40B4-BE49-F238E27FC236}">
                <a16:creationId xmlns:a16="http://schemas.microsoft.com/office/drawing/2014/main" id="{F1A150DC-8462-4FF5-AE8E-761378AEECB9}"/>
              </a:ext>
            </a:extLst>
          </p:cNvPr>
          <p:cNvSpPr/>
          <p:nvPr/>
        </p:nvSpPr>
        <p:spPr>
          <a:xfrm>
            <a:off x="4656272" y="5324886"/>
            <a:ext cx="4176000" cy="359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所属長・グループ長</a:t>
            </a:r>
            <a:endParaRPr lang="en-US" altLang="ja-JP" sz="11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23" name="スライド番号プレースホルダー 22">
            <a:extLst>
              <a:ext uri="{FF2B5EF4-FFF2-40B4-BE49-F238E27FC236}">
                <a16:creationId xmlns:a16="http://schemas.microsoft.com/office/drawing/2014/main" id="{4753DA23-934C-455C-9AD7-B162106DAD18}"/>
              </a:ext>
            </a:extLst>
          </p:cNvPr>
          <p:cNvSpPr>
            <a:spLocks noGrp="1"/>
          </p:cNvSpPr>
          <p:nvPr>
            <p:ph type="sldNum" sz="quarter" idx="12"/>
          </p:nvPr>
        </p:nvSpPr>
        <p:spPr>
          <a:xfrm>
            <a:off x="7080365" y="6492218"/>
            <a:ext cx="2057400" cy="365125"/>
          </a:xfrm>
        </p:spPr>
        <p:txBody>
          <a:bodyPr/>
          <a:lstStyle/>
          <a:p>
            <a:fld id="{9258FC76-0BB2-4902-9F00-7AE7FA136629}"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t>26</a:t>
            </a:fld>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7" name="タイトル 1">
            <a:extLst>
              <a:ext uri="{FF2B5EF4-FFF2-40B4-BE49-F238E27FC236}">
                <a16:creationId xmlns:a16="http://schemas.microsoft.com/office/drawing/2014/main" id="{F1B516BC-12A3-4CA8-864D-7F17B87356D0}"/>
              </a:ext>
            </a:extLst>
          </p:cNvPr>
          <p:cNvSpPr txBox="1">
            <a:spLocks/>
          </p:cNvSpPr>
          <p:nvPr/>
        </p:nvSpPr>
        <p:spPr>
          <a:xfrm>
            <a:off x="6234" y="0"/>
            <a:ext cx="1800000" cy="78962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第４章</a:t>
            </a:r>
            <a:r>
              <a:rPr lang="ja-JP" altLang="en-US" sz="3600" b="1" dirty="0">
                <a:solidFill>
                  <a:schemeClr val="bg1"/>
                </a:solidFill>
                <a:latin typeface="UD デジタル 教科書体 NK-R" panose="02020400000000000000" pitchFamily="18" charset="-128"/>
                <a:ea typeface="UD デジタル 教科書体 NK-R" panose="02020400000000000000" pitchFamily="18" charset="-128"/>
              </a:rPr>
              <a:t>　</a:t>
            </a:r>
            <a:endParaRPr lang="en-US" altLang="ja-JP" sz="3600" b="1"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1200" b="1" dirty="0">
                <a:solidFill>
                  <a:schemeClr val="bg1"/>
                </a:solidFill>
                <a:latin typeface="UD デジタル 教科書体 NK-R" panose="02020400000000000000" pitchFamily="18" charset="-128"/>
                <a:ea typeface="UD デジタル 教科書体 NK-R" panose="02020400000000000000" pitchFamily="18" charset="-128"/>
              </a:rPr>
              <a:t>具体的な取組内容</a:t>
            </a:r>
            <a:endParaRPr lang="ja-JP" altLang="en-US" sz="1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28" name="タイトル 1">
            <a:extLst>
              <a:ext uri="{FF2B5EF4-FFF2-40B4-BE49-F238E27FC236}">
                <a16:creationId xmlns:a16="http://schemas.microsoft.com/office/drawing/2014/main" id="{F6140ACE-1288-4E8F-9AB1-A22FA9A7DB79}"/>
              </a:ext>
            </a:extLst>
          </p:cNvPr>
          <p:cNvSpPr txBox="1">
            <a:spLocks/>
          </p:cNvSpPr>
          <p:nvPr/>
        </p:nvSpPr>
        <p:spPr>
          <a:xfrm>
            <a:off x="1729046" y="0"/>
            <a:ext cx="7408719" cy="78689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b="1">
                <a:solidFill>
                  <a:schemeClr val="bg1"/>
                </a:solidFill>
                <a:latin typeface="UD デジタル 教科書体 NK-R" panose="02020400000000000000" pitchFamily="18" charset="-128"/>
                <a:ea typeface="UD デジタル 教科書体 NK-R" panose="02020400000000000000" pitchFamily="18" charset="-128"/>
              </a:rPr>
              <a:t>　</a:t>
            </a:r>
            <a:r>
              <a:rPr lang="ja-JP" altLang="en-US" sz="2000" b="1" u="sng">
                <a:solidFill>
                  <a:schemeClr val="bg1"/>
                </a:solidFill>
                <a:latin typeface="UD デジタル 教科書体 NK-R" panose="02020400000000000000" pitchFamily="18" charset="-128"/>
                <a:ea typeface="UD デジタル 教科書体 NK-R" panose="02020400000000000000" pitchFamily="18" charset="-128"/>
              </a:rPr>
              <a:t>２．子育てのための時間づくり</a:t>
            </a:r>
            <a:endParaRPr lang="en-US" altLang="ja-JP" sz="1200" b="1">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32" name="正方形/長方形 31">
            <a:extLst>
              <a:ext uri="{FF2B5EF4-FFF2-40B4-BE49-F238E27FC236}">
                <a16:creationId xmlns:a16="http://schemas.microsoft.com/office/drawing/2014/main" id="{103B0771-8B0F-46DF-91E7-220F3D2AB1A7}"/>
              </a:ext>
            </a:extLst>
          </p:cNvPr>
          <p:cNvSpPr/>
          <p:nvPr/>
        </p:nvSpPr>
        <p:spPr>
          <a:xfrm>
            <a:off x="-2079" y="790054"/>
            <a:ext cx="9144000" cy="339562"/>
          </a:xfrm>
          <a:prstGeom prst="rect">
            <a:avLst/>
          </a:prstGeom>
          <a:solidFill>
            <a:srgbClr val="ECF5E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（２）年次休暇の取得促進</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5" name="矢印: 五方向 34">
            <a:extLst>
              <a:ext uri="{FF2B5EF4-FFF2-40B4-BE49-F238E27FC236}">
                <a16:creationId xmlns:a16="http://schemas.microsoft.com/office/drawing/2014/main" id="{37094265-21F7-4368-B91C-3D3EFDDF4C1B}"/>
              </a:ext>
            </a:extLst>
          </p:cNvPr>
          <p:cNvSpPr/>
          <p:nvPr/>
        </p:nvSpPr>
        <p:spPr>
          <a:xfrm>
            <a:off x="4718622" y="3312730"/>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36" name="矢印: 五方向 35">
            <a:extLst>
              <a:ext uri="{FF2B5EF4-FFF2-40B4-BE49-F238E27FC236}">
                <a16:creationId xmlns:a16="http://schemas.microsoft.com/office/drawing/2014/main" id="{3445485E-5C4D-49D5-97E9-D47FE00A6792}"/>
              </a:ext>
            </a:extLst>
          </p:cNvPr>
          <p:cNvSpPr/>
          <p:nvPr/>
        </p:nvSpPr>
        <p:spPr>
          <a:xfrm>
            <a:off x="393921" y="3319327"/>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37" name="矢印: 五方向 36">
            <a:extLst>
              <a:ext uri="{FF2B5EF4-FFF2-40B4-BE49-F238E27FC236}">
                <a16:creationId xmlns:a16="http://schemas.microsoft.com/office/drawing/2014/main" id="{2D20AA14-4D93-438C-A7AF-C6992E48346B}"/>
              </a:ext>
            </a:extLst>
          </p:cNvPr>
          <p:cNvSpPr/>
          <p:nvPr/>
        </p:nvSpPr>
        <p:spPr>
          <a:xfrm>
            <a:off x="393921" y="5357559"/>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38" name="矢印: 五方向 37">
            <a:extLst>
              <a:ext uri="{FF2B5EF4-FFF2-40B4-BE49-F238E27FC236}">
                <a16:creationId xmlns:a16="http://schemas.microsoft.com/office/drawing/2014/main" id="{8B88CB3D-447F-4F31-A3B0-4EA7594A168A}"/>
              </a:ext>
            </a:extLst>
          </p:cNvPr>
          <p:cNvSpPr/>
          <p:nvPr/>
        </p:nvSpPr>
        <p:spPr>
          <a:xfrm>
            <a:off x="4718622" y="5357559"/>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26" name="正方形/長方形 25">
            <a:extLst>
              <a:ext uri="{FF2B5EF4-FFF2-40B4-BE49-F238E27FC236}">
                <a16:creationId xmlns:a16="http://schemas.microsoft.com/office/drawing/2014/main" id="{514E6851-3679-460F-88B0-9491C6CBE4A7}"/>
              </a:ext>
            </a:extLst>
          </p:cNvPr>
          <p:cNvSpPr/>
          <p:nvPr/>
        </p:nvSpPr>
        <p:spPr>
          <a:xfrm>
            <a:off x="187036" y="1300461"/>
            <a:ext cx="3923607" cy="2833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（イ）年次休暇を取得しやすい雰囲気づくり</a:t>
            </a:r>
            <a:endParaRPr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grpSp>
        <p:nvGrpSpPr>
          <p:cNvPr id="29" name="グループ化 28">
            <a:extLst>
              <a:ext uri="{FF2B5EF4-FFF2-40B4-BE49-F238E27FC236}">
                <a16:creationId xmlns:a16="http://schemas.microsoft.com/office/drawing/2014/main" id="{7731AC45-9418-43F2-A09C-96DBB1CF7DE1}"/>
              </a:ext>
            </a:extLst>
          </p:cNvPr>
          <p:cNvGrpSpPr/>
          <p:nvPr/>
        </p:nvGrpSpPr>
        <p:grpSpPr>
          <a:xfrm>
            <a:off x="333654" y="1576420"/>
            <a:ext cx="4176000" cy="1258521"/>
            <a:chOff x="333654" y="1383618"/>
            <a:chExt cx="4176000" cy="1054469"/>
          </a:xfrm>
        </p:grpSpPr>
        <p:sp>
          <p:nvSpPr>
            <p:cNvPr id="30" name="正方形/長方形 29">
              <a:extLst>
                <a:ext uri="{FF2B5EF4-FFF2-40B4-BE49-F238E27FC236}">
                  <a16:creationId xmlns:a16="http://schemas.microsoft.com/office/drawing/2014/main" id="{8BCCE375-3F22-4CBE-8284-73D5526969DA}"/>
                </a:ext>
              </a:extLst>
            </p:cNvPr>
            <p:cNvSpPr/>
            <p:nvPr/>
          </p:nvSpPr>
          <p:spPr>
            <a:xfrm>
              <a:off x="333654" y="1682268"/>
              <a:ext cx="4176000" cy="75581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所属長等が率先して年次休暇を取得することにより、年次休暇を取得しやすい雰囲気づくりに努めます。</a:t>
              </a:r>
            </a:p>
          </p:txBody>
        </p:sp>
        <p:sp>
          <p:nvSpPr>
            <p:cNvPr id="31" name="正方形/長方形 30">
              <a:extLst>
                <a:ext uri="{FF2B5EF4-FFF2-40B4-BE49-F238E27FC236}">
                  <a16:creationId xmlns:a16="http://schemas.microsoft.com/office/drawing/2014/main" id="{46F21C9D-00B9-4467-8060-18FA7FABE276}"/>
                </a:ext>
              </a:extLst>
            </p:cNvPr>
            <p:cNvSpPr/>
            <p:nvPr/>
          </p:nvSpPr>
          <p:spPr>
            <a:xfrm>
              <a:off x="333654" y="1383618"/>
              <a:ext cx="4176000" cy="3016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所属長・グループ長</a:t>
              </a:r>
              <a:endParaRPr lang="en-US" altLang="ja-JP" sz="1100" b="1" dirty="0">
                <a:solidFill>
                  <a:schemeClr val="bg1"/>
                </a:solidFill>
                <a:latin typeface="UD デジタル 教科書体 NK-R" panose="02020400000000000000" pitchFamily="18" charset="-128"/>
                <a:ea typeface="UD デジタル 教科書体 NK-R" panose="02020400000000000000" pitchFamily="18" charset="-128"/>
              </a:endParaRPr>
            </a:p>
          </p:txBody>
        </p:sp>
      </p:grpSp>
      <p:grpSp>
        <p:nvGrpSpPr>
          <p:cNvPr id="33" name="グループ化 32">
            <a:extLst>
              <a:ext uri="{FF2B5EF4-FFF2-40B4-BE49-F238E27FC236}">
                <a16:creationId xmlns:a16="http://schemas.microsoft.com/office/drawing/2014/main" id="{5577784C-AD4D-4E58-8A49-CF0CCA943529}"/>
              </a:ext>
            </a:extLst>
          </p:cNvPr>
          <p:cNvGrpSpPr/>
          <p:nvPr/>
        </p:nvGrpSpPr>
        <p:grpSpPr>
          <a:xfrm>
            <a:off x="4656272" y="1568622"/>
            <a:ext cx="4176000" cy="1283597"/>
            <a:chOff x="333654" y="1366992"/>
            <a:chExt cx="4176000" cy="1283597"/>
          </a:xfrm>
        </p:grpSpPr>
        <p:sp>
          <p:nvSpPr>
            <p:cNvPr id="34" name="正方形/長方形 33">
              <a:extLst>
                <a:ext uri="{FF2B5EF4-FFF2-40B4-BE49-F238E27FC236}">
                  <a16:creationId xmlns:a16="http://schemas.microsoft.com/office/drawing/2014/main" id="{B99A11B6-48D2-44B9-9097-9F6735363A44}"/>
                </a:ext>
              </a:extLst>
            </p:cNvPr>
            <p:cNvSpPr/>
            <p:nvPr/>
          </p:nvSpPr>
          <p:spPr>
            <a:xfrm>
              <a:off x="333654" y="1726356"/>
              <a:ext cx="4176000" cy="92423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上司･部下間のコミュニケーションを活性化するため、１</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on</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１</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ミーティングを実施しています。こうした場等を通じて、プライベートの充実を図るため、年次休暇の取得を推奨します。</a:t>
              </a:r>
            </a:p>
          </p:txBody>
        </p:sp>
        <p:sp>
          <p:nvSpPr>
            <p:cNvPr id="39" name="正方形/長方形 38">
              <a:extLst>
                <a:ext uri="{FF2B5EF4-FFF2-40B4-BE49-F238E27FC236}">
                  <a16:creationId xmlns:a16="http://schemas.microsoft.com/office/drawing/2014/main" id="{1684E338-00CA-4408-8BF2-A8E4F055600A}"/>
                </a:ext>
              </a:extLst>
            </p:cNvPr>
            <p:cNvSpPr/>
            <p:nvPr/>
          </p:nvSpPr>
          <p:spPr>
            <a:xfrm>
              <a:off x="333654" y="1366992"/>
              <a:ext cx="4176000" cy="359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教育総務企画課</a:t>
              </a:r>
              <a:endParaRPr lang="en-US" altLang="ja-JP" sz="1100" b="1" dirty="0">
                <a:solidFill>
                  <a:schemeClr val="bg1"/>
                </a:solidFill>
                <a:latin typeface="UD デジタル 教科書体 NK-R" panose="02020400000000000000" pitchFamily="18" charset="-128"/>
                <a:ea typeface="UD デジタル 教科書体 NK-R" panose="02020400000000000000" pitchFamily="18" charset="-128"/>
              </a:endParaRPr>
            </a:p>
          </p:txBody>
        </p:sp>
      </p:grpSp>
      <p:sp>
        <p:nvSpPr>
          <p:cNvPr id="40" name="矢印: 五方向 39">
            <a:extLst>
              <a:ext uri="{FF2B5EF4-FFF2-40B4-BE49-F238E27FC236}">
                <a16:creationId xmlns:a16="http://schemas.microsoft.com/office/drawing/2014/main" id="{E91B2215-A210-4A40-A185-6B654B5C01B6}"/>
              </a:ext>
            </a:extLst>
          </p:cNvPr>
          <p:cNvSpPr/>
          <p:nvPr/>
        </p:nvSpPr>
        <p:spPr>
          <a:xfrm>
            <a:off x="4718622" y="1612419"/>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41" name="矢印: 五方向 40">
            <a:extLst>
              <a:ext uri="{FF2B5EF4-FFF2-40B4-BE49-F238E27FC236}">
                <a16:creationId xmlns:a16="http://schemas.microsoft.com/office/drawing/2014/main" id="{2C4C6466-464A-4358-B063-F3F8B4A0BC99}"/>
              </a:ext>
            </a:extLst>
          </p:cNvPr>
          <p:cNvSpPr/>
          <p:nvPr/>
        </p:nvSpPr>
        <p:spPr>
          <a:xfrm>
            <a:off x="402234" y="1611934"/>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Tree>
    <p:extLst>
      <p:ext uri="{BB962C8B-B14F-4D97-AF65-F5344CB8AC3E}">
        <p14:creationId xmlns:p14="http://schemas.microsoft.com/office/powerpoint/2010/main" val="25160460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字幕 4">
            <a:extLst>
              <a:ext uri="{FF2B5EF4-FFF2-40B4-BE49-F238E27FC236}">
                <a16:creationId xmlns:a16="http://schemas.microsoft.com/office/drawing/2014/main" id="{CF5488D6-C822-4E4B-B1B7-E194E2D123AF}"/>
              </a:ext>
            </a:extLst>
          </p:cNvPr>
          <p:cNvSpPr txBox="1">
            <a:spLocks/>
          </p:cNvSpPr>
          <p:nvPr/>
        </p:nvSpPr>
        <p:spPr>
          <a:xfrm>
            <a:off x="72134" y="856649"/>
            <a:ext cx="8999731" cy="5664460"/>
          </a:xfrm>
          <a:prstGeom prst="rect">
            <a:avLst/>
          </a:prstGeom>
          <a:noFill/>
          <a:ln>
            <a:solidFill>
              <a:schemeClr val="tx1"/>
            </a:solidFill>
            <a:prstDash val="solid"/>
          </a:ln>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700">
              <a:latin typeface="UD デジタル 教科書体 NK-R" panose="02020400000000000000" pitchFamily="18" charset="-128"/>
              <a:ea typeface="UD デジタル 教科書体 NK-R" panose="02020400000000000000" pitchFamily="18" charset="-128"/>
            </a:endParaRPr>
          </a:p>
        </p:txBody>
      </p:sp>
      <p:sp>
        <p:nvSpPr>
          <p:cNvPr id="8" name="正方形/長方形 7">
            <a:extLst>
              <a:ext uri="{FF2B5EF4-FFF2-40B4-BE49-F238E27FC236}">
                <a16:creationId xmlns:a16="http://schemas.microsoft.com/office/drawing/2014/main" id="{6742F4D1-CFE0-4401-8D5F-9175657E2401}"/>
              </a:ext>
            </a:extLst>
          </p:cNvPr>
          <p:cNvSpPr/>
          <p:nvPr/>
        </p:nvSpPr>
        <p:spPr>
          <a:xfrm>
            <a:off x="-10758" y="-1"/>
            <a:ext cx="9154758" cy="79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20" name="タイトル 1">
            <a:extLst>
              <a:ext uri="{FF2B5EF4-FFF2-40B4-BE49-F238E27FC236}">
                <a16:creationId xmlns:a16="http://schemas.microsoft.com/office/drawing/2014/main" id="{C0995D72-FBA5-4B08-B685-2CB1193893BA}"/>
              </a:ext>
            </a:extLst>
          </p:cNvPr>
          <p:cNvSpPr txBox="1">
            <a:spLocks/>
          </p:cNvSpPr>
          <p:nvPr/>
        </p:nvSpPr>
        <p:spPr>
          <a:xfrm>
            <a:off x="6234" y="0"/>
            <a:ext cx="1800000" cy="78962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第４章</a:t>
            </a:r>
            <a:r>
              <a:rPr lang="ja-JP" altLang="en-US" sz="3600" b="1" dirty="0">
                <a:solidFill>
                  <a:schemeClr val="bg1"/>
                </a:solidFill>
                <a:latin typeface="UD デジタル 教科書体 NK-R" panose="02020400000000000000" pitchFamily="18" charset="-128"/>
                <a:ea typeface="UD デジタル 教科書体 NK-R" panose="02020400000000000000" pitchFamily="18" charset="-128"/>
              </a:rPr>
              <a:t>　</a:t>
            </a:r>
            <a:endParaRPr lang="en-US" altLang="ja-JP" sz="3600" b="1"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1200" b="1" dirty="0">
                <a:solidFill>
                  <a:schemeClr val="bg1"/>
                </a:solidFill>
                <a:latin typeface="UD デジタル 教科書体 NK-R" panose="02020400000000000000" pitchFamily="18" charset="-128"/>
                <a:ea typeface="UD デジタル 教科書体 NK-R" panose="02020400000000000000" pitchFamily="18" charset="-128"/>
              </a:rPr>
              <a:t>具体的な取組内容</a:t>
            </a:r>
            <a:endParaRPr lang="ja-JP" altLang="en-US" sz="1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21" name="タイトル 1">
            <a:extLst>
              <a:ext uri="{FF2B5EF4-FFF2-40B4-BE49-F238E27FC236}">
                <a16:creationId xmlns:a16="http://schemas.microsoft.com/office/drawing/2014/main" id="{3C389970-B037-4952-B692-268350A8BA1D}"/>
              </a:ext>
            </a:extLst>
          </p:cNvPr>
          <p:cNvSpPr txBox="1">
            <a:spLocks/>
          </p:cNvSpPr>
          <p:nvPr/>
        </p:nvSpPr>
        <p:spPr>
          <a:xfrm>
            <a:off x="1729046" y="0"/>
            <a:ext cx="7408719" cy="78689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b="1">
                <a:solidFill>
                  <a:schemeClr val="bg1"/>
                </a:solidFill>
                <a:latin typeface="UD デジタル 教科書体 NK-R" panose="02020400000000000000" pitchFamily="18" charset="-128"/>
                <a:ea typeface="UD デジタル 教科書体 NK-R" panose="02020400000000000000" pitchFamily="18" charset="-128"/>
              </a:rPr>
              <a:t>　</a:t>
            </a:r>
            <a:r>
              <a:rPr lang="ja-JP" altLang="en-US" sz="2000" b="1" u="sng">
                <a:solidFill>
                  <a:schemeClr val="bg1"/>
                </a:solidFill>
                <a:latin typeface="UD デジタル 教科書体 NK-R" panose="02020400000000000000" pitchFamily="18" charset="-128"/>
                <a:ea typeface="UD デジタル 教科書体 NK-R" panose="02020400000000000000" pitchFamily="18" charset="-128"/>
              </a:rPr>
              <a:t>２．子育てのための時間づくり</a:t>
            </a:r>
            <a:endParaRPr lang="en-US" altLang="ja-JP" sz="1200" b="1">
              <a:solidFill>
                <a:schemeClr val="bg1"/>
              </a:solidFill>
              <a:latin typeface="UD デジタル 教科書体 NK-R" panose="02020400000000000000" pitchFamily="18" charset="-128"/>
              <a:ea typeface="UD デジタル 教科書体 NK-R" panose="02020400000000000000" pitchFamily="18" charset="-128"/>
            </a:endParaRPr>
          </a:p>
        </p:txBody>
      </p:sp>
      <p:grpSp>
        <p:nvGrpSpPr>
          <p:cNvPr id="4" name="グループ化 3">
            <a:extLst>
              <a:ext uri="{FF2B5EF4-FFF2-40B4-BE49-F238E27FC236}">
                <a16:creationId xmlns:a16="http://schemas.microsoft.com/office/drawing/2014/main" id="{7415FDDD-BC27-431A-A5FC-5C942E3D22D1}"/>
              </a:ext>
            </a:extLst>
          </p:cNvPr>
          <p:cNvGrpSpPr/>
          <p:nvPr/>
        </p:nvGrpSpPr>
        <p:grpSpPr>
          <a:xfrm>
            <a:off x="159789" y="987816"/>
            <a:ext cx="8769928" cy="5425219"/>
            <a:chOff x="85639" y="1799289"/>
            <a:chExt cx="8769928" cy="4987591"/>
          </a:xfrm>
        </p:grpSpPr>
        <p:sp>
          <p:nvSpPr>
            <p:cNvPr id="33" name="字幕 4">
              <a:extLst>
                <a:ext uri="{FF2B5EF4-FFF2-40B4-BE49-F238E27FC236}">
                  <a16:creationId xmlns:a16="http://schemas.microsoft.com/office/drawing/2014/main" id="{26315E11-E56C-4539-ACD8-D8415E8876F9}"/>
                </a:ext>
              </a:extLst>
            </p:cNvPr>
            <p:cNvSpPr txBox="1">
              <a:spLocks/>
            </p:cNvSpPr>
            <p:nvPr/>
          </p:nvSpPr>
          <p:spPr>
            <a:xfrm>
              <a:off x="85639" y="1799289"/>
              <a:ext cx="8769928" cy="4987591"/>
            </a:xfrm>
            <a:prstGeom prst="rect">
              <a:avLst/>
            </a:prstGeom>
            <a:solidFill>
              <a:srgbClr val="EBF0F9"/>
            </a:solidFill>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500">
                <a:latin typeface="UD デジタル 教科書体 NK-R" panose="02020400000000000000" pitchFamily="18" charset="-128"/>
                <a:ea typeface="UD デジタル 教科書体 NK-R" panose="02020400000000000000" pitchFamily="18" charset="-128"/>
              </a:endParaRPr>
            </a:p>
            <a:p>
              <a:pPr algn="l"/>
              <a:endParaRPr lang="en-US" altLang="ja-JP" sz="1400">
                <a:latin typeface="UD デジタル 教科書体 NK-R" panose="02020400000000000000" pitchFamily="18" charset="-128"/>
                <a:ea typeface="UD デジタル 教科書体 NK-R" panose="02020400000000000000" pitchFamily="18" charset="-128"/>
              </a:endParaRPr>
            </a:p>
          </p:txBody>
        </p:sp>
        <p:sp>
          <p:nvSpPr>
            <p:cNvPr id="34" name="正方形/長方形 33">
              <a:extLst>
                <a:ext uri="{FF2B5EF4-FFF2-40B4-BE49-F238E27FC236}">
                  <a16:creationId xmlns:a16="http://schemas.microsoft.com/office/drawing/2014/main" id="{E00AB45D-A4E8-4202-A8D4-3E9086102CA6}"/>
                </a:ext>
              </a:extLst>
            </p:cNvPr>
            <p:cNvSpPr/>
            <p:nvPr/>
          </p:nvSpPr>
          <p:spPr>
            <a:xfrm>
              <a:off x="274753" y="2204846"/>
              <a:ext cx="8387541" cy="8735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u="sng"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15</a:t>
              </a:r>
              <a:r>
                <a:rPr lang="ja-JP" altLang="en-US" sz="2400" b="1" u="sng"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日以上</a:t>
              </a:r>
              <a:r>
                <a:rPr lang="ja-JP" altLang="en-US" sz="2000" b="1" u="sng"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　をめざします。</a:t>
              </a:r>
            </a:p>
          </p:txBody>
        </p:sp>
      </p:grpSp>
      <p:sp>
        <p:nvSpPr>
          <p:cNvPr id="35" name="正方形/長方形 34">
            <a:extLst>
              <a:ext uri="{FF2B5EF4-FFF2-40B4-BE49-F238E27FC236}">
                <a16:creationId xmlns:a16="http://schemas.microsoft.com/office/drawing/2014/main" id="{5781EAEC-8DB8-4CB0-A54E-B3636FFBEE56}"/>
              </a:ext>
            </a:extLst>
          </p:cNvPr>
          <p:cNvSpPr/>
          <p:nvPr/>
        </p:nvSpPr>
        <p:spPr>
          <a:xfrm>
            <a:off x="432210" y="2583385"/>
            <a:ext cx="8220925" cy="6590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年次休暇の付与日数が暦年で定められていることから、対象期間は暦年とします。</a:t>
            </a:r>
          </a:p>
          <a:p>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平均取得日数は、対象期間中の全期間に在職した職員（全対象職員）が使用した年次休暇の合計数（総取得日数）を全対象職員数で除した日数です。</a:t>
            </a:r>
          </a:p>
        </p:txBody>
      </p:sp>
      <p:sp>
        <p:nvSpPr>
          <p:cNvPr id="36" name="正方形/長方形 35">
            <a:extLst>
              <a:ext uri="{FF2B5EF4-FFF2-40B4-BE49-F238E27FC236}">
                <a16:creationId xmlns:a16="http://schemas.microsoft.com/office/drawing/2014/main" id="{65793E18-2682-4D0F-B096-57F06A432107}"/>
              </a:ext>
            </a:extLst>
          </p:cNvPr>
          <p:cNvSpPr/>
          <p:nvPr/>
        </p:nvSpPr>
        <p:spPr>
          <a:xfrm>
            <a:off x="349566" y="3819338"/>
            <a:ext cx="3013151" cy="3841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年次休暇の平均取得日数</a:t>
            </a:r>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a:p>
            <a:endParaRPr lang="ja-JP" altLang="en-US"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7" name="正方形/長方形 36">
            <a:extLst>
              <a:ext uri="{FF2B5EF4-FFF2-40B4-BE49-F238E27FC236}">
                <a16:creationId xmlns:a16="http://schemas.microsoft.com/office/drawing/2014/main" id="{F63CECAE-EC22-4873-84A5-DD0EF28AFAD0}"/>
              </a:ext>
            </a:extLst>
          </p:cNvPr>
          <p:cNvSpPr/>
          <p:nvPr/>
        </p:nvSpPr>
        <p:spPr>
          <a:xfrm>
            <a:off x="451760" y="1076069"/>
            <a:ext cx="5383878" cy="2887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職員１人あたり年次休暇の平均取得日数</a:t>
            </a:r>
          </a:p>
        </p:txBody>
      </p:sp>
      <p:pic>
        <p:nvPicPr>
          <p:cNvPr id="38" name="グラフィックス 37" descr="教師 単色塗りつぶし">
            <a:extLst>
              <a:ext uri="{FF2B5EF4-FFF2-40B4-BE49-F238E27FC236}">
                <a16:creationId xmlns:a16="http://schemas.microsoft.com/office/drawing/2014/main" id="{B8BDC525-89CC-4929-B382-267E0DAA3F2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0195" y="1484529"/>
            <a:ext cx="827120" cy="914400"/>
          </a:xfrm>
          <a:prstGeom prst="rect">
            <a:avLst/>
          </a:prstGeom>
        </p:spPr>
      </p:pic>
      <p:graphicFrame>
        <p:nvGraphicFramePr>
          <p:cNvPr id="39" name="表 20">
            <a:extLst>
              <a:ext uri="{FF2B5EF4-FFF2-40B4-BE49-F238E27FC236}">
                <a16:creationId xmlns:a16="http://schemas.microsoft.com/office/drawing/2014/main" id="{18750C99-0E5A-4A31-8A78-BDEBB4EC7723}"/>
              </a:ext>
            </a:extLst>
          </p:cNvPr>
          <p:cNvGraphicFramePr>
            <a:graphicFrameLocks noGrp="1"/>
          </p:cNvGraphicFramePr>
          <p:nvPr>
            <p:extLst>
              <p:ext uri="{D42A27DB-BD31-4B8C-83A1-F6EECF244321}">
                <p14:modId xmlns:p14="http://schemas.microsoft.com/office/powerpoint/2010/main" val="1388086487"/>
              </p:ext>
            </p:extLst>
          </p:nvPr>
        </p:nvGraphicFramePr>
        <p:xfrm>
          <a:off x="451760" y="4151987"/>
          <a:ext cx="2910957" cy="1688737"/>
        </p:xfrm>
        <a:graphic>
          <a:graphicData uri="http://schemas.openxmlformats.org/drawingml/2006/table">
            <a:tbl>
              <a:tblPr firstRow="1" bandRow="1">
                <a:tableStyleId>{5C22544A-7EE6-4342-B048-85BDC9FD1C3A}</a:tableStyleId>
              </a:tblPr>
              <a:tblGrid>
                <a:gridCol w="970319">
                  <a:extLst>
                    <a:ext uri="{9D8B030D-6E8A-4147-A177-3AD203B41FA5}">
                      <a16:colId xmlns:a16="http://schemas.microsoft.com/office/drawing/2014/main" val="3434178043"/>
                    </a:ext>
                  </a:extLst>
                </a:gridCol>
                <a:gridCol w="970319">
                  <a:extLst>
                    <a:ext uri="{9D8B030D-6E8A-4147-A177-3AD203B41FA5}">
                      <a16:colId xmlns:a16="http://schemas.microsoft.com/office/drawing/2014/main" val="1870726567"/>
                    </a:ext>
                  </a:extLst>
                </a:gridCol>
                <a:gridCol w="970319">
                  <a:extLst>
                    <a:ext uri="{9D8B030D-6E8A-4147-A177-3AD203B41FA5}">
                      <a16:colId xmlns:a16="http://schemas.microsoft.com/office/drawing/2014/main" val="2217623065"/>
                    </a:ext>
                  </a:extLst>
                </a:gridCol>
              </a:tblGrid>
              <a:tr h="472107">
                <a:tc>
                  <a:txBody>
                    <a:bodyPr/>
                    <a:lstStyle/>
                    <a:p>
                      <a:pPr algn="ctr"/>
                      <a:r>
                        <a:rPr kumimoji="1" lang="ja-JP" altLang="en-US" sz="1100" b="0" dirty="0">
                          <a:latin typeface="UD デジタル 教科書体 NK-R" panose="02020400000000000000" pitchFamily="18" charset="-128"/>
                          <a:ea typeface="UD デジタル 教科書体 NK-R" panose="02020400000000000000" pitchFamily="18" charset="-128"/>
                        </a:rPr>
                        <a:t>令和元年度</a:t>
                      </a:r>
                    </a:p>
                  </a:txBody>
                  <a:tcPr anchor="ctr"/>
                </a:tc>
                <a:tc>
                  <a:txBody>
                    <a:bodyPr/>
                    <a:lstStyle/>
                    <a:p>
                      <a:pPr algn="ctr"/>
                      <a:r>
                        <a:rPr kumimoji="1" lang="ja-JP" altLang="en-US" sz="1100" b="0">
                          <a:latin typeface="UD デジタル 教科書体 NK-R" panose="02020400000000000000" pitchFamily="18" charset="-128"/>
                          <a:ea typeface="UD デジタル 教科書体 NK-R" panose="02020400000000000000" pitchFamily="18" charset="-128"/>
                        </a:rPr>
                        <a:t>令和２年度</a:t>
                      </a:r>
                    </a:p>
                  </a:txBody>
                  <a:tcPr anchor="ctr"/>
                </a:tc>
                <a:tc>
                  <a:txBody>
                    <a:bodyPr/>
                    <a:lstStyle/>
                    <a:p>
                      <a:pPr algn="ctr"/>
                      <a:r>
                        <a:rPr kumimoji="1" lang="ja-JP" altLang="en-US" sz="1100" b="0">
                          <a:latin typeface="UD デジタル 教科書体 NK-R" panose="02020400000000000000" pitchFamily="18" charset="-128"/>
                          <a:ea typeface="UD デジタル 教科書体 NK-R" panose="02020400000000000000" pitchFamily="18" charset="-128"/>
                        </a:rPr>
                        <a:t>令和３年度</a:t>
                      </a:r>
                    </a:p>
                  </a:txBody>
                  <a:tcPr anchor="ctr"/>
                </a:tc>
                <a:extLst>
                  <a:ext uri="{0D108BD9-81ED-4DB2-BD59-A6C34878D82A}">
                    <a16:rowId xmlns:a16="http://schemas.microsoft.com/office/drawing/2014/main" val="2562423130"/>
                  </a:ext>
                </a:extLst>
              </a:tr>
              <a:tr h="405516">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rPr>
                        <a:t>９日３時間</a:t>
                      </a:r>
                    </a:p>
                  </a:txBody>
                  <a:tcPr anchor="ctr"/>
                </a:tc>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rPr>
                        <a:t>９日５時間</a:t>
                      </a:r>
                      <a:endParaRPr kumimoji="1" lang="en-US" altLang="ja-JP" sz="1200" b="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1200" b="0" dirty="0">
                          <a:latin typeface="UD デジタル 教科書体 NK-R" panose="02020400000000000000" pitchFamily="18" charset="-128"/>
                          <a:ea typeface="UD デジタル 教科書体 NK-R" panose="02020400000000000000" pitchFamily="18" charset="-128"/>
                        </a:rPr>
                        <a:t>10</a:t>
                      </a:r>
                      <a:r>
                        <a:rPr kumimoji="1" lang="ja-JP" altLang="en-US" sz="1200" b="0" dirty="0">
                          <a:latin typeface="UD デジタル 教科書体 NK-R" panose="02020400000000000000" pitchFamily="18" charset="-128"/>
                          <a:ea typeface="UD デジタル 教科書体 NK-R" panose="02020400000000000000" pitchFamily="18" charset="-128"/>
                        </a:rPr>
                        <a:t>日６時間</a:t>
                      </a:r>
                    </a:p>
                  </a:txBody>
                  <a:tcPr anchor="ctr">
                    <a:lnB w="12700" cmpd="sng">
                      <a:noFill/>
                    </a:lnB>
                  </a:tcPr>
                </a:tc>
                <a:extLst>
                  <a:ext uri="{0D108BD9-81ED-4DB2-BD59-A6C34878D82A}">
                    <a16:rowId xmlns:a16="http://schemas.microsoft.com/office/drawing/2014/main" val="3110738731"/>
                  </a:ext>
                </a:extLst>
              </a:tr>
              <a:tr h="405557">
                <a:tc>
                  <a:txBody>
                    <a:bodyPr/>
                    <a:lstStyle/>
                    <a:p>
                      <a:pPr algn="ctr"/>
                      <a:r>
                        <a:rPr kumimoji="1" lang="ja-JP" altLang="en-US" sz="1100" b="0" dirty="0">
                          <a:solidFill>
                            <a:schemeClr val="bg1"/>
                          </a:solidFill>
                          <a:latin typeface="UD デジタル 教科書体 NK-R" panose="02020400000000000000" pitchFamily="18" charset="-128"/>
                          <a:ea typeface="UD デジタル 教科書体 NK-R" panose="02020400000000000000" pitchFamily="18" charset="-128"/>
                        </a:rPr>
                        <a:t>令和４年度</a:t>
                      </a:r>
                    </a:p>
                  </a:txBody>
                  <a:tcPr anchor="ctr">
                    <a:solidFill>
                      <a:schemeClr val="accent1"/>
                    </a:solidFill>
                  </a:tcPr>
                </a:tc>
                <a:tc>
                  <a:txBody>
                    <a:bodyPr/>
                    <a:lstStyle/>
                    <a:p>
                      <a:pPr algn="ctr"/>
                      <a:r>
                        <a:rPr kumimoji="1" lang="ja-JP" altLang="en-US" sz="1100" b="0" dirty="0">
                          <a:solidFill>
                            <a:schemeClr val="bg1"/>
                          </a:solidFill>
                          <a:latin typeface="UD デジタル 教科書体 NK-R" panose="02020400000000000000" pitchFamily="18" charset="-128"/>
                          <a:ea typeface="UD デジタル 教科書体 NK-R" panose="02020400000000000000" pitchFamily="18" charset="-128"/>
                        </a:rPr>
                        <a:t>令和５年度</a:t>
                      </a:r>
                    </a:p>
                  </a:txBody>
                  <a:tcPr anchor="ctr">
                    <a:lnR w="12700" cmpd="sng">
                      <a:noFill/>
                    </a:lnR>
                    <a:solidFill>
                      <a:schemeClr val="accent1"/>
                    </a:solidFill>
                  </a:tcPr>
                </a:tc>
                <a:tc>
                  <a:txBody>
                    <a:bodyPr/>
                    <a:lstStyle/>
                    <a:p>
                      <a:endParaRPr kumimoji="1" lang="ja-JP" altLang="en-US" b="0" dirty="0">
                        <a:latin typeface="UD デジタル 教科書体 NK-R" panose="02020400000000000000" pitchFamily="18" charset="-128"/>
                        <a:ea typeface="UD デジタル 教科書体 NK-R" panose="02020400000000000000" pitchFamily="18"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802163202"/>
                  </a:ext>
                </a:extLst>
              </a:tr>
              <a:tr h="405557">
                <a:tc>
                  <a:txBody>
                    <a:bodyPr/>
                    <a:lstStyle/>
                    <a:p>
                      <a:pPr algn="ctr"/>
                      <a:r>
                        <a:rPr kumimoji="1" lang="en-US" altLang="ja-JP" sz="1200" b="0" dirty="0">
                          <a:latin typeface="UD デジタル 教科書体 NK-R" panose="02020400000000000000" pitchFamily="18" charset="-128"/>
                          <a:ea typeface="UD デジタル 教科書体 NK-R" panose="02020400000000000000" pitchFamily="18" charset="-128"/>
                        </a:rPr>
                        <a:t>10</a:t>
                      </a:r>
                      <a:r>
                        <a:rPr kumimoji="1" lang="ja-JP" altLang="en-US" sz="1200" b="0" dirty="0">
                          <a:latin typeface="UD デジタル 教科書体 NK-R" panose="02020400000000000000" pitchFamily="18" charset="-128"/>
                          <a:ea typeface="UD デジタル 教科書体 NK-R" panose="02020400000000000000" pitchFamily="18" charset="-128"/>
                        </a:rPr>
                        <a:t>日３時間</a:t>
                      </a:r>
                    </a:p>
                  </a:txBody>
                  <a:tcPr anchor="ctr"/>
                </a:tc>
                <a:tc>
                  <a:txBody>
                    <a:bodyPr/>
                    <a:lstStyle/>
                    <a:p>
                      <a:pPr algn="ctr"/>
                      <a:r>
                        <a:rPr kumimoji="1" lang="en-US" altLang="ja-JP" sz="1200" b="0" dirty="0">
                          <a:latin typeface="UD デジタル 教科書体 NK-R" panose="02020400000000000000" pitchFamily="18" charset="-128"/>
                          <a:ea typeface="UD デジタル 教科書体 NK-R" panose="02020400000000000000" pitchFamily="18" charset="-128"/>
                        </a:rPr>
                        <a:t>1</a:t>
                      </a:r>
                      <a:r>
                        <a:rPr kumimoji="1" lang="ja-JP" altLang="en-US" sz="1200" b="0" dirty="0">
                          <a:latin typeface="UD デジタル 教科書体 NK-R" panose="02020400000000000000" pitchFamily="18" charset="-128"/>
                          <a:ea typeface="UD デジタル 教科書体 NK-R" panose="02020400000000000000" pitchFamily="18" charset="-128"/>
                        </a:rPr>
                        <a:t>２日７時間</a:t>
                      </a:r>
                    </a:p>
                  </a:txBody>
                  <a:tcPr anchor="ctr">
                    <a:lnR w="12700" cmpd="sng">
                      <a:noFill/>
                    </a:lnR>
                  </a:tcPr>
                </a:tc>
                <a:tc>
                  <a:txBody>
                    <a:bodyPr/>
                    <a:lstStyle/>
                    <a:p>
                      <a:endParaRPr kumimoji="1" lang="ja-JP" altLang="en-US" b="0" dirty="0">
                        <a:latin typeface="UD デジタル 教科書体 NK-R" panose="02020400000000000000" pitchFamily="18" charset="-128"/>
                        <a:ea typeface="UD デジタル 教科書体 NK-R" panose="02020400000000000000" pitchFamily="18"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022170339"/>
                  </a:ext>
                </a:extLst>
              </a:tr>
            </a:tbl>
          </a:graphicData>
        </a:graphic>
      </p:graphicFrame>
      <p:sp>
        <p:nvSpPr>
          <p:cNvPr id="52" name="正方形/長方形 51">
            <a:extLst>
              <a:ext uri="{FF2B5EF4-FFF2-40B4-BE49-F238E27FC236}">
                <a16:creationId xmlns:a16="http://schemas.microsoft.com/office/drawing/2014/main" id="{D513E1B9-F74C-42B7-A4BE-A2F321353A4A}"/>
              </a:ext>
            </a:extLst>
          </p:cNvPr>
          <p:cNvSpPr/>
          <p:nvPr/>
        </p:nvSpPr>
        <p:spPr>
          <a:xfrm>
            <a:off x="3881684" y="5986430"/>
            <a:ext cx="491049" cy="31835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0" tIns="0" rIns="0"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900" dirty="0"/>
              <a:t>（日）</a:t>
            </a:r>
          </a:p>
        </p:txBody>
      </p:sp>
      <p:sp>
        <p:nvSpPr>
          <p:cNvPr id="27" name="スライド番号プレースホルダー 30">
            <a:extLst>
              <a:ext uri="{FF2B5EF4-FFF2-40B4-BE49-F238E27FC236}">
                <a16:creationId xmlns:a16="http://schemas.microsoft.com/office/drawing/2014/main" id="{EFE42EF6-43A8-40CD-A656-54937F2B8053}"/>
              </a:ext>
            </a:extLst>
          </p:cNvPr>
          <p:cNvSpPr>
            <a:spLocks noGrp="1"/>
          </p:cNvSpPr>
          <p:nvPr>
            <p:ph type="sldNum" sz="quarter" idx="12"/>
          </p:nvPr>
        </p:nvSpPr>
        <p:spPr>
          <a:xfrm>
            <a:off x="7080365" y="6483234"/>
            <a:ext cx="2057400" cy="365125"/>
          </a:xfrm>
        </p:spPr>
        <p:txBody>
          <a:bodyPr/>
          <a:lstStyle/>
          <a:p>
            <a:fld id="{9258FC76-0BB2-4902-9F00-7AE7FA136629}"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t>27</a:t>
            </a:fld>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graphicFrame>
        <p:nvGraphicFramePr>
          <p:cNvPr id="30" name="グラフ 29">
            <a:extLst>
              <a:ext uri="{FF2B5EF4-FFF2-40B4-BE49-F238E27FC236}">
                <a16:creationId xmlns:a16="http://schemas.microsoft.com/office/drawing/2014/main" id="{BE1EE636-B42D-411F-904C-0C3EFBE6CA7D}"/>
              </a:ext>
            </a:extLst>
          </p:cNvPr>
          <p:cNvGraphicFramePr>
            <a:graphicFrameLocks/>
          </p:cNvGraphicFramePr>
          <p:nvPr>
            <p:extLst>
              <p:ext uri="{D42A27DB-BD31-4B8C-83A1-F6EECF244321}">
                <p14:modId xmlns:p14="http://schemas.microsoft.com/office/powerpoint/2010/main" val="2254337650"/>
              </p:ext>
            </p:extLst>
          </p:nvPr>
        </p:nvGraphicFramePr>
        <p:xfrm>
          <a:off x="3837522" y="3264231"/>
          <a:ext cx="4815613" cy="3040553"/>
        </p:xfrm>
        <a:graphic>
          <a:graphicData uri="http://schemas.openxmlformats.org/drawingml/2006/chart">
            <c:chart xmlns:c="http://schemas.openxmlformats.org/drawingml/2006/chart" xmlns:r="http://schemas.openxmlformats.org/officeDocument/2006/relationships" r:id="rId4"/>
          </a:graphicData>
        </a:graphic>
      </p:graphicFrame>
      <p:grpSp>
        <p:nvGrpSpPr>
          <p:cNvPr id="44" name="グループ化 43">
            <a:extLst>
              <a:ext uri="{FF2B5EF4-FFF2-40B4-BE49-F238E27FC236}">
                <a16:creationId xmlns:a16="http://schemas.microsoft.com/office/drawing/2014/main" id="{4C68BF61-69A3-46E3-8538-7EC532C2689B}"/>
              </a:ext>
            </a:extLst>
          </p:cNvPr>
          <p:cNvGrpSpPr/>
          <p:nvPr/>
        </p:nvGrpSpPr>
        <p:grpSpPr>
          <a:xfrm>
            <a:off x="4296320" y="5359790"/>
            <a:ext cx="4193126" cy="328534"/>
            <a:chOff x="3881017" y="748798"/>
            <a:chExt cx="4193126" cy="328534"/>
          </a:xfrm>
        </p:grpSpPr>
        <p:sp>
          <p:nvSpPr>
            <p:cNvPr id="45" name="波線 44">
              <a:extLst>
                <a:ext uri="{FF2B5EF4-FFF2-40B4-BE49-F238E27FC236}">
                  <a16:creationId xmlns:a16="http://schemas.microsoft.com/office/drawing/2014/main" id="{D6884ECF-9B2C-41F0-8D31-394AD607DD19}"/>
                </a:ext>
              </a:extLst>
            </p:cNvPr>
            <p:cNvSpPr/>
            <p:nvPr/>
          </p:nvSpPr>
          <p:spPr>
            <a:xfrm>
              <a:off x="3881017" y="749630"/>
              <a:ext cx="693683" cy="318334"/>
            </a:xfrm>
            <a:prstGeom prst="wav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p:txBody>
        </p:sp>
        <p:sp>
          <p:nvSpPr>
            <p:cNvPr id="46" name="波線 45">
              <a:extLst>
                <a:ext uri="{FF2B5EF4-FFF2-40B4-BE49-F238E27FC236}">
                  <a16:creationId xmlns:a16="http://schemas.microsoft.com/office/drawing/2014/main" id="{D9DA749D-3BAA-42BE-AAD5-7EA637260998}"/>
                </a:ext>
              </a:extLst>
            </p:cNvPr>
            <p:cNvSpPr/>
            <p:nvPr/>
          </p:nvSpPr>
          <p:spPr>
            <a:xfrm>
              <a:off x="4572000" y="748972"/>
              <a:ext cx="693683" cy="318334"/>
            </a:xfrm>
            <a:prstGeom prst="wav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p:txBody>
        </p:sp>
        <p:sp>
          <p:nvSpPr>
            <p:cNvPr id="47" name="波線 46">
              <a:extLst>
                <a:ext uri="{FF2B5EF4-FFF2-40B4-BE49-F238E27FC236}">
                  <a16:creationId xmlns:a16="http://schemas.microsoft.com/office/drawing/2014/main" id="{2D76EF5B-07C5-47D0-823D-FDBF3D9E3858}"/>
                </a:ext>
              </a:extLst>
            </p:cNvPr>
            <p:cNvSpPr/>
            <p:nvPr/>
          </p:nvSpPr>
          <p:spPr>
            <a:xfrm>
              <a:off x="5262532" y="748972"/>
              <a:ext cx="693682" cy="318333"/>
            </a:xfrm>
            <a:prstGeom prst="wav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p:txBody>
        </p:sp>
        <p:sp>
          <p:nvSpPr>
            <p:cNvPr id="48" name="波線 47">
              <a:extLst>
                <a:ext uri="{FF2B5EF4-FFF2-40B4-BE49-F238E27FC236}">
                  <a16:creationId xmlns:a16="http://schemas.microsoft.com/office/drawing/2014/main" id="{F3395F16-6ECE-4B51-966F-5FB8DC7532BA}"/>
                </a:ext>
              </a:extLst>
            </p:cNvPr>
            <p:cNvSpPr/>
            <p:nvPr/>
          </p:nvSpPr>
          <p:spPr>
            <a:xfrm>
              <a:off x="5953229" y="748798"/>
              <a:ext cx="749895" cy="318334"/>
            </a:xfrm>
            <a:prstGeom prst="wav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p:txBody>
        </p:sp>
        <p:sp>
          <p:nvSpPr>
            <p:cNvPr id="49" name="波線 48">
              <a:extLst>
                <a:ext uri="{FF2B5EF4-FFF2-40B4-BE49-F238E27FC236}">
                  <a16:creationId xmlns:a16="http://schemas.microsoft.com/office/drawing/2014/main" id="{7DA08F6E-6D55-42BE-83D1-9677FF8DF488}"/>
                </a:ext>
              </a:extLst>
            </p:cNvPr>
            <p:cNvSpPr/>
            <p:nvPr/>
          </p:nvSpPr>
          <p:spPr>
            <a:xfrm>
              <a:off x="6688728" y="758999"/>
              <a:ext cx="693683" cy="318333"/>
            </a:xfrm>
            <a:prstGeom prst="wav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200" dirty="0">
                <a:latin typeface="UD デジタル 教科書体 NK-R" panose="02020400000000000000" pitchFamily="18" charset="-128"/>
                <a:ea typeface="UD デジタル 教科書体 NK-R" panose="02020400000000000000" pitchFamily="18" charset="-128"/>
              </a:endParaRPr>
            </a:p>
          </p:txBody>
        </p:sp>
        <p:sp>
          <p:nvSpPr>
            <p:cNvPr id="50" name="波線 49">
              <a:extLst>
                <a:ext uri="{FF2B5EF4-FFF2-40B4-BE49-F238E27FC236}">
                  <a16:creationId xmlns:a16="http://schemas.microsoft.com/office/drawing/2014/main" id="{AA47B855-FFF2-4506-931C-5B7F1165C455}"/>
                </a:ext>
              </a:extLst>
            </p:cNvPr>
            <p:cNvSpPr/>
            <p:nvPr/>
          </p:nvSpPr>
          <p:spPr>
            <a:xfrm>
              <a:off x="7380460" y="758999"/>
              <a:ext cx="693683" cy="318333"/>
            </a:xfrm>
            <a:prstGeom prst="wav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200">
                <a:latin typeface="UD デジタル 教科書体 NK-R" panose="02020400000000000000" pitchFamily="18" charset="-128"/>
                <a:ea typeface="UD デジタル 教科書体 NK-R" panose="02020400000000000000" pitchFamily="18" charset="-128"/>
              </a:endParaRPr>
            </a:p>
          </p:txBody>
        </p:sp>
      </p:grpSp>
    </p:spTree>
    <p:extLst>
      <p:ext uri="{BB962C8B-B14F-4D97-AF65-F5344CB8AC3E}">
        <p14:creationId xmlns:p14="http://schemas.microsoft.com/office/powerpoint/2010/main" val="16061231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字幕 4">
            <a:extLst>
              <a:ext uri="{FF2B5EF4-FFF2-40B4-BE49-F238E27FC236}">
                <a16:creationId xmlns:a16="http://schemas.microsoft.com/office/drawing/2014/main" id="{85344B50-811F-4573-A220-3A35B371A4B9}"/>
              </a:ext>
            </a:extLst>
          </p:cNvPr>
          <p:cNvSpPr txBox="1">
            <a:spLocks/>
          </p:cNvSpPr>
          <p:nvPr/>
        </p:nvSpPr>
        <p:spPr>
          <a:xfrm>
            <a:off x="208329" y="5545237"/>
            <a:ext cx="8769928" cy="1159159"/>
          </a:xfrm>
          <a:prstGeom prst="rect">
            <a:avLst/>
          </a:prstGeom>
          <a:solidFill>
            <a:srgbClr val="EBF0F9"/>
          </a:solidFill>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500" dirty="0">
              <a:latin typeface="UD デジタル 教科書体 NK-R" panose="02020400000000000000" pitchFamily="18" charset="-128"/>
              <a:ea typeface="UD デジタル 教科書体 NK-R" panose="02020400000000000000" pitchFamily="18" charset="-128"/>
            </a:endParaRPr>
          </a:p>
          <a:p>
            <a:pPr algn="l"/>
            <a:endParaRPr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30" name="字幕 4">
            <a:extLst>
              <a:ext uri="{FF2B5EF4-FFF2-40B4-BE49-F238E27FC236}">
                <a16:creationId xmlns:a16="http://schemas.microsoft.com/office/drawing/2014/main" id="{22748543-1882-4A2F-B3E2-B0E0042119FF}"/>
              </a:ext>
            </a:extLst>
          </p:cNvPr>
          <p:cNvSpPr txBox="1">
            <a:spLocks/>
          </p:cNvSpPr>
          <p:nvPr/>
        </p:nvSpPr>
        <p:spPr>
          <a:xfrm>
            <a:off x="208329" y="3644970"/>
            <a:ext cx="8769928" cy="1439328"/>
          </a:xfrm>
          <a:prstGeom prst="rect">
            <a:avLst/>
          </a:prstGeom>
          <a:solidFill>
            <a:srgbClr val="EBF0F9"/>
          </a:solidFill>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500" dirty="0">
              <a:latin typeface="UD デジタル 教科書体 NK-R" panose="02020400000000000000" pitchFamily="18" charset="-128"/>
              <a:ea typeface="UD デジタル 教科書体 NK-R" panose="02020400000000000000" pitchFamily="18" charset="-128"/>
            </a:endParaRPr>
          </a:p>
          <a:p>
            <a:pPr algn="l"/>
            <a:endParaRPr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8" name="正方形/長方形 7">
            <a:extLst>
              <a:ext uri="{FF2B5EF4-FFF2-40B4-BE49-F238E27FC236}">
                <a16:creationId xmlns:a16="http://schemas.microsoft.com/office/drawing/2014/main" id="{6742F4D1-CFE0-4401-8D5F-9175657E2401}"/>
              </a:ext>
            </a:extLst>
          </p:cNvPr>
          <p:cNvSpPr/>
          <p:nvPr/>
        </p:nvSpPr>
        <p:spPr>
          <a:xfrm>
            <a:off x="-8313" y="-1"/>
            <a:ext cx="9152313" cy="79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9" name="字幕 4">
            <a:extLst>
              <a:ext uri="{FF2B5EF4-FFF2-40B4-BE49-F238E27FC236}">
                <a16:creationId xmlns:a16="http://schemas.microsoft.com/office/drawing/2014/main" id="{3229611B-6D22-4AF6-9A71-DAEFA10E40DD}"/>
              </a:ext>
            </a:extLst>
          </p:cNvPr>
          <p:cNvSpPr txBox="1">
            <a:spLocks/>
          </p:cNvSpPr>
          <p:nvPr/>
        </p:nvSpPr>
        <p:spPr>
          <a:xfrm>
            <a:off x="205317" y="2033666"/>
            <a:ext cx="8769928" cy="1190881"/>
          </a:xfrm>
          <a:prstGeom prst="rect">
            <a:avLst/>
          </a:prstGeom>
          <a:solidFill>
            <a:srgbClr val="EBF0F9"/>
          </a:solidFill>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500" dirty="0">
              <a:latin typeface="UD デジタル 教科書体 NK-R" panose="02020400000000000000" pitchFamily="18" charset="-128"/>
              <a:ea typeface="UD デジタル 教科書体 NK-R" panose="02020400000000000000" pitchFamily="18" charset="-128"/>
            </a:endParaRPr>
          </a:p>
          <a:p>
            <a:pPr algn="l"/>
            <a:endParaRPr lang="en-US" altLang="ja-JP" sz="1400" dirty="0">
              <a:latin typeface="UD デジタル 教科書体 NK-R" panose="02020400000000000000" pitchFamily="18" charset="-128"/>
              <a:ea typeface="UD デジタル 教科書体 NK-R" panose="02020400000000000000" pitchFamily="18" charset="-128"/>
            </a:endParaRPr>
          </a:p>
        </p:txBody>
      </p:sp>
      <p:grpSp>
        <p:nvGrpSpPr>
          <p:cNvPr id="2" name="グループ化 1">
            <a:extLst>
              <a:ext uri="{FF2B5EF4-FFF2-40B4-BE49-F238E27FC236}">
                <a16:creationId xmlns:a16="http://schemas.microsoft.com/office/drawing/2014/main" id="{C71B1623-DFDA-48F4-90AA-DEEBB29F1DDA}"/>
              </a:ext>
            </a:extLst>
          </p:cNvPr>
          <p:cNvGrpSpPr/>
          <p:nvPr/>
        </p:nvGrpSpPr>
        <p:grpSpPr>
          <a:xfrm>
            <a:off x="338203" y="2098805"/>
            <a:ext cx="8515359" cy="1010609"/>
            <a:chOff x="348294" y="1752698"/>
            <a:chExt cx="4178527" cy="1213268"/>
          </a:xfrm>
        </p:grpSpPr>
        <p:sp>
          <p:nvSpPr>
            <p:cNvPr id="10" name="正方形/長方形 9">
              <a:extLst>
                <a:ext uri="{FF2B5EF4-FFF2-40B4-BE49-F238E27FC236}">
                  <a16:creationId xmlns:a16="http://schemas.microsoft.com/office/drawing/2014/main" id="{E39AA9EB-47CF-434C-B52E-4766BB7B788C}"/>
                </a:ext>
              </a:extLst>
            </p:cNvPr>
            <p:cNvSpPr/>
            <p:nvPr/>
          </p:nvSpPr>
          <p:spPr>
            <a:xfrm>
              <a:off x="350821" y="2177090"/>
              <a:ext cx="4176000" cy="78887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pPr marL="171450" indent="-171450" algn="l">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子育てのための休暇、休業制度については、令和６年度に、子育て部分休暇の対象となる子の年齢を小学６年生までとするなど、拡充を図ってきたところですが、引き続き国の動向、社会情勢や職員ニーズなどを踏まえながら、必要に応じて改善を行います。　</a:t>
              </a:r>
            </a:p>
          </p:txBody>
        </p:sp>
        <p:sp>
          <p:nvSpPr>
            <p:cNvPr id="12" name="正方形/長方形 11">
              <a:extLst>
                <a:ext uri="{FF2B5EF4-FFF2-40B4-BE49-F238E27FC236}">
                  <a16:creationId xmlns:a16="http://schemas.microsoft.com/office/drawing/2014/main" id="{32F03398-04B3-4646-B5F2-21B94E793443}"/>
                </a:ext>
              </a:extLst>
            </p:cNvPr>
            <p:cNvSpPr/>
            <p:nvPr/>
          </p:nvSpPr>
          <p:spPr>
            <a:xfrm>
              <a:off x="348294" y="1752698"/>
              <a:ext cx="4178527" cy="4321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教育総務企画課</a:t>
              </a:r>
              <a:endParaRPr lang="en-US" altLang="ja-JP" sz="1100" b="1" dirty="0">
                <a:solidFill>
                  <a:schemeClr val="bg1"/>
                </a:solidFill>
                <a:latin typeface="UD デジタル 教科書体 NK-R" panose="02020400000000000000" pitchFamily="18" charset="-128"/>
                <a:ea typeface="UD デジタル 教科書体 NK-R" panose="02020400000000000000" pitchFamily="18" charset="-128"/>
              </a:endParaRPr>
            </a:p>
          </p:txBody>
        </p:sp>
      </p:grpSp>
      <p:grpSp>
        <p:nvGrpSpPr>
          <p:cNvPr id="14" name="グループ化 13">
            <a:extLst>
              <a:ext uri="{FF2B5EF4-FFF2-40B4-BE49-F238E27FC236}">
                <a16:creationId xmlns:a16="http://schemas.microsoft.com/office/drawing/2014/main" id="{28964BB3-DBE1-4717-9B6C-17FCC6B01348}"/>
              </a:ext>
            </a:extLst>
          </p:cNvPr>
          <p:cNvGrpSpPr/>
          <p:nvPr/>
        </p:nvGrpSpPr>
        <p:grpSpPr>
          <a:xfrm>
            <a:off x="334176" y="3710485"/>
            <a:ext cx="8499643" cy="1303225"/>
            <a:chOff x="346975" y="1572239"/>
            <a:chExt cx="4177319" cy="1303225"/>
          </a:xfrm>
        </p:grpSpPr>
        <p:sp>
          <p:nvSpPr>
            <p:cNvPr id="15" name="正方形/長方形 14">
              <a:extLst>
                <a:ext uri="{FF2B5EF4-FFF2-40B4-BE49-F238E27FC236}">
                  <a16:creationId xmlns:a16="http://schemas.microsoft.com/office/drawing/2014/main" id="{B9E8EA6E-B29A-4DAF-9524-15B44737E6CF}"/>
                </a:ext>
              </a:extLst>
            </p:cNvPr>
            <p:cNvSpPr/>
            <p:nvPr/>
          </p:nvSpPr>
          <p:spPr>
            <a:xfrm>
              <a:off x="346975" y="1923349"/>
              <a:ext cx="4176000" cy="9521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Ins="79200" rtlCol="0" anchor="ctr"/>
            <a:lstStyle/>
            <a:p>
              <a:pPr marL="171450" indent="-171450" algn="l">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勤務時間については、職員が多様な働き方ができるよう、時差出勤制度、休憩時間（昼休み）の柔軟化や、フレックスタイム制度の見直し等を行ってきたところですが、引き続き国の動向、社会情勢や職員ニーズなどを踏まえながら、必要に応じて改善を行います。　</a:t>
              </a:r>
            </a:p>
          </p:txBody>
        </p:sp>
        <p:sp>
          <p:nvSpPr>
            <p:cNvPr id="16" name="正方形/長方形 15">
              <a:extLst>
                <a:ext uri="{FF2B5EF4-FFF2-40B4-BE49-F238E27FC236}">
                  <a16:creationId xmlns:a16="http://schemas.microsoft.com/office/drawing/2014/main" id="{3462B905-13DB-44AE-847D-E6E0DA81D95D}"/>
                </a:ext>
              </a:extLst>
            </p:cNvPr>
            <p:cNvSpPr/>
            <p:nvPr/>
          </p:nvSpPr>
          <p:spPr>
            <a:xfrm>
              <a:off x="346975" y="1572239"/>
              <a:ext cx="4177319" cy="359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教育総務企画課</a:t>
              </a:r>
              <a:endParaRPr lang="en-US" altLang="ja-JP" sz="1100" b="1" dirty="0">
                <a:solidFill>
                  <a:schemeClr val="bg1"/>
                </a:solidFill>
                <a:latin typeface="UD デジタル 教科書体 NK-R" panose="02020400000000000000" pitchFamily="18" charset="-128"/>
                <a:ea typeface="UD デジタル 教科書体 NK-R" panose="02020400000000000000" pitchFamily="18" charset="-128"/>
              </a:endParaRPr>
            </a:p>
          </p:txBody>
        </p:sp>
      </p:grpSp>
      <p:sp>
        <p:nvSpPr>
          <p:cNvPr id="17" name="字幕 4">
            <a:extLst>
              <a:ext uri="{FF2B5EF4-FFF2-40B4-BE49-F238E27FC236}">
                <a16:creationId xmlns:a16="http://schemas.microsoft.com/office/drawing/2014/main" id="{938A8B08-A6F6-412C-9133-0A287DEDB7A4}"/>
              </a:ext>
            </a:extLst>
          </p:cNvPr>
          <p:cNvSpPr>
            <a:spLocks noGrp="1"/>
          </p:cNvSpPr>
          <p:nvPr>
            <p:ph type="subTitle" idx="1"/>
          </p:nvPr>
        </p:nvSpPr>
        <p:spPr>
          <a:xfrm>
            <a:off x="201676" y="796429"/>
            <a:ext cx="8767029" cy="901519"/>
          </a:xfrm>
        </p:spPr>
        <p:txBody>
          <a:bodyPr anchor="ctr">
            <a:noAutofit/>
          </a:bodyPr>
          <a:lstStyle/>
          <a:p>
            <a:pPr algn="l"/>
            <a:r>
              <a:rPr lang="ja-JP" altLang="en-US" sz="1400" b="1" dirty="0">
                <a:latin typeface="UD デジタル 教科書体 NK-R" panose="02020400000000000000" pitchFamily="18" charset="-128"/>
                <a:ea typeface="UD デジタル 教科書体 NK-R" panose="02020400000000000000" pitchFamily="18" charset="-128"/>
              </a:rPr>
              <a:t>　子育てに関する制度の充実は、職員の子育てと仕事の両立支援につながるだけでなく、大阪府にとっても人材を確保できるなど、公務能率の維持や府民サービスの向上を図る上で重要なことです。</a:t>
            </a:r>
            <a:br>
              <a:rPr lang="en-US" altLang="ja-JP" sz="1400" b="1" dirty="0">
                <a:latin typeface="UD デジタル 教科書体 NK-R" panose="02020400000000000000" pitchFamily="18" charset="-128"/>
                <a:ea typeface="UD デジタル 教科書体 NK-R" panose="02020400000000000000" pitchFamily="18" charset="-128"/>
              </a:rPr>
            </a:br>
            <a:r>
              <a:rPr lang="ja-JP" altLang="en-US" sz="1400" b="1" dirty="0">
                <a:latin typeface="UD デジタル 教科書体 NK-R" panose="02020400000000000000" pitchFamily="18" charset="-128"/>
                <a:ea typeface="UD デジタル 教科書体 NK-R" panose="02020400000000000000" pitchFamily="18" charset="-128"/>
              </a:rPr>
              <a:t>　このため、勤務時間の柔軟な運用を図るとともに、テレワークの推進を図るなど、子育てのための制度・環境の改善に取り組みます。</a:t>
            </a:r>
            <a:endParaRPr lang="ja-JP" altLang="en-US" sz="1400" b="1" dirty="0">
              <a:highlight>
                <a:srgbClr val="FFFF00"/>
              </a:highlight>
              <a:latin typeface="UD デジタル 教科書体 NK-R" panose="02020400000000000000" pitchFamily="18" charset="-128"/>
              <a:ea typeface="UD デジタル 教科書体 NK-R" panose="02020400000000000000" pitchFamily="18" charset="-128"/>
            </a:endParaRPr>
          </a:p>
        </p:txBody>
      </p:sp>
      <p:grpSp>
        <p:nvGrpSpPr>
          <p:cNvPr id="22" name="グループ化 21">
            <a:extLst>
              <a:ext uri="{FF2B5EF4-FFF2-40B4-BE49-F238E27FC236}">
                <a16:creationId xmlns:a16="http://schemas.microsoft.com/office/drawing/2014/main" id="{CD6B6A96-595A-4EAB-92B8-E32823001E93}"/>
              </a:ext>
            </a:extLst>
          </p:cNvPr>
          <p:cNvGrpSpPr/>
          <p:nvPr/>
        </p:nvGrpSpPr>
        <p:grpSpPr>
          <a:xfrm>
            <a:off x="341681" y="5665816"/>
            <a:ext cx="8507043" cy="918165"/>
            <a:chOff x="348294" y="1859462"/>
            <a:chExt cx="4176000" cy="918165"/>
          </a:xfrm>
        </p:grpSpPr>
        <p:sp>
          <p:nvSpPr>
            <p:cNvPr id="23" name="正方形/長方形 22">
              <a:extLst>
                <a:ext uri="{FF2B5EF4-FFF2-40B4-BE49-F238E27FC236}">
                  <a16:creationId xmlns:a16="http://schemas.microsoft.com/office/drawing/2014/main" id="{F308D98A-9840-46C1-9FE3-A62E27239BD3}"/>
                </a:ext>
              </a:extLst>
            </p:cNvPr>
            <p:cNvSpPr/>
            <p:nvPr/>
          </p:nvSpPr>
          <p:spPr>
            <a:xfrm>
              <a:off x="348294" y="2220191"/>
              <a:ext cx="4174293" cy="5574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pPr marL="171450" indent="-171450" algn="l">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人事評価制度において、仕事と生活の調和（ワーク・ライフ・バランス）の推進に資するような効率的な業務運営や良好な職場環境づくりに向けてとられた行動について、引き続き、適正に評価するよう努めていきます。</a:t>
              </a:r>
            </a:p>
          </p:txBody>
        </p:sp>
        <p:sp>
          <p:nvSpPr>
            <p:cNvPr id="24" name="正方形/長方形 23">
              <a:extLst>
                <a:ext uri="{FF2B5EF4-FFF2-40B4-BE49-F238E27FC236}">
                  <a16:creationId xmlns:a16="http://schemas.microsoft.com/office/drawing/2014/main" id="{83127BD0-238E-4D88-B85A-528C7EEE76FE}"/>
                </a:ext>
              </a:extLst>
            </p:cNvPr>
            <p:cNvSpPr/>
            <p:nvPr/>
          </p:nvSpPr>
          <p:spPr>
            <a:xfrm>
              <a:off x="348294" y="1859462"/>
              <a:ext cx="4176000" cy="359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教育総務企画課</a:t>
              </a:r>
              <a:endParaRPr lang="en-US" altLang="ja-JP" sz="1100" b="1" dirty="0">
                <a:solidFill>
                  <a:schemeClr val="bg1"/>
                </a:solidFill>
                <a:latin typeface="UD デジタル 教科書体 NK-R" panose="02020400000000000000" pitchFamily="18" charset="-128"/>
                <a:ea typeface="UD デジタル 教科書体 NK-R" panose="02020400000000000000" pitchFamily="18" charset="-128"/>
              </a:endParaRPr>
            </a:p>
          </p:txBody>
        </p:sp>
      </p:grpSp>
      <p:sp>
        <p:nvSpPr>
          <p:cNvPr id="11" name="スライド番号プレースホルダー 10">
            <a:extLst>
              <a:ext uri="{FF2B5EF4-FFF2-40B4-BE49-F238E27FC236}">
                <a16:creationId xmlns:a16="http://schemas.microsoft.com/office/drawing/2014/main" id="{135EA5EB-C163-4724-99CF-7EF2DA2EF7C1}"/>
              </a:ext>
            </a:extLst>
          </p:cNvPr>
          <p:cNvSpPr>
            <a:spLocks noGrp="1"/>
          </p:cNvSpPr>
          <p:nvPr>
            <p:ph type="sldNum" sz="quarter" idx="12"/>
          </p:nvPr>
        </p:nvSpPr>
        <p:spPr>
          <a:xfrm>
            <a:off x="7080365" y="6492875"/>
            <a:ext cx="2057400" cy="365125"/>
          </a:xfrm>
        </p:spPr>
        <p:txBody>
          <a:bodyPr/>
          <a:lstStyle/>
          <a:p>
            <a:fld id="{9258FC76-0BB2-4902-9F00-7AE7FA136629}"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t>28</a:t>
            </a:fld>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5" name="タイトル 1">
            <a:extLst>
              <a:ext uri="{FF2B5EF4-FFF2-40B4-BE49-F238E27FC236}">
                <a16:creationId xmlns:a16="http://schemas.microsoft.com/office/drawing/2014/main" id="{985B52D9-ACC3-4EFD-B27C-61534BFE740E}"/>
              </a:ext>
            </a:extLst>
          </p:cNvPr>
          <p:cNvSpPr txBox="1">
            <a:spLocks/>
          </p:cNvSpPr>
          <p:nvPr/>
        </p:nvSpPr>
        <p:spPr>
          <a:xfrm>
            <a:off x="6234" y="0"/>
            <a:ext cx="1800000" cy="78962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第４章</a:t>
            </a:r>
            <a:r>
              <a:rPr lang="ja-JP" altLang="en-US" sz="3600" b="1" dirty="0">
                <a:solidFill>
                  <a:schemeClr val="bg1"/>
                </a:solidFill>
                <a:latin typeface="UD デジタル 教科書体 NK-R" panose="02020400000000000000" pitchFamily="18" charset="-128"/>
                <a:ea typeface="UD デジタル 教科書体 NK-R" panose="02020400000000000000" pitchFamily="18" charset="-128"/>
              </a:rPr>
              <a:t>　</a:t>
            </a:r>
            <a:endParaRPr lang="en-US" altLang="ja-JP" sz="3600" b="1"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1200" b="1" dirty="0">
                <a:solidFill>
                  <a:schemeClr val="bg1"/>
                </a:solidFill>
                <a:latin typeface="UD デジタル 教科書体 NK-R" panose="02020400000000000000" pitchFamily="18" charset="-128"/>
                <a:ea typeface="UD デジタル 教科書体 NK-R" panose="02020400000000000000" pitchFamily="18" charset="-128"/>
              </a:rPr>
              <a:t>具体的な取組内容</a:t>
            </a:r>
            <a:endParaRPr lang="ja-JP" altLang="en-US" sz="1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26" name="タイトル 1">
            <a:extLst>
              <a:ext uri="{FF2B5EF4-FFF2-40B4-BE49-F238E27FC236}">
                <a16:creationId xmlns:a16="http://schemas.microsoft.com/office/drawing/2014/main" id="{CDD489C7-7CAD-4988-BA26-26CE38C93793}"/>
              </a:ext>
            </a:extLst>
          </p:cNvPr>
          <p:cNvSpPr txBox="1">
            <a:spLocks/>
          </p:cNvSpPr>
          <p:nvPr/>
        </p:nvSpPr>
        <p:spPr>
          <a:xfrm>
            <a:off x="1729046" y="0"/>
            <a:ext cx="7408719" cy="78689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b="1">
                <a:solidFill>
                  <a:schemeClr val="bg1"/>
                </a:solidFill>
                <a:latin typeface="UD デジタル 教科書体 NK-R" panose="02020400000000000000" pitchFamily="18" charset="-128"/>
                <a:ea typeface="UD デジタル 教科書体 NK-R" panose="02020400000000000000" pitchFamily="18" charset="-128"/>
              </a:rPr>
              <a:t>　</a:t>
            </a:r>
            <a:r>
              <a:rPr lang="ja-JP" altLang="en-US" sz="2000" b="1" u="sng">
                <a:solidFill>
                  <a:schemeClr val="bg1"/>
                </a:solidFill>
                <a:latin typeface="UD デジタル 教科書体 NK-R" panose="02020400000000000000" pitchFamily="18" charset="-128"/>
                <a:ea typeface="UD デジタル 教科書体 NK-R" panose="02020400000000000000" pitchFamily="18" charset="-128"/>
              </a:rPr>
              <a:t>３．子育てのための制度・環境の改善</a:t>
            </a:r>
            <a:endParaRPr lang="en-US" altLang="ja-JP" sz="1200" b="1">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28" name="正方形/長方形 27">
            <a:extLst>
              <a:ext uri="{FF2B5EF4-FFF2-40B4-BE49-F238E27FC236}">
                <a16:creationId xmlns:a16="http://schemas.microsoft.com/office/drawing/2014/main" id="{482F7B3B-99C7-43EA-82BF-1154D5EB9FBB}"/>
              </a:ext>
            </a:extLst>
          </p:cNvPr>
          <p:cNvSpPr/>
          <p:nvPr/>
        </p:nvSpPr>
        <p:spPr>
          <a:xfrm>
            <a:off x="-788" y="1644000"/>
            <a:ext cx="9144000" cy="339562"/>
          </a:xfrm>
          <a:prstGeom prst="rect">
            <a:avLst/>
          </a:prstGeom>
          <a:solidFill>
            <a:srgbClr val="ECF5E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（１）</a:t>
            </a:r>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子育てのための休暇、休業制度の改善</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9" name="正方形/長方形 28">
            <a:extLst>
              <a:ext uri="{FF2B5EF4-FFF2-40B4-BE49-F238E27FC236}">
                <a16:creationId xmlns:a16="http://schemas.microsoft.com/office/drawing/2014/main" id="{9AD22244-FB8D-458E-9838-8AE7600E0DE0}"/>
              </a:ext>
            </a:extLst>
          </p:cNvPr>
          <p:cNvSpPr/>
          <p:nvPr/>
        </p:nvSpPr>
        <p:spPr>
          <a:xfrm>
            <a:off x="11998" y="3270294"/>
            <a:ext cx="9144000" cy="339562"/>
          </a:xfrm>
          <a:prstGeom prst="rect">
            <a:avLst/>
          </a:prstGeom>
          <a:solidFill>
            <a:srgbClr val="ECF5E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（２）</a:t>
            </a:r>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勤務時間の柔軟な運用</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2" name="正方形/長方形 31">
            <a:extLst>
              <a:ext uri="{FF2B5EF4-FFF2-40B4-BE49-F238E27FC236}">
                <a16:creationId xmlns:a16="http://schemas.microsoft.com/office/drawing/2014/main" id="{D074FDC6-7AAB-4A5B-B9A5-5779BD38C80D}"/>
              </a:ext>
            </a:extLst>
          </p:cNvPr>
          <p:cNvSpPr/>
          <p:nvPr/>
        </p:nvSpPr>
        <p:spPr>
          <a:xfrm>
            <a:off x="11998" y="5139670"/>
            <a:ext cx="9144000" cy="339562"/>
          </a:xfrm>
          <a:prstGeom prst="rect">
            <a:avLst/>
          </a:prstGeom>
          <a:solidFill>
            <a:srgbClr val="ECF5E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（３）人事評価への反映</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3" name="矢印: 五方向 32">
            <a:extLst>
              <a:ext uri="{FF2B5EF4-FFF2-40B4-BE49-F238E27FC236}">
                <a16:creationId xmlns:a16="http://schemas.microsoft.com/office/drawing/2014/main" id="{247108FA-E94F-4D97-A5DC-EBB843D9EE77}"/>
              </a:ext>
            </a:extLst>
          </p:cNvPr>
          <p:cNvSpPr/>
          <p:nvPr/>
        </p:nvSpPr>
        <p:spPr>
          <a:xfrm>
            <a:off x="402234" y="2138432"/>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34" name="矢印: 五方向 33">
            <a:extLst>
              <a:ext uri="{FF2B5EF4-FFF2-40B4-BE49-F238E27FC236}">
                <a16:creationId xmlns:a16="http://schemas.microsoft.com/office/drawing/2014/main" id="{8EDE31B3-B966-4011-935E-FA10971B8013}"/>
              </a:ext>
            </a:extLst>
          </p:cNvPr>
          <p:cNvSpPr/>
          <p:nvPr/>
        </p:nvSpPr>
        <p:spPr>
          <a:xfrm>
            <a:off x="393269" y="3751881"/>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35" name="矢印: 五方向 34">
            <a:extLst>
              <a:ext uri="{FF2B5EF4-FFF2-40B4-BE49-F238E27FC236}">
                <a16:creationId xmlns:a16="http://schemas.microsoft.com/office/drawing/2014/main" id="{2AFD82EE-196B-4725-ABA2-CAE77E9E578A}"/>
              </a:ext>
            </a:extLst>
          </p:cNvPr>
          <p:cNvSpPr/>
          <p:nvPr/>
        </p:nvSpPr>
        <p:spPr>
          <a:xfrm>
            <a:off x="471808" y="5701498"/>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Tree>
    <p:extLst>
      <p:ext uri="{BB962C8B-B14F-4D97-AF65-F5344CB8AC3E}">
        <p14:creationId xmlns:p14="http://schemas.microsoft.com/office/powerpoint/2010/main" val="3617267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6742F4D1-CFE0-4401-8D5F-9175657E2401}"/>
              </a:ext>
            </a:extLst>
          </p:cNvPr>
          <p:cNvSpPr/>
          <p:nvPr/>
        </p:nvSpPr>
        <p:spPr>
          <a:xfrm>
            <a:off x="-8966" y="393"/>
            <a:ext cx="9152965" cy="79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ゴシック" panose="020B0609070205080204" pitchFamily="49" charset="-128"/>
              <a:ea typeface="ＭＳ ゴシック" panose="020B0609070205080204" pitchFamily="49" charset="-128"/>
            </a:endParaRPr>
          </a:p>
        </p:txBody>
      </p:sp>
      <p:sp>
        <p:nvSpPr>
          <p:cNvPr id="6" name="タイトル 1">
            <a:extLst>
              <a:ext uri="{FF2B5EF4-FFF2-40B4-BE49-F238E27FC236}">
                <a16:creationId xmlns:a16="http://schemas.microsoft.com/office/drawing/2014/main" id="{9E06ED05-BD76-46E4-A43B-32D072FFF44A}"/>
              </a:ext>
            </a:extLst>
          </p:cNvPr>
          <p:cNvSpPr txBox="1">
            <a:spLocks/>
          </p:cNvSpPr>
          <p:nvPr/>
        </p:nvSpPr>
        <p:spPr>
          <a:xfrm>
            <a:off x="-1" y="98612"/>
            <a:ext cx="2043954" cy="67928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はじめに</a:t>
            </a:r>
          </a:p>
        </p:txBody>
      </p:sp>
      <p:sp>
        <p:nvSpPr>
          <p:cNvPr id="7" name="スライド番号プレースホルダー 6">
            <a:extLst>
              <a:ext uri="{FF2B5EF4-FFF2-40B4-BE49-F238E27FC236}">
                <a16:creationId xmlns:a16="http://schemas.microsoft.com/office/drawing/2014/main" id="{3A036A77-3584-4532-8D28-586C69BE7611}"/>
              </a:ext>
            </a:extLst>
          </p:cNvPr>
          <p:cNvSpPr>
            <a:spLocks noGrp="1"/>
          </p:cNvSpPr>
          <p:nvPr>
            <p:ph type="sldNum" sz="quarter" idx="12"/>
          </p:nvPr>
        </p:nvSpPr>
        <p:spPr>
          <a:xfrm>
            <a:off x="7086600" y="6492482"/>
            <a:ext cx="2057400" cy="365125"/>
          </a:xfrm>
        </p:spPr>
        <p:txBody>
          <a:bodyPr/>
          <a:lstStyle/>
          <a:p>
            <a:fld id="{9258FC76-0BB2-4902-9F00-7AE7FA136629}"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t>2</a:t>
            </a:fld>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9" name="字幕 4">
            <a:extLst>
              <a:ext uri="{FF2B5EF4-FFF2-40B4-BE49-F238E27FC236}">
                <a16:creationId xmlns:a16="http://schemas.microsoft.com/office/drawing/2014/main" id="{44330190-1363-4DBF-8DE7-E12DC240C704}"/>
              </a:ext>
            </a:extLst>
          </p:cNvPr>
          <p:cNvSpPr>
            <a:spLocks noGrp="1"/>
          </p:cNvSpPr>
          <p:nvPr/>
        </p:nvSpPr>
        <p:spPr>
          <a:xfrm>
            <a:off x="191192" y="1152209"/>
            <a:ext cx="8761616" cy="5431471"/>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1600"/>
              </a:lnSpc>
            </a:pPr>
            <a:r>
              <a:rPr lang="ja-JP" altLang="en-US" sz="1200" dirty="0">
                <a:latin typeface="UD デジタル 教科書体 NK-R" panose="02020400000000000000" pitchFamily="18" charset="-128"/>
                <a:ea typeface="UD デジタル 教科書体 NK-R" panose="02020400000000000000" pitchFamily="18" charset="-128"/>
              </a:rPr>
              <a:t>　大阪府教育委員会では、次世代育成支援対策推進法に基づき、平成</a:t>
            </a:r>
            <a:r>
              <a:rPr lang="en-US" altLang="ja-JP" sz="1200" dirty="0">
                <a:latin typeface="UD デジタル 教科書体 NK-R" panose="02020400000000000000" pitchFamily="18" charset="-128"/>
                <a:ea typeface="UD デジタル 教科書体 NK-R" panose="02020400000000000000" pitchFamily="18" charset="-128"/>
              </a:rPr>
              <a:t>27</a:t>
            </a:r>
            <a:r>
              <a:rPr lang="ja-JP" altLang="en-US" sz="1200" dirty="0">
                <a:latin typeface="UD デジタル 教科書体 NK-R" panose="02020400000000000000" pitchFamily="18" charset="-128"/>
                <a:ea typeface="UD デジタル 教科書体 NK-R" panose="02020400000000000000" pitchFamily="18" charset="-128"/>
              </a:rPr>
              <a:t>年度に第２期となる「大阪府教育委員会特定事業主行動計画～みんなでサポート！子育てしやすい環境づくり～」を策定することとし、平成</a:t>
            </a:r>
            <a:r>
              <a:rPr lang="en-US" altLang="ja-JP" sz="1200" dirty="0">
                <a:latin typeface="UD デジタル 教科書体 NK-R" panose="02020400000000000000" pitchFamily="18" charset="-128"/>
                <a:ea typeface="UD デジタル 教科書体 NK-R" panose="02020400000000000000" pitchFamily="18" charset="-128"/>
              </a:rPr>
              <a:t>27</a:t>
            </a:r>
            <a:r>
              <a:rPr lang="ja-JP" altLang="en-US" sz="1200" dirty="0">
                <a:latin typeface="UD デジタル 教科書体 NK-R" panose="02020400000000000000" pitchFamily="18" charset="-128"/>
                <a:ea typeface="UD デジタル 教科書体 NK-R" panose="02020400000000000000" pitchFamily="18" charset="-128"/>
              </a:rPr>
              <a:t>年度には、令和元年度までの５年間を計画期間とする前期計画を、令和２年度には、令和６年度までの５年間を計画期間とする後期計画を策定しました。</a:t>
            </a:r>
            <a:endParaRPr lang="en-US" altLang="ja-JP" sz="1200" dirty="0">
              <a:latin typeface="UD デジタル 教科書体 NK-R" panose="02020400000000000000" pitchFamily="18" charset="-128"/>
              <a:ea typeface="UD デジタル 教科書体 NK-R" panose="02020400000000000000" pitchFamily="18" charset="-128"/>
            </a:endParaRPr>
          </a:p>
          <a:p>
            <a:pPr algn="l">
              <a:lnSpc>
                <a:spcPts val="1600"/>
              </a:lnSpc>
            </a:pPr>
            <a:r>
              <a:rPr lang="ja-JP" altLang="en-US" sz="1200" dirty="0">
                <a:latin typeface="UD デジタル 教科書体 NK-R" panose="02020400000000000000" pitchFamily="18" charset="-128"/>
                <a:ea typeface="UD デジタル 教科書体 NK-R" panose="02020400000000000000" pitchFamily="18" charset="-128"/>
              </a:rPr>
              <a:t>　これらの計画期間においては、時間外勤務の上限設定や子育てに資する制度・環境の改善を図るとともに、令和４年１月からは、パソコン一斉シャットダウンシステムの導入等による、さらなる時間外勤務縮減の取組の推進や、ナッジ（行動経済学）を活用した男性職員の育児参加の促進等に取組んできたところです。</a:t>
            </a:r>
            <a:endParaRPr lang="en-US" altLang="ja-JP" sz="1200" dirty="0">
              <a:latin typeface="UD デジタル 教科書体 NK-R" panose="02020400000000000000" pitchFamily="18" charset="-128"/>
              <a:ea typeface="UD デジタル 教科書体 NK-R" panose="02020400000000000000" pitchFamily="18" charset="-128"/>
            </a:endParaRPr>
          </a:p>
          <a:p>
            <a:pPr algn="l">
              <a:lnSpc>
                <a:spcPts val="1600"/>
              </a:lnSpc>
            </a:pPr>
            <a:r>
              <a:rPr lang="ja-JP" altLang="en-US" sz="1200" dirty="0">
                <a:latin typeface="UD デジタル 教科書体 NK-R" panose="02020400000000000000" pitchFamily="18" charset="-128"/>
                <a:ea typeface="UD デジタル 教科書体 NK-R" panose="02020400000000000000" pitchFamily="18" charset="-128"/>
              </a:rPr>
              <a:t>　こうした取組みにより、計画で数値目標を定めたもののうち、「男性の</a:t>
            </a:r>
            <a:r>
              <a:rPr lang="en-US" altLang="ja-JP"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育児休業</a:t>
            </a:r>
            <a:r>
              <a:rPr lang="en-US" altLang="ja-JP"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取得率」は、令和５年度で</a:t>
            </a:r>
            <a:r>
              <a:rPr lang="en-US" altLang="ja-JP" sz="1200" dirty="0">
                <a:latin typeface="UD デジタル 教科書体 NK-R" panose="02020400000000000000" pitchFamily="18" charset="-128"/>
                <a:ea typeface="UD デジタル 教科書体 NK-R" panose="02020400000000000000" pitchFamily="18" charset="-128"/>
              </a:rPr>
              <a:t>55.0</a:t>
            </a:r>
            <a:r>
              <a:rPr lang="ja-JP" altLang="en-US" sz="1200" dirty="0">
                <a:latin typeface="UD デジタル 教科書体 NK-R" panose="02020400000000000000" pitchFamily="18" charset="-128"/>
                <a:ea typeface="UD デジタル 教科書体 NK-R" panose="02020400000000000000" pitchFamily="18" charset="-128"/>
              </a:rPr>
              <a:t>％（目標：</a:t>
            </a:r>
            <a:r>
              <a:rPr lang="en-US" altLang="ja-JP" sz="1200" dirty="0">
                <a:latin typeface="UD デジタル 教科書体 NK-R" panose="02020400000000000000" pitchFamily="18" charset="-128"/>
                <a:ea typeface="UD デジタル 教科書体 NK-R" panose="02020400000000000000" pitchFamily="18" charset="-128"/>
              </a:rPr>
              <a:t>30</a:t>
            </a:r>
            <a:r>
              <a:rPr lang="ja-JP" altLang="en-US" sz="1200" dirty="0">
                <a:latin typeface="UD デジタル 教科書体 NK-R" panose="02020400000000000000" pitchFamily="18" charset="-128"/>
                <a:ea typeface="UD デジタル 教科書体 NK-R" panose="02020400000000000000" pitchFamily="18" charset="-128"/>
              </a:rPr>
              <a:t>％以上）となり、目標を達成しました。</a:t>
            </a:r>
            <a:endParaRPr lang="en-US" altLang="ja-JP" sz="1200" dirty="0">
              <a:latin typeface="UD デジタル 教科書体 NK-R" panose="02020400000000000000" pitchFamily="18" charset="-128"/>
              <a:ea typeface="UD デジタル 教科書体 NK-R" panose="02020400000000000000" pitchFamily="18" charset="-128"/>
            </a:endParaRPr>
          </a:p>
          <a:p>
            <a:pPr algn="l">
              <a:lnSpc>
                <a:spcPts val="1600"/>
              </a:lnSpc>
            </a:pPr>
            <a:r>
              <a:rPr lang="ja-JP" altLang="en-US" sz="1200" dirty="0">
                <a:latin typeface="UD デジタル 教科書体 NK-R" panose="02020400000000000000" pitchFamily="18" charset="-128"/>
                <a:ea typeface="UD デジタル 教科書体 NK-R" panose="02020400000000000000" pitchFamily="18" charset="-128"/>
              </a:rPr>
              <a:t>　一方で、「父親となる職員の</a:t>
            </a:r>
            <a:r>
              <a:rPr lang="en-US" altLang="ja-JP"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男性の育児参加休暇</a:t>
            </a:r>
            <a:r>
              <a:rPr lang="en-US" altLang="ja-JP"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取得率」は、令和５年度実績で</a:t>
            </a:r>
            <a:r>
              <a:rPr lang="en-US" altLang="ja-JP" sz="1200" dirty="0">
                <a:latin typeface="UD デジタル 教科書体 NK-R" panose="02020400000000000000" pitchFamily="18" charset="-128"/>
                <a:ea typeface="UD デジタル 教科書体 NK-R" panose="02020400000000000000" pitchFamily="18" charset="-128"/>
              </a:rPr>
              <a:t>95.0</a:t>
            </a:r>
            <a:r>
              <a:rPr lang="ja-JP" altLang="en-US" sz="1200" dirty="0">
                <a:latin typeface="UD デジタル 教科書体 NK-R" panose="02020400000000000000" pitchFamily="18" charset="-128"/>
                <a:ea typeface="UD デジタル 教科書体 NK-R" panose="02020400000000000000" pitchFamily="18" charset="-128"/>
              </a:rPr>
              <a:t>％（目標：１００％）、また、「職員１人あたりの年次休暇の平均取得日数」は令和５年度実績で</a:t>
            </a:r>
            <a:r>
              <a:rPr lang="en-US" altLang="ja-JP" sz="1200" dirty="0">
                <a:latin typeface="UD デジタル 教科書体 NK-R" panose="02020400000000000000" pitchFamily="18" charset="-128"/>
                <a:ea typeface="UD デジタル 教科書体 NK-R" panose="02020400000000000000" pitchFamily="18" charset="-128"/>
              </a:rPr>
              <a:t>1</a:t>
            </a:r>
            <a:r>
              <a:rPr lang="ja-JP" altLang="en-US" sz="1200" dirty="0">
                <a:latin typeface="UD デジタル 教科書体 NK-R" panose="02020400000000000000" pitchFamily="18" charset="-128"/>
                <a:ea typeface="UD デジタル 教科書体 NK-R" panose="02020400000000000000" pitchFamily="18" charset="-128"/>
              </a:rPr>
              <a:t>２日７時間（目標：</a:t>
            </a:r>
            <a:r>
              <a:rPr lang="en-US" altLang="ja-JP" sz="1200" dirty="0">
                <a:latin typeface="UD デジタル 教科書体 NK-R" panose="02020400000000000000" pitchFamily="18" charset="-128"/>
                <a:ea typeface="UD デジタル 教科書体 NK-R" panose="02020400000000000000" pitchFamily="18" charset="-128"/>
              </a:rPr>
              <a:t>15</a:t>
            </a:r>
            <a:r>
              <a:rPr lang="ja-JP" altLang="en-US" sz="1200" dirty="0">
                <a:latin typeface="UD デジタル 教科書体 NK-R" panose="02020400000000000000" pitchFamily="18" charset="-128"/>
                <a:ea typeface="UD デジタル 教科書体 NK-R" panose="02020400000000000000" pitchFamily="18" charset="-128"/>
              </a:rPr>
              <a:t>日以上）となっており、計画に位置づけた目標を下回っていることから、引き続き、様々な取組みをより一層推進する必要があります。</a:t>
            </a:r>
            <a:endParaRPr lang="en-US" altLang="ja-JP" sz="1200" dirty="0">
              <a:latin typeface="UD デジタル 教科書体 NK-R" panose="02020400000000000000" pitchFamily="18" charset="-128"/>
              <a:ea typeface="UD デジタル 教科書体 NK-R" panose="02020400000000000000" pitchFamily="18" charset="-128"/>
            </a:endParaRPr>
          </a:p>
          <a:p>
            <a:pPr algn="l">
              <a:lnSpc>
                <a:spcPts val="1600"/>
              </a:lnSpc>
            </a:pPr>
            <a:r>
              <a:rPr lang="ja-JP" altLang="en-US" sz="1200" dirty="0">
                <a:latin typeface="UD デジタル 教科書体 NK-R" panose="02020400000000000000" pitchFamily="18" charset="-128"/>
                <a:ea typeface="UD デジタル 教科書体 NK-R" panose="02020400000000000000" pitchFamily="18" charset="-128"/>
              </a:rPr>
              <a:t>　この度、令和６年５月に、次世代育成支援対策推進法が改正され、同法の有効期限が令和</a:t>
            </a:r>
            <a:r>
              <a:rPr lang="en-US" altLang="ja-JP" sz="1200" dirty="0">
                <a:latin typeface="UD デジタル 教科書体 NK-R" panose="02020400000000000000" pitchFamily="18" charset="-128"/>
                <a:ea typeface="UD デジタル 教科書体 NK-R" panose="02020400000000000000" pitchFamily="18" charset="-128"/>
              </a:rPr>
              <a:t>17</a:t>
            </a:r>
            <a:r>
              <a:rPr lang="ja-JP" altLang="en-US" sz="1200" dirty="0">
                <a:latin typeface="UD デジタル 教科書体 NK-R" panose="02020400000000000000" pitchFamily="18" charset="-128"/>
                <a:ea typeface="UD デジタル 教科書体 NK-R" panose="02020400000000000000" pitchFamily="18" charset="-128"/>
              </a:rPr>
              <a:t>年３月まで</a:t>
            </a:r>
            <a:r>
              <a:rPr lang="en-US" altLang="ja-JP" sz="1200" dirty="0">
                <a:latin typeface="UD デジタル 教科書体 NK-R" panose="02020400000000000000" pitchFamily="18" charset="-128"/>
                <a:ea typeface="UD デジタル 教科書体 NK-R" panose="02020400000000000000" pitchFamily="18" charset="-128"/>
              </a:rPr>
              <a:t>10</a:t>
            </a:r>
            <a:r>
              <a:rPr lang="ja-JP" altLang="en-US" sz="1200" dirty="0">
                <a:latin typeface="UD デジタル 教科書体 NK-R" panose="02020400000000000000" pitchFamily="18" charset="-128"/>
                <a:ea typeface="UD デジタル 教科書体 NK-R" panose="02020400000000000000" pitchFamily="18" charset="-128"/>
              </a:rPr>
              <a:t>年間延長されたことから、今般、新たに、令和</a:t>
            </a:r>
            <a:r>
              <a:rPr lang="en-US" altLang="ja-JP" sz="1200" dirty="0">
                <a:latin typeface="UD デジタル 教科書体 NK-R" panose="02020400000000000000" pitchFamily="18" charset="-128"/>
                <a:ea typeface="UD デジタル 教科書体 NK-R" panose="02020400000000000000" pitchFamily="18" charset="-128"/>
              </a:rPr>
              <a:t>7</a:t>
            </a:r>
            <a:r>
              <a:rPr lang="ja-JP" altLang="en-US" sz="1200" dirty="0">
                <a:latin typeface="UD デジタル 教科書体 NK-R" panose="02020400000000000000" pitchFamily="18" charset="-128"/>
                <a:ea typeface="UD デジタル 教科書体 NK-R" panose="02020400000000000000" pitchFamily="18" charset="-128"/>
              </a:rPr>
              <a:t>年度から５年間を計画期間とする、第３期「大阪府教育委員会特定事業主行動計画（前期） ～みんなでサポート！子育てしやすい環境づくり～ 」を策定しました。</a:t>
            </a:r>
            <a:endParaRPr lang="en-US" altLang="ja-JP" sz="1200" dirty="0">
              <a:latin typeface="UD デジタル 教科書体 NK-R" panose="02020400000000000000" pitchFamily="18" charset="-128"/>
              <a:ea typeface="UD デジタル 教科書体 NK-R" panose="02020400000000000000" pitchFamily="18" charset="-128"/>
            </a:endParaRPr>
          </a:p>
          <a:p>
            <a:pPr algn="l">
              <a:lnSpc>
                <a:spcPts val="1600"/>
              </a:lnSpc>
            </a:pPr>
            <a:r>
              <a:rPr lang="ja-JP" altLang="en-US" sz="1200" dirty="0">
                <a:latin typeface="UD デジタル 教科書体 NK-R" panose="02020400000000000000" pitchFamily="18" charset="-128"/>
                <a:ea typeface="UD デジタル 教科書体 NK-R" panose="02020400000000000000" pitchFamily="18" charset="-128"/>
              </a:rPr>
              <a:t>　新計画では、職員が、安心して子どもを生み育てることができる職場環境を整えていくといった基本方向を継承しつつ、次世代育成支援対策推進法に基づく行動計画策定指針や、次世代育成支援に関する社会情勢の変化に伴う府における働き方改革や女性活躍推進などの取組状況に加え、職員ニーズも踏まえながら、これまでの取組みの充実・強化を図ってまいります。</a:t>
            </a:r>
            <a:endParaRPr lang="en-US" altLang="ja-JP" sz="1200" dirty="0">
              <a:latin typeface="UD デジタル 教科書体 NK-R" panose="02020400000000000000" pitchFamily="18" charset="-128"/>
              <a:ea typeface="UD デジタル 教科書体 NK-R" panose="02020400000000000000" pitchFamily="18" charset="-128"/>
            </a:endParaRPr>
          </a:p>
          <a:p>
            <a:pPr algn="l">
              <a:lnSpc>
                <a:spcPts val="1600"/>
              </a:lnSpc>
            </a:pPr>
            <a:r>
              <a:rPr lang="ja-JP" altLang="en-US" sz="1200" dirty="0">
                <a:latin typeface="UD デジタル 教科書体 NK-R" panose="02020400000000000000" pitchFamily="18" charset="-128"/>
                <a:ea typeface="UD デジタル 教科書体 NK-R" panose="02020400000000000000" pitchFamily="18" charset="-128"/>
              </a:rPr>
              <a:t>　教育庁等における職員一人一人がその能力を十分に発揮し、意欲的に職務に取組むとともに、家庭や地域での生活を重視し子育てや家事等で役割を適切に果たすことにより、仕事と生活の調和（ワーク・ライフ・バランス）の実現が期待されます。</a:t>
            </a:r>
            <a:endParaRPr lang="en-US" altLang="ja-JP" sz="1200" dirty="0">
              <a:latin typeface="UD デジタル 教科書体 NK-R" panose="02020400000000000000" pitchFamily="18" charset="-128"/>
              <a:ea typeface="UD デジタル 教科書体 NK-R" panose="02020400000000000000" pitchFamily="18" charset="-128"/>
            </a:endParaRPr>
          </a:p>
          <a:p>
            <a:pPr algn="l">
              <a:lnSpc>
                <a:spcPts val="1600"/>
              </a:lnSpc>
            </a:pPr>
            <a:r>
              <a:rPr lang="ja-JP" altLang="en-US" sz="1200" dirty="0">
                <a:latin typeface="UD デジタル 教科書体 NK-R" panose="02020400000000000000" pitchFamily="18" charset="-128"/>
                <a:ea typeface="UD デジタル 教科書体 NK-R" panose="02020400000000000000" pitchFamily="18" charset="-128"/>
              </a:rPr>
              <a:t>　この計画における取組の推進を通じて、子育て中の職員を支援するとともに、すべての職員が働きやすい職場環境づくりをめざします。</a:t>
            </a:r>
            <a:endParaRPr lang="en-US" altLang="ja-JP" sz="12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36289012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6742F4D1-CFE0-4401-8D5F-9175657E2401}"/>
              </a:ext>
            </a:extLst>
          </p:cNvPr>
          <p:cNvSpPr/>
          <p:nvPr/>
        </p:nvSpPr>
        <p:spPr>
          <a:xfrm>
            <a:off x="-8313" y="657"/>
            <a:ext cx="9152313" cy="79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11" name="タイトル 1">
            <a:extLst>
              <a:ext uri="{FF2B5EF4-FFF2-40B4-BE49-F238E27FC236}">
                <a16:creationId xmlns:a16="http://schemas.microsoft.com/office/drawing/2014/main" id="{B87CE999-AC27-404C-A63F-8F4848EE2F3A}"/>
              </a:ext>
            </a:extLst>
          </p:cNvPr>
          <p:cNvSpPr txBox="1">
            <a:spLocks/>
          </p:cNvSpPr>
          <p:nvPr/>
        </p:nvSpPr>
        <p:spPr>
          <a:xfrm>
            <a:off x="181843" y="1169899"/>
            <a:ext cx="8840152" cy="903283"/>
          </a:xfrm>
          <a:prstGeom prst="rect">
            <a:avLst/>
          </a:prstGeom>
        </p:spPr>
        <p:txBody>
          <a:bodyPr vert="horz" lIns="91440" tIns="45720" rIns="3600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150" dirty="0">
                <a:latin typeface="UD デジタル 教科書体 NK-R" panose="02020400000000000000" pitchFamily="18" charset="-128"/>
                <a:ea typeface="UD デジタル 教科書体 NK-R" panose="02020400000000000000" pitchFamily="18" charset="-128"/>
              </a:rPr>
              <a:t>　テレワーク（情報通信技術（</a:t>
            </a:r>
            <a:r>
              <a:rPr lang="en-US" altLang="ja-JP" sz="1150" dirty="0">
                <a:latin typeface="UD デジタル 教科書体 NK-R" panose="02020400000000000000" pitchFamily="18" charset="-128"/>
                <a:ea typeface="UD デジタル 教科書体 NK-R" panose="02020400000000000000" pitchFamily="18" charset="-128"/>
              </a:rPr>
              <a:t>ICT</a:t>
            </a:r>
            <a:r>
              <a:rPr lang="ja-JP" altLang="en-US" sz="1150" dirty="0">
                <a:latin typeface="UD デジタル 教科書体 NK-R" panose="02020400000000000000" pitchFamily="18" charset="-128"/>
                <a:ea typeface="UD デジタル 教科書体 NK-R" panose="02020400000000000000" pitchFamily="18" charset="-128"/>
              </a:rPr>
              <a:t>）を活用した場所にとらわれない働き方）等は、職住近接の実現による通勤負担の軽減に加え、多様な働き方の選択肢を拡大するものであり、仕事と子育ての両立のしやすい働き方である点に着目して、その導入に向けて取組を進めてきました。</a:t>
            </a:r>
            <a:endParaRPr lang="en-US" altLang="ja-JP" sz="1150" dirty="0">
              <a:latin typeface="UD デジタル 教科書体 NK-R" panose="02020400000000000000" pitchFamily="18" charset="-128"/>
              <a:ea typeface="UD デジタル 教科書体 NK-R" panose="02020400000000000000" pitchFamily="18" charset="-128"/>
            </a:endParaRPr>
          </a:p>
          <a:p>
            <a:pPr algn="l">
              <a:lnSpc>
                <a:spcPct val="100000"/>
              </a:lnSpc>
            </a:pPr>
            <a:r>
              <a:rPr lang="ja-JP" altLang="en-US" sz="1150" dirty="0">
                <a:latin typeface="UD デジタル 教科書体 NK-R" panose="02020400000000000000" pitchFamily="18" charset="-128"/>
                <a:ea typeface="UD デジタル 教科書体 NK-R" panose="02020400000000000000" pitchFamily="18" charset="-128"/>
              </a:rPr>
              <a:t>　令和５年度から、持ち運びが容易な職員端末機へ順次移行されたことに伴い、これまで、試行実施を行ってきた在宅勤務を本格実施するとともに、モバイルワーク勤務の実施を可能とする等の改善を行ったところであり、引き続き、テレワークを推進します。</a:t>
            </a:r>
            <a:endParaRPr lang="en-US" altLang="ja-JP" sz="1150" dirty="0">
              <a:latin typeface="UD デジタル 教科書体 NK-R" panose="02020400000000000000" pitchFamily="18" charset="-128"/>
              <a:ea typeface="UD デジタル 教科書体 NK-R" panose="02020400000000000000" pitchFamily="18" charset="-128"/>
            </a:endParaRPr>
          </a:p>
        </p:txBody>
      </p:sp>
      <p:grpSp>
        <p:nvGrpSpPr>
          <p:cNvPr id="26" name="グループ化 25">
            <a:extLst>
              <a:ext uri="{FF2B5EF4-FFF2-40B4-BE49-F238E27FC236}">
                <a16:creationId xmlns:a16="http://schemas.microsoft.com/office/drawing/2014/main" id="{9504EFA1-EB41-4FFE-B245-1ADD7BF3C77B}"/>
              </a:ext>
            </a:extLst>
          </p:cNvPr>
          <p:cNvGrpSpPr/>
          <p:nvPr/>
        </p:nvGrpSpPr>
        <p:grpSpPr>
          <a:xfrm>
            <a:off x="181843" y="2124364"/>
            <a:ext cx="8769928" cy="4362093"/>
            <a:chOff x="250170" y="1517221"/>
            <a:chExt cx="8769928" cy="4655354"/>
          </a:xfrm>
        </p:grpSpPr>
        <p:sp>
          <p:nvSpPr>
            <p:cNvPr id="9" name="字幕 4">
              <a:extLst>
                <a:ext uri="{FF2B5EF4-FFF2-40B4-BE49-F238E27FC236}">
                  <a16:creationId xmlns:a16="http://schemas.microsoft.com/office/drawing/2014/main" id="{3229611B-6D22-4AF6-9A71-DAEFA10E40DD}"/>
                </a:ext>
              </a:extLst>
            </p:cNvPr>
            <p:cNvSpPr txBox="1">
              <a:spLocks/>
            </p:cNvSpPr>
            <p:nvPr/>
          </p:nvSpPr>
          <p:spPr>
            <a:xfrm>
              <a:off x="250170" y="1517221"/>
              <a:ext cx="8769928" cy="4655354"/>
            </a:xfrm>
            <a:prstGeom prst="rect">
              <a:avLst/>
            </a:prstGeom>
            <a:solidFill>
              <a:srgbClr val="EBF0F9"/>
            </a:solidFill>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500">
                <a:latin typeface="UD デジタル 教科書体 NK-R" panose="02020400000000000000" pitchFamily="18" charset="-128"/>
                <a:ea typeface="UD デジタル 教科書体 NK-R" panose="02020400000000000000" pitchFamily="18" charset="-128"/>
              </a:endParaRPr>
            </a:p>
            <a:p>
              <a:pPr algn="l"/>
              <a:endParaRPr lang="en-US" altLang="ja-JP" sz="1400">
                <a:latin typeface="UD デジタル 教科書体 NK-R" panose="02020400000000000000" pitchFamily="18" charset="-128"/>
                <a:ea typeface="UD デジタル 教科書体 NK-R" panose="02020400000000000000" pitchFamily="18" charset="-128"/>
              </a:endParaRPr>
            </a:p>
          </p:txBody>
        </p:sp>
        <p:sp>
          <p:nvSpPr>
            <p:cNvPr id="10" name="正方形/長方形 9">
              <a:extLst>
                <a:ext uri="{FF2B5EF4-FFF2-40B4-BE49-F238E27FC236}">
                  <a16:creationId xmlns:a16="http://schemas.microsoft.com/office/drawing/2014/main" id="{E39AA9EB-47CF-434C-B52E-4766BB7B788C}"/>
                </a:ext>
              </a:extLst>
            </p:cNvPr>
            <p:cNvSpPr/>
            <p:nvPr/>
          </p:nvSpPr>
          <p:spPr>
            <a:xfrm>
              <a:off x="351086" y="3543819"/>
              <a:ext cx="8498618" cy="243123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endParaRPr lang="ja-JP" altLang="en-US" sz="1050" b="1">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9" name="正方形/長方形 18">
              <a:extLst>
                <a:ext uri="{FF2B5EF4-FFF2-40B4-BE49-F238E27FC236}">
                  <a16:creationId xmlns:a16="http://schemas.microsoft.com/office/drawing/2014/main" id="{2AF092F9-F527-4A92-A3FA-658C4BFF2017}"/>
                </a:ext>
              </a:extLst>
            </p:cNvPr>
            <p:cNvSpPr/>
            <p:nvPr/>
          </p:nvSpPr>
          <p:spPr>
            <a:xfrm>
              <a:off x="351086" y="3194001"/>
              <a:ext cx="8498618" cy="3842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教育総務企画課</a:t>
              </a:r>
              <a:endParaRPr lang="en-US" altLang="ja-JP" sz="1100" b="1" dirty="0">
                <a:solidFill>
                  <a:schemeClr val="bg1"/>
                </a:solidFill>
                <a:latin typeface="UD デジタル 教科書体 NK-R" panose="02020400000000000000" pitchFamily="18" charset="-128"/>
                <a:ea typeface="UD デジタル 教科書体 NK-R" panose="02020400000000000000" pitchFamily="18" charset="-128"/>
              </a:endParaRPr>
            </a:p>
          </p:txBody>
        </p:sp>
      </p:grpSp>
      <p:sp>
        <p:nvSpPr>
          <p:cNvPr id="17" name="スライド番号プレースホルダー 16">
            <a:extLst>
              <a:ext uri="{FF2B5EF4-FFF2-40B4-BE49-F238E27FC236}">
                <a16:creationId xmlns:a16="http://schemas.microsoft.com/office/drawing/2014/main" id="{C7DCAC8F-178E-4A75-913F-16AA08E168BC}"/>
              </a:ext>
            </a:extLst>
          </p:cNvPr>
          <p:cNvSpPr>
            <a:spLocks noGrp="1"/>
          </p:cNvSpPr>
          <p:nvPr>
            <p:ph type="sldNum" sz="quarter" idx="12"/>
          </p:nvPr>
        </p:nvSpPr>
        <p:spPr>
          <a:xfrm>
            <a:off x="7081957" y="6492218"/>
            <a:ext cx="2057400" cy="365125"/>
          </a:xfrm>
        </p:spPr>
        <p:txBody>
          <a:bodyPr/>
          <a:lstStyle/>
          <a:p>
            <a:fld id="{9258FC76-0BB2-4902-9F00-7AE7FA136629}"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t>29</a:t>
            </a:fld>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0" name="タイトル 1">
            <a:extLst>
              <a:ext uri="{FF2B5EF4-FFF2-40B4-BE49-F238E27FC236}">
                <a16:creationId xmlns:a16="http://schemas.microsoft.com/office/drawing/2014/main" id="{8D6D24A6-BC67-4B9C-A580-5EF0E9FC8453}"/>
              </a:ext>
            </a:extLst>
          </p:cNvPr>
          <p:cNvSpPr txBox="1">
            <a:spLocks/>
          </p:cNvSpPr>
          <p:nvPr/>
        </p:nvSpPr>
        <p:spPr>
          <a:xfrm>
            <a:off x="6234" y="0"/>
            <a:ext cx="1800000" cy="78962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第４章</a:t>
            </a:r>
            <a:r>
              <a:rPr lang="ja-JP" altLang="en-US" sz="3600" b="1" dirty="0">
                <a:solidFill>
                  <a:schemeClr val="bg1"/>
                </a:solidFill>
                <a:latin typeface="UD デジタル 教科書体 NK-R" panose="02020400000000000000" pitchFamily="18" charset="-128"/>
                <a:ea typeface="UD デジタル 教科書体 NK-R" panose="02020400000000000000" pitchFamily="18" charset="-128"/>
              </a:rPr>
              <a:t>　</a:t>
            </a:r>
            <a:endParaRPr lang="en-US" altLang="ja-JP" sz="3600" b="1"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1200" b="1" dirty="0">
                <a:solidFill>
                  <a:schemeClr val="bg1"/>
                </a:solidFill>
                <a:latin typeface="UD デジタル 教科書体 NK-R" panose="02020400000000000000" pitchFamily="18" charset="-128"/>
                <a:ea typeface="UD デジタル 教科書体 NK-R" panose="02020400000000000000" pitchFamily="18" charset="-128"/>
              </a:rPr>
              <a:t>具体的な取組内容</a:t>
            </a:r>
            <a:endParaRPr lang="ja-JP" altLang="en-US" sz="1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21" name="タイトル 1">
            <a:extLst>
              <a:ext uri="{FF2B5EF4-FFF2-40B4-BE49-F238E27FC236}">
                <a16:creationId xmlns:a16="http://schemas.microsoft.com/office/drawing/2014/main" id="{692409A0-1B31-4DE7-AC80-29157B119453}"/>
              </a:ext>
            </a:extLst>
          </p:cNvPr>
          <p:cNvSpPr txBox="1">
            <a:spLocks/>
          </p:cNvSpPr>
          <p:nvPr/>
        </p:nvSpPr>
        <p:spPr>
          <a:xfrm>
            <a:off x="1729046" y="0"/>
            <a:ext cx="7408719" cy="78689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b="1">
                <a:solidFill>
                  <a:schemeClr val="bg1"/>
                </a:solidFill>
                <a:latin typeface="UD デジタル 教科書体 NK-R" panose="02020400000000000000" pitchFamily="18" charset="-128"/>
                <a:ea typeface="UD デジタル 教科書体 NK-R" panose="02020400000000000000" pitchFamily="18" charset="-128"/>
              </a:rPr>
              <a:t>　</a:t>
            </a:r>
            <a:r>
              <a:rPr lang="ja-JP" altLang="en-US" sz="2000" b="1" u="sng">
                <a:solidFill>
                  <a:schemeClr val="bg1"/>
                </a:solidFill>
                <a:latin typeface="UD デジタル 教科書体 NK-R" panose="02020400000000000000" pitchFamily="18" charset="-128"/>
                <a:ea typeface="UD デジタル 教科書体 NK-R" panose="02020400000000000000" pitchFamily="18" charset="-128"/>
              </a:rPr>
              <a:t>３．子育てのための制度・環境の改善</a:t>
            </a:r>
            <a:endParaRPr lang="en-US" altLang="ja-JP" sz="1200" b="1">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23" name="正方形/長方形 22">
            <a:extLst>
              <a:ext uri="{FF2B5EF4-FFF2-40B4-BE49-F238E27FC236}">
                <a16:creationId xmlns:a16="http://schemas.microsoft.com/office/drawing/2014/main" id="{6C90D11E-3292-48A4-A774-C37841895F1C}"/>
              </a:ext>
            </a:extLst>
          </p:cNvPr>
          <p:cNvSpPr/>
          <p:nvPr/>
        </p:nvSpPr>
        <p:spPr>
          <a:xfrm>
            <a:off x="379374" y="4088767"/>
            <a:ext cx="8293002" cy="750098"/>
          </a:xfrm>
          <a:prstGeom prst="rect">
            <a:avLst/>
          </a:prstGeom>
          <a:noFill/>
          <a:ln>
            <a:noFill/>
          </a:ln>
        </p:spPr>
        <p:style>
          <a:lnRef idx="2">
            <a:schemeClr val="accent5"/>
          </a:lnRef>
          <a:fillRef idx="1">
            <a:schemeClr val="lt1"/>
          </a:fillRef>
          <a:effectRef idx="0">
            <a:schemeClr val="accent5"/>
          </a:effectRef>
          <a:fontRef idx="minor">
            <a:schemeClr val="dk1"/>
          </a:fontRef>
        </p:style>
        <p:txBody>
          <a:bodyPr lIns="0" tIns="0" rIns="0" bIns="0" rtlCol="0" anchor="ctr"/>
          <a:lstStyle/>
          <a:p>
            <a:pPr marL="171450" indent="-171450">
              <a:buFont typeface="UD デジタル 教科書体 NK-R" panose="02020400000000000000" pitchFamily="18" charset="-128"/>
              <a:buChar char="●"/>
            </a:pP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働く場所にとらわれない職場環境の実現」に向けた取組を進めるため、テレワーク（在宅勤務、サテライトオフィス勤務、モバイルワーク勤務）に関する制度について、庁内ウェブページで周知を図り、全職員が制度を十分理解することにより、その定着化を図ります。</a:t>
            </a:r>
          </a:p>
        </p:txBody>
      </p:sp>
      <p:sp>
        <p:nvSpPr>
          <p:cNvPr id="24" name="正方形/長方形 23">
            <a:extLst>
              <a:ext uri="{FF2B5EF4-FFF2-40B4-BE49-F238E27FC236}">
                <a16:creationId xmlns:a16="http://schemas.microsoft.com/office/drawing/2014/main" id="{16C85164-2840-409D-A3D2-4CC935013B47}"/>
              </a:ext>
            </a:extLst>
          </p:cNvPr>
          <p:cNvSpPr/>
          <p:nvPr/>
        </p:nvSpPr>
        <p:spPr>
          <a:xfrm>
            <a:off x="6030073" y="4838863"/>
            <a:ext cx="2600738" cy="1326139"/>
          </a:xfrm>
          <a:prstGeom prst="rect">
            <a:avLst/>
          </a:prstGeom>
          <a:ln w="38100"/>
        </p:spPr>
        <p:style>
          <a:lnRef idx="2">
            <a:schemeClr val="accent4"/>
          </a:lnRef>
          <a:fillRef idx="1">
            <a:schemeClr val="lt1"/>
          </a:fillRef>
          <a:effectRef idx="0">
            <a:schemeClr val="accent4"/>
          </a:effectRef>
          <a:fontRef idx="minor">
            <a:schemeClr val="dk1"/>
          </a:fontRef>
        </p:style>
        <p:txBody>
          <a:bodyPr lIns="72000" tIns="180000" rIns="72000" bIns="180000" rtlCol="0" anchor="t"/>
          <a:lstStyle/>
          <a:p>
            <a:pPr algn="ctr"/>
            <a:r>
              <a:rPr kumimoji="1" lang="ja-JP" altLang="en-US" sz="1400" b="1" u="sng"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モバイルワーク勤務</a:t>
            </a:r>
            <a:endParaRPr kumimoji="1" lang="en-US" altLang="ja-JP" sz="1400" b="1" u="sng"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a:p>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　勤務公署や自宅以外の場所でも勤務を行うことが可能となる働き方（出張時の移動時間や待機時間等にも業務を行うことが可能）</a:t>
            </a:r>
            <a:endParaRPr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5" name="正方形/長方形 24">
            <a:extLst>
              <a:ext uri="{FF2B5EF4-FFF2-40B4-BE49-F238E27FC236}">
                <a16:creationId xmlns:a16="http://schemas.microsoft.com/office/drawing/2014/main" id="{37907120-43EB-4AA8-B3A5-8951F7E7B4DA}"/>
              </a:ext>
            </a:extLst>
          </p:cNvPr>
          <p:cNvSpPr/>
          <p:nvPr/>
        </p:nvSpPr>
        <p:spPr>
          <a:xfrm>
            <a:off x="3229623" y="4838864"/>
            <a:ext cx="2600738" cy="1326139"/>
          </a:xfrm>
          <a:prstGeom prst="rect">
            <a:avLst/>
          </a:prstGeom>
          <a:ln w="38100"/>
        </p:spPr>
        <p:style>
          <a:lnRef idx="2">
            <a:schemeClr val="accent4"/>
          </a:lnRef>
          <a:fillRef idx="1">
            <a:schemeClr val="lt1"/>
          </a:fillRef>
          <a:effectRef idx="0">
            <a:schemeClr val="accent4"/>
          </a:effectRef>
          <a:fontRef idx="minor">
            <a:schemeClr val="dk1"/>
          </a:fontRef>
        </p:style>
        <p:txBody>
          <a:bodyPr lIns="72000" tIns="180000" rIns="72000" bIns="180000" rtlCol="0" anchor="t"/>
          <a:lstStyle/>
          <a:p>
            <a:pPr algn="ctr"/>
            <a:r>
              <a:rPr kumimoji="1" lang="ja-JP" altLang="en-US" sz="1400" b="1" u="sng"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サテライトオフィス勤務</a:t>
            </a:r>
            <a:endParaRPr kumimoji="1" lang="en-US" altLang="ja-JP" sz="1400" b="1" u="sng"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a:p>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　職員の仕事と生活の調和（ワーク・ライフ・バランス）と業務の効率的な遂行を推進するために設置するサテライトオフィスにおける勤務</a:t>
            </a:r>
          </a:p>
        </p:txBody>
      </p:sp>
      <p:sp>
        <p:nvSpPr>
          <p:cNvPr id="27" name="正方形/長方形 26">
            <a:extLst>
              <a:ext uri="{FF2B5EF4-FFF2-40B4-BE49-F238E27FC236}">
                <a16:creationId xmlns:a16="http://schemas.microsoft.com/office/drawing/2014/main" id="{D9C7F0FE-DD9A-467C-9898-752D0B14CD44}"/>
              </a:ext>
            </a:extLst>
          </p:cNvPr>
          <p:cNvSpPr/>
          <p:nvPr/>
        </p:nvSpPr>
        <p:spPr>
          <a:xfrm>
            <a:off x="429173" y="4838863"/>
            <a:ext cx="2600738" cy="1326140"/>
          </a:xfrm>
          <a:prstGeom prst="rect">
            <a:avLst/>
          </a:prstGeom>
          <a:ln w="38100"/>
        </p:spPr>
        <p:style>
          <a:lnRef idx="2">
            <a:schemeClr val="accent4"/>
          </a:lnRef>
          <a:fillRef idx="1">
            <a:schemeClr val="lt1"/>
          </a:fillRef>
          <a:effectRef idx="0">
            <a:schemeClr val="accent4"/>
          </a:effectRef>
          <a:fontRef idx="minor">
            <a:schemeClr val="dk1"/>
          </a:fontRef>
        </p:style>
        <p:txBody>
          <a:bodyPr lIns="72000" tIns="180000" rIns="54000" bIns="180000" rtlCol="0" anchor="t"/>
          <a:lstStyle/>
          <a:p>
            <a:pPr algn="ctr"/>
            <a:r>
              <a:rPr kumimoji="1" lang="ja-JP" altLang="en-US" sz="1400" b="1" u="sng"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在宅勤務</a:t>
            </a:r>
            <a:endParaRPr kumimoji="1" lang="en-US" altLang="ja-JP" sz="1400" b="1" u="sng"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a:p>
            <a:endParaRPr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　職員の仕事と生活の調和（ワーク・ライフ・バランス）と業務の効率的な遂行を推進するための自宅における勤務</a:t>
            </a:r>
          </a:p>
        </p:txBody>
      </p:sp>
      <p:grpSp>
        <p:nvGrpSpPr>
          <p:cNvPr id="28" name="グループ化 27">
            <a:extLst>
              <a:ext uri="{FF2B5EF4-FFF2-40B4-BE49-F238E27FC236}">
                <a16:creationId xmlns:a16="http://schemas.microsoft.com/office/drawing/2014/main" id="{C9E309A0-01D1-40DE-83D0-889A8DC14A50}"/>
              </a:ext>
            </a:extLst>
          </p:cNvPr>
          <p:cNvGrpSpPr/>
          <p:nvPr/>
        </p:nvGrpSpPr>
        <p:grpSpPr>
          <a:xfrm>
            <a:off x="295616" y="2312039"/>
            <a:ext cx="4176000" cy="1238785"/>
            <a:chOff x="4656272" y="3047117"/>
            <a:chExt cx="4176000" cy="1103657"/>
          </a:xfrm>
        </p:grpSpPr>
        <p:sp>
          <p:nvSpPr>
            <p:cNvPr id="29" name="正方形/長方形 28">
              <a:extLst>
                <a:ext uri="{FF2B5EF4-FFF2-40B4-BE49-F238E27FC236}">
                  <a16:creationId xmlns:a16="http://schemas.microsoft.com/office/drawing/2014/main" id="{C1F3C714-BA29-4697-860B-D3D2BCFE88E0}"/>
                </a:ext>
              </a:extLst>
            </p:cNvPr>
            <p:cNvSpPr/>
            <p:nvPr/>
          </p:nvSpPr>
          <p:spPr>
            <a:xfrm>
              <a:off x="4656272" y="3362169"/>
              <a:ext cx="4176000" cy="7886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テレワークの実施は、通勤に要していた時間の有効活用、育児や介護といった職員の事情に応じた働き方が可能となります。これにより、職員の仕事と生活の調和（ワーク・ライフ・バランス）の更なる充実に繋がることから、積極的にテレワークを実施しましょう。</a:t>
              </a:r>
            </a:p>
          </p:txBody>
        </p:sp>
        <p:sp>
          <p:nvSpPr>
            <p:cNvPr id="30" name="正方形/長方形 29">
              <a:extLst>
                <a:ext uri="{FF2B5EF4-FFF2-40B4-BE49-F238E27FC236}">
                  <a16:creationId xmlns:a16="http://schemas.microsoft.com/office/drawing/2014/main" id="{658AF1F0-810E-424F-A1C7-68ADEFDC2232}"/>
                </a:ext>
              </a:extLst>
            </p:cNvPr>
            <p:cNvSpPr/>
            <p:nvPr/>
          </p:nvSpPr>
          <p:spPr>
            <a:xfrm>
              <a:off x="4656272" y="3047117"/>
              <a:ext cx="4176000" cy="3207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全職員</a:t>
              </a:r>
              <a:endParaRPr lang="en-US" altLang="ja-JP" sz="1400" b="1" dirty="0">
                <a:solidFill>
                  <a:schemeClr val="bg1"/>
                </a:solidFill>
                <a:latin typeface="UD デジタル 教科書体 NK-R" panose="02020400000000000000" pitchFamily="18" charset="-128"/>
                <a:ea typeface="UD デジタル 教科書体 NK-R" panose="02020400000000000000" pitchFamily="18" charset="-128"/>
              </a:endParaRPr>
            </a:p>
          </p:txBody>
        </p:sp>
      </p:grpSp>
      <p:grpSp>
        <p:nvGrpSpPr>
          <p:cNvPr id="31" name="グループ化 30">
            <a:extLst>
              <a:ext uri="{FF2B5EF4-FFF2-40B4-BE49-F238E27FC236}">
                <a16:creationId xmlns:a16="http://schemas.microsoft.com/office/drawing/2014/main" id="{D0365F1F-80A2-45A6-B61B-75CDAAAC1239}"/>
              </a:ext>
            </a:extLst>
          </p:cNvPr>
          <p:cNvGrpSpPr/>
          <p:nvPr/>
        </p:nvGrpSpPr>
        <p:grpSpPr>
          <a:xfrm>
            <a:off x="4593295" y="2309471"/>
            <a:ext cx="4176000" cy="1249668"/>
            <a:chOff x="4656272" y="3047117"/>
            <a:chExt cx="4176000" cy="1249668"/>
          </a:xfrm>
        </p:grpSpPr>
        <p:sp>
          <p:nvSpPr>
            <p:cNvPr id="32" name="正方形/長方形 31">
              <a:extLst>
                <a:ext uri="{FF2B5EF4-FFF2-40B4-BE49-F238E27FC236}">
                  <a16:creationId xmlns:a16="http://schemas.microsoft.com/office/drawing/2014/main" id="{53E3AD3A-5D39-4790-9B8B-19A31C3857A0}"/>
                </a:ext>
              </a:extLst>
            </p:cNvPr>
            <p:cNvSpPr/>
            <p:nvPr/>
          </p:nvSpPr>
          <p:spPr>
            <a:xfrm>
              <a:off x="4656272" y="3403518"/>
              <a:ext cx="4176000" cy="89326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marL="171450" indent="-171450">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職員の仕事と生活の調和（ワーク・ライフ・バランス）の更なる充実のため、テレワークを実施しやすい職場環境づくりに努めます。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3" name="正方形/長方形 32">
              <a:extLst>
                <a:ext uri="{FF2B5EF4-FFF2-40B4-BE49-F238E27FC236}">
                  <a16:creationId xmlns:a16="http://schemas.microsoft.com/office/drawing/2014/main" id="{87D9267C-5C1E-4B88-A0CA-F2B096D1E170}"/>
                </a:ext>
              </a:extLst>
            </p:cNvPr>
            <p:cNvSpPr/>
            <p:nvPr/>
          </p:nvSpPr>
          <p:spPr>
            <a:xfrm>
              <a:off x="4656272" y="3047117"/>
              <a:ext cx="4176000" cy="359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所属長・グループ長</a:t>
              </a:r>
              <a:endParaRPr lang="en-US" altLang="ja-JP" sz="1400" b="1" dirty="0">
                <a:solidFill>
                  <a:schemeClr val="bg1"/>
                </a:solidFill>
                <a:latin typeface="UD デジタル 教科書体 NK-R" panose="02020400000000000000" pitchFamily="18" charset="-128"/>
                <a:ea typeface="UD デジタル 教科書体 NK-R" panose="02020400000000000000" pitchFamily="18" charset="-128"/>
              </a:endParaRPr>
            </a:p>
          </p:txBody>
        </p:sp>
      </p:grpSp>
      <p:sp>
        <p:nvSpPr>
          <p:cNvPr id="22" name="正方形/長方形 21">
            <a:extLst>
              <a:ext uri="{FF2B5EF4-FFF2-40B4-BE49-F238E27FC236}">
                <a16:creationId xmlns:a16="http://schemas.microsoft.com/office/drawing/2014/main" id="{CD44393F-F9FF-4272-AC78-590C1340E8F6}"/>
              </a:ext>
            </a:extLst>
          </p:cNvPr>
          <p:cNvSpPr/>
          <p:nvPr/>
        </p:nvSpPr>
        <p:spPr>
          <a:xfrm>
            <a:off x="0" y="787467"/>
            <a:ext cx="9144000" cy="339562"/>
          </a:xfrm>
          <a:prstGeom prst="rect">
            <a:avLst/>
          </a:prstGeom>
          <a:solidFill>
            <a:srgbClr val="ECF5E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（４）テレワークの推進</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4" name="矢印: 五方向 33">
            <a:extLst>
              <a:ext uri="{FF2B5EF4-FFF2-40B4-BE49-F238E27FC236}">
                <a16:creationId xmlns:a16="http://schemas.microsoft.com/office/drawing/2014/main" id="{4C6B7253-AC88-4518-AD8C-9F9AF533F77D}"/>
              </a:ext>
            </a:extLst>
          </p:cNvPr>
          <p:cNvSpPr/>
          <p:nvPr/>
        </p:nvSpPr>
        <p:spPr>
          <a:xfrm>
            <a:off x="4676219" y="2349668"/>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35" name="矢印: 五方向 34">
            <a:extLst>
              <a:ext uri="{FF2B5EF4-FFF2-40B4-BE49-F238E27FC236}">
                <a16:creationId xmlns:a16="http://schemas.microsoft.com/office/drawing/2014/main" id="{22F44564-CF18-40CC-9F39-879F5D58FAA9}"/>
              </a:ext>
            </a:extLst>
          </p:cNvPr>
          <p:cNvSpPr/>
          <p:nvPr/>
        </p:nvSpPr>
        <p:spPr>
          <a:xfrm>
            <a:off x="374705" y="2340084"/>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
        <p:nvSpPr>
          <p:cNvPr id="36" name="矢印: 五方向 35">
            <a:extLst>
              <a:ext uri="{FF2B5EF4-FFF2-40B4-BE49-F238E27FC236}">
                <a16:creationId xmlns:a16="http://schemas.microsoft.com/office/drawing/2014/main" id="{6B5398A2-EEAC-403C-B85A-62A9B0BEA698}"/>
              </a:ext>
            </a:extLst>
          </p:cNvPr>
          <p:cNvSpPr/>
          <p:nvPr/>
        </p:nvSpPr>
        <p:spPr>
          <a:xfrm>
            <a:off x="346883" y="3733067"/>
            <a:ext cx="1008000" cy="288000"/>
          </a:xfrm>
          <a:prstGeom prst="homePlat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行動する人</a:t>
            </a:r>
          </a:p>
        </p:txBody>
      </p:sp>
    </p:spTree>
    <p:extLst>
      <p:ext uri="{BB962C8B-B14F-4D97-AF65-F5344CB8AC3E}">
        <p14:creationId xmlns:p14="http://schemas.microsoft.com/office/powerpoint/2010/main" val="39045091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6742F4D1-CFE0-4401-8D5F-9175657E2401}"/>
              </a:ext>
            </a:extLst>
          </p:cNvPr>
          <p:cNvSpPr/>
          <p:nvPr/>
        </p:nvSpPr>
        <p:spPr>
          <a:xfrm>
            <a:off x="-8314" y="-1"/>
            <a:ext cx="9152313" cy="79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9" name="字幕 4">
            <a:extLst>
              <a:ext uri="{FF2B5EF4-FFF2-40B4-BE49-F238E27FC236}">
                <a16:creationId xmlns:a16="http://schemas.microsoft.com/office/drawing/2014/main" id="{3229611B-6D22-4AF6-9A71-DAEFA10E40DD}"/>
              </a:ext>
            </a:extLst>
          </p:cNvPr>
          <p:cNvSpPr txBox="1">
            <a:spLocks/>
          </p:cNvSpPr>
          <p:nvPr/>
        </p:nvSpPr>
        <p:spPr>
          <a:xfrm>
            <a:off x="182701" y="1208814"/>
            <a:ext cx="8849435" cy="5400707"/>
          </a:xfrm>
          <a:prstGeom prst="rect">
            <a:avLst/>
          </a:prstGeom>
          <a:solidFill>
            <a:srgbClr val="EBF0F9"/>
          </a:solidFill>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en-US" altLang="ja-JP" sz="500">
              <a:latin typeface="UD デジタル 教科書体 NK-R" panose="02020400000000000000" pitchFamily="18" charset="-128"/>
              <a:ea typeface="UD デジタル 教科書体 NK-R" panose="02020400000000000000" pitchFamily="18" charset="-128"/>
            </a:endParaRPr>
          </a:p>
          <a:p>
            <a:pPr algn="l"/>
            <a:endParaRPr lang="en-US" altLang="ja-JP" sz="1400">
              <a:latin typeface="UD デジタル 教科書体 NK-R" panose="02020400000000000000" pitchFamily="18" charset="-128"/>
              <a:ea typeface="UD デジタル 教科書体 NK-R" panose="02020400000000000000" pitchFamily="18" charset="-128"/>
            </a:endParaRPr>
          </a:p>
        </p:txBody>
      </p:sp>
      <p:grpSp>
        <p:nvGrpSpPr>
          <p:cNvPr id="2" name="グループ化 1">
            <a:extLst>
              <a:ext uri="{FF2B5EF4-FFF2-40B4-BE49-F238E27FC236}">
                <a16:creationId xmlns:a16="http://schemas.microsoft.com/office/drawing/2014/main" id="{EB8502DA-D307-4EE9-90FB-963E3C44A58B}"/>
              </a:ext>
            </a:extLst>
          </p:cNvPr>
          <p:cNvGrpSpPr/>
          <p:nvPr/>
        </p:nvGrpSpPr>
        <p:grpSpPr>
          <a:xfrm>
            <a:off x="287393" y="1299573"/>
            <a:ext cx="4283360" cy="1226772"/>
            <a:chOff x="202710" y="1720966"/>
            <a:chExt cx="4176000" cy="1400901"/>
          </a:xfrm>
        </p:grpSpPr>
        <p:sp>
          <p:nvSpPr>
            <p:cNvPr id="10" name="正方形/長方形 9">
              <a:extLst>
                <a:ext uri="{FF2B5EF4-FFF2-40B4-BE49-F238E27FC236}">
                  <a16:creationId xmlns:a16="http://schemas.microsoft.com/office/drawing/2014/main" id="{E39AA9EB-47CF-434C-B52E-4766BB7B788C}"/>
                </a:ext>
              </a:extLst>
            </p:cNvPr>
            <p:cNvSpPr/>
            <p:nvPr/>
          </p:nvSpPr>
          <p:spPr>
            <a:xfrm>
              <a:off x="202711" y="2127295"/>
              <a:ext cx="4175640" cy="9945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Ins="36000" rtlCol="0" anchor="ctr"/>
            <a:lstStyle/>
            <a:p>
              <a:pPr marL="171450" indent="-171450" algn="l">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施設利用者等の実情を勘案して、本庁や出先機関での授乳室やベビーベッドなどの設置に努めるとともに、全ての職員は、親切、丁寧な接遇等により、子どもを連れた人が気持ちよく来庁できるように努めましょう。</a:t>
              </a:r>
            </a:p>
          </p:txBody>
        </p:sp>
        <p:sp>
          <p:nvSpPr>
            <p:cNvPr id="18" name="正方形/長方形 17">
              <a:extLst>
                <a:ext uri="{FF2B5EF4-FFF2-40B4-BE49-F238E27FC236}">
                  <a16:creationId xmlns:a16="http://schemas.microsoft.com/office/drawing/2014/main" id="{C61C6B5A-2BD5-4734-8F9C-EF324EC305E3}"/>
                </a:ext>
              </a:extLst>
            </p:cNvPr>
            <p:cNvSpPr/>
            <p:nvPr/>
          </p:nvSpPr>
          <p:spPr>
            <a:xfrm>
              <a:off x="202710" y="1720966"/>
              <a:ext cx="4176000" cy="411099"/>
            </a:xfrm>
            <a:prstGeom prst="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latin typeface="UD デジタル 教科書体 NK-R" panose="02020400000000000000" pitchFamily="18" charset="-128"/>
                  <a:ea typeface="UD デジタル 教科書体 NK-R" panose="02020400000000000000" pitchFamily="18" charset="-128"/>
                </a:rPr>
                <a:t>（１）子育てバリアフリーの促進</a:t>
              </a:r>
            </a:p>
          </p:txBody>
        </p:sp>
      </p:grpSp>
      <p:grpSp>
        <p:nvGrpSpPr>
          <p:cNvPr id="3" name="グループ化 2">
            <a:extLst>
              <a:ext uri="{FF2B5EF4-FFF2-40B4-BE49-F238E27FC236}">
                <a16:creationId xmlns:a16="http://schemas.microsoft.com/office/drawing/2014/main" id="{98A3485C-1223-4CA8-B53E-320DF63B5A68}"/>
              </a:ext>
            </a:extLst>
          </p:cNvPr>
          <p:cNvGrpSpPr/>
          <p:nvPr/>
        </p:nvGrpSpPr>
        <p:grpSpPr>
          <a:xfrm>
            <a:off x="304231" y="2638550"/>
            <a:ext cx="4278100" cy="2353563"/>
            <a:chOff x="4796162" y="1480826"/>
            <a:chExt cx="4177968" cy="2329907"/>
          </a:xfrm>
        </p:grpSpPr>
        <p:sp>
          <p:nvSpPr>
            <p:cNvPr id="15" name="正方形/長方形 14">
              <a:extLst>
                <a:ext uri="{FF2B5EF4-FFF2-40B4-BE49-F238E27FC236}">
                  <a16:creationId xmlns:a16="http://schemas.microsoft.com/office/drawing/2014/main" id="{B9E8EA6E-B29A-4DAF-9524-15B44737E6CF}"/>
                </a:ext>
              </a:extLst>
            </p:cNvPr>
            <p:cNvSpPr/>
            <p:nvPr/>
          </p:nvSpPr>
          <p:spPr>
            <a:xfrm>
              <a:off x="4796162" y="1830896"/>
              <a:ext cx="4177968" cy="1979837"/>
            </a:xfrm>
            <a:prstGeom prst="rect">
              <a:avLst/>
            </a:prstGeom>
            <a:solidFill>
              <a:schemeClr val="bg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Ins="36000" rtlCol="0" anchor="ctr"/>
            <a:lstStyle/>
            <a:p>
              <a:pPr marL="171450" indent="-171450" algn="l">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スポーツや文化活動など、子育てのための活動に役立つ知識や特技などを持っている職員もいると思います。そのような職員をはじめ、地域の子育て活動に意欲のある職員は、機会を捉えて積極的に参加しましょう。地域の子育て活動を進めるためにも、年次休暇の取得促進などを通じて、地域の子育て活動に参加しやすい職場の雰囲気づくりに努め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algn="l"/>
              <a:endParaRPr lang="en-US" altLang="ja-JP" sz="700" dirty="0">
                <a:solidFill>
                  <a:schemeClr val="tx1"/>
                </a:solidFill>
                <a:latin typeface="UD デジタル 教科書体 NK-R" panose="02020400000000000000" pitchFamily="18" charset="-128"/>
                <a:ea typeface="UD デジタル 教科書体 NK-R" panose="02020400000000000000" pitchFamily="18" charset="-128"/>
              </a:endParaRPr>
            </a:p>
            <a:p>
              <a:pPr marL="171450" indent="-171450" algn="l">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また、大阪府として次代を担う子どもたちの育成に貢献するために子どもたちが社会を広く知り、理解を深める機会の充実を図ります。</a:t>
              </a:r>
            </a:p>
            <a:p>
              <a:pPr algn="l"/>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（例）子どもたちの総合学習の場として、府庁での見学会や学習会</a:t>
              </a:r>
              <a:endParaRPr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algn="l"/>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　　　　 子どもたちを対象とした学校や野外での出張教室や出前講座　等</a:t>
              </a:r>
            </a:p>
          </p:txBody>
        </p:sp>
        <p:sp>
          <p:nvSpPr>
            <p:cNvPr id="20" name="正方形/長方形 19">
              <a:extLst>
                <a:ext uri="{FF2B5EF4-FFF2-40B4-BE49-F238E27FC236}">
                  <a16:creationId xmlns:a16="http://schemas.microsoft.com/office/drawing/2014/main" id="{85B00CF0-2821-4E54-AC1B-B9812E0DB875}"/>
                </a:ext>
              </a:extLst>
            </p:cNvPr>
            <p:cNvSpPr/>
            <p:nvPr/>
          </p:nvSpPr>
          <p:spPr>
            <a:xfrm>
              <a:off x="4798130" y="1480826"/>
              <a:ext cx="4176000" cy="356381"/>
            </a:xfrm>
            <a:prstGeom prst="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50" b="1" dirty="0">
                  <a:latin typeface="UD デジタル 教科書体 NK-R" panose="02020400000000000000" pitchFamily="18" charset="-128"/>
                  <a:ea typeface="UD デジタル 教科書体 NK-R" panose="02020400000000000000" pitchFamily="18" charset="-128"/>
                </a:rPr>
                <a:t>（２）子ども・子育てに関する職員の地域活動への貢献</a:t>
              </a:r>
            </a:p>
          </p:txBody>
        </p:sp>
      </p:grpSp>
      <p:grpSp>
        <p:nvGrpSpPr>
          <p:cNvPr id="4" name="グループ化 3">
            <a:extLst>
              <a:ext uri="{FF2B5EF4-FFF2-40B4-BE49-F238E27FC236}">
                <a16:creationId xmlns:a16="http://schemas.microsoft.com/office/drawing/2014/main" id="{C34CA163-E23C-4062-B88D-0BBDDB8E6E6D}"/>
              </a:ext>
            </a:extLst>
          </p:cNvPr>
          <p:cNvGrpSpPr/>
          <p:nvPr/>
        </p:nvGrpSpPr>
        <p:grpSpPr>
          <a:xfrm>
            <a:off x="315483" y="5063205"/>
            <a:ext cx="4271412" cy="1418788"/>
            <a:chOff x="201026" y="3634820"/>
            <a:chExt cx="4176650" cy="1418788"/>
          </a:xfrm>
        </p:grpSpPr>
        <p:sp>
          <p:nvSpPr>
            <p:cNvPr id="21" name="正方形/長方形 20">
              <a:extLst>
                <a:ext uri="{FF2B5EF4-FFF2-40B4-BE49-F238E27FC236}">
                  <a16:creationId xmlns:a16="http://schemas.microsoft.com/office/drawing/2014/main" id="{31DF4B65-AC9C-425C-AD5A-191D08FD33F9}"/>
                </a:ext>
              </a:extLst>
            </p:cNvPr>
            <p:cNvSpPr/>
            <p:nvPr/>
          </p:nvSpPr>
          <p:spPr>
            <a:xfrm>
              <a:off x="201676" y="3634820"/>
              <a:ext cx="4176000" cy="360000"/>
            </a:xfrm>
            <a:prstGeom prst="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latin typeface="UD デジタル 教科書体 NK-R" panose="02020400000000000000" pitchFamily="18" charset="-128"/>
                  <a:ea typeface="UD デジタル 教科書体 NK-R" panose="02020400000000000000" pitchFamily="18" charset="-128"/>
                </a:rPr>
                <a:t>（３）子どもと触れ合う機会の充実</a:t>
              </a:r>
            </a:p>
          </p:txBody>
        </p:sp>
        <p:sp>
          <p:nvSpPr>
            <p:cNvPr id="23" name="正方形/長方形 22">
              <a:extLst>
                <a:ext uri="{FF2B5EF4-FFF2-40B4-BE49-F238E27FC236}">
                  <a16:creationId xmlns:a16="http://schemas.microsoft.com/office/drawing/2014/main" id="{F308D98A-9840-46C1-9FE3-A62E27239BD3}"/>
                </a:ext>
              </a:extLst>
            </p:cNvPr>
            <p:cNvSpPr/>
            <p:nvPr/>
          </p:nvSpPr>
          <p:spPr>
            <a:xfrm>
              <a:off x="201026" y="3987283"/>
              <a:ext cx="4175999" cy="1066325"/>
            </a:xfrm>
            <a:prstGeom prst="rect">
              <a:avLst/>
            </a:prstGeom>
            <a:solidFill>
              <a:schemeClr val="bg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Ins="36000" rtlCol="0" anchor="ctr"/>
            <a:lstStyle/>
            <a:p>
              <a:pPr marL="171450" indent="-171450" algn="l">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子どもの夏休み期間などを活用して、子どもの職場参観など、子どもが父親、母親である職員の働いているところを実際に見ることができる取組を進めます。子どもとその父親、母親、周囲の職員との交流を通じ、職員には大事な家族があるということを職場全体で再認識することにより、子育てと仕事の両立に取り組む職場環境の実現をめざします。</a:t>
              </a:r>
            </a:p>
          </p:txBody>
        </p:sp>
      </p:grpSp>
      <p:grpSp>
        <p:nvGrpSpPr>
          <p:cNvPr id="25" name="グループ化 24">
            <a:extLst>
              <a:ext uri="{FF2B5EF4-FFF2-40B4-BE49-F238E27FC236}">
                <a16:creationId xmlns:a16="http://schemas.microsoft.com/office/drawing/2014/main" id="{112A598B-7432-404A-9829-DEE6765AB593}"/>
              </a:ext>
            </a:extLst>
          </p:cNvPr>
          <p:cNvGrpSpPr/>
          <p:nvPr/>
        </p:nvGrpSpPr>
        <p:grpSpPr>
          <a:xfrm>
            <a:off x="4672585" y="1308110"/>
            <a:ext cx="4278771" cy="1267072"/>
            <a:chOff x="4798130" y="1693449"/>
            <a:chExt cx="4176000" cy="726255"/>
          </a:xfrm>
        </p:grpSpPr>
        <p:sp>
          <p:nvSpPr>
            <p:cNvPr id="26" name="正方形/長方形 25">
              <a:extLst>
                <a:ext uri="{FF2B5EF4-FFF2-40B4-BE49-F238E27FC236}">
                  <a16:creationId xmlns:a16="http://schemas.microsoft.com/office/drawing/2014/main" id="{0CBA1E2A-9074-438F-8D99-2F9C9D598163}"/>
                </a:ext>
              </a:extLst>
            </p:cNvPr>
            <p:cNvSpPr/>
            <p:nvPr/>
          </p:nvSpPr>
          <p:spPr>
            <a:xfrm>
              <a:off x="4798130" y="1899449"/>
              <a:ext cx="4175345" cy="520255"/>
            </a:xfrm>
            <a:prstGeom prst="rect">
              <a:avLst/>
            </a:prstGeom>
            <a:solidFill>
              <a:schemeClr val="bg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Ins="36000" rtlCol="0" anchor="ctr"/>
            <a:lstStyle/>
            <a:p>
              <a:pPr marL="171450" indent="-171450" algn="l">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子育て中の職員は、子どもとの交流の時間が確保しにくい状況にあるとともに、家庭教育に関する学習機会への参加が難しい状況にあるため、家庭教育に関する情報提供等を行うことにより、職員の家庭教育に対する支援に努めます。</a:t>
              </a:r>
            </a:p>
          </p:txBody>
        </p:sp>
        <p:sp>
          <p:nvSpPr>
            <p:cNvPr id="27" name="正方形/長方形 26">
              <a:extLst>
                <a:ext uri="{FF2B5EF4-FFF2-40B4-BE49-F238E27FC236}">
                  <a16:creationId xmlns:a16="http://schemas.microsoft.com/office/drawing/2014/main" id="{C11C8725-79CA-45A3-91D5-60E753AF7F70}"/>
                </a:ext>
              </a:extLst>
            </p:cNvPr>
            <p:cNvSpPr/>
            <p:nvPr/>
          </p:nvSpPr>
          <p:spPr>
            <a:xfrm>
              <a:off x="4798130" y="1693449"/>
              <a:ext cx="4176000" cy="206343"/>
            </a:xfrm>
            <a:prstGeom prst="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350" b="1" dirty="0">
                  <a:latin typeface="UD デジタル 教科書体 NK-R" panose="02020400000000000000" pitchFamily="18" charset="-128"/>
                  <a:ea typeface="UD デジタル 教科書体 NK-R" panose="02020400000000000000" pitchFamily="18" charset="-128"/>
                </a:rPr>
                <a:t>（４）学習機会の提供等による家庭の教育力の向上</a:t>
              </a:r>
            </a:p>
          </p:txBody>
        </p:sp>
      </p:grpSp>
      <p:grpSp>
        <p:nvGrpSpPr>
          <p:cNvPr id="28" name="グループ化 27">
            <a:extLst>
              <a:ext uri="{FF2B5EF4-FFF2-40B4-BE49-F238E27FC236}">
                <a16:creationId xmlns:a16="http://schemas.microsoft.com/office/drawing/2014/main" id="{14A801E0-5B93-4946-9F8F-F46AC2B191CC}"/>
              </a:ext>
            </a:extLst>
          </p:cNvPr>
          <p:cNvGrpSpPr/>
          <p:nvPr/>
        </p:nvGrpSpPr>
        <p:grpSpPr>
          <a:xfrm>
            <a:off x="4672584" y="2724961"/>
            <a:ext cx="4282991" cy="2267151"/>
            <a:chOff x="4798399" y="1686373"/>
            <a:chExt cx="4176000" cy="1426052"/>
          </a:xfrm>
        </p:grpSpPr>
        <p:sp>
          <p:nvSpPr>
            <p:cNvPr id="29" name="正方形/長方形 28">
              <a:extLst>
                <a:ext uri="{FF2B5EF4-FFF2-40B4-BE49-F238E27FC236}">
                  <a16:creationId xmlns:a16="http://schemas.microsoft.com/office/drawing/2014/main" id="{9E815297-D12C-4EC0-8084-99AEB20A6FAC}"/>
                </a:ext>
              </a:extLst>
            </p:cNvPr>
            <p:cNvSpPr/>
            <p:nvPr/>
          </p:nvSpPr>
          <p:spPr>
            <a:xfrm>
              <a:off x="4799572" y="1956566"/>
              <a:ext cx="4172500" cy="1155859"/>
            </a:xfrm>
            <a:prstGeom prst="rect">
              <a:avLst/>
            </a:prstGeom>
            <a:solidFill>
              <a:schemeClr val="bg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Ins="36000" rtlCol="0" anchor="ctr"/>
            <a:lstStyle/>
            <a:p>
              <a:pPr marL="171450" indent="-171450" algn="l">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「母子及び父子並びに寡婦福祉法」の趣旨を踏まえ、一般事業主</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におけるひとり親家庭の親等の雇用促進を牽引する観点から、ひとり親家庭の親等に職業訓練や求人情報の提供を行っている「大阪府母子家庭等就業・自立支援センター」に各部局が非常勤職員の求人情報を提供することにより、ひとり親家庭の親等の雇入れを推進し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algn="l"/>
              <a:endParaRPr lang="ja-JP" altLang="en-US" sz="700" dirty="0">
                <a:solidFill>
                  <a:schemeClr val="tx1"/>
                </a:solidFill>
                <a:latin typeface="UD デジタル 教科書体 NK-R" panose="02020400000000000000" pitchFamily="18" charset="-128"/>
                <a:ea typeface="UD デジタル 教科書体 NK-R" panose="02020400000000000000" pitchFamily="18" charset="-128"/>
              </a:endParaRPr>
            </a:p>
            <a:p>
              <a:pPr algn="l"/>
              <a:r>
                <a:rPr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一般事業主・・・国又は地方公共団体以外の事業主であって、常時雇用する従業員の数が１００人を超える企業には行動計画の策定等が義務付けられている。</a:t>
              </a:r>
            </a:p>
          </p:txBody>
        </p:sp>
        <p:sp>
          <p:nvSpPr>
            <p:cNvPr id="30" name="正方形/長方形 29">
              <a:extLst>
                <a:ext uri="{FF2B5EF4-FFF2-40B4-BE49-F238E27FC236}">
                  <a16:creationId xmlns:a16="http://schemas.microsoft.com/office/drawing/2014/main" id="{1127D9D6-09B8-43D6-8D2D-94B4F03C4D68}"/>
                </a:ext>
              </a:extLst>
            </p:cNvPr>
            <p:cNvSpPr/>
            <p:nvPr/>
          </p:nvSpPr>
          <p:spPr>
            <a:xfrm>
              <a:off x="4798399" y="1686373"/>
              <a:ext cx="4176000" cy="265107"/>
            </a:xfrm>
            <a:prstGeom prst="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latin typeface="UD デジタル 教科書体 NK-R" panose="02020400000000000000" pitchFamily="18" charset="-128"/>
                  <a:ea typeface="UD デジタル 教科書体 NK-R" panose="02020400000000000000" pitchFamily="18" charset="-128"/>
                </a:rPr>
                <a:t>（５）ひとり親家庭の親等の雇入れ</a:t>
              </a:r>
            </a:p>
          </p:txBody>
        </p:sp>
      </p:grpSp>
      <p:sp>
        <p:nvSpPr>
          <p:cNvPr id="14" name="スライド番号プレースホルダー 13">
            <a:extLst>
              <a:ext uri="{FF2B5EF4-FFF2-40B4-BE49-F238E27FC236}">
                <a16:creationId xmlns:a16="http://schemas.microsoft.com/office/drawing/2014/main" id="{324ECA96-5FC2-4B99-A922-78EEAEC7DA84}"/>
              </a:ext>
            </a:extLst>
          </p:cNvPr>
          <p:cNvSpPr>
            <a:spLocks noGrp="1"/>
          </p:cNvSpPr>
          <p:nvPr>
            <p:ph type="sldNum" sz="quarter" idx="12"/>
          </p:nvPr>
        </p:nvSpPr>
        <p:spPr>
          <a:xfrm>
            <a:off x="7080365" y="6481993"/>
            <a:ext cx="2057400" cy="365125"/>
          </a:xfrm>
        </p:spPr>
        <p:txBody>
          <a:bodyPr/>
          <a:lstStyle/>
          <a:p>
            <a:fld id="{9258FC76-0BB2-4902-9F00-7AE7FA136629}"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t>30</a:t>
            </a:fld>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2" name="タイトル 1">
            <a:extLst>
              <a:ext uri="{FF2B5EF4-FFF2-40B4-BE49-F238E27FC236}">
                <a16:creationId xmlns:a16="http://schemas.microsoft.com/office/drawing/2014/main" id="{EB04FC34-10CF-4BDC-8053-5DA02549914A}"/>
              </a:ext>
            </a:extLst>
          </p:cNvPr>
          <p:cNvSpPr txBox="1">
            <a:spLocks/>
          </p:cNvSpPr>
          <p:nvPr/>
        </p:nvSpPr>
        <p:spPr>
          <a:xfrm>
            <a:off x="6234" y="0"/>
            <a:ext cx="1800000" cy="78962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第４章</a:t>
            </a:r>
            <a:r>
              <a:rPr lang="ja-JP" altLang="en-US" sz="3600" b="1" dirty="0">
                <a:solidFill>
                  <a:schemeClr val="bg1"/>
                </a:solidFill>
                <a:latin typeface="UD デジタル 教科書体 NK-R" panose="02020400000000000000" pitchFamily="18" charset="-128"/>
                <a:ea typeface="UD デジタル 教科書体 NK-R" panose="02020400000000000000" pitchFamily="18" charset="-128"/>
              </a:rPr>
              <a:t>　</a:t>
            </a:r>
            <a:endParaRPr lang="en-US" altLang="ja-JP" sz="3600" b="1"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1200" b="1" dirty="0">
                <a:solidFill>
                  <a:schemeClr val="bg1"/>
                </a:solidFill>
                <a:latin typeface="UD デジタル 教科書体 NK-R" panose="02020400000000000000" pitchFamily="18" charset="-128"/>
                <a:ea typeface="UD デジタル 教科書体 NK-R" panose="02020400000000000000" pitchFamily="18" charset="-128"/>
              </a:rPr>
              <a:t>具体的な取組内容</a:t>
            </a:r>
            <a:endParaRPr lang="ja-JP" altLang="en-US" sz="1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33" name="タイトル 1">
            <a:extLst>
              <a:ext uri="{FF2B5EF4-FFF2-40B4-BE49-F238E27FC236}">
                <a16:creationId xmlns:a16="http://schemas.microsoft.com/office/drawing/2014/main" id="{4F37E315-0653-4561-BB11-C1956E48C671}"/>
              </a:ext>
            </a:extLst>
          </p:cNvPr>
          <p:cNvSpPr txBox="1">
            <a:spLocks/>
          </p:cNvSpPr>
          <p:nvPr/>
        </p:nvSpPr>
        <p:spPr>
          <a:xfrm>
            <a:off x="1729046" y="0"/>
            <a:ext cx="7408719" cy="78689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b="1">
                <a:solidFill>
                  <a:schemeClr val="bg1"/>
                </a:solidFill>
                <a:latin typeface="UD デジタル 教科書体 NK-R" panose="02020400000000000000" pitchFamily="18" charset="-128"/>
                <a:ea typeface="UD デジタル 教科書体 NK-R" panose="02020400000000000000" pitchFamily="18" charset="-128"/>
              </a:rPr>
              <a:t>　</a:t>
            </a:r>
            <a:r>
              <a:rPr lang="ja-JP" altLang="en-US" sz="2000" b="1" u="sng">
                <a:solidFill>
                  <a:schemeClr val="bg1"/>
                </a:solidFill>
                <a:latin typeface="UD デジタル 教科書体 NK-R" panose="02020400000000000000" pitchFamily="18" charset="-128"/>
                <a:ea typeface="UD デジタル 教科書体 NK-R" panose="02020400000000000000" pitchFamily="18" charset="-128"/>
              </a:rPr>
              <a:t>４．その他</a:t>
            </a:r>
            <a:endParaRPr lang="en-US" altLang="ja-JP" sz="1200" b="1">
              <a:solidFill>
                <a:schemeClr val="bg1"/>
              </a:solidFill>
              <a:latin typeface="UD デジタル 教科書体 NK-R" panose="02020400000000000000" pitchFamily="18" charset="-128"/>
              <a:ea typeface="UD デジタル 教科書体 NK-R" panose="02020400000000000000" pitchFamily="18" charset="-128"/>
            </a:endParaRPr>
          </a:p>
        </p:txBody>
      </p:sp>
      <p:grpSp>
        <p:nvGrpSpPr>
          <p:cNvPr id="31" name="グループ化 30">
            <a:extLst>
              <a:ext uri="{FF2B5EF4-FFF2-40B4-BE49-F238E27FC236}">
                <a16:creationId xmlns:a16="http://schemas.microsoft.com/office/drawing/2014/main" id="{523CA01E-9A52-41C6-ADBD-8C3262D656B2}"/>
              </a:ext>
            </a:extLst>
          </p:cNvPr>
          <p:cNvGrpSpPr/>
          <p:nvPr/>
        </p:nvGrpSpPr>
        <p:grpSpPr>
          <a:xfrm>
            <a:off x="4670959" y="5067068"/>
            <a:ext cx="4282124" cy="1099356"/>
            <a:chOff x="202331" y="1720966"/>
            <a:chExt cx="4176656" cy="1255400"/>
          </a:xfrm>
        </p:grpSpPr>
        <p:sp>
          <p:nvSpPr>
            <p:cNvPr id="36" name="正方形/長方形 35">
              <a:extLst>
                <a:ext uri="{FF2B5EF4-FFF2-40B4-BE49-F238E27FC236}">
                  <a16:creationId xmlns:a16="http://schemas.microsoft.com/office/drawing/2014/main" id="{B8FAC18B-240B-41D4-A565-82B3BA3ED1D7}"/>
                </a:ext>
              </a:extLst>
            </p:cNvPr>
            <p:cNvSpPr/>
            <p:nvPr/>
          </p:nvSpPr>
          <p:spPr>
            <a:xfrm>
              <a:off x="208726" y="2127474"/>
              <a:ext cx="4170261" cy="848892"/>
            </a:xfrm>
            <a:prstGeom prst="rect">
              <a:avLst/>
            </a:prstGeom>
            <a:solidFill>
              <a:schemeClr val="bg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Ins="36000" rtlCol="0" anchor="ctr"/>
            <a:lstStyle/>
            <a:p>
              <a:pPr marL="171450" indent="-171450" algn="l">
                <a:buFont typeface="UD デジタル 教科書体 NK-R" panose="02020400000000000000" pitchFamily="18" charset="-128"/>
                <a:buChar cha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一定の要件を満たす非常勤職員については、育児休業等の取得が可能です。所属長や非常勤職員本人に対して、非常勤職員が子育てのために取得できる休暇、休業制度について、引き続き周知を図ります。</a:t>
              </a:r>
            </a:p>
          </p:txBody>
        </p:sp>
        <p:sp>
          <p:nvSpPr>
            <p:cNvPr id="37" name="正方形/長方形 36">
              <a:extLst>
                <a:ext uri="{FF2B5EF4-FFF2-40B4-BE49-F238E27FC236}">
                  <a16:creationId xmlns:a16="http://schemas.microsoft.com/office/drawing/2014/main" id="{08CC06E8-BD86-459A-856B-B5A7F45B5064}"/>
                </a:ext>
              </a:extLst>
            </p:cNvPr>
            <p:cNvSpPr/>
            <p:nvPr/>
          </p:nvSpPr>
          <p:spPr>
            <a:xfrm>
              <a:off x="202331" y="1720966"/>
              <a:ext cx="4176000" cy="411099"/>
            </a:xfrm>
            <a:prstGeom prst="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latin typeface="UD デジタル 教科書体 NK-R" panose="02020400000000000000" pitchFamily="18" charset="-128"/>
                  <a:ea typeface="UD デジタル 教科書体 NK-R" panose="02020400000000000000" pitchFamily="18" charset="-128"/>
                </a:rPr>
                <a:t>（６）非常勤職員の育児休業等</a:t>
              </a:r>
            </a:p>
          </p:txBody>
        </p:sp>
      </p:grpSp>
      <p:sp>
        <p:nvSpPr>
          <p:cNvPr id="39" name="字幕 4">
            <a:extLst>
              <a:ext uri="{FF2B5EF4-FFF2-40B4-BE49-F238E27FC236}">
                <a16:creationId xmlns:a16="http://schemas.microsoft.com/office/drawing/2014/main" id="{3824DD7F-BE14-4061-AB93-D305D61C51F4}"/>
              </a:ext>
            </a:extLst>
          </p:cNvPr>
          <p:cNvSpPr>
            <a:spLocks noGrp="1"/>
          </p:cNvSpPr>
          <p:nvPr>
            <p:ph type="subTitle" idx="1"/>
          </p:nvPr>
        </p:nvSpPr>
        <p:spPr>
          <a:xfrm>
            <a:off x="184327" y="854224"/>
            <a:ext cx="8767029" cy="425880"/>
          </a:xfrm>
        </p:spPr>
        <p:txBody>
          <a:bodyPr anchor="ctr">
            <a:noAutofit/>
          </a:bodyPr>
          <a:lstStyle/>
          <a:p>
            <a:pPr algn="l"/>
            <a:r>
              <a:rPr lang="ja-JP" altLang="en-US" sz="1150" dirty="0">
                <a:latin typeface="UD デジタル 教科書体 NK-R" panose="02020400000000000000" pitchFamily="18" charset="-128"/>
                <a:ea typeface="UD デジタル 教科書体 NK-R" panose="02020400000000000000" pitchFamily="18" charset="-128"/>
              </a:rPr>
              <a:t>　子ども・子育てに関する理解促進や、子育てしやすい環境づくりに向け、関係する機関等により取組を進めます。</a:t>
            </a:r>
            <a:r>
              <a:rPr lang="ja-JP" altLang="en-US" sz="1050" dirty="0">
                <a:latin typeface="UD デジタル 教科書体 NK-R" panose="02020400000000000000" pitchFamily="18" charset="-128"/>
                <a:ea typeface="UD デジタル 教科書体 NK-R" panose="02020400000000000000" pitchFamily="18" charset="-128"/>
              </a:rPr>
              <a:t>	</a:t>
            </a:r>
          </a:p>
        </p:txBody>
      </p:sp>
    </p:spTree>
    <p:extLst>
      <p:ext uri="{BB962C8B-B14F-4D97-AF65-F5344CB8AC3E}">
        <p14:creationId xmlns:p14="http://schemas.microsoft.com/office/powerpoint/2010/main" val="35533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字幕 4">
            <a:extLst>
              <a:ext uri="{FF2B5EF4-FFF2-40B4-BE49-F238E27FC236}">
                <a16:creationId xmlns:a16="http://schemas.microsoft.com/office/drawing/2014/main" id="{4EFB72C6-C311-451B-A58C-C68C9B10EB50}"/>
              </a:ext>
            </a:extLst>
          </p:cNvPr>
          <p:cNvSpPr txBox="1">
            <a:spLocks/>
          </p:cNvSpPr>
          <p:nvPr/>
        </p:nvSpPr>
        <p:spPr>
          <a:xfrm>
            <a:off x="114438" y="3614272"/>
            <a:ext cx="9040722" cy="313615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446088" indent="-354013" algn="l">
              <a:spcBef>
                <a:spcPts val="600"/>
              </a:spcBef>
            </a:pPr>
            <a:r>
              <a:rPr lang="ja-JP" altLang="en-US" sz="1200" dirty="0">
                <a:latin typeface="UD デジタル 教科書体 NK-R" panose="02020400000000000000" pitchFamily="18" charset="-128"/>
                <a:ea typeface="UD デジタル 教科書体 NK-R" panose="02020400000000000000" pitchFamily="18" charset="-128"/>
              </a:rPr>
              <a:t>（ア）　前計画の職員が、安心して子どもを生み育てることができる職場環境を整えていくといった基本方向を継承しつつ、実効性を確保するため、「誰が」、「いつ」、「何を」するかを明確にします。</a:t>
            </a:r>
            <a:br>
              <a:rPr lang="en-US" altLang="ja-JP" sz="1200" dirty="0">
                <a:latin typeface="UD デジタル 教科書体 NK-R" panose="02020400000000000000" pitchFamily="18" charset="-128"/>
                <a:ea typeface="UD デジタル 教科書体 NK-R" panose="02020400000000000000" pitchFamily="18" charset="-128"/>
              </a:rPr>
            </a:br>
            <a:r>
              <a:rPr lang="ja-JP" altLang="en-US" sz="1200" dirty="0">
                <a:latin typeface="UD デジタル 教科書体 NK-R" panose="02020400000000000000" pitchFamily="18" charset="-128"/>
                <a:ea typeface="UD デジタル 教科書体 NK-R" panose="02020400000000000000" pitchFamily="18" charset="-128"/>
              </a:rPr>
              <a:t>　本計画では、「誰が」にあたる「行動する人」を以下のとおり区分しています。</a:t>
            </a:r>
            <a:endParaRPr lang="en-US" altLang="ja-JP" sz="1200" dirty="0">
              <a:latin typeface="UD デジタル 教科書体 NK-R" panose="02020400000000000000" pitchFamily="18" charset="-128"/>
              <a:ea typeface="UD デジタル 教科書体 NK-R" panose="02020400000000000000" pitchFamily="18" charset="-128"/>
            </a:endParaRPr>
          </a:p>
          <a:p>
            <a:pPr algn="l">
              <a:spcBef>
                <a:spcPts val="600"/>
              </a:spcBef>
            </a:pPr>
            <a:endParaRPr lang="en-US" altLang="ja-JP" sz="1050" dirty="0">
              <a:latin typeface="UD デジタル 教科書体 NK-R" panose="02020400000000000000" pitchFamily="18" charset="-128"/>
              <a:ea typeface="UD デジタル 教科書体 NK-R" panose="02020400000000000000" pitchFamily="18" charset="-128"/>
            </a:endParaRPr>
          </a:p>
          <a:p>
            <a:pPr algn="l">
              <a:spcBef>
                <a:spcPts val="600"/>
              </a:spcBef>
            </a:pPr>
            <a:endParaRPr lang="en-US" altLang="ja-JP" sz="1050" dirty="0">
              <a:latin typeface="UD デジタル 教科書体 NK-R" panose="02020400000000000000" pitchFamily="18" charset="-128"/>
              <a:ea typeface="UD デジタル 教科書体 NK-R" panose="02020400000000000000" pitchFamily="18" charset="-128"/>
            </a:endParaRPr>
          </a:p>
          <a:p>
            <a:pPr algn="l">
              <a:spcBef>
                <a:spcPts val="600"/>
              </a:spcBef>
            </a:pPr>
            <a:endParaRPr lang="en-US" altLang="ja-JP" sz="1050" dirty="0">
              <a:latin typeface="UD デジタル 教科書体 NK-R" panose="02020400000000000000" pitchFamily="18" charset="-128"/>
              <a:ea typeface="UD デジタル 教科書体 NK-R" panose="02020400000000000000" pitchFamily="18" charset="-128"/>
            </a:endParaRPr>
          </a:p>
          <a:p>
            <a:pPr algn="l">
              <a:spcBef>
                <a:spcPts val="600"/>
              </a:spcBef>
            </a:pPr>
            <a:endParaRPr lang="en-US" altLang="ja-JP" sz="100" dirty="0">
              <a:latin typeface="UD デジタル 教科書体 NK-R" panose="02020400000000000000" pitchFamily="18" charset="-128"/>
              <a:ea typeface="UD デジタル 教科書体 NK-R" panose="02020400000000000000" pitchFamily="18" charset="-128"/>
            </a:endParaRPr>
          </a:p>
          <a:p>
            <a:pPr algn="l">
              <a:spcBef>
                <a:spcPts val="600"/>
              </a:spcBef>
            </a:pPr>
            <a:endParaRPr lang="en-US" altLang="ja-JP" sz="100" dirty="0">
              <a:latin typeface="UD デジタル 教科書体 NK-R" panose="02020400000000000000" pitchFamily="18" charset="-128"/>
              <a:ea typeface="UD デジタル 教科書体 NK-R" panose="02020400000000000000" pitchFamily="18" charset="-128"/>
            </a:endParaRPr>
          </a:p>
          <a:p>
            <a:pPr marL="357188" algn="l">
              <a:lnSpc>
                <a:spcPts val="1440"/>
              </a:lnSpc>
              <a:spcBef>
                <a:spcPts val="600"/>
              </a:spcBef>
            </a:pPr>
            <a:r>
              <a:rPr lang="ja-JP" altLang="en-US" sz="1200" dirty="0">
                <a:latin typeface="UD デジタル 教科書体 NK-R" panose="02020400000000000000" pitchFamily="18" charset="-128"/>
                <a:ea typeface="UD デジタル 教科書体 NK-R" panose="02020400000000000000" pitchFamily="18" charset="-128"/>
              </a:rPr>
              <a:t>        複数の区分に該当する職員は、全ての役割を果たすこととします。 </a:t>
            </a:r>
            <a:r>
              <a:rPr lang="en-US" altLang="ja-JP" sz="1200" dirty="0">
                <a:latin typeface="UD デジタル 教科書体 NK-R" panose="02020400000000000000" pitchFamily="18" charset="-128"/>
                <a:ea typeface="UD デジタル 教科書体 NK-R" panose="02020400000000000000" pitchFamily="18" charset="-128"/>
              </a:rPr>
              <a:t> </a:t>
            </a:r>
            <a:br>
              <a:rPr lang="en-US" altLang="ja-JP" sz="1200" dirty="0">
                <a:latin typeface="UD デジタル 教科書体 NK-R" panose="02020400000000000000" pitchFamily="18" charset="-128"/>
                <a:ea typeface="UD デジタル 教科書体 NK-R" panose="02020400000000000000" pitchFamily="18" charset="-128"/>
              </a:rPr>
            </a:br>
            <a:r>
              <a:rPr lang="en-US" altLang="ja-JP" sz="1200" dirty="0">
                <a:latin typeface="UD デジタル 教科書体 NK-R" panose="02020400000000000000" pitchFamily="18" charset="-128"/>
                <a:ea typeface="UD デジタル 教科書体 NK-R" panose="02020400000000000000" pitchFamily="18" charset="-128"/>
              </a:rPr>
              <a:t>        </a:t>
            </a:r>
            <a:r>
              <a:rPr lang="ja-JP" altLang="en-US" sz="1200" dirty="0">
                <a:latin typeface="UD デジタル 教科書体 NK-R" panose="02020400000000000000" pitchFamily="18" charset="-128"/>
                <a:ea typeface="UD デジタル 教科書体 NK-R" panose="02020400000000000000" pitchFamily="18" charset="-128"/>
              </a:rPr>
              <a:t>本庁、出先機関など、それぞれの職場の状況に応じ具体的な取組を行うこととします。</a:t>
            </a:r>
            <a:endParaRPr lang="en-US" altLang="ja-JP" sz="1200" dirty="0">
              <a:latin typeface="UD デジタル 教科書体 NK-R" panose="02020400000000000000" pitchFamily="18" charset="-128"/>
              <a:ea typeface="UD デジタル 教科書体 NK-R" panose="02020400000000000000" pitchFamily="18" charset="-128"/>
            </a:endParaRPr>
          </a:p>
          <a:p>
            <a:pPr marL="714375" indent="-357188" algn="l">
              <a:lnSpc>
                <a:spcPct val="100000"/>
              </a:lnSpc>
              <a:spcBef>
                <a:spcPts val="600"/>
              </a:spcBef>
            </a:pPr>
            <a:endParaRPr lang="en-US" altLang="ja-JP" sz="100" dirty="0">
              <a:latin typeface="UD デジタル 教科書体 NK-R" panose="02020400000000000000" pitchFamily="18" charset="-128"/>
              <a:ea typeface="UD デジタル 教科書体 NK-R" panose="02020400000000000000" pitchFamily="18" charset="-128"/>
            </a:endParaRPr>
          </a:p>
          <a:p>
            <a:pPr marL="449263" indent="-357188" algn="l">
              <a:lnSpc>
                <a:spcPts val="1440"/>
              </a:lnSpc>
              <a:spcBef>
                <a:spcPts val="600"/>
              </a:spcBef>
            </a:pPr>
            <a:r>
              <a:rPr lang="ja-JP" altLang="en-US" sz="1200" dirty="0">
                <a:latin typeface="UD デジタル 教科書体 NK-R" panose="02020400000000000000" pitchFamily="18" charset="-128"/>
                <a:ea typeface="UD デジタル 教科書体 NK-R" panose="02020400000000000000" pitchFamily="18" charset="-128"/>
              </a:rPr>
              <a:t>（イ）　職員アンケート等を実施し、これらの意見をもとに取組を強化するとともに、社会情勢の変化等も踏まえながら、計画の見直しを行う際にも反映させていきます。</a:t>
            </a:r>
            <a:endParaRPr lang="en-US" altLang="ja-JP" sz="1200" dirty="0">
              <a:latin typeface="UD デジタル 教科書体 NK-R" panose="02020400000000000000" pitchFamily="18" charset="-128"/>
              <a:ea typeface="UD デジタル 教科書体 NK-R" panose="02020400000000000000" pitchFamily="18" charset="-128"/>
            </a:endParaRPr>
          </a:p>
          <a:p>
            <a:pPr marL="714375" indent="-357188" algn="l">
              <a:lnSpc>
                <a:spcPct val="100000"/>
              </a:lnSpc>
              <a:spcBef>
                <a:spcPts val="600"/>
              </a:spcBef>
            </a:pPr>
            <a:endParaRPr lang="en-US" altLang="ja-JP" sz="100" dirty="0">
              <a:latin typeface="UD デジタル 教科書体 NK-R" panose="02020400000000000000" pitchFamily="18" charset="-128"/>
              <a:ea typeface="UD デジタル 教科書体 NK-R" panose="02020400000000000000" pitchFamily="18" charset="-128"/>
            </a:endParaRPr>
          </a:p>
          <a:p>
            <a:pPr marL="449263" indent="-357188" algn="l">
              <a:lnSpc>
                <a:spcPts val="1440"/>
              </a:lnSpc>
              <a:spcBef>
                <a:spcPts val="600"/>
              </a:spcBef>
            </a:pPr>
            <a:r>
              <a:rPr lang="ja-JP" altLang="en-US" sz="1200" dirty="0">
                <a:latin typeface="UD デジタル 教科書体 NK-R" panose="02020400000000000000" pitchFamily="18" charset="-128"/>
                <a:ea typeface="UD デジタル 教科書体 NK-R" panose="02020400000000000000" pitchFamily="18" charset="-128"/>
              </a:rPr>
              <a:t>（ウ）　計画の実効性を高めるため、取組状況や数値目標に対する実績等を毎年度庁内ウェブページで公表します。</a:t>
            </a:r>
            <a:br>
              <a:rPr lang="en-US" altLang="ja-JP" sz="1200" dirty="0">
                <a:latin typeface="UD デジタル 教科書体 NK-R" panose="02020400000000000000" pitchFamily="18" charset="-128"/>
                <a:ea typeface="UD デジタル 教科書体 NK-R" panose="02020400000000000000" pitchFamily="18" charset="-128"/>
              </a:rPr>
            </a:br>
            <a:r>
              <a:rPr lang="en-US" altLang="ja-JP" sz="1200" dirty="0">
                <a:latin typeface="UD デジタル 教科書体 NK-R" panose="02020400000000000000" pitchFamily="18" charset="-128"/>
                <a:ea typeface="UD デジタル 教科書体 NK-R" panose="02020400000000000000" pitchFamily="18" charset="-128"/>
              </a:rPr>
              <a:t> </a:t>
            </a:r>
            <a:r>
              <a:rPr lang="ja-JP" altLang="en-US" sz="1200" dirty="0">
                <a:latin typeface="UD デジタル 教科書体 NK-R" panose="02020400000000000000" pitchFamily="18" charset="-128"/>
                <a:ea typeface="UD デジタル 教科書体 NK-R" panose="02020400000000000000" pitchFamily="18" charset="-128"/>
              </a:rPr>
              <a:t>また、公表した内容等を評価し、取組の改善につなげることにより</a:t>
            </a:r>
            <a:r>
              <a:rPr lang="en-US" altLang="ja-JP" sz="1200" dirty="0">
                <a:latin typeface="UD デジタル 教科書体 NK-R" panose="02020400000000000000" pitchFamily="18" charset="-128"/>
                <a:ea typeface="UD デジタル 教科書体 NK-R" panose="02020400000000000000" pitchFamily="18" charset="-128"/>
              </a:rPr>
              <a:t>PDCA</a:t>
            </a:r>
            <a:r>
              <a:rPr lang="ja-JP" altLang="en-US" sz="1200" dirty="0">
                <a:latin typeface="UD デジタル 教科書体 NK-R" panose="02020400000000000000" pitchFamily="18" charset="-128"/>
                <a:ea typeface="UD デジタル 教科書体 NK-R" panose="02020400000000000000" pitchFamily="18" charset="-128"/>
              </a:rPr>
              <a:t>サイクル（計画、実行、評価、改善）を確立し、計画の円滑な実施につなげていきます。</a:t>
            </a:r>
          </a:p>
        </p:txBody>
      </p:sp>
      <p:sp>
        <p:nvSpPr>
          <p:cNvPr id="8" name="正方形/長方形 7">
            <a:extLst>
              <a:ext uri="{FF2B5EF4-FFF2-40B4-BE49-F238E27FC236}">
                <a16:creationId xmlns:a16="http://schemas.microsoft.com/office/drawing/2014/main" id="{6742F4D1-CFE0-4401-8D5F-9175657E2401}"/>
              </a:ext>
            </a:extLst>
          </p:cNvPr>
          <p:cNvSpPr/>
          <p:nvPr/>
        </p:nvSpPr>
        <p:spPr>
          <a:xfrm>
            <a:off x="-8966" y="0"/>
            <a:ext cx="9164125" cy="79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ゴシック" panose="020B0609070205080204" pitchFamily="49" charset="-128"/>
              <a:ea typeface="ＭＳ ゴシック" panose="020B0609070205080204" pitchFamily="49" charset="-128"/>
            </a:endParaRPr>
          </a:p>
        </p:txBody>
      </p:sp>
      <p:sp>
        <p:nvSpPr>
          <p:cNvPr id="20" name="字幕 4">
            <a:extLst>
              <a:ext uri="{FF2B5EF4-FFF2-40B4-BE49-F238E27FC236}">
                <a16:creationId xmlns:a16="http://schemas.microsoft.com/office/drawing/2014/main" id="{A5403E32-200D-4218-BF2E-2DD685183D16}"/>
              </a:ext>
            </a:extLst>
          </p:cNvPr>
          <p:cNvSpPr txBox="1">
            <a:spLocks/>
          </p:cNvSpPr>
          <p:nvPr/>
        </p:nvSpPr>
        <p:spPr>
          <a:xfrm>
            <a:off x="106125" y="2098635"/>
            <a:ext cx="8788492" cy="334885"/>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182563" algn="l">
              <a:spcBef>
                <a:spcPts val="600"/>
              </a:spcBef>
            </a:pPr>
            <a:r>
              <a:rPr lang="ja-JP" altLang="en-US" sz="1200" dirty="0">
                <a:latin typeface="UD デジタル 教科書体 NK-R" panose="02020400000000000000" pitchFamily="18" charset="-128"/>
                <a:ea typeface="UD デジタル 教科書体 NK-R" panose="02020400000000000000" pitchFamily="18" charset="-128"/>
              </a:rPr>
              <a:t>大阪府教育委員会</a:t>
            </a:r>
            <a:endParaRPr lang="en-US" altLang="ja-JP" sz="1200" strike="sngStrike" dirty="0">
              <a:latin typeface="UD デジタル 教科書体 NK-R" panose="02020400000000000000" pitchFamily="18" charset="-128"/>
              <a:ea typeface="UD デジタル 教科書体 NK-R" panose="02020400000000000000" pitchFamily="18" charset="-128"/>
            </a:endParaRPr>
          </a:p>
        </p:txBody>
      </p:sp>
      <p:sp>
        <p:nvSpPr>
          <p:cNvPr id="5" name="字幕 4">
            <a:extLst>
              <a:ext uri="{FF2B5EF4-FFF2-40B4-BE49-F238E27FC236}">
                <a16:creationId xmlns:a16="http://schemas.microsoft.com/office/drawing/2014/main" id="{97FCD4D7-121C-4821-887F-049C2A848386}"/>
              </a:ext>
            </a:extLst>
          </p:cNvPr>
          <p:cNvSpPr>
            <a:spLocks noGrp="1"/>
          </p:cNvSpPr>
          <p:nvPr>
            <p:ph type="subTitle" idx="1"/>
          </p:nvPr>
        </p:nvSpPr>
        <p:spPr>
          <a:xfrm>
            <a:off x="114438" y="1143215"/>
            <a:ext cx="8920891" cy="636164"/>
          </a:xfrm>
        </p:spPr>
        <p:txBody>
          <a:bodyPr anchor="t">
            <a:noAutofit/>
          </a:bodyPr>
          <a:lstStyle/>
          <a:p>
            <a:pPr marL="92075" algn="l">
              <a:spcBef>
                <a:spcPts val="600"/>
              </a:spcBef>
            </a:pPr>
            <a:r>
              <a:rPr lang="ja-JP" altLang="en-US" sz="1200" dirty="0">
                <a:latin typeface="UD デジタル 教科書体 NK-R" panose="02020400000000000000" pitchFamily="18" charset="-128"/>
                <a:ea typeface="UD デジタル 教科書体 NK-R" panose="02020400000000000000" pitchFamily="18" charset="-128"/>
              </a:rPr>
              <a:t>　第３期大阪府教育委員会特定事業主行動計画（前期） ～みんなでサポート！子育てしやすい環境づくり～は、再延長された次世代育成支援対策推進法の有効期間（令和７年度から令和１</a:t>
            </a:r>
            <a:r>
              <a:rPr lang="en-US" altLang="ja-JP" sz="1200" dirty="0">
                <a:latin typeface="UD デジタル 教科書体 NK-R" panose="02020400000000000000" pitchFamily="18" charset="-128"/>
                <a:ea typeface="UD デジタル 教科書体 NK-R" panose="02020400000000000000" pitchFamily="18" charset="-128"/>
              </a:rPr>
              <a:t>6</a:t>
            </a:r>
            <a:r>
              <a:rPr lang="ja-JP" altLang="en-US" sz="1200" dirty="0">
                <a:latin typeface="UD デジタル 教科書体 NK-R" panose="02020400000000000000" pitchFamily="18" charset="-128"/>
                <a:ea typeface="UD デジタル 教科書体 NK-R" panose="02020400000000000000" pitchFamily="18" charset="-128"/>
              </a:rPr>
              <a:t>年度まで）の前半期間である令和７年度から令和</a:t>
            </a:r>
            <a:r>
              <a:rPr lang="en-US" altLang="ja-JP" sz="1200" dirty="0">
                <a:latin typeface="UD デジタル 教科書体 NK-R" panose="02020400000000000000" pitchFamily="18" charset="-128"/>
                <a:ea typeface="UD デジタル 教科書体 NK-R" panose="02020400000000000000" pitchFamily="18" charset="-128"/>
              </a:rPr>
              <a:t>11</a:t>
            </a:r>
            <a:r>
              <a:rPr lang="ja-JP" altLang="en-US" sz="1200" dirty="0">
                <a:latin typeface="UD デジタル 教科書体 NK-R" panose="02020400000000000000" pitchFamily="18" charset="-128"/>
                <a:ea typeface="UD デジタル 教科書体 NK-R" panose="02020400000000000000" pitchFamily="18" charset="-128"/>
              </a:rPr>
              <a:t>年度までの５年間を計画期間とし、必要に応じて見直しを行います。</a:t>
            </a:r>
            <a:endParaRPr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21" name="正方形/長方形 20">
            <a:extLst>
              <a:ext uri="{FF2B5EF4-FFF2-40B4-BE49-F238E27FC236}">
                <a16:creationId xmlns:a16="http://schemas.microsoft.com/office/drawing/2014/main" id="{6E382452-E051-452B-AA75-837705BE1E4C}"/>
              </a:ext>
            </a:extLst>
          </p:cNvPr>
          <p:cNvSpPr/>
          <p:nvPr/>
        </p:nvSpPr>
        <p:spPr>
          <a:xfrm>
            <a:off x="622811" y="4172513"/>
            <a:ext cx="3924000" cy="216000"/>
          </a:xfrm>
          <a:prstGeom prst="rect">
            <a:avLst/>
          </a:prstGeom>
          <a:solidFill>
            <a:srgbClr val="EBF0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教育総務企画課・関係室課　</a:t>
            </a:r>
            <a:r>
              <a:rPr lang="en-US" altLang="ja-JP" sz="1000" b="1"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000" b="1" dirty="0">
                <a:solidFill>
                  <a:schemeClr val="tx1"/>
                </a:solidFill>
                <a:latin typeface="UD デジタル 教科書体 NK-R" panose="02020400000000000000" pitchFamily="18" charset="-128"/>
                <a:ea typeface="UD デジタル 教科書体 NK-R" panose="02020400000000000000" pitchFamily="18" charset="-128"/>
              </a:rPr>
              <a:t>一部、知事部局と連携して実施</a:t>
            </a:r>
            <a:endPar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2" name="正方形/長方形 21">
            <a:extLst>
              <a:ext uri="{FF2B5EF4-FFF2-40B4-BE49-F238E27FC236}">
                <a16:creationId xmlns:a16="http://schemas.microsoft.com/office/drawing/2014/main" id="{BA080EB2-CE1D-4298-85C3-7FE532D07525}"/>
              </a:ext>
            </a:extLst>
          </p:cNvPr>
          <p:cNvSpPr/>
          <p:nvPr/>
        </p:nvSpPr>
        <p:spPr>
          <a:xfrm>
            <a:off x="622809" y="4454381"/>
            <a:ext cx="3924000" cy="216000"/>
          </a:xfrm>
          <a:prstGeom prst="rect">
            <a:avLst/>
          </a:prstGeom>
          <a:solidFill>
            <a:srgbClr val="EBF0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所属長（例：本庁課長、出先機関の長）</a:t>
            </a:r>
          </a:p>
        </p:txBody>
      </p:sp>
      <p:sp>
        <p:nvSpPr>
          <p:cNvPr id="23" name="正方形/長方形 22">
            <a:extLst>
              <a:ext uri="{FF2B5EF4-FFF2-40B4-BE49-F238E27FC236}">
                <a16:creationId xmlns:a16="http://schemas.microsoft.com/office/drawing/2014/main" id="{3306BFD3-BD93-42B3-95C1-C26BE48E70D1}"/>
              </a:ext>
            </a:extLst>
          </p:cNvPr>
          <p:cNvSpPr/>
          <p:nvPr/>
        </p:nvSpPr>
        <p:spPr>
          <a:xfrm>
            <a:off x="622809" y="4730069"/>
            <a:ext cx="3924000" cy="216000"/>
          </a:xfrm>
          <a:prstGeom prst="rect">
            <a:avLst/>
          </a:prstGeom>
          <a:solidFill>
            <a:srgbClr val="EBF0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グループ長</a:t>
            </a:r>
          </a:p>
        </p:txBody>
      </p:sp>
      <p:sp>
        <p:nvSpPr>
          <p:cNvPr id="25" name="正方形/長方形 24">
            <a:extLst>
              <a:ext uri="{FF2B5EF4-FFF2-40B4-BE49-F238E27FC236}">
                <a16:creationId xmlns:a16="http://schemas.microsoft.com/office/drawing/2014/main" id="{7BCB6A47-08F0-42D8-863F-928DD49E6974}"/>
              </a:ext>
            </a:extLst>
          </p:cNvPr>
          <p:cNvSpPr/>
          <p:nvPr/>
        </p:nvSpPr>
        <p:spPr>
          <a:xfrm>
            <a:off x="4746569" y="4165739"/>
            <a:ext cx="3924000" cy="216000"/>
          </a:xfrm>
          <a:prstGeom prst="rect">
            <a:avLst/>
          </a:prstGeom>
          <a:solidFill>
            <a:srgbClr val="EBF0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父親・母親となる職員、子育て中の職員</a:t>
            </a:r>
          </a:p>
        </p:txBody>
      </p:sp>
      <p:sp>
        <p:nvSpPr>
          <p:cNvPr id="26" name="正方形/長方形 25">
            <a:extLst>
              <a:ext uri="{FF2B5EF4-FFF2-40B4-BE49-F238E27FC236}">
                <a16:creationId xmlns:a16="http://schemas.microsoft.com/office/drawing/2014/main" id="{7646F5E6-2D69-499C-B314-57F485B84EE1}"/>
              </a:ext>
            </a:extLst>
          </p:cNvPr>
          <p:cNvSpPr/>
          <p:nvPr/>
        </p:nvSpPr>
        <p:spPr>
          <a:xfrm>
            <a:off x="4746569" y="4452551"/>
            <a:ext cx="3924000" cy="216000"/>
          </a:xfrm>
          <a:prstGeom prst="rect">
            <a:avLst/>
          </a:prstGeom>
          <a:solidFill>
            <a:srgbClr val="EBF0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a:solidFill>
                  <a:schemeClr val="tx1"/>
                </a:solidFill>
                <a:latin typeface="UD デジタル 教科書体 NK-R" panose="02020400000000000000" pitchFamily="18" charset="-128"/>
                <a:ea typeface="UD デジタル 教科書体 NK-R" panose="02020400000000000000" pitchFamily="18" charset="-128"/>
              </a:rPr>
              <a:t>周囲の職員（子育て中の職員の同僚）</a:t>
            </a:r>
          </a:p>
        </p:txBody>
      </p:sp>
      <p:sp>
        <p:nvSpPr>
          <p:cNvPr id="27" name="正方形/長方形 26">
            <a:extLst>
              <a:ext uri="{FF2B5EF4-FFF2-40B4-BE49-F238E27FC236}">
                <a16:creationId xmlns:a16="http://schemas.microsoft.com/office/drawing/2014/main" id="{6DE29FDC-A0EC-431B-9646-AD56DCA4F03D}"/>
              </a:ext>
            </a:extLst>
          </p:cNvPr>
          <p:cNvSpPr/>
          <p:nvPr/>
        </p:nvSpPr>
        <p:spPr>
          <a:xfrm>
            <a:off x="4746426" y="4733889"/>
            <a:ext cx="3924000" cy="216000"/>
          </a:xfrm>
          <a:prstGeom prst="rect">
            <a:avLst/>
          </a:prstGeom>
          <a:solidFill>
            <a:srgbClr val="EBF0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全職員</a:t>
            </a:r>
          </a:p>
        </p:txBody>
      </p:sp>
      <p:sp>
        <p:nvSpPr>
          <p:cNvPr id="10" name="スライド番号プレースホルダー 9">
            <a:extLst>
              <a:ext uri="{FF2B5EF4-FFF2-40B4-BE49-F238E27FC236}">
                <a16:creationId xmlns:a16="http://schemas.microsoft.com/office/drawing/2014/main" id="{D8C3A79D-99A0-42BE-A881-7CADA8720761}"/>
              </a:ext>
            </a:extLst>
          </p:cNvPr>
          <p:cNvSpPr>
            <a:spLocks noGrp="1"/>
          </p:cNvSpPr>
          <p:nvPr>
            <p:ph type="sldNum" sz="quarter" idx="12"/>
          </p:nvPr>
        </p:nvSpPr>
        <p:spPr>
          <a:xfrm>
            <a:off x="7086600" y="6514141"/>
            <a:ext cx="2057400" cy="365125"/>
          </a:xfrm>
        </p:spPr>
        <p:txBody>
          <a:bodyPr/>
          <a:lstStyle/>
          <a:p>
            <a:fld id="{9258FC76-0BB2-4902-9F00-7AE7FA136629}"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t>3</a:t>
            </a:fld>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5" name="正方形/長方形 14">
            <a:extLst>
              <a:ext uri="{FF2B5EF4-FFF2-40B4-BE49-F238E27FC236}">
                <a16:creationId xmlns:a16="http://schemas.microsoft.com/office/drawing/2014/main" id="{67294B12-CBCC-400F-832C-C2D2347317B4}"/>
              </a:ext>
            </a:extLst>
          </p:cNvPr>
          <p:cNvSpPr/>
          <p:nvPr/>
        </p:nvSpPr>
        <p:spPr>
          <a:xfrm>
            <a:off x="3085" y="793022"/>
            <a:ext cx="9144000" cy="339562"/>
          </a:xfrm>
          <a:prstGeom prst="rect">
            <a:avLst/>
          </a:prstGeom>
          <a:solidFill>
            <a:srgbClr val="ECF5E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spcBef>
                <a:spcPts val="600"/>
              </a:spcBef>
            </a:pP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（１）計画期間</a:t>
            </a:r>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6" name="字幕 4">
            <a:extLst>
              <a:ext uri="{FF2B5EF4-FFF2-40B4-BE49-F238E27FC236}">
                <a16:creationId xmlns:a16="http://schemas.microsoft.com/office/drawing/2014/main" id="{8BD036E1-4C6C-4D6D-8BF8-5B7542DA9A80}"/>
              </a:ext>
            </a:extLst>
          </p:cNvPr>
          <p:cNvSpPr txBox="1">
            <a:spLocks/>
          </p:cNvSpPr>
          <p:nvPr/>
        </p:nvSpPr>
        <p:spPr>
          <a:xfrm>
            <a:off x="114438" y="2823332"/>
            <a:ext cx="8788492" cy="294179"/>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spcBef>
                <a:spcPts val="600"/>
              </a:spcBef>
            </a:pPr>
            <a:r>
              <a:rPr lang="ja-JP" altLang="en-US" sz="1400" b="1" dirty="0">
                <a:latin typeface="UD デジタル 教科書体 NK-R" panose="02020400000000000000" pitchFamily="18" charset="-128"/>
                <a:ea typeface="UD デジタル 教科書体 NK-R" panose="02020400000000000000" pitchFamily="18" charset="-128"/>
              </a:rPr>
              <a:t>　教育庁及び教育機関（府立学校を除く）の職員</a:t>
            </a:r>
            <a:endParaRPr lang="en-US" altLang="ja-JP" sz="1150" dirty="0">
              <a:latin typeface="UD デジタル 教科書体 NK-R" panose="02020400000000000000" pitchFamily="18" charset="-128"/>
              <a:ea typeface="UD デジタル 教科書体 NK-R" panose="02020400000000000000" pitchFamily="18" charset="-128"/>
            </a:endParaRPr>
          </a:p>
        </p:txBody>
      </p:sp>
      <p:sp>
        <p:nvSpPr>
          <p:cNvPr id="17" name="タイトル 1">
            <a:extLst>
              <a:ext uri="{FF2B5EF4-FFF2-40B4-BE49-F238E27FC236}">
                <a16:creationId xmlns:a16="http://schemas.microsoft.com/office/drawing/2014/main" id="{77C1EC45-6926-40DB-B8F1-7D0D149ABA7D}"/>
              </a:ext>
            </a:extLst>
          </p:cNvPr>
          <p:cNvSpPr txBox="1">
            <a:spLocks/>
          </p:cNvSpPr>
          <p:nvPr/>
        </p:nvSpPr>
        <p:spPr>
          <a:xfrm>
            <a:off x="1729047" y="0"/>
            <a:ext cx="7403118" cy="781879"/>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000" b="1" u="sng" dirty="0">
                <a:solidFill>
                  <a:schemeClr val="bg1"/>
                </a:solidFill>
                <a:latin typeface="UD デジタル 教科書体 NK-R" panose="02020400000000000000" pitchFamily="18" charset="-128"/>
                <a:ea typeface="UD デジタル 教科書体 NK-R" panose="02020400000000000000" pitchFamily="18" charset="-128"/>
              </a:rPr>
              <a:t>本計画について</a:t>
            </a:r>
          </a:p>
        </p:txBody>
      </p:sp>
      <p:sp>
        <p:nvSpPr>
          <p:cNvPr id="29" name="タイトル 1">
            <a:extLst>
              <a:ext uri="{FF2B5EF4-FFF2-40B4-BE49-F238E27FC236}">
                <a16:creationId xmlns:a16="http://schemas.microsoft.com/office/drawing/2014/main" id="{044E5C92-BC04-49F5-89F7-F42A115F2B63}"/>
              </a:ext>
            </a:extLst>
          </p:cNvPr>
          <p:cNvSpPr txBox="1">
            <a:spLocks/>
          </p:cNvSpPr>
          <p:nvPr/>
        </p:nvSpPr>
        <p:spPr>
          <a:xfrm>
            <a:off x="-8966" y="1443"/>
            <a:ext cx="1800000" cy="78962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第１章</a:t>
            </a:r>
            <a:r>
              <a:rPr lang="ja-JP" altLang="en-US" sz="3600" b="1" dirty="0">
                <a:solidFill>
                  <a:schemeClr val="bg1"/>
                </a:solidFill>
                <a:latin typeface="UD デジタル 教科書体 NK-R" panose="02020400000000000000" pitchFamily="18" charset="-128"/>
                <a:ea typeface="UD デジタル 教科書体 NK-R" panose="02020400000000000000" pitchFamily="18" charset="-128"/>
              </a:rPr>
              <a:t>　</a:t>
            </a:r>
            <a:endParaRPr lang="en-US" altLang="ja-JP" sz="36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30" name="正方形/長方形 29">
            <a:extLst>
              <a:ext uri="{FF2B5EF4-FFF2-40B4-BE49-F238E27FC236}">
                <a16:creationId xmlns:a16="http://schemas.microsoft.com/office/drawing/2014/main" id="{9B8CBCB8-7811-4FB2-BDF0-84195411831F}"/>
              </a:ext>
            </a:extLst>
          </p:cNvPr>
          <p:cNvSpPr/>
          <p:nvPr/>
        </p:nvSpPr>
        <p:spPr>
          <a:xfrm>
            <a:off x="3086" y="1760487"/>
            <a:ext cx="9144000" cy="339562"/>
          </a:xfrm>
          <a:prstGeom prst="rect">
            <a:avLst/>
          </a:prstGeom>
          <a:solidFill>
            <a:srgbClr val="ECF5E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spcBef>
                <a:spcPts val="600"/>
              </a:spcBef>
            </a:pP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（２）策定主体</a:t>
            </a:r>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1" name="正方形/長方形 30">
            <a:extLst>
              <a:ext uri="{FF2B5EF4-FFF2-40B4-BE49-F238E27FC236}">
                <a16:creationId xmlns:a16="http://schemas.microsoft.com/office/drawing/2014/main" id="{354A2A86-AF5E-4F3D-9041-E6EB76AA0E3A}"/>
              </a:ext>
            </a:extLst>
          </p:cNvPr>
          <p:cNvSpPr/>
          <p:nvPr/>
        </p:nvSpPr>
        <p:spPr>
          <a:xfrm>
            <a:off x="8490" y="2481421"/>
            <a:ext cx="9144000" cy="339562"/>
          </a:xfrm>
          <a:prstGeom prst="rect">
            <a:avLst/>
          </a:prstGeom>
          <a:solidFill>
            <a:srgbClr val="ECF5E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spcBef>
                <a:spcPts val="600"/>
              </a:spcBef>
            </a:pP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（３）対象</a:t>
            </a:r>
          </a:p>
        </p:txBody>
      </p:sp>
      <p:sp>
        <p:nvSpPr>
          <p:cNvPr id="32" name="正方形/長方形 31">
            <a:extLst>
              <a:ext uri="{FF2B5EF4-FFF2-40B4-BE49-F238E27FC236}">
                <a16:creationId xmlns:a16="http://schemas.microsoft.com/office/drawing/2014/main" id="{AF4E4DC7-271F-44E2-92F4-872C1A9795A9}"/>
              </a:ext>
            </a:extLst>
          </p:cNvPr>
          <p:cNvSpPr/>
          <p:nvPr/>
        </p:nvSpPr>
        <p:spPr>
          <a:xfrm>
            <a:off x="11159" y="3164419"/>
            <a:ext cx="9144000" cy="339562"/>
          </a:xfrm>
          <a:prstGeom prst="rect">
            <a:avLst/>
          </a:prstGeom>
          <a:solidFill>
            <a:srgbClr val="ECF5E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spcBef>
                <a:spcPts val="600"/>
              </a:spcBef>
            </a:pP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（４）基本方向</a:t>
            </a:r>
          </a:p>
        </p:txBody>
      </p:sp>
    </p:spTree>
    <p:extLst>
      <p:ext uri="{BB962C8B-B14F-4D97-AF65-F5344CB8AC3E}">
        <p14:creationId xmlns:p14="http://schemas.microsoft.com/office/powerpoint/2010/main" val="999786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6742F4D1-CFE0-4401-8D5F-9175657E2401}"/>
              </a:ext>
            </a:extLst>
          </p:cNvPr>
          <p:cNvSpPr/>
          <p:nvPr/>
        </p:nvSpPr>
        <p:spPr>
          <a:xfrm>
            <a:off x="-8313" y="0"/>
            <a:ext cx="9152313" cy="79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7" name="スライド番号プレースホルダー 6">
            <a:extLst>
              <a:ext uri="{FF2B5EF4-FFF2-40B4-BE49-F238E27FC236}">
                <a16:creationId xmlns:a16="http://schemas.microsoft.com/office/drawing/2014/main" id="{82FBADC0-25F5-414B-8B3E-8E3AFA568B82}"/>
              </a:ext>
            </a:extLst>
          </p:cNvPr>
          <p:cNvSpPr>
            <a:spLocks noGrp="1"/>
          </p:cNvSpPr>
          <p:nvPr>
            <p:ph type="sldNum" sz="quarter" idx="12"/>
          </p:nvPr>
        </p:nvSpPr>
        <p:spPr>
          <a:xfrm>
            <a:off x="7086600" y="6492875"/>
            <a:ext cx="2057400" cy="365125"/>
          </a:xfrm>
        </p:spPr>
        <p:txBody>
          <a:bodyPr/>
          <a:lstStyle/>
          <a:p>
            <a:fld id="{9258FC76-0BB2-4902-9F00-7AE7FA136629}"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t>4</a:t>
            </a:fld>
            <a:endParaRPr kumimoji="1" lang="ja-JP" altLang="en-US">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40" name="タイトル 1">
            <a:extLst>
              <a:ext uri="{FF2B5EF4-FFF2-40B4-BE49-F238E27FC236}">
                <a16:creationId xmlns:a16="http://schemas.microsoft.com/office/drawing/2014/main" id="{54810B05-63C3-4E35-A673-3E41D8E7F9EF}"/>
              </a:ext>
            </a:extLst>
          </p:cNvPr>
          <p:cNvSpPr txBox="1">
            <a:spLocks/>
          </p:cNvSpPr>
          <p:nvPr/>
        </p:nvSpPr>
        <p:spPr>
          <a:xfrm>
            <a:off x="0" y="0"/>
            <a:ext cx="9137765" cy="78689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800" b="1" dirty="0">
                <a:solidFill>
                  <a:schemeClr val="bg1"/>
                </a:solidFill>
                <a:latin typeface="UD デジタル 教科書体 NK-R" panose="02020400000000000000" pitchFamily="18" charset="-128"/>
                <a:ea typeface="UD デジタル 教科書体 NK-R" panose="02020400000000000000" pitchFamily="18" charset="-128"/>
              </a:rPr>
              <a:t>　　　　　　　　　　　　　　　　</a:t>
            </a:r>
            <a:r>
              <a:rPr lang="ja-JP" altLang="en-US" sz="1800" b="1" u="sng" dirty="0">
                <a:solidFill>
                  <a:schemeClr val="bg1"/>
                </a:solidFill>
                <a:latin typeface="UD デジタル 教科書体 NK-R" panose="02020400000000000000" pitchFamily="18" charset="-128"/>
                <a:ea typeface="UD デジタル 教科書体 NK-R" panose="02020400000000000000" pitchFamily="18" charset="-128"/>
              </a:rPr>
              <a:t>前計画（令和２年４月～令和７年３月）の取組状況について</a:t>
            </a:r>
            <a:endParaRPr lang="en-US" altLang="ja-JP" sz="1800" b="1" u="sng"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44" name="タイトル 1">
            <a:extLst>
              <a:ext uri="{FF2B5EF4-FFF2-40B4-BE49-F238E27FC236}">
                <a16:creationId xmlns:a16="http://schemas.microsoft.com/office/drawing/2014/main" id="{57B59ABA-A9B0-4DB2-BBA0-F26F5F980850}"/>
              </a:ext>
            </a:extLst>
          </p:cNvPr>
          <p:cNvSpPr txBox="1">
            <a:spLocks/>
          </p:cNvSpPr>
          <p:nvPr/>
        </p:nvSpPr>
        <p:spPr>
          <a:xfrm>
            <a:off x="-8966" y="1443"/>
            <a:ext cx="1800000" cy="78962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第</a:t>
            </a:r>
            <a:r>
              <a:rPr lang="en-US" altLang="ja-JP" sz="2800" b="1" dirty="0">
                <a:solidFill>
                  <a:schemeClr val="bg1"/>
                </a:solidFill>
                <a:latin typeface="UD デジタル 教科書体 NK-R" panose="02020400000000000000" pitchFamily="18" charset="-128"/>
                <a:ea typeface="UD デジタル 教科書体 NK-R" panose="02020400000000000000" pitchFamily="18" charset="-128"/>
              </a:rPr>
              <a:t>2</a:t>
            </a:r>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章</a:t>
            </a:r>
            <a:endParaRPr lang="en-US" altLang="ja-JP" sz="36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46" name="正方形/長方形 45">
            <a:extLst>
              <a:ext uri="{FF2B5EF4-FFF2-40B4-BE49-F238E27FC236}">
                <a16:creationId xmlns:a16="http://schemas.microsoft.com/office/drawing/2014/main" id="{5CE546B3-A950-44AE-AA37-C588D0819FDC}"/>
              </a:ext>
            </a:extLst>
          </p:cNvPr>
          <p:cNvSpPr/>
          <p:nvPr/>
        </p:nvSpPr>
        <p:spPr>
          <a:xfrm>
            <a:off x="0" y="1815975"/>
            <a:ext cx="9144000" cy="339562"/>
          </a:xfrm>
          <a:prstGeom prst="rect">
            <a:avLst/>
          </a:prstGeom>
          <a:solidFill>
            <a:srgbClr val="ECF5E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spcBef>
                <a:spcPts val="600"/>
              </a:spcBef>
            </a:pP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（１）前計画における主な取組</a:t>
            </a:r>
            <a:endParaRPr lang="en-US" altLang="ja-JP" sz="1400" b="1" dirty="0">
              <a:solidFill>
                <a:schemeClr val="tx1"/>
              </a:solidFill>
              <a:highlight>
                <a:srgbClr val="FFFF00"/>
              </a:highlight>
              <a:latin typeface="UD デジタル 教科書体 NK-R" panose="02020400000000000000" pitchFamily="18" charset="-128"/>
              <a:ea typeface="UD デジタル 教科書体 NK-R" panose="02020400000000000000" pitchFamily="18" charset="-128"/>
            </a:endParaRPr>
          </a:p>
        </p:txBody>
      </p:sp>
      <p:sp>
        <p:nvSpPr>
          <p:cNvPr id="2" name="テキスト ボックス 1">
            <a:extLst>
              <a:ext uri="{FF2B5EF4-FFF2-40B4-BE49-F238E27FC236}">
                <a16:creationId xmlns:a16="http://schemas.microsoft.com/office/drawing/2014/main" id="{7C95CFB6-55BC-491B-A560-4D14972855A8}"/>
              </a:ext>
            </a:extLst>
          </p:cNvPr>
          <p:cNvSpPr txBox="1"/>
          <p:nvPr/>
        </p:nvSpPr>
        <p:spPr>
          <a:xfrm>
            <a:off x="148150" y="816116"/>
            <a:ext cx="8989615" cy="829117"/>
          </a:xfrm>
          <a:prstGeom prst="rect">
            <a:avLst/>
          </a:prstGeom>
        </p:spPr>
        <p:txBody>
          <a:bodyPr vert="horz" wrap="square" lIns="91440" tIns="45720" rIns="91440" bIns="45720" rtlCol="0" anchor="ctr">
            <a:noAutofit/>
          </a:bodyPr>
          <a:lstStyle/>
          <a:p>
            <a:pPr algn="l"/>
            <a:r>
              <a:rPr kumimoji="1" lang="ja-JP" altLang="en-US" sz="1400" b="1" dirty="0">
                <a:latin typeface="UD デジタル 教科書体 NK-R" panose="02020400000000000000" pitchFamily="18" charset="-128"/>
                <a:ea typeface="UD デジタル 教科書体 NK-R" panose="02020400000000000000" pitchFamily="18" charset="-128"/>
              </a:rPr>
              <a:t>　前計画では、数値目標を定め取組を進めてきましたが、令和５年度現在において男性の育児休業取得率は達成しているものの、男性の育児参加休暇取得率、年次休暇の平均取得日数については達成できていない状況であり、今後、さらに、制度周知の強化や職場環境づくり等を図っていくことが必要です。</a:t>
            </a:r>
          </a:p>
        </p:txBody>
      </p:sp>
      <p:sp>
        <p:nvSpPr>
          <p:cNvPr id="20" name="テキスト ボックス 19">
            <a:extLst>
              <a:ext uri="{FF2B5EF4-FFF2-40B4-BE49-F238E27FC236}">
                <a16:creationId xmlns:a16="http://schemas.microsoft.com/office/drawing/2014/main" id="{D7436978-3491-4F61-9EEF-F2A5BC5DBA1F}"/>
              </a:ext>
            </a:extLst>
          </p:cNvPr>
          <p:cNvSpPr txBox="1"/>
          <p:nvPr/>
        </p:nvSpPr>
        <p:spPr>
          <a:xfrm>
            <a:off x="4754202" y="2210187"/>
            <a:ext cx="4167232" cy="923330"/>
          </a:xfrm>
          <a:prstGeom prst="rect">
            <a:avLst/>
          </a:prstGeom>
          <a:noFill/>
        </p:spPr>
        <p:txBody>
          <a:bodyPr wrap="square">
            <a:spAutoFit/>
          </a:bodyPr>
          <a:lstStyle/>
          <a:p>
            <a:r>
              <a:rPr lang="ja-JP" altLang="en-US" sz="1200" b="1" u="sng" dirty="0">
                <a:latin typeface="UD デジタル 教科書体 NK-R" panose="02020400000000000000" pitchFamily="18" charset="-128"/>
                <a:ea typeface="UD デジタル 教科書体 NK-R" panose="02020400000000000000" pitchFamily="18" charset="-128"/>
              </a:rPr>
              <a:t>パソコンシャットダウンの導入（</a:t>
            </a:r>
            <a:r>
              <a:rPr lang="en-US" altLang="ja-JP" sz="1200" b="1" u="sng" dirty="0">
                <a:latin typeface="UD デジタル 教科書体 NK-R" panose="02020400000000000000" pitchFamily="18" charset="-128"/>
                <a:ea typeface="UD デジタル 教科書体 NK-R" panose="02020400000000000000" pitchFamily="18" charset="-128"/>
              </a:rPr>
              <a:t>R4.1</a:t>
            </a:r>
            <a:r>
              <a:rPr lang="ja-JP" altLang="en-US" sz="1200" b="1" u="sng" dirty="0">
                <a:latin typeface="UD デジタル 教科書体 NK-R" panose="02020400000000000000" pitchFamily="18" charset="-128"/>
                <a:ea typeface="UD デジタル 教科書体 NK-R" panose="02020400000000000000" pitchFamily="18" charset="-128"/>
              </a:rPr>
              <a:t>）</a:t>
            </a:r>
            <a:endParaRPr lang="en-US" altLang="ja-JP" sz="1200" b="1" u="sng" dirty="0">
              <a:latin typeface="UD デジタル 教科書体 NK-R" panose="02020400000000000000" pitchFamily="18" charset="-128"/>
              <a:ea typeface="UD デジタル 教科書体 NK-R" panose="02020400000000000000" pitchFamily="18" charset="-128"/>
            </a:endParaRPr>
          </a:p>
          <a:p>
            <a:r>
              <a:rPr lang="ja-JP" altLang="en-US" sz="1050" dirty="0">
                <a:latin typeface="UD デジタル 教科書体 NK-R" panose="02020400000000000000" pitchFamily="18" charset="-128"/>
                <a:ea typeface="UD デジタル 教科書体 NK-R" panose="02020400000000000000" pitchFamily="18" charset="-128"/>
              </a:rPr>
              <a:t>　　時間外勤務縮減に向けて上司と部下のコミュニケーション強化を図り、仕事のメリハリをつけ、効率的に業務を執行する等、職員のさらなる意識改革を図ることを目的とし、職員の勤務終了時刻に応じた指定の時刻に 、 職員端末機の電源をシャットダウンするシステムを導入した。</a:t>
            </a:r>
            <a:endParaRPr lang="en-US" altLang="ja-JP" sz="1050" dirty="0">
              <a:latin typeface="UD デジタル 教科書体 NK-R" panose="02020400000000000000" pitchFamily="18" charset="-128"/>
              <a:ea typeface="UD デジタル 教科書体 NK-R" panose="02020400000000000000" pitchFamily="18" charset="-128"/>
            </a:endParaRPr>
          </a:p>
        </p:txBody>
      </p:sp>
      <p:sp>
        <p:nvSpPr>
          <p:cNvPr id="21" name="テキスト ボックス 20">
            <a:extLst>
              <a:ext uri="{FF2B5EF4-FFF2-40B4-BE49-F238E27FC236}">
                <a16:creationId xmlns:a16="http://schemas.microsoft.com/office/drawing/2014/main" id="{7D25D202-D447-42E8-A126-9234831609C9}"/>
              </a:ext>
            </a:extLst>
          </p:cNvPr>
          <p:cNvSpPr txBox="1"/>
          <p:nvPr/>
        </p:nvSpPr>
        <p:spPr>
          <a:xfrm>
            <a:off x="154385" y="2286258"/>
            <a:ext cx="4312751" cy="954107"/>
          </a:xfrm>
          <a:prstGeom prst="rect">
            <a:avLst/>
          </a:prstGeom>
          <a:noFill/>
        </p:spPr>
        <p:txBody>
          <a:bodyPr wrap="square">
            <a:spAutoFit/>
          </a:bodyPr>
          <a:lstStyle/>
          <a:p>
            <a:r>
              <a:rPr lang="ja-JP" altLang="en-US" sz="1200" b="1" u="sng" dirty="0">
                <a:latin typeface="UD デジタル 教科書体 NK-R" panose="02020400000000000000" pitchFamily="18" charset="-128"/>
                <a:ea typeface="UD デジタル 教科書体 NK-R" panose="02020400000000000000" pitchFamily="18" charset="-128"/>
              </a:rPr>
              <a:t>子育て支援サイト、子育てハンドブックのリニューアル（</a:t>
            </a:r>
            <a:r>
              <a:rPr lang="en-US" altLang="ja-JP" sz="1200" b="1" u="sng" dirty="0">
                <a:latin typeface="UD デジタル 教科書体 NK-R" panose="02020400000000000000" pitchFamily="18" charset="-128"/>
                <a:ea typeface="UD デジタル 教科書体 NK-R" panose="02020400000000000000" pitchFamily="18" charset="-128"/>
              </a:rPr>
              <a:t>R4.10</a:t>
            </a:r>
            <a:r>
              <a:rPr lang="ja-JP" altLang="en-US" sz="1200" b="1" u="sng" dirty="0">
                <a:latin typeface="UD デジタル 教科書体 NK-R" panose="02020400000000000000" pitchFamily="18" charset="-128"/>
                <a:ea typeface="UD デジタル 教科書体 NK-R" panose="02020400000000000000" pitchFamily="18" charset="-128"/>
              </a:rPr>
              <a:t>）</a:t>
            </a:r>
            <a:endParaRPr lang="en-US" altLang="ja-JP" sz="1200" b="1" u="sng" dirty="0">
              <a:latin typeface="UD デジタル 教科書体 NK-R" panose="02020400000000000000" pitchFamily="18" charset="-128"/>
              <a:ea typeface="UD デジタル 教科書体 NK-R" panose="02020400000000000000" pitchFamily="18" charset="-128"/>
            </a:endParaRPr>
          </a:p>
          <a:p>
            <a:r>
              <a:rPr lang="ja-JP" altLang="en-US" sz="1050" dirty="0">
                <a:latin typeface="UD デジタル 教科書体 NK-R" panose="02020400000000000000" pitchFamily="18" charset="-128"/>
                <a:ea typeface="UD デジタル 教科書体 NK-R" panose="02020400000000000000" pitchFamily="18" charset="-128"/>
              </a:rPr>
              <a:t>　所属向けのページや職員向けのページを作成する等、育児に関する休暇休業制度等の情報を簡単に確認することができるよう子育て支援サイトのリニューアルを行った。また、子育てハンドブックについてもわかりやすいレイアウトに変更する等リニューアルを行った。</a:t>
            </a:r>
            <a:endParaRPr lang="en-US" altLang="ja-JP" sz="1050" dirty="0">
              <a:latin typeface="UD デジタル 教科書体 NK-R" panose="02020400000000000000" pitchFamily="18" charset="-128"/>
              <a:ea typeface="UD デジタル 教科書体 NK-R" panose="02020400000000000000" pitchFamily="18" charset="-128"/>
            </a:endParaRPr>
          </a:p>
        </p:txBody>
      </p:sp>
      <p:sp>
        <p:nvSpPr>
          <p:cNvPr id="22" name="テキスト ボックス 21">
            <a:extLst>
              <a:ext uri="{FF2B5EF4-FFF2-40B4-BE49-F238E27FC236}">
                <a16:creationId xmlns:a16="http://schemas.microsoft.com/office/drawing/2014/main" id="{FB82D713-A8B7-45C9-BBF7-43DB40398417}"/>
              </a:ext>
            </a:extLst>
          </p:cNvPr>
          <p:cNvSpPr txBox="1"/>
          <p:nvPr/>
        </p:nvSpPr>
        <p:spPr>
          <a:xfrm>
            <a:off x="4707807" y="5701740"/>
            <a:ext cx="4429958" cy="1154162"/>
          </a:xfrm>
          <a:prstGeom prst="rect">
            <a:avLst/>
          </a:prstGeom>
          <a:noFill/>
        </p:spPr>
        <p:txBody>
          <a:bodyPr wrap="square">
            <a:spAutoFit/>
          </a:bodyPr>
          <a:lstStyle/>
          <a:p>
            <a:r>
              <a:rPr lang="ja-JP" altLang="en-US" sz="1200" b="1" u="sng" dirty="0">
                <a:latin typeface="UD デジタル 教科書体 NK-R" panose="02020400000000000000" pitchFamily="18" charset="-128"/>
                <a:ea typeface="UD デジタル 教科書体 NK-R" panose="02020400000000000000" pitchFamily="18" charset="-128"/>
              </a:rPr>
              <a:t>働き方改革推進アンバサダーの提言（</a:t>
            </a:r>
            <a:r>
              <a:rPr lang="en-US" altLang="ja-JP" sz="1200" b="1" u="sng" dirty="0">
                <a:latin typeface="UD デジタル 教科書体 NK-R" panose="02020400000000000000" pitchFamily="18" charset="-128"/>
                <a:ea typeface="UD デジタル 教科書体 NK-R" panose="02020400000000000000" pitchFamily="18" charset="-128"/>
              </a:rPr>
              <a:t>R5.3</a:t>
            </a:r>
            <a:r>
              <a:rPr lang="ja-JP" altLang="en-US" sz="1200" b="1" u="sng" dirty="0">
                <a:latin typeface="UD デジタル 教科書体 NK-R" panose="02020400000000000000" pitchFamily="18" charset="-128"/>
                <a:ea typeface="UD デジタル 教科書体 NK-R" panose="02020400000000000000" pitchFamily="18" charset="-128"/>
              </a:rPr>
              <a:t>）</a:t>
            </a:r>
            <a:endParaRPr lang="en-US" altLang="ja-JP" sz="1200" b="1" u="sng" dirty="0">
              <a:latin typeface="UD デジタル 教科書体 NK-R" panose="02020400000000000000" pitchFamily="18" charset="-128"/>
              <a:ea typeface="UD デジタル 教科書体 NK-R" panose="02020400000000000000" pitchFamily="18" charset="-128"/>
            </a:endParaRPr>
          </a:p>
          <a:p>
            <a:r>
              <a:rPr lang="ja-JP" altLang="en-US" sz="1050" dirty="0">
                <a:latin typeface="UD デジタル 教科書体 NK-R" panose="02020400000000000000" pitchFamily="18" charset="-128"/>
                <a:ea typeface="UD デジタル 教科書体 NK-R" panose="02020400000000000000" pitchFamily="18" charset="-128"/>
              </a:rPr>
              <a:t>　知事部局と協力し、所属における働き方改革のより一層の推進、実効性向上、職員１人１人の働き方改革への意識向上を図るため、「働き方改革推進アンバサダー」を選任し、提言をとりまとめた。</a:t>
            </a:r>
            <a:endParaRPr lang="en-US" altLang="ja-JP" sz="1050" dirty="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　</a:t>
            </a:r>
          </a:p>
          <a:p>
            <a:endParaRPr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23" name="テキスト ボックス 22">
            <a:extLst>
              <a:ext uri="{FF2B5EF4-FFF2-40B4-BE49-F238E27FC236}">
                <a16:creationId xmlns:a16="http://schemas.microsoft.com/office/drawing/2014/main" id="{69DDB796-F52D-4470-8C7A-5DC5D2350270}"/>
              </a:ext>
            </a:extLst>
          </p:cNvPr>
          <p:cNvSpPr txBox="1"/>
          <p:nvPr/>
        </p:nvSpPr>
        <p:spPr>
          <a:xfrm>
            <a:off x="4754708" y="3885915"/>
            <a:ext cx="3892808" cy="615553"/>
          </a:xfrm>
          <a:prstGeom prst="rect">
            <a:avLst/>
          </a:prstGeom>
          <a:noFill/>
        </p:spPr>
        <p:txBody>
          <a:bodyPr wrap="square">
            <a:spAutoFit/>
          </a:bodyPr>
          <a:lstStyle/>
          <a:p>
            <a:r>
              <a:rPr lang="ja-JP" altLang="en-US" sz="1200" b="1" u="sng" dirty="0">
                <a:latin typeface="UD デジタル 教科書体 NK-R" panose="02020400000000000000" pitchFamily="18" charset="-128"/>
                <a:ea typeface="UD デジタル 教科書体 NK-R" panose="02020400000000000000" pitchFamily="18" charset="-128"/>
              </a:rPr>
              <a:t>フレックスタイムの導入（</a:t>
            </a:r>
            <a:r>
              <a:rPr lang="en-US" altLang="ja-JP" sz="1200" b="1" u="sng" dirty="0">
                <a:latin typeface="UD デジタル 教科書体 NK-R" panose="02020400000000000000" pitchFamily="18" charset="-128"/>
                <a:ea typeface="UD デジタル 教科書体 NK-R" panose="02020400000000000000" pitchFamily="18" charset="-128"/>
              </a:rPr>
              <a:t>R4.</a:t>
            </a:r>
            <a:r>
              <a:rPr lang="ja-JP" altLang="en-US" sz="1200" b="1" u="sng" dirty="0">
                <a:latin typeface="UD デジタル 教科書体 NK-R" panose="02020400000000000000" pitchFamily="18" charset="-128"/>
                <a:ea typeface="UD デジタル 教科書体 NK-R" panose="02020400000000000000" pitchFamily="18" charset="-128"/>
              </a:rPr>
              <a:t>１）　拡充（</a:t>
            </a:r>
            <a:r>
              <a:rPr lang="en-US" altLang="ja-JP" sz="1200" b="1" u="sng" dirty="0">
                <a:latin typeface="UD デジタル 教科書体 NK-R" panose="02020400000000000000" pitchFamily="18" charset="-128"/>
                <a:ea typeface="UD デジタル 教科書体 NK-R" panose="02020400000000000000" pitchFamily="18" charset="-128"/>
              </a:rPr>
              <a:t>R</a:t>
            </a:r>
            <a:r>
              <a:rPr lang="ja-JP" altLang="en-US" sz="1200" b="1" u="sng" dirty="0">
                <a:latin typeface="UD デジタル 教科書体 NK-R" panose="02020400000000000000" pitchFamily="18" charset="-128"/>
                <a:ea typeface="UD デジタル 教科書体 NK-R" panose="02020400000000000000" pitchFamily="18" charset="-128"/>
              </a:rPr>
              <a:t>７．１）</a:t>
            </a:r>
            <a:endParaRPr lang="en-US" altLang="ja-JP" sz="1200" b="1" u="sng" dirty="0">
              <a:latin typeface="UD デジタル 教科書体 NK-R" panose="02020400000000000000" pitchFamily="18" charset="-128"/>
              <a:ea typeface="UD デジタル 教科書体 NK-R" panose="02020400000000000000" pitchFamily="18" charset="-128"/>
            </a:endParaRPr>
          </a:p>
          <a:p>
            <a:r>
              <a:rPr lang="ja-JP" altLang="en-US" sz="1050" dirty="0">
                <a:latin typeface="UD デジタル 教科書体 NK-R" panose="02020400000000000000" pitchFamily="18" charset="-128"/>
                <a:ea typeface="UD デジタル 教科書体 NK-R" panose="02020400000000000000" pitchFamily="18" charset="-128"/>
              </a:rPr>
              <a:t>　令和３年度にフレックスタイム制度を導入し、令和６年度には、選択的週休３日の対象を全職員に拡大等を行った。</a:t>
            </a:r>
            <a:endParaRPr lang="en-US" altLang="ja-JP" sz="1050" dirty="0">
              <a:latin typeface="UD デジタル 教科書体 NK-R" panose="02020400000000000000" pitchFamily="18" charset="-128"/>
              <a:ea typeface="UD デジタル 教科書体 NK-R" panose="02020400000000000000" pitchFamily="18" charset="-128"/>
            </a:endParaRPr>
          </a:p>
        </p:txBody>
      </p:sp>
      <p:sp>
        <p:nvSpPr>
          <p:cNvPr id="25" name="テキスト ボックス 24">
            <a:extLst>
              <a:ext uri="{FF2B5EF4-FFF2-40B4-BE49-F238E27FC236}">
                <a16:creationId xmlns:a16="http://schemas.microsoft.com/office/drawing/2014/main" id="{4AF3C1D3-4E77-402B-BB2A-6B8506FEC310}"/>
              </a:ext>
            </a:extLst>
          </p:cNvPr>
          <p:cNvSpPr txBox="1"/>
          <p:nvPr/>
        </p:nvSpPr>
        <p:spPr>
          <a:xfrm>
            <a:off x="4726326" y="4591157"/>
            <a:ext cx="4167232" cy="1123384"/>
          </a:xfrm>
          <a:prstGeom prst="rect">
            <a:avLst/>
          </a:prstGeom>
          <a:noFill/>
        </p:spPr>
        <p:txBody>
          <a:bodyPr wrap="square">
            <a:spAutoFit/>
          </a:bodyPr>
          <a:lstStyle/>
          <a:p>
            <a:r>
              <a:rPr lang="ja-JP" altLang="en-US" sz="1200" b="1" u="sng" dirty="0">
                <a:latin typeface="UD デジタル 教科書体 NK-R" panose="02020400000000000000" pitchFamily="18" charset="-128"/>
                <a:ea typeface="UD デジタル 教科書体 NK-R" panose="02020400000000000000" pitchFamily="18" charset="-128"/>
              </a:rPr>
              <a:t>テレワークの推進・本格導入（</a:t>
            </a:r>
            <a:r>
              <a:rPr lang="en-US" altLang="ja-JP" sz="1200" b="1" u="sng" dirty="0">
                <a:latin typeface="UD デジタル 教科書体 NK-R" panose="02020400000000000000" pitchFamily="18" charset="-128"/>
                <a:ea typeface="UD デジタル 教科書体 NK-R" panose="02020400000000000000" pitchFamily="18" charset="-128"/>
              </a:rPr>
              <a:t>R</a:t>
            </a:r>
            <a:r>
              <a:rPr lang="ja-JP" altLang="en-US" sz="1200" b="1" u="sng" dirty="0">
                <a:latin typeface="UD デジタル 教科書体 NK-R" panose="02020400000000000000" pitchFamily="18" charset="-128"/>
                <a:ea typeface="UD デジタル 教科書体 NK-R" panose="02020400000000000000" pitchFamily="18" charset="-128"/>
              </a:rPr>
              <a:t>５</a:t>
            </a:r>
            <a:r>
              <a:rPr lang="en-US" altLang="ja-JP" sz="1200" b="1" u="sng" dirty="0">
                <a:latin typeface="UD デジタル 教科書体 NK-R" panose="02020400000000000000" pitchFamily="18" charset="-128"/>
                <a:ea typeface="UD デジタル 教科書体 NK-R" panose="02020400000000000000" pitchFamily="18" charset="-128"/>
              </a:rPr>
              <a:t>.12</a:t>
            </a:r>
            <a:r>
              <a:rPr lang="ja-JP" altLang="en-US" sz="1200" b="1" u="sng" dirty="0">
                <a:latin typeface="UD デジタル 教科書体 NK-R" panose="02020400000000000000" pitchFamily="18" charset="-128"/>
                <a:ea typeface="UD デジタル 教科書体 NK-R" panose="02020400000000000000" pitchFamily="18" charset="-128"/>
              </a:rPr>
              <a:t>）</a:t>
            </a:r>
            <a:endParaRPr lang="en-US" altLang="ja-JP" sz="1200" b="1" u="sng" dirty="0">
              <a:latin typeface="UD デジタル 教科書体 NK-R" panose="02020400000000000000" pitchFamily="18" charset="-128"/>
              <a:ea typeface="UD デジタル 教科書体 NK-R" panose="02020400000000000000" pitchFamily="18" charset="-128"/>
            </a:endParaRPr>
          </a:p>
          <a:p>
            <a:r>
              <a:rPr lang="ja-JP" altLang="en-US" sz="1050" dirty="0">
                <a:latin typeface="UD デジタル 教科書体 NK-R" panose="02020400000000000000" pitchFamily="18" charset="-128"/>
                <a:ea typeface="UD デジタル 教科書体 NK-R" panose="02020400000000000000" pitchFamily="18" charset="-128"/>
              </a:rPr>
              <a:t>　持ち帰り可能な職員端末機へ順次移行されたことに伴い、これまで、試行実施を行ってきた在宅勤務を本格実施し、また、在宅勤務、サテライトオフィス勤務、モバイルワークの３つの働き方をまとめて「テレワーク」と位置付け、テレワークに関する「大阪府職員テレワーク実施マニュアル」を策定した。</a:t>
            </a:r>
            <a:endParaRPr lang="en-US" altLang="ja-JP" sz="1050" dirty="0">
              <a:latin typeface="UD デジタル 教科書体 NK-R" panose="02020400000000000000" pitchFamily="18" charset="-128"/>
              <a:ea typeface="UD デジタル 教科書体 NK-R" panose="02020400000000000000" pitchFamily="18" charset="-128"/>
            </a:endParaRPr>
          </a:p>
        </p:txBody>
      </p:sp>
      <p:sp>
        <p:nvSpPr>
          <p:cNvPr id="26" name="テキスト ボックス 25">
            <a:extLst>
              <a:ext uri="{FF2B5EF4-FFF2-40B4-BE49-F238E27FC236}">
                <a16:creationId xmlns:a16="http://schemas.microsoft.com/office/drawing/2014/main" id="{F9DC2F50-2C07-4DF3-9BAB-13726BEFD347}"/>
              </a:ext>
            </a:extLst>
          </p:cNvPr>
          <p:cNvSpPr txBox="1"/>
          <p:nvPr/>
        </p:nvSpPr>
        <p:spPr>
          <a:xfrm>
            <a:off x="154385" y="3284435"/>
            <a:ext cx="4516600" cy="923330"/>
          </a:xfrm>
          <a:prstGeom prst="rect">
            <a:avLst/>
          </a:prstGeom>
          <a:noFill/>
        </p:spPr>
        <p:txBody>
          <a:bodyPr wrap="square">
            <a:spAutoFit/>
          </a:bodyPr>
          <a:lstStyle/>
          <a:p>
            <a:r>
              <a:rPr lang="ja-JP" altLang="en-US" sz="1200" b="1" u="sng" dirty="0">
                <a:latin typeface="UD デジタル 教科書体 NK-R" panose="02020400000000000000" pitchFamily="18" charset="-128"/>
                <a:ea typeface="UD デジタル 教科書体 NK-R" panose="02020400000000000000" pitchFamily="18" charset="-128"/>
              </a:rPr>
              <a:t>子育てに関する休暇制度などの充実</a:t>
            </a:r>
            <a:endParaRPr lang="en-US" altLang="ja-JP" sz="1200" b="1" u="sng" dirty="0">
              <a:latin typeface="UD デジタル 教科書体 NK-R" panose="02020400000000000000" pitchFamily="18" charset="-128"/>
              <a:ea typeface="UD デジタル 教科書体 NK-R" panose="02020400000000000000" pitchFamily="18" charset="-128"/>
            </a:endParaRPr>
          </a:p>
          <a:p>
            <a:r>
              <a:rPr lang="ja-JP" altLang="en-US" sz="1050" dirty="0">
                <a:latin typeface="UD デジタル 教科書体 NK-R" panose="02020400000000000000" pitchFamily="18" charset="-128"/>
                <a:ea typeface="UD デジタル 教科書体 NK-R" panose="02020400000000000000" pitchFamily="18" charset="-128"/>
              </a:rPr>
              <a:t>　・育児休業の取得回数を２回に増加（</a:t>
            </a:r>
            <a:r>
              <a:rPr lang="en-US" altLang="ja-JP" sz="1050" dirty="0">
                <a:latin typeface="UD デジタル 教科書体 NK-R" panose="02020400000000000000" pitchFamily="18" charset="-128"/>
                <a:ea typeface="UD デジタル 教科書体 NK-R" panose="02020400000000000000" pitchFamily="18" charset="-128"/>
              </a:rPr>
              <a:t>R4.10</a:t>
            </a:r>
            <a:r>
              <a:rPr lang="ja-JP" altLang="en-US" sz="1050" dirty="0">
                <a:latin typeface="UD デジタル 教科書体 NK-R" panose="02020400000000000000" pitchFamily="18" charset="-128"/>
                <a:ea typeface="UD デジタル 教科書体 NK-R" panose="02020400000000000000" pitchFamily="18" charset="-128"/>
              </a:rPr>
              <a:t>）</a:t>
            </a:r>
            <a:endParaRPr lang="en-US" altLang="ja-JP" sz="1050" dirty="0">
              <a:latin typeface="UD デジタル 教科書体 NK-R" panose="02020400000000000000" pitchFamily="18" charset="-128"/>
              <a:ea typeface="UD デジタル 教科書体 NK-R" panose="02020400000000000000" pitchFamily="18" charset="-128"/>
            </a:endParaRPr>
          </a:p>
          <a:p>
            <a:r>
              <a:rPr lang="ja-JP" altLang="en-US" sz="1050" dirty="0">
                <a:latin typeface="UD デジタル 教科書体 NK-R" panose="02020400000000000000" pitchFamily="18" charset="-128"/>
                <a:ea typeface="UD デジタル 教科書体 NK-R" panose="02020400000000000000" pitchFamily="18" charset="-128"/>
              </a:rPr>
              <a:t>　・子育て部分休暇の子の対象年齢拡大（</a:t>
            </a:r>
            <a:r>
              <a:rPr lang="en-US" altLang="ja-JP" sz="1050" dirty="0">
                <a:latin typeface="UD デジタル 教科書体 NK-R" panose="02020400000000000000" pitchFamily="18" charset="-128"/>
                <a:ea typeface="UD デジタル 教科書体 NK-R" panose="02020400000000000000" pitchFamily="18" charset="-128"/>
              </a:rPr>
              <a:t>R6.4</a:t>
            </a:r>
            <a:r>
              <a:rPr lang="ja-JP" altLang="en-US" sz="1050" dirty="0">
                <a:latin typeface="UD デジタル 教科書体 NK-R" panose="02020400000000000000" pitchFamily="18" charset="-128"/>
                <a:ea typeface="UD デジタル 教科書体 NK-R" panose="02020400000000000000" pitchFamily="18" charset="-128"/>
              </a:rPr>
              <a:t>）</a:t>
            </a:r>
            <a:endParaRPr lang="en-US" altLang="ja-JP" sz="1050" dirty="0">
              <a:latin typeface="UD デジタル 教科書体 NK-R" panose="02020400000000000000" pitchFamily="18" charset="-128"/>
              <a:ea typeface="UD デジタル 教科書体 NK-R" panose="02020400000000000000" pitchFamily="18" charset="-128"/>
            </a:endParaRPr>
          </a:p>
          <a:p>
            <a:r>
              <a:rPr lang="ja-JP" altLang="en-US" sz="1050" dirty="0">
                <a:latin typeface="UD デジタル 教科書体 NK-R" panose="02020400000000000000" pitchFamily="18" charset="-128"/>
                <a:ea typeface="UD デジタル 教科書体 NK-R" panose="02020400000000000000" pitchFamily="18" charset="-128"/>
              </a:rPr>
              <a:t>　・子育て中の職員の通勤手当認定基準の緩和（</a:t>
            </a:r>
            <a:r>
              <a:rPr lang="en-US" altLang="ja-JP" sz="1050" dirty="0">
                <a:latin typeface="UD デジタル 教科書体 NK-R" panose="02020400000000000000" pitchFamily="18" charset="-128"/>
                <a:ea typeface="UD デジタル 教科書体 NK-R" panose="02020400000000000000" pitchFamily="18" charset="-128"/>
              </a:rPr>
              <a:t>R6.4</a:t>
            </a:r>
            <a:r>
              <a:rPr lang="ja-JP" altLang="en-US" sz="1050" dirty="0">
                <a:latin typeface="UD デジタル 教科書体 NK-R" panose="02020400000000000000" pitchFamily="18" charset="-128"/>
                <a:ea typeface="UD デジタル 教科書体 NK-R" panose="02020400000000000000" pitchFamily="18" charset="-128"/>
              </a:rPr>
              <a:t>）　</a:t>
            </a:r>
            <a:endParaRPr lang="en-US" altLang="ja-JP" sz="1050" dirty="0">
              <a:latin typeface="UD デジタル 教科書体 NK-R" panose="02020400000000000000" pitchFamily="18" charset="-128"/>
              <a:ea typeface="UD デジタル 教科書体 NK-R" panose="02020400000000000000" pitchFamily="18" charset="-128"/>
            </a:endParaRPr>
          </a:p>
          <a:p>
            <a:r>
              <a:rPr lang="ja-JP" altLang="en-US" sz="1050" dirty="0">
                <a:latin typeface="UD デジタル 教科書体 NK-R" panose="02020400000000000000" pitchFamily="18" charset="-128"/>
                <a:ea typeface="UD デジタル 教科書体 NK-R" panose="02020400000000000000" pitchFamily="18" charset="-128"/>
              </a:rPr>
              <a:t>　・子の看護休暇の取得事由の拡大（</a:t>
            </a:r>
            <a:r>
              <a:rPr lang="en-US" altLang="ja-JP" sz="1050" dirty="0">
                <a:latin typeface="UD デジタル 教科書体 NK-R" panose="02020400000000000000" pitchFamily="18" charset="-128"/>
                <a:ea typeface="UD デジタル 教科書体 NK-R" panose="02020400000000000000" pitchFamily="18" charset="-128"/>
              </a:rPr>
              <a:t>R7.4</a:t>
            </a:r>
            <a:r>
              <a:rPr lang="ja-JP" altLang="en-US" sz="1050" dirty="0">
                <a:latin typeface="UD デジタル 教科書体 NK-R" panose="02020400000000000000" pitchFamily="18" charset="-128"/>
                <a:ea typeface="UD デジタル 教科書体 NK-R" panose="02020400000000000000" pitchFamily="18" charset="-128"/>
              </a:rPr>
              <a:t>）　　　　　　　　　　等</a:t>
            </a:r>
            <a:endParaRPr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27" name="テキスト ボックス 26">
            <a:extLst>
              <a:ext uri="{FF2B5EF4-FFF2-40B4-BE49-F238E27FC236}">
                <a16:creationId xmlns:a16="http://schemas.microsoft.com/office/drawing/2014/main" id="{AE66A86F-D431-4A2C-A824-30B5AD39FCAC}"/>
              </a:ext>
            </a:extLst>
          </p:cNvPr>
          <p:cNvSpPr txBox="1"/>
          <p:nvPr/>
        </p:nvSpPr>
        <p:spPr>
          <a:xfrm>
            <a:off x="154385" y="4292818"/>
            <a:ext cx="3957507" cy="1084912"/>
          </a:xfrm>
          <a:prstGeom prst="rect">
            <a:avLst/>
          </a:prstGeom>
          <a:noFill/>
        </p:spPr>
        <p:txBody>
          <a:bodyPr wrap="square">
            <a:spAutoFit/>
          </a:bodyPr>
          <a:lstStyle/>
          <a:p>
            <a:r>
              <a:rPr lang="ja-JP" altLang="en-US" sz="1200" b="1" u="sng" dirty="0">
                <a:latin typeface="UD デジタル 教科書体 NK-R" panose="02020400000000000000" pitchFamily="18" charset="-128"/>
                <a:ea typeface="UD デジタル 教科書体 NK-R" panose="02020400000000000000" pitchFamily="18" charset="-128"/>
              </a:rPr>
              <a:t>ナッジの取組の導入（</a:t>
            </a:r>
            <a:r>
              <a:rPr lang="en-US" altLang="ja-JP" sz="1200" b="1" u="sng" dirty="0">
                <a:latin typeface="UD デジタル 教科書体 NK-R" panose="02020400000000000000" pitchFamily="18" charset="-128"/>
                <a:ea typeface="UD デジタル 教科書体 NK-R" panose="02020400000000000000" pitchFamily="18" charset="-128"/>
              </a:rPr>
              <a:t>R6.4</a:t>
            </a:r>
            <a:r>
              <a:rPr lang="ja-JP" altLang="en-US" sz="1200" b="1" u="sng" dirty="0">
                <a:latin typeface="UD デジタル 教科書体 NK-R" panose="02020400000000000000" pitchFamily="18" charset="-128"/>
                <a:ea typeface="UD デジタル 教科書体 NK-R" panose="02020400000000000000" pitchFamily="18" charset="-128"/>
              </a:rPr>
              <a:t>）</a:t>
            </a:r>
            <a:endParaRPr lang="en-US" altLang="ja-JP" sz="1200" b="1" u="sng" dirty="0">
              <a:latin typeface="UD デジタル 教科書体 NK-R" panose="02020400000000000000" pitchFamily="18" charset="-128"/>
              <a:ea typeface="UD デジタル 教科書体 NK-R" panose="02020400000000000000" pitchFamily="18" charset="-128"/>
            </a:endParaRPr>
          </a:p>
          <a:p>
            <a:r>
              <a:rPr lang="ja-JP" altLang="en-US" sz="1050" dirty="0">
                <a:latin typeface="UD デジタル 教科書体 NK-R" panose="02020400000000000000" pitchFamily="18" charset="-128"/>
                <a:ea typeface="UD デジタル 教科書体 NK-R" panose="02020400000000000000" pitchFamily="18" charset="-128"/>
              </a:rPr>
              <a:t>　育児休業取得促進に向けたナッジ（行動経済学）の取組みとして、子が生まれた男性職員は、育児休業を原則取得することとし、育児休業等を取得しない意向である場合、所属長やグループ長（所属長等）は、教育総務企画課に対し、取得しない理由を報告するという取組を導入した。　</a:t>
            </a:r>
          </a:p>
        </p:txBody>
      </p:sp>
      <p:sp>
        <p:nvSpPr>
          <p:cNvPr id="28" name="テキスト ボックス 27">
            <a:extLst>
              <a:ext uri="{FF2B5EF4-FFF2-40B4-BE49-F238E27FC236}">
                <a16:creationId xmlns:a16="http://schemas.microsoft.com/office/drawing/2014/main" id="{B8A4E2D1-BE7F-4306-AA75-52C02D544F45}"/>
              </a:ext>
            </a:extLst>
          </p:cNvPr>
          <p:cNvSpPr txBox="1"/>
          <p:nvPr/>
        </p:nvSpPr>
        <p:spPr>
          <a:xfrm>
            <a:off x="154385" y="5459918"/>
            <a:ext cx="3957507" cy="761747"/>
          </a:xfrm>
          <a:prstGeom prst="rect">
            <a:avLst/>
          </a:prstGeom>
          <a:noFill/>
        </p:spPr>
        <p:txBody>
          <a:bodyPr wrap="square">
            <a:spAutoFit/>
          </a:bodyPr>
          <a:lstStyle/>
          <a:p>
            <a:r>
              <a:rPr lang="ja-JP" altLang="en-US" sz="1200" b="1" u="sng" dirty="0">
                <a:latin typeface="UD デジタル 教科書体 NK-R" panose="02020400000000000000" pitchFamily="18" charset="-128"/>
                <a:ea typeface="UD デジタル 教科書体 NK-R" panose="02020400000000000000" pitchFamily="18" charset="-128"/>
              </a:rPr>
              <a:t>臨時的任用職員の対象職種拡大（</a:t>
            </a:r>
            <a:r>
              <a:rPr lang="en-US" altLang="ja-JP" sz="1200" b="1" u="sng" dirty="0">
                <a:latin typeface="UD デジタル 教科書体 NK-R" panose="02020400000000000000" pitchFamily="18" charset="-128"/>
                <a:ea typeface="UD デジタル 教科書体 NK-R" panose="02020400000000000000" pitchFamily="18" charset="-128"/>
              </a:rPr>
              <a:t>R</a:t>
            </a:r>
            <a:r>
              <a:rPr lang="ja-JP" altLang="en-US" sz="1200" b="1" u="sng" dirty="0">
                <a:latin typeface="UD デジタル 教科書体 NK-R" panose="02020400000000000000" pitchFamily="18" charset="-128"/>
                <a:ea typeface="UD デジタル 教科書体 NK-R" panose="02020400000000000000" pitchFamily="18" charset="-128"/>
              </a:rPr>
              <a:t>６</a:t>
            </a:r>
            <a:r>
              <a:rPr lang="en-US" altLang="ja-JP" sz="1200" b="1" u="sng" dirty="0">
                <a:latin typeface="UD デジタル 教科書体 NK-R" panose="02020400000000000000" pitchFamily="18" charset="-128"/>
                <a:ea typeface="UD デジタル 教科書体 NK-R" panose="02020400000000000000" pitchFamily="18" charset="-128"/>
              </a:rPr>
              <a:t>.</a:t>
            </a:r>
            <a:r>
              <a:rPr lang="ja-JP" altLang="en-US" sz="1200" b="1" u="sng" dirty="0">
                <a:latin typeface="UD デジタル 教科書体 NK-R" panose="02020400000000000000" pitchFamily="18" charset="-128"/>
                <a:ea typeface="UD デジタル 教科書体 NK-R" panose="02020400000000000000" pitchFamily="18" charset="-128"/>
              </a:rPr>
              <a:t>４）</a:t>
            </a:r>
            <a:endParaRPr lang="en-US" altLang="ja-JP" sz="1200" b="1" u="sng" dirty="0">
              <a:latin typeface="UD デジタル 教科書体 NK-R" panose="02020400000000000000" pitchFamily="18" charset="-128"/>
              <a:ea typeface="UD デジタル 教科書体 NK-R" panose="02020400000000000000" pitchFamily="18" charset="-128"/>
            </a:endParaRPr>
          </a:p>
          <a:p>
            <a:r>
              <a:rPr lang="ja-JP" altLang="en-US" sz="1050" dirty="0">
                <a:latin typeface="UD デジタル 教科書体 NK-R" panose="02020400000000000000" pitchFamily="18" charset="-128"/>
                <a:ea typeface="UD デジタル 教科書体 NK-R" panose="02020400000000000000" pitchFamily="18" charset="-128"/>
              </a:rPr>
              <a:t>　男性の育児休業取得促進や時間外勤務の縮減等、働き方改革を一層推進するため、司書職・考古学技師職のほか、新たに一般行政職の臨時的任用を可能とした。</a:t>
            </a:r>
            <a:endParaRPr lang="en-US" altLang="ja-JP" sz="1050" dirty="0">
              <a:latin typeface="UD デジタル 教科書体 NK-R" panose="02020400000000000000" pitchFamily="18" charset="-128"/>
              <a:ea typeface="UD デジタル 教科書体 NK-R" panose="02020400000000000000" pitchFamily="18" charset="-128"/>
            </a:endParaRPr>
          </a:p>
        </p:txBody>
      </p:sp>
      <p:sp>
        <p:nvSpPr>
          <p:cNvPr id="34" name="テキスト ボックス 33">
            <a:extLst>
              <a:ext uri="{FF2B5EF4-FFF2-40B4-BE49-F238E27FC236}">
                <a16:creationId xmlns:a16="http://schemas.microsoft.com/office/drawing/2014/main" id="{931AF410-788F-4FC2-9729-1B8485B9D424}"/>
              </a:ext>
            </a:extLst>
          </p:cNvPr>
          <p:cNvSpPr txBox="1"/>
          <p:nvPr/>
        </p:nvSpPr>
        <p:spPr>
          <a:xfrm>
            <a:off x="4726326" y="3278661"/>
            <a:ext cx="4292484" cy="600164"/>
          </a:xfrm>
          <a:prstGeom prst="rect">
            <a:avLst/>
          </a:prstGeom>
          <a:noFill/>
        </p:spPr>
        <p:txBody>
          <a:bodyPr wrap="square">
            <a:spAutoFit/>
          </a:bodyPr>
          <a:lstStyle/>
          <a:p>
            <a:r>
              <a:rPr lang="ja-JP" altLang="en-US" sz="1200" b="1" u="sng" dirty="0">
                <a:latin typeface="UD デジタル 教科書体 NK-R" panose="02020400000000000000" pitchFamily="18" charset="-128"/>
                <a:ea typeface="UD デジタル 教科書体 NK-R" panose="02020400000000000000" pitchFamily="18" charset="-128"/>
              </a:rPr>
              <a:t>昼休み時間の柔軟化（</a:t>
            </a:r>
            <a:r>
              <a:rPr lang="en-US" altLang="ja-JP" sz="1200" b="1" u="sng" dirty="0">
                <a:latin typeface="UD デジタル 教科書体 NK-R" panose="02020400000000000000" pitchFamily="18" charset="-128"/>
                <a:ea typeface="UD デジタル 教科書体 NK-R" panose="02020400000000000000" pitchFamily="18" charset="-128"/>
              </a:rPr>
              <a:t>R3.3</a:t>
            </a:r>
            <a:r>
              <a:rPr lang="ja-JP" altLang="en-US" sz="1200" b="1" u="sng" dirty="0">
                <a:latin typeface="UD デジタル 教科書体 NK-R" panose="02020400000000000000" pitchFamily="18" charset="-128"/>
                <a:ea typeface="UD デジタル 教科書体 NK-R" panose="02020400000000000000" pitchFamily="18" charset="-128"/>
              </a:rPr>
              <a:t>）、時差出勤制度の柔軟化（</a:t>
            </a:r>
            <a:r>
              <a:rPr lang="en-US" altLang="ja-JP" sz="1200" b="1" u="sng" dirty="0">
                <a:latin typeface="UD デジタル 教科書体 NK-R" panose="02020400000000000000" pitchFamily="18" charset="-128"/>
                <a:ea typeface="UD デジタル 教科書体 NK-R" panose="02020400000000000000" pitchFamily="18" charset="-128"/>
              </a:rPr>
              <a:t>R2.2</a:t>
            </a:r>
            <a:r>
              <a:rPr lang="ja-JP" altLang="en-US" sz="1200" b="1" u="sng" dirty="0">
                <a:latin typeface="UD デジタル 教科書体 NK-R" panose="02020400000000000000" pitchFamily="18" charset="-128"/>
                <a:ea typeface="UD デジタル 教科書体 NK-R" panose="02020400000000000000" pitchFamily="18" charset="-128"/>
              </a:rPr>
              <a:t>）</a:t>
            </a:r>
            <a:endParaRPr lang="en-US" altLang="ja-JP" sz="1200" b="1" u="sng" dirty="0">
              <a:latin typeface="UD デジタル 教科書体 NK-R" panose="02020400000000000000" pitchFamily="18" charset="-128"/>
              <a:ea typeface="UD デジタル 教科書体 NK-R" panose="02020400000000000000" pitchFamily="18" charset="-128"/>
            </a:endParaRPr>
          </a:p>
          <a:p>
            <a:r>
              <a:rPr lang="ja-JP" altLang="en-US" sz="1050" dirty="0">
                <a:latin typeface="UD デジタル 教科書体 NK-R" panose="02020400000000000000" pitchFamily="18" charset="-128"/>
                <a:ea typeface="UD デジタル 教科書体 NK-R" panose="02020400000000000000" pitchFamily="18" charset="-128"/>
              </a:rPr>
              <a:t>　新型コロナウイルス感染拡大防止の観点から、昼休みのパターンの拡大や時差出勤を設定し、その後、働き方改革の観点から恒久化した。</a:t>
            </a:r>
            <a:endParaRPr lang="en-US" altLang="ja-JP" sz="105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749161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6742F4D1-CFE0-4401-8D5F-9175657E2401}"/>
              </a:ext>
            </a:extLst>
          </p:cNvPr>
          <p:cNvSpPr/>
          <p:nvPr/>
        </p:nvSpPr>
        <p:spPr>
          <a:xfrm>
            <a:off x="-8313" y="0"/>
            <a:ext cx="9152313" cy="79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grpSp>
        <p:nvGrpSpPr>
          <p:cNvPr id="38" name="グループ化 37">
            <a:extLst>
              <a:ext uri="{FF2B5EF4-FFF2-40B4-BE49-F238E27FC236}">
                <a16:creationId xmlns:a16="http://schemas.microsoft.com/office/drawing/2014/main" id="{0D38B2C2-90C4-400A-A18C-C8F105373B50}"/>
              </a:ext>
            </a:extLst>
          </p:cNvPr>
          <p:cNvGrpSpPr/>
          <p:nvPr/>
        </p:nvGrpSpPr>
        <p:grpSpPr>
          <a:xfrm>
            <a:off x="4991250" y="5746232"/>
            <a:ext cx="3351267" cy="217203"/>
            <a:chOff x="4760661" y="854574"/>
            <a:chExt cx="3351267" cy="383245"/>
          </a:xfrm>
        </p:grpSpPr>
        <p:grpSp>
          <p:nvGrpSpPr>
            <p:cNvPr id="36" name="グループ化 35">
              <a:extLst>
                <a:ext uri="{FF2B5EF4-FFF2-40B4-BE49-F238E27FC236}">
                  <a16:creationId xmlns:a16="http://schemas.microsoft.com/office/drawing/2014/main" id="{0437EF4F-9EE8-4858-9881-1506BC0DDD41}"/>
                </a:ext>
              </a:extLst>
            </p:cNvPr>
            <p:cNvGrpSpPr/>
            <p:nvPr/>
          </p:nvGrpSpPr>
          <p:grpSpPr>
            <a:xfrm>
              <a:off x="4760661" y="854574"/>
              <a:ext cx="2855644" cy="383245"/>
              <a:chOff x="5436522" y="1727879"/>
              <a:chExt cx="2855644" cy="383245"/>
            </a:xfrm>
            <a:solidFill>
              <a:schemeClr val="bg1"/>
            </a:solidFill>
          </p:grpSpPr>
          <p:grpSp>
            <p:nvGrpSpPr>
              <p:cNvPr id="28" name="グループ化 27">
                <a:extLst>
                  <a:ext uri="{FF2B5EF4-FFF2-40B4-BE49-F238E27FC236}">
                    <a16:creationId xmlns:a16="http://schemas.microsoft.com/office/drawing/2014/main" id="{5276B449-4CCC-4281-9411-C399F3DA9B31}"/>
                  </a:ext>
                </a:extLst>
              </p:cNvPr>
              <p:cNvGrpSpPr/>
              <p:nvPr/>
            </p:nvGrpSpPr>
            <p:grpSpPr>
              <a:xfrm>
                <a:off x="5436522" y="1727879"/>
                <a:ext cx="1907936" cy="368228"/>
                <a:chOff x="5224007" y="4411804"/>
                <a:chExt cx="1907936" cy="368228"/>
              </a:xfrm>
              <a:grpFill/>
            </p:grpSpPr>
            <p:grpSp>
              <p:nvGrpSpPr>
                <p:cNvPr id="24" name="グループ化 23">
                  <a:extLst>
                    <a:ext uri="{FF2B5EF4-FFF2-40B4-BE49-F238E27FC236}">
                      <a16:creationId xmlns:a16="http://schemas.microsoft.com/office/drawing/2014/main" id="{CE575A25-4500-4BD0-B3D7-E5654E718EEC}"/>
                    </a:ext>
                  </a:extLst>
                </p:cNvPr>
                <p:cNvGrpSpPr/>
                <p:nvPr/>
              </p:nvGrpSpPr>
              <p:grpSpPr>
                <a:xfrm>
                  <a:off x="5224007" y="4411804"/>
                  <a:ext cx="953968" cy="366222"/>
                  <a:chOff x="5224007" y="4411804"/>
                  <a:chExt cx="953968" cy="366222"/>
                </a:xfrm>
                <a:grpFill/>
              </p:grpSpPr>
              <p:sp>
                <p:nvSpPr>
                  <p:cNvPr id="11" name="波線 10">
                    <a:extLst>
                      <a:ext uri="{FF2B5EF4-FFF2-40B4-BE49-F238E27FC236}">
                        <a16:creationId xmlns:a16="http://schemas.microsoft.com/office/drawing/2014/main" id="{0CAFFE7F-1C3D-4062-86B7-E66E9797596C}"/>
                      </a:ext>
                    </a:extLst>
                  </p:cNvPr>
                  <p:cNvSpPr/>
                  <p:nvPr/>
                </p:nvSpPr>
                <p:spPr>
                  <a:xfrm>
                    <a:off x="5224007" y="4412974"/>
                    <a:ext cx="480114" cy="365052"/>
                  </a:xfrm>
                  <a:prstGeom prst="wav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200">
                      <a:latin typeface="UD デジタル 教科書体 NK-R" panose="02020400000000000000" pitchFamily="18" charset="-128"/>
                      <a:ea typeface="UD デジタル 教科書体 NK-R" panose="02020400000000000000" pitchFamily="18" charset="-128"/>
                    </a:endParaRPr>
                  </a:p>
                </p:txBody>
              </p:sp>
              <p:sp>
                <p:nvSpPr>
                  <p:cNvPr id="23" name="波線 22">
                    <a:extLst>
                      <a:ext uri="{FF2B5EF4-FFF2-40B4-BE49-F238E27FC236}">
                        <a16:creationId xmlns:a16="http://schemas.microsoft.com/office/drawing/2014/main" id="{19AB9611-FC76-4B77-AF0B-F411D900761A}"/>
                      </a:ext>
                    </a:extLst>
                  </p:cNvPr>
                  <p:cNvSpPr/>
                  <p:nvPr/>
                </p:nvSpPr>
                <p:spPr>
                  <a:xfrm>
                    <a:off x="5697861" y="4411804"/>
                    <a:ext cx="480114" cy="365052"/>
                  </a:xfrm>
                  <a:prstGeom prst="wav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200">
                      <a:latin typeface="UD デジタル 教科書体 NK-R" panose="02020400000000000000" pitchFamily="18" charset="-128"/>
                      <a:ea typeface="UD デジタル 教科書体 NK-R" panose="02020400000000000000" pitchFamily="18" charset="-128"/>
                    </a:endParaRPr>
                  </a:p>
                </p:txBody>
              </p:sp>
            </p:grpSp>
            <p:grpSp>
              <p:nvGrpSpPr>
                <p:cNvPr id="25" name="グループ化 24">
                  <a:extLst>
                    <a:ext uri="{FF2B5EF4-FFF2-40B4-BE49-F238E27FC236}">
                      <a16:creationId xmlns:a16="http://schemas.microsoft.com/office/drawing/2014/main" id="{BE493353-5FCB-4AC3-917E-1E0E559BFE48}"/>
                    </a:ext>
                  </a:extLst>
                </p:cNvPr>
                <p:cNvGrpSpPr/>
                <p:nvPr/>
              </p:nvGrpSpPr>
              <p:grpSpPr>
                <a:xfrm>
                  <a:off x="6177975" y="4413859"/>
                  <a:ext cx="953968" cy="366173"/>
                  <a:chOff x="5224007" y="4412974"/>
                  <a:chExt cx="953968" cy="366173"/>
                </a:xfrm>
                <a:grpFill/>
              </p:grpSpPr>
              <p:sp>
                <p:nvSpPr>
                  <p:cNvPr id="26" name="波線 25">
                    <a:extLst>
                      <a:ext uri="{FF2B5EF4-FFF2-40B4-BE49-F238E27FC236}">
                        <a16:creationId xmlns:a16="http://schemas.microsoft.com/office/drawing/2014/main" id="{69B56140-99AE-46C1-AC41-98369B294E9E}"/>
                      </a:ext>
                    </a:extLst>
                  </p:cNvPr>
                  <p:cNvSpPr/>
                  <p:nvPr/>
                </p:nvSpPr>
                <p:spPr>
                  <a:xfrm>
                    <a:off x="5224007" y="4412974"/>
                    <a:ext cx="480114" cy="365052"/>
                  </a:xfrm>
                  <a:prstGeom prst="wav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200">
                      <a:latin typeface="UD デジタル 教科書体 NK-R" panose="02020400000000000000" pitchFamily="18" charset="-128"/>
                      <a:ea typeface="UD デジタル 教科書体 NK-R" panose="02020400000000000000" pitchFamily="18" charset="-128"/>
                    </a:endParaRPr>
                  </a:p>
                </p:txBody>
              </p:sp>
              <p:sp>
                <p:nvSpPr>
                  <p:cNvPr id="27" name="波線 26">
                    <a:extLst>
                      <a:ext uri="{FF2B5EF4-FFF2-40B4-BE49-F238E27FC236}">
                        <a16:creationId xmlns:a16="http://schemas.microsoft.com/office/drawing/2014/main" id="{156CBBE2-5B21-477E-BFD1-16BB3E79A1AF}"/>
                      </a:ext>
                    </a:extLst>
                  </p:cNvPr>
                  <p:cNvSpPr/>
                  <p:nvPr/>
                </p:nvSpPr>
                <p:spPr>
                  <a:xfrm>
                    <a:off x="5697861" y="4414095"/>
                    <a:ext cx="480114" cy="365052"/>
                  </a:xfrm>
                  <a:prstGeom prst="wav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200">
                      <a:latin typeface="UD デジタル 教科書体 NK-R" panose="02020400000000000000" pitchFamily="18" charset="-128"/>
                      <a:ea typeface="UD デジタル 教科書体 NK-R" panose="02020400000000000000" pitchFamily="18" charset="-128"/>
                    </a:endParaRPr>
                  </a:p>
                </p:txBody>
              </p:sp>
            </p:grpSp>
          </p:grpSp>
          <p:grpSp>
            <p:nvGrpSpPr>
              <p:cNvPr id="30" name="グループ化 29">
                <a:extLst>
                  <a:ext uri="{FF2B5EF4-FFF2-40B4-BE49-F238E27FC236}">
                    <a16:creationId xmlns:a16="http://schemas.microsoft.com/office/drawing/2014/main" id="{C38CAB46-31AE-484F-82B4-75E7C0AC9BDA}"/>
                  </a:ext>
                </a:extLst>
              </p:cNvPr>
              <p:cNvGrpSpPr/>
              <p:nvPr/>
            </p:nvGrpSpPr>
            <p:grpSpPr>
              <a:xfrm>
                <a:off x="7338198" y="1734710"/>
                <a:ext cx="953968" cy="376414"/>
                <a:chOff x="5224007" y="4418635"/>
                <a:chExt cx="953968" cy="376414"/>
              </a:xfrm>
              <a:grpFill/>
            </p:grpSpPr>
            <p:sp>
              <p:nvSpPr>
                <p:cNvPr id="34" name="波線 33">
                  <a:extLst>
                    <a:ext uri="{FF2B5EF4-FFF2-40B4-BE49-F238E27FC236}">
                      <a16:creationId xmlns:a16="http://schemas.microsoft.com/office/drawing/2014/main" id="{EB75A495-45B0-479F-B3D5-2C55BE2958A8}"/>
                    </a:ext>
                  </a:extLst>
                </p:cNvPr>
                <p:cNvSpPr/>
                <p:nvPr/>
              </p:nvSpPr>
              <p:spPr>
                <a:xfrm>
                  <a:off x="5224007" y="4418635"/>
                  <a:ext cx="480114" cy="365052"/>
                </a:xfrm>
                <a:prstGeom prst="wav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200">
                    <a:latin typeface="UD デジタル 教科書体 NK-R" panose="02020400000000000000" pitchFamily="18" charset="-128"/>
                    <a:ea typeface="UD デジタル 教科書体 NK-R" panose="02020400000000000000" pitchFamily="18" charset="-128"/>
                  </a:endParaRPr>
                </a:p>
              </p:txBody>
            </p:sp>
            <p:sp>
              <p:nvSpPr>
                <p:cNvPr id="35" name="波線 34">
                  <a:extLst>
                    <a:ext uri="{FF2B5EF4-FFF2-40B4-BE49-F238E27FC236}">
                      <a16:creationId xmlns:a16="http://schemas.microsoft.com/office/drawing/2014/main" id="{6F08326E-E75A-431E-B2AD-E17476D655E9}"/>
                    </a:ext>
                  </a:extLst>
                </p:cNvPr>
                <p:cNvSpPr/>
                <p:nvPr/>
              </p:nvSpPr>
              <p:spPr>
                <a:xfrm>
                  <a:off x="5697861" y="4429997"/>
                  <a:ext cx="480114" cy="365052"/>
                </a:xfrm>
                <a:prstGeom prst="wav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200">
                    <a:latin typeface="UD デジタル 教科書体 NK-R" panose="02020400000000000000" pitchFamily="18" charset="-128"/>
                    <a:ea typeface="UD デジタル 教科書体 NK-R" panose="02020400000000000000" pitchFamily="18" charset="-128"/>
                  </a:endParaRPr>
                </a:p>
              </p:txBody>
            </p:sp>
          </p:grpSp>
        </p:grpSp>
        <p:sp>
          <p:nvSpPr>
            <p:cNvPr id="37" name="波線 36">
              <a:extLst>
                <a:ext uri="{FF2B5EF4-FFF2-40B4-BE49-F238E27FC236}">
                  <a16:creationId xmlns:a16="http://schemas.microsoft.com/office/drawing/2014/main" id="{9F71666D-BDF4-40FC-B847-E12B9B2F7EA3}"/>
                </a:ext>
              </a:extLst>
            </p:cNvPr>
            <p:cNvSpPr/>
            <p:nvPr/>
          </p:nvSpPr>
          <p:spPr>
            <a:xfrm>
              <a:off x="7631814" y="855744"/>
              <a:ext cx="480114" cy="365052"/>
            </a:xfrm>
            <a:prstGeom prst="wav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200">
                <a:latin typeface="UD デジタル 教科書体 NK-R" panose="02020400000000000000" pitchFamily="18" charset="-128"/>
                <a:ea typeface="UD デジタル 教科書体 NK-R" panose="02020400000000000000" pitchFamily="18" charset="-128"/>
              </a:endParaRPr>
            </a:p>
          </p:txBody>
        </p:sp>
      </p:grpSp>
      <p:sp>
        <p:nvSpPr>
          <p:cNvPr id="7" name="スライド番号プレースホルダー 6">
            <a:extLst>
              <a:ext uri="{FF2B5EF4-FFF2-40B4-BE49-F238E27FC236}">
                <a16:creationId xmlns:a16="http://schemas.microsoft.com/office/drawing/2014/main" id="{82FBADC0-25F5-414B-8B3E-8E3AFA568B82}"/>
              </a:ext>
            </a:extLst>
          </p:cNvPr>
          <p:cNvSpPr>
            <a:spLocks noGrp="1"/>
          </p:cNvSpPr>
          <p:nvPr>
            <p:ph type="sldNum" sz="quarter" idx="12"/>
          </p:nvPr>
        </p:nvSpPr>
        <p:spPr>
          <a:xfrm>
            <a:off x="7086600" y="6483747"/>
            <a:ext cx="2057400" cy="365125"/>
          </a:xfrm>
        </p:spPr>
        <p:txBody>
          <a:bodyPr/>
          <a:lstStyle/>
          <a:p>
            <a:fld id="{9258FC76-0BB2-4902-9F00-7AE7FA136629}"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t>5</a:t>
            </a:fld>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40" name="タイトル 1">
            <a:extLst>
              <a:ext uri="{FF2B5EF4-FFF2-40B4-BE49-F238E27FC236}">
                <a16:creationId xmlns:a16="http://schemas.microsoft.com/office/drawing/2014/main" id="{54810B05-63C3-4E35-A673-3E41D8E7F9EF}"/>
              </a:ext>
            </a:extLst>
          </p:cNvPr>
          <p:cNvSpPr txBox="1">
            <a:spLocks/>
          </p:cNvSpPr>
          <p:nvPr/>
        </p:nvSpPr>
        <p:spPr>
          <a:xfrm>
            <a:off x="0" y="0"/>
            <a:ext cx="9137765" cy="78689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800" b="1" dirty="0">
                <a:solidFill>
                  <a:schemeClr val="bg1"/>
                </a:solidFill>
                <a:latin typeface="UD デジタル 教科書体 NK-R" panose="02020400000000000000" pitchFamily="18" charset="-128"/>
                <a:ea typeface="UD デジタル 教科書体 NK-R" panose="02020400000000000000" pitchFamily="18" charset="-128"/>
              </a:rPr>
              <a:t>　　　　　　　　　　　　　　　　</a:t>
            </a:r>
            <a:r>
              <a:rPr lang="ja-JP" altLang="en-US" sz="1800" b="1" u="sng" dirty="0">
                <a:solidFill>
                  <a:schemeClr val="bg1"/>
                </a:solidFill>
                <a:latin typeface="UD デジタル 教科書体 NK-R" panose="02020400000000000000" pitchFamily="18" charset="-128"/>
                <a:ea typeface="UD デジタル 教科書体 NK-R" panose="02020400000000000000" pitchFamily="18" charset="-128"/>
              </a:rPr>
              <a:t>前計画（令和２年４月～令和７年３月）の取組状況について</a:t>
            </a:r>
            <a:endParaRPr lang="en-US" altLang="ja-JP" sz="1800" b="1" u="sng"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32" name="テキスト ボックス 31">
            <a:extLst>
              <a:ext uri="{FF2B5EF4-FFF2-40B4-BE49-F238E27FC236}">
                <a16:creationId xmlns:a16="http://schemas.microsoft.com/office/drawing/2014/main" id="{93B03A3B-E038-43E4-BF12-7B257DA89327}"/>
              </a:ext>
            </a:extLst>
          </p:cNvPr>
          <p:cNvSpPr txBox="1"/>
          <p:nvPr/>
        </p:nvSpPr>
        <p:spPr>
          <a:xfrm>
            <a:off x="323011" y="1515781"/>
            <a:ext cx="4423557" cy="2495555"/>
          </a:xfrm>
          <a:prstGeom prst="rect">
            <a:avLst/>
          </a:prstGeom>
          <a:noFill/>
        </p:spPr>
        <p:txBody>
          <a:bodyPr wrap="square">
            <a:spAutoFit/>
          </a:bodyPr>
          <a:lstStyle/>
          <a:p>
            <a:r>
              <a:rPr lang="ja-JP" altLang="en-US" sz="1150" dirty="0">
                <a:latin typeface="UD デジタル 教科書体 NK-R" panose="02020400000000000000" pitchFamily="18" charset="-128"/>
                <a:ea typeface="UD デジタル 教科書体 NK-R" panose="02020400000000000000" pitchFamily="18" charset="-128"/>
              </a:rPr>
              <a:t> 　令和５年度における「育児参加休暇」取得率は</a:t>
            </a:r>
            <a:r>
              <a:rPr lang="en-US" altLang="ja-JP" sz="1150" dirty="0">
                <a:latin typeface="UD デジタル 教科書体 NK-R" panose="02020400000000000000" pitchFamily="18" charset="-128"/>
                <a:ea typeface="UD デジタル 教科書体 NK-R" panose="02020400000000000000" pitchFamily="18" charset="-128"/>
              </a:rPr>
              <a:t>95.0</a:t>
            </a:r>
            <a:r>
              <a:rPr lang="ja-JP" altLang="en-US" sz="1150" dirty="0">
                <a:latin typeface="UD デジタル 教科書体 NK-R" panose="02020400000000000000" pitchFamily="18" charset="-128"/>
                <a:ea typeface="UD デジタル 教科書体 NK-R" panose="02020400000000000000" pitchFamily="18" charset="-128"/>
              </a:rPr>
              <a:t>％となっており、前計画策定前の令和元年度と比較すると</a:t>
            </a:r>
            <a:r>
              <a:rPr lang="en-US" altLang="ja-JP" sz="1150" dirty="0">
                <a:latin typeface="UD デジタル 教科書体 NK-R" panose="02020400000000000000" pitchFamily="18" charset="-128"/>
                <a:ea typeface="UD デジタル 教科書体 NK-R" panose="02020400000000000000" pitchFamily="18" charset="-128"/>
              </a:rPr>
              <a:t>25.8</a:t>
            </a:r>
            <a:r>
              <a:rPr lang="ja-JP" altLang="en-US" sz="1150" dirty="0">
                <a:latin typeface="UD デジタル 教科書体 NK-R" panose="02020400000000000000" pitchFamily="18" charset="-128"/>
                <a:ea typeface="UD デジタル 教科書体 NK-R" panose="02020400000000000000" pitchFamily="18" charset="-128"/>
              </a:rPr>
              <a:t>％増加しましたが、目標の</a:t>
            </a:r>
            <a:r>
              <a:rPr lang="en-US" altLang="ja-JP" sz="1150" dirty="0">
                <a:latin typeface="UD デジタル 教科書体 NK-R" panose="02020400000000000000" pitchFamily="18" charset="-128"/>
                <a:ea typeface="UD デジタル 教科書体 NK-R" panose="02020400000000000000" pitchFamily="18" charset="-128"/>
              </a:rPr>
              <a:t>100</a:t>
            </a:r>
            <a:r>
              <a:rPr lang="ja-JP" altLang="en-US" sz="1150" dirty="0">
                <a:latin typeface="UD デジタル 教科書体 NK-R" panose="02020400000000000000" pitchFamily="18" charset="-128"/>
                <a:ea typeface="UD デジタル 教科書体 NK-R" panose="02020400000000000000" pitchFamily="18" charset="-128"/>
              </a:rPr>
              <a:t>％は達成できていない状況です。</a:t>
            </a:r>
            <a:endParaRPr lang="en-US" altLang="ja-JP" sz="1150" dirty="0">
              <a:latin typeface="UD デジタル 教科書体 NK-R" panose="02020400000000000000" pitchFamily="18" charset="-128"/>
              <a:ea typeface="UD デジタル 教科書体 NK-R" panose="02020400000000000000" pitchFamily="18" charset="-128"/>
            </a:endParaRPr>
          </a:p>
          <a:p>
            <a:pPr>
              <a:lnSpc>
                <a:spcPts val="1000"/>
              </a:lnSpc>
            </a:pPr>
            <a:endParaRPr lang="en-US" altLang="ja-JP" sz="1150" dirty="0">
              <a:latin typeface="UD デジタル 教科書体 NK-R" panose="02020400000000000000" pitchFamily="18" charset="-128"/>
              <a:ea typeface="UD デジタル 教科書体 NK-R" panose="02020400000000000000" pitchFamily="18" charset="-128"/>
            </a:endParaRPr>
          </a:p>
          <a:p>
            <a:r>
              <a:rPr lang="ja-JP" altLang="en-US" sz="1150" dirty="0">
                <a:latin typeface="UD デジタル 教科書体 NK-R" panose="02020400000000000000" pitchFamily="18" charset="-128"/>
                <a:ea typeface="UD デジタル 教科書体 NK-R" panose="02020400000000000000" pitchFamily="18" charset="-128"/>
              </a:rPr>
              <a:t>　子育ての最初の段階で育児に積極的にかかわることは、その後の育児への関心や参加の度合いが高まる効果も期待できます。</a:t>
            </a:r>
            <a:endParaRPr lang="en-US" altLang="ja-JP" sz="1150" dirty="0">
              <a:latin typeface="UD デジタル 教科書体 NK-R" panose="02020400000000000000" pitchFamily="18" charset="-128"/>
              <a:ea typeface="UD デジタル 教科書体 NK-R" panose="02020400000000000000" pitchFamily="18" charset="-128"/>
            </a:endParaRPr>
          </a:p>
          <a:p>
            <a:pPr>
              <a:lnSpc>
                <a:spcPts val="1000"/>
              </a:lnSpc>
            </a:pPr>
            <a:endParaRPr lang="en-US" altLang="ja-JP" sz="1150" dirty="0">
              <a:latin typeface="UD デジタル 教科書体 NK-R" panose="02020400000000000000" pitchFamily="18" charset="-128"/>
              <a:ea typeface="UD デジタル 教科書体 NK-R" panose="02020400000000000000" pitchFamily="18" charset="-128"/>
            </a:endParaRPr>
          </a:p>
          <a:p>
            <a:r>
              <a:rPr lang="ja-JP" altLang="en-US" sz="1150" dirty="0">
                <a:latin typeface="UD デジタル 教科書体 NK-R" panose="02020400000000000000" pitchFamily="18" charset="-128"/>
                <a:ea typeface="UD デジタル 教科書体 NK-R" panose="02020400000000000000" pitchFamily="18" charset="-128"/>
              </a:rPr>
              <a:t>　また、職員アンケート結果からも育児や子育てのための休暇制度について、取得を希望する意見が一定数存在する一方で、取得しやすい職場環境づくりなどを求める意見がありました。</a:t>
            </a:r>
            <a:endParaRPr lang="en-US" altLang="ja-JP" sz="1150" dirty="0">
              <a:latin typeface="UD デジタル 教科書体 NK-R" panose="02020400000000000000" pitchFamily="18" charset="-128"/>
              <a:ea typeface="UD デジタル 教科書体 NK-R" panose="02020400000000000000" pitchFamily="18" charset="-128"/>
            </a:endParaRPr>
          </a:p>
          <a:p>
            <a:endParaRPr lang="en-US" altLang="ja-JP" sz="1150" dirty="0">
              <a:latin typeface="UD デジタル 教科書体 NK-R" panose="02020400000000000000" pitchFamily="18" charset="-128"/>
              <a:ea typeface="UD デジタル 教科書体 NK-R" panose="02020400000000000000" pitchFamily="18" charset="-128"/>
            </a:endParaRPr>
          </a:p>
          <a:p>
            <a:r>
              <a:rPr lang="ja-JP" altLang="en-US" sz="1150" dirty="0">
                <a:latin typeface="UD デジタル 教科書体 NK-R" panose="02020400000000000000" pitchFamily="18" charset="-128"/>
                <a:ea typeface="UD デジタル 教科書体 NK-R" panose="02020400000000000000" pitchFamily="18" charset="-128"/>
              </a:rPr>
              <a:t>　</a:t>
            </a:r>
            <a:r>
              <a:rPr lang="ja-JP" altLang="en-US" sz="1200" dirty="0">
                <a:latin typeface="UD デジタル 教科書体 NK-R" panose="02020400000000000000" pitchFamily="18" charset="-128"/>
                <a:ea typeface="UD デジタル 教科書体 NK-R" panose="02020400000000000000" pitchFamily="18" charset="-128"/>
              </a:rPr>
              <a:t>そのため、令和６年度から導入した男性職員の育児参加に向けたナッジ（行動経済学）の取組の活用などにより、引き続き、取得促進に向けて取り組むことが必要です。</a:t>
            </a:r>
            <a:endParaRPr lang="ja-JP" altLang="en-US" sz="1150" dirty="0">
              <a:latin typeface="UD デジタル 教科書体 NK-R" panose="02020400000000000000" pitchFamily="18" charset="-128"/>
              <a:ea typeface="UD デジタル 教科書体 NK-R" panose="02020400000000000000" pitchFamily="18" charset="-128"/>
            </a:endParaRPr>
          </a:p>
        </p:txBody>
      </p:sp>
      <p:sp>
        <p:nvSpPr>
          <p:cNvPr id="42" name="テキスト ボックス 41">
            <a:extLst>
              <a:ext uri="{FF2B5EF4-FFF2-40B4-BE49-F238E27FC236}">
                <a16:creationId xmlns:a16="http://schemas.microsoft.com/office/drawing/2014/main" id="{2D5EBC94-5532-4E02-901C-F31274FACF76}"/>
              </a:ext>
            </a:extLst>
          </p:cNvPr>
          <p:cNvSpPr txBox="1"/>
          <p:nvPr/>
        </p:nvSpPr>
        <p:spPr>
          <a:xfrm>
            <a:off x="323011" y="4377264"/>
            <a:ext cx="4423557" cy="2169825"/>
          </a:xfrm>
          <a:prstGeom prst="rect">
            <a:avLst/>
          </a:prstGeom>
          <a:noFill/>
        </p:spPr>
        <p:txBody>
          <a:bodyPr wrap="square">
            <a:spAutoFit/>
          </a:bodyPr>
          <a:lstStyle/>
          <a:p>
            <a:r>
              <a:rPr lang="ja-JP" altLang="en-US" sz="1150" dirty="0">
                <a:latin typeface="UD デジタル 教科書体 NK-R" panose="02020400000000000000" pitchFamily="18" charset="-128"/>
                <a:ea typeface="UD デジタル 教科書体 NK-R" panose="02020400000000000000" pitchFamily="18" charset="-128"/>
              </a:rPr>
              <a:t> 　令和５年度における「男性職員の育児休業」取得率は、目標の</a:t>
            </a:r>
            <a:r>
              <a:rPr lang="en-US" altLang="ja-JP" sz="1150" dirty="0">
                <a:latin typeface="UD デジタル 教科書体 NK-R" panose="02020400000000000000" pitchFamily="18" charset="-128"/>
                <a:ea typeface="UD デジタル 教科書体 NK-R" panose="02020400000000000000" pitchFamily="18" charset="-128"/>
              </a:rPr>
              <a:t>30</a:t>
            </a:r>
            <a:r>
              <a:rPr lang="ja-JP" altLang="en-US" sz="1150" dirty="0">
                <a:latin typeface="UD デジタル 教科書体 NK-R" panose="02020400000000000000" pitchFamily="18" charset="-128"/>
                <a:ea typeface="UD デジタル 教科書体 NK-R" panose="02020400000000000000" pitchFamily="18" charset="-128"/>
              </a:rPr>
              <a:t>％を上回る</a:t>
            </a:r>
            <a:r>
              <a:rPr lang="en-US" altLang="ja-JP" sz="1150" dirty="0">
                <a:latin typeface="UD デジタル 教科書体 NK-R" panose="02020400000000000000" pitchFamily="18" charset="-128"/>
                <a:ea typeface="UD デジタル 教科書体 NK-R" panose="02020400000000000000" pitchFamily="18" charset="-128"/>
              </a:rPr>
              <a:t>55.0</a:t>
            </a:r>
            <a:r>
              <a:rPr lang="ja-JP" altLang="en-US" sz="1150" dirty="0">
                <a:latin typeface="UD デジタル 教科書体 NK-R" panose="02020400000000000000" pitchFamily="18" charset="-128"/>
                <a:ea typeface="UD デジタル 教科書体 NK-R" panose="02020400000000000000" pitchFamily="18" charset="-128"/>
              </a:rPr>
              <a:t>％であり目標を達成している状況です。</a:t>
            </a:r>
            <a:endParaRPr lang="en-US" altLang="ja-JP" sz="1150" dirty="0">
              <a:latin typeface="UD デジタル 教科書体 NK-R" panose="02020400000000000000" pitchFamily="18" charset="-128"/>
              <a:ea typeface="UD デジタル 教科書体 NK-R" panose="02020400000000000000" pitchFamily="18" charset="-128"/>
            </a:endParaRPr>
          </a:p>
          <a:p>
            <a:pPr>
              <a:lnSpc>
                <a:spcPts val="800"/>
              </a:lnSpc>
            </a:pPr>
            <a:endParaRPr lang="en-US" altLang="ja-JP" sz="1150" dirty="0">
              <a:latin typeface="UD デジタル 教科書体 NK-R" panose="02020400000000000000" pitchFamily="18" charset="-128"/>
              <a:ea typeface="UD デジタル 教科書体 NK-R" panose="02020400000000000000" pitchFamily="18" charset="-128"/>
            </a:endParaRPr>
          </a:p>
          <a:p>
            <a:r>
              <a:rPr lang="ja-JP" altLang="en-US" sz="1150" dirty="0">
                <a:latin typeface="UD デジタル 教科書体 NK-R" panose="02020400000000000000" pitchFamily="18" charset="-128"/>
                <a:ea typeface="UD デジタル 教科書体 NK-R" panose="02020400000000000000" pitchFamily="18" charset="-128"/>
              </a:rPr>
              <a:t>　男性育休の取得促進は共働き・共育てを定着させていくための第一歩となること、「男性育休は当たり前」になる社会の実現に向けて取組むことが求められています。</a:t>
            </a:r>
            <a:endParaRPr lang="en-US" altLang="ja-JP" sz="1150" dirty="0">
              <a:latin typeface="UD デジタル 教科書体 NK-R" panose="02020400000000000000" pitchFamily="18" charset="-128"/>
              <a:ea typeface="UD デジタル 教科書体 NK-R" panose="02020400000000000000" pitchFamily="18" charset="-128"/>
            </a:endParaRPr>
          </a:p>
          <a:p>
            <a:pPr>
              <a:lnSpc>
                <a:spcPts val="800"/>
              </a:lnSpc>
            </a:pPr>
            <a:endParaRPr lang="en-US" altLang="ja-JP" sz="1150" dirty="0">
              <a:latin typeface="UD デジタル 教科書体 NK-R" panose="02020400000000000000" pitchFamily="18" charset="-128"/>
              <a:ea typeface="UD デジタル 教科書体 NK-R" panose="02020400000000000000" pitchFamily="18" charset="-128"/>
            </a:endParaRPr>
          </a:p>
          <a:p>
            <a:r>
              <a:rPr lang="ja-JP" altLang="en-US" sz="1150" dirty="0">
                <a:latin typeface="UD デジタル 教科書体 NK-R" panose="02020400000000000000" pitchFamily="18" charset="-128"/>
                <a:ea typeface="UD デジタル 教科書体 NK-R" panose="02020400000000000000" pitchFamily="18" charset="-128"/>
              </a:rPr>
              <a:t>　また、職員アンケート結果からも育児や子育てのための休暇制度について、取得を希望する意見が一定数存在する一方で、代替要員の確保や取得しやすい職場環境づくりなどを求める意見がありました。 </a:t>
            </a:r>
            <a:endParaRPr lang="en-US" altLang="ja-JP" sz="1150" dirty="0">
              <a:latin typeface="UD デジタル 教科書体 NK-R" panose="02020400000000000000" pitchFamily="18" charset="-128"/>
              <a:ea typeface="UD デジタル 教科書体 NK-R" panose="02020400000000000000" pitchFamily="18" charset="-128"/>
            </a:endParaRPr>
          </a:p>
          <a:p>
            <a:pPr>
              <a:lnSpc>
                <a:spcPts val="800"/>
              </a:lnSpc>
            </a:pPr>
            <a:endParaRPr lang="en-US" altLang="ja-JP" sz="1150" dirty="0">
              <a:latin typeface="UD デジタル 教科書体 NK-R" panose="02020400000000000000" pitchFamily="18" charset="-128"/>
              <a:ea typeface="UD デジタル 教科書体 NK-R" panose="02020400000000000000" pitchFamily="18" charset="-128"/>
            </a:endParaRPr>
          </a:p>
          <a:p>
            <a:r>
              <a:rPr lang="ja-JP" altLang="en-US" sz="1150" dirty="0">
                <a:latin typeface="UD デジタル 教科書体 NK-R" panose="02020400000000000000" pitchFamily="18" charset="-128"/>
                <a:ea typeface="UD デジタル 教科書体 NK-R" panose="02020400000000000000" pitchFamily="18" charset="-128"/>
              </a:rPr>
              <a:t>　そのため、引き続き、男性職員の育児休業の取得について、周知・啓発や人員配置に努めることが必要です。</a:t>
            </a:r>
          </a:p>
        </p:txBody>
      </p:sp>
      <p:sp>
        <p:nvSpPr>
          <p:cNvPr id="44" name="タイトル 1">
            <a:extLst>
              <a:ext uri="{FF2B5EF4-FFF2-40B4-BE49-F238E27FC236}">
                <a16:creationId xmlns:a16="http://schemas.microsoft.com/office/drawing/2014/main" id="{57B59ABA-A9B0-4DB2-BBA0-F26F5F980850}"/>
              </a:ext>
            </a:extLst>
          </p:cNvPr>
          <p:cNvSpPr txBox="1">
            <a:spLocks/>
          </p:cNvSpPr>
          <p:nvPr/>
        </p:nvSpPr>
        <p:spPr>
          <a:xfrm>
            <a:off x="-8966" y="1443"/>
            <a:ext cx="1800000" cy="78962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第</a:t>
            </a:r>
            <a:r>
              <a:rPr lang="en-US" altLang="ja-JP" sz="2800" b="1" dirty="0">
                <a:solidFill>
                  <a:schemeClr val="bg1"/>
                </a:solidFill>
                <a:latin typeface="UD デジタル 教科書体 NK-R" panose="02020400000000000000" pitchFamily="18" charset="-128"/>
                <a:ea typeface="UD デジタル 教科書体 NK-R" panose="02020400000000000000" pitchFamily="18" charset="-128"/>
              </a:rPr>
              <a:t>2</a:t>
            </a:r>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章</a:t>
            </a:r>
            <a:endParaRPr lang="en-US" altLang="ja-JP" sz="36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45" name="正方形/長方形 44">
            <a:extLst>
              <a:ext uri="{FF2B5EF4-FFF2-40B4-BE49-F238E27FC236}">
                <a16:creationId xmlns:a16="http://schemas.microsoft.com/office/drawing/2014/main" id="{0EABF255-691B-4F4E-B73A-27DE1A31BF4D}"/>
              </a:ext>
            </a:extLst>
          </p:cNvPr>
          <p:cNvSpPr/>
          <p:nvPr/>
        </p:nvSpPr>
        <p:spPr>
          <a:xfrm>
            <a:off x="0" y="4042993"/>
            <a:ext cx="9144000" cy="339562"/>
          </a:xfrm>
          <a:prstGeom prst="rect">
            <a:avLst/>
          </a:prstGeom>
          <a:solidFill>
            <a:srgbClr val="ECF5E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spcBef>
                <a:spcPts val="600"/>
              </a:spcBef>
            </a:pP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（イ）男性職員の「育児休業」取得率　</a:t>
            </a:r>
            <a:r>
              <a:rPr lang="ja-JP" altLang="en-US" sz="1400" b="1" u="sng" dirty="0">
                <a:solidFill>
                  <a:schemeClr val="tx1"/>
                </a:solidFill>
                <a:latin typeface="UD デジタル 教科書体 NK-R" panose="02020400000000000000" pitchFamily="18" charset="-128"/>
                <a:ea typeface="UD デジタル 教科書体 NK-R" panose="02020400000000000000" pitchFamily="18" charset="-128"/>
              </a:rPr>
              <a:t>目標３０％</a:t>
            </a: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　令和５年度：</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55.0</a:t>
            </a: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％（達成）</a:t>
            </a:r>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46" name="正方形/長方形 45">
            <a:extLst>
              <a:ext uri="{FF2B5EF4-FFF2-40B4-BE49-F238E27FC236}">
                <a16:creationId xmlns:a16="http://schemas.microsoft.com/office/drawing/2014/main" id="{5CE546B3-A950-44AE-AA37-C588D0819FDC}"/>
              </a:ext>
            </a:extLst>
          </p:cNvPr>
          <p:cNvSpPr/>
          <p:nvPr/>
        </p:nvSpPr>
        <p:spPr>
          <a:xfrm>
            <a:off x="0" y="778835"/>
            <a:ext cx="9144000" cy="656559"/>
          </a:xfrm>
          <a:prstGeom prst="rect">
            <a:avLst/>
          </a:prstGeom>
          <a:solidFill>
            <a:srgbClr val="ECF5E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spcBef>
                <a:spcPts val="600"/>
              </a:spcBef>
            </a:pP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（２）数値目標の達成状況</a:t>
            </a:r>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a:p>
            <a:pPr algn="l">
              <a:spcBef>
                <a:spcPts val="600"/>
              </a:spcBef>
            </a:pP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（ア）男性職員の「育児参加休暇」取得率　</a:t>
            </a:r>
            <a:r>
              <a:rPr lang="ja-JP" altLang="en-US" sz="1400" b="1" u="sng" dirty="0">
                <a:solidFill>
                  <a:schemeClr val="tx1"/>
                </a:solidFill>
                <a:latin typeface="UD デジタル 教科書体 NK-R" panose="02020400000000000000" pitchFamily="18" charset="-128"/>
                <a:ea typeface="UD デジタル 教科書体 NK-R" panose="02020400000000000000" pitchFamily="18" charset="-128"/>
              </a:rPr>
              <a:t>目標１００％</a:t>
            </a: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　令和５年度：</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95.0</a:t>
            </a: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％（未達成）</a:t>
            </a:r>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9" name="正方形/長方形 28">
            <a:extLst>
              <a:ext uri="{FF2B5EF4-FFF2-40B4-BE49-F238E27FC236}">
                <a16:creationId xmlns:a16="http://schemas.microsoft.com/office/drawing/2014/main" id="{8EBEC81D-697E-4144-9814-71963BEA4AD0}"/>
              </a:ext>
            </a:extLst>
          </p:cNvPr>
          <p:cNvSpPr/>
          <p:nvPr/>
        </p:nvSpPr>
        <p:spPr>
          <a:xfrm>
            <a:off x="4758094" y="6504593"/>
            <a:ext cx="4423557" cy="2393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6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600" dirty="0">
                <a:solidFill>
                  <a:schemeClr val="tx1"/>
                </a:solidFill>
                <a:latin typeface="UD デジタル 教科書体 NK-R" panose="02020400000000000000" pitchFamily="18" charset="-128"/>
                <a:ea typeface="UD デジタル 教科書体 NK-R" panose="02020400000000000000" pitchFamily="18" charset="-128"/>
              </a:rPr>
              <a:t>「取得率」は、各年度に子どもが産まれた男性職員のうち、「育児休業」を取得した職員の割合を示したものです。</a:t>
            </a:r>
            <a:endParaRPr lang="en-US" altLang="ja-JP" sz="6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1" name="正方形/長方形 30">
            <a:extLst>
              <a:ext uri="{FF2B5EF4-FFF2-40B4-BE49-F238E27FC236}">
                <a16:creationId xmlns:a16="http://schemas.microsoft.com/office/drawing/2014/main" id="{271209B5-C135-4D71-A5E3-DFCB46053FC2}"/>
              </a:ext>
            </a:extLst>
          </p:cNvPr>
          <p:cNvSpPr/>
          <p:nvPr/>
        </p:nvSpPr>
        <p:spPr>
          <a:xfrm>
            <a:off x="4746568" y="3634579"/>
            <a:ext cx="4068001" cy="3395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lang="en-US" altLang="ja-JP" sz="6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600" dirty="0">
                <a:solidFill>
                  <a:schemeClr val="tx1"/>
                </a:solidFill>
                <a:latin typeface="UD デジタル 教科書体 NK-R" panose="02020400000000000000" pitchFamily="18" charset="-128"/>
                <a:ea typeface="UD デジタル 教科書体 NK-R" panose="02020400000000000000" pitchFamily="18" charset="-128"/>
              </a:rPr>
              <a:t>「取得率」は、各年度に子どもが産まれた男性職員のうち、「育児参加休暇」を取得した職員の割合を示したものです。</a:t>
            </a:r>
          </a:p>
        </p:txBody>
      </p:sp>
      <p:graphicFrame>
        <p:nvGraphicFramePr>
          <p:cNvPr id="33" name="グラフ 32">
            <a:extLst>
              <a:ext uri="{FF2B5EF4-FFF2-40B4-BE49-F238E27FC236}">
                <a16:creationId xmlns:a16="http://schemas.microsoft.com/office/drawing/2014/main" id="{B498C003-D00C-41FB-8BA4-B8011E36F3B6}"/>
              </a:ext>
            </a:extLst>
          </p:cNvPr>
          <p:cNvGraphicFramePr>
            <a:graphicFrameLocks/>
          </p:cNvGraphicFramePr>
          <p:nvPr>
            <p:extLst>
              <p:ext uri="{D42A27DB-BD31-4B8C-83A1-F6EECF244321}">
                <p14:modId xmlns:p14="http://schemas.microsoft.com/office/powerpoint/2010/main" val="3283450751"/>
              </p:ext>
            </p:extLst>
          </p:nvPr>
        </p:nvGraphicFramePr>
        <p:xfrm>
          <a:off x="4858926" y="4397601"/>
          <a:ext cx="4068000" cy="211279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3" name="グラフ 42">
            <a:extLst>
              <a:ext uri="{FF2B5EF4-FFF2-40B4-BE49-F238E27FC236}">
                <a16:creationId xmlns:a16="http://schemas.microsoft.com/office/drawing/2014/main" id="{D8985D69-413D-46AA-A9EE-5A7C0D996513}"/>
              </a:ext>
            </a:extLst>
          </p:cNvPr>
          <p:cNvGraphicFramePr>
            <a:graphicFrameLocks/>
          </p:cNvGraphicFramePr>
          <p:nvPr>
            <p:extLst>
              <p:ext uri="{D42A27DB-BD31-4B8C-83A1-F6EECF244321}">
                <p14:modId xmlns:p14="http://schemas.microsoft.com/office/powerpoint/2010/main" val="3929617344"/>
              </p:ext>
            </p:extLst>
          </p:nvPr>
        </p:nvGraphicFramePr>
        <p:xfrm>
          <a:off x="4858926" y="1447479"/>
          <a:ext cx="4068000" cy="22210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03345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グループ化 37">
            <a:extLst>
              <a:ext uri="{FF2B5EF4-FFF2-40B4-BE49-F238E27FC236}">
                <a16:creationId xmlns:a16="http://schemas.microsoft.com/office/drawing/2014/main" id="{0D38B2C2-90C4-400A-A18C-C8F105373B50}"/>
              </a:ext>
            </a:extLst>
          </p:cNvPr>
          <p:cNvGrpSpPr/>
          <p:nvPr/>
        </p:nvGrpSpPr>
        <p:grpSpPr>
          <a:xfrm>
            <a:off x="4991250" y="5692365"/>
            <a:ext cx="3351267" cy="217203"/>
            <a:chOff x="4760661" y="854574"/>
            <a:chExt cx="3351267" cy="383245"/>
          </a:xfrm>
        </p:grpSpPr>
        <p:grpSp>
          <p:nvGrpSpPr>
            <p:cNvPr id="36" name="グループ化 35">
              <a:extLst>
                <a:ext uri="{FF2B5EF4-FFF2-40B4-BE49-F238E27FC236}">
                  <a16:creationId xmlns:a16="http://schemas.microsoft.com/office/drawing/2014/main" id="{0437EF4F-9EE8-4858-9881-1506BC0DDD41}"/>
                </a:ext>
              </a:extLst>
            </p:cNvPr>
            <p:cNvGrpSpPr/>
            <p:nvPr/>
          </p:nvGrpSpPr>
          <p:grpSpPr>
            <a:xfrm>
              <a:off x="4760661" y="854574"/>
              <a:ext cx="2855644" cy="383245"/>
              <a:chOff x="5436522" y="1727879"/>
              <a:chExt cx="2855644" cy="383245"/>
            </a:xfrm>
            <a:solidFill>
              <a:schemeClr val="bg1"/>
            </a:solidFill>
          </p:grpSpPr>
          <p:grpSp>
            <p:nvGrpSpPr>
              <p:cNvPr id="28" name="グループ化 27">
                <a:extLst>
                  <a:ext uri="{FF2B5EF4-FFF2-40B4-BE49-F238E27FC236}">
                    <a16:creationId xmlns:a16="http://schemas.microsoft.com/office/drawing/2014/main" id="{5276B449-4CCC-4281-9411-C399F3DA9B31}"/>
                  </a:ext>
                </a:extLst>
              </p:cNvPr>
              <p:cNvGrpSpPr/>
              <p:nvPr/>
            </p:nvGrpSpPr>
            <p:grpSpPr>
              <a:xfrm>
                <a:off x="5436522" y="1727879"/>
                <a:ext cx="1907936" cy="368228"/>
                <a:chOff x="5224007" y="4411804"/>
                <a:chExt cx="1907936" cy="368228"/>
              </a:xfrm>
              <a:grpFill/>
            </p:grpSpPr>
            <p:grpSp>
              <p:nvGrpSpPr>
                <p:cNvPr id="24" name="グループ化 23">
                  <a:extLst>
                    <a:ext uri="{FF2B5EF4-FFF2-40B4-BE49-F238E27FC236}">
                      <a16:creationId xmlns:a16="http://schemas.microsoft.com/office/drawing/2014/main" id="{CE575A25-4500-4BD0-B3D7-E5654E718EEC}"/>
                    </a:ext>
                  </a:extLst>
                </p:cNvPr>
                <p:cNvGrpSpPr/>
                <p:nvPr/>
              </p:nvGrpSpPr>
              <p:grpSpPr>
                <a:xfrm>
                  <a:off x="5224007" y="4411804"/>
                  <a:ext cx="953968" cy="366222"/>
                  <a:chOff x="5224007" y="4411804"/>
                  <a:chExt cx="953968" cy="366222"/>
                </a:xfrm>
                <a:grpFill/>
              </p:grpSpPr>
              <p:sp>
                <p:nvSpPr>
                  <p:cNvPr id="11" name="波線 10">
                    <a:extLst>
                      <a:ext uri="{FF2B5EF4-FFF2-40B4-BE49-F238E27FC236}">
                        <a16:creationId xmlns:a16="http://schemas.microsoft.com/office/drawing/2014/main" id="{0CAFFE7F-1C3D-4062-86B7-E66E9797596C}"/>
                      </a:ext>
                    </a:extLst>
                  </p:cNvPr>
                  <p:cNvSpPr/>
                  <p:nvPr/>
                </p:nvSpPr>
                <p:spPr>
                  <a:xfrm>
                    <a:off x="5224007" y="4412974"/>
                    <a:ext cx="480114" cy="365052"/>
                  </a:xfrm>
                  <a:prstGeom prst="wav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200">
                      <a:latin typeface="UD デジタル 教科書体 NK-R" panose="02020400000000000000" pitchFamily="18" charset="-128"/>
                      <a:ea typeface="UD デジタル 教科書体 NK-R" panose="02020400000000000000" pitchFamily="18" charset="-128"/>
                    </a:endParaRPr>
                  </a:p>
                </p:txBody>
              </p:sp>
              <p:sp>
                <p:nvSpPr>
                  <p:cNvPr id="23" name="波線 22">
                    <a:extLst>
                      <a:ext uri="{FF2B5EF4-FFF2-40B4-BE49-F238E27FC236}">
                        <a16:creationId xmlns:a16="http://schemas.microsoft.com/office/drawing/2014/main" id="{19AB9611-FC76-4B77-AF0B-F411D900761A}"/>
                      </a:ext>
                    </a:extLst>
                  </p:cNvPr>
                  <p:cNvSpPr/>
                  <p:nvPr/>
                </p:nvSpPr>
                <p:spPr>
                  <a:xfrm>
                    <a:off x="5697861" y="4411804"/>
                    <a:ext cx="480114" cy="365052"/>
                  </a:xfrm>
                  <a:prstGeom prst="wav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200">
                      <a:latin typeface="UD デジタル 教科書体 NK-R" panose="02020400000000000000" pitchFamily="18" charset="-128"/>
                      <a:ea typeface="UD デジタル 教科書体 NK-R" panose="02020400000000000000" pitchFamily="18" charset="-128"/>
                    </a:endParaRPr>
                  </a:p>
                </p:txBody>
              </p:sp>
            </p:grpSp>
            <p:grpSp>
              <p:nvGrpSpPr>
                <p:cNvPr id="25" name="グループ化 24">
                  <a:extLst>
                    <a:ext uri="{FF2B5EF4-FFF2-40B4-BE49-F238E27FC236}">
                      <a16:creationId xmlns:a16="http://schemas.microsoft.com/office/drawing/2014/main" id="{BE493353-5FCB-4AC3-917E-1E0E559BFE48}"/>
                    </a:ext>
                  </a:extLst>
                </p:cNvPr>
                <p:cNvGrpSpPr/>
                <p:nvPr/>
              </p:nvGrpSpPr>
              <p:grpSpPr>
                <a:xfrm>
                  <a:off x="6177975" y="4413859"/>
                  <a:ext cx="953968" cy="366173"/>
                  <a:chOff x="5224007" y="4412974"/>
                  <a:chExt cx="953968" cy="366173"/>
                </a:xfrm>
                <a:grpFill/>
              </p:grpSpPr>
              <p:sp>
                <p:nvSpPr>
                  <p:cNvPr id="26" name="波線 25">
                    <a:extLst>
                      <a:ext uri="{FF2B5EF4-FFF2-40B4-BE49-F238E27FC236}">
                        <a16:creationId xmlns:a16="http://schemas.microsoft.com/office/drawing/2014/main" id="{69B56140-99AE-46C1-AC41-98369B294E9E}"/>
                      </a:ext>
                    </a:extLst>
                  </p:cNvPr>
                  <p:cNvSpPr/>
                  <p:nvPr/>
                </p:nvSpPr>
                <p:spPr>
                  <a:xfrm>
                    <a:off x="5224007" y="4412974"/>
                    <a:ext cx="480114" cy="365052"/>
                  </a:xfrm>
                  <a:prstGeom prst="wav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200">
                      <a:latin typeface="UD デジタル 教科書体 NK-R" panose="02020400000000000000" pitchFamily="18" charset="-128"/>
                      <a:ea typeface="UD デジタル 教科書体 NK-R" panose="02020400000000000000" pitchFamily="18" charset="-128"/>
                    </a:endParaRPr>
                  </a:p>
                </p:txBody>
              </p:sp>
              <p:sp>
                <p:nvSpPr>
                  <p:cNvPr id="27" name="波線 26">
                    <a:extLst>
                      <a:ext uri="{FF2B5EF4-FFF2-40B4-BE49-F238E27FC236}">
                        <a16:creationId xmlns:a16="http://schemas.microsoft.com/office/drawing/2014/main" id="{156CBBE2-5B21-477E-BFD1-16BB3E79A1AF}"/>
                      </a:ext>
                    </a:extLst>
                  </p:cNvPr>
                  <p:cNvSpPr/>
                  <p:nvPr/>
                </p:nvSpPr>
                <p:spPr>
                  <a:xfrm>
                    <a:off x="5697861" y="4414095"/>
                    <a:ext cx="480114" cy="365052"/>
                  </a:xfrm>
                  <a:prstGeom prst="wav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200">
                      <a:latin typeface="UD デジタル 教科書体 NK-R" panose="02020400000000000000" pitchFamily="18" charset="-128"/>
                      <a:ea typeface="UD デジタル 教科書体 NK-R" panose="02020400000000000000" pitchFamily="18" charset="-128"/>
                    </a:endParaRPr>
                  </a:p>
                </p:txBody>
              </p:sp>
            </p:grpSp>
          </p:grpSp>
          <p:grpSp>
            <p:nvGrpSpPr>
              <p:cNvPr id="30" name="グループ化 29">
                <a:extLst>
                  <a:ext uri="{FF2B5EF4-FFF2-40B4-BE49-F238E27FC236}">
                    <a16:creationId xmlns:a16="http://schemas.microsoft.com/office/drawing/2014/main" id="{C38CAB46-31AE-484F-82B4-75E7C0AC9BDA}"/>
                  </a:ext>
                </a:extLst>
              </p:cNvPr>
              <p:cNvGrpSpPr/>
              <p:nvPr/>
            </p:nvGrpSpPr>
            <p:grpSpPr>
              <a:xfrm>
                <a:off x="7338198" y="1734710"/>
                <a:ext cx="953968" cy="376414"/>
                <a:chOff x="5224007" y="4418635"/>
                <a:chExt cx="953968" cy="376414"/>
              </a:xfrm>
              <a:grpFill/>
            </p:grpSpPr>
            <p:sp>
              <p:nvSpPr>
                <p:cNvPr id="34" name="波線 33">
                  <a:extLst>
                    <a:ext uri="{FF2B5EF4-FFF2-40B4-BE49-F238E27FC236}">
                      <a16:creationId xmlns:a16="http://schemas.microsoft.com/office/drawing/2014/main" id="{EB75A495-45B0-479F-B3D5-2C55BE2958A8}"/>
                    </a:ext>
                  </a:extLst>
                </p:cNvPr>
                <p:cNvSpPr/>
                <p:nvPr/>
              </p:nvSpPr>
              <p:spPr>
                <a:xfrm>
                  <a:off x="5224007" y="4418635"/>
                  <a:ext cx="480114" cy="365052"/>
                </a:xfrm>
                <a:prstGeom prst="wav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200">
                    <a:latin typeface="UD デジタル 教科書体 NK-R" panose="02020400000000000000" pitchFamily="18" charset="-128"/>
                    <a:ea typeface="UD デジタル 教科書体 NK-R" panose="02020400000000000000" pitchFamily="18" charset="-128"/>
                  </a:endParaRPr>
                </a:p>
              </p:txBody>
            </p:sp>
            <p:sp>
              <p:nvSpPr>
                <p:cNvPr id="35" name="波線 34">
                  <a:extLst>
                    <a:ext uri="{FF2B5EF4-FFF2-40B4-BE49-F238E27FC236}">
                      <a16:creationId xmlns:a16="http://schemas.microsoft.com/office/drawing/2014/main" id="{6F08326E-E75A-431E-B2AD-E17476D655E9}"/>
                    </a:ext>
                  </a:extLst>
                </p:cNvPr>
                <p:cNvSpPr/>
                <p:nvPr/>
              </p:nvSpPr>
              <p:spPr>
                <a:xfrm>
                  <a:off x="5697861" y="4429997"/>
                  <a:ext cx="480114" cy="365052"/>
                </a:xfrm>
                <a:prstGeom prst="wav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200">
                    <a:latin typeface="UD デジタル 教科書体 NK-R" panose="02020400000000000000" pitchFamily="18" charset="-128"/>
                    <a:ea typeface="UD デジタル 教科書体 NK-R" panose="02020400000000000000" pitchFamily="18" charset="-128"/>
                  </a:endParaRPr>
                </a:p>
              </p:txBody>
            </p:sp>
          </p:grpSp>
        </p:grpSp>
        <p:sp>
          <p:nvSpPr>
            <p:cNvPr id="37" name="波線 36">
              <a:extLst>
                <a:ext uri="{FF2B5EF4-FFF2-40B4-BE49-F238E27FC236}">
                  <a16:creationId xmlns:a16="http://schemas.microsoft.com/office/drawing/2014/main" id="{9F71666D-BDF4-40FC-B847-E12B9B2F7EA3}"/>
                </a:ext>
              </a:extLst>
            </p:cNvPr>
            <p:cNvSpPr/>
            <p:nvPr/>
          </p:nvSpPr>
          <p:spPr>
            <a:xfrm>
              <a:off x="7631814" y="855744"/>
              <a:ext cx="480114" cy="365052"/>
            </a:xfrm>
            <a:prstGeom prst="wav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200">
                <a:latin typeface="UD デジタル 教科書体 NK-R" panose="02020400000000000000" pitchFamily="18" charset="-128"/>
                <a:ea typeface="UD デジタル 教科書体 NK-R" panose="02020400000000000000" pitchFamily="18" charset="-128"/>
              </a:endParaRPr>
            </a:p>
          </p:txBody>
        </p:sp>
      </p:grpSp>
      <p:sp>
        <p:nvSpPr>
          <p:cNvPr id="7" name="スライド番号プレースホルダー 6">
            <a:extLst>
              <a:ext uri="{FF2B5EF4-FFF2-40B4-BE49-F238E27FC236}">
                <a16:creationId xmlns:a16="http://schemas.microsoft.com/office/drawing/2014/main" id="{1A665D1E-1E78-433C-8916-C581229442CA}"/>
              </a:ext>
            </a:extLst>
          </p:cNvPr>
          <p:cNvSpPr>
            <a:spLocks noGrp="1"/>
          </p:cNvSpPr>
          <p:nvPr>
            <p:ph type="sldNum" sz="quarter" idx="12"/>
          </p:nvPr>
        </p:nvSpPr>
        <p:spPr>
          <a:xfrm>
            <a:off x="7082073" y="6492451"/>
            <a:ext cx="2057400" cy="365125"/>
          </a:xfrm>
        </p:spPr>
        <p:txBody>
          <a:bodyPr/>
          <a:lstStyle/>
          <a:p>
            <a:fld id="{9258FC76-0BB2-4902-9F00-7AE7FA136629}"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t>6</a:t>
            </a:fld>
            <a:endParaRPr kumimoji="1" lang="ja-JP" altLang="en-US">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9" name="テキスト ボックス 38">
            <a:extLst>
              <a:ext uri="{FF2B5EF4-FFF2-40B4-BE49-F238E27FC236}">
                <a16:creationId xmlns:a16="http://schemas.microsoft.com/office/drawing/2014/main" id="{B4CD2DA7-7034-4410-9AD6-203DA81F4917}"/>
              </a:ext>
            </a:extLst>
          </p:cNvPr>
          <p:cNvSpPr txBox="1"/>
          <p:nvPr/>
        </p:nvSpPr>
        <p:spPr>
          <a:xfrm>
            <a:off x="216824" y="1296419"/>
            <a:ext cx="4258476" cy="1508105"/>
          </a:xfrm>
          <a:prstGeom prst="rect">
            <a:avLst/>
          </a:prstGeom>
          <a:noFill/>
        </p:spPr>
        <p:txBody>
          <a:bodyPr wrap="square">
            <a:spAutoFit/>
          </a:bodyPr>
          <a:lstStyle/>
          <a:p>
            <a:r>
              <a:rPr lang="ja-JP" altLang="en-US" sz="1150" dirty="0">
                <a:latin typeface="UD デジタル 教科書体 NK-R" panose="02020400000000000000" pitchFamily="18" charset="-128"/>
                <a:ea typeface="UD デジタル 教科書体 NK-R" panose="02020400000000000000" pitchFamily="18" charset="-128"/>
              </a:rPr>
              <a:t>　令和５年度における「職員１人あたりの年次休暇の平均取得日数」は</a:t>
            </a:r>
            <a:r>
              <a:rPr lang="en-US" altLang="ja-JP" sz="1150" dirty="0">
                <a:latin typeface="UD デジタル 教科書体 NK-R" panose="02020400000000000000" pitchFamily="18" charset="-128"/>
                <a:ea typeface="UD デジタル 教科書体 NK-R" panose="02020400000000000000" pitchFamily="18" charset="-128"/>
              </a:rPr>
              <a:t>1</a:t>
            </a:r>
            <a:r>
              <a:rPr lang="ja-JP" altLang="en-US" sz="1150" dirty="0">
                <a:latin typeface="UD デジタル 教科書体 NK-R" panose="02020400000000000000" pitchFamily="18" charset="-128"/>
                <a:ea typeface="UD デジタル 教科書体 NK-R" panose="02020400000000000000" pitchFamily="18" charset="-128"/>
              </a:rPr>
              <a:t>２日７時間であり、前計画策定前の令和元年度と比較すると３日４時間と増加しましたが、目標の１５日以上は達成できていない状況です。</a:t>
            </a:r>
            <a:endParaRPr lang="en-US" altLang="ja-JP" sz="1150" dirty="0">
              <a:latin typeface="UD デジタル 教科書体 NK-R" panose="02020400000000000000" pitchFamily="18" charset="-128"/>
              <a:ea typeface="UD デジタル 教科書体 NK-R" panose="02020400000000000000" pitchFamily="18" charset="-128"/>
            </a:endParaRPr>
          </a:p>
          <a:p>
            <a:r>
              <a:rPr lang="ja-JP" altLang="en-US" sz="1150" dirty="0">
                <a:latin typeface="UD デジタル 教科書体 NK-R" panose="02020400000000000000" pitchFamily="18" charset="-128"/>
                <a:ea typeface="UD デジタル 教科書体 NK-R" panose="02020400000000000000" pitchFamily="18" charset="-128"/>
              </a:rPr>
              <a:t>　</a:t>
            </a:r>
            <a:endParaRPr lang="en-US" altLang="ja-JP" sz="1150" dirty="0">
              <a:latin typeface="UD デジタル 教科書体 NK-R" panose="02020400000000000000" pitchFamily="18" charset="-128"/>
              <a:ea typeface="UD デジタル 教科書体 NK-R" panose="02020400000000000000" pitchFamily="18" charset="-128"/>
            </a:endParaRPr>
          </a:p>
          <a:p>
            <a:r>
              <a:rPr lang="ja-JP" altLang="en-US" sz="1150" dirty="0">
                <a:latin typeface="UD デジタル 教科書体 NK-R" panose="02020400000000000000" pitchFamily="18" charset="-128"/>
                <a:ea typeface="UD デジタル 教科書体 NK-R" panose="02020400000000000000" pitchFamily="18" charset="-128"/>
              </a:rPr>
              <a:t>　令和２年度以降、年次休暇の平均取得日数については、増加傾向であり、引き続き、「ゆとり週間」、「ゆとり推進月間」や「子育て推進月間」において、取得推進に向けて取組むことが必要です。</a:t>
            </a:r>
            <a:endParaRPr lang="en-US" altLang="ja-JP" sz="1150" dirty="0">
              <a:latin typeface="UD デジタル 教科書体 NK-R" panose="02020400000000000000" pitchFamily="18" charset="-128"/>
              <a:ea typeface="UD デジタル 教科書体 NK-R" panose="02020400000000000000" pitchFamily="18" charset="-128"/>
            </a:endParaRPr>
          </a:p>
        </p:txBody>
      </p:sp>
      <p:sp>
        <p:nvSpPr>
          <p:cNvPr id="43" name="テキスト ボックス 42">
            <a:extLst>
              <a:ext uri="{FF2B5EF4-FFF2-40B4-BE49-F238E27FC236}">
                <a16:creationId xmlns:a16="http://schemas.microsoft.com/office/drawing/2014/main" id="{95907C71-7001-4AC1-9B87-8B28F402379D}"/>
              </a:ext>
            </a:extLst>
          </p:cNvPr>
          <p:cNvSpPr txBox="1"/>
          <p:nvPr/>
        </p:nvSpPr>
        <p:spPr>
          <a:xfrm>
            <a:off x="216824" y="4136627"/>
            <a:ext cx="4234803" cy="1531188"/>
          </a:xfrm>
          <a:prstGeom prst="rect">
            <a:avLst/>
          </a:prstGeom>
          <a:noFill/>
        </p:spPr>
        <p:txBody>
          <a:bodyPr wrap="square" rIns="36000">
            <a:spAutoFit/>
          </a:bodyPr>
          <a:lstStyle/>
          <a:p>
            <a:r>
              <a:rPr lang="ja-JP" altLang="en-US" sz="1150" dirty="0">
                <a:latin typeface="UD デジタル 教科書体 NK-R" panose="02020400000000000000" pitchFamily="18" charset="-128"/>
                <a:ea typeface="UD デジタル 教科書体 NK-R" panose="02020400000000000000" pitchFamily="18" charset="-128"/>
              </a:rPr>
              <a:t>　時間外勤務時間数については、時間外勤務縮減の取組等を実施していますが、新型コロナウイルス感染症への対応等が通常業務に影響したことや新たな行政需要への対応などにより、高止まりの状況が続いています。</a:t>
            </a:r>
            <a:endParaRPr lang="en-US" altLang="ja-JP" sz="1150" dirty="0">
              <a:latin typeface="UD デジタル 教科書体 NK-R" panose="02020400000000000000" pitchFamily="18" charset="-128"/>
              <a:ea typeface="UD デジタル 教科書体 NK-R" panose="02020400000000000000" pitchFamily="18" charset="-128"/>
            </a:endParaRPr>
          </a:p>
          <a:p>
            <a:endParaRPr lang="en-US" altLang="ja-JP" sz="1150" dirty="0">
              <a:latin typeface="UD デジタル 教科書体 NK-R" panose="02020400000000000000" pitchFamily="18" charset="-128"/>
              <a:ea typeface="UD デジタル 教科書体 NK-R" panose="02020400000000000000" pitchFamily="18" charset="-128"/>
            </a:endParaRPr>
          </a:p>
          <a:p>
            <a:r>
              <a:rPr lang="ja-JP" altLang="en-US" sz="1150" dirty="0">
                <a:latin typeface="UD デジタル 教科書体 NK-R" panose="02020400000000000000" pitchFamily="18" charset="-128"/>
                <a:ea typeface="UD デジタル 教科書体 NK-R" panose="02020400000000000000" pitchFamily="18" charset="-128"/>
              </a:rPr>
              <a:t>　</a:t>
            </a:r>
            <a:r>
              <a:rPr lang="ja-JP" altLang="en-US" sz="1200" dirty="0">
                <a:latin typeface="UD デジタル 教科書体 NK-R" panose="02020400000000000000" pitchFamily="18" charset="-128"/>
                <a:ea typeface="UD デジタル 教科書体 NK-R" panose="02020400000000000000" pitchFamily="18" charset="-128"/>
              </a:rPr>
              <a:t>子育てのための時間づくりと職員の仕事と生活の調和（ワーク・ライフ・バランス）の実現に向け、業務見直しや人員配置に努めるなど、更なる取組みの充実を図ることが必要です。</a:t>
            </a:r>
            <a:endParaRPr lang="ja-JP" altLang="en-US" sz="1150" dirty="0">
              <a:latin typeface="UD デジタル 教科書体 NK-R" panose="02020400000000000000" pitchFamily="18" charset="-128"/>
              <a:ea typeface="UD デジタル 教科書体 NK-R" panose="02020400000000000000" pitchFamily="18" charset="-128"/>
            </a:endParaRPr>
          </a:p>
        </p:txBody>
      </p:sp>
      <p:sp>
        <p:nvSpPr>
          <p:cNvPr id="47" name="タイトル 1">
            <a:extLst>
              <a:ext uri="{FF2B5EF4-FFF2-40B4-BE49-F238E27FC236}">
                <a16:creationId xmlns:a16="http://schemas.microsoft.com/office/drawing/2014/main" id="{FED6EB81-0D22-46BF-A09B-3C02FD8BAF39}"/>
              </a:ext>
            </a:extLst>
          </p:cNvPr>
          <p:cNvSpPr txBox="1">
            <a:spLocks/>
          </p:cNvSpPr>
          <p:nvPr/>
        </p:nvSpPr>
        <p:spPr>
          <a:xfrm>
            <a:off x="0" y="0"/>
            <a:ext cx="9137765" cy="78689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800" b="1" u="sng" dirty="0">
                <a:solidFill>
                  <a:schemeClr val="bg1"/>
                </a:solidFill>
                <a:latin typeface="UD デジタル 教科書体 NK-R" panose="02020400000000000000" pitchFamily="18" charset="-128"/>
                <a:ea typeface="UD デジタル 教科書体 NK-R" panose="02020400000000000000" pitchFamily="18" charset="-128"/>
              </a:rPr>
              <a:t>２．前計画（令和２年４月～令和７年３月）の数値目標の達成状況</a:t>
            </a:r>
            <a:endParaRPr lang="en-US" altLang="ja-JP" sz="1800" b="1" u="sng"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48" name="正方形/長方形 47">
            <a:extLst>
              <a:ext uri="{FF2B5EF4-FFF2-40B4-BE49-F238E27FC236}">
                <a16:creationId xmlns:a16="http://schemas.microsoft.com/office/drawing/2014/main" id="{9F34C07E-2335-41D2-BAEC-67BCEC9A73E5}"/>
              </a:ext>
            </a:extLst>
          </p:cNvPr>
          <p:cNvSpPr/>
          <p:nvPr/>
        </p:nvSpPr>
        <p:spPr>
          <a:xfrm>
            <a:off x="-8313" y="0"/>
            <a:ext cx="9152313" cy="79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49" name="タイトル 1">
            <a:extLst>
              <a:ext uri="{FF2B5EF4-FFF2-40B4-BE49-F238E27FC236}">
                <a16:creationId xmlns:a16="http://schemas.microsoft.com/office/drawing/2014/main" id="{5D0DEB63-AFC2-4D11-8E78-BFC6037B3E60}"/>
              </a:ext>
            </a:extLst>
          </p:cNvPr>
          <p:cNvSpPr txBox="1">
            <a:spLocks/>
          </p:cNvSpPr>
          <p:nvPr/>
        </p:nvSpPr>
        <p:spPr>
          <a:xfrm>
            <a:off x="0" y="0"/>
            <a:ext cx="9137765" cy="78689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800" b="1" dirty="0">
                <a:solidFill>
                  <a:schemeClr val="bg1"/>
                </a:solidFill>
                <a:latin typeface="UD デジタル 教科書体 NK-R" panose="02020400000000000000" pitchFamily="18" charset="-128"/>
                <a:ea typeface="UD デジタル 教科書体 NK-R" panose="02020400000000000000" pitchFamily="18" charset="-128"/>
              </a:rPr>
              <a:t>　　　　　　　　　　　　　　　　</a:t>
            </a:r>
            <a:r>
              <a:rPr lang="ja-JP" altLang="en-US" sz="1800" b="1" u="sng" dirty="0">
                <a:solidFill>
                  <a:schemeClr val="bg1"/>
                </a:solidFill>
                <a:latin typeface="UD デジタル 教科書体 NK-R" panose="02020400000000000000" pitchFamily="18" charset="-128"/>
                <a:ea typeface="UD デジタル 教科書体 NK-R" panose="02020400000000000000" pitchFamily="18" charset="-128"/>
              </a:rPr>
              <a:t>前計画（令和２年４月～令和７年３月）の取組状況について</a:t>
            </a:r>
            <a:endParaRPr lang="en-US" altLang="ja-JP" sz="1800" b="1" u="sng"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50" name="タイトル 1">
            <a:extLst>
              <a:ext uri="{FF2B5EF4-FFF2-40B4-BE49-F238E27FC236}">
                <a16:creationId xmlns:a16="http://schemas.microsoft.com/office/drawing/2014/main" id="{F27AB61F-4437-474F-86D8-BC6A36618379}"/>
              </a:ext>
            </a:extLst>
          </p:cNvPr>
          <p:cNvSpPr txBox="1">
            <a:spLocks/>
          </p:cNvSpPr>
          <p:nvPr/>
        </p:nvSpPr>
        <p:spPr>
          <a:xfrm>
            <a:off x="-8966" y="1443"/>
            <a:ext cx="1800000" cy="78962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第２章</a:t>
            </a:r>
            <a:r>
              <a:rPr lang="ja-JP" altLang="en-US" sz="3600" b="1" dirty="0">
                <a:solidFill>
                  <a:schemeClr val="bg1"/>
                </a:solidFill>
                <a:latin typeface="UD デジタル 教科書体 NK-R" panose="02020400000000000000" pitchFamily="18" charset="-128"/>
                <a:ea typeface="UD デジタル 教科書体 NK-R" panose="02020400000000000000" pitchFamily="18" charset="-128"/>
              </a:rPr>
              <a:t>　</a:t>
            </a:r>
            <a:endParaRPr lang="en-US" altLang="ja-JP" sz="36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51" name="正方形/長方形 50">
            <a:extLst>
              <a:ext uri="{FF2B5EF4-FFF2-40B4-BE49-F238E27FC236}">
                <a16:creationId xmlns:a16="http://schemas.microsoft.com/office/drawing/2014/main" id="{F0E8B8B8-C2B9-457B-9D8D-C90D6CF1AA6D}"/>
              </a:ext>
            </a:extLst>
          </p:cNvPr>
          <p:cNvSpPr/>
          <p:nvPr/>
        </p:nvSpPr>
        <p:spPr>
          <a:xfrm>
            <a:off x="3085" y="793022"/>
            <a:ext cx="9144000" cy="339562"/>
          </a:xfrm>
          <a:prstGeom prst="rect">
            <a:avLst/>
          </a:prstGeom>
          <a:solidFill>
            <a:srgbClr val="ECF5E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spcBef>
                <a:spcPts val="600"/>
              </a:spcBef>
            </a:pP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（ウ）職員１人あたりの年次休暇の平均取得日数　</a:t>
            </a:r>
            <a:r>
              <a:rPr lang="ja-JP" altLang="en-US" sz="1400" b="1" u="sng" dirty="0">
                <a:solidFill>
                  <a:schemeClr val="tx1"/>
                </a:solidFill>
                <a:latin typeface="UD デジタル 教科書体 NK-R" panose="02020400000000000000" pitchFamily="18" charset="-128"/>
                <a:ea typeface="UD デジタル 教科書体 NK-R" panose="02020400000000000000" pitchFamily="18" charset="-128"/>
              </a:rPr>
              <a:t>目標１５日以上</a:t>
            </a: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　令和５年　</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1</a:t>
            </a: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２日７時間（未達成）</a:t>
            </a:r>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2" name="正方形/長方形 51">
            <a:extLst>
              <a:ext uri="{FF2B5EF4-FFF2-40B4-BE49-F238E27FC236}">
                <a16:creationId xmlns:a16="http://schemas.microsoft.com/office/drawing/2014/main" id="{E2241844-A96B-4FAC-BE74-EFD2009CD855}"/>
              </a:ext>
            </a:extLst>
          </p:cNvPr>
          <p:cNvSpPr/>
          <p:nvPr/>
        </p:nvSpPr>
        <p:spPr>
          <a:xfrm>
            <a:off x="3085" y="3743223"/>
            <a:ext cx="9144000" cy="339562"/>
          </a:xfrm>
          <a:prstGeom prst="rect">
            <a:avLst/>
          </a:prstGeom>
          <a:solidFill>
            <a:srgbClr val="ECF5E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spcBef>
                <a:spcPts val="600"/>
              </a:spcBef>
            </a:pP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（参考）職員１人１月あたりの時間外勤務の平均時間数</a:t>
            </a:r>
          </a:p>
        </p:txBody>
      </p:sp>
      <p:sp>
        <p:nvSpPr>
          <p:cNvPr id="29" name="正方形/長方形 28">
            <a:extLst>
              <a:ext uri="{FF2B5EF4-FFF2-40B4-BE49-F238E27FC236}">
                <a16:creationId xmlns:a16="http://schemas.microsoft.com/office/drawing/2014/main" id="{C0D8B812-2228-4731-B04D-C1F8F48C20A7}"/>
              </a:ext>
            </a:extLst>
          </p:cNvPr>
          <p:cNvSpPr/>
          <p:nvPr/>
        </p:nvSpPr>
        <p:spPr>
          <a:xfrm>
            <a:off x="4774544" y="3259053"/>
            <a:ext cx="4152632" cy="3344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6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600" dirty="0">
                <a:solidFill>
                  <a:schemeClr val="tx1"/>
                </a:solidFill>
                <a:latin typeface="UD デジタル 教科書体 NK-R" panose="02020400000000000000" pitchFamily="18" charset="-128"/>
                <a:ea typeface="UD デジタル 教科書体 NK-R" panose="02020400000000000000" pitchFamily="18" charset="-128"/>
              </a:rPr>
              <a:t>年次休暇の付与日数が暦年で定められていることから、対象期間は暦年とします。</a:t>
            </a:r>
          </a:p>
          <a:p>
            <a:r>
              <a:rPr lang="en-US" altLang="ja-JP" sz="6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600" dirty="0">
                <a:solidFill>
                  <a:schemeClr val="tx1"/>
                </a:solidFill>
                <a:latin typeface="UD デジタル 教科書体 NK-R" panose="02020400000000000000" pitchFamily="18" charset="-128"/>
                <a:ea typeface="UD デジタル 教科書体 NK-R" panose="02020400000000000000" pitchFamily="18" charset="-128"/>
              </a:rPr>
              <a:t>平均取得日数は、対象期間中の全期間に在職した職員（全対象職員）が使用した年次休暇の合計数（総取得日数）を全対象職員数で除した日数です。</a:t>
            </a:r>
          </a:p>
        </p:txBody>
      </p:sp>
      <p:graphicFrame>
        <p:nvGraphicFramePr>
          <p:cNvPr id="33" name="グラフ 32">
            <a:extLst>
              <a:ext uri="{FF2B5EF4-FFF2-40B4-BE49-F238E27FC236}">
                <a16:creationId xmlns:a16="http://schemas.microsoft.com/office/drawing/2014/main" id="{E7440C24-0333-4CC1-BBE1-D3B946B6159E}"/>
              </a:ext>
            </a:extLst>
          </p:cNvPr>
          <p:cNvGraphicFramePr>
            <a:graphicFrameLocks/>
          </p:cNvGraphicFramePr>
          <p:nvPr>
            <p:extLst>
              <p:ext uri="{D42A27DB-BD31-4B8C-83A1-F6EECF244321}">
                <p14:modId xmlns:p14="http://schemas.microsoft.com/office/powerpoint/2010/main" val="755149431"/>
              </p:ext>
            </p:extLst>
          </p:nvPr>
        </p:nvGraphicFramePr>
        <p:xfrm>
          <a:off x="4845706" y="1183242"/>
          <a:ext cx="4081470" cy="207581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0" name="グラフ 39">
            <a:extLst>
              <a:ext uri="{FF2B5EF4-FFF2-40B4-BE49-F238E27FC236}">
                <a16:creationId xmlns:a16="http://schemas.microsoft.com/office/drawing/2014/main" id="{6E37CBCF-A4D2-4AEF-842B-A3570349EF5B}"/>
              </a:ext>
            </a:extLst>
          </p:cNvPr>
          <p:cNvGraphicFramePr>
            <a:graphicFrameLocks/>
          </p:cNvGraphicFramePr>
          <p:nvPr>
            <p:extLst>
              <p:ext uri="{D42A27DB-BD31-4B8C-83A1-F6EECF244321}">
                <p14:modId xmlns:p14="http://schemas.microsoft.com/office/powerpoint/2010/main" val="3356478205"/>
              </p:ext>
            </p:extLst>
          </p:nvPr>
        </p:nvGraphicFramePr>
        <p:xfrm>
          <a:off x="4845706" y="4197752"/>
          <a:ext cx="4081470" cy="23808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18570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タイトル 1">
            <a:extLst>
              <a:ext uri="{FF2B5EF4-FFF2-40B4-BE49-F238E27FC236}">
                <a16:creationId xmlns:a16="http://schemas.microsoft.com/office/drawing/2014/main" id="{9AEBE17C-D044-4334-96E0-1BB0DAF798CB}"/>
              </a:ext>
            </a:extLst>
          </p:cNvPr>
          <p:cNvSpPr txBox="1">
            <a:spLocks/>
          </p:cNvSpPr>
          <p:nvPr/>
        </p:nvSpPr>
        <p:spPr>
          <a:xfrm>
            <a:off x="99601" y="1193168"/>
            <a:ext cx="8927858" cy="821323"/>
          </a:xfrm>
          <a:prstGeom prst="rect">
            <a:avLst/>
          </a:prstGeom>
        </p:spPr>
        <p:txBody>
          <a:bodyPr vert="horz" lIns="91440" tIns="45720" rIns="3600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spcBef>
                <a:spcPts val="600"/>
              </a:spcBef>
            </a:pPr>
            <a:r>
              <a:rPr lang="ja-JP" altLang="en-US" sz="1150" b="1" dirty="0">
                <a:latin typeface="UD デジタル 教科書体 NK-R" panose="02020400000000000000" pitchFamily="18" charset="-128"/>
                <a:ea typeface="UD デジタル 教科書体 NK-R" panose="02020400000000000000" pitchFamily="18" charset="-128"/>
              </a:rPr>
              <a:t>　</a:t>
            </a:r>
            <a:r>
              <a:rPr lang="ja-JP" altLang="en-US" sz="1400" b="1" dirty="0">
                <a:latin typeface="UD デジタル 教科書体 NK-R" panose="02020400000000000000" pitchFamily="18" charset="-128"/>
                <a:ea typeface="UD デジタル 教科書体 NK-R" panose="02020400000000000000" pitchFamily="18" charset="-128"/>
              </a:rPr>
              <a:t>前</a:t>
            </a:r>
            <a:r>
              <a:rPr kumimoji="1" lang="ja-JP" altLang="en-US" sz="1400" b="1" dirty="0">
                <a:latin typeface="UD デジタル 教科書体 NK-R" panose="02020400000000000000" pitchFamily="18" charset="-128"/>
                <a:ea typeface="UD デジタル 教科書体 NK-R" panose="02020400000000000000" pitchFamily="18" charset="-128"/>
              </a:rPr>
              <a:t>計画の取組内容を継承しつつ、時間外勤務の時間数の数値目標の設定など国の行動計画策定指針や、年次休暇の取得</a:t>
            </a:r>
            <a:r>
              <a:rPr lang="ja-JP" altLang="en-US" sz="1400" b="1" dirty="0">
                <a:latin typeface="UD デジタル 教科書体 NK-R" panose="02020400000000000000" pitchFamily="18" charset="-128"/>
                <a:ea typeface="UD デジタル 教科書体 NK-R" panose="02020400000000000000" pitchFamily="18" charset="-128"/>
              </a:rPr>
              <a:t>促進</a:t>
            </a:r>
            <a:r>
              <a:rPr kumimoji="1" lang="ja-JP" altLang="en-US" sz="1400" b="1" dirty="0">
                <a:latin typeface="UD デジタル 教科書体 NK-R" panose="02020400000000000000" pitchFamily="18" charset="-128"/>
                <a:ea typeface="UD デジタル 教科書体 NK-R" panose="02020400000000000000" pitchFamily="18" charset="-128"/>
              </a:rPr>
              <a:t>などの府における働き方改革、男性の育児休業の取得促進などの女性活躍推進などの取組を拡充・強化します。</a:t>
            </a:r>
            <a:endParaRPr lang="en-US" altLang="ja-JP" sz="1400" b="1" dirty="0">
              <a:latin typeface="UD デジタル 教科書体 NK-R" panose="02020400000000000000" pitchFamily="18" charset="-128"/>
              <a:ea typeface="UD デジタル 教科書体 NK-R" panose="02020400000000000000" pitchFamily="18" charset="-128"/>
            </a:endParaRPr>
          </a:p>
        </p:txBody>
      </p:sp>
      <p:sp>
        <p:nvSpPr>
          <p:cNvPr id="30" name="タイトル 1">
            <a:extLst>
              <a:ext uri="{FF2B5EF4-FFF2-40B4-BE49-F238E27FC236}">
                <a16:creationId xmlns:a16="http://schemas.microsoft.com/office/drawing/2014/main" id="{82376296-C975-4AFE-B331-7913AAA0DDEF}"/>
              </a:ext>
            </a:extLst>
          </p:cNvPr>
          <p:cNvSpPr txBox="1">
            <a:spLocks/>
          </p:cNvSpPr>
          <p:nvPr/>
        </p:nvSpPr>
        <p:spPr>
          <a:xfrm>
            <a:off x="0" y="0"/>
            <a:ext cx="9137765" cy="78689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800" b="1" u="sng" dirty="0">
                <a:solidFill>
                  <a:schemeClr val="bg1"/>
                </a:solidFill>
                <a:latin typeface="UD デジタル 教科書体 NK-R" panose="02020400000000000000" pitchFamily="18" charset="-128"/>
                <a:ea typeface="UD デジタル 教科書体 NK-R" panose="02020400000000000000" pitchFamily="18" charset="-128"/>
              </a:rPr>
              <a:t>２．前計画（令和２年４月～令和７年３月）の数値目標の達成状況</a:t>
            </a:r>
            <a:endParaRPr lang="en-US" altLang="ja-JP" sz="1800" b="1" u="sng"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32" name="正方形/長方形 31">
            <a:extLst>
              <a:ext uri="{FF2B5EF4-FFF2-40B4-BE49-F238E27FC236}">
                <a16:creationId xmlns:a16="http://schemas.microsoft.com/office/drawing/2014/main" id="{F44A3A4A-2531-4E63-86A5-E7687183F3C9}"/>
              </a:ext>
            </a:extLst>
          </p:cNvPr>
          <p:cNvSpPr/>
          <p:nvPr/>
        </p:nvSpPr>
        <p:spPr>
          <a:xfrm>
            <a:off x="-8313" y="0"/>
            <a:ext cx="9152313" cy="79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35" name="タイトル 1">
            <a:extLst>
              <a:ext uri="{FF2B5EF4-FFF2-40B4-BE49-F238E27FC236}">
                <a16:creationId xmlns:a16="http://schemas.microsoft.com/office/drawing/2014/main" id="{841A5818-7CDD-4EA3-B83A-024C4C10FF47}"/>
              </a:ext>
            </a:extLst>
          </p:cNvPr>
          <p:cNvSpPr txBox="1">
            <a:spLocks/>
          </p:cNvSpPr>
          <p:nvPr/>
        </p:nvSpPr>
        <p:spPr>
          <a:xfrm>
            <a:off x="0" y="0"/>
            <a:ext cx="9137765" cy="78689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800" b="1" dirty="0">
                <a:solidFill>
                  <a:schemeClr val="bg1"/>
                </a:solidFill>
                <a:latin typeface="UD デジタル 教科書体 NK-R" panose="02020400000000000000" pitchFamily="18" charset="-128"/>
                <a:ea typeface="UD デジタル 教科書体 NK-R" panose="02020400000000000000" pitchFamily="18" charset="-128"/>
              </a:rPr>
              <a:t>　　　　　　　　　　　　　　　　</a:t>
            </a:r>
            <a:r>
              <a:rPr lang="ja-JP" altLang="en-US" sz="1800" b="1" u="sng" dirty="0">
                <a:solidFill>
                  <a:schemeClr val="bg1"/>
                </a:solidFill>
                <a:latin typeface="UD デジタル 教科書体 NK-R" panose="02020400000000000000" pitchFamily="18" charset="-128"/>
                <a:ea typeface="UD デジタル 教科書体 NK-R" panose="02020400000000000000" pitchFamily="18" charset="-128"/>
              </a:rPr>
              <a:t>改定方針と数値目標について</a:t>
            </a:r>
            <a:endParaRPr lang="en-US" altLang="ja-JP" sz="1800" b="1" u="sng"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40" name="タイトル 1">
            <a:extLst>
              <a:ext uri="{FF2B5EF4-FFF2-40B4-BE49-F238E27FC236}">
                <a16:creationId xmlns:a16="http://schemas.microsoft.com/office/drawing/2014/main" id="{C31C3419-251D-46A6-9345-5D1FF75D60FE}"/>
              </a:ext>
            </a:extLst>
          </p:cNvPr>
          <p:cNvSpPr txBox="1">
            <a:spLocks/>
          </p:cNvSpPr>
          <p:nvPr/>
        </p:nvSpPr>
        <p:spPr>
          <a:xfrm>
            <a:off x="-8966" y="1443"/>
            <a:ext cx="1800000" cy="78962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第３章</a:t>
            </a:r>
            <a:r>
              <a:rPr lang="ja-JP" altLang="en-US" sz="3600" b="1" dirty="0">
                <a:solidFill>
                  <a:schemeClr val="bg1"/>
                </a:solidFill>
                <a:latin typeface="UD デジタル 教科書体 NK-R" panose="02020400000000000000" pitchFamily="18" charset="-128"/>
                <a:ea typeface="UD デジタル 教科書体 NK-R" panose="02020400000000000000" pitchFamily="18" charset="-128"/>
              </a:rPr>
              <a:t>　</a:t>
            </a:r>
            <a:endParaRPr lang="en-US" altLang="ja-JP" sz="36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41" name="正方形/長方形 40">
            <a:extLst>
              <a:ext uri="{FF2B5EF4-FFF2-40B4-BE49-F238E27FC236}">
                <a16:creationId xmlns:a16="http://schemas.microsoft.com/office/drawing/2014/main" id="{8CF7144C-6C91-418A-9564-1DDEEFBA74C3}"/>
              </a:ext>
            </a:extLst>
          </p:cNvPr>
          <p:cNvSpPr/>
          <p:nvPr/>
        </p:nvSpPr>
        <p:spPr>
          <a:xfrm>
            <a:off x="3085" y="793022"/>
            <a:ext cx="9144000" cy="339562"/>
          </a:xfrm>
          <a:prstGeom prst="rect">
            <a:avLst/>
          </a:prstGeom>
          <a:solidFill>
            <a:srgbClr val="ECF5E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spcBef>
                <a:spcPts val="600"/>
              </a:spcBef>
            </a:pP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（１）改定方針</a:t>
            </a:r>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6" name="スライド番号プレースホルダー 25">
            <a:extLst>
              <a:ext uri="{FF2B5EF4-FFF2-40B4-BE49-F238E27FC236}">
                <a16:creationId xmlns:a16="http://schemas.microsoft.com/office/drawing/2014/main" id="{9FDE9224-0BB4-4C80-9484-6BECCCAA797E}"/>
              </a:ext>
            </a:extLst>
          </p:cNvPr>
          <p:cNvSpPr>
            <a:spLocks noGrp="1"/>
          </p:cNvSpPr>
          <p:nvPr>
            <p:ph type="sldNum" sz="quarter" idx="12"/>
          </p:nvPr>
        </p:nvSpPr>
        <p:spPr>
          <a:xfrm>
            <a:off x="7086600" y="6481020"/>
            <a:ext cx="2057400" cy="365125"/>
          </a:xfrm>
        </p:spPr>
        <p:txBody>
          <a:bodyPr/>
          <a:lstStyle/>
          <a:p>
            <a:fld id="{9258FC76-0BB2-4902-9F00-7AE7FA136629}"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t>7</a:t>
            </a:fld>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 name="テキスト ボックス 4">
            <a:extLst>
              <a:ext uri="{FF2B5EF4-FFF2-40B4-BE49-F238E27FC236}">
                <a16:creationId xmlns:a16="http://schemas.microsoft.com/office/drawing/2014/main" id="{86E796B2-1232-47DB-9A33-63203AA73AAB}"/>
              </a:ext>
            </a:extLst>
          </p:cNvPr>
          <p:cNvSpPr txBox="1"/>
          <p:nvPr/>
        </p:nvSpPr>
        <p:spPr>
          <a:xfrm>
            <a:off x="314930" y="3710152"/>
            <a:ext cx="8504410" cy="2880197"/>
          </a:xfrm>
          <a:prstGeom prst="rect">
            <a:avLst/>
          </a:prstGeom>
          <a:ln>
            <a:solidFill>
              <a:schemeClr val="tx1"/>
            </a:solidFill>
            <a:prstDash val="dash"/>
          </a:ln>
        </p:spPr>
        <p:txBody>
          <a:bodyPr vert="horz" wrap="square" lIns="91440" tIns="45720" rIns="91440" bIns="45720" rtlCol="0" anchor="ctr">
            <a:normAutofit lnSpcReduction="10000"/>
          </a:bodyPr>
          <a:lstStyle/>
          <a:p>
            <a:pPr algn="l"/>
            <a:r>
              <a:rPr kumimoji="1" lang="ja-JP" altLang="en-US" sz="1000" dirty="0">
                <a:latin typeface="UD デジタル 教科書体 NK-R" panose="02020400000000000000" pitchFamily="18" charset="-128"/>
                <a:ea typeface="UD デジタル 教科書体 NK-R" panose="02020400000000000000" pitchFamily="18" charset="-128"/>
              </a:rPr>
              <a:t>≪参考≫</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l"/>
            <a:r>
              <a:rPr kumimoji="1" lang="en-US" altLang="ja-JP" sz="1000" dirty="0">
                <a:latin typeface="UD デジタル 教科書体 NK-R" panose="02020400000000000000" pitchFamily="18" charset="-128"/>
                <a:ea typeface="UD デジタル 教科書体 NK-R" panose="02020400000000000000" pitchFamily="18" charset="-128"/>
              </a:rPr>
              <a:t>【</a:t>
            </a:r>
            <a:r>
              <a:rPr kumimoji="1" lang="ja-JP" altLang="en-US" sz="1000" dirty="0">
                <a:latin typeface="UD デジタル 教科書体 NK-R" panose="02020400000000000000" pitchFamily="18" charset="-128"/>
                <a:ea typeface="UD デジタル 教科書体 NK-R" panose="02020400000000000000" pitchFamily="18" charset="-128"/>
              </a:rPr>
              <a:t>次世代育成支援対策推進法（抜粋）</a:t>
            </a:r>
            <a:r>
              <a:rPr kumimoji="1" lang="en-US" altLang="ja-JP" sz="1000" dirty="0">
                <a:latin typeface="UD デジタル 教科書体 NK-R" panose="02020400000000000000" pitchFamily="18" charset="-128"/>
                <a:ea typeface="UD デジタル 教科書体 NK-R" panose="02020400000000000000" pitchFamily="18" charset="-128"/>
              </a:rPr>
              <a:t>】</a:t>
            </a:r>
          </a:p>
          <a:p>
            <a:pPr algn="l"/>
            <a:r>
              <a:rPr kumimoji="1" lang="ja-JP" altLang="en-US" sz="1000" dirty="0">
                <a:latin typeface="UD デジタル 教科書体 NK-R" panose="02020400000000000000" pitchFamily="18" charset="-128"/>
                <a:ea typeface="UD デジタル 教科書体 NK-R" panose="02020400000000000000" pitchFamily="18" charset="-128"/>
              </a:rPr>
              <a:t>第十九条　国及び地方公共団体の機関、それらの長又はそれらの職員で政令で定めるもの（以下「特定事業主」という。）は、政令で定めるところにより、行動計</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l"/>
            <a:r>
              <a:rPr kumimoji="1" lang="ja-JP" altLang="en-US" sz="1000" dirty="0">
                <a:latin typeface="UD デジタル 教科書体 NK-R" panose="02020400000000000000" pitchFamily="18" charset="-128"/>
                <a:ea typeface="UD デジタル 教科書体 NK-R" panose="02020400000000000000" pitchFamily="18" charset="-128"/>
              </a:rPr>
              <a:t>　　画策定指針に即して、特定事業主行動計画（特定事業主が実施する次世代育成支援対策に関する計画をいう。以下この条において同じ。）を策定するものと</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l"/>
            <a:r>
              <a:rPr kumimoji="1" lang="ja-JP" altLang="en-US" sz="1000" dirty="0">
                <a:latin typeface="UD デジタル 教科書体 NK-R" panose="02020400000000000000" pitchFamily="18" charset="-128"/>
                <a:ea typeface="UD デジタル 教科書体 NK-R" panose="02020400000000000000" pitchFamily="18" charset="-128"/>
              </a:rPr>
              <a:t>　　する。</a:t>
            </a:r>
          </a:p>
          <a:p>
            <a:pPr algn="l"/>
            <a:r>
              <a:rPr kumimoji="1" lang="ja-JP" altLang="en-US" sz="1000" dirty="0">
                <a:latin typeface="UD デジタル 教科書体 NK-R" panose="02020400000000000000" pitchFamily="18" charset="-128"/>
                <a:ea typeface="UD デジタル 教科書体 NK-R" panose="02020400000000000000" pitchFamily="18" charset="-128"/>
              </a:rPr>
              <a:t>２　特定事業主行動計画においては、次に掲げる事項を定めるものとする。</a:t>
            </a:r>
          </a:p>
          <a:p>
            <a:pPr algn="l"/>
            <a:r>
              <a:rPr kumimoji="1" lang="ja-JP" altLang="en-US" sz="1000" dirty="0">
                <a:latin typeface="UD デジタル 教科書体 NK-R" panose="02020400000000000000" pitchFamily="18" charset="-128"/>
                <a:ea typeface="UD デジタル 教科書体 NK-R" panose="02020400000000000000" pitchFamily="18" charset="-128"/>
              </a:rPr>
              <a:t>　一　計画期間</a:t>
            </a:r>
          </a:p>
          <a:p>
            <a:pPr algn="l"/>
            <a:r>
              <a:rPr kumimoji="1" lang="ja-JP" altLang="en-US" sz="1000" dirty="0">
                <a:latin typeface="UD デジタル 教科書体 NK-R" panose="02020400000000000000" pitchFamily="18" charset="-128"/>
                <a:ea typeface="UD デジタル 教科書体 NK-R" panose="02020400000000000000" pitchFamily="18" charset="-128"/>
              </a:rPr>
              <a:t>　二　次世代育成支援対策の実施により達成しようとする目標</a:t>
            </a:r>
          </a:p>
          <a:p>
            <a:pPr algn="l"/>
            <a:r>
              <a:rPr kumimoji="1" lang="ja-JP" altLang="en-US" sz="1000" dirty="0">
                <a:latin typeface="UD デジタル 教科書体 NK-R" panose="02020400000000000000" pitchFamily="18" charset="-128"/>
                <a:ea typeface="UD デジタル 教科書体 NK-R" panose="02020400000000000000" pitchFamily="18" charset="-128"/>
              </a:rPr>
              <a:t>　三　実施しようとする次世代育成支援対策の内容及びその実施時期</a:t>
            </a:r>
          </a:p>
          <a:p>
            <a:pPr algn="l"/>
            <a:r>
              <a:rPr kumimoji="1" lang="ja-JP" altLang="en-US" sz="1000" dirty="0">
                <a:latin typeface="UD デジタル 教科書体 NK-R" panose="02020400000000000000" pitchFamily="18" charset="-128"/>
                <a:ea typeface="UD デジタル 教科書体 NK-R" panose="02020400000000000000" pitchFamily="18" charset="-128"/>
              </a:rPr>
              <a:t>３　特定事業主は、特定事業主行動計画を策定し、又は変更しようとするときは、内閣府令で定めるところにより、職員の育児休業等の取得の状況及び勤務時間</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l"/>
            <a:r>
              <a:rPr kumimoji="1" lang="ja-JP" altLang="en-US" sz="1000" dirty="0">
                <a:latin typeface="UD デジタル 教科書体 NK-R" panose="02020400000000000000" pitchFamily="18" charset="-128"/>
                <a:ea typeface="UD デジタル 教科書体 NK-R" panose="02020400000000000000" pitchFamily="18" charset="-128"/>
              </a:rPr>
              <a:t>　の状況を把握し、職員の職業生活との両立が図られるようにするために改善すべき事情について分析した上で、その結果を勘案して、これを定めなければなら</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l"/>
            <a:r>
              <a:rPr kumimoji="1" lang="ja-JP" altLang="en-US" sz="1000" dirty="0">
                <a:latin typeface="UD デジタル 教科書体 NK-R" panose="02020400000000000000" pitchFamily="18" charset="-128"/>
                <a:ea typeface="UD デジタル 教科書体 NK-R" panose="02020400000000000000" pitchFamily="18" charset="-128"/>
              </a:rPr>
              <a:t>　ない。この場合において、前項第二号に掲げる目標については、職員の育児休業等の取得の状況及び勤務時間の状況に係る数値を用いて定量的に定めなけ</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l"/>
            <a:r>
              <a:rPr kumimoji="1" lang="ja-JP" altLang="en-US" sz="1000" dirty="0">
                <a:latin typeface="UD デジタル 教科書体 NK-R" panose="02020400000000000000" pitchFamily="18" charset="-128"/>
                <a:ea typeface="UD デジタル 教科書体 NK-R" panose="02020400000000000000" pitchFamily="18" charset="-128"/>
              </a:rPr>
              <a:t>　ればならない。</a:t>
            </a:r>
          </a:p>
          <a:p>
            <a:pPr algn="l"/>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l"/>
            <a:r>
              <a:rPr kumimoji="1" lang="en-US" altLang="zh-TW" sz="1000" dirty="0">
                <a:latin typeface="UD デジタル 教科書体 NK-R" panose="02020400000000000000" pitchFamily="18" charset="-128"/>
                <a:ea typeface="UD デジタル 教科書体 NK-R" panose="02020400000000000000" pitchFamily="18" charset="-128"/>
              </a:rPr>
              <a:t>【</a:t>
            </a:r>
            <a:r>
              <a:rPr kumimoji="1" lang="zh-TW" altLang="en-US" sz="1000" dirty="0">
                <a:latin typeface="UD デジタル 教科書体 NK-R" panose="02020400000000000000" pitchFamily="18" charset="-128"/>
                <a:ea typeface="UD デジタル 教科書体 NK-R" panose="02020400000000000000" pitchFamily="18" charset="-128"/>
              </a:rPr>
              <a:t>行動計画策定指針</a:t>
            </a:r>
            <a:r>
              <a:rPr kumimoji="1" lang="ja-JP" altLang="en-US" sz="1000" dirty="0">
                <a:latin typeface="UD デジタル 教科書体 NK-R" panose="02020400000000000000" pitchFamily="18" charset="-128"/>
                <a:ea typeface="UD デジタル 教科書体 NK-R" panose="02020400000000000000" pitchFamily="18" charset="-128"/>
              </a:rPr>
              <a:t>（抜粋）</a:t>
            </a:r>
            <a:r>
              <a:rPr kumimoji="1" lang="en-US" altLang="zh-TW" sz="1000" dirty="0">
                <a:latin typeface="UD デジタル 教科書体 NK-R" panose="02020400000000000000" pitchFamily="18" charset="-128"/>
                <a:ea typeface="UD デジタル 教科書体 NK-R" panose="02020400000000000000" pitchFamily="18" charset="-128"/>
              </a:rPr>
              <a:t>】</a:t>
            </a:r>
          </a:p>
          <a:p>
            <a:pPr algn="l"/>
            <a:r>
              <a:rPr kumimoji="1" lang="ja-JP" altLang="en-US" sz="1000" dirty="0">
                <a:latin typeface="UD デジタル 教科書体 NK-R" panose="02020400000000000000" pitchFamily="18" charset="-128"/>
                <a:ea typeface="UD デジタル 教科書体 NK-R" panose="02020400000000000000" pitchFamily="18" charset="-128"/>
              </a:rPr>
              <a:t>４ 次世代育成支援対策の実施により達成しようとする目標の設定</a:t>
            </a:r>
          </a:p>
          <a:p>
            <a:pPr algn="l"/>
            <a:r>
              <a:rPr kumimoji="1" lang="ja-JP" altLang="en-US" sz="1000" dirty="0">
                <a:latin typeface="UD デジタル 教科書体 NK-R" panose="02020400000000000000" pitchFamily="18" charset="-128"/>
                <a:ea typeface="UD デジタル 教科書体 NK-R" panose="02020400000000000000" pitchFamily="18" charset="-128"/>
              </a:rPr>
              <a:t>　　特定事業主行動計画においては、各機関の実情を踏まえつつ、より一層職員の職業生活と家庭生活との両立が図られるようにするために必要な勤務環境の　</a:t>
            </a:r>
            <a:endParaRPr kumimoji="1" lang="en-US" altLang="ja-JP" sz="1000" dirty="0">
              <a:latin typeface="UD デジタル 教科書体 NK-R" panose="02020400000000000000" pitchFamily="18" charset="-128"/>
              <a:ea typeface="UD デジタル 教科書体 NK-R" panose="02020400000000000000" pitchFamily="18" charset="-128"/>
            </a:endParaRPr>
          </a:p>
          <a:p>
            <a:pPr algn="l"/>
            <a:r>
              <a:rPr kumimoji="1" lang="ja-JP" altLang="en-US" sz="1000" dirty="0">
                <a:latin typeface="UD デジタル 教科書体 NK-R" panose="02020400000000000000" pitchFamily="18" charset="-128"/>
                <a:ea typeface="UD デジタル 教科書体 NK-R" panose="02020400000000000000" pitchFamily="18" charset="-128"/>
              </a:rPr>
              <a:t>　整備その他の次世代育成支援対策の実施により達成しようとする目標を定めることが必要である。</a:t>
            </a:r>
          </a:p>
          <a:p>
            <a:pPr algn="l"/>
            <a:r>
              <a:rPr kumimoji="1" lang="ja-JP" altLang="en-US" sz="1000" dirty="0">
                <a:latin typeface="UD デジタル 教科書体 NK-R" panose="02020400000000000000" pitchFamily="18" charset="-128"/>
                <a:ea typeface="UD デジタル 教科書体 NK-R" panose="02020400000000000000" pitchFamily="18" charset="-128"/>
              </a:rPr>
              <a:t>　</a:t>
            </a:r>
            <a:r>
              <a:rPr kumimoji="1" lang="en-US" altLang="ja-JP" sz="1000" dirty="0">
                <a:latin typeface="UD デジタル 教科書体 NK-R" panose="02020400000000000000" pitchFamily="18" charset="-128"/>
                <a:ea typeface="UD デジタル 教科書体 NK-R" panose="02020400000000000000" pitchFamily="18" charset="-128"/>
              </a:rPr>
              <a:t>(1)</a:t>
            </a:r>
            <a:r>
              <a:rPr kumimoji="1" lang="ja-JP" altLang="en-US" sz="1000" dirty="0">
                <a:latin typeface="UD デジタル 教科書体 NK-R" panose="02020400000000000000" pitchFamily="18" charset="-128"/>
                <a:ea typeface="UD デジタル 教科書体 NK-R" panose="02020400000000000000" pitchFamily="18" charset="-128"/>
              </a:rPr>
              <a:t>育児休業等の取得や勤務時間の状況に係る数値目標の設定</a:t>
            </a:r>
          </a:p>
          <a:p>
            <a:pPr algn="l"/>
            <a:r>
              <a:rPr kumimoji="1" lang="ja-JP" altLang="en-US" sz="1000" dirty="0">
                <a:latin typeface="UD デジタル 教科書体 NK-R" panose="02020400000000000000" pitchFamily="18" charset="-128"/>
                <a:ea typeface="UD デジタル 教科書体 NK-R" panose="02020400000000000000" pitchFamily="18" charset="-128"/>
              </a:rPr>
              <a:t>　</a:t>
            </a:r>
            <a:r>
              <a:rPr kumimoji="1" lang="en-US" altLang="ja-JP" sz="1000" dirty="0">
                <a:latin typeface="UD デジタル 教科書体 NK-R" panose="02020400000000000000" pitchFamily="18" charset="-128"/>
                <a:ea typeface="UD デジタル 教科書体 NK-R" panose="02020400000000000000" pitchFamily="18" charset="-128"/>
              </a:rPr>
              <a:t>(2)</a:t>
            </a:r>
            <a:r>
              <a:rPr kumimoji="1" lang="ja-JP" altLang="en-US" sz="1000" dirty="0">
                <a:latin typeface="UD デジタル 教科書体 NK-R" panose="02020400000000000000" pitchFamily="18" charset="-128"/>
                <a:ea typeface="UD デジタル 教科書体 NK-R" panose="02020400000000000000" pitchFamily="18" charset="-128"/>
              </a:rPr>
              <a:t>育児休業等の取得の状況や勤務時間の状況以外に関する目標の設定</a:t>
            </a:r>
          </a:p>
        </p:txBody>
      </p:sp>
      <p:sp>
        <p:nvSpPr>
          <p:cNvPr id="38" name="正方形/長方形 37">
            <a:extLst>
              <a:ext uri="{FF2B5EF4-FFF2-40B4-BE49-F238E27FC236}">
                <a16:creationId xmlns:a16="http://schemas.microsoft.com/office/drawing/2014/main" id="{4E88A2AA-C80A-437F-87F1-243A48A1B9BB}"/>
              </a:ext>
            </a:extLst>
          </p:cNvPr>
          <p:cNvSpPr/>
          <p:nvPr/>
        </p:nvSpPr>
        <p:spPr>
          <a:xfrm>
            <a:off x="179457" y="2094940"/>
            <a:ext cx="2856113" cy="382749"/>
          </a:xfrm>
          <a:prstGeom prst="rect">
            <a:avLst/>
          </a:prstGeom>
          <a:solidFill>
            <a:srgbClr val="EBF0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子育てに関する制度を活かす環境づくり</a:t>
            </a:r>
          </a:p>
        </p:txBody>
      </p:sp>
      <p:sp>
        <p:nvSpPr>
          <p:cNvPr id="39" name="正方形/長方形 38">
            <a:extLst>
              <a:ext uri="{FF2B5EF4-FFF2-40B4-BE49-F238E27FC236}">
                <a16:creationId xmlns:a16="http://schemas.microsoft.com/office/drawing/2014/main" id="{DF1D1810-5E6C-488A-9AF7-0462F3EEA7AE}"/>
              </a:ext>
            </a:extLst>
          </p:cNvPr>
          <p:cNvSpPr/>
          <p:nvPr/>
        </p:nvSpPr>
        <p:spPr>
          <a:xfrm>
            <a:off x="3147028" y="2100814"/>
            <a:ext cx="2856114" cy="381600"/>
          </a:xfrm>
          <a:prstGeom prst="rect">
            <a:avLst/>
          </a:prstGeom>
          <a:solidFill>
            <a:srgbClr val="EBF0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子育てのための時間づくり</a:t>
            </a:r>
          </a:p>
        </p:txBody>
      </p:sp>
      <p:sp>
        <p:nvSpPr>
          <p:cNvPr id="43" name="正方形/長方形 42">
            <a:extLst>
              <a:ext uri="{FF2B5EF4-FFF2-40B4-BE49-F238E27FC236}">
                <a16:creationId xmlns:a16="http://schemas.microsoft.com/office/drawing/2014/main" id="{38C520EA-39F2-4E46-A3E0-ACF46534289D}"/>
              </a:ext>
            </a:extLst>
          </p:cNvPr>
          <p:cNvSpPr/>
          <p:nvPr/>
        </p:nvSpPr>
        <p:spPr>
          <a:xfrm>
            <a:off x="6098700" y="2101970"/>
            <a:ext cx="2856113" cy="381600"/>
          </a:xfrm>
          <a:prstGeom prst="rect">
            <a:avLst/>
          </a:prstGeom>
          <a:solidFill>
            <a:srgbClr val="EBF0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子育てのための制度・環境の改善 </a:t>
            </a:r>
          </a:p>
        </p:txBody>
      </p:sp>
      <p:sp>
        <p:nvSpPr>
          <p:cNvPr id="7" name="二等辺三角形 6">
            <a:extLst>
              <a:ext uri="{FF2B5EF4-FFF2-40B4-BE49-F238E27FC236}">
                <a16:creationId xmlns:a16="http://schemas.microsoft.com/office/drawing/2014/main" id="{4C6E1C37-CE22-454C-80F4-FF26E0C3EA38}"/>
              </a:ext>
            </a:extLst>
          </p:cNvPr>
          <p:cNvSpPr/>
          <p:nvPr/>
        </p:nvSpPr>
        <p:spPr>
          <a:xfrm rot="10800000">
            <a:off x="2888174" y="2584744"/>
            <a:ext cx="3373821" cy="382747"/>
          </a:xfrm>
          <a:prstGeom prst="triangl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200" dirty="0"/>
          </a:p>
        </p:txBody>
      </p:sp>
      <p:sp>
        <p:nvSpPr>
          <p:cNvPr id="45" name="正方形/長方形 44">
            <a:extLst>
              <a:ext uri="{FF2B5EF4-FFF2-40B4-BE49-F238E27FC236}">
                <a16:creationId xmlns:a16="http://schemas.microsoft.com/office/drawing/2014/main" id="{D1CB8FBC-800E-4972-A9D9-F6A74D1AAE07}"/>
              </a:ext>
            </a:extLst>
          </p:cNvPr>
          <p:cNvSpPr/>
          <p:nvPr/>
        </p:nvSpPr>
        <p:spPr>
          <a:xfrm>
            <a:off x="1397875" y="3080116"/>
            <a:ext cx="6421821" cy="402613"/>
          </a:xfrm>
          <a:prstGeom prst="rect">
            <a:avLst/>
          </a:prstGeom>
          <a:solidFill>
            <a:srgbClr val="EBF0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latin typeface="UD デジタル 教科書体 NK-R" panose="02020400000000000000" pitchFamily="18" charset="-128"/>
                <a:ea typeface="UD デジタル 教科書体 NK-R" panose="02020400000000000000" pitchFamily="18" charset="-128"/>
              </a:rPr>
              <a:t>～　　みんなでサポート！　　子育てしやすい環境づくり　　～</a:t>
            </a:r>
          </a:p>
        </p:txBody>
      </p:sp>
    </p:spTree>
    <p:extLst>
      <p:ext uri="{BB962C8B-B14F-4D97-AF65-F5344CB8AC3E}">
        <p14:creationId xmlns:p14="http://schemas.microsoft.com/office/powerpoint/2010/main" val="3496237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A31ADD1D-E0BE-4DF9-AE19-12B7E0C2F4B6}"/>
              </a:ext>
            </a:extLst>
          </p:cNvPr>
          <p:cNvPicPr>
            <a:picLocks noChangeAspect="1"/>
          </p:cNvPicPr>
          <p:nvPr/>
        </p:nvPicPr>
        <p:blipFill>
          <a:blip r:embed="rId3"/>
          <a:stretch>
            <a:fillRect/>
          </a:stretch>
        </p:blipFill>
        <p:spPr>
          <a:xfrm>
            <a:off x="6464958" y="4864267"/>
            <a:ext cx="2493388" cy="1582881"/>
          </a:xfrm>
          <a:prstGeom prst="rect">
            <a:avLst/>
          </a:prstGeom>
        </p:spPr>
      </p:pic>
      <p:grpSp>
        <p:nvGrpSpPr>
          <p:cNvPr id="20" name="グループ化 19">
            <a:extLst>
              <a:ext uri="{FF2B5EF4-FFF2-40B4-BE49-F238E27FC236}">
                <a16:creationId xmlns:a16="http://schemas.microsoft.com/office/drawing/2014/main" id="{EF7D2711-DBC5-4F16-9639-EE1FD09F0BBC}"/>
              </a:ext>
            </a:extLst>
          </p:cNvPr>
          <p:cNvGrpSpPr/>
          <p:nvPr/>
        </p:nvGrpSpPr>
        <p:grpSpPr>
          <a:xfrm>
            <a:off x="67336" y="1968433"/>
            <a:ext cx="4502406" cy="2181600"/>
            <a:chOff x="55825" y="1908084"/>
            <a:chExt cx="4502406" cy="2179503"/>
          </a:xfrm>
        </p:grpSpPr>
        <p:sp>
          <p:nvSpPr>
            <p:cNvPr id="9" name="タイトル 1">
              <a:extLst>
                <a:ext uri="{FF2B5EF4-FFF2-40B4-BE49-F238E27FC236}">
                  <a16:creationId xmlns:a16="http://schemas.microsoft.com/office/drawing/2014/main" id="{F18F5C63-D752-4AAD-95AA-7CBADCEA7C88}"/>
                </a:ext>
              </a:extLst>
            </p:cNvPr>
            <p:cNvSpPr txBox="1">
              <a:spLocks/>
            </p:cNvSpPr>
            <p:nvPr/>
          </p:nvSpPr>
          <p:spPr>
            <a:xfrm>
              <a:off x="60376" y="1908084"/>
              <a:ext cx="4464000" cy="2179503"/>
            </a:xfrm>
            <a:prstGeom prst="rect">
              <a:avLst/>
            </a:prstGeom>
            <a:noFill/>
            <a:ln w="12700">
              <a:solidFill>
                <a:schemeClr val="accent5"/>
              </a:solidFill>
            </a:ln>
          </p:spPr>
          <p:txBody>
            <a:bodyPr vert="horz" lIns="91440" tIns="45720" rIns="91440" bIns="45720" rtlCol="0" anchor="t">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600" b="1" dirty="0">
                <a:latin typeface="UD デジタル 教科書体 NK-R" panose="02020400000000000000" pitchFamily="18" charset="-128"/>
                <a:ea typeface="UD デジタル 教科書体 NK-R" panose="02020400000000000000" pitchFamily="18" charset="-128"/>
              </a:endParaRPr>
            </a:p>
            <a:p>
              <a:pPr algn="l"/>
              <a:r>
                <a:rPr lang="ja-JP" altLang="en-US" sz="1100" b="1" dirty="0">
                  <a:latin typeface="UD デジタル 教科書体 NK-R" panose="02020400000000000000" pitchFamily="18" charset="-128"/>
                  <a:ea typeface="UD デジタル 教科書体 NK-R" panose="02020400000000000000" pitchFamily="18" charset="-128"/>
                </a:rPr>
                <a:t>①男性職員の「育児参加休暇」取得率　　</a:t>
              </a:r>
              <a:r>
                <a:rPr lang="en-US" altLang="ja-JP" sz="1100" b="1" u="sng" dirty="0">
                  <a:latin typeface="UD デジタル 教科書体 NK-R" panose="02020400000000000000" pitchFamily="18" charset="-128"/>
                  <a:ea typeface="UD デジタル 教科書体 NK-R" panose="02020400000000000000" pitchFamily="18" charset="-128"/>
                </a:rPr>
                <a:t>100</a:t>
              </a:r>
              <a:r>
                <a:rPr lang="ja-JP" altLang="en-US" sz="1100" b="1" u="sng" dirty="0">
                  <a:latin typeface="UD デジタル 教科書体 NK-R" panose="02020400000000000000" pitchFamily="18" charset="-128"/>
                  <a:ea typeface="UD デジタル 教科書体 NK-R" panose="02020400000000000000" pitchFamily="18" charset="-128"/>
                </a:rPr>
                <a:t>％</a:t>
              </a:r>
              <a:endParaRPr lang="en-US" altLang="ja-JP" sz="1800" b="1" u="sng" dirty="0">
                <a:latin typeface="UD デジタル 教科書体 NK-R" panose="02020400000000000000" pitchFamily="18" charset="-128"/>
                <a:ea typeface="UD デジタル 教科書体 NK-R" panose="02020400000000000000" pitchFamily="18" charset="-128"/>
              </a:endParaRPr>
            </a:p>
          </p:txBody>
        </p:sp>
        <p:sp>
          <p:nvSpPr>
            <p:cNvPr id="13" name="テキスト ボックス 12">
              <a:extLst>
                <a:ext uri="{FF2B5EF4-FFF2-40B4-BE49-F238E27FC236}">
                  <a16:creationId xmlns:a16="http://schemas.microsoft.com/office/drawing/2014/main" id="{D1C909C4-0BA1-432D-8C7E-0FE7D97D2142}"/>
                </a:ext>
              </a:extLst>
            </p:cNvPr>
            <p:cNvSpPr txBox="1"/>
            <p:nvPr/>
          </p:nvSpPr>
          <p:spPr>
            <a:xfrm>
              <a:off x="55825" y="2434484"/>
              <a:ext cx="1922830" cy="1291419"/>
            </a:xfrm>
            <a:prstGeom prst="rect">
              <a:avLst/>
            </a:prstGeom>
            <a:noFill/>
          </p:spPr>
          <p:txBody>
            <a:bodyPr wrap="square" rIns="36000">
              <a:spAutoFit/>
            </a:bodyPr>
            <a:lstStyle/>
            <a:p>
              <a:r>
                <a:rPr lang="ja-JP" altLang="en-US" sz="900" dirty="0">
                  <a:latin typeface="UD デジタル 教科書体 NK-R" panose="02020400000000000000" pitchFamily="18" charset="-128"/>
                  <a:ea typeface="UD デジタル 教科書体 NK-R" panose="02020400000000000000" pitchFamily="18" charset="-128"/>
                </a:rPr>
                <a:t> 　令和５年度における男性職員の「育児参加休暇」取得率は</a:t>
              </a:r>
              <a:r>
                <a:rPr lang="en-US" altLang="ja-JP" sz="900" dirty="0">
                  <a:latin typeface="UD デジタル 教科書体 NK-R" panose="02020400000000000000" pitchFamily="18" charset="-128"/>
                  <a:ea typeface="UD デジタル 教科書体 NK-R" panose="02020400000000000000" pitchFamily="18" charset="-128"/>
                </a:rPr>
                <a:t>95.0</a:t>
              </a:r>
              <a:r>
                <a:rPr lang="ja-JP" altLang="en-US" sz="900" dirty="0">
                  <a:latin typeface="UD デジタル 教科書体 NK-R" panose="02020400000000000000" pitchFamily="18" charset="-128"/>
                  <a:ea typeface="UD デジタル 教科書体 NK-R" panose="02020400000000000000" pitchFamily="18" charset="-128"/>
                </a:rPr>
                <a:t>％となっており、前計画策定前の令和元年度と比較すると</a:t>
              </a:r>
              <a:r>
                <a:rPr lang="en-US" altLang="ja-JP" sz="900" dirty="0">
                  <a:latin typeface="UD デジタル 教科書体 NK-R" panose="02020400000000000000" pitchFamily="18" charset="-128"/>
                  <a:ea typeface="UD デジタル 教科書体 NK-R" panose="02020400000000000000" pitchFamily="18" charset="-128"/>
                </a:rPr>
                <a:t>25.8</a:t>
              </a:r>
              <a:r>
                <a:rPr lang="ja-JP" altLang="en-US" sz="900" dirty="0">
                  <a:latin typeface="UD デジタル 教科書体 NK-R" panose="02020400000000000000" pitchFamily="18" charset="-128"/>
                  <a:ea typeface="UD デジタル 教科書体 NK-R" panose="02020400000000000000" pitchFamily="18" charset="-128"/>
                </a:rPr>
                <a:t>％増加しましたが、前計画の目標の</a:t>
              </a:r>
              <a:r>
                <a:rPr lang="en-US" altLang="ja-JP" sz="900" dirty="0">
                  <a:latin typeface="UD デジタル 教科書体 NK-R" panose="02020400000000000000" pitchFamily="18" charset="-128"/>
                  <a:ea typeface="UD デジタル 教科書体 NK-R" panose="02020400000000000000" pitchFamily="18" charset="-128"/>
                </a:rPr>
                <a:t>100</a:t>
              </a:r>
              <a:r>
                <a:rPr lang="ja-JP" altLang="en-US" sz="900" dirty="0">
                  <a:latin typeface="UD デジタル 教科書体 NK-R" panose="02020400000000000000" pitchFamily="18" charset="-128"/>
                  <a:ea typeface="UD デジタル 教科書体 NK-R" panose="02020400000000000000" pitchFamily="18" charset="-128"/>
                </a:rPr>
                <a:t>％は達成できていない状況です。</a:t>
              </a:r>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600"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　引き続き、前計画と同様の目標値を設定し、取組を推進します。</a:t>
              </a:r>
            </a:p>
          </p:txBody>
        </p:sp>
        <p:sp>
          <p:nvSpPr>
            <p:cNvPr id="17" name="テキスト ボックス 16">
              <a:extLst>
                <a:ext uri="{FF2B5EF4-FFF2-40B4-BE49-F238E27FC236}">
                  <a16:creationId xmlns:a16="http://schemas.microsoft.com/office/drawing/2014/main" id="{089236CE-F13A-42EA-ADF9-478844AC57D0}"/>
                </a:ext>
              </a:extLst>
            </p:cNvPr>
            <p:cNvSpPr txBox="1"/>
            <p:nvPr/>
          </p:nvSpPr>
          <p:spPr>
            <a:xfrm>
              <a:off x="3911743" y="2289837"/>
              <a:ext cx="646488" cy="215237"/>
            </a:xfrm>
            <a:prstGeom prst="rect">
              <a:avLst/>
            </a:prstGeom>
            <a:noFill/>
          </p:spPr>
          <p:txBody>
            <a:bodyPr wrap="square">
              <a:spAutoFit/>
            </a:bodyPr>
            <a:lstStyle/>
            <a:p>
              <a:r>
                <a:rPr lang="ja-JP" altLang="en-US" sz="800" dirty="0">
                  <a:latin typeface="UD デジタル 教科書体 NK-R" panose="02020400000000000000" pitchFamily="18" charset="-128"/>
                  <a:ea typeface="UD デジタル 教科書体 NK-R" panose="02020400000000000000" pitchFamily="18" charset="-128"/>
                </a:rPr>
                <a:t> （年度）</a:t>
              </a:r>
            </a:p>
          </p:txBody>
        </p:sp>
      </p:grpSp>
      <p:grpSp>
        <p:nvGrpSpPr>
          <p:cNvPr id="16" name="グループ化 15">
            <a:extLst>
              <a:ext uri="{FF2B5EF4-FFF2-40B4-BE49-F238E27FC236}">
                <a16:creationId xmlns:a16="http://schemas.microsoft.com/office/drawing/2014/main" id="{FB40A2B7-62FE-4883-9D65-6D66E3865B1A}"/>
              </a:ext>
            </a:extLst>
          </p:cNvPr>
          <p:cNvGrpSpPr/>
          <p:nvPr/>
        </p:nvGrpSpPr>
        <p:grpSpPr>
          <a:xfrm>
            <a:off x="4592728" y="1968449"/>
            <a:ext cx="4464000" cy="2182299"/>
            <a:chOff x="4596615" y="1908084"/>
            <a:chExt cx="4464000" cy="2182299"/>
          </a:xfrm>
        </p:grpSpPr>
        <p:sp>
          <p:nvSpPr>
            <p:cNvPr id="12" name="タイトル 1">
              <a:extLst>
                <a:ext uri="{FF2B5EF4-FFF2-40B4-BE49-F238E27FC236}">
                  <a16:creationId xmlns:a16="http://schemas.microsoft.com/office/drawing/2014/main" id="{307DB374-DD36-4ED0-BE24-8702AC12D696}"/>
                </a:ext>
              </a:extLst>
            </p:cNvPr>
            <p:cNvSpPr txBox="1">
              <a:spLocks/>
            </p:cNvSpPr>
            <p:nvPr/>
          </p:nvSpPr>
          <p:spPr>
            <a:xfrm>
              <a:off x="4596615" y="1908084"/>
              <a:ext cx="4464000" cy="2182299"/>
            </a:xfrm>
            <a:prstGeom prst="rect">
              <a:avLst/>
            </a:prstGeom>
            <a:solidFill>
              <a:schemeClr val="bg1"/>
            </a:solidFill>
            <a:ln w="12700">
              <a:solidFill>
                <a:schemeClr val="accent5"/>
              </a:solidFill>
            </a:ln>
          </p:spPr>
          <p:txBody>
            <a:bodyPr vert="horz" lIns="91440" tIns="45720" rIns="91440" bIns="45720" rtlCol="0" anchor="t">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600" b="1" dirty="0">
                <a:latin typeface="UD デジタル 教科書体 NK-R" panose="02020400000000000000" pitchFamily="18" charset="-128"/>
                <a:ea typeface="UD デジタル 教科書体 NK-R" panose="02020400000000000000" pitchFamily="18" charset="-128"/>
              </a:endParaRPr>
            </a:p>
            <a:p>
              <a:pPr algn="l"/>
              <a:r>
                <a:rPr lang="ja-JP" altLang="en-US" sz="1100" b="1" dirty="0">
                  <a:latin typeface="UD デジタル 教科書体 NK-R" panose="02020400000000000000" pitchFamily="18" charset="-128"/>
                  <a:ea typeface="UD デジタル 教科書体 NK-R" panose="02020400000000000000" pitchFamily="18" charset="-128"/>
                </a:rPr>
                <a:t>②男性職員の「育児休業」取得率　　</a:t>
              </a:r>
              <a:r>
                <a:rPr lang="en-US" altLang="ja-JP" sz="1100" b="1" u="sng" dirty="0">
                  <a:latin typeface="UD デジタル 教科書体 NK-R" panose="02020400000000000000" pitchFamily="18" charset="-128"/>
                  <a:ea typeface="UD デジタル 教科書体 NK-R" panose="02020400000000000000" pitchFamily="18" charset="-128"/>
                </a:rPr>
                <a:t>85</a:t>
              </a:r>
              <a:r>
                <a:rPr lang="ja-JP" altLang="en-US" sz="1100" b="1" u="sng" dirty="0">
                  <a:latin typeface="UD デジタル 教科書体 NK-R" panose="02020400000000000000" pitchFamily="18" charset="-128"/>
                  <a:ea typeface="UD デジタル 教科書体 NK-R" panose="02020400000000000000" pitchFamily="18" charset="-128"/>
                </a:rPr>
                <a:t>％以上（２週間以上）</a:t>
              </a:r>
              <a:endParaRPr lang="en-US" altLang="ja-JP" sz="1100" b="1" u="sng" dirty="0">
                <a:latin typeface="UD デジタル 教科書体 NK-R" panose="02020400000000000000" pitchFamily="18" charset="-128"/>
                <a:ea typeface="UD デジタル 教科書体 NK-R" panose="02020400000000000000" pitchFamily="18" charset="-128"/>
              </a:endParaRPr>
            </a:p>
          </p:txBody>
        </p:sp>
        <p:sp>
          <p:nvSpPr>
            <p:cNvPr id="19" name="テキスト ボックス 18">
              <a:extLst>
                <a:ext uri="{FF2B5EF4-FFF2-40B4-BE49-F238E27FC236}">
                  <a16:creationId xmlns:a16="http://schemas.microsoft.com/office/drawing/2014/main" id="{6A50EED3-C2F7-457A-B98C-2A2F2C8E8DBF}"/>
                </a:ext>
              </a:extLst>
            </p:cNvPr>
            <p:cNvSpPr txBox="1"/>
            <p:nvPr/>
          </p:nvSpPr>
          <p:spPr>
            <a:xfrm>
              <a:off x="4630469" y="2355761"/>
              <a:ext cx="1838375" cy="1431161"/>
            </a:xfrm>
            <a:prstGeom prst="rect">
              <a:avLst/>
            </a:prstGeom>
            <a:noFill/>
          </p:spPr>
          <p:txBody>
            <a:bodyPr wrap="square" rIns="36000">
              <a:spAutoFit/>
            </a:bodyPr>
            <a:lstStyle/>
            <a:p>
              <a:r>
                <a:rPr lang="ja-JP" altLang="en-US" sz="900" dirty="0">
                  <a:latin typeface="UD デジタル 教科書体 NK-R" panose="02020400000000000000" pitchFamily="18" charset="-128"/>
                  <a:ea typeface="UD デジタル 教科書体 NK-R" panose="02020400000000000000" pitchFamily="18" charset="-128"/>
                </a:rPr>
                <a:t> 　令和５年度における「男性職員の育児休業」取得率は、目標の</a:t>
              </a:r>
              <a:r>
                <a:rPr lang="en-US" altLang="ja-JP" sz="900" dirty="0">
                  <a:latin typeface="UD デジタル 教科書体 NK-R" panose="02020400000000000000" pitchFamily="18" charset="-128"/>
                  <a:ea typeface="UD デジタル 教科書体 NK-R" panose="02020400000000000000" pitchFamily="18" charset="-128"/>
                </a:rPr>
                <a:t>30</a:t>
              </a:r>
              <a:r>
                <a:rPr lang="ja-JP" altLang="en-US" sz="900" dirty="0">
                  <a:latin typeface="UD デジタル 教科書体 NK-R" panose="02020400000000000000" pitchFamily="18" charset="-128"/>
                  <a:ea typeface="UD デジタル 教科書体 NK-R" panose="02020400000000000000" pitchFamily="18" charset="-128"/>
                </a:rPr>
                <a:t>％を上回る</a:t>
              </a:r>
              <a:r>
                <a:rPr lang="en-US" altLang="ja-JP" sz="900" dirty="0">
                  <a:latin typeface="UD デジタル 教科書体 NK-R" panose="02020400000000000000" pitchFamily="18" charset="-128"/>
                  <a:ea typeface="UD デジタル 教科書体 NK-R" panose="02020400000000000000" pitchFamily="18" charset="-128"/>
                </a:rPr>
                <a:t>55.0</a:t>
              </a:r>
              <a:r>
                <a:rPr lang="ja-JP" altLang="en-US" sz="900" dirty="0">
                  <a:latin typeface="UD デジタル 教科書体 NK-R" panose="02020400000000000000" pitchFamily="18" charset="-128"/>
                  <a:ea typeface="UD デジタル 教科書体 NK-R" panose="02020400000000000000" pitchFamily="18" charset="-128"/>
                </a:rPr>
                <a:t>％であり目標を達成している状況です。</a:t>
              </a:r>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600"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　男性の育児休業取得率については、「こども未来戦略」で掲げる「</a:t>
              </a:r>
              <a:r>
                <a:rPr lang="en-US" altLang="ja-JP" sz="900" dirty="0">
                  <a:latin typeface="UD デジタル 教科書体 NK-R" panose="02020400000000000000" pitchFamily="18" charset="-128"/>
                  <a:ea typeface="UD デジタル 教科書体 NK-R" panose="02020400000000000000" pitchFamily="18" charset="-128"/>
                </a:rPr>
                <a:t>2030</a:t>
              </a:r>
              <a:r>
                <a:rPr lang="ja-JP" altLang="en-US" sz="900" dirty="0">
                  <a:latin typeface="UD デジタル 教科書体 NK-R" panose="02020400000000000000" pitchFamily="18" charset="-128"/>
                  <a:ea typeface="UD デジタル 教科書体 NK-R" panose="02020400000000000000" pitchFamily="18" charset="-128"/>
                </a:rPr>
                <a:t>年までに２週間以上の取得率を</a:t>
              </a:r>
              <a:r>
                <a:rPr lang="en-US" altLang="ja-JP" sz="900" dirty="0">
                  <a:latin typeface="UD デジタル 教科書体 NK-R" panose="02020400000000000000" pitchFamily="18" charset="-128"/>
                  <a:ea typeface="UD デジタル 教科書体 NK-R" panose="02020400000000000000" pitchFamily="18" charset="-128"/>
                </a:rPr>
                <a:t>85</a:t>
              </a:r>
              <a:r>
                <a:rPr lang="ja-JP" altLang="en-US" sz="900" dirty="0">
                  <a:latin typeface="UD デジタル 教科書体 NK-R" panose="02020400000000000000" pitchFamily="18" charset="-128"/>
                  <a:ea typeface="UD デジタル 教科書体 NK-R" panose="02020400000000000000" pitchFamily="18" charset="-128"/>
                </a:rPr>
                <a:t>％」とする政府目標と同様に目標値を設定し、取組を推進します。</a:t>
              </a:r>
            </a:p>
          </p:txBody>
        </p:sp>
        <p:sp>
          <p:nvSpPr>
            <p:cNvPr id="22" name="テキスト ボックス 21">
              <a:extLst>
                <a:ext uri="{FF2B5EF4-FFF2-40B4-BE49-F238E27FC236}">
                  <a16:creationId xmlns:a16="http://schemas.microsoft.com/office/drawing/2014/main" id="{104AFD9B-B2A3-4D7A-9F76-813275A5F24F}"/>
                </a:ext>
              </a:extLst>
            </p:cNvPr>
            <p:cNvSpPr txBox="1"/>
            <p:nvPr/>
          </p:nvSpPr>
          <p:spPr>
            <a:xfrm>
              <a:off x="8414127" y="2311399"/>
              <a:ext cx="646488" cy="215444"/>
            </a:xfrm>
            <a:prstGeom prst="rect">
              <a:avLst/>
            </a:prstGeom>
            <a:noFill/>
          </p:spPr>
          <p:txBody>
            <a:bodyPr wrap="square">
              <a:spAutoFit/>
            </a:bodyPr>
            <a:lstStyle/>
            <a:p>
              <a:r>
                <a:rPr lang="ja-JP" altLang="en-US" sz="800" dirty="0">
                  <a:latin typeface="UD デジタル 教科書体 NK-R" panose="02020400000000000000" pitchFamily="18" charset="-128"/>
                  <a:ea typeface="UD デジタル 教科書体 NK-R" panose="02020400000000000000" pitchFamily="18" charset="-128"/>
                </a:rPr>
                <a:t> （年度）</a:t>
              </a:r>
            </a:p>
          </p:txBody>
        </p:sp>
      </p:grpSp>
      <p:sp>
        <p:nvSpPr>
          <p:cNvPr id="10" name="タイトル 1">
            <a:extLst>
              <a:ext uri="{FF2B5EF4-FFF2-40B4-BE49-F238E27FC236}">
                <a16:creationId xmlns:a16="http://schemas.microsoft.com/office/drawing/2014/main" id="{DCF336E0-8D7E-4292-B9AE-15C61EBDD679}"/>
              </a:ext>
            </a:extLst>
          </p:cNvPr>
          <p:cNvSpPr txBox="1">
            <a:spLocks/>
          </p:cNvSpPr>
          <p:nvPr/>
        </p:nvSpPr>
        <p:spPr>
          <a:xfrm>
            <a:off x="67336" y="4404265"/>
            <a:ext cx="4464000" cy="2329044"/>
          </a:xfrm>
          <a:prstGeom prst="rect">
            <a:avLst/>
          </a:prstGeom>
          <a:solidFill>
            <a:schemeClr val="bg1"/>
          </a:solidFill>
          <a:ln w="12700">
            <a:solidFill>
              <a:schemeClr val="accent5"/>
            </a:solidFill>
          </a:ln>
        </p:spPr>
        <p:txBody>
          <a:bodyPr vert="horz" lIns="91440" tIns="45720" rIns="91440" bIns="45720" rtlCol="0" anchor="t">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600" b="1" dirty="0">
              <a:latin typeface="UD デジタル 教科書体 NK-R" panose="02020400000000000000" pitchFamily="18" charset="-128"/>
              <a:ea typeface="UD デジタル 教科書体 NK-R" panose="02020400000000000000" pitchFamily="18" charset="-128"/>
            </a:endParaRPr>
          </a:p>
          <a:p>
            <a:pPr algn="l"/>
            <a:r>
              <a:rPr lang="ja-JP" altLang="en-US" sz="1100" b="1" dirty="0">
                <a:latin typeface="UD デジタル 教科書体 NK-R" panose="02020400000000000000" pitchFamily="18" charset="-128"/>
                <a:ea typeface="UD デジタル 教科書体 NK-R" panose="02020400000000000000" pitchFamily="18" charset="-128"/>
              </a:rPr>
              <a:t>③年次休暇の平均取得日数（職員１人あたり）　　</a:t>
            </a:r>
            <a:r>
              <a:rPr lang="en-US" altLang="ja-JP" sz="1100" b="1" u="sng" dirty="0">
                <a:latin typeface="UD デジタル 教科書体 NK-R" panose="02020400000000000000" pitchFamily="18" charset="-128"/>
                <a:ea typeface="UD デジタル 教科書体 NK-R" panose="02020400000000000000" pitchFamily="18" charset="-128"/>
              </a:rPr>
              <a:t>15</a:t>
            </a:r>
            <a:r>
              <a:rPr lang="ja-JP" altLang="en-US" sz="1100" b="1" u="sng" dirty="0">
                <a:latin typeface="UD デジタル 教科書体 NK-R" panose="02020400000000000000" pitchFamily="18" charset="-128"/>
                <a:ea typeface="UD デジタル 教科書体 NK-R" panose="02020400000000000000" pitchFamily="18" charset="-128"/>
              </a:rPr>
              <a:t>日以上</a:t>
            </a:r>
          </a:p>
        </p:txBody>
      </p:sp>
      <p:sp>
        <p:nvSpPr>
          <p:cNvPr id="23" name="テキスト ボックス 22">
            <a:extLst>
              <a:ext uri="{FF2B5EF4-FFF2-40B4-BE49-F238E27FC236}">
                <a16:creationId xmlns:a16="http://schemas.microsoft.com/office/drawing/2014/main" id="{0A87E684-407D-4BBC-8BA8-D716AE8A4B9B}"/>
              </a:ext>
            </a:extLst>
          </p:cNvPr>
          <p:cNvSpPr txBox="1"/>
          <p:nvPr/>
        </p:nvSpPr>
        <p:spPr>
          <a:xfrm>
            <a:off x="67336" y="4999364"/>
            <a:ext cx="1907268" cy="1431161"/>
          </a:xfrm>
          <a:prstGeom prst="rect">
            <a:avLst/>
          </a:prstGeom>
          <a:noFill/>
        </p:spPr>
        <p:txBody>
          <a:bodyPr wrap="square" rIns="36000">
            <a:spAutoFit/>
          </a:bodyPr>
          <a:lstStyle/>
          <a:p>
            <a:r>
              <a:rPr lang="ja-JP" altLang="en-US" sz="900" dirty="0">
                <a:latin typeface="UD デジタル 教科書体 NK-R" panose="02020400000000000000" pitchFamily="18" charset="-128"/>
                <a:ea typeface="UD デジタル 教科書体 NK-R" panose="02020400000000000000" pitchFamily="18" charset="-128"/>
              </a:rPr>
              <a:t>　令和５年度における「職員１人あたりの年次休暇の平均取得日数」は１２日</a:t>
            </a:r>
            <a:r>
              <a:rPr lang="en-US" altLang="ja-JP" sz="900" dirty="0">
                <a:latin typeface="UD デジタル 教科書体 NK-R" panose="02020400000000000000" pitchFamily="18" charset="-128"/>
                <a:ea typeface="UD デジタル 教科書体 NK-R" panose="02020400000000000000" pitchFamily="18" charset="-128"/>
              </a:rPr>
              <a:t>7</a:t>
            </a:r>
            <a:r>
              <a:rPr lang="ja-JP" altLang="en-US" sz="900" dirty="0">
                <a:latin typeface="UD デジタル 教科書体 NK-R" panose="02020400000000000000" pitchFamily="18" charset="-128"/>
                <a:ea typeface="UD デジタル 教科書体 NK-R" panose="02020400000000000000" pitchFamily="18" charset="-128"/>
              </a:rPr>
              <a:t>時間であり、前計画策定前の令和元年度と比較すると「</a:t>
            </a:r>
            <a:r>
              <a:rPr lang="en-US" altLang="ja-JP" sz="900" dirty="0">
                <a:latin typeface="UD デジタル 教科書体 NK-R" panose="02020400000000000000" pitchFamily="18" charset="-128"/>
                <a:ea typeface="UD デジタル 教科書体 NK-R" panose="02020400000000000000" pitchFamily="18" charset="-128"/>
              </a:rPr>
              <a:t>3</a:t>
            </a:r>
            <a:r>
              <a:rPr lang="ja-JP" altLang="en-US" sz="900" dirty="0">
                <a:latin typeface="UD デジタル 教科書体 NK-R" panose="02020400000000000000" pitchFamily="18" charset="-128"/>
                <a:ea typeface="UD デジタル 教科書体 NK-R" panose="02020400000000000000" pitchFamily="18" charset="-128"/>
              </a:rPr>
              <a:t>日</a:t>
            </a:r>
            <a:r>
              <a:rPr lang="en-US" altLang="ja-JP" sz="900" dirty="0">
                <a:latin typeface="UD デジタル 教科書体 NK-R" panose="02020400000000000000" pitchFamily="18" charset="-128"/>
                <a:ea typeface="UD デジタル 教科書体 NK-R" panose="02020400000000000000" pitchFamily="18" charset="-128"/>
              </a:rPr>
              <a:t>4</a:t>
            </a:r>
            <a:r>
              <a:rPr lang="ja-JP" altLang="en-US" sz="900" dirty="0">
                <a:latin typeface="UD デジタル 教科書体 NK-R" panose="02020400000000000000" pitchFamily="18" charset="-128"/>
                <a:ea typeface="UD デジタル 教科書体 NK-R" panose="02020400000000000000" pitchFamily="18" charset="-128"/>
              </a:rPr>
              <a:t>時間」と増加しましたが、前計画の目標の１５日以上は達成できていない状況です。</a:t>
            </a:r>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600"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　引き続き、前計画と同様の目標値を設定し、取組を推進します。</a:t>
            </a:r>
          </a:p>
        </p:txBody>
      </p:sp>
      <p:sp>
        <p:nvSpPr>
          <p:cNvPr id="14" name="タイトル 1">
            <a:extLst>
              <a:ext uri="{FF2B5EF4-FFF2-40B4-BE49-F238E27FC236}">
                <a16:creationId xmlns:a16="http://schemas.microsoft.com/office/drawing/2014/main" id="{2754A327-2BF8-4E4F-9DAE-7EA571478C29}"/>
              </a:ext>
            </a:extLst>
          </p:cNvPr>
          <p:cNvSpPr txBox="1">
            <a:spLocks/>
          </p:cNvSpPr>
          <p:nvPr/>
        </p:nvSpPr>
        <p:spPr>
          <a:xfrm>
            <a:off x="4598903" y="4404265"/>
            <a:ext cx="4464000" cy="2329043"/>
          </a:xfrm>
          <a:prstGeom prst="rect">
            <a:avLst/>
          </a:prstGeom>
          <a:solidFill>
            <a:schemeClr val="bg1"/>
          </a:solidFill>
          <a:ln w="12700">
            <a:solidFill>
              <a:schemeClr val="accent5"/>
            </a:solidFill>
          </a:ln>
        </p:spPr>
        <p:txBody>
          <a:bodyPr vert="horz" lIns="91440" tIns="45720" rIns="91440" bIns="45720" rtlCol="0" anchor="t">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600" b="1" dirty="0">
              <a:latin typeface="UD デジタル 教科書体 NK-R" panose="02020400000000000000" pitchFamily="18" charset="-128"/>
              <a:ea typeface="UD デジタル 教科書体 NK-R" panose="02020400000000000000" pitchFamily="18" charset="-128"/>
            </a:endParaRPr>
          </a:p>
          <a:p>
            <a:pPr algn="l"/>
            <a:r>
              <a:rPr lang="ja-JP" altLang="en-US" sz="1100" b="1" dirty="0">
                <a:latin typeface="UD デジタル 教科書体 NK-R" panose="02020400000000000000" pitchFamily="18" charset="-128"/>
                <a:ea typeface="UD デジタル 教科書体 NK-R" panose="02020400000000000000" pitchFamily="18" charset="-128"/>
              </a:rPr>
              <a:t>④勤務時間の状況　　</a:t>
            </a:r>
            <a:r>
              <a:rPr lang="ja-JP" altLang="en-US" sz="1100" b="1" u="sng" dirty="0">
                <a:latin typeface="UD デジタル 教科書体 NK-R" panose="02020400000000000000" pitchFamily="18" charset="-128"/>
                <a:ea typeface="UD デジタル 教科書体 NK-R" panose="02020400000000000000" pitchFamily="18" charset="-128"/>
              </a:rPr>
              <a:t>毎</a:t>
            </a:r>
            <a:r>
              <a:rPr lang="ja-JP" altLang="en-US" sz="1100" b="1" u="sng" dirty="0">
                <a:solidFill>
                  <a:schemeClr val="tx1"/>
                </a:solidFill>
                <a:latin typeface="UD デジタル 教科書体 NK-R" panose="02020400000000000000" pitchFamily="18" charset="-128"/>
                <a:ea typeface="UD デジタル 教科書体 NK-R" panose="02020400000000000000" pitchFamily="18" charset="-128"/>
              </a:rPr>
              <a:t>年度前年度比の１５％を削減し、 </a:t>
            </a:r>
            <a:r>
              <a:rPr lang="ja-JP" altLang="en-US" sz="1100" b="1" u="sng" dirty="0">
                <a:latin typeface="UD デジタル 教科書体 NK-R" panose="02020400000000000000" pitchFamily="18" charset="-128"/>
                <a:ea typeface="UD デジタル 教科書体 NK-R" panose="02020400000000000000" pitchFamily="18" charset="-128"/>
              </a:rPr>
              <a:t>１０時間以下</a:t>
            </a:r>
            <a:endParaRPr lang="en-US" altLang="ja-JP" sz="1100" b="1" dirty="0">
              <a:latin typeface="UD デジタル 教科書体 NK-R" panose="02020400000000000000" pitchFamily="18" charset="-128"/>
              <a:ea typeface="UD デジタル 教科書体 NK-R" panose="02020400000000000000" pitchFamily="18" charset="-128"/>
            </a:endParaRPr>
          </a:p>
          <a:p>
            <a:pPr algn="l"/>
            <a:r>
              <a:rPr lang="ja-JP" altLang="en-US" sz="1000" b="1" dirty="0">
                <a:latin typeface="UD デジタル 教科書体 NK-R" panose="02020400000000000000" pitchFamily="18" charset="-128"/>
                <a:ea typeface="UD デジタル 教科書体 NK-R" panose="02020400000000000000" pitchFamily="18" charset="-128"/>
              </a:rPr>
              <a:t>（職員１人１月あたりの時間外勤務時間数</a:t>
            </a:r>
            <a:r>
              <a:rPr lang="en-US" altLang="ja-JP" sz="1000" b="1" dirty="0">
                <a:latin typeface="UD デジタル 教科書体 NK-R" panose="02020400000000000000" pitchFamily="18" charset="-128"/>
                <a:ea typeface="UD デジタル 教科書体 NK-R" panose="02020400000000000000" pitchFamily="18" charset="-128"/>
              </a:rPr>
              <a:t>_</a:t>
            </a:r>
            <a:r>
              <a:rPr lang="ja-JP" altLang="en-US" sz="1000" b="1" dirty="0">
                <a:latin typeface="UD デジタル 教科書体 NK-R" panose="02020400000000000000" pitchFamily="18" charset="-128"/>
                <a:ea typeface="UD デジタル 教科書体 NK-R" panose="02020400000000000000" pitchFamily="18" charset="-128"/>
              </a:rPr>
              <a:t>対象業務）</a:t>
            </a:r>
            <a:endParaRPr lang="en-US" altLang="ja-JP" sz="1000" b="1" u="sng" dirty="0">
              <a:latin typeface="UD デジタル 教科書体 NK-R" panose="02020400000000000000" pitchFamily="18" charset="-128"/>
              <a:ea typeface="UD デジタル 教科書体 NK-R" panose="02020400000000000000" pitchFamily="18" charset="-128"/>
            </a:endParaRPr>
          </a:p>
          <a:p>
            <a:pPr algn="l"/>
            <a:endParaRPr lang="en-US" altLang="ja-JP" sz="1100" b="1" u="sng" dirty="0">
              <a:latin typeface="UD デジタル 教科書体 NK-R" panose="02020400000000000000" pitchFamily="18" charset="-128"/>
              <a:ea typeface="UD デジタル 教科書体 NK-R" panose="02020400000000000000" pitchFamily="18" charset="-128"/>
            </a:endParaRPr>
          </a:p>
          <a:p>
            <a:pPr algn="l"/>
            <a:endParaRPr lang="ja-JP" altLang="en-US" sz="1100" b="1" u="sng" dirty="0">
              <a:latin typeface="UD デジタル 教科書体 NK-R" panose="02020400000000000000" pitchFamily="18" charset="-128"/>
              <a:ea typeface="UD デジタル 教科書体 NK-R" panose="02020400000000000000" pitchFamily="18" charset="-128"/>
            </a:endParaRPr>
          </a:p>
        </p:txBody>
      </p:sp>
      <p:sp>
        <p:nvSpPr>
          <p:cNvPr id="31" name="テキスト ボックス 30">
            <a:extLst>
              <a:ext uri="{FF2B5EF4-FFF2-40B4-BE49-F238E27FC236}">
                <a16:creationId xmlns:a16="http://schemas.microsoft.com/office/drawing/2014/main" id="{A68D55E9-6B32-4CDC-8FD7-E44AE20F9844}"/>
              </a:ext>
            </a:extLst>
          </p:cNvPr>
          <p:cNvSpPr txBox="1"/>
          <p:nvPr/>
        </p:nvSpPr>
        <p:spPr>
          <a:xfrm>
            <a:off x="4592729" y="4943262"/>
            <a:ext cx="1860328" cy="1708160"/>
          </a:xfrm>
          <a:prstGeom prst="rect">
            <a:avLst/>
          </a:prstGeom>
          <a:noFill/>
        </p:spPr>
        <p:txBody>
          <a:bodyPr wrap="square" rIns="36000">
            <a:spAutoFit/>
          </a:bodyPr>
          <a:lstStyle/>
          <a:p>
            <a:r>
              <a:rPr lang="ja-JP" altLang="en-US" sz="900" dirty="0">
                <a:latin typeface="UD デジタル 教科書体 NK-R" panose="02020400000000000000" pitchFamily="18" charset="-128"/>
                <a:ea typeface="UD デジタル 教科書体 NK-R" panose="02020400000000000000" pitchFamily="18" charset="-128"/>
              </a:rPr>
              <a:t>　時間外勤務時間数については、時間外勤務縮減の取組等を実施していますが、新型コロナウイルス感染症への対応等が通常業務に影響したことや新たな行政需要への対応などにより、高止まりの状況が続いています。</a:t>
            </a:r>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600"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　時間外勤務時間数については、</a:t>
            </a:r>
            <a:r>
              <a:rPr kumimoji="1" lang="ja-JP" altLang="en-US" sz="900" dirty="0">
                <a:latin typeface="UD デジタル 教科書体 NP-R" panose="02020400000000000000" pitchFamily="18" charset="-128"/>
                <a:ea typeface="UD デジタル 教科書体 NP-R" panose="02020400000000000000" pitchFamily="18" charset="-128"/>
              </a:rPr>
              <a:t>全庁平均より高い状況であることを踏まえ、５か年に渡り漸減できるよう取組を推進します。</a:t>
            </a:r>
            <a:endParaRPr lang="ja-JP" altLang="en-US" sz="900" dirty="0">
              <a:latin typeface="UD デジタル 教科書体 NK-R" panose="02020400000000000000" pitchFamily="18" charset="-128"/>
              <a:ea typeface="UD デジタル 教科書体 NK-R" panose="02020400000000000000" pitchFamily="18" charset="-128"/>
            </a:endParaRPr>
          </a:p>
        </p:txBody>
      </p:sp>
      <p:sp>
        <p:nvSpPr>
          <p:cNvPr id="34" name="タイトル 1">
            <a:extLst>
              <a:ext uri="{FF2B5EF4-FFF2-40B4-BE49-F238E27FC236}">
                <a16:creationId xmlns:a16="http://schemas.microsoft.com/office/drawing/2014/main" id="{9AEBE17C-D044-4334-96E0-1BB0DAF798CB}"/>
              </a:ext>
            </a:extLst>
          </p:cNvPr>
          <p:cNvSpPr txBox="1">
            <a:spLocks/>
          </p:cNvSpPr>
          <p:nvPr/>
        </p:nvSpPr>
        <p:spPr>
          <a:xfrm>
            <a:off x="80936" y="1206437"/>
            <a:ext cx="8975791" cy="542773"/>
          </a:xfrm>
          <a:prstGeom prst="rect">
            <a:avLst/>
          </a:prstGeom>
        </p:spPr>
        <p:txBody>
          <a:bodyPr vert="horz" lIns="91440" tIns="45720" rIns="3600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spcBef>
                <a:spcPts val="600"/>
              </a:spcBef>
            </a:pPr>
            <a:r>
              <a:rPr lang="ja-JP" altLang="en-US" sz="1150" dirty="0">
                <a:latin typeface="UD デジタル 教科書体 NK-R" panose="02020400000000000000" pitchFamily="18" charset="-128"/>
                <a:ea typeface="UD デジタル 教科書体 NK-R" panose="02020400000000000000" pitchFamily="18" charset="-128"/>
              </a:rPr>
              <a:t>　</a:t>
            </a:r>
            <a:r>
              <a:rPr kumimoji="1" lang="ja-JP" altLang="en-US" sz="1400" b="1" dirty="0">
                <a:latin typeface="UD デジタル 教科書体 NK-R" panose="02020400000000000000" pitchFamily="18" charset="-128"/>
                <a:ea typeface="UD デジタル 教科書体 NK-R" panose="02020400000000000000" pitchFamily="18" charset="-128"/>
              </a:rPr>
              <a:t>子育てしやすい環境づくりに向けて、「こども未来戦略」で掲げる政府目標や、府の取組状況を踏まえつつ、以下の４つの目標を設定し、令和</a:t>
            </a:r>
            <a:r>
              <a:rPr kumimoji="1" lang="en-US" altLang="ja-JP" sz="1400" b="1" dirty="0">
                <a:latin typeface="UD デジタル 教科書体 NK-R" panose="02020400000000000000" pitchFamily="18" charset="-128"/>
                <a:ea typeface="UD デジタル 教科書体 NK-R" panose="02020400000000000000" pitchFamily="18" charset="-128"/>
              </a:rPr>
              <a:t>11</a:t>
            </a:r>
            <a:r>
              <a:rPr kumimoji="1" lang="ja-JP" altLang="en-US" sz="1400" b="1" dirty="0">
                <a:latin typeface="UD デジタル 教科書体 NK-R" panose="02020400000000000000" pitchFamily="18" charset="-128"/>
                <a:ea typeface="UD デジタル 教科書体 NK-R" panose="02020400000000000000" pitchFamily="18" charset="-128"/>
              </a:rPr>
              <a:t>年度までの達成をめざします。</a:t>
            </a:r>
            <a:endParaRPr lang="en-US" altLang="ja-JP" sz="1400" b="1" dirty="0">
              <a:latin typeface="UD デジタル 教科書体 NK-R" panose="02020400000000000000" pitchFamily="18" charset="-128"/>
              <a:ea typeface="UD デジタル 教科書体 NK-R" panose="02020400000000000000" pitchFamily="18" charset="-128"/>
            </a:endParaRPr>
          </a:p>
        </p:txBody>
      </p:sp>
      <p:sp>
        <p:nvSpPr>
          <p:cNvPr id="30" name="タイトル 1">
            <a:extLst>
              <a:ext uri="{FF2B5EF4-FFF2-40B4-BE49-F238E27FC236}">
                <a16:creationId xmlns:a16="http://schemas.microsoft.com/office/drawing/2014/main" id="{82376296-C975-4AFE-B331-7913AAA0DDEF}"/>
              </a:ext>
            </a:extLst>
          </p:cNvPr>
          <p:cNvSpPr txBox="1">
            <a:spLocks/>
          </p:cNvSpPr>
          <p:nvPr/>
        </p:nvSpPr>
        <p:spPr>
          <a:xfrm>
            <a:off x="0" y="0"/>
            <a:ext cx="9137765" cy="78689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800" b="1" u="sng" dirty="0">
                <a:solidFill>
                  <a:schemeClr val="bg1"/>
                </a:solidFill>
                <a:latin typeface="UD デジタル 教科書体 NK-R" panose="02020400000000000000" pitchFamily="18" charset="-128"/>
                <a:ea typeface="UD デジタル 教科書体 NK-R" panose="02020400000000000000" pitchFamily="18" charset="-128"/>
              </a:rPr>
              <a:t>２．前計画（令和２年４月～令和７年３月）の数値目標の達成状況</a:t>
            </a:r>
            <a:endParaRPr lang="en-US" altLang="ja-JP" sz="1800" b="1" u="sng"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32" name="正方形/長方形 31">
            <a:extLst>
              <a:ext uri="{FF2B5EF4-FFF2-40B4-BE49-F238E27FC236}">
                <a16:creationId xmlns:a16="http://schemas.microsoft.com/office/drawing/2014/main" id="{F44A3A4A-2531-4E63-86A5-E7687183F3C9}"/>
              </a:ext>
            </a:extLst>
          </p:cNvPr>
          <p:cNvSpPr/>
          <p:nvPr/>
        </p:nvSpPr>
        <p:spPr>
          <a:xfrm>
            <a:off x="-8313" y="0"/>
            <a:ext cx="9152313" cy="79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35" name="タイトル 1">
            <a:extLst>
              <a:ext uri="{FF2B5EF4-FFF2-40B4-BE49-F238E27FC236}">
                <a16:creationId xmlns:a16="http://schemas.microsoft.com/office/drawing/2014/main" id="{841A5818-7CDD-4EA3-B83A-024C4C10FF47}"/>
              </a:ext>
            </a:extLst>
          </p:cNvPr>
          <p:cNvSpPr txBox="1">
            <a:spLocks/>
          </p:cNvSpPr>
          <p:nvPr/>
        </p:nvSpPr>
        <p:spPr>
          <a:xfrm>
            <a:off x="0" y="0"/>
            <a:ext cx="9137765" cy="78689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800" b="1" dirty="0">
                <a:solidFill>
                  <a:schemeClr val="bg1"/>
                </a:solidFill>
                <a:latin typeface="UD デジタル 教科書体 NK-R" panose="02020400000000000000" pitchFamily="18" charset="-128"/>
                <a:ea typeface="UD デジタル 教科書体 NK-R" panose="02020400000000000000" pitchFamily="18" charset="-128"/>
              </a:rPr>
              <a:t>　　　　　　　　　　　　　　　　</a:t>
            </a:r>
            <a:r>
              <a:rPr lang="ja-JP" altLang="en-US" sz="1800" b="1" u="sng" dirty="0">
                <a:solidFill>
                  <a:schemeClr val="bg1"/>
                </a:solidFill>
                <a:latin typeface="UD デジタル 教科書体 NK-R" panose="02020400000000000000" pitchFamily="18" charset="-128"/>
                <a:ea typeface="UD デジタル 教科書体 NK-R" panose="02020400000000000000" pitchFamily="18" charset="-128"/>
              </a:rPr>
              <a:t>本計画の改定方針と数値目標について</a:t>
            </a:r>
            <a:endParaRPr lang="en-US" altLang="ja-JP" sz="1800" b="1" u="sng"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40" name="タイトル 1">
            <a:extLst>
              <a:ext uri="{FF2B5EF4-FFF2-40B4-BE49-F238E27FC236}">
                <a16:creationId xmlns:a16="http://schemas.microsoft.com/office/drawing/2014/main" id="{C31C3419-251D-46A6-9345-5D1FF75D60FE}"/>
              </a:ext>
            </a:extLst>
          </p:cNvPr>
          <p:cNvSpPr txBox="1">
            <a:spLocks/>
          </p:cNvSpPr>
          <p:nvPr/>
        </p:nvSpPr>
        <p:spPr>
          <a:xfrm>
            <a:off x="-8966" y="1443"/>
            <a:ext cx="1800000" cy="78962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第３章</a:t>
            </a:r>
            <a:r>
              <a:rPr lang="ja-JP" altLang="en-US" sz="3600" b="1" dirty="0">
                <a:solidFill>
                  <a:schemeClr val="bg1"/>
                </a:solidFill>
                <a:latin typeface="UD デジタル 教科書体 NK-R" panose="02020400000000000000" pitchFamily="18" charset="-128"/>
                <a:ea typeface="UD デジタル 教科書体 NK-R" panose="02020400000000000000" pitchFamily="18" charset="-128"/>
              </a:rPr>
              <a:t>　</a:t>
            </a:r>
            <a:endParaRPr lang="en-US" altLang="ja-JP" sz="36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42" name="正方形/長方形 41">
            <a:extLst>
              <a:ext uri="{FF2B5EF4-FFF2-40B4-BE49-F238E27FC236}">
                <a16:creationId xmlns:a16="http://schemas.microsoft.com/office/drawing/2014/main" id="{AA264086-84F4-44E0-B73D-BAB155281A35}"/>
              </a:ext>
            </a:extLst>
          </p:cNvPr>
          <p:cNvSpPr/>
          <p:nvPr/>
        </p:nvSpPr>
        <p:spPr>
          <a:xfrm>
            <a:off x="-8966" y="779541"/>
            <a:ext cx="9144000" cy="339562"/>
          </a:xfrm>
          <a:prstGeom prst="rect">
            <a:avLst/>
          </a:prstGeom>
          <a:solidFill>
            <a:srgbClr val="ECF5E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spcBef>
                <a:spcPts val="600"/>
              </a:spcBef>
            </a:pP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（２）数値目標     　</a:t>
            </a:r>
            <a:endParaRPr lang="en-US" altLang="ja-JP" sz="115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6" name="スライド番号プレースホルダー 25">
            <a:extLst>
              <a:ext uri="{FF2B5EF4-FFF2-40B4-BE49-F238E27FC236}">
                <a16:creationId xmlns:a16="http://schemas.microsoft.com/office/drawing/2014/main" id="{9FDE9224-0BB4-4C80-9484-6BECCCAA797E}"/>
              </a:ext>
            </a:extLst>
          </p:cNvPr>
          <p:cNvSpPr>
            <a:spLocks noGrp="1"/>
          </p:cNvSpPr>
          <p:nvPr>
            <p:ph type="sldNum" sz="quarter" idx="12"/>
          </p:nvPr>
        </p:nvSpPr>
        <p:spPr>
          <a:xfrm>
            <a:off x="7086600" y="6481020"/>
            <a:ext cx="2057400" cy="365125"/>
          </a:xfrm>
        </p:spPr>
        <p:txBody>
          <a:bodyPr/>
          <a:lstStyle/>
          <a:p>
            <a:fld id="{9258FC76-0BB2-4902-9F00-7AE7FA136629}"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t>8</a:t>
            </a:fld>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pic>
        <p:nvPicPr>
          <p:cNvPr id="5" name="図 4">
            <a:extLst>
              <a:ext uri="{FF2B5EF4-FFF2-40B4-BE49-F238E27FC236}">
                <a16:creationId xmlns:a16="http://schemas.microsoft.com/office/drawing/2014/main" id="{4762AA34-BC9A-4E92-975F-9DCB5FFA9FF9}"/>
              </a:ext>
            </a:extLst>
          </p:cNvPr>
          <p:cNvPicPr>
            <a:picLocks noChangeAspect="1"/>
          </p:cNvPicPr>
          <p:nvPr/>
        </p:nvPicPr>
        <p:blipFill>
          <a:blip r:embed="rId4"/>
          <a:stretch>
            <a:fillRect/>
          </a:stretch>
        </p:blipFill>
        <p:spPr>
          <a:xfrm>
            <a:off x="6455572" y="2344472"/>
            <a:ext cx="2502773" cy="1719112"/>
          </a:xfrm>
          <a:prstGeom prst="rect">
            <a:avLst/>
          </a:prstGeom>
        </p:spPr>
      </p:pic>
      <p:pic>
        <p:nvPicPr>
          <p:cNvPr id="7" name="図 6">
            <a:extLst>
              <a:ext uri="{FF2B5EF4-FFF2-40B4-BE49-F238E27FC236}">
                <a16:creationId xmlns:a16="http://schemas.microsoft.com/office/drawing/2014/main" id="{6227088E-5819-4946-8A4D-355039381739}"/>
              </a:ext>
            </a:extLst>
          </p:cNvPr>
          <p:cNvPicPr>
            <a:picLocks noChangeAspect="1"/>
          </p:cNvPicPr>
          <p:nvPr/>
        </p:nvPicPr>
        <p:blipFill>
          <a:blip r:embed="rId5"/>
          <a:stretch>
            <a:fillRect/>
          </a:stretch>
        </p:blipFill>
        <p:spPr>
          <a:xfrm>
            <a:off x="1986951" y="2322487"/>
            <a:ext cx="2477901" cy="1698533"/>
          </a:xfrm>
          <a:prstGeom prst="rect">
            <a:avLst/>
          </a:prstGeom>
        </p:spPr>
      </p:pic>
      <p:sp>
        <p:nvSpPr>
          <p:cNvPr id="33" name="テキスト ボックス 32">
            <a:extLst>
              <a:ext uri="{FF2B5EF4-FFF2-40B4-BE49-F238E27FC236}">
                <a16:creationId xmlns:a16="http://schemas.microsoft.com/office/drawing/2014/main" id="{7925BD77-CD29-43D2-B729-246C94920DD6}"/>
              </a:ext>
            </a:extLst>
          </p:cNvPr>
          <p:cNvSpPr txBox="1"/>
          <p:nvPr/>
        </p:nvSpPr>
        <p:spPr>
          <a:xfrm>
            <a:off x="8379425" y="4885074"/>
            <a:ext cx="646488" cy="215444"/>
          </a:xfrm>
          <a:prstGeom prst="rect">
            <a:avLst/>
          </a:prstGeom>
          <a:noFill/>
        </p:spPr>
        <p:txBody>
          <a:bodyPr wrap="square">
            <a:spAutoFit/>
          </a:bodyPr>
          <a:lstStyle/>
          <a:p>
            <a:pPr algn="r"/>
            <a:r>
              <a:rPr lang="ja-JP" altLang="en-US" sz="800" dirty="0">
                <a:latin typeface="UD デジタル 教科書体 NK-R" panose="02020400000000000000" pitchFamily="18" charset="-128"/>
                <a:ea typeface="UD デジタル 教科書体 NK-R" panose="02020400000000000000" pitchFamily="18" charset="-128"/>
              </a:rPr>
              <a:t> （年度）</a:t>
            </a:r>
          </a:p>
        </p:txBody>
      </p:sp>
      <p:pic>
        <p:nvPicPr>
          <p:cNvPr id="6" name="図 5">
            <a:extLst>
              <a:ext uri="{FF2B5EF4-FFF2-40B4-BE49-F238E27FC236}">
                <a16:creationId xmlns:a16="http://schemas.microsoft.com/office/drawing/2014/main" id="{DA665679-BF7B-4FDB-B416-081A45A7B2DF}"/>
              </a:ext>
            </a:extLst>
          </p:cNvPr>
          <p:cNvPicPr>
            <a:picLocks noChangeAspect="1"/>
          </p:cNvPicPr>
          <p:nvPr/>
        </p:nvPicPr>
        <p:blipFill>
          <a:blip r:embed="rId6"/>
          <a:stretch>
            <a:fillRect/>
          </a:stretch>
        </p:blipFill>
        <p:spPr>
          <a:xfrm>
            <a:off x="2013782" y="4771190"/>
            <a:ext cx="2448520" cy="1725657"/>
          </a:xfrm>
          <a:prstGeom prst="rect">
            <a:avLst/>
          </a:prstGeom>
        </p:spPr>
      </p:pic>
      <p:pic>
        <p:nvPicPr>
          <p:cNvPr id="2" name="図 1">
            <a:extLst>
              <a:ext uri="{FF2B5EF4-FFF2-40B4-BE49-F238E27FC236}">
                <a16:creationId xmlns:a16="http://schemas.microsoft.com/office/drawing/2014/main" id="{20FC6C98-A11A-4979-AEB1-D72042D0BFD7}"/>
              </a:ext>
            </a:extLst>
          </p:cNvPr>
          <p:cNvPicPr>
            <a:picLocks noChangeAspect="1"/>
          </p:cNvPicPr>
          <p:nvPr/>
        </p:nvPicPr>
        <p:blipFill>
          <a:blip r:embed="rId7"/>
          <a:stretch>
            <a:fillRect/>
          </a:stretch>
        </p:blipFill>
        <p:spPr>
          <a:xfrm>
            <a:off x="6453056" y="5053735"/>
            <a:ext cx="2487697" cy="1579269"/>
          </a:xfrm>
          <a:prstGeom prst="rect">
            <a:avLst/>
          </a:prstGeom>
        </p:spPr>
      </p:pic>
    </p:spTree>
    <p:extLst>
      <p:ext uri="{BB962C8B-B14F-4D97-AF65-F5344CB8AC3E}">
        <p14:creationId xmlns:p14="http://schemas.microsoft.com/office/powerpoint/2010/main" val="284806095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lIns="0" tIns="0" rIns="0" bIns="0" rtlCol="0" anchor="ctr"/>
      <a:lstStyle>
        <a:defPPr algn="ctr">
          <a:defRPr kumimoji="1" sz="1200" dirty="0" smtClean="0"/>
        </a:defPPr>
      </a:lstStyle>
      <a:style>
        <a:lnRef idx="2">
          <a:schemeClr val="accent1">
            <a:shade val="50000"/>
          </a:schemeClr>
        </a:lnRef>
        <a:fillRef idx="1">
          <a:schemeClr val="accent1"/>
        </a:fillRef>
        <a:effectRef idx="0">
          <a:schemeClr val="accent1"/>
        </a:effectRef>
        <a:fontRef idx="minor">
          <a:schemeClr val="lt1"/>
        </a:fontRef>
      </a:style>
    </a:spDef>
    <a:txDef>
      <a:spPr/>
      <a:bodyPr vert="horz" lIns="91440" tIns="45720" rIns="91440" bIns="45720" rtlCol="0" anchor="ctr">
        <a:normAutofit/>
      </a:bodyPr>
      <a:lstStyle>
        <a:defPPr algn="l">
          <a:defRPr sz="1000" dirty="0" smtClean="0">
            <a:solidFill>
              <a:schemeClr val="bg1"/>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5562</TotalTime>
  <Words>13557</Words>
  <Application>Microsoft Office PowerPoint</Application>
  <PresentationFormat>画面に合わせる (4:3)</PresentationFormat>
  <Paragraphs>865</Paragraphs>
  <Slides>31</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31</vt:i4>
      </vt:variant>
    </vt:vector>
  </HeadingPairs>
  <TitlesOfParts>
    <vt:vector size="39" baseType="lpstr">
      <vt:lpstr>ＭＳ ゴシック</vt:lpstr>
      <vt:lpstr>UD デジタル 教科書体 NK-R</vt:lpstr>
      <vt:lpstr>UD デジタル 教科書体 NP-R</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大阪府特定事業主行動計画 みんなでサポート！子育てしやすい環境づくり</dc:title>
  <dc:creator>辰己　恵梨</dc:creator>
  <cp:lastModifiedBy>山本　耕平</cp:lastModifiedBy>
  <cp:revision>452</cp:revision>
  <cp:lastPrinted>2025-04-10T09:50:14Z</cp:lastPrinted>
  <dcterms:created xsi:type="dcterms:W3CDTF">2024-12-18T04:41:23Z</dcterms:created>
  <dcterms:modified xsi:type="dcterms:W3CDTF">2025-04-17T05:35:03Z</dcterms:modified>
</cp:coreProperties>
</file>