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 id="2147483691" r:id="rId2"/>
    <p:sldMasterId id="2147483703" r:id="rId3"/>
  </p:sldMasterIdLst>
  <p:notesMasterIdLst>
    <p:notesMasterId r:id="rId10"/>
  </p:notesMasterIdLst>
  <p:handoutMasterIdLst>
    <p:handoutMasterId r:id="rId11"/>
  </p:handoutMasterIdLst>
  <p:sldIdLst>
    <p:sldId id="272" r:id="rId4"/>
    <p:sldId id="274" r:id="rId5"/>
    <p:sldId id="277" r:id="rId6"/>
    <p:sldId id="275" r:id="rId7"/>
    <p:sldId id="261" r:id="rId8"/>
    <p:sldId id="276" r:id="rId9"/>
  </p:sldIdLst>
  <p:sldSz cx="9359900"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CC0DFF3-6928-4EDC-B75A-311E67D2DCE7}">
          <p14:sldIdLst>
            <p14:sldId id="272"/>
            <p14:sldId id="274"/>
            <p14:sldId id="277"/>
            <p14:sldId id="275"/>
            <p14:sldId id="261"/>
            <p14:sldId id="27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成者"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6699"/>
    <a:srgbClr val="CC99FF"/>
    <a:srgbClr val="FF99FF"/>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44" autoAdjust="0"/>
    <p:restoredTop sz="94660"/>
  </p:normalViewPr>
  <p:slideViewPr>
    <p:cSldViewPr snapToGrid="0">
      <p:cViewPr varScale="1">
        <p:scale>
          <a:sx n="97" d="100"/>
          <a:sy n="97" d="100"/>
        </p:scale>
        <p:origin x="2226" y="72"/>
      </p:cViewPr>
      <p:guideLst/>
    </p:cSldViewPr>
  </p:slideViewPr>
  <p:notesTextViewPr>
    <p:cViewPr>
      <p:scale>
        <a:sx n="1" d="1"/>
        <a:sy n="1" d="1"/>
      </p:scale>
      <p:origin x="0" y="0"/>
    </p:cViewPr>
  </p:notesTextViewPr>
  <p:notesViewPr>
    <p:cSldViewPr snapToGrid="0">
      <p:cViewPr varScale="1">
        <p:scale>
          <a:sx n="78" d="100"/>
          <a:sy n="78" d="100"/>
        </p:scale>
        <p:origin x="2046"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CD53EBF-9C68-D6FF-0B7B-71CF11334616}"/>
              </a:ext>
            </a:extLst>
          </p:cNvPr>
          <p:cNvSpPr>
            <a:spLocks noGrp="1"/>
          </p:cNvSpPr>
          <p:nvPr>
            <p:ph type="hdr" sz="quarter"/>
          </p:nvPr>
        </p:nvSpPr>
        <p:spPr>
          <a:xfrm>
            <a:off x="1" y="1"/>
            <a:ext cx="2949786" cy="498693"/>
          </a:xfrm>
          <a:prstGeom prst="rect">
            <a:avLst/>
          </a:prstGeom>
        </p:spPr>
        <p:txBody>
          <a:bodyPr vert="horz" lIns="91550" tIns="45775" rIns="91550" bIns="45775"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AD517BB-A191-5DEC-39DF-27F329A90596}"/>
              </a:ext>
            </a:extLst>
          </p:cNvPr>
          <p:cNvSpPr>
            <a:spLocks noGrp="1"/>
          </p:cNvSpPr>
          <p:nvPr>
            <p:ph type="dt" sz="quarter" idx="1"/>
          </p:nvPr>
        </p:nvSpPr>
        <p:spPr>
          <a:xfrm>
            <a:off x="3855839" y="1"/>
            <a:ext cx="2949786" cy="498693"/>
          </a:xfrm>
          <a:prstGeom prst="rect">
            <a:avLst/>
          </a:prstGeom>
        </p:spPr>
        <p:txBody>
          <a:bodyPr vert="horz" lIns="91550" tIns="45775" rIns="91550" bIns="45775" rtlCol="0"/>
          <a:lstStyle>
            <a:lvl1pPr algn="r">
              <a:defRPr sz="1200"/>
            </a:lvl1pPr>
          </a:lstStyle>
          <a:p>
            <a:fld id="{DBC6A81C-21F1-445D-A43B-A442D1E8F93E}" type="datetimeFigureOut">
              <a:rPr kumimoji="1" lang="ja-JP" altLang="en-US" smtClean="0"/>
              <a:t>2025/3/27</a:t>
            </a:fld>
            <a:endParaRPr kumimoji="1" lang="ja-JP" altLang="en-US"/>
          </a:p>
        </p:txBody>
      </p:sp>
      <p:sp>
        <p:nvSpPr>
          <p:cNvPr id="4" name="フッター プレースホルダー 3">
            <a:extLst>
              <a:ext uri="{FF2B5EF4-FFF2-40B4-BE49-F238E27FC236}">
                <a16:creationId xmlns:a16="http://schemas.microsoft.com/office/drawing/2014/main" id="{73A7D1AC-1F71-BE05-8334-87CFDF513781}"/>
              </a:ext>
            </a:extLst>
          </p:cNvPr>
          <p:cNvSpPr>
            <a:spLocks noGrp="1"/>
          </p:cNvSpPr>
          <p:nvPr>
            <p:ph type="ftr" sz="quarter" idx="2"/>
          </p:nvPr>
        </p:nvSpPr>
        <p:spPr>
          <a:xfrm>
            <a:off x="1" y="9440647"/>
            <a:ext cx="2949786" cy="498692"/>
          </a:xfrm>
          <a:prstGeom prst="rect">
            <a:avLst/>
          </a:prstGeom>
        </p:spPr>
        <p:txBody>
          <a:bodyPr vert="horz" lIns="91550" tIns="45775" rIns="91550" bIns="45775"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FE823B0-2972-2D5D-D1DE-F391464F9564}"/>
              </a:ext>
            </a:extLst>
          </p:cNvPr>
          <p:cNvSpPr>
            <a:spLocks noGrp="1"/>
          </p:cNvSpPr>
          <p:nvPr>
            <p:ph type="sldNum" sz="quarter" idx="3"/>
          </p:nvPr>
        </p:nvSpPr>
        <p:spPr>
          <a:xfrm>
            <a:off x="3855839" y="9440647"/>
            <a:ext cx="2949786" cy="498692"/>
          </a:xfrm>
          <a:prstGeom prst="rect">
            <a:avLst/>
          </a:prstGeom>
        </p:spPr>
        <p:txBody>
          <a:bodyPr vert="horz" lIns="91550" tIns="45775" rIns="91550" bIns="45775" rtlCol="0" anchor="b"/>
          <a:lstStyle>
            <a:lvl1pPr algn="r">
              <a:defRPr sz="1200"/>
            </a:lvl1pPr>
          </a:lstStyle>
          <a:p>
            <a:fld id="{FC4D096D-1E8C-4014-A755-41873C24E287}" type="slidenum">
              <a:rPr kumimoji="1" lang="ja-JP" altLang="en-US" smtClean="0"/>
              <a:t>‹#›</a:t>
            </a:fld>
            <a:endParaRPr kumimoji="1" lang="ja-JP" altLang="en-US"/>
          </a:p>
        </p:txBody>
      </p:sp>
    </p:spTree>
    <p:extLst>
      <p:ext uri="{BB962C8B-B14F-4D97-AF65-F5344CB8AC3E}">
        <p14:creationId xmlns:p14="http://schemas.microsoft.com/office/powerpoint/2010/main" val="1364478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6" cy="498693"/>
          </a:xfrm>
          <a:prstGeom prst="rect">
            <a:avLst/>
          </a:prstGeom>
        </p:spPr>
        <p:txBody>
          <a:bodyPr vert="horz" lIns="91550" tIns="45775" rIns="91550" bIns="4577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6" cy="498693"/>
          </a:xfrm>
          <a:prstGeom prst="rect">
            <a:avLst/>
          </a:prstGeom>
        </p:spPr>
        <p:txBody>
          <a:bodyPr vert="horz" lIns="91550" tIns="45775" rIns="91550" bIns="45775" rtlCol="0"/>
          <a:lstStyle>
            <a:lvl1pPr algn="r">
              <a:defRPr sz="1200"/>
            </a:lvl1pPr>
          </a:lstStyle>
          <a:p>
            <a:fld id="{220FF9F6-C2E5-43DB-AABC-3735AF86E883}" type="datetimeFigureOut">
              <a:rPr kumimoji="1" lang="ja-JP" altLang="en-US" smtClean="0"/>
              <a:t>2025/3/27</a:t>
            </a:fld>
            <a:endParaRPr kumimoji="1" lang="ja-JP" altLang="en-US"/>
          </a:p>
        </p:txBody>
      </p:sp>
      <p:sp>
        <p:nvSpPr>
          <p:cNvPr id="4" name="スライド イメージ プレースホルダー 3"/>
          <p:cNvSpPr>
            <a:spLocks noGrp="1" noRot="1" noChangeAspect="1"/>
          </p:cNvSpPr>
          <p:nvPr>
            <p:ph type="sldImg" idx="2"/>
          </p:nvPr>
        </p:nvSpPr>
        <p:spPr>
          <a:xfrm>
            <a:off x="1223963" y="1243013"/>
            <a:ext cx="4359275" cy="3352800"/>
          </a:xfrm>
          <a:prstGeom prst="rect">
            <a:avLst/>
          </a:prstGeom>
          <a:noFill/>
          <a:ln w="12700">
            <a:solidFill>
              <a:prstClr val="black"/>
            </a:solidFill>
          </a:ln>
        </p:spPr>
        <p:txBody>
          <a:bodyPr vert="horz" lIns="91550" tIns="45775" rIns="91550" bIns="45775" rtlCol="0" anchor="ctr"/>
          <a:lstStyle/>
          <a:p>
            <a:endParaRPr lang="ja-JP" altLang="en-US"/>
          </a:p>
        </p:txBody>
      </p:sp>
      <p:sp>
        <p:nvSpPr>
          <p:cNvPr id="5" name="ノート プレースホルダー 4"/>
          <p:cNvSpPr>
            <a:spLocks noGrp="1"/>
          </p:cNvSpPr>
          <p:nvPr>
            <p:ph type="body" sz="quarter" idx="3"/>
          </p:nvPr>
        </p:nvSpPr>
        <p:spPr>
          <a:xfrm>
            <a:off x="680720" y="4783306"/>
            <a:ext cx="5445760" cy="3913615"/>
          </a:xfrm>
          <a:prstGeom prst="rect">
            <a:avLst/>
          </a:prstGeom>
        </p:spPr>
        <p:txBody>
          <a:bodyPr vert="horz" lIns="91550" tIns="45775" rIns="91550" bIns="4577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50" tIns="45775" rIns="91550" bIns="4577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50" tIns="45775" rIns="91550" bIns="45775" rtlCol="0" anchor="b"/>
          <a:lstStyle>
            <a:lvl1pPr algn="r">
              <a:defRPr sz="1200"/>
            </a:lvl1pPr>
          </a:lstStyle>
          <a:p>
            <a:fld id="{404B69C3-3028-4A95-8BE5-068819CD57BF}" type="slidenum">
              <a:rPr kumimoji="1" lang="ja-JP" altLang="en-US" smtClean="0"/>
              <a:t>‹#›</a:t>
            </a:fld>
            <a:endParaRPr kumimoji="1" lang="ja-JP" altLang="en-US"/>
          </a:p>
        </p:txBody>
      </p:sp>
    </p:spTree>
    <p:extLst>
      <p:ext uri="{BB962C8B-B14F-4D97-AF65-F5344CB8AC3E}">
        <p14:creationId xmlns:p14="http://schemas.microsoft.com/office/powerpoint/2010/main" val="6375177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2</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D93F4-A519-6169-FAC2-ED58F53BC71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40D45E6-3737-A251-F9E3-BEC1DB92546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66DECFA-8A23-0373-89D1-862063A53E0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73104DE-9C8F-581C-4901-19AB988B6BEE}"/>
              </a:ext>
            </a:extLst>
          </p:cNvPr>
          <p:cNvSpPr>
            <a:spLocks noGrp="1"/>
          </p:cNvSpPr>
          <p:nvPr>
            <p:ph type="sldNum" sz="quarter" idx="5"/>
          </p:nvPr>
        </p:nvSpPr>
        <p:spPr/>
        <p:txBody>
          <a:bodyPr/>
          <a:lstStyle/>
          <a:p>
            <a:fld id="{404B69C3-3028-4A95-8BE5-068819CD57BF}" type="slidenum">
              <a:rPr kumimoji="1" lang="ja-JP" altLang="en-US" smtClean="0"/>
              <a:t>3</a:t>
            </a:fld>
            <a:endParaRPr kumimoji="1" lang="ja-JP" altLang="en-US"/>
          </a:p>
        </p:txBody>
      </p:sp>
    </p:spTree>
    <p:extLst>
      <p:ext uri="{BB962C8B-B14F-4D97-AF65-F5344CB8AC3E}">
        <p14:creationId xmlns:p14="http://schemas.microsoft.com/office/powerpoint/2010/main" val="1681278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4</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5</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6</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3" y="1178222"/>
            <a:ext cx="7955915" cy="2506427"/>
          </a:xfrm>
        </p:spPr>
        <p:txBody>
          <a:bodyPr anchor="b"/>
          <a:lstStyle>
            <a:lvl1pPr algn="ctr">
              <a:defRPr sz="6142"/>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8" y="3781306"/>
            <a:ext cx="7019925" cy="1738167"/>
          </a:xfrm>
        </p:spPr>
        <p:txBody>
          <a:bodyPr/>
          <a:lstStyle>
            <a:lvl1pPr marL="0" indent="0" algn="ctr">
              <a:buNone/>
              <a:defRPr sz="2457"/>
            </a:lvl1pPr>
            <a:lvl2pPr marL="467990" indent="0" algn="ctr">
              <a:buNone/>
              <a:defRPr sz="2047"/>
            </a:lvl2pPr>
            <a:lvl3pPr marL="935980" indent="0" algn="ctr">
              <a:buNone/>
              <a:defRPr sz="1842"/>
            </a:lvl3pPr>
            <a:lvl4pPr marL="1403970" indent="0" algn="ctr">
              <a:buNone/>
              <a:defRPr sz="1638"/>
            </a:lvl4pPr>
            <a:lvl5pPr marL="1871960" indent="0" algn="ctr">
              <a:buNone/>
              <a:defRPr sz="1638"/>
            </a:lvl5pPr>
            <a:lvl6pPr marL="2339950" indent="0" algn="ctr">
              <a:buNone/>
              <a:defRPr sz="1638"/>
            </a:lvl6pPr>
            <a:lvl7pPr marL="2807940" indent="0" algn="ctr">
              <a:buNone/>
              <a:defRPr sz="1638"/>
            </a:lvl7pPr>
            <a:lvl8pPr marL="3275929" indent="0" algn="ctr">
              <a:buNone/>
              <a:defRPr sz="1638"/>
            </a:lvl8pPr>
            <a:lvl9pPr marL="3743919" indent="0" algn="ctr">
              <a:buNone/>
              <a:defRPr sz="1638"/>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8B58F01-2C48-41F1-853F-65BF4445E099}"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019DD477-67A2-C069-DEA8-A69CE9DDD37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EEE05531-8BED-6662-DC8E-F9D47A6DC188}"/>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grpSp>
        <p:nvGrpSpPr>
          <p:cNvPr id="9" name="グループ化 8">
            <a:extLst>
              <a:ext uri="{FF2B5EF4-FFF2-40B4-BE49-F238E27FC236}">
                <a16:creationId xmlns:a16="http://schemas.microsoft.com/office/drawing/2014/main" id="{44499AD1-9C07-9722-1FD9-1C8D8F80264C}"/>
              </a:ext>
            </a:extLst>
          </p:cNvPr>
          <p:cNvGrpSpPr/>
          <p:nvPr userDrawn="1"/>
        </p:nvGrpSpPr>
        <p:grpSpPr>
          <a:xfrm>
            <a:off x="0" y="738028"/>
            <a:ext cx="9359900" cy="6487012"/>
            <a:chOff x="0" y="593950"/>
            <a:chExt cx="9144000" cy="6288557"/>
          </a:xfrm>
        </p:grpSpPr>
        <p:pic>
          <p:nvPicPr>
            <p:cNvPr id="10" name="図 9">
              <a:extLst>
                <a:ext uri="{FF2B5EF4-FFF2-40B4-BE49-F238E27FC236}">
                  <a16:creationId xmlns:a16="http://schemas.microsoft.com/office/drawing/2014/main" id="{9E6D4DF0-5DD4-4DA5-62AC-6C3731E14E4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593950"/>
              <a:ext cx="9144000" cy="6288557"/>
            </a:xfrm>
            <a:prstGeom prst="rect">
              <a:avLst/>
            </a:prstGeom>
          </p:spPr>
        </p:pic>
        <p:sp>
          <p:nvSpPr>
            <p:cNvPr id="11" name="正方形/長方形 10">
              <a:extLst>
                <a:ext uri="{FF2B5EF4-FFF2-40B4-BE49-F238E27FC236}">
                  <a16:creationId xmlns:a16="http://schemas.microsoft.com/office/drawing/2014/main" id="{9CED1A5E-8025-AF63-C305-10979610DCE0}"/>
                </a:ext>
              </a:extLst>
            </p:cNvPr>
            <p:cNvSpPr/>
            <p:nvPr/>
          </p:nvSpPr>
          <p:spPr>
            <a:xfrm>
              <a:off x="553650" y="6007851"/>
              <a:ext cx="2110891" cy="874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dirty="0"/>
            </a:p>
          </p:txBody>
        </p:sp>
      </p:grpSp>
      <p:sp>
        <p:nvSpPr>
          <p:cNvPr id="12" name="正方形/長方形 11">
            <a:extLst>
              <a:ext uri="{FF2B5EF4-FFF2-40B4-BE49-F238E27FC236}">
                <a16:creationId xmlns:a16="http://schemas.microsoft.com/office/drawing/2014/main" id="{4824B494-3820-0B17-0E0F-AEE755B8E014}"/>
              </a:ext>
            </a:extLst>
          </p:cNvPr>
          <p:cNvSpPr/>
          <p:nvPr userDrawn="1"/>
        </p:nvSpPr>
        <p:spPr>
          <a:xfrm>
            <a:off x="0" y="738028"/>
            <a:ext cx="9359900" cy="6487012"/>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a:p>
        </p:txBody>
      </p:sp>
    </p:spTree>
    <p:extLst>
      <p:ext uri="{BB962C8B-B14F-4D97-AF65-F5344CB8AC3E}">
        <p14:creationId xmlns:p14="http://schemas.microsoft.com/office/powerpoint/2010/main" val="255363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979178" y="1036571"/>
            <a:ext cx="4738449" cy="5116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247586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979178" y="1036571"/>
            <a:ext cx="4738449" cy="51161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548818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4249019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8179" y="383297"/>
            <a:ext cx="2018228"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43494" y="383297"/>
            <a:ext cx="5937687"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15530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3" y="1178222"/>
            <a:ext cx="7955915" cy="2506427"/>
          </a:xfrm>
        </p:spPr>
        <p:txBody>
          <a:bodyPr anchor="b"/>
          <a:lstStyle>
            <a:lvl1pPr algn="ctr">
              <a:defRPr sz="6142"/>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8" y="3781306"/>
            <a:ext cx="7019925" cy="1738167"/>
          </a:xfrm>
        </p:spPr>
        <p:txBody>
          <a:bodyPr/>
          <a:lstStyle>
            <a:lvl1pPr marL="0" indent="0" algn="ctr">
              <a:buNone/>
              <a:defRPr sz="2457"/>
            </a:lvl1pPr>
            <a:lvl2pPr marL="467990" indent="0" algn="ctr">
              <a:buNone/>
              <a:defRPr sz="2047"/>
            </a:lvl2pPr>
            <a:lvl3pPr marL="935980" indent="0" algn="ctr">
              <a:buNone/>
              <a:defRPr sz="1842"/>
            </a:lvl3pPr>
            <a:lvl4pPr marL="1403970" indent="0" algn="ctr">
              <a:buNone/>
              <a:defRPr sz="1638"/>
            </a:lvl4pPr>
            <a:lvl5pPr marL="1871960" indent="0" algn="ctr">
              <a:buNone/>
              <a:defRPr sz="1638"/>
            </a:lvl5pPr>
            <a:lvl6pPr marL="2339950" indent="0" algn="ctr">
              <a:buNone/>
              <a:defRPr sz="1638"/>
            </a:lvl6pPr>
            <a:lvl7pPr marL="2807940" indent="0" algn="ctr">
              <a:buNone/>
              <a:defRPr sz="1638"/>
            </a:lvl7pPr>
            <a:lvl8pPr marL="3275929" indent="0" algn="ctr">
              <a:buNone/>
              <a:defRPr sz="1638"/>
            </a:lvl8pPr>
            <a:lvl9pPr marL="3743919" indent="0" algn="ctr">
              <a:buNone/>
              <a:defRPr sz="1638"/>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8B58F01-2C48-41F1-853F-65BF4445E099}"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019DD477-67A2-C069-DEA8-A69CE9DDD37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EEE05531-8BED-6662-DC8E-F9D47A6DC188}"/>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grpSp>
        <p:nvGrpSpPr>
          <p:cNvPr id="9" name="グループ化 8">
            <a:extLst>
              <a:ext uri="{FF2B5EF4-FFF2-40B4-BE49-F238E27FC236}">
                <a16:creationId xmlns:a16="http://schemas.microsoft.com/office/drawing/2014/main" id="{44499AD1-9C07-9722-1FD9-1C8D8F80264C}"/>
              </a:ext>
            </a:extLst>
          </p:cNvPr>
          <p:cNvGrpSpPr/>
          <p:nvPr userDrawn="1"/>
        </p:nvGrpSpPr>
        <p:grpSpPr>
          <a:xfrm>
            <a:off x="0" y="738028"/>
            <a:ext cx="9359900" cy="6487012"/>
            <a:chOff x="0" y="593950"/>
            <a:chExt cx="9144000" cy="6288557"/>
          </a:xfrm>
        </p:grpSpPr>
        <p:pic>
          <p:nvPicPr>
            <p:cNvPr id="10" name="図 9">
              <a:extLst>
                <a:ext uri="{FF2B5EF4-FFF2-40B4-BE49-F238E27FC236}">
                  <a16:creationId xmlns:a16="http://schemas.microsoft.com/office/drawing/2014/main" id="{9E6D4DF0-5DD4-4DA5-62AC-6C3731E14E4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593950"/>
              <a:ext cx="9144000" cy="6288557"/>
            </a:xfrm>
            <a:prstGeom prst="rect">
              <a:avLst/>
            </a:prstGeom>
          </p:spPr>
        </p:pic>
        <p:sp>
          <p:nvSpPr>
            <p:cNvPr id="11" name="正方形/長方形 10">
              <a:extLst>
                <a:ext uri="{FF2B5EF4-FFF2-40B4-BE49-F238E27FC236}">
                  <a16:creationId xmlns:a16="http://schemas.microsoft.com/office/drawing/2014/main" id="{9CED1A5E-8025-AF63-C305-10979610DCE0}"/>
                </a:ext>
              </a:extLst>
            </p:cNvPr>
            <p:cNvSpPr/>
            <p:nvPr/>
          </p:nvSpPr>
          <p:spPr>
            <a:xfrm>
              <a:off x="553650" y="6007851"/>
              <a:ext cx="2110891" cy="874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dirty="0"/>
            </a:p>
          </p:txBody>
        </p:sp>
      </p:grpSp>
      <p:sp>
        <p:nvSpPr>
          <p:cNvPr id="12" name="正方形/長方形 11">
            <a:extLst>
              <a:ext uri="{FF2B5EF4-FFF2-40B4-BE49-F238E27FC236}">
                <a16:creationId xmlns:a16="http://schemas.microsoft.com/office/drawing/2014/main" id="{4824B494-3820-0B17-0E0F-AEE755B8E014}"/>
              </a:ext>
            </a:extLst>
          </p:cNvPr>
          <p:cNvSpPr/>
          <p:nvPr userDrawn="1"/>
        </p:nvSpPr>
        <p:spPr>
          <a:xfrm>
            <a:off x="0" y="738028"/>
            <a:ext cx="9359900" cy="6487012"/>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a:p>
        </p:txBody>
      </p:sp>
    </p:spTree>
    <p:extLst>
      <p:ext uri="{BB962C8B-B14F-4D97-AF65-F5344CB8AC3E}">
        <p14:creationId xmlns:p14="http://schemas.microsoft.com/office/powerpoint/2010/main" val="1041643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3493" y="6672699"/>
            <a:ext cx="2105978" cy="383297"/>
          </a:xfrm>
          <a:prstGeom prst="rect">
            <a:avLst/>
          </a:prstGeom>
        </p:spPr>
        <p:txBody>
          <a:bodyPr/>
          <a:lstStyle/>
          <a:p>
            <a:fld id="{68B58F01-2C48-41F1-853F-65BF4445E099}"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a:xfrm>
            <a:off x="3100467" y="6672699"/>
            <a:ext cx="3158966" cy="383297"/>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610429" y="6672699"/>
            <a:ext cx="2105978" cy="383297"/>
          </a:xfrm>
          <a:prstGeom prst="rect">
            <a:avLst/>
          </a:prstGeom>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5424F587-D2A1-F6B5-D671-EDAE836B80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4011AF91-912A-0EC0-D051-DD957CBF90AF}"/>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pic>
        <p:nvPicPr>
          <p:cNvPr id="9" name="図 8">
            <a:extLst>
              <a:ext uri="{FF2B5EF4-FFF2-40B4-BE49-F238E27FC236}">
                <a16:creationId xmlns:a16="http://schemas.microsoft.com/office/drawing/2014/main" id="{96552E43-7E98-44C8-5D4F-B14AFB15391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7055996"/>
            <a:ext cx="9359900" cy="143317"/>
          </a:xfrm>
          <a:prstGeom prst="rect">
            <a:avLst/>
          </a:prstGeom>
        </p:spPr>
      </p:pic>
    </p:spTree>
    <p:extLst>
      <p:ext uri="{BB962C8B-B14F-4D97-AF65-F5344CB8AC3E}">
        <p14:creationId xmlns:p14="http://schemas.microsoft.com/office/powerpoint/2010/main" val="1447234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3493" y="6672699"/>
            <a:ext cx="2105978" cy="383297"/>
          </a:xfrm>
          <a:prstGeom prst="rect">
            <a:avLst/>
          </a:prstGeom>
        </p:spPr>
        <p:txBody>
          <a:bodyPr/>
          <a:lstStyle/>
          <a:p>
            <a:fld id="{68B58F01-2C48-41F1-853F-65BF4445E099}"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a:xfrm>
            <a:off x="3100467" y="6672699"/>
            <a:ext cx="3158966" cy="383297"/>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610429" y="6672699"/>
            <a:ext cx="2105978" cy="383297"/>
          </a:xfrm>
          <a:prstGeom prst="rect">
            <a:avLst/>
          </a:prstGeom>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5424F587-D2A1-F6B5-D671-EDAE836B80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4011AF91-912A-0EC0-D051-DD957CBF90AF}"/>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pic>
        <p:nvPicPr>
          <p:cNvPr id="9" name="図 8">
            <a:extLst>
              <a:ext uri="{FF2B5EF4-FFF2-40B4-BE49-F238E27FC236}">
                <a16:creationId xmlns:a16="http://schemas.microsoft.com/office/drawing/2014/main" id="{96552E43-7E98-44C8-5D4F-B14AFB15391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7055996"/>
            <a:ext cx="9359900" cy="143317"/>
          </a:xfrm>
          <a:prstGeom prst="rect">
            <a:avLst/>
          </a:prstGeom>
        </p:spPr>
      </p:pic>
    </p:spTree>
    <p:extLst>
      <p:ext uri="{BB962C8B-B14F-4D97-AF65-F5344CB8AC3E}">
        <p14:creationId xmlns:p14="http://schemas.microsoft.com/office/powerpoint/2010/main" val="288866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4" y="1178222"/>
            <a:ext cx="7955915" cy="2506427"/>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9" y="3781306"/>
            <a:ext cx="7019925" cy="17381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03606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788736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38619" y="1794832"/>
            <a:ext cx="8072914" cy="2994714"/>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38619" y="4817877"/>
            <a:ext cx="8072914" cy="157484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942286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43493"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738449"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50882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44712" y="383300"/>
            <a:ext cx="8072914"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4713" y="1764832"/>
            <a:ext cx="3959676"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44713" y="2629749"/>
            <a:ext cx="39596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38451" y="1764832"/>
            <a:ext cx="3979177"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38451" y="2629749"/>
            <a:ext cx="3979177"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50647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45202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8167703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299"/>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8"/>
            <a:ext cx="2105978" cy="383297"/>
          </a:xfrm>
          <a:prstGeom prst="rect">
            <a:avLst/>
          </a:prstGeom>
        </p:spPr>
        <p:txBody>
          <a:bodyPr vert="horz" lIns="91440" tIns="45720" rIns="91440" bIns="45720" rtlCol="0" anchor="ctr"/>
          <a:lstStyle>
            <a:lvl1pPr algn="l">
              <a:defRPr sz="1228">
                <a:solidFill>
                  <a:schemeClr val="tx1">
                    <a:tint val="75000"/>
                  </a:schemeClr>
                </a:solidFill>
              </a:defRPr>
            </a:lvl1pPr>
          </a:lstStyle>
          <a:p>
            <a:fld id="{C764DE79-268F-4C1A-8933-263129D2AF90}" type="datetimeFigureOut">
              <a:rPr lang="en-US" smtClean="0"/>
              <a:t>3/27/2025</a:t>
            </a:fld>
            <a:endParaRPr lang="en-US" dirty="0"/>
          </a:p>
        </p:txBody>
      </p:sp>
      <p:sp>
        <p:nvSpPr>
          <p:cNvPr id="5" name="Footer Placeholder 4"/>
          <p:cNvSpPr>
            <a:spLocks noGrp="1"/>
          </p:cNvSpPr>
          <p:nvPr>
            <p:ph type="ftr" sz="quarter" idx="3"/>
          </p:nvPr>
        </p:nvSpPr>
        <p:spPr>
          <a:xfrm>
            <a:off x="3100467" y="6672698"/>
            <a:ext cx="3158966" cy="383297"/>
          </a:xfrm>
          <a:prstGeom prst="rect">
            <a:avLst/>
          </a:prstGeom>
        </p:spPr>
        <p:txBody>
          <a:bodyPr vert="horz" lIns="91440" tIns="45720" rIns="91440" bIns="45720" rtlCol="0" anchor="ctr"/>
          <a:lstStyle>
            <a:lvl1pPr algn="ctr">
              <a:defRPr sz="122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10429" y="6672698"/>
            <a:ext cx="2105978" cy="383297"/>
          </a:xfrm>
          <a:prstGeom prst="rect">
            <a:avLst/>
          </a:prstGeom>
        </p:spPr>
        <p:txBody>
          <a:bodyPr vert="horz" lIns="91440" tIns="45720" rIns="91440" bIns="45720" rtlCol="0" anchor="ctr"/>
          <a:lstStyle>
            <a:lvl1pPr algn="r">
              <a:defRPr sz="1228">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505001424"/>
      </p:ext>
    </p:extLst>
  </p:cSld>
  <p:clrMap bg1="lt1" tx1="dk1" bg2="lt2" tx2="dk2" accent1="accent1" accent2="accent2" accent3="accent3" accent4="accent4" accent5="accent5" accent6="accent6" hlink="hlink" folHlink="folHlink"/>
  <p:sldLayoutIdLst>
    <p:sldLayoutId id="2147483679" r:id="rId1"/>
    <p:sldLayoutId id="2147483690" r:id="rId2"/>
  </p:sldLayoutIdLst>
  <p:txStyles>
    <p:titleStyle>
      <a:lvl1pPr algn="l" defTabSz="935980" rtl="0" eaLnBrk="1" latinLnBrk="0" hangingPunct="1">
        <a:lnSpc>
          <a:spcPct val="90000"/>
        </a:lnSpc>
        <a:spcBef>
          <a:spcPct val="0"/>
        </a:spcBef>
        <a:buNone/>
        <a:defRPr kumimoji="1" sz="4504" kern="1200">
          <a:solidFill>
            <a:schemeClr val="tx1"/>
          </a:solidFill>
          <a:latin typeface="+mj-lt"/>
          <a:ea typeface="+mj-ea"/>
          <a:cs typeface="+mj-cs"/>
        </a:defRPr>
      </a:lvl1pPr>
    </p:titleStyle>
    <p:bodyStyle>
      <a:lvl1pPr marL="233995" indent="-233995" algn="l" defTabSz="935980" rtl="0" eaLnBrk="1" latinLnBrk="0" hangingPunct="1">
        <a:lnSpc>
          <a:spcPct val="90000"/>
        </a:lnSpc>
        <a:spcBef>
          <a:spcPts val="1024"/>
        </a:spcBef>
        <a:buFont typeface="Arial" panose="020B0604020202020204" pitchFamily="34" charset="0"/>
        <a:buChar char="•"/>
        <a:defRPr kumimoji="1" sz="2866" kern="1200">
          <a:solidFill>
            <a:schemeClr val="tx1"/>
          </a:solidFill>
          <a:latin typeface="+mn-lt"/>
          <a:ea typeface="+mn-ea"/>
          <a:cs typeface="+mn-cs"/>
        </a:defRPr>
      </a:lvl1pPr>
      <a:lvl2pPr marL="701985" indent="-233995" algn="l" defTabSz="935980" rtl="0" eaLnBrk="1" latinLnBrk="0" hangingPunct="1">
        <a:lnSpc>
          <a:spcPct val="90000"/>
        </a:lnSpc>
        <a:spcBef>
          <a:spcPts val="512"/>
        </a:spcBef>
        <a:buFont typeface="Arial" panose="020B0604020202020204" pitchFamily="34" charset="0"/>
        <a:buChar char="•"/>
        <a:defRPr kumimoji="1" sz="2457" kern="1200">
          <a:solidFill>
            <a:schemeClr val="tx1"/>
          </a:solidFill>
          <a:latin typeface="+mn-lt"/>
          <a:ea typeface="+mn-ea"/>
          <a:cs typeface="+mn-cs"/>
        </a:defRPr>
      </a:lvl2pPr>
      <a:lvl3pPr marL="1169975" indent="-233995" algn="l" defTabSz="935980" rtl="0" eaLnBrk="1" latinLnBrk="0" hangingPunct="1">
        <a:lnSpc>
          <a:spcPct val="90000"/>
        </a:lnSpc>
        <a:spcBef>
          <a:spcPts val="512"/>
        </a:spcBef>
        <a:buFont typeface="Arial" panose="020B0604020202020204" pitchFamily="34" charset="0"/>
        <a:buChar char="•"/>
        <a:defRPr kumimoji="1" sz="2047" kern="1200">
          <a:solidFill>
            <a:schemeClr val="tx1"/>
          </a:solidFill>
          <a:latin typeface="+mn-lt"/>
          <a:ea typeface="+mn-ea"/>
          <a:cs typeface="+mn-cs"/>
        </a:defRPr>
      </a:lvl3pPr>
      <a:lvl4pPr marL="163796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4pPr>
      <a:lvl5pPr marL="210595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5pPr>
      <a:lvl6pPr marL="257394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6pPr>
      <a:lvl7pPr marL="304193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7pPr>
      <a:lvl8pPr marL="350992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8pPr>
      <a:lvl9pPr marL="397791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9pPr>
    </p:bodyStyle>
    <p:otherStyle>
      <a:defPPr>
        <a:defRPr lang="en-US"/>
      </a:defPPr>
      <a:lvl1pPr marL="0" algn="l" defTabSz="935980" rtl="0" eaLnBrk="1" latinLnBrk="0" hangingPunct="1">
        <a:defRPr kumimoji="1" sz="1842" kern="1200">
          <a:solidFill>
            <a:schemeClr val="tx1"/>
          </a:solidFill>
          <a:latin typeface="+mn-lt"/>
          <a:ea typeface="+mn-ea"/>
          <a:cs typeface="+mn-cs"/>
        </a:defRPr>
      </a:lvl1pPr>
      <a:lvl2pPr marL="467990" algn="l" defTabSz="935980" rtl="0" eaLnBrk="1" latinLnBrk="0" hangingPunct="1">
        <a:defRPr kumimoji="1" sz="1842" kern="1200">
          <a:solidFill>
            <a:schemeClr val="tx1"/>
          </a:solidFill>
          <a:latin typeface="+mn-lt"/>
          <a:ea typeface="+mn-ea"/>
          <a:cs typeface="+mn-cs"/>
        </a:defRPr>
      </a:lvl2pPr>
      <a:lvl3pPr marL="935980" algn="l" defTabSz="935980" rtl="0" eaLnBrk="1" latinLnBrk="0" hangingPunct="1">
        <a:defRPr kumimoji="1" sz="1842" kern="1200">
          <a:solidFill>
            <a:schemeClr val="tx1"/>
          </a:solidFill>
          <a:latin typeface="+mn-lt"/>
          <a:ea typeface="+mn-ea"/>
          <a:cs typeface="+mn-cs"/>
        </a:defRPr>
      </a:lvl3pPr>
      <a:lvl4pPr marL="1403970" algn="l" defTabSz="935980" rtl="0" eaLnBrk="1" latinLnBrk="0" hangingPunct="1">
        <a:defRPr kumimoji="1" sz="1842" kern="1200">
          <a:solidFill>
            <a:schemeClr val="tx1"/>
          </a:solidFill>
          <a:latin typeface="+mn-lt"/>
          <a:ea typeface="+mn-ea"/>
          <a:cs typeface="+mn-cs"/>
        </a:defRPr>
      </a:lvl4pPr>
      <a:lvl5pPr marL="1871960" algn="l" defTabSz="935980" rtl="0" eaLnBrk="1" latinLnBrk="0" hangingPunct="1">
        <a:defRPr kumimoji="1" sz="1842" kern="1200">
          <a:solidFill>
            <a:schemeClr val="tx1"/>
          </a:solidFill>
          <a:latin typeface="+mn-lt"/>
          <a:ea typeface="+mn-ea"/>
          <a:cs typeface="+mn-cs"/>
        </a:defRPr>
      </a:lvl5pPr>
      <a:lvl6pPr marL="2339950" algn="l" defTabSz="935980" rtl="0" eaLnBrk="1" latinLnBrk="0" hangingPunct="1">
        <a:defRPr kumimoji="1" sz="1842" kern="1200">
          <a:solidFill>
            <a:schemeClr val="tx1"/>
          </a:solidFill>
          <a:latin typeface="+mn-lt"/>
          <a:ea typeface="+mn-ea"/>
          <a:cs typeface="+mn-cs"/>
        </a:defRPr>
      </a:lvl6pPr>
      <a:lvl7pPr marL="2807940" algn="l" defTabSz="935980" rtl="0" eaLnBrk="1" latinLnBrk="0" hangingPunct="1">
        <a:defRPr kumimoji="1" sz="1842" kern="1200">
          <a:solidFill>
            <a:schemeClr val="tx1"/>
          </a:solidFill>
          <a:latin typeface="+mn-lt"/>
          <a:ea typeface="+mn-ea"/>
          <a:cs typeface="+mn-cs"/>
        </a:defRPr>
      </a:lvl7pPr>
      <a:lvl8pPr marL="3275929" algn="l" defTabSz="935980" rtl="0" eaLnBrk="1" latinLnBrk="0" hangingPunct="1">
        <a:defRPr kumimoji="1" sz="1842" kern="1200">
          <a:solidFill>
            <a:schemeClr val="tx1"/>
          </a:solidFill>
          <a:latin typeface="+mn-lt"/>
          <a:ea typeface="+mn-ea"/>
          <a:cs typeface="+mn-cs"/>
        </a:defRPr>
      </a:lvl8pPr>
      <a:lvl9pPr marL="3743919" algn="l" defTabSz="935980" rtl="0" eaLnBrk="1" latinLnBrk="0" hangingPunct="1">
        <a:defRPr kumimoji="1" sz="184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300"/>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9"/>
            <a:ext cx="2105978" cy="383297"/>
          </a:xfrm>
          <a:prstGeom prst="rect">
            <a:avLst/>
          </a:prstGeom>
        </p:spPr>
        <p:txBody>
          <a:bodyPr vert="horz" lIns="91440" tIns="45720" rIns="91440" bIns="45720" rtlCol="0" anchor="ctr"/>
          <a:lstStyle>
            <a:lvl1pPr algn="l">
              <a:defRPr sz="1200">
                <a:solidFill>
                  <a:schemeClr val="tx1">
                    <a:tint val="75000"/>
                  </a:schemeClr>
                </a:solidFill>
              </a:defRPr>
            </a:lvl1pPr>
          </a:lstStyle>
          <a:p>
            <a:fld id="{1CCAC7D1-E6BA-4D3C-B83F-E0E59D2421F1}" type="datetimeFigureOut">
              <a:rPr kumimoji="1" lang="ja-JP" altLang="en-US" smtClean="0"/>
              <a:t>2025/3/27</a:t>
            </a:fld>
            <a:endParaRPr kumimoji="1" lang="ja-JP" altLang="en-US"/>
          </a:p>
        </p:txBody>
      </p:sp>
      <p:sp>
        <p:nvSpPr>
          <p:cNvPr id="5" name="Footer Placeholder 4"/>
          <p:cNvSpPr>
            <a:spLocks noGrp="1"/>
          </p:cNvSpPr>
          <p:nvPr>
            <p:ph type="ftr" sz="quarter" idx="3"/>
          </p:nvPr>
        </p:nvSpPr>
        <p:spPr>
          <a:xfrm>
            <a:off x="3100467" y="6672699"/>
            <a:ext cx="3158966" cy="3832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610429" y="6672699"/>
            <a:ext cx="2105978" cy="383297"/>
          </a:xfrm>
          <a:prstGeom prst="rect">
            <a:avLst/>
          </a:prstGeom>
        </p:spPr>
        <p:txBody>
          <a:bodyPr vert="horz" lIns="91440" tIns="45720" rIns="91440" bIns="45720" rtlCol="0" anchor="ctr"/>
          <a:lstStyle>
            <a:lvl1pPr algn="r">
              <a:defRPr sz="1200">
                <a:solidFill>
                  <a:schemeClr val="tx1">
                    <a:tint val="75000"/>
                  </a:schemeClr>
                </a:solidFill>
              </a:defRPr>
            </a:lvl1p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87511474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299"/>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8"/>
            <a:ext cx="2105978" cy="383297"/>
          </a:xfrm>
          <a:prstGeom prst="rect">
            <a:avLst/>
          </a:prstGeom>
        </p:spPr>
        <p:txBody>
          <a:bodyPr vert="horz" lIns="91440" tIns="45720" rIns="91440" bIns="45720" rtlCol="0" anchor="ctr"/>
          <a:lstStyle>
            <a:lvl1pPr algn="l">
              <a:defRPr sz="1228">
                <a:solidFill>
                  <a:schemeClr val="tx1">
                    <a:tint val="75000"/>
                  </a:schemeClr>
                </a:solidFill>
              </a:defRPr>
            </a:lvl1pPr>
          </a:lstStyle>
          <a:p>
            <a:fld id="{C764DE79-268F-4C1A-8933-263129D2AF90}" type="datetimeFigureOut">
              <a:rPr lang="en-US" smtClean="0"/>
              <a:t>3/27/2025</a:t>
            </a:fld>
            <a:endParaRPr lang="en-US" dirty="0"/>
          </a:p>
        </p:txBody>
      </p:sp>
      <p:sp>
        <p:nvSpPr>
          <p:cNvPr id="5" name="Footer Placeholder 4"/>
          <p:cNvSpPr>
            <a:spLocks noGrp="1"/>
          </p:cNvSpPr>
          <p:nvPr>
            <p:ph type="ftr" sz="quarter" idx="3"/>
          </p:nvPr>
        </p:nvSpPr>
        <p:spPr>
          <a:xfrm>
            <a:off x="3100467" y="6672698"/>
            <a:ext cx="3158966" cy="383297"/>
          </a:xfrm>
          <a:prstGeom prst="rect">
            <a:avLst/>
          </a:prstGeom>
        </p:spPr>
        <p:txBody>
          <a:bodyPr vert="horz" lIns="91440" tIns="45720" rIns="91440" bIns="45720" rtlCol="0" anchor="ctr"/>
          <a:lstStyle>
            <a:lvl1pPr algn="ctr">
              <a:defRPr sz="122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10429" y="6672698"/>
            <a:ext cx="2105978" cy="383297"/>
          </a:xfrm>
          <a:prstGeom prst="rect">
            <a:avLst/>
          </a:prstGeom>
        </p:spPr>
        <p:txBody>
          <a:bodyPr vert="horz" lIns="91440" tIns="45720" rIns="91440" bIns="45720" rtlCol="0" anchor="ctr"/>
          <a:lstStyle>
            <a:lvl1pPr algn="r">
              <a:defRPr sz="1228">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984474856"/>
      </p:ext>
    </p:extLst>
  </p:cSld>
  <p:clrMap bg1="lt1" tx1="dk1" bg2="lt2" tx2="dk2" accent1="accent1" accent2="accent2" accent3="accent3" accent4="accent4" accent5="accent5" accent6="accent6" hlink="hlink" folHlink="folHlink"/>
  <p:sldLayoutIdLst>
    <p:sldLayoutId id="2147483704" r:id="rId1"/>
    <p:sldLayoutId id="2147483705" r:id="rId2"/>
  </p:sldLayoutIdLst>
  <p:txStyles>
    <p:titleStyle>
      <a:lvl1pPr algn="l" defTabSz="935980" rtl="0" eaLnBrk="1" latinLnBrk="0" hangingPunct="1">
        <a:lnSpc>
          <a:spcPct val="90000"/>
        </a:lnSpc>
        <a:spcBef>
          <a:spcPct val="0"/>
        </a:spcBef>
        <a:buNone/>
        <a:defRPr kumimoji="1" sz="4504" kern="1200">
          <a:solidFill>
            <a:schemeClr val="tx1"/>
          </a:solidFill>
          <a:latin typeface="+mj-lt"/>
          <a:ea typeface="+mj-ea"/>
          <a:cs typeface="+mj-cs"/>
        </a:defRPr>
      </a:lvl1pPr>
    </p:titleStyle>
    <p:bodyStyle>
      <a:lvl1pPr marL="233995" indent="-233995" algn="l" defTabSz="935980" rtl="0" eaLnBrk="1" latinLnBrk="0" hangingPunct="1">
        <a:lnSpc>
          <a:spcPct val="90000"/>
        </a:lnSpc>
        <a:spcBef>
          <a:spcPts val="1024"/>
        </a:spcBef>
        <a:buFont typeface="Arial" panose="020B0604020202020204" pitchFamily="34" charset="0"/>
        <a:buChar char="•"/>
        <a:defRPr kumimoji="1" sz="2866" kern="1200">
          <a:solidFill>
            <a:schemeClr val="tx1"/>
          </a:solidFill>
          <a:latin typeface="+mn-lt"/>
          <a:ea typeface="+mn-ea"/>
          <a:cs typeface="+mn-cs"/>
        </a:defRPr>
      </a:lvl1pPr>
      <a:lvl2pPr marL="701985" indent="-233995" algn="l" defTabSz="935980" rtl="0" eaLnBrk="1" latinLnBrk="0" hangingPunct="1">
        <a:lnSpc>
          <a:spcPct val="90000"/>
        </a:lnSpc>
        <a:spcBef>
          <a:spcPts val="512"/>
        </a:spcBef>
        <a:buFont typeface="Arial" panose="020B0604020202020204" pitchFamily="34" charset="0"/>
        <a:buChar char="•"/>
        <a:defRPr kumimoji="1" sz="2457" kern="1200">
          <a:solidFill>
            <a:schemeClr val="tx1"/>
          </a:solidFill>
          <a:latin typeface="+mn-lt"/>
          <a:ea typeface="+mn-ea"/>
          <a:cs typeface="+mn-cs"/>
        </a:defRPr>
      </a:lvl2pPr>
      <a:lvl3pPr marL="1169975" indent="-233995" algn="l" defTabSz="935980" rtl="0" eaLnBrk="1" latinLnBrk="0" hangingPunct="1">
        <a:lnSpc>
          <a:spcPct val="90000"/>
        </a:lnSpc>
        <a:spcBef>
          <a:spcPts val="512"/>
        </a:spcBef>
        <a:buFont typeface="Arial" panose="020B0604020202020204" pitchFamily="34" charset="0"/>
        <a:buChar char="•"/>
        <a:defRPr kumimoji="1" sz="2047" kern="1200">
          <a:solidFill>
            <a:schemeClr val="tx1"/>
          </a:solidFill>
          <a:latin typeface="+mn-lt"/>
          <a:ea typeface="+mn-ea"/>
          <a:cs typeface="+mn-cs"/>
        </a:defRPr>
      </a:lvl3pPr>
      <a:lvl4pPr marL="163796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4pPr>
      <a:lvl5pPr marL="210595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5pPr>
      <a:lvl6pPr marL="257394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6pPr>
      <a:lvl7pPr marL="304193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7pPr>
      <a:lvl8pPr marL="350992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8pPr>
      <a:lvl9pPr marL="397791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9pPr>
    </p:bodyStyle>
    <p:otherStyle>
      <a:defPPr>
        <a:defRPr lang="en-US"/>
      </a:defPPr>
      <a:lvl1pPr marL="0" algn="l" defTabSz="935980" rtl="0" eaLnBrk="1" latinLnBrk="0" hangingPunct="1">
        <a:defRPr kumimoji="1" sz="1842" kern="1200">
          <a:solidFill>
            <a:schemeClr val="tx1"/>
          </a:solidFill>
          <a:latin typeface="+mn-lt"/>
          <a:ea typeface="+mn-ea"/>
          <a:cs typeface="+mn-cs"/>
        </a:defRPr>
      </a:lvl1pPr>
      <a:lvl2pPr marL="467990" algn="l" defTabSz="935980" rtl="0" eaLnBrk="1" latinLnBrk="0" hangingPunct="1">
        <a:defRPr kumimoji="1" sz="1842" kern="1200">
          <a:solidFill>
            <a:schemeClr val="tx1"/>
          </a:solidFill>
          <a:latin typeface="+mn-lt"/>
          <a:ea typeface="+mn-ea"/>
          <a:cs typeface="+mn-cs"/>
        </a:defRPr>
      </a:lvl2pPr>
      <a:lvl3pPr marL="935980" algn="l" defTabSz="935980" rtl="0" eaLnBrk="1" latinLnBrk="0" hangingPunct="1">
        <a:defRPr kumimoji="1" sz="1842" kern="1200">
          <a:solidFill>
            <a:schemeClr val="tx1"/>
          </a:solidFill>
          <a:latin typeface="+mn-lt"/>
          <a:ea typeface="+mn-ea"/>
          <a:cs typeface="+mn-cs"/>
        </a:defRPr>
      </a:lvl3pPr>
      <a:lvl4pPr marL="1403970" algn="l" defTabSz="935980" rtl="0" eaLnBrk="1" latinLnBrk="0" hangingPunct="1">
        <a:defRPr kumimoji="1" sz="1842" kern="1200">
          <a:solidFill>
            <a:schemeClr val="tx1"/>
          </a:solidFill>
          <a:latin typeface="+mn-lt"/>
          <a:ea typeface="+mn-ea"/>
          <a:cs typeface="+mn-cs"/>
        </a:defRPr>
      </a:lvl4pPr>
      <a:lvl5pPr marL="1871960" algn="l" defTabSz="935980" rtl="0" eaLnBrk="1" latinLnBrk="0" hangingPunct="1">
        <a:defRPr kumimoji="1" sz="1842" kern="1200">
          <a:solidFill>
            <a:schemeClr val="tx1"/>
          </a:solidFill>
          <a:latin typeface="+mn-lt"/>
          <a:ea typeface="+mn-ea"/>
          <a:cs typeface="+mn-cs"/>
        </a:defRPr>
      </a:lvl5pPr>
      <a:lvl6pPr marL="2339950" algn="l" defTabSz="935980" rtl="0" eaLnBrk="1" latinLnBrk="0" hangingPunct="1">
        <a:defRPr kumimoji="1" sz="1842" kern="1200">
          <a:solidFill>
            <a:schemeClr val="tx1"/>
          </a:solidFill>
          <a:latin typeface="+mn-lt"/>
          <a:ea typeface="+mn-ea"/>
          <a:cs typeface="+mn-cs"/>
        </a:defRPr>
      </a:lvl6pPr>
      <a:lvl7pPr marL="2807940" algn="l" defTabSz="935980" rtl="0" eaLnBrk="1" latinLnBrk="0" hangingPunct="1">
        <a:defRPr kumimoji="1" sz="1842" kern="1200">
          <a:solidFill>
            <a:schemeClr val="tx1"/>
          </a:solidFill>
          <a:latin typeface="+mn-lt"/>
          <a:ea typeface="+mn-ea"/>
          <a:cs typeface="+mn-cs"/>
        </a:defRPr>
      </a:lvl7pPr>
      <a:lvl8pPr marL="3275929" algn="l" defTabSz="935980" rtl="0" eaLnBrk="1" latinLnBrk="0" hangingPunct="1">
        <a:defRPr kumimoji="1" sz="1842" kern="1200">
          <a:solidFill>
            <a:schemeClr val="tx1"/>
          </a:solidFill>
          <a:latin typeface="+mn-lt"/>
          <a:ea typeface="+mn-ea"/>
          <a:cs typeface="+mn-cs"/>
        </a:defRPr>
      </a:lvl8pPr>
      <a:lvl9pPr marL="3743919" algn="l" defTabSz="935980" rtl="0" eaLnBrk="1" latinLnBrk="0" hangingPunct="1">
        <a:defRPr kumimoji="1" sz="184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hyperlink" Target="https://www.clisroad.jp/" TargetMode="External"/><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hyperlink" Target="https://www.facebook.com/profile.php?id=100063759391451"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kitamotokurashi.com/"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hikarigai.com/" TargetMode="External"/><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6.jpeg"/><Relationship Id="rId5" Type="http://schemas.openxmlformats.org/officeDocument/2006/relationships/hyperlink" Target="https://www.facebook.com/hikarigaijiyugaoka?ref=embed_page" TargetMode="External"/><Relationship Id="rId4" Type="http://schemas.openxmlformats.org/officeDocument/2006/relationships/hyperlink" Target="https://www.instagram.com/jiyugaoka_hikarigai/"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s://himeji-miyuki.com/" TargetMode="External"/><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s://www.youtube.com/@miyukistreetchannel/featured" TargetMode="External"/><Relationship Id="rId4" Type="http://schemas.openxmlformats.org/officeDocument/2006/relationships/hyperlink" Target="https://www.instagram.com/himejimiyukistreet/"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s://itami-higashi.main.jp/" TargetMode="External"/><Relationship Id="rId7"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s://www.instagram.com/okaeri_beer/" TargetMode="External"/><Relationship Id="rId4" Type="http://schemas.openxmlformats.org/officeDocument/2006/relationships/hyperlink" Target="https://www.facebook.com/itamihigash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988F0-0610-C169-3810-F1F22A4FAB5B}"/>
            </a:ext>
          </a:extLst>
        </p:cNvPr>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4548AA1C-4AA8-F688-0330-BE3EB2E92EE7}"/>
              </a:ext>
            </a:extLst>
          </p:cNvPr>
          <p:cNvGraphicFramePr>
            <a:graphicFrameLocks noGrp="1"/>
          </p:cNvGraphicFramePr>
          <p:nvPr>
            <p:extLst>
              <p:ext uri="{D42A27DB-BD31-4B8C-83A1-F6EECF244321}">
                <p14:modId xmlns:p14="http://schemas.microsoft.com/office/powerpoint/2010/main" val="1215816813"/>
              </p:ext>
            </p:extLst>
          </p:nvPr>
        </p:nvGraphicFramePr>
        <p:xfrm>
          <a:off x="5788" y="720870"/>
          <a:ext cx="9326271" cy="6654313"/>
        </p:xfrm>
        <a:graphic>
          <a:graphicData uri="http://schemas.openxmlformats.org/drawingml/2006/table">
            <a:tbl>
              <a:tblPr firstRow="1" bandRow="1">
                <a:tableStyleId>{3B4B98B0-60AC-42C2-AFA5-B58CD77FA1E5}</a:tableStyleId>
              </a:tblPr>
              <a:tblGrid>
                <a:gridCol w="1678232">
                  <a:extLst>
                    <a:ext uri="{9D8B030D-6E8A-4147-A177-3AD203B41FA5}">
                      <a16:colId xmlns:a16="http://schemas.microsoft.com/office/drawing/2014/main" val="401855506"/>
                    </a:ext>
                  </a:extLst>
                </a:gridCol>
                <a:gridCol w="746760">
                  <a:extLst>
                    <a:ext uri="{9D8B030D-6E8A-4147-A177-3AD203B41FA5}">
                      <a16:colId xmlns:a16="http://schemas.microsoft.com/office/drawing/2014/main" val="3004882159"/>
                    </a:ext>
                  </a:extLst>
                </a:gridCol>
                <a:gridCol w="5295899">
                  <a:extLst>
                    <a:ext uri="{9D8B030D-6E8A-4147-A177-3AD203B41FA5}">
                      <a16:colId xmlns:a16="http://schemas.microsoft.com/office/drawing/2014/main" val="2500525537"/>
                    </a:ext>
                  </a:extLst>
                </a:gridCol>
                <a:gridCol w="830580">
                  <a:extLst>
                    <a:ext uri="{9D8B030D-6E8A-4147-A177-3AD203B41FA5}">
                      <a16:colId xmlns:a16="http://schemas.microsoft.com/office/drawing/2014/main" val="2286662663"/>
                    </a:ext>
                  </a:extLst>
                </a:gridCol>
                <a:gridCol w="774800">
                  <a:extLst>
                    <a:ext uri="{9D8B030D-6E8A-4147-A177-3AD203B41FA5}">
                      <a16:colId xmlns:a16="http://schemas.microsoft.com/office/drawing/2014/main" val="3493682809"/>
                    </a:ext>
                  </a:extLst>
                </a:gridCol>
              </a:tblGrid>
              <a:tr h="348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商店街名</a:t>
                      </a:r>
                    </a:p>
                  </a:txBody>
                  <a:tcPr marT="36000" marB="36000" anchor="ctr">
                    <a:lnL w="12700" cap="flat" cmpd="sng" algn="ctr">
                      <a:no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indent="0" algn="l"/>
                      <a:r>
                        <a:rPr kumimoji="1" lang="ja-JP" altLang="en-US" sz="11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市</a:t>
                      </a:r>
                    </a:p>
                  </a:txBody>
                  <a:tcPr marT="36000" marB="36000" anchor="ctr">
                    <a:lnL w="12700" cap="flat" cmpd="sng" algn="ctr">
                      <a:solidFill>
                        <a:srgbClr val="FF9999"/>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r>
                        <a:rPr kumimoji="1" lang="ja-JP" altLang="en-US" sz="11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事業名</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1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ページ数</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1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通し番号</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2773309859"/>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spc="-80" baseline="0" dirty="0">
                          <a:solidFill>
                            <a:schemeClr val="tx1"/>
                          </a:solidFill>
                          <a:latin typeface="UD デジタル 教科書体 NK-R" panose="02020400000000000000" pitchFamily="18" charset="-128"/>
                          <a:ea typeface="UD デジタル 教科書体 NK-R" panose="02020400000000000000" pitchFamily="18" charset="-128"/>
                        </a:rPr>
                        <a:t>クリスロード商店街振興組合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dirty="0">
                          <a:solidFill>
                            <a:schemeClr val="tx1"/>
                          </a:solidFill>
                          <a:latin typeface="UD デジタル 教科書体 NK-R" panose="02020400000000000000" pitchFamily="18" charset="-128"/>
                          <a:ea typeface="UD デジタル 教科書体 NK-R" panose="02020400000000000000" pitchFamily="18" charset="-128"/>
                        </a:rPr>
                        <a:t>宮城県</a:t>
                      </a:r>
                      <a:endParaRPr kumimoji="1" lang="en-US" altLang="ja-JP" sz="1050" b="1" spc="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spc="0" dirty="0">
                          <a:solidFill>
                            <a:schemeClr val="tx1"/>
                          </a:solidFill>
                          <a:latin typeface="UD デジタル 教科書体 NK-R" panose="02020400000000000000" pitchFamily="18" charset="-128"/>
                          <a:ea typeface="UD デジタル 教科書体 NK-R" panose="02020400000000000000" pitchFamily="18" charset="-128"/>
                        </a:rPr>
                        <a:t>仙台市</a:t>
                      </a:r>
                      <a:endParaRPr kumimoji="1" lang="zh-TW" altLang="en-US" sz="1050" b="1" spc="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Google</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ビジネスプロフィールを活用した商店街デジタル化事業</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１</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R6-50</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2155895"/>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spc="-80" baseline="0" dirty="0">
                          <a:solidFill>
                            <a:schemeClr val="tx1"/>
                          </a:solidFill>
                          <a:latin typeface="UD デジタル 教科書体 NK-R" panose="02020400000000000000" pitchFamily="18" charset="-128"/>
                          <a:ea typeface="UD デジタル 教科書体 NK-R" panose="02020400000000000000" pitchFamily="18" charset="-128"/>
                        </a:rPr>
                        <a:t>北本団地商店街</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dirty="0">
                          <a:solidFill>
                            <a:schemeClr val="tx1"/>
                          </a:solidFill>
                          <a:latin typeface="UD デジタル 教科書体 NK-R" panose="02020400000000000000" pitchFamily="18" charset="-128"/>
                          <a:ea typeface="UD デジタル 教科書体 NK-R" panose="02020400000000000000" pitchFamily="18" charset="-128"/>
                        </a:rPr>
                        <a:t>埼玉県</a:t>
                      </a:r>
                      <a:endParaRPr kumimoji="1" lang="en-US" altLang="ja-JP" sz="1050" b="1" spc="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spc="0" dirty="0">
                          <a:solidFill>
                            <a:schemeClr val="tx1"/>
                          </a:solidFill>
                          <a:latin typeface="UD デジタル 教科書体 NK-R" panose="02020400000000000000" pitchFamily="18" charset="-128"/>
                          <a:ea typeface="UD デジタル 教科書体 NK-R" panose="02020400000000000000" pitchFamily="18" charset="-128"/>
                        </a:rPr>
                        <a:t>北本市</a:t>
                      </a:r>
                      <a:endParaRPr kumimoji="1" lang="zh-TW" altLang="en-US" sz="1050" b="1" spc="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コミュニティ・商業機能の再構築に向けた拠点整備事業</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～コミュニケーションが生まれる商店街づくり～</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P2</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R6-30</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9729805"/>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spc="-80" baseline="0" dirty="0">
                          <a:solidFill>
                            <a:schemeClr val="tx1"/>
                          </a:solidFill>
                          <a:latin typeface="UD デジタル 教科書体 NK-R" panose="02020400000000000000" pitchFamily="18" charset="-128"/>
                          <a:ea typeface="UD デジタル 教科書体 NK-R" panose="02020400000000000000" pitchFamily="18" charset="-128"/>
                        </a:rPr>
                        <a:t>自由が丘ひかり街協同組合</a:t>
                      </a:r>
                      <a:endParaRPr kumimoji="1" lang="zh-TW" altLang="en-US" sz="1050" b="1" spc="-8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dirty="0">
                          <a:solidFill>
                            <a:schemeClr val="tx1"/>
                          </a:solidFill>
                          <a:latin typeface="UD デジタル 教科書体 NK-R" panose="02020400000000000000" pitchFamily="18" charset="-128"/>
                          <a:ea typeface="UD デジタル 教科書体 NK-R" panose="02020400000000000000" pitchFamily="18" charset="-128"/>
                        </a:rPr>
                        <a:t>東京都</a:t>
                      </a:r>
                      <a:endParaRPr kumimoji="1" lang="en-US" altLang="ja-JP" sz="1050" b="1" spc="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spc="0" dirty="0">
                          <a:solidFill>
                            <a:schemeClr val="tx1"/>
                          </a:solidFill>
                          <a:latin typeface="UD デジタル 教科書体 NK-R" panose="02020400000000000000" pitchFamily="18" charset="-128"/>
                          <a:ea typeface="UD デジタル 教科書体 NK-R" panose="02020400000000000000" pitchFamily="18" charset="-128"/>
                        </a:rPr>
                        <a:t>目黒区</a:t>
                      </a:r>
                      <a:endParaRPr kumimoji="1" lang="zh-TW" altLang="en-US" sz="1050" b="1" spc="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将来に継承していく「商店街リブランディング化」事業</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P3</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R6-31</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5552500"/>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spc="-80" baseline="0" dirty="0">
                          <a:solidFill>
                            <a:schemeClr val="tx1"/>
                          </a:solidFill>
                          <a:latin typeface="UD デジタル 教科書体 NK-R" panose="02020400000000000000" pitchFamily="18" charset="-128"/>
                          <a:ea typeface="UD デジタル 教科書体 NK-R" panose="02020400000000000000" pitchFamily="18" charset="-128"/>
                        </a:rPr>
                        <a:t>姫路御幸通商店街振興組合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050" b="1" spc="0" dirty="0">
                          <a:solidFill>
                            <a:schemeClr val="tx1"/>
                          </a:solidFill>
                          <a:latin typeface="UD デジタル 教科書体 NK-R" panose="02020400000000000000" pitchFamily="18" charset="-128"/>
                          <a:ea typeface="UD デジタル 教科書体 NK-R" panose="02020400000000000000" pitchFamily="18" charset="-128"/>
                        </a:rPr>
                        <a:t>兵庫県</a:t>
                      </a:r>
                      <a:endParaRPr kumimoji="1" lang="en-US" altLang="zh-TW" sz="1050" b="1" spc="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zh-TW" altLang="en-US" sz="1050" b="1" spc="0" dirty="0">
                          <a:solidFill>
                            <a:schemeClr val="tx1"/>
                          </a:solidFill>
                          <a:latin typeface="UD デジタル 教科書体 NK-R" panose="02020400000000000000" pitchFamily="18" charset="-128"/>
                          <a:ea typeface="UD デジタル 教科書体 NK-R" panose="02020400000000000000" pitchFamily="18" charset="-128"/>
                        </a:rPr>
                        <a:t>姫路市</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姫路城世界遺産登録</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30</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周年</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&amp;</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姫路御幸通商店街振興組合発足</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50</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周年記念　「みゆき通り映画化プロジェクト」事業</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P4</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R6-29</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3605003"/>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spc="-80" baseline="0" dirty="0">
                          <a:solidFill>
                            <a:schemeClr val="tx1"/>
                          </a:solidFill>
                          <a:latin typeface="UD デジタル 教科書体 NK-R" panose="02020400000000000000" pitchFamily="18" charset="-128"/>
                          <a:ea typeface="UD デジタル 教科書体 NK-R" panose="02020400000000000000" pitchFamily="18" charset="-128"/>
                        </a:rPr>
                        <a:t>伊丹阪急駅東商店会</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050" b="1" spc="0" dirty="0">
                          <a:solidFill>
                            <a:schemeClr val="tx1"/>
                          </a:solidFill>
                          <a:latin typeface="UD デジタル 教科書体 NK-R" panose="02020400000000000000" pitchFamily="18" charset="-128"/>
                          <a:ea typeface="UD デジタル 教科書体 NK-R" panose="02020400000000000000" pitchFamily="18" charset="-128"/>
                        </a:rPr>
                        <a:t>兵庫県</a:t>
                      </a:r>
                      <a:endParaRPr kumimoji="1" lang="en-US" altLang="zh-TW" sz="1050" b="1" spc="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zh-TW" altLang="en-US" sz="1050" b="1" spc="0" dirty="0">
                          <a:solidFill>
                            <a:schemeClr val="tx1"/>
                          </a:solidFill>
                          <a:latin typeface="UD デジタル 教科書体 NK-R" panose="02020400000000000000" pitchFamily="18" charset="-128"/>
                          <a:ea typeface="UD デジタル 教科書体 NK-R" panose="02020400000000000000" pitchFamily="18" charset="-128"/>
                        </a:rPr>
                        <a:t>伊丹市</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産官学コラボ　～商店街オリジナル商品「ひがし商店街おかえりビール」開発事業</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P5</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R6-32</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8947941"/>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5518650"/>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6367179"/>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5986088"/>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474284"/>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4877624"/>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93088"/>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1985207"/>
                  </a:ext>
                </a:extLst>
              </a:tr>
              <a:tr h="393929">
                <a:tc>
                  <a:txBody>
                    <a:bodyPr/>
                    <a:lstStyle/>
                    <a:p>
                      <a:pPr algn="l"/>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9636835"/>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0303299"/>
                  </a:ext>
                </a:extLst>
              </a:tr>
            </a:tbl>
          </a:graphicData>
        </a:graphic>
      </p:graphicFrame>
      <p:sp>
        <p:nvSpPr>
          <p:cNvPr id="6" name="テキスト ボックス 5">
            <a:extLst>
              <a:ext uri="{FF2B5EF4-FFF2-40B4-BE49-F238E27FC236}">
                <a16:creationId xmlns:a16="http://schemas.microsoft.com/office/drawing/2014/main" id="{5892CCCB-9A0E-CE4A-0235-43908D307A7E}"/>
              </a:ext>
            </a:extLst>
          </p:cNvPr>
          <p:cNvSpPr txBox="1"/>
          <p:nvPr/>
        </p:nvSpPr>
        <p:spPr>
          <a:xfrm>
            <a:off x="442945" y="328976"/>
            <a:ext cx="4559696" cy="338554"/>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4472C4">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商店街レポート（他府県）</a:t>
            </a:r>
          </a:p>
        </p:txBody>
      </p:sp>
      <p:pic>
        <p:nvPicPr>
          <p:cNvPr id="112" name="図 111">
            <a:extLst>
              <a:ext uri="{FF2B5EF4-FFF2-40B4-BE49-F238E27FC236}">
                <a16:creationId xmlns:a16="http://schemas.microsoft.com/office/drawing/2014/main" id="{1D857743-026B-11D2-AC9F-E785F8961FA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2179"/>
          <a:stretch/>
        </p:blipFill>
        <p:spPr>
          <a:xfrm>
            <a:off x="3965713" y="325097"/>
            <a:ext cx="5366347" cy="275231"/>
          </a:xfrm>
          <a:prstGeom prst="rect">
            <a:avLst/>
          </a:prstGeom>
        </p:spPr>
      </p:pic>
      <p:pic>
        <p:nvPicPr>
          <p:cNvPr id="113" name="図 112">
            <a:extLst>
              <a:ext uri="{FF2B5EF4-FFF2-40B4-BE49-F238E27FC236}">
                <a16:creationId xmlns:a16="http://schemas.microsoft.com/office/drawing/2014/main" id="{F2314032-DE79-BA74-F109-2A0827E2707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3380"/>
          <a:stretch/>
        </p:blipFill>
        <p:spPr>
          <a:xfrm>
            <a:off x="1" y="328977"/>
            <a:ext cx="403189" cy="275231"/>
          </a:xfrm>
          <a:prstGeom prst="rect">
            <a:avLst/>
          </a:prstGeom>
        </p:spPr>
      </p:pic>
    </p:spTree>
    <p:extLst>
      <p:ext uri="{BB962C8B-B14F-4D97-AF65-F5344CB8AC3E}">
        <p14:creationId xmlns:p14="http://schemas.microsoft.com/office/powerpoint/2010/main" val="1886556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3FBCB546-8080-43D9-BBBA-F75D31EA7F2E}"/>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R6-50</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a:t>
            </a:r>
            <a:endParaRPr kumimoji="1" lang="ja-JP" altLang="en-US" sz="900" dirty="0">
              <a:latin typeface="Meiryo UI" panose="020B0604030504040204" pitchFamily="50" charset="-128"/>
              <a:ea typeface="Meiryo UI" panose="020B0604030504040204" pitchFamily="50" charset="-128"/>
            </a:endParaRPr>
          </a:p>
        </p:txBody>
      </p:sp>
      <p:graphicFrame>
        <p:nvGraphicFramePr>
          <p:cNvPr id="2" name="表 1">
            <a:extLst>
              <a:ext uri="{FF2B5EF4-FFF2-40B4-BE49-F238E27FC236}">
                <a16:creationId xmlns:a16="http://schemas.microsoft.com/office/drawing/2014/main" id="{968DEA5A-57CF-AB0A-C0E2-7AD5F4E055CF}"/>
              </a:ext>
            </a:extLst>
          </p:cNvPr>
          <p:cNvGraphicFramePr>
            <a:graphicFrameLocks noGrp="1"/>
          </p:cNvGraphicFramePr>
          <p:nvPr>
            <p:extLst>
              <p:ext uri="{D42A27DB-BD31-4B8C-83A1-F6EECF244321}">
                <p14:modId xmlns:p14="http://schemas.microsoft.com/office/powerpoint/2010/main" val="1436867526"/>
              </p:ext>
            </p:extLst>
          </p:nvPr>
        </p:nvGraphicFramePr>
        <p:xfrm>
          <a:off x="0" y="239624"/>
          <a:ext cx="9360552" cy="6810105"/>
        </p:xfrm>
        <a:graphic>
          <a:graphicData uri="http://schemas.openxmlformats.org/drawingml/2006/table">
            <a:tbl>
              <a:tblPr firstRow="1" bandRow="1">
                <a:tableStyleId>{93296810-A885-4BE3-A3E7-6D5BEEA58F35}</a:tableStyleId>
              </a:tblPr>
              <a:tblGrid>
                <a:gridCol w="2444437">
                  <a:extLst>
                    <a:ext uri="{9D8B030D-6E8A-4147-A177-3AD203B41FA5}">
                      <a16:colId xmlns:a16="http://schemas.microsoft.com/office/drawing/2014/main" val="1247304762"/>
                    </a:ext>
                  </a:extLst>
                </a:gridCol>
                <a:gridCol w="428073">
                  <a:extLst>
                    <a:ext uri="{9D8B030D-6E8A-4147-A177-3AD203B41FA5}">
                      <a16:colId xmlns:a16="http://schemas.microsoft.com/office/drawing/2014/main" val="2386351658"/>
                    </a:ext>
                  </a:extLst>
                </a:gridCol>
                <a:gridCol w="2161218">
                  <a:extLst>
                    <a:ext uri="{9D8B030D-6E8A-4147-A177-3AD203B41FA5}">
                      <a16:colId xmlns:a16="http://schemas.microsoft.com/office/drawing/2014/main" val="4136233601"/>
                    </a:ext>
                  </a:extLst>
                </a:gridCol>
                <a:gridCol w="300273">
                  <a:extLst>
                    <a:ext uri="{9D8B030D-6E8A-4147-A177-3AD203B41FA5}">
                      <a16:colId xmlns:a16="http://schemas.microsoft.com/office/drawing/2014/main" val="1134428704"/>
                    </a:ext>
                  </a:extLst>
                </a:gridCol>
                <a:gridCol w="917881">
                  <a:extLst>
                    <a:ext uri="{9D8B030D-6E8A-4147-A177-3AD203B41FA5}">
                      <a16:colId xmlns:a16="http://schemas.microsoft.com/office/drawing/2014/main" val="979907531"/>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020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クリスロード商店街振興組合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2">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所在地：宮城県仙台市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ja-JP" sz="800" b="0" dirty="0">
                          <a:solidFill>
                            <a:schemeClr val="tx1"/>
                          </a:solidFill>
                          <a:latin typeface="Meiryo UI" panose="020B0604030504040204" pitchFamily="50" charset="-128"/>
                          <a:ea typeface="Meiryo UI" panose="020B0604030504040204" pitchFamily="50" charset="-128"/>
                        </a:rPr>
                        <a:t>JR</a:t>
                      </a:r>
                      <a:r>
                        <a:rPr kumimoji="1" lang="ja-JP" altLang="en-US" sz="800" b="0" dirty="0">
                          <a:solidFill>
                            <a:schemeClr val="tx1"/>
                          </a:solidFill>
                          <a:latin typeface="Meiryo UI" panose="020B0604030504040204" pitchFamily="50" charset="-128"/>
                          <a:ea typeface="Meiryo UI" panose="020B0604030504040204" pitchFamily="50" charset="-128"/>
                        </a:rPr>
                        <a:t> 仙台駅、あおば通駅、地下鉄南北線 仙台駅 </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155</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gridSpan="3">
                  <a:txBody>
                    <a:bodyPr/>
                    <a:lstStyle/>
                    <a:p>
                      <a:pPr>
                        <a:lnSpc>
                          <a:spcPct val="100000"/>
                        </a:lnSpc>
                      </a:pPr>
                      <a:r>
                        <a:rPr kumimoji="1" lang="ja-JP" altLang="en-US" sz="800" dirty="0">
                          <a:latin typeface="Meiryo UI" panose="020B0604030504040204" pitchFamily="50" charset="-128"/>
                          <a:ea typeface="Meiryo UI" panose="020B0604030504040204" pitchFamily="50" charset="-128"/>
                        </a:rPr>
                        <a:t>■クリスロード商店街公式</a:t>
                      </a:r>
                      <a:r>
                        <a:rPr kumimoji="1" lang="en-US" altLang="ja-JP" sz="800" dirty="0">
                          <a:latin typeface="Meiryo UI" panose="020B0604030504040204" pitchFamily="50" charset="-128"/>
                          <a:ea typeface="Meiryo UI" panose="020B0604030504040204" pitchFamily="50" charset="-128"/>
                        </a:rPr>
                        <a:t>HP</a:t>
                      </a:r>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hlinkClick r:id="rId3"/>
                        </a:rPr>
                        <a:t>https://www.clisroad.jp/</a:t>
                      </a:r>
                      <a:endParaRPr kumimoji="1" lang="en-US" altLang="ja-JP" sz="800" dirty="0">
                        <a:latin typeface="Meiryo UI" panose="020B0604030504040204" pitchFamily="50" charset="-128"/>
                        <a:ea typeface="Meiryo UI" panose="020B0604030504040204" pitchFamily="50" charset="-128"/>
                      </a:endParaRPr>
                    </a:p>
                    <a:p>
                      <a:pPr>
                        <a:lnSpc>
                          <a:spcPct val="100000"/>
                        </a:lnSpc>
                      </a:pPr>
                      <a:r>
                        <a:rPr kumimoji="1" lang="ja-JP" altLang="en-US" sz="800" dirty="0">
                          <a:latin typeface="Meiryo UI" panose="020B0604030504040204" pitchFamily="50" charset="-128"/>
                          <a:ea typeface="Meiryo UI" panose="020B0604030504040204" pitchFamily="50" charset="-128"/>
                        </a:rPr>
                        <a:t>■クリスロード商店街　</a:t>
                      </a:r>
                      <a:r>
                        <a:rPr kumimoji="1" lang="en-US" altLang="ja-JP" sz="800" dirty="0">
                          <a:solidFill>
                            <a:schemeClr val="tx1"/>
                          </a:solidFill>
                          <a:latin typeface="Meiryo UI" panose="020B0604030504040204" pitchFamily="50" charset="-128"/>
                          <a:ea typeface="Meiryo UI" panose="020B0604030504040204" pitchFamily="50" charset="-128"/>
                        </a:rPr>
                        <a:t>Facebook</a:t>
                      </a:r>
                    </a:p>
                    <a:p>
                      <a:pPr>
                        <a:lnSpc>
                          <a:spcPct val="100000"/>
                        </a:lnSpc>
                      </a:pPr>
                      <a:r>
                        <a:rPr kumimoji="1" lang="en-US" altLang="ja-JP" sz="800" dirty="0">
                          <a:latin typeface="Meiryo UI" panose="020B0604030504040204" pitchFamily="50" charset="-128"/>
                          <a:ea typeface="Meiryo UI" panose="020B0604030504040204" pitchFamily="50" charset="-128"/>
                          <a:hlinkClick r:id="rId4"/>
                        </a:rPr>
                        <a:t>https://www.facebook.com/profile.php?id=100063759391451</a:t>
                      </a:r>
                      <a:endParaRPr kumimoji="1"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81699797"/>
                  </a:ext>
                </a:extLst>
              </a:tr>
              <a:tr h="51449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solidFill>
                            <a:schemeClr val="tx1"/>
                          </a:solidFill>
                          <a:latin typeface="Meiryo UI" panose="020B0604030504040204" pitchFamily="50" charset="-128"/>
                          <a:ea typeface="Meiryo UI" panose="020B0604030504040204" pitchFamily="50" charset="-128"/>
                        </a:rPr>
                        <a:t>Google</a:t>
                      </a:r>
                      <a:r>
                        <a:rPr kumimoji="1" lang="ja-JP" altLang="en-US" sz="1050" b="0" dirty="0">
                          <a:solidFill>
                            <a:schemeClr val="tx1"/>
                          </a:solidFill>
                          <a:latin typeface="Meiryo UI" panose="020B0604030504040204" pitchFamily="50" charset="-128"/>
                          <a:ea typeface="Meiryo UI" panose="020B0604030504040204" pitchFamily="50" charset="-128"/>
                        </a:rPr>
                        <a:t>ビジネスプロフィールを活用した商店街デジタル化事業</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nSpc>
                          <a:spcPct val="100000"/>
                        </a:lnSpc>
                      </a:pPr>
                      <a:r>
                        <a:rPr kumimoji="1" lang="ja-JP" altLang="en-US" sz="800" dirty="0">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経済産業省　令和</a:t>
                      </a:r>
                      <a:r>
                        <a:rPr kumimoji="1" lang="en-US" altLang="ja-JP" sz="800" dirty="0">
                          <a:solidFill>
                            <a:schemeClr val="tx1"/>
                          </a:solidFill>
                          <a:latin typeface="Meiryo UI" panose="020B0604030504040204" pitchFamily="50" charset="-128"/>
                          <a:ea typeface="Meiryo UI" panose="020B0604030504040204" pitchFamily="50" charset="-128"/>
                        </a:rPr>
                        <a:t>3</a:t>
                      </a:r>
                      <a:r>
                        <a:rPr kumimoji="1" lang="ja-JP" altLang="en-US" sz="800" dirty="0">
                          <a:solidFill>
                            <a:schemeClr val="tx1"/>
                          </a:solidFill>
                          <a:latin typeface="Meiryo UI" panose="020B0604030504040204" pitchFamily="50" charset="-128"/>
                          <a:ea typeface="Meiryo UI" panose="020B0604030504040204" pitchFamily="50" charset="-128"/>
                        </a:rPr>
                        <a:t>年度　</a:t>
                      </a:r>
                      <a:r>
                        <a:rPr kumimoji="1" lang="en-US" altLang="ja-JP" sz="800" dirty="0">
                          <a:solidFill>
                            <a:schemeClr val="tx1"/>
                          </a:solidFill>
                          <a:latin typeface="Meiryo UI" panose="020B0604030504040204" pitchFamily="50" charset="-128"/>
                          <a:ea typeface="Meiryo UI" panose="020B0604030504040204" pitchFamily="50" charset="-128"/>
                        </a:rPr>
                        <a:t>IT</a:t>
                      </a:r>
                      <a:r>
                        <a:rPr kumimoji="1" lang="ja-JP" altLang="en-US" sz="800" dirty="0">
                          <a:solidFill>
                            <a:schemeClr val="tx1"/>
                          </a:solidFill>
                          <a:latin typeface="Meiryo UI" panose="020B0604030504040204" pitchFamily="50" charset="-128"/>
                          <a:ea typeface="Meiryo UI" panose="020B0604030504040204" pitchFamily="50" charset="-128"/>
                        </a:rPr>
                        <a:t>導入</a:t>
                      </a:r>
                      <a:r>
                        <a:rPr kumimoji="1" lang="ja-JP" altLang="en-US" sz="800" dirty="0">
                          <a:latin typeface="Meiryo UI" panose="020B0604030504040204" pitchFamily="50" charset="-128"/>
                          <a:ea typeface="Meiryo UI" panose="020B0604030504040204" pitchFamily="50" charset="-128"/>
                        </a:rPr>
                        <a:t>補助金</a:t>
                      </a:r>
                      <a:endParaRPr kumimoji="1" lang="en-US" altLang="ja-JP" sz="800" dirty="0">
                        <a:latin typeface="Meiryo UI" panose="020B0604030504040204" pitchFamily="50" charset="-128"/>
                        <a:ea typeface="Meiryo UI" panose="020B0604030504040204" pitchFamily="50" charset="-128"/>
                      </a:endParaRPr>
                    </a:p>
                    <a:p>
                      <a:pPr>
                        <a:lnSpc>
                          <a:spcPct val="100000"/>
                        </a:lnSpc>
                      </a:pPr>
                      <a:r>
                        <a:rPr kumimoji="1" lang="ja-JP" altLang="en-US" sz="800" dirty="0">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宮城県（宮城県</a:t>
                      </a:r>
                      <a:r>
                        <a:rPr kumimoji="1" lang="ja-JP" altLang="en-US" sz="800" strike="noStrike" dirty="0">
                          <a:solidFill>
                            <a:schemeClr val="tx1"/>
                          </a:solidFill>
                          <a:latin typeface="Meiryo UI" panose="020B0604030504040204" pitchFamily="50" charset="-128"/>
                          <a:ea typeface="Meiryo UI" panose="020B0604030504040204" pitchFamily="50" charset="-128"/>
                        </a:rPr>
                        <a:t>商店街振興組合連合会）　</a:t>
                      </a:r>
                      <a:r>
                        <a:rPr kumimoji="1" lang="ja-JP" altLang="en-US" sz="800" dirty="0">
                          <a:solidFill>
                            <a:schemeClr val="tx1"/>
                          </a:solidFill>
                          <a:latin typeface="Meiryo UI" panose="020B0604030504040204" pitchFamily="50" charset="-128"/>
                          <a:ea typeface="Meiryo UI" panose="020B0604030504040204" pitchFamily="50" charset="-128"/>
                        </a:rPr>
                        <a:t>令和</a:t>
                      </a:r>
                      <a:r>
                        <a:rPr kumimoji="1" lang="en-US" altLang="ja-JP" sz="800" dirty="0">
                          <a:solidFill>
                            <a:schemeClr val="tx1"/>
                          </a:solidFill>
                          <a:latin typeface="Meiryo UI" panose="020B0604030504040204" pitchFamily="50" charset="-128"/>
                          <a:ea typeface="Meiryo UI" panose="020B0604030504040204" pitchFamily="50" charset="-128"/>
                        </a:rPr>
                        <a:t>5</a:t>
                      </a:r>
                      <a:r>
                        <a:rPr kumimoji="1" lang="ja-JP" altLang="en-US" sz="800" dirty="0">
                          <a:solidFill>
                            <a:schemeClr val="tx1"/>
                          </a:solidFill>
                          <a:latin typeface="Meiryo UI" panose="020B0604030504040204" pitchFamily="50" charset="-128"/>
                          <a:ea typeface="Meiryo UI" panose="020B0604030504040204" pitchFamily="50" charset="-128"/>
                        </a:rPr>
                        <a:t>年度　</a:t>
                      </a:r>
                      <a:r>
                        <a:rPr kumimoji="1" lang="ja-JP" altLang="en-US" sz="800" dirty="0">
                          <a:latin typeface="Meiryo UI" panose="020B0604030504040204" pitchFamily="50" charset="-128"/>
                          <a:ea typeface="Meiryo UI" panose="020B0604030504040204" pitchFamily="50" charset="-128"/>
                        </a:rPr>
                        <a:t>商店街活性化推進調査・研究事業</a:t>
                      </a:r>
                      <a:endParaRPr kumimoji="1" lang="en-US" altLang="ja-JP" sz="800" dirty="0">
                        <a:latin typeface="Meiryo UI" panose="020B0604030504040204" pitchFamily="50" charset="-128"/>
                        <a:ea typeface="Meiryo UI" panose="020B0604030504040204" pitchFamily="50" charset="-128"/>
                      </a:endParaRPr>
                    </a:p>
                    <a:p>
                      <a:pPr>
                        <a:lnSpc>
                          <a:spcPct val="100000"/>
                        </a:lnSpc>
                      </a:pPr>
                      <a:r>
                        <a:rPr kumimoji="1" lang="ja-JP" altLang="en-US" sz="800" dirty="0">
                          <a:latin typeface="Meiryo UI" panose="020B0604030504040204" pitchFamily="50" charset="-128"/>
                          <a:ea typeface="Meiryo UI" panose="020B0604030504040204" pitchFamily="50" charset="-128"/>
                        </a:rPr>
                        <a:t>■仙台市　</a:t>
                      </a:r>
                      <a:r>
                        <a:rPr kumimoji="1" lang="zh-TW" altLang="en-US" sz="800" dirty="0">
                          <a:latin typeface="Meiryo UI" panose="020B0604030504040204" pitchFamily="50" charset="-128"/>
                          <a:ea typeface="Meiryo UI" panose="020B0604030504040204" pitchFamily="50" charset="-128"/>
                        </a:rPr>
                        <a:t>令和</a:t>
                      </a:r>
                      <a:r>
                        <a:rPr kumimoji="1" lang="en-US" altLang="zh-TW" sz="800" dirty="0">
                          <a:latin typeface="Meiryo UI" panose="020B0604030504040204" pitchFamily="50" charset="-128"/>
                          <a:ea typeface="Meiryo UI" panose="020B0604030504040204" pitchFamily="50" charset="-128"/>
                        </a:rPr>
                        <a:t>6</a:t>
                      </a:r>
                      <a:r>
                        <a:rPr kumimoji="1" lang="zh-TW" altLang="en-US" sz="800" dirty="0">
                          <a:latin typeface="Meiryo UI" panose="020B0604030504040204" pitchFamily="50" charset="-128"/>
                          <a:ea typeface="Meiryo UI" panose="020B0604030504040204" pitchFamily="50" charset="-128"/>
                        </a:rPr>
                        <a:t>年</a:t>
                      </a:r>
                      <a:r>
                        <a:rPr kumimoji="1" lang="ja-JP" altLang="en-US" sz="800" dirty="0">
                          <a:solidFill>
                            <a:schemeClr val="tx1"/>
                          </a:solidFill>
                          <a:latin typeface="Meiryo UI" panose="020B0604030504040204" pitchFamily="50" charset="-128"/>
                          <a:ea typeface="Meiryo UI" panose="020B0604030504040204" pitchFamily="50" charset="-128"/>
                        </a:rPr>
                        <a:t>度　</a:t>
                      </a:r>
                      <a:r>
                        <a:rPr kumimoji="1" lang="zh-TW" altLang="en-US" sz="800" dirty="0">
                          <a:solidFill>
                            <a:schemeClr val="tx1"/>
                          </a:solidFill>
                          <a:latin typeface="Meiryo UI" panose="020B0604030504040204" pitchFamily="50" charset="-128"/>
                          <a:ea typeface="Meiryo UI" panose="020B0604030504040204" pitchFamily="50" charset="-128"/>
                        </a:rPr>
                        <a:t>組合</a:t>
                      </a:r>
                      <a:r>
                        <a:rPr kumimoji="1" lang="zh-TW" altLang="en-US" sz="800" dirty="0">
                          <a:latin typeface="Meiryo UI" panose="020B0604030504040204" pitchFamily="50" charset="-128"/>
                          <a:ea typeface="Meiryo UI" panose="020B0604030504040204" pitchFamily="50" charset="-128"/>
                        </a:rPr>
                        <a:t>等活性化研究事業</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4065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■「ちょっと先を行く商店街」をテーマに、商店街の未来を考える取組の端緒として</a:t>
                      </a:r>
                      <a:r>
                        <a:rPr kumimoji="1" lang="en-US" altLang="ja-JP" sz="900" b="0" dirty="0">
                          <a:solidFill>
                            <a:schemeClr val="tx1"/>
                          </a:solidFill>
                          <a:latin typeface="Meiryo UI" panose="020B0604030504040204" pitchFamily="50" charset="-128"/>
                          <a:ea typeface="Meiryo UI" panose="020B0604030504040204" pitchFamily="50" charset="-128"/>
                        </a:rPr>
                        <a:t>Google</a:t>
                      </a:r>
                      <a:r>
                        <a:rPr kumimoji="1" lang="ja-JP" altLang="en-US" sz="900" b="0" dirty="0">
                          <a:solidFill>
                            <a:schemeClr val="tx1"/>
                          </a:solidFill>
                          <a:latin typeface="Meiryo UI" panose="020B0604030504040204" pitchFamily="50" charset="-128"/>
                          <a:ea typeface="Meiryo UI" panose="020B0604030504040204" pitchFamily="50" charset="-128"/>
                        </a:rPr>
                        <a:t>ビジネスプロフィールを活用した商店街のデジタル化に着手。組織として各店舗の</a:t>
                      </a:r>
                      <a:r>
                        <a:rPr kumimoji="1" lang="en-US" altLang="ja-JP" sz="900" b="0" dirty="0">
                          <a:solidFill>
                            <a:schemeClr val="tx1"/>
                          </a:solidFill>
                          <a:latin typeface="Meiryo UI" panose="020B0604030504040204" pitchFamily="50" charset="-128"/>
                          <a:ea typeface="Meiryo UI" panose="020B0604030504040204" pitchFamily="50" charset="-128"/>
                        </a:rPr>
                        <a:t>Google </a:t>
                      </a:r>
                      <a:r>
                        <a:rPr kumimoji="1" lang="ja-JP" altLang="en-US" sz="900" b="0" dirty="0">
                          <a:solidFill>
                            <a:schemeClr val="tx1"/>
                          </a:solidFill>
                          <a:latin typeface="Meiryo UI" panose="020B0604030504040204" pitchFamily="50" charset="-128"/>
                          <a:ea typeface="Meiryo UI" panose="020B0604030504040204" pitchFamily="50" charset="-128"/>
                        </a:rPr>
                        <a:t>ビジネスプロフィール活用を支援し、店舗集客に寄与。商店街イベント情報を各店舗のアカウントで発信し、イベント情報の露出機会を増やした。また、各店舗の</a:t>
                      </a:r>
                      <a:r>
                        <a:rPr kumimoji="1" lang="en-US" altLang="ja-JP" sz="900" b="0" dirty="0">
                          <a:solidFill>
                            <a:schemeClr val="tx1"/>
                          </a:solidFill>
                          <a:latin typeface="Meiryo UI" panose="020B0604030504040204" pitchFamily="50" charset="-128"/>
                          <a:ea typeface="Meiryo UI" panose="020B0604030504040204" pitchFamily="50" charset="-128"/>
                        </a:rPr>
                        <a:t>Google </a:t>
                      </a:r>
                      <a:r>
                        <a:rPr kumimoji="1" lang="ja-JP" altLang="en-US" sz="900" b="0" dirty="0">
                          <a:solidFill>
                            <a:schemeClr val="tx1"/>
                          </a:solidFill>
                          <a:latin typeface="Meiryo UI" panose="020B0604030504040204" pitchFamily="50" charset="-128"/>
                          <a:ea typeface="Meiryo UI" panose="020B0604030504040204" pitchFamily="50" charset="-128"/>
                        </a:rPr>
                        <a:t>ビジネスプロフィールデータを横断的に分析し、今後のプロモーションに活用できるデータの取得を支援をするなど、組織的にデジタルを活用した取組みをきっかけに、さらなる商店街のデジタル進化をめざ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sz="1900" dirty="0"/>
                    </a:p>
                  </a:txBody>
                  <a:tcPr marL="89220" marR="89220" marT="44610" marB="44610" anchor="ctr">
                    <a:solidFill>
                      <a:srgbClr val="FF9999"/>
                    </a:solidFill>
                  </a:tcPr>
                </a:tc>
                <a:tc hMerge="1">
                  <a:txBody>
                    <a:bodyPr/>
                    <a:lstStyle/>
                    <a:p>
                      <a:endParaRPr kumimoji="1" lang="ja-JP" altLang="en-US" sz="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2052000">
                <a:tc gridSpan="2">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■来街者獲得の課題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・コロナ禍を過ぎても戻らない来街者数への不安</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・東北を尋ねる国内外旅行者は、仙台駅での乗り換え</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だけになってしまうため、商店街への来街に繋げたい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endParaRPr kumimoji="1" lang="en-US" altLang="ja-JP" sz="6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■デジタル活用の課題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・デジタルで集客を実施した方が良いと理解していても、</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第一歩が踏み出せない、個々の店舗で管理が難しい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・ネットや</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を利用した場合、クチコミの書き込みに対し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どう対応したらよいかわからず不安</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宮城県商店街振興組合連合会（以下「県振連」）の</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セミナー「アフターコロナにおける商店街の展望と戦略」で、</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無料で活用できる</a:t>
                      </a:r>
                      <a:r>
                        <a:rPr kumimoji="1" lang="en-US" altLang="ja-JP" sz="900" dirty="0">
                          <a:solidFill>
                            <a:schemeClr val="tx1"/>
                          </a:solidFill>
                          <a:latin typeface="Meiryo UI" panose="020B0604030504040204" pitchFamily="50" charset="-128"/>
                          <a:ea typeface="Meiryo UI" panose="020B0604030504040204" pitchFamily="50" charset="-128"/>
                        </a:rPr>
                        <a:t>Google </a:t>
                      </a:r>
                      <a:r>
                        <a:rPr kumimoji="1" lang="ja-JP" altLang="en-US" sz="900" dirty="0">
                          <a:solidFill>
                            <a:schemeClr val="tx1"/>
                          </a:solidFill>
                          <a:latin typeface="Meiryo UI" panose="020B0604030504040204" pitchFamily="50" charset="-128"/>
                          <a:ea typeface="Meiryo UI" panose="020B0604030504040204" pitchFamily="50" charset="-128"/>
                        </a:rPr>
                        <a:t>ビジネスプロフィールの紹介を聞</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き、商店街の集客に活用できる可能性を感じた</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■商店街全体で</a:t>
                      </a:r>
                      <a:r>
                        <a:rPr kumimoji="1" lang="en-US" altLang="ja-JP" sz="900" dirty="0">
                          <a:solidFill>
                            <a:schemeClr val="tx1"/>
                          </a:solidFill>
                          <a:latin typeface="Meiryo UI" panose="020B0604030504040204" pitchFamily="50" charset="-128"/>
                          <a:ea typeface="Meiryo UI" panose="020B0604030504040204" pitchFamily="50" charset="-128"/>
                        </a:rPr>
                        <a:t>Google </a:t>
                      </a:r>
                      <a:r>
                        <a:rPr kumimoji="1" lang="ja-JP" altLang="en-US" sz="900" dirty="0">
                          <a:solidFill>
                            <a:schemeClr val="tx1"/>
                          </a:solidFill>
                          <a:latin typeface="Meiryo UI" panose="020B0604030504040204" pitchFamily="50" charset="-128"/>
                          <a:ea typeface="Meiryo UI" panose="020B0604030504040204" pitchFamily="50" charset="-128"/>
                        </a:rPr>
                        <a:t>ビジネスプロフィールの活用を実施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・宮城県中小企業団体中央会の助言もあり、県振連の補助金を</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活用して、</a:t>
                      </a:r>
                      <a:r>
                        <a:rPr kumimoji="1" lang="en-US" altLang="ja-JP" sz="900" dirty="0">
                          <a:solidFill>
                            <a:schemeClr val="tx1"/>
                          </a:solidFill>
                          <a:latin typeface="Meiryo UI" panose="020B0604030504040204" pitchFamily="50" charset="-128"/>
                          <a:ea typeface="Meiryo UI" panose="020B0604030504040204" pitchFamily="50" charset="-128"/>
                        </a:rPr>
                        <a:t>Google </a:t>
                      </a:r>
                      <a:r>
                        <a:rPr kumimoji="1" lang="ja-JP" altLang="en-US" sz="900" dirty="0">
                          <a:solidFill>
                            <a:schemeClr val="tx1"/>
                          </a:solidFill>
                          <a:latin typeface="Meiryo UI" panose="020B0604030504040204" pitchFamily="50" charset="-128"/>
                          <a:ea typeface="Meiryo UI" panose="020B0604030504040204" pitchFamily="50" charset="-128"/>
                        </a:rPr>
                        <a:t>ビジネスプロフィール運用支援サービス</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「ライクル」の導入を決定。</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・商店街組合の中の「未来を考える委員会」の事業として、</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①登録支援、②運用支援（マニュアル提供、一括投稿、モデル</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店舗支援）、③セミナー実施、④運用窓口設置、⑤活用支援</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（データ分析、レポート）を実施。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・クチコミへの対応の仕方が不安という意見に対しては、店舗をより</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良くしていく活動として大切だということ、書き込みがあっても誠実に</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返答すればよい旨を丁寧に説明。</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・デジタルに対して不慣れな店舗には個別に支援を行い、デジタルに</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段階的に馴染んでもらうために、まずは組織内の情報共有手段と</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して</a:t>
                      </a:r>
                      <a:r>
                        <a:rPr kumimoji="1" lang="en-US" altLang="ja-JP" sz="900" dirty="0">
                          <a:solidFill>
                            <a:schemeClr val="tx1"/>
                          </a:solidFill>
                          <a:latin typeface="Meiryo UI" panose="020B0604030504040204" pitchFamily="50" charset="-128"/>
                          <a:ea typeface="Meiryo UI" panose="020B0604030504040204" pitchFamily="50" charset="-128"/>
                        </a:rPr>
                        <a:t>FAX</a:t>
                      </a:r>
                      <a:r>
                        <a:rPr kumimoji="1" lang="ja-JP" altLang="en-US" sz="900" dirty="0">
                          <a:solidFill>
                            <a:schemeClr val="tx1"/>
                          </a:solidFill>
                          <a:latin typeface="Meiryo UI" panose="020B0604030504040204" pitchFamily="50" charset="-128"/>
                          <a:ea typeface="Meiryo UI" panose="020B0604030504040204" pitchFamily="50" charset="-128"/>
                        </a:rPr>
                        <a:t>の代わりに</a:t>
                      </a:r>
                      <a:r>
                        <a:rPr kumimoji="1" lang="en-US" altLang="ja-JP" sz="900" dirty="0">
                          <a:solidFill>
                            <a:schemeClr val="tx1"/>
                          </a:solidFill>
                          <a:latin typeface="Meiryo UI" panose="020B0604030504040204" pitchFamily="50" charset="-128"/>
                          <a:ea typeface="Meiryo UI" panose="020B0604030504040204" pitchFamily="50" charset="-128"/>
                        </a:rPr>
                        <a:t>Google</a:t>
                      </a:r>
                      <a:r>
                        <a:rPr kumimoji="1" lang="ja-JP" altLang="en-US" sz="900" dirty="0">
                          <a:solidFill>
                            <a:schemeClr val="tx1"/>
                          </a:solidFill>
                          <a:latin typeface="Meiryo UI" panose="020B0604030504040204" pitchFamily="50" charset="-128"/>
                          <a:ea typeface="Meiryo UI" panose="020B0604030504040204" pitchFamily="50" charset="-128"/>
                        </a:rPr>
                        <a:t>フォームを活用するなど、デジタル化の</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苦手意識を払拭してもらうよう働きかけた。</a:t>
                      </a:r>
                    </a:p>
                  </a:txBody>
                  <a:tcPr marL="89220" marR="89220" marT="44610" marB="44610">
                    <a:solidFill>
                      <a:schemeClr val="accent2">
                        <a:lumMod val="20000"/>
                        <a:lumOff val="80000"/>
                      </a:schemeClr>
                    </a:solidFill>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店舗辺りの合計閲覧ユーザー数の平均値が上昇。</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月</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は、対昨年比で約</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倍程度に増加。特に、スマホでのマップ閲覧</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やキーワード検索が増加。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・モデル店舗</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件に対しては特に支援を実施。ビジネス情報の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修正や</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の追加、写真投稿など様々な施策を行った結果、</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ルート検索数が増加するなど来店増にも影響があった。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・年末年始時に御歳暮や初売りの販売実績が急増するなどの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効果があった店舗も。</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・取組み後、会員へのアンケートを実施。</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割以上がマニュアルの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有効性、</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割以上が</a:t>
                      </a:r>
                      <a:r>
                        <a:rPr kumimoji="1" lang="en-US" altLang="ja-JP" sz="900" b="0" dirty="0">
                          <a:solidFill>
                            <a:schemeClr val="tx1"/>
                          </a:solidFill>
                          <a:latin typeface="Meiryo UI" panose="020B0604030504040204" pitchFamily="50" charset="-128"/>
                          <a:ea typeface="Meiryo UI" panose="020B0604030504040204" pitchFamily="50" charset="-128"/>
                        </a:rPr>
                        <a:t>Google </a:t>
                      </a:r>
                      <a:r>
                        <a:rPr kumimoji="1" lang="ja-JP" altLang="en-US" sz="900" b="0" dirty="0">
                          <a:solidFill>
                            <a:schemeClr val="tx1"/>
                          </a:solidFill>
                          <a:latin typeface="Meiryo UI" panose="020B0604030504040204" pitchFamily="50" charset="-128"/>
                          <a:ea typeface="Meiryo UI" panose="020B0604030504040204" pitchFamily="50" charset="-128"/>
                        </a:rPr>
                        <a:t>ビジネスプロフィールへの理解度</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向上と回答した。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・今後の取組みとして、曜日・時間帯・客層といった細分的な</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人流調査を行ない、得られたデータを</a:t>
                      </a:r>
                      <a:r>
                        <a:rPr kumimoji="1" lang="en-US" altLang="ja-JP" sz="900" b="0" dirty="0">
                          <a:solidFill>
                            <a:schemeClr val="tx1"/>
                          </a:solidFill>
                          <a:latin typeface="Meiryo UI" panose="020B0604030504040204" pitchFamily="50" charset="-128"/>
                          <a:ea typeface="Meiryo UI" panose="020B0604030504040204" pitchFamily="50" charset="-128"/>
                        </a:rPr>
                        <a:t>Google </a:t>
                      </a:r>
                      <a:r>
                        <a:rPr kumimoji="1" lang="ja-JP" altLang="en-US" sz="900" b="0" dirty="0">
                          <a:solidFill>
                            <a:schemeClr val="tx1"/>
                          </a:solidFill>
                          <a:latin typeface="Meiryo UI" panose="020B0604030504040204" pitchFamily="50" charset="-128"/>
                          <a:ea typeface="Meiryo UI" panose="020B0604030504040204" pitchFamily="50" charset="-128"/>
                        </a:rPr>
                        <a:t>ビジネス</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プロフィールでの発信に活用し、効果的な取組みに繋げたい。</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627719">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各店舗が持つ、素敵な想いやこだわりを言語化及び可視化し、デジタルで情報発信するということ事への意識向上につながりました。各店において検証・分析、来店きっかけの検索ワードやレビューの活用を通じ店舗を活性化し、それが商店街全体を盛り上げていく事に繋がればと思っています。また、商店街の加入メリットの一つとしても、</a:t>
                      </a:r>
                      <a:r>
                        <a:rPr kumimoji="1" lang="en-US" altLang="ja-JP" sz="900" b="0" dirty="0">
                          <a:solidFill>
                            <a:schemeClr val="tx1"/>
                          </a:solidFill>
                          <a:latin typeface="Meiryo UI" panose="020B0604030504040204" pitchFamily="50" charset="-128"/>
                          <a:ea typeface="Meiryo UI" panose="020B0604030504040204" pitchFamily="50" charset="-128"/>
                        </a:rPr>
                        <a:t>Google </a:t>
                      </a:r>
                      <a:r>
                        <a:rPr kumimoji="1" lang="ja-JP" altLang="en-US" sz="900" b="0" dirty="0">
                          <a:solidFill>
                            <a:schemeClr val="tx1"/>
                          </a:solidFill>
                          <a:latin typeface="Meiryo UI" panose="020B0604030504040204" pitchFamily="50" charset="-128"/>
                          <a:ea typeface="Meiryo UI" panose="020B0604030504040204" pitchFamily="50" charset="-128"/>
                        </a:rPr>
                        <a:t>ビジネスプロフィールの活用施策が有効かもしれません。今回の事業から、お客さまに選ばれ続ける店舗であるためには、デジタル人材が必要だということを実感しました。これまでは、立地を活かした店舗での接客が重要でした。しかし今後は、リアルだけではなくデジタル上での接客にも力を入れなければなりません。お客さまとデジタルでの接点を作り、集客や情報提供を行なっていくことが重要だと思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nchor="ctr">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a:p>
                  </a:txBody>
                  <a:tcPr/>
                </a:tc>
                <a:tc gridSpan="2">
                  <a:txBody>
                    <a:bodyPr/>
                    <a:lstStyle/>
                    <a:p>
                      <a:r>
                        <a:rPr kumimoji="1" lang="en-US" altLang="ja-JP" sz="900" b="1">
                          <a:solidFill>
                            <a:schemeClr val="bg1"/>
                          </a:solidFill>
                          <a:latin typeface="Meiryo UI" panose="020B0604030504040204" pitchFamily="50" charset="-128"/>
                          <a:ea typeface="Meiryo UI" panose="020B0604030504040204" pitchFamily="50" charset="-128"/>
                        </a:rPr>
                        <a:t>〈</a:t>
                      </a:r>
                      <a:r>
                        <a:rPr kumimoji="1" lang="ja-JP" altLang="en-US" sz="900" b="1">
                          <a:solidFill>
                            <a:schemeClr val="bg1"/>
                          </a:solidFill>
                          <a:latin typeface="Meiryo UI" panose="020B0604030504040204" pitchFamily="50" charset="-128"/>
                          <a:ea typeface="Meiryo UI" panose="020B0604030504040204" pitchFamily="50" charset="-128"/>
                        </a:rPr>
                        <a:t>連携・協力</a:t>
                      </a:r>
                      <a:r>
                        <a:rPr kumimoji="1" lang="en-US" altLang="ja-JP" sz="900" b="1">
                          <a:solidFill>
                            <a:schemeClr val="bg1"/>
                          </a:solidFill>
                          <a:latin typeface="Meiryo UI" panose="020B0604030504040204" pitchFamily="50" charset="-128"/>
                          <a:ea typeface="Meiryo UI" panose="020B0604030504040204" pitchFamily="50" charset="-128"/>
                        </a:rPr>
                        <a:t>〉</a:t>
                      </a:r>
                      <a:endParaRPr kumimoji="1" lang="ja-JP" altLang="en-US"/>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103246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ja-JP" altLang="en-US" sz="900" dirty="0">
                          <a:latin typeface="Meiryo UI" panose="020B0604030504040204" pitchFamily="50" charset="-128"/>
                          <a:ea typeface="Meiryo UI" panose="020B0604030504040204" pitchFamily="50" charset="-128"/>
                        </a:rPr>
                        <a:t>■主催：クリスロード商店街振興組合</a:t>
                      </a:r>
                      <a:endParaRPr kumimoji="1" lang="en-US" altLang="ja-JP" sz="900" dirty="0">
                        <a:latin typeface="Meiryo UI" panose="020B0604030504040204" pitchFamily="50" charset="-128"/>
                        <a:ea typeface="Meiryo UI" panose="020B0604030504040204" pitchFamily="50" charset="-128"/>
                      </a:endParaRPr>
                    </a:p>
                    <a:p>
                      <a:r>
                        <a:rPr kumimoji="1" lang="zh-TW" altLang="en-US" sz="900" dirty="0">
                          <a:latin typeface="Meiryo UI" panose="020B0604030504040204" pitchFamily="50" charset="-128"/>
                          <a:ea typeface="Meiryo UI" panose="020B0604030504040204" pitchFamily="50" charset="-128"/>
                        </a:rPr>
                        <a:t>■事業補助金：宮城県商店街振興組合連合会</a:t>
                      </a:r>
                      <a:endParaRPr kumimoji="1" lang="en-US" altLang="zh-TW" sz="900" dirty="0">
                        <a:latin typeface="Meiryo UI" panose="020B0604030504040204" pitchFamily="50" charset="-128"/>
                        <a:ea typeface="Meiryo UI" panose="020B0604030504040204" pitchFamily="50" charset="-128"/>
                      </a:endParaRPr>
                    </a:p>
                    <a:p>
                      <a:r>
                        <a:rPr kumimoji="1" lang="zh-TW" altLang="en-US" sz="900" dirty="0">
                          <a:latin typeface="Meiryo UI" panose="020B0604030504040204" pitchFamily="50" charset="-128"/>
                          <a:ea typeface="Meiryo UI" panose="020B0604030504040204" pitchFamily="50" charset="-128"/>
                        </a:rPr>
                        <a:t>■補助金活用提言：宮城県中小企業団体中央会</a:t>
                      </a:r>
                    </a:p>
                  </a:txBody>
                  <a:tcPr marL="89220" marR="89220" marT="44610" marB="44610" anchor="ctr">
                    <a:solidFill>
                      <a:schemeClr val="accent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3836515858"/>
                  </a:ext>
                </a:extLst>
              </a:tr>
            </a:tbl>
          </a:graphicData>
        </a:graphic>
      </p:graphicFrame>
      <p:sp>
        <p:nvSpPr>
          <p:cNvPr id="3" name="テキスト ボックス 2">
            <a:extLst>
              <a:ext uri="{FF2B5EF4-FFF2-40B4-BE49-F238E27FC236}">
                <a16:creationId xmlns:a16="http://schemas.microsoft.com/office/drawing/2014/main" id="{F288D0E4-6FB7-477F-F359-4597658E0460}"/>
              </a:ext>
            </a:extLst>
          </p:cNvPr>
          <p:cNvSpPr txBox="1"/>
          <p:nvPr/>
        </p:nvSpPr>
        <p:spPr>
          <a:xfrm>
            <a:off x="2705180" y="6834777"/>
            <a:ext cx="1125712"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事業説明会</a:t>
            </a:r>
          </a:p>
        </p:txBody>
      </p:sp>
      <p:sp>
        <p:nvSpPr>
          <p:cNvPr id="5" name="テキスト ボックス 4">
            <a:extLst>
              <a:ext uri="{FF2B5EF4-FFF2-40B4-BE49-F238E27FC236}">
                <a16:creationId xmlns:a16="http://schemas.microsoft.com/office/drawing/2014/main" id="{D035C4B9-93DA-31C7-02CE-8B93F809EB68}"/>
              </a:ext>
            </a:extLst>
          </p:cNvPr>
          <p:cNvSpPr txBox="1"/>
          <p:nvPr/>
        </p:nvSpPr>
        <p:spPr>
          <a:xfrm>
            <a:off x="1487537" y="6823046"/>
            <a:ext cx="967407" cy="214251"/>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仙台七夕</a:t>
            </a:r>
          </a:p>
        </p:txBody>
      </p:sp>
      <p:sp>
        <p:nvSpPr>
          <p:cNvPr id="9" name="テキスト ボックス 8">
            <a:extLst>
              <a:ext uri="{FF2B5EF4-FFF2-40B4-BE49-F238E27FC236}">
                <a16:creationId xmlns:a16="http://schemas.microsoft.com/office/drawing/2014/main" id="{8C867CC1-539E-4E18-42BB-B11B8DBF3205}"/>
              </a:ext>
            </a:extLst>
          </p:cNvPr>
          <p:cNvSpPr txBox="1"/>
          <p:nvPr/>
        </p:nvSpPr>
        <p:spPr>
          <a:xfrm>
            <a:off x="157713" y="6846023"/>
            <a:ext cx="112448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クリスロード商店街</a:t>
            </a:r>
          </a:p>
        </p:txBody>
      </p:sp>
      <p:pic>
        <p:nvPicPr>
          <p:cNvPr id="10" name="図 9">
            <a:extLst>
              <a:ext uri="{FF2B5EF4-FFF2-40B4-BE49-F238E27FC236}">
                <a16:creationId xmlns:a16="http://schemas.microsoft.com/office/drawing/2014/main" id="{53F8A4CB-1DDF-A7D8-3E39-21614E9DC6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2548" y="6075554"/>
            <a:ext cx="1125711" cy="751412"/>
          </a:xfrm>
          <a:prstGeom prst="rect">
            <a:avLst/>
          </a:prstGeom>
        </p:spPr>
      </p:pic>
      <p:pic>
        <p:nvPicPr>
          <p:cNvPr id="13" name="図 12">
            <a:extLst>
              <a:ext uri="{FF2B5EF4-FFF2-40B4-BE49-F238E27FC236}">
                <a16:creationId xmlns:a16="http://schemas.microsoft.com/office/drawing/2014/main" id="{040A7932-FD9F-2BDE-6628-00A3B30854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713" y="6076372"/>
            <a:ext cx="1124485" cy="750594"/>
          </a:xfrm>
          <a:prstGeom prst="rect">
            <a:avLst/>
          </a:prstGeom>
        </p:spPr>
      </p:pic>
      <p:pic>
        <p:nvPicPr>
          <p:cNvPr id="14" name="図 13">
            <a:extLst>
              <a:ext uri="{FF2B5EF4-FFF2-40B4-BE49-F238E27FC236}">
                <a16:creationId xmlns:a16="http://schemas.microsoft.com/office/drawing/2014/main" id="{75C862B9-62AB-5C46-B936-BF23A74334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81" y="6075554"/>
            <a:ext cx="1125711" cy="751412"/>
          </a:xfrm>
          <a:prstGeom prst="rect">
            <a:avLst/>
          </a:prstGeom>
        </p:spPr>
      </p:pic>
      <p:pic>
        <p:nvPicPr>
          <p:cNvPr id="15" name="図 14">
            <a:extLst>
              <a:ext uri="{FF2B5EF4-FFF2-40B4-BE49-F238E27FC236}">
                <a16:creationId xmlns:a16="http://schemas.microsoft.com/office/drawing/2014/main" id="{4BE580E2-3D98-6341-FD5E-0D3879F6A2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32944" y="6075555"/>
            <a:ext cx="1125709" cy="751411"/>
          </a:xfrm>
          <a:prstGeom prst="rect">
            <a:avLst/>
          </a:prstGeom>
        </p:spPr>
      </p:pic>
      <p:sp>
        <p:nvSpPr>
          <p:cNvPr id="16" name="テキスト ボックス 15">
            <a:extLst>
              <a:ext uri="{FF2B5EF4-FFF2-40B4-BE49-F238E27FC236}">
                <a16:creationId xmlns:a16="http://schemas.microsoft.com/office/drawing/2014/main" id="{11ECA484-39E1-F561-7390-9AD118A88974}"/>
              </a:ext>
            </a:extLst>
          </p:cNvPr>
          <p:cNvSpPr txBox="1"/>
          <p:nvPr/>
        </p:nvSpPr>
        <p:spPr>
          <a:xfrm>
            <a:off x="3858248" y="6844302"/>
            <a:ext cx="1361452"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事業開始後の活用セミナー</a:t>
            </a:r>
          </a:p>
        </p:txBody>
      </p:sp>
    </p:spTree>
    <p:extLst>
      <p:ext uri="{BB962C8B-B14F-4D97-AF65-F5344CB8AC3E}">
        <p14:creationId xmlns:p14="http://schemas.microsoft.com/office/powerpoint/2010/main" val="171512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F89C9-805F-CECC-946B-1A5A222FB785}"/>
            </a:ext>
          </a:extLst>
        </p:cNvPr>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C715CF6F-B101-BC22-D2E6-BDE10FC7B1B6}"/>
              </a:ext>
            </a:extLst>
          </p:cNvPr>
          <p:cNvGraphicFramePr>
            <a:graphicFrameLocks noGrp="1"/>
          </p:cNvGraphicFramePr>
          <p:nvPr/>
        </p:nvGraphicFramePr>
        <p:xfrm>
          <a:off x="-1" y="246122"/>
          <a:ext cx="9360552" cy="6808051"/>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2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366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北本団地商店街</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所在地：埼玉県北本市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zh-TW" sz="800" b="0" dirty="0">
                          <a:solidFill>
                            <a:schemeClr val="tx1"/>
                          </a:solidFill>
                          <a:latin typeface="Meiryo UI" panose="020B0604030504040204" pitchFamily="50" charset="-128"/>
                          <a:ea typeface="Meiryo UI" panose="020B0604030504040204" pitchFamily="50" charset="-128"/>
                        </a:rPr>
                        <a:t>JR</a:t>
                      </a:r>
                      <a:r>
                        <a:rPr kumimoji="1" lang="zh-TW" altLang="en-US" sz="800" b="0" dirty="0">
                          <a:solidFill>
                            <a:schemeClr val="tx1"/>
                          </a:solidFill>
                          <a:latin typeface="Meiryo UI" panose="020B0604030504040204" pitchFamily="50" charset="-128"/>
                          <a:ea typeface="Meiryo UI" panose="020B0604030504040204" pitchFamily="50" charset="-128"/>
                        </a:rPr>
                        <a:t>高崎線「北本」駅</a:t>
                      </a:r>
                      <a:endParaRPr kumimoji="1" lang="en-US" altLang="zh-TW"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16</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ja-JP" altLang="en-US" sz="800" dirty="0">
                          <a:latin typeface="Meiryo UI" panose="020B0604030504040204" pitchFamily="50" charset="-128"/>
                          <a:ea typeface="Meiryo UI" panose="020B0604030504040204" pitchFamily="50" charset="-128"/>
                        </a:rPr>
                        <a:t>北本団地活性化プロジェクト </a:t>
                      </a:r>
                      <a:r>
                        <a:rPr lang="ja-JP" altLang="en-US" sz="800" dirty="0">
                          <a:latin typeface="Meiryo UI" panose="020B0604030504040204" pitchFamily="50" charset="-128"/>
                          <a:ea typeface="Meiryo UI" panose="020B0604030504040204" pitchFamily="50" charset="-128"/>
                        </a:rPr>
                        <a:t>暮らしの編集室</a:t>
                      </a:r>
                      <a:r>
                        <a:rPr lang="en-US" altLang="ja-JP" sz="800" dirty="0">
                          <a:latin typeface="Meiryo UI" panose="020B0604030504040204" pitchFamily="50" charset="-128"/>
                          <a:ea typeface="Meiryo UI" panose="020B0604030504040204" pitchFamily="50" charset="-128"/>
                        </a:rPr>
                        <a:t>HP</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3"/>
                        </a:rPr>
                        <a:t>http://kitamotokurashi.com/</a:t>
                      </a:r>
                      <a:endParaRPr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499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16123">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「多世代の居場所つくり」に向けた</a:t>
                      </a:r>
                      <a:r>
                        <a:rPr kumimoji="1" lang="ja-JP" altLang="en-US" sz="1050" dirty="0">
                          <a:latin typeface="Meiryo UI" panose="020B0604030504040204" pitchFamily="50" charset="-128"/>
                          <a:ea typeface="Meiryo UI" panose="020B0604030504040204" pitchFamily="50" charset="-128"/>
                        </a:rPr>
                        <a:t>拠点整備事業　　～コ</a:t>
                      </a:r>
                      <a:r>
                        <a:rPr kumimoji="1" lang="ja-JP" altLang="en-US" sz="1050" dirty="0">
                          <a:solidFill>
                            <a:schemeClr val="tx1"/>
                          </a:solidFill>
                          <a:latin typeface="Meiryo UI" panose="020B0604030504040204" pitchFamily="50" charset="-128"/>
                          <a:ea typeface="Meiryo UI" panose="020B0604030504040204" pitchFamily="50" charset="-128"/>
                        </a:rPr>
                        <a:t>ミュニケー</a:t>
                      </a:r>
                      <a:r>
                        <a:rPr kumimoji="1" lang="ja-JP" altLang="en-US" sz="1050" dirty="0">
                          <a:latin typeface="Meiryo UI" panose="020B0604030504040204" pitchFamily="50" charset="-128"/>
                          <a:ea typeface="Meiryo UI" panose="020B0604030504040204" pitchFamily="50" charset="-128"/>
                        </a:rPr>
                        <a:t>ションが生まれる商店街づくり～</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499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97624">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に隣接する大型団地内では、高齢者の割合が高くなり、住民数が減少。それに伴い、商店街もシャッター通りとなっていた。かつて団地で子ども時代を過ごした人々が立ち上がり、商店街の活性化を目的に「多世代の居場所つくり」をテーマとした新しい取組みを実施。地域行政、民間企業を巻き込んだプロジェクトが始動し、商店街の空き店舗を活用して、</a:t>
                      </a:r>
                      <a:r>
                        <a:rPr kumimoji="1" lang="en-US" altLang="ja-JP" sz="900" b="0" dirty="0">
                          <a:solidFill>
                            <a:schemeClr val="tx1"/>
                          </a:solidFill>
                          <a:latin typeface="Meiryo UI" panose="020B0604030504040204" pitchFamily="50" charset="-128"/>
                          <a:ea typeface="Meiryo UI" panose="020B0604030504040204" pitchFamily="50" charset="-128"/>
                        </a:rPr>
                        <a:t>R3</a:t>
                      </a:r>
                      <a:r>
                        <a:rPr kumimoji="1" lang="ja-JP" altLang="en-US" sz="900" b="0" dirty="0">
                          <a:solidFill>
                            <a:schemeClr val="tx1"/>
                          </a:solidFill>
                          <a:latin typeface="Meiryo UI" panose="020B0604030504040204" pitchFamily="50" charset="-128"/>
                          <a:ea typeface="Meiryo UI" panose="020B0604030504040204" pitchFamily="50" charset="-128"/>
                        </a:rPr>
                        <a:t>年にカフェ兼シェアキッチンの「中庭」を開設。その後、アトリエ兼シェアギャラリーや、陶芸アトリエ兼陶芸教室等が続々とオープン。団地への移住者も増加し、エリアに必要とされる商店街づくりに成功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499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2114012">
                <a:tc gridSpan="2">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①北本団地の課題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・少子高齢化に伴い、住民数が減少している。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②商店街の課題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・北本団地の住民減少により、来街者も減少。</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・商店主の高齢化や後継者不足に伴い、空き店舗が増加している。空き店舗の利活用を進めたい。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・まちづくりの活動拠点を確保したい。そのための改修費を捻出したい。</a:t>
                      </a: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・地域住民のニーズを踏まえた、商店街の未来像の検討を行いたい。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・商店街の活性化に向けた取組方針を明確にしたい。そのため、地域住民や地域行政、民間企業等との交流や意見交換の場を設けたい。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b="1" dirty="0">
                          <a:latin typeface="Meiryo UI" panose="020B0604030504040204" pitchFamily="50" charset="-128"/>
                          <a:ea typeface="Meiryo UI" panose="020B0604030504040204" pitchFamily="50" charset="-128"/>
                        </a:rPr>
                        <a:t>「北本団地活性化プロジェクト」</a:t>
                      </a:r>
                      <a:r>
                        <a:rPr kumimoji="1" lang="ja-JP" altLang="en-US" sz="900" dirty="0">
                          <a:latin typeface="Meiryo UI" panose="020B0604030504040204" pitchFamily="50" charset="-128"/>
                          <a:ea typeface="Meiryo UI" panose="020B0604030504040204" pitchFamily="50" charset="-128"/>
                        </a:rPr>
                        <a:t>を開始</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・北本</a:t>
                      </a:r>
                      <a:r>
                        <a:rPr kumimoji="1" lang="ja-JP" altLang="en-US" sz="900" dirty="0">
                          <a:solidFill>
                            <a:schemeClr val="tx1"/>
                          </a:solidFill>
                          <a:latin typeface="Meiryo UI" panose="020B0604030504040204" pitchFamily="50" charset="-128"/>
                          <a:ea typeface="Meiryo UI" panose="020B0604030504040204" pitchFamily="50" charset="-128"/>
                        </a:rPr>
                        <a:t>団地出身・在住のまちづくりチームが</a:t>
                      </a:r>
                      <a:r>
                        <a:rPr kumimoji="1" lang="en-US" altLang="ja-JP" sz="900" dirty="0">
                          <a:solidFill>
                            <a:schemeClr val="tx1"/>
                          </a:solidFill>
                          <a:latin typeface="Meiryo UI" panose="020B0604030504040204" pitchFamily="50" charset="-128"/>
                          <a:ea typeface="Meiryo UI" panose="020B0604030504040204" pitchFamily="50" charset="-128"/>
                        </a:rPr>
                        <a:t>R2</a:t>
                      </a:r>
                      <a:r>
                        <a:rPr kumimoji="1" lang="ja-JP" altLang="en-US" sz="900" dirty="0">
                          <a:solidFill>
                            <a:schemeClr val="tx1"/>
                          </a:solidFill>
                          <a:latin typeface="Meiryo UI" panose="020B0604030504040204" pitchFamily="50" charset="-128"/>
                          <a:ea typeface="Meiryo UI" panose="020B0604030504040204" pitchFamily="50" charset="-128"/>
                        </a:rPr>
                        <a:t>年に</a:t>
                      </a:r>
                      <a:r>
                        <a:rPr kumimoji="1" lang="ja-JP" altLang="en-US" sz="900" b="1" dirty="0">
                          <a:solidFill>
                            <a:schemeClr val="tx1"/>
                          </a:solidFill>
                          <a:latin typeface="Meiryo UI" panose="020B0604030504040204" pitchFamily="50" charset="-128"/>
                          <a:ea typeface="Meiryo UI" panose="020B0604030504040204" pitchFamily="50" charset="-128"/>
                        </a:rPr>
                        <a:t>「暮らしの編集室」</a:t>
                      </a:r>
                      <a:r>
                        <a:rPr kumimoji="1" lang="ja-JP" altLang="en-US" sz="900" dirty="0">
                          <a:solidFill>
                            <a:schemeClr val="tx1"/>
                          </a:solidFill>
                          <a:latin typeface="Meiryo UI" panose="020B0604030504040204" pitchFamily="50" charset="-128"/>
                          <a:ea typeface="Meiryo UI" panose="020B0604030504040204" pitchFamily="50" charset="-128"/>
                        </a:rPr>
                        <a:t>を設立。それを運営主体として、「暮らしの編集室」・北本市・良品計画・</a:t>
                      </a:r>
                      <a:r>
                        <a:rPr kumimoji="1" lang="en-US" altLang="ja-JP" sz="900" dirty="0">
                          <a:solidFill>
                            <a:schemeClr val="tx1"/>
                          </a:solidFill>
                          <a:latin typeface="Meiryo UI" panose="020B0604030504040204" pitchFamily="50" charset="-128"/>
                          <a:ea typeface="Meiryo UI" panose="020B0604030504040204" pitchFamily="50" charset="-128"/>
                        </a:rPr>
                        <a:t>MUJIHOUSE</a:t>
                      </a: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UR</a:t>
                      </a:r>
                      <a:r>
                        <a:rPr kumimoji="1" lang="ja-JP" altLang="en-US" sz="900" dirty="0">
                          <a:solidFill>
                            <a:schemeClr val="tx1"/>
                          </a:solidFill>
                          <a:latin typeface="Meiryo UI" panose="020B0604030504040204" pitchFamily="50" charset="-128"/>
                          <a:ea typeface="Meiryo UI" panose="020B0604030504040204" pitchFamily="50" charset="-128"/>
                        </a:rPr>
                        <a:t>都市機構の</a:t>
                      </a:r>
                      <a:r>
                        <a:rPr kumimoji="1" lang="en-US" altLang="ja-JP" sz="900" dirty="0">
                          <a:solidFill>
                            <a:schemeClr val="tx1"/>
                          </a:solidFill>
                          <a:latin typeface="Meiryo UI" panose="020B0604030504040204" pitchFamily="50" charset="-128"/>
                          <a:ea typeface="Meiryo UI" panose="020B0604030504040204" pitchFamily="50" charset="-128"/>
                        </a:rPr>
                        <a:t>5</a:t>
                      </a:r>
                      <a:r>
                        <a:rPr kumimoji="1" lang="ja-JP" altLang="en-US" sz="900" dirty="0">
                          <a:solidFill>
                            <a:schemeClr val="tx1"/>
                          </a:solidFill>
                          <a:latin typeface="Meiryo UI" panose="020B0604030504040204" pitchFamily="50" charset="-128"/>
                          <a:ea typeface="Meiryo UI" panose="020B0604030504040204" pitchFamily="50" charset="-128"/>
                        </a:rPr>
                        <a:t>者の連携により、「北本団地活性化プロジェクト」が始動。</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■プロジェクト活動拠点の整備</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R3</a:t>
                      </a:r>
                      <a:r>
                        <a:rPr kumimoji="1" lang="ja-JP" altLang="en-US" sz="900" dirty="0">
                          <a:solidFill>
                            <a:schemeClr val="tx1"/>
                          </a:solidFill>
                          <a:latin typeface="Meiryo UI" panose="020B0604030504040204" pitchFamily="50" charset="-128"/>
                          <a:ea typeface="Meiryo UI" panose="020B0604030504040204" pitchFamily="50" charset="-128"/>
                        </a:rPr>
                        <a:t>年に商店街の一角をリノベーションし、プロジェクトの活動拠点となる</a:t>
                      </a:r>
                      <a:r>
                        <a:rPr kumimoji="1" lang="ja-JP" altLang="en-US" sz="900" b="1" dirty="0">
                          <a:solidFill>
                            <a:schemeClr val="tx1"/>
                          </a:solidFill>
                          <a:latin typeface="Meiryo UI" panose="020B0604030504040204" pitchFamily="50" charset="-128"/>
                          <a:ea typeface="Meiryo UI" panose="020B0604030504040204" pitchFamily="50" charset="-128"/>
                        </a:rPr>
                        <a:t>シェアハウス＆シェアキッチン「中庭」</a:t>
                      </a:r>
                      <a:r>
                        <a:rPr kumimoji="1" lang="ja-JP" altLang="en-US" sz="900" dirty="0">
                          <a:solidFill>
                            <a:schemeClr val="tx1"/>
                          </a:solidFill>
                          <a:latin typeface="Meiryo UI" panose="020B0604030504040204" pitchFamily="50" charset="-128"/>
                          <a:ea typeface="Meiryo UI" panose="020B0604030504040204" pitchFamily="50" charset="-128"/>
                        </a:rPr>
                        <a:t>を整備。</a:t>
                      </a:r>
                      <a:r>
                        <a:rPr kumimoji="1" lang="en-US" altLang="ja-JP" sz="900" dirty="0">
                          <a:solidFill>
                            <a:schemeClr val="tx1"/>
                          </a:solidFill>
                          <a:latin typeface="Meiryo UI" panose="020B0604030504040204" pitchFamily="50" charset="-128"/>
                          <a:ea typeface="Meiryo UI" panose="020B0604030504040204" pitchFamily="50" charset="-128"/>
                        </a:rPr>
                        <a:t>1</a:t>
                      </a:r>
                      <a:r>
                        <a:rPr kumimoji="1" lang="ja-JP" altLang="en-US" sz="900" dirty="0">
                          <a:solidFill>
                            <a:schemeClr val="tx1"/>
                          </a:solidFill>
                          <a:latin typeface="Meiryo UI" panose="020B0604030504040204" pitchFamily="50" charset="-128"/>
                          <a:ea typeface="Meiryo UI" panose="020B0604030504040204" pitchFamily="50" charset="-128"/>
                        </a:rPr>
                        <a:t>階は「暮らしの編集室」が運営するシェアキッチン、</a:t>
                      </a:r>
                      <a:r>
                        <a:rPr kumimoji="1" lang="en-US" altLang="ja-JP" sz="900" dirty="0">
                          <a:solidFill>
                            <a:schemeClr val="tx1"/>
                          </a:solidFill>
                          <a:latin typeface="Meiryo UI" panose="020B0604030504040204" pitchFamily="50" charset="-128"/>
                          <a:ea typeface="Meiryo UI" panose="020B0604030504040204" pitchFamily="50" charset="-128"/>
                        </a:rPr>
                        <a:t>2</a:t>
                      </a:r>
                      <a:r>
                        <a:rPr kumimoji="1" lang="ja-JP" altLang="en-US" sz="900" dirty="0">
                          <a:solidFill>
                            <a:schemeClr val="tx1"/>
                          </a:solidFill>
                          <a:latin typeface="Meiryo UI" panose="020B0604030504040204" pitchFamily="50" charset="-128"/>
                          <a:ea typeface="Meiryo UI" panose="020B0604030504040204" pitchFamily="50" charset="-128"/>
                        </a:rPr>
                        <a:t>階は</a:t>
                      </a:r>
                      <a:r>
                        <a:rPr kumimoji="1" lang="en-US" altLang="ja-JP" sz="900" dirty="0">
                          <a:solidFill>
                            <a:schemeClr val="tx1"/>
                          </a:solidFill>
                          <a:latin typeface="Meiryo UI" panose="020B0604030504040204" pitchFamily="50" charset="-128"/>
                          <a:ea typeface="Meiryo UI" panose="020B0604030504040204" pitchFamily="50" charset="-128"/>
                        </a:rPr>
                        <a:t>UR</a:t>
                      </a:r>
                      <a:r>
                        <a:rPr kumimoji="1" lang="ja-JP" altLang="en-US" sz="900" dirty="0">
                          <a:solidFill>
                            <a:schemeClr val="tx1"/>
                          </a:solidFill>
                          <a:latin typeface="Meiryo UI" panose="020B0604030504040204" pitchFamily="50" charset="-128"/>
                          <a:ea typeface="Meiryo UI" panose="020B0604030504040204" pitchFamily="50" charset="-128"/>
                        </a:rPr>
                        <a:t>都市機構と</a:t>
                      </a:r>
                      <a:r>
                        <a:rPr kumimoji="1" lang="en-US" altLang="ja-JP" sz="900" dirty="0">
                          <a:solidFill>
                            <a:schemeClr val="tx1"/>
                          </a:solidFill>
                          <a:latin typeface="Meiryo UI" panose="020B0604030504040204" pitchFamily="50" charset="-128"/>
                          <a:ea typeface="Meiryo UI" panose="020B0604030504040204" pitchFamily="50" charset="-128"/>
                        </a:rPr>
                        <a:t>MUJI HOUSE</a:t>
                      </a:r>
                      <a:r>
                        <a:rPr kumimoji="1" lang="ja-JP" altLang="en-US" sz="900" dirty="0">
                          <a:solidFill>
                            <a:schemeClr val="tx1"/>
                          </a:solidFill>
                          <a:latin typeface="Meiryo UI" panose="020B0604030504040204" pitchFamily="50" charset="-128"/>
                          <a:ea typeface="Meiryo UI" panose="020B0604030504040204" pitchFamily="50" charset="-128"/>
                        </a:rPr>
                        <a:t>がリノベーションしたシェアハウスとした。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DIY</a:t>
                      </a:r>
                      <a:r>
                        <a:rPr kumimoji="1" lang="ja-JP" altLang="en-US" sz="900" dirty="0">
                          <a:solidFill>
                            <a:schemeClr val="tx1"/>
                          </a:solidFill>
                          <a:latin typeface="Meiryo UI" panose="020B0604030504040204" pitchFamily="50" charset="-128"/>
                          <a:ea typeface="Meiryo UI" panose="020B0604030504040204" pitchFamily="50" charset="-128"/>
                        </a:rPr>
                        <a:t>やふるさと納税型クラウドファンディングを活用し改修費を調達。</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・「中庭」をハブとして、新たな連携が生まれ、</a:t>
                      </a:r>
                      <a:r>
                        <a:rPr kumimoji="1" lang="en-US" altLang="ja-JP" sz="900" dirty="0">
                          <a:solidFill>
                            <a:schemeClr val="tx1"/>
                          </a:solidFill>
                          <a:latin typeface="Meiryo UI" panose="020B0604030504040204" pitchFamily="50" charset="-128"/>
                          <a:ea typeface="Meiryo UI" panose="020B0604030504040204" pitchFamily="50" charset="-128"/>
                        </a:rPr>
                        <a:t>R4</a:t>
                      </a:r>
                      <a:r>
                        <a:rPr kumimoji="1" lang="ja-JP" altLang="en-US" sz="900" dirty="0">
                          <a:solidFill>
                            <a:schemeClr val="tx1"/>
                          </a:solidFill>
                          <a:latin typeface="Meiryo UI" panose="020B0604030504040204" pitchFamily="50" charset="-128"/>
                          <a:ea typeface="Meiryo UI" panose="020B0604030504040204" pitchFamily="50" charset="-128"/>
                        </a:rPr>
                        <a:t>年にシェアアトリエ＆ギャラリー「まちの工作室</a:t>
                      </a:r>
                      <a:r>
                        <a:rPr kumimoji="1" lang="ja-JP" altLang="en-US" sz="900" b="0" dirty="0">
                          <a:solidFill>
                            <a:schemeClr val="tx1"/>
                          </a:solidFill>
                          <a:latin typeface="Meiryo UI" panose="020B0604030504040204" pitchFamily="50" charset="-128"/>
                          <a:ea typeface="Meiryo UI" panose="020B0604030504040204" pitchFamily="50" charset="-128"/>
                        </a:rPr>
                        <a:t>”てと”」をオープン。</a:t>
                      </a:r>
                      <a:r>
                        <a:rPr kumimoji="1" lang="en-US" altLang="ja-JP" sz="900" b="0" dirty="0">
                          <a:solidFill>
                            <a:schemeClr val="tx1"/>
                          </a:solidFill>
                          <a:latin typeface="Meiryo UI" panose="020B0604030504040204" pitchFamily="50" charset="-128"/>
                          <a:ea typeface="Meiryo UI" panose="020B0604030504040204" pitchFamily="50" charset="-128"/>
                        </a:rPr>
                        <a:t>R5</a:t>
                      </a:r>
                      <a:r>
                        <a:rPr kumimoji="1" lang="ja-JP" altLang="en-US" sz="900" b="0" dirty="0">
                          <a:solidFill>
                            <a:schemeClr val="tx1"/>
                          </a:solidFill>
                          <a:latin typeface="Meiryo UI" panose="020B0604030504040204" pitchFamily="50" charset="-128"/>
                          <a:ea typeface="Meiryo UI" panose="020B0604030504040204" pitchFamily="50" charset="-128"/>
                        </a:rPr>
                        <a:t>年には、コミュニティー工房「〇</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エンバイボックス</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」と、シェアスタジオ「うえのへや写真館」がオープン。</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・地域連携の取組みやイベント開催を行ったことで、</a:t>
                      </a:r>
                      <a:r>
                        <a:rPr kumimoji="1" lang="ja-JP" altLang="en-US" sz="900" b="1" dirty="0">
                          <a:solidFill>
                            <a:schemeClr val="tx1"/>
                          </a:solidFill>
                          <a:latin typeface="Meiryo UI" panose="020B0604030504040204" pitchFamily="50" charset="-128"/>
                          <a:ea typeface="Meiryo UI" panose="020B0604030504040204" pitchFamily="50" charset="-128"/>
                        </a:rPr>
                        <a:t>商店街への来訪者が増加した。</a:t>
                      </a:r>
                      <a:r>
                        <a:rPr kumimoji="1" lang="ja-JP" altLang="en-US" sz="900" b="0" dirty="0">
                          <a:solidFill>
                            <a:schemeClr val="tx1"/>
                          </a:solidFill>
                          <a:latin typeface="Meiryo UI" panose="020B0604030504040204" pitchFamily="50" charset="-128"/>
                          <a:ea typeface="Meiryo UI" panose="020B0604030504040204" pitchFamily="50" charset="-128"/>
                        </a:rPr>
                        <a:t>また、それをきっかけに</a:t>
                      </a:r>
                      <a:r>
                        <a:rPr kumimoji="1" lang="ja-JP" altLang="en-US" sz="900" b="1" dirty="0">
                          <a:solidFill>
                            <a:schemeClr val="tx1"/>
                          </a:solidFill>
                          <a:latin typeface="Meiryo UI" panose="020B0604030504040204" pitchFamily="50" charset="-128"/>
                          <a:ea typeface="Meiryo UI" panose="020B0604030504040204" pitchFamily="50" charset="-128"/>
                        </a:rPr>
                        <a:t>北本団地への移住者も増加した。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商店街の活動コンセプトに共感する人々が集まり</a:t>
                      </a:r>
                      <a:r>
                        <a:rPr kumimoji="1" lang="ja-JP" altLang="en-US" sz="900" b="0" dirty="0">
                          <a:solidFill>
                            <a:schemeClr val="tx1"/>
                          </a:solidFill>
                          <a:latin typeface="Meiryo UI" panose="020B0604030504040204" pitchFamily="50" charset="-128"/>
                          <a:ea typeface="Meiryo UI" panose="020B0604030504040204" pitchFamily="50" charset="-128"/>
                        </a:rPr>
                        <a:t>、緩やかなつながりが生まれる仕組みつくりを構築できた。暮らしと商いの距離を縮め、地域に寄り添った場を作ることで、エリアに必要とされる商店街づくりに成功した。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・商店街活動で生まれた繋がりから、継続して新たな取組みが企画されており、</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年には学童保育やダンススタジオ、美容スクールなど、団地内だけではなくそれ以外の人も来街するような施設もオープンした。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⇒これらの取組みにより、</a:t>
                      </a:r>
                      <a:r>
                        <a:rPr kumimoji="1" lang="ja-JP" altLang="en-US" sz="900" dirty="0">
                          <a:solidFill>
                            <a:schemeClr val="tx1"/>
                          </a:solidFill>
                          <a:latin typeface="Meiryo UI" panose="020B0604030504040204" pitchFamily="50" charset="-128"/>
                          <a:ea typeface="Meiryo UI" panose="020B0604030504040204" pitchFamily="50" charset="-128"/>
                        </a:rPr>
                        <a:t>「暮らしの編集室」は</a:t>
                      </a:r>
                      <a:r>
                        <a:rPr kumimoji="1" lang="en-US" altLang="ja-JP" sz="900" b="0" dirty="0">
                          <a:solidFill>
                            <a:schemeClr val="tx1"/>
                          </a:solidFill>
                          <a:latin typeface="Meiryo UI" panose="020B0604030504040204" pitchFamily="50" charset="-128"/>
                          <a:ea typeface="Meiryo UI" panose="020B0604030504040204" pitchFamily="50" charset="-128"/>
                        </a:rPr>
                        <a:t>R4</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ja-JP" altLang="en-US" sz="900" b="1" dirty="0">
                          <a:solidFill>
                            <a:schemeClr val="tx1"/>
                          </a:solidFill>
                          <a:latin typeface="Meiryo UI" panose="020B0604030504040204" pitchFamily="50" charset="-128"/>
                          <a:ea typeface="Meiryo UI" panose="020B0604030504040204" pitchFamily="50" charset="-128"/>
                        </a:rPr>
                        <a:t>国土交通省「地域づくり表彰」</a:t>
                      </a:r>
                      <a:r>
                        <a:rPr kumimoji="1" lang="ja-JP" altLang="en-US" sz="900" b="0" dirty="0">
                          <a:solidFill>
                            <a:schemeClr val="tx1"/>
                          </a:solidFill>
                          <a:latin typeface="Meiryo UI" panose="020B0604030504040204" pitchFamily="50" charset="-128"/>
                          <a:ea typeface="Meiryo UI" panose="020B0604030504040204" pitchFamily="50" charset="-128"/>
                        </a:rPr>
                        <a:t>の全国地域づくり推進協議会会長賞を受賞。北本団地商店街は、</a:t>
                      </a:r>
                      <a:r>
                        <a:rPr kumimoji="1" lang="ja-JP" altLang="en-US" sz="900" b="1" dirty="0">
                          <a:solidFill>
                            <a:schemeClr val="tx1"/>
                          </a:solidFill>
                          <a:latin typeface="Meiryo UI" panose="020B0604030504040204" pitchFamily="50" charset="-128"/>
                          <a:ea typeface="Meiryo UI" panose="020B0604030504040204" pitchFamily="50" charset="-128"/>
                        </a:rPr>
                        <a:t>中小企業庁「商店街における取組事例集」</a:t>
                      </a:r>
                      <a:r>
                        <a:rPr kumimoji="1" lang="ja-JP" altLang="en-US" sz="900" b="0" dirty="0">
                          <a:solidFill>
                            <a:schemeClr val="tx1"/>
                          </a:solidFill>
                          <a:latin typeface="Meiryo UI" panose="020B0604030504040204" pitchFamily="50" charset="-128"/>
                          <a:ea typeface="Meiryo UI" panose="020B0604030504040204" pitchFamily="50" charset="-128"/>
                        </a:rPr>
                        <a:t>に掲載された。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499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活性化プロジェクトのコメント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715825">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団地出身者は団地に愛着があります。地域コミュニティがあって、集落のようなイメージです。また子ども時代の思い出が詰まっています。そして、誰ともなく「北本団地のために何かできないか？」と言い出し、北本団地の自治会や一般住民にも参加してもらい「団地未来会議」を開催したのが第一歩。北本団地に住んでよかったと思える人を少しでも多く増やしたいと訴え、「いろいろな人が自分のやりたいことができる場所をめざす」と商店街のみなさんと一緒に</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しました。</a:t>
                      </a:r>
                      <a:r>
                        <a:rPr kumimoji="1" lang="en-US" altLang="ja-JP" sz="900" b="0" dirty="0">
                          <a:solidFill>
                            <a:schemeClr val="tx1"/>
                          </a:solidFill>
                          <a:latin typeface="Meiryo UI" panose="020B0604030504040204" pitchFamily="50" charset="-128"/>
                          <a:ea typeface="Meiryo UI" panose="020B0604030504040204" pitchFamily="50" charset="-128"/>
                        </a:rPr>
                        <a:t>R2</a:t>
                      </a:r>
                      <a:r>
                        <a:rPr kumimoji="1" lang="ja-JP" altLang="en-US" sz="900" b="0" dirty="0">
                          <a:solidFill>
                            <a:schemeClr val="tx1"/>
                          </a:solidFill>
                          <a:latin typeface="Meiryo UI" panose="020B0604030504040204" pitchFamily="50" charset="-128"/>
                          <a:ea typeface="Meiryo UI" panose="020B0604030504040204" pitchFamily="50" charset="-128"/>
                        </a:rPr>
                        <a:t>年、「北本団地活性化プロジェクト」が始まりましたが、苦労した一つがコミュニティスペースの改修費用捻出で、ふるさと納税型のクラウドファンディングで支援金を集めました。また、かつて別の団地に住んでいた人からも、共感を得ての支援もあり、団地にノスタルジーを感じる人たちがいるのだと実感しました。今後は、若い世代もこのプロジェクトに参加してもらい、世代を超えて継続的に続くプロジェクトにしていきたいと考え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499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1021049">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r>
                        <a:rPr kumimoji="1" lang="ja-JP" altLang="en-US" sz="900" dirty="0">
                          <a:solidFill>
                            <a:schemeClr val="tx1"/>
                          </a:solidFill>
                          <a:latin typeface="Meiryo UI" panose="020B0604030504040204" pitchFamily="50" charset="-128"/>
                          <a:ea typeface="Meiryo UI" panose="020B0604030504040204" pitchFamily="50" charset="-128"/>
                        </a:rPr>
                        <a:t>■連携主体　　　：北本団地商店街</a:t>
                      </a:r>
                      <a:endParaRPr kumimoji="1" lang="en-US" altLang="ja-JP" sz="900" dirty="0">
                        <a:solidFill>
                          <a:schemeClr val="tx1"/>
                        </a:solidFill>
                        <a:latin typeface="Meiryo UI" panose="020B0604030504040204" pitchFamily="50" charset="-128"/>
                        <a:ea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rPr>
                        <a:t>■事業実施主体：北本団地活性化プロジェクト</a:t>
                      </a:r>
                    </a:p>
                    <a:p>
                      <a:r>
                        <a:rPr kumimoji="1" lang="ja-JP" altLang="en-US" sz="900" dirty="0">
                          <a:solidFill>
                            <a:schemeClr val="tx1"/>
                          </a:solidFill>
                          <a:latin typeface="Meiryo UI" panose="020B0604030504040204" pitchFamily="50" charset="-128"/>
                          <a:ea typeface="Meiryo UI" panose="020B0604030504040204" pitchFamily="50" charset="-128"/>
                        </a:rPr>
                        <a:t>　　　　　　　　　　　　・きたもと暮らしの編集室（地元の街づくりメンバー）</a:t>
                      </a:r>
                    </a:p>
                    <a:p>
                      <a:r>
                        <a:rPr kumimoji="1" lang="ja-JP" altLang="en-US" sz="900" dirty="0">
                          <a:solidFill>
                            <a:schemeClr val="tx1"/>
                          </a:solidFill>
                          <a:latin typeface="Meiryo UI" panose="020B0604030504040204" pitchFamily="50" charset="-128"/>
                          <a:ea typeface="Meiryo UI" panose="020B0604030504040204" pitchFamily="50" charset="-128"/>
                        </a:rPr>
                        <a:t>　　　　　　　　　　　　・北本市　　 ・良品計画　</a:t>
                      </a:r>
                    </a:p>
                    <a:p>
                      <a:r>
                        <a:rPr kumimoji="1" lang="ja-JP" altLang="en-US" sz="900" dirty="0">
                          <a:solidFill>
                            <a:schemeClr val="tx1"/>
                          </a:solidFill>
                          <a:latin typeface="Meiryo UI" panose="020B0604030504040204" pitchFamily="50" charset="-128"/>
                          <a:ea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rPr>
                        <a:t>MUJIHOUSE</a:t>
                      </a:r>
                      <a:r>
                        <a:rPr kumimoji="1" lang="ja-JP" altLang="en-US" sz="900" dirty="0">
                          <a:solidFill>
                            <a:schemeClr val="tx1"/>
                          </a:solidFill>
                          <a:latin typeface="Meiryo UI" panose="020B0604030504040204" pitchFamily="50" charset="-128"/>
                          <a:ea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rPr>
                        <a:t>UR</a:t>
                      </a:r>
                      <a:r>
                        <a:rPr kumimoji="1" lang="ja-JP" altLang="en-US" sz="900" dirty="0">
                          <a:solidFill>
                            <a:schemeClr val="tx1"/>
                          </a:solidFill>
                          <a:latin typeface="Meiryo UI" panose="020B0604030504040204" pitchFamily="50" charset="-128"/>
                          <a:ea typeface="Meiryo UI" panose="020B0604030504040204" pitchFamily="50" charset="-128"/>
                        </a:rPr>
                        <a:t>都市機構　　　　　　　　　　　　　　　　　　　　　　　</a:t>
                      </a:r>
                    </a:p>
                    <a:p>
                      <a:r>
                        <a:rPr kumimoji="1" lang="ja-JP" altLang="en-US" sz="900" dirty="0">
                          <a:solidFill>
                            <a:schemeClr val="tx1"/>
                          </a:solidFill>
                          <a:latin typeface="Meiryo UI" panose="020B0604030504040204" pitchFamily="50" charset="-128"/>
                          <a:ea typeface="Meiryo UI" panose="020B0604030504040204" pitchFamily="50" charset="-128"/>
                        </a:rPr>
                        <a:t>■事業協力　　　：北本団地自治会</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bl>
          </a:graphicData>
        </a:graphic>
      </p:graphicFrame>
      <p:sp>
        <p:nvSpPr>
          <p:cNvPr id="8" name="テキスト ボックス 7">
            <a:extLst>
              <a:ext uri="{FF2B5EF4-FFF2-40B4-BE49-F238E27FC236}">
                <a16:creationId xmlns:a16="http://schemas.microsoft.com/office/drawing/2014/main" id="{422CC7C9-C9D3-2323-94BE-21F19E4101EB}"/>
              </a:ext>
            </a:extLst>
          </p:cNvPr>
          <p:cNvSpPr txBox="1"/>
          <p:nvPr/>
        </p:nvSpPr>
        <p:spPr>
          <a:xfrm>
            <a:off x="3035417" y="6860681"/>
            <a:ext cx="1644533"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 北本団地クリスマスマーケット</a:t>
            </a:r>
          </a:p>
        </p:txBody>
      </p:sp>
      <p:sp>
        <p:nvSpPr>
          <p:cNvPr id="11" name="テキスト ボックス 10">
            <a:extLst>
              <a:ext uri="{FF2B5EF4-FFF2-40B4-BE49-F238E27FC236}">
                <a16:creationId xmlns:a16="http://schemas.microsoft.com/office/drawing/2014/main" id="{CD6193AA-7A4D-5725-2FB3-48DDDAC3C761}"/>
              </a:ext>
            </a:extLst>
          </p:cNvPr>
          <p:cNvSpPr txBox="1"/>
          <p:nvPr/>
        </p:nvSpPr>
        <p:spPr>
          <a:xfrm>
            <a:off x="1490712" y="6871044"/>
            <a:ext cx="1750310"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 中庭イベント</a:t>
            </a:r>
          </a:p>
        </p:txBody>
      </p:sp>
      <p:sp>
        <p:nvSpPr>
          <p:cNvPr id="21" name="テキスト ボックス 20">
            <a:extLst>
              <a:ext uri="{FF2B5EF4-FFF2-40B4-BE49-F238E27FC236}">
                <a16:creationId xmlns:a16="http://schemas.microsoft.com/office/drawing/2014/main" id="{433E3C09-82BF-C3B5-6FD4-46F1E8202C21}"/>
              </a:ext>
            </a:extLst>
          </p:cNvPr>
          <p:cNvSpPr txBox="1"/>
          <p:nvPr/>
        </p:nvSpPr>
        <p:spPr>
          <a:xfrm>
            <a:off x="228049" y="6871044"/>
            <a:ext cx="112448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北本団地商店街</a:t>
            </a:r>
          </a:p>
        </p:txBody>
      </p:sp>
      <p:pic>
        <p:nvPicPr>
          <p:cNvPr id="4" name="図 3">
            <a:extLst>
              <a:ext uri="{FF2B5EF4-FFF2-40B4-BE49-F238E27FC236}">
                <a16:creationId xmlns:a16="http://schemas.microsoft.com/office/drawing/2014/main" id="{FD3B85C1-AF4C-CDB8-825F-6D11B13FAFF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08513" y="6087998"/>
            <a:ext cx="1194837" cy="794451"/>
          </a:xfrm>
          <a:prstGeom prst="rect">
            <a:avLst/>
          </a:prstGeom>
        </p:spPr>
      </p:pic>
      <p:pic>
        <p:nvPicPr>
          <p:cNvPr id="7" name="図 6">
            <a:extLst>
              <a:ext uri="{FF2B5EF4-FFF2-40B4-BE49-F238E27FC236}">
                <a16:creationId xmlns:a16="http://schemas.microsoft.com/office/drawing/2014/main" id="{3FE3F555-4525-589B-2C4A-21BF67E708D4}"/>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787574" y="6087997"/>
            <a:ext cx="1100082" cy="794452"/>
          </a:xfrm>
          <a:prstGeom prst="rect">
            <a:avLst/>
          </a:prstGeom>
        </p:spPr>
      </p:pic>
      <p:pic>
        <p:nvPicPr>
          <p:cNvPr id="18" name="図 17">
            <a:extLst>
              <a:ext uri="{FF2B5EF4-FFF2-40B4-BE49-F238E27FC236}">
                <a16:creationId xmlns:a16="http://schemas.microsoft.com/office/drawing/2014/main" id="{96B55FD5-AF03-1072-179E-F6B1279B6CC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71880" y="6091175"/>
            <a:ext cx="1186911" cy="791274"/>
          </a:xfrm>
          <a:prstGeom prst="rect">
            <a:avLst/>
          </a:prstGeom>
        </p:spPr>
      </p:pic>
      <p:sp>
        <p:nvSpPr>
          <p:cNvPr id="12" name="テキスト ボックス 11">
            <a:extLst>
              <a:ext uri="{FF2B5EF4-FFF2-40B4-BE49-F238E27FC236}">
                <a16:creationId xmlns:a16="http://schemas.microsoft.com/office/drawing/2014/main" id="{09458782-3957-8B17-BF73-C7950D30102B}"/>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R6-30</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P2</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85477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4271195570"/>
              </p:ext>
            </p:extLst>
          </p:nvPr>
        </p:nvGraphicFramePr>
        <p:xfrm>
          <a:off x="-1" y="246122"/>
          <a:ext cx="9360552" cy="6788523"/>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自由ヶ丘ひかり街協同組合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所在地：東京都目黒区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最寄駅：東急東横線・大井町線　自由が丘駅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68</a:t>
                      </a:r>
                      <a:r>
                        <a:rPr kumimoji="1" lang="ja-JP" altLang="en-US" sz="800" b="0" dirty="0">
                          <a:solidFill>
                            <a:schemeClr val="tx1"/>
                          </a:solidFill>
                          <a:latin typeface="Meiryo UI" panose="020B0604030504040204" pitchFamily="50" charset="-128"/>
                          <a:ea typeface="Meiryo UI" panose="020B0604030504040204" pitchFamily="50" charset="-128"/>
                        </a:rPr>
                        <a:t>店舗</a:t>
                      </a:r>
                      <a:endParaRPr kumimoji="1" lang="ja-JP" altLang="en-US" sz="800" b="0" dirty="0">
                        <a:solidFill>
                          <a:srgbClr val="FF0000"/>
                        </a:solidFill>
                        <a:latin typeface="Meiryo UI" panose="020B0604030504040204" pitchFamily="50" charset="-128"/>
                        <a:ea typeface="Meiryo UI" panose="020B0604030504040204" pitchFamily="50" charset="-128"/>
                      </a:endParaRP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latin typeface="Meiryo UI" panose="020B0604030504040204" pitchFamily="50" charset="-128"/>
                          <a:ea typeface="Meiryo UI" panose="020B0604030504040204" pitchFamily="50" charset="-128"/>
                        </a:rPr>
                        <a:t>■自由ヶ丘ひかり街公式</a:t>
                      </a:r>
                      <a:r>
                        <a:rPr lang="en-US" altLang="ja-JP" sz="800" dirty="0">
                          <a:latin typeface="Meiryo UI" panose="020B0604030504040204" pitchFamily="50" charset="-128"/>
                          <a:ea typeface="Meiryo UI" panose="020B0604030504040204" pitchFamily="50" charset="-128"/>
                        </a:rPr>
                        <a:t>HP</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3"/>
                        </a:rPr>
                        <a:t>https://www.hikarigai.com/</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■自由ヶ丘ひかり街</a:t>
                      </a:r>
                      <a:r>
                        <a:rPr lang="en-US" altLang="ja-JP" sz="800" dirty="0">
                          <a:latin typeface="Meiryo UI" panose="020B0604030504040204" pitchFamily="50" charset="-128"/>
                          <a:ea typeface="Meiryo UI" panose="020B0604030504040204" pitchFamily="50" charset="-128"/>
                        </a:rPr>
                        <a:t>Instagram</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4"/>
                        </a:rPr>
                        <a:t>https://www.instagram.com/jiyugaoka_hikarigai/</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■自由ヶ丘ひかり街</a:t>
                      </a:r>
                      <a:r>
                        <a:rPr lang="en-US" altLang="ja-JP" sz="800" dirty="0">
                          <a:latin typeface="Meiryo UI" panose="020B0604030504040204" pitchFamily="50" charset="-128"/>
                          <a:ea typeface="Meiryo UI" panose="020B0604030504040204" pitchFamily="50" charset="-128"/>
                        </a:rPr>
                        <a:t>Facebook</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5"/>
                        </a:rPr>
                        <a:t>https://www.facebook.com/hikarigaijiyugaoka?ref=embed_page</a:t>
                      </a:r>
                      <a:endParaRPr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1624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将来に継承していく「商店街リブランディング化」事業</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■東京都目黒区　商店街チャレンジ戦略支援事業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■空き店舗が増加し、また再開発事業が進み商業集積化される中でも、将来的に生き残れる、競争力のある付加価値が高い施設としての商店街へのリブランディング化に取り組む事業を推進。</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■その手段の一つとして、空きスペースを貸し出したい人と利用したい人をオンラインでマッチングさせるプラットフォーム「</a:t>
                      </a:r>
                      <a:r>
                        <a:rPr kumimoji="1" lang="en-US" altLang="ja-JP" sz="900" b="0" dirty="0">
                          <a:solidFill>
                            <a:schemeClr val="tx1"/>
                          </a:solidFill>
                          <a:latin typeface="Meiryo UI" panose="020B0604030504040204" pitchFamily="50" charset="-128"/>
                          <a:ea typeface="Meiryo UI" panose="020B0604030504040204" pitchFamily="50" charset="-128"/>
                        </a:rPr>
                        <a:t>SHOPCOUNTER</a:t>
                      </a:r>
                      <a:r>
                        <a:rPr kumimoji="1" lang="ja-JP" altLang="en-US" sz="900" b="0" dirty="0">
                          <a:solidFill>
                            <a:schemeClr val="tx1"/>
                          </a:solidFill>
                          <a:latin typeface="Meiryo UI" panose="020B0604030504040204" pitchFamily="50" charset="-128"/>
                          <a:ea typeface="Meiryo UI" panose="020B0604030504040204" pitchFamily="50" charset="-128"/>
                        </a:rPr>
                        <a:t>（ショップカウンター）」を活用し、「空き店舗の短期貸し」を導入することで、空き店舗対策と商店街の賑わい創出に取り組んだ。</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908000">
                <a:tc gridSpan="2">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①コロナ禍による空き店舗の増加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・コロナ禍で空き店舗が増加し、埋まらない状況が続いた。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・商店街の収益減少、商店街のにぎわい喪失を防ぎたい。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・商店街の店舗が埋まっており、賑わっている状態を取り戻したい。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②空き店舗短期貸しの課題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・以前にも空き店舗短期貸しのアイデアは出ていたが、短期出店事業者から年間の商店街会費を集めるべきか等の問題があり、見送られていた。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■商店街周辺エリアの課題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③商店街のリブランディング化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・商業集積化される中でも、将来的に生き残れる商店街になる必要がある。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・周辺エリアや商店街の特色・魅力を継承しつつ、新しい取組みを行うなど、将来に向けて「商店街リブランディング化」が必要。</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■新しいビジネスモデル</a:t>
                      </a:r>
                      <a:r>
                        <a:rPr kumimoji="1" lang="ja-JP" altLang="en-US" sz="900" b="1" dirty="0">
                          <a:solidFill>
                            <a:schemeClr val="tx1"/>
                          </a:solidFill>
                          <a:latin typeface="Meiryo UI" panose="020B0604030504040204" pitchFamily="50" charset="-128"/>
                          <a:ea typeface="Meiryo UI" panose="020B0604030504040204" pitchFamily="50" charset="-128"/>
                        </a:rPr>
                        <a:t>「空き店舗の短期貸し」</a:t>
                      </a:r>
                      <a:r>
                        <a:rPr kumimoji="1" lang="ja-JP" altLang="en-US" sz="900" dirty="0">
                          <a:solidFill>
                            <a:schemeClr val="tx1"/>
                          </a:solidFill>
                          <a:latin typeface="Meiryo UI" panose="020B0604030504040204" pitchFamily="50" charset="-128"/>
                          <a:ea typeface="Meiryo UI" panose="020B0604030504040204" pitchFamily="50" charset="-128"/>
                        </a:rPr>
                        <a:t>を導入</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・空きスペースを貸し出したい人と利用したい人をオンラインでマッチングさせる、「</a:t>
                      </a:r>
                      <a:r>
                        <a:rPr kumimoji="1" lang="en-US" altLang="ja-JP" sz="900" dirty="0">
                          <a:solidFill>
                            <a:schemeClr val="tx1"/>
                          </a:solidFill>
                          <a:latin typeface="Meiryo UI" panose="020B0604030504040204" pitchFamily="50" charset="-128"/>
                          <a:ea typeface="Meiryo UI" panose="020B0604030504040204" pitchFamily="50" charset="-128"/>
                        </a:rPr>
                        <a:t>SHOPCOUNTER</a:t>
                      </a:r>
                      <a:r>
                        <a:rPr kumimoji="1" lang="ja-JP" altLang="en-US" sz="900" dirty="0">
                          <a:solidFill>
                            <a:schemeClr val="tx1"/>
                          </a:solidFill>
                          <a:latin typeface="Meiryo UI" panose="020B0604030504040204" pitchFamily="50" charset="-128"/>
                          <a:ea typeface="Meiryo UI" panose="020B0604030504040204" pitchFamily="50" charset="-128"/>
                        </a:rPr>
                        <a:t>（ショップカウンター）」サービスを利用。</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・ポップアップストア（期間限定店）は、最低</a:t>
                      </a:r>
                      <a:r>
                        <a:rPr kumimoji="1" lang="en-US" altLang="ja-JP" sz="900" dirty="0">
                          <a:solidFill>
                            <a:schemeClr val="tx1"/>
                          </a:solidFill>
                          <a:latin typeface="Meiryo UI" panose="020B0604030504040204" pitchFamily="50" charset="-128"/>
                          <a:ea typeface="Meiryo UI" panose="020B0604030504040204" pitchFamily="50" charset="-128"/>
                        </a:rPr>
                        <a:t>1⽇〜</a:t>
                      </a:r>
                      <a:r>
                        <a:rPr kumimoji="1" lang="ja-JP" altLang="en-US" sz="900" dirty="0">
                          <a:solidFill>
                            <a:schemeClr val="tx1"/>
                          </a:solidFill>
                          <a:latin typeface="Meiryo UI" panose="020B0604030504040204" pitchFamily="50" charset="-128"/>
                          <a:ea typeface="Meiryo UI" panose="020B0604030504040204" pitchFamily="50" charset="-128"/>
                        </a:rPr>
                        <a:t>最⻑</a:t>
                      </a:r>
                      <a:r>
                        <a:rPr kumimoji="1" lang="en-US" altLang="ja-JP" sz="900" dirty="0">
                          <a:solidFill>
                            <a:schemeClr val="tx1"/>
                          </a:solidFill>
                          <a:latin typeface="Meiryo UI" panose="020B0604030504040204" pitchFamily="50" charset="-128"/>
                          <a:ea typeface="Meiryo UI" panose="020B0604030504040204" pitchFamily="50" charset="-128"/>
                        </a:rPr>
                        <a:t>30⽇</a:t>
                      </a:r>
                      <a:r>
                        <a:rPr kumimoji="1" lang="ja-JP" altLang="en-US" sz="900" dirty="0">
                          <a:solidFill>
                            <a:schemeClr val="tx1"/>
                          </a:solidFill>
                          <a:latin typeface="Meiryo UI" panose="020B0604030504040204" pitchFamily="50" charset="-128"/>
                          <a:ea typeface="Meiryo UI" panose="020B0604030504040204" pitchFamily="50" charset="-128"/>
                        </a:rPr>
                        <a:t>を貸出期間に設定。ポップアップストアに設置する什器もない状態で、</a:t>
                      </a:r>
                      <a:r>
                        <a:rPr kumimoji="1" lang="en-US" altLang="ja-JP" sz="900" dirty="0">
                          <a:solidFill>
                            <a:schemeClr val="tx1"/>
                          </a:solidFill>
                          <a:latin typeface="Meiryo UI" panose="020B0604030504040204" pitchFamily="50" charset="-128"/>
                          <a:ea typeface="Meiryo UI" panose="020B0604030504040204" pitchFamily="50" charset="-128"/>
                        </a:rPr>
                        <a:t>R4</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3</a:t>
                      </a:r>
                      <a:r>
                        <a:rPr kumimoji="1" lang="ja-JP" altLang="en-US" sz="900" dirty="0">
                          <a:solidFill>
                            <a:schemeClr val="tx1"/>
                          </a:solidFill>
                          <a:latin typeface="Meiryo UI" panose="020B0604030504040204" pitchFamily="50" charset="-128"/>
                          <a:ea typeface="Meiryo UI" panose="020B0604030504040204" pitchFamily="50" charset="-128"/>
                        </a:rPr>
                        <a:t>月に、準備期間わずか</a:t>
                      </a:r>
                      <a:r>
                        <a:rPr kumimoji="1" lang="en-US" altLang="ja-JP" sz="900" dirty="0">
                          <a:solidFill>
                            <a:schemeClr val="tx1"/>
                          </a:solidFill>
                          <a:latin typeface="Meiryo UI" panose="020B0604030504040204" pitchFamily="50" charset="-128"/>
                          <a:ea typeface="Meiryo UI" panose="020B0604030504040204" pitchFamily="50" charset="-128"/>
                        </a:rPr>
                        <a:t>1</a:t>
                      </a:r>
                      <a:r>
                        <a:rPr kumimoji="1" lang="ja-JP" altLang="en-US" sz="900" dirty="0">
                          <a:solidFill>
                            <a:schemeClr val="tx1"/>
                          </a:solidFill>
                          <a:latin typeface="Meiryo UI" panose="020B0604030504040204" pitchFamily="50" charset="-128"/>
                          <a:ea typeface="Meiryo UI" panose="020B0604030504040204" pitchFamily="50" charset="-128"/>
                        </a:rPr>
                        <a:t>カ月ほどで短期貸しを開始。まずは、</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店舗分の貸し出しを始めると、掲載からわずか</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日でテナントが決定。</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・⼿応えを得たため、徐々に貸し出す店舗数を増やしていった。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・⻑期契約で発⽣する様々な初期費⽤が短期ならば不要であることや、出店を取りやめたい場合にもすぐに中⽌できることが、短期借り主にとってのメリットとなった。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・短期出店を行った事業者は、いずれ同商店街に店舗出店を検討する事業者や、普段オンライン販売をメインとする事業者など、ケースは様々。</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■「空き店舗の短期貸し」事業によって、有名雑誌社の</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サイト運営スタッフがバザーで活用したり、スイーツとコーヒーでカフェ空間を商店街内に作り出すポップアップイベントが開催されたりと、多種多様な空き店舗の短期借り主が活用。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リピート出店者が増え、商店街の新規顧客も増加する</a:t>
                      </a:r>
                      <a:r>
                        <a:rPr kumimoji="1" lang="ja-JP" altLang="en-US" sz="900" b="0" dirty="0">
                          <a:solidFill>
                            <a:schemeClr val="tx1"/>
                          </a:solidFill>
                          <a:latin typeface="Meiryo UI" panose="020B0604030504040204" pitchFamily="50" charset="-128"/>
                          <a:ea typeface="Meiryo UI" panose="020B0604030504040204" pitchFamily="50" charset="-128"/>
                        </a:rPr>
                        <a:t>など、「空き店舗の短期貸し」は同商店街に定着し、商店街と周辺エリアのリブランディング化を図ることができた。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■短期貸しによる商店街の年間収益は、数百万円を超えるまでに成長した。空き店舗分の商店街会費分も賄えるようになった。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■今後は日貸しに加えて、空きスペースの時間貸しで地域のニーズに応えていきたい。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年には、開催</a:t>
                      </a:r>
                      <a:r>
                        <a:rPr kumimoji="1" lang="en-US" altLang="ja-JP" sz="900" b="0" dirty="0">
                          <a:solidFill>
                            <a:schemeClr val="tx1"/>
                          </a:solidFill>
                          <a:latin typeface="Meiryo UI" panose="020B0604030504040204" pitchFamily="50" charset="-128"/>
                          <a:ea typeface="Meiryo UI" panose="020B0604030504040204" pitchFamily="50" charset="-128"/>
                        </a:rPr>
                        <a:t>50</a:t>
                      </a:r>
                      <a:r>
                        <a:rPr kumimoji="1" lang="ja-JP" altLang="en-US" sz="900" b="0" dirty="0">
                          <a:solidFill>
                            <a:schemeClr val="tx1"/>
                          </a:solidFill>
                          <a:latin typeface="Meiryo UI" panose="020B0604030504040204" pitchFamily="50" charset="-128"/>
                          <a:ea typeface="Meiryo UI" panose="020B0604030504040204" pitchFamily="50" charset="-128"/>
                        </a:rPr>
                        <a:t>回目を迎えた自由が丘エリア最大のイベント「自由が丘女神まつり」の会期に併せ、「ひかりパレット」イベントを開催した。フード・ファッション・ライフスタイル関連の</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のポップアップストアの出店や、抽選会などを行い、多くの来街者を獲得し、</a:t>
                      </a:r>
                      <a:r>
                        <a:rPr kumimoji="1" lang="ja-JP" altLang="en-US" sz="900" b="1" dirty="0">
                          <a:solidFill>
                            <a:schemeClr val="tx1"/>
                          </a:solidFill>
                          <a:latin typeface="Meiryo UI" panose="020B0604030504040204" pitchFamily="50" charset="-128"/>
                          <a:ea typeface="Meiryo UI" panose="020B0604030504040204" pitchFamily="50" charset="-128"/>
                        </a:rPr>
                        <a:t>商店街周辺エリアの活性化に貢献した</a:t>
                      </a:r>
                      <a:r>
                        <a:rPr kumimoji="1" lang="ja-JP" altLang="en-US" sz="900" b="0" dirty="0">
                          <a:solidFill>
                            <a:schemeClr val="tx1"/>
                          </a:solidFill>
                          <a:latin typeface="Meiryo UI" panose="020B0604030504040204" pitchFamily="50" charset="-128"/>
                          <a:ea typeface="Meiryo UI" panose="020B0604030504040204" pitchFamily="50" charset="-128"/>
                        </a:rPr>
                        <a:t>。</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当商店街の大きな課題はリブランディングです。古き時代の良さを活かしながら、商店街をどのように復活させ、より付加価値の高い商業施設にしていくかです。自由が丘エリアでは、大きな三つの再開発事業が進んでいて、再開発に向けた勉強会が行われています。他エリアの再開発も進む中、その差別化を図るためエリアのポテンシャルを高める必要があり、それが何かを模索する手段の一つが短期出店事業者を誘致するショップレンタル事業でした。ショップカウンター</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レンタル事業</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導入は商店街のシャッターを開けるためだけでなく、 自由が丘全体が抱える今後の大きな課題</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特色のない街化</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対策への取り組みの一環として捉えています。特色のある街づくりに向けて、お客様目線で考える商品をポップアップ的に展開する試みは将来の自由が丘エリアの商業展開のヒントになると考えています。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119209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■主催：</a:t>
                      </a:r>
                      <a:r>
                        <a:rPr kumimoji="1" lang="ja-JP" altLang="en-US" sz="900" b="0" dirty="0">
                          <a:solidFill>
                            <a:schemeClr val="tx1"/>
                          </a:solidFill>
                          <a:latin typeface="Meiryo UI" panose="020B0604030504040204" pitchFamily="50" charset="-128"/>
                          <a:ea typeface="Meiryo UI" panose="020B0604030504040204" pitchFamily="50" charset="-128"/>
                        </a:rPr>
                        <a:t>自由ヶ丘ひかり街協同組合</a:t>
                      </a:r>
                    </a:p>
                    <a:p>
                      <a:pPr>
                        <a:lnSpc>
                          <a:spcPct val="150000"/>
                        </a:lnSpc>
                      </a:pPr>
                      <a:r>
                        <a:rPr kumimoji="1" lang="ja-JP" altLang="en-US" sz="900" dirty="0">
                          <a:latin typeface="Meiryo UI" panose="020B0604030504040204" pitchFamily="50" charset="-128"/>
                          <a:ea typeface="Meiryo UI" panose="020B0604030504040204" pitchFamily="50" charset="-128"/>
                        </a:rPr>
                        <a:t>■連携：産業能率大学</a:t>
                      </a:r>
                      <a:endParaRPr kumimoji="1" lang="en-US" altLang="ja-JP" sz="900" dirty="0">
                        <a:latin typeface="Meiryo UI" panose="020B0604030504040204" pitchFamily="50" charset="-128"/>
                        <a:ea typeface="Meiryo UI" panose="020B0604030504040204" pitchFamily="50" charset="-128"/>
                      </a:endParaRPr>
                    </a:p>
                    <a:p>
                      <a:pPr>
                        <a:lnSpc>
                          <a:spcPct val="150000"/>
                        </a:lnSpc>
                      </a:pPr>
                      <a:r>
                        <a:rPr kumimoji="1" lang="ja-JP" altLang="en-US" sz="900" dirty="0">
                          <a:latin typeface="Meiryo UI" panose="020B0604030504040204" pitchFamily="50" charset="-128"/>
                          <a:ea typeface="Meiryo UI" panose="020B0604030504040204" pitchFamily="50" charset="-128"/>
                        </a:rPr>
                        <a:t>　　　　　　</a:t>
                      </a:r>
                      <a:r>
                        <a:rPr kumimoji="1" lang="zh-TW" altLang="en-US" sz="900" dirty="0">
                          <a:latin typeface="Meiryo UI" panose="020B0604030504040204" pitchFamily="50" charset="-128"/>
                          <a:ea typeface="Meiryo UI" panose="020B0604030504040204" pitchFamily="50" charset="-128"/>
                        </a:rPr>
                        <a:t>東京商工会議所目黒支部</a:t>
                      </a:r>
                      <a:endParaRPr kumimoji="1" lang="en-US" altLang="zh-TW" sz="900" dirty="0">
                        <a:latin typeface="Meiryo UI" panose="020B0604030504040204" pitchFamily="50" charset="-128"/>
                        <a:ea typeface="Meiryo UI" panose="020B0604030504040204" pitchFamily="50" charset="-128"/>
                      </a:endParaRPr>
                    </a:p>
                    <a:p>
                      <a:pPr>
                        <a:lnSpc>
                          <a:spcPct val="150000"/>
                        </a:lnSpc>
                      </a:pPr>
                      <a:r>
                        <a:rPr kumimoji="1" lang="ja-JP" altLang="en-US" sz="900" dirty="0">
                          <a:latin typeface="Meiryo UI" panose="020B0604030504040204" pitchFamily="50" charset="-128"/>
                          <a:ea typeface="Meiryo UI" panose="020B0604030504040204" pitchFamily="50" charset="-128"/>
                        </a:rPr>
                        <a:t>　　　　　　</a:t>
                      </a:r>
                      <a:r>
                        <a:rPr kumimoji="1" lang="zh-TW" altLang="en-US" sz="900" dirty="0">
                          <a:latin typeface="Meiryo UI" panose="020B0604030504040204" pitchFamily="50" charset="-128"/>
                          <a:ea typeface="Meiryo UI" panose="020B0604030504040204" pitchFamily="50" charset="-128"/>
                        </a:rPr>
                        <a:t>東京都中小企業振興公社</a:t>
                      </a:r>
                      <a:endParaRPr kumimoji="1" lang="en-US" altLang="zh-CN"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189527" y="6802803"/>
            <a:ext cx="1644533" cy="297517"/>
          </a:xfrm>
          <a:prstGeom prst="rect">
            <a:avLst/>
          </a:prstGeom>
          <a:noFill/>
        </p:spPr>
        <p:txBody>
          <a:bodyPr wrap="square" rtlCol="0">
            <a:spAutoFit/>
          </a:bodyPr>
          <a:lstStyle/>
          <a:p>
            <a:pPr algn="ctr">
              <a:lnSpc>
                <a:spcPts val="800"/>
              </a:lnSpc>
            </a:pP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年開催</a:t>
            </a:r>
            <a:endParaRPr lang="en-US" altLang="ja-JP" sz="800" dirty="0">
              <a:latin typeface="Meiryo UI" panose="020B0604030504040204" pitchFamily="50" charset="-128"/>
              <a:ea typeface="Meiryo UI" panose="020B0604030504040204" pitchFamily="50" charset="-128"/>
            </a:endParaRPr>
          </a:p>
          <a:p>
            <a:pPr algn="ctr">
              <a:lnSpc>
                <a:spcPts val="800"/>
              </a:lnSpc>
            </a:pPr>
            <a:r>
              <a:rPr lang="ja-JP" altLang="en-US" sz="800" dirty="0">
                <a:latin typeface="Meiryo UI" panose="020B0604030504040204" pitchFamily="50" charset="-128"/>
                <a:ea typeface="Meiryo UI" panose="020B0604030504040204" pitchFamily="50" charset="-128"/>
              </a:rPr>
              <a:t>「ひかりパレット」ポスター　</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744737" y="6864447"/>
            <a:ext cx="1750310"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短期貸しスペース</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454867" y="6864447"/>
            <a:ext cx="112448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自由ヶ丘ひかり街</a:t>
            </a:r>
          </a:p>
        </p:txBody>
      </p:sp>
      <p:pic>
        <p:nvPicPr>
          <p:cNvPr id="7" name="図 6">
            <a:extLst>
              <a:ext uri="{FF2B5EF4-FFF2-40B4-BE49-F238E27FC236}">
                <a16:creationId xmlns:a16="http://schemas.microsoft.com/office/drawing/2014/main" id="{4C6C5477-B846-AB60-E448-3A21B324A0B0}"/>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387572" y="5931454"/>
            <a:ext cx="1283546" cy="925438"/>
          </a:xfrm>
          <a:prstGeom prst="rect">
            <a:avLst/>
          </a:prstGeom>
        </p:spPr>
      </p:pic>
      <p:pic>
        <p:nvPicPr>
          <p:cNvPr id="12" name="図 11">
            <a:extLst>
              <a:ext uri="{FF2B5EF4-FFF2-40B4-BE49-F238E27FC236}">
                <a16:creationId xmlns:a16="http://schemas.microsoft.com/office/drawing/2014/main" id="{8A4758C2-3DCB-AF3A-0001-08BD85ED9335}"/>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1911928" y="5931454"/>
            <a:ext cx="1391698" cy="925438"/>
          </a:xfrm>
          <a:prstGeom prst="rect">
            <a:avLst/>
          </a:prstGeom>
        </p:spPr>
      </p:pic>
      <p:pic>
        <p:nvPicPr>
          <p:cNvPr id="3" name="図 2">
            <a:extLst>
              <a:ext uri="{FF2B5EF4-FFF2-40B4-BE49-F238E27FC236}">
                <a16:creationId xmlns:a16="http://schemas.microsoft.com/office/drawing/2014/main" id="{A0E29547-DA6E-1B29-0F67-D43F7103944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714414" y="5896460"/>
            <a:ext cx="654055" cy="925438"/>
          </a:xfrm>
          <a:prstGeom prst="rect">
            <a:avLst/>
          </a:prstGeom>
        </p:spPr>
      </p:pic>
      <p:sp>
        <p:nvSpPr>
          <p:cNvPr id="9" name="テキスト ボックス 8">
            <a:extLst>
              <a:ext uri="{FF2B5EF4-FFF2-40B4-BE49-F238E27FC236}">
                <a16:creationId xmlns:a16="http://schemas.microsoft.com/office/drawing/2014/main" id="{10DFE16C-2455-4535-9A18-C1ABD703EEED}"/>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R6-31</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P3</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97708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3496671855"/>
              </p:ext>
            </p:extLst>
          </p:nvPr>
        </p:nvGraphicFramePr>
        <p:xfrm>
          <a:off x="-1" y="246122"/>
          <a:ext cx="9360552" cy="6801950"/>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331592">
                  <a:extLst>
                    <a:ext uri="{9D8B030D-6E8A-4147-A177-3AD203B41FA5}">
                      <a16:colId xmlns:a16="http://schemas.microsoft.com/office/drawing/2014/main" val="2386351658"/>
                    </a:ext>
                  </a:extLst>
                </a:gridCol>
                <a:gridCol w="1844431">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184999">
                  <a:extLst>
                    <a:ext uri="{9D8B030D-6E8A-4147-A177-3AD203B41FA5}">
                      <a16:colId xmlns:a16="http://schemas.microsoft.com/office/drawing/2014/main" val="1134428704"/>
                    </a:ext>
                  </a:extLst>
                </a:gridCol>
                <a:gridCol w="2997851">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姫路御幸通商店街振興組合</a:t>
                      </a:r>
                      <a:endParaRPr kumimoji="1" lang="en-US" altLang="zh-TW"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（みゆき通り商店街）</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所在地：兵庫県姫路市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zh-TW" altLang="en-US" sz="800" b="0" dirty="0">
                          <a:solidFill>
                            <a:schemeClr val="tx1"/>
                          </a:solidFill>
                          <a:latin typeface="Meiryo UI" panose="020B0604030504040204" pitchFamily="50" charset="-128"/>
                          <a:ea typeface="Meiryo UI" panose="020B0604030504040204" pitchFamily="50" charset="-128"/>
                        </a:rPr>
                        <a:t>ＪＲ神戸線、</a:t>
                      </a:r>
                      <a:r>
                        <a:rPr kumimoji="1" lang="zh-TW" altLang="en-US" sz="800" b="0">
                          <a:solidFill>
                            <a:schemeClr val="tx1"/>
                          </a:solidFill>
                          <a:latin typeface="Meiryo UI" panose="020B0604030504040204" pitchFamily="50" charset="-128"/>
                          <a:ea typeface="Meiryo UI" panose="020B0604030504040204" pitchFamily="50" charset="-128"/>
                        </a:rPr>
                        <a:t>山陽電車姫路駅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93</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ja-JP" altLang="en-US" sz="800" dirty="0">
                          <a:latin typeface="Meiryo UI" panose="020B0604030504040204" pitchFamily="50" charset="-128"/>
                          <a:ea typeface="Meiryo UI" panose="020B0604030504040204" pitchFamily="50" charset="-128"/>
                        </a:rPr>
                        <a:t>■</a:t>
                      </a:r>
                      <a:r>
                        <a:rPr kumimoji="1" lang="ja-JP" altLang="en-US" sz="800" b="0" dirty="0">
                          <a:solidFill>
                            <a:schemeClr val="tx1"/>
                          </a:solidFill>
                          <a:latin typeface="Meiryo UI" panose="020B0604030504040204" pitchFamily="50" charset="-128"/>
                          <a:ea typeface="Meiryo UI" panose="020B0604030504040204" pitchFamily="50" charset="-128"/>
                        </a:rPr>
                        <a:t>みゆき通り商店街</a:t>
                      </a:r>
                      <a:r>
                        <a:rPr kumimoji="1" lang="ja-JP" altLang="en-US" sz="800" dirty="0">
                          <a:latin typeface="Meiryo UI" panose="020B0604030504040204" pitchFamily="50" charset="-128"/>
                          <a:ea typeface="Meiryo UI" panose="020B0604030504040204" pitchFamily="50" charset="-128"/>
                        </a:rPr>
                        <a:t>公式</a:t>
                      </a:r>
                      <a:r>
                        <a:rPr kumimoji="1" lang="en-US" altLang="ja-JP" sz="800" dirty="0">
                          <a:latin typeface="Meiryo UI" panose="020B0604030504040204" pitchFamily="50" charset="-128"/>
                          <a:ea typeface="Meiryo UI" panose="020B0604030504040204" pitchFamily="50" charset="-128"/>
                        </a:rPr>
                        <a:t>HP</a:t>
                      </a:r>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hlinkClick r:id="rId3"/>
                        </a:rPr>
                        <a:t>https://himeji-miyuki.com/</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a:t>
                      </a:r>
                      <a:r>
                        <a:rPr kumimoji="1" lang="ja-JP" altLang="en-US" sz="800" b="0" dirty="0">
                          <a:solidFill>
                            <a:schemeClr val="tx1"/>
                          </a:solidFill>
                          <a:latin typeface="Meiryo UI" panose="020B0604030504040204" pitchFamily="50" charset="-128"/>
                          <a:ea typeface="Meiryo UI" panose="020B0604030504040204" pitchFamily="50" charset="-128"/>
                        </a:rPr>
                        <a:t>みゆき通り商店街</a:t>
                      </a:r>
                      <a:r>
                        <a:rPr kumimoji="1" lang="en-US" altLang="ja-JP" sz="800" dirty="0">
                          <a:latin typeface="Meiryo UI" panose="020B0604030504040204" pitchFamily="50" charset="-128"/>
                          <a:ea typeface="Meiryo UI" panose="020B0604030504040204" pitchFamily="50" charset="-128"/>
                        </a:rPr>
                        <a:t>Instagram</a:t>
                      </a:r>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hlinkClick r:id="rId4"/>
                        </a:rPr>
                        <a:t>https://www.instagram.com/himejimiyukistreet/</a:t>
                      </a:r>
                      <a:endParaRPr kumimoji="1" lang="en-US" altLang="ja-JP" sz="800" dirty="0">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■みゆき通り</a:t>
                      </a:r>
                      <a:r>
                        <a:rPr kumimoji="1" lang="ja-JP" altLang="en-US" sz="800" dirty="0">
                          <a:latin typeface="Meiryo UI" panose="020B0604030504040204" pitchFamily="50" charset="-128"/>
                          <a:ea typeface="Meiryo UI" panose="020B0604030504040204" pitchFamily="50" charset="-128"/>
                        </a:rPr>
                        <a:t>商店街</a:t>
                      </a:r>
                      <a:r>
                        <a:rPr kumimoji="1" lang="en-US" altLang="ja-JP" sz="800" dirty="0">
                          <a:latin typeface="Meiryo UI" panose="020B0604030504040204" pitchFamily="50" charset="-128"/>
                          <a:ea typeface="Meiryo UI" panose="020B0604030504040204" pitchFamily="50" charset="-128"/>
                        </a:rPr>
                        <a:t>YouTube</a:t>
                      </a:r>
                      <a:r>
                        <a:rPr kumimoji="1" lang="ja-JP" altLang="en-US" sz="800" dirty="0">
                          <a:latin typeface="Meiryo UI" panose="020B0604030504040204" pitchFamily="50" charset="-128"/>
                          <a:ea typeface="Meiryo UI" panose="020B0604030504040204" pitchFamily="50" charset="-128"/>
                        </a:rPr>
                        <a:t>　　</a:t>
                      </a:r>
                      <a:r>
                        <a:rPr lang="ja-JP" altLang="en-US" sz="800" dirty="0">
                          <a:hlinkClick r:id="rId5"/>
                        </a:rPr>
                        <a:t>みゆき通り公式チャンネル </a:t>
                      </a:r>
                      <a:r>
                        <a:rPr lang="en-US" altLang="ja-JP" sz="800" dirty="0">
                          <a:hlinkClick r:id="rId5"/>
                        </a:rPr>
                        <a:t>- YouTube</a:t>
                      </a:r>
                      <a:endParaRPr kumimoji="1"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32543">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姫路城世界遺産登録</a:t>
                      </a:r>
                      <a:r>
                        <a:rPr kumimoji="1" lang="en-US" altLang="ja-JP" sz="1050" dirty="0">
                          <a:latin typeface="Meiryo UI" panose="020B0604030504040204" pitchFamily="50" charset="-128"/>
                          <a:ea typeface="Meiryo UI" panose="020B0604030504040204" pitchFamily="50" charset="-128"/>
                        </a:rPr>
                        <a:t>30</a:t>
                      </a:r>
                      <a:r>
                        <a:rPr kumimoji="1" lang="ja-JP" altLang="en-US" sz="1050" dirty="0">
                          <a:latin typeface="Meiryo UI" panose="020B0604030504040204" pitchFamily="50" charset="-128"/>
                          <a:ea typeface="Meiryo UI" panose="020B0604030504040204" pitchFamily="50" charset="-128"/>
                        </a:rPr>
                        <a:t>周年</a:t>
                      </a:r>
                      <a:r>
                        <a:rPr kumimoji="1" lang="en-US" altLang="ja-JP" sz="1050" dirty="0">
                          <a:latin typeface="Meiryo UI" panose="020B0604030504040204" pitchFamily="50" charset="-128"/>
                          <a:ea typeface="Meiryo UI" panose="020B0604030504040204" pitchFamily="50" charset="-128"/>
                        </a:rPr>
                        <a:t>&amp;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姫路御幸通商店街振興組合発足</a:t>
                      </a:r>
                      <a:r>
                        <a:rPr kumimoji="1" lang="en-US" altLang="ja-JP" sz="1050" dirty="0">
                          <a:latin typeface="Meiryo UI" panose="020B0604030504040204" pitchFamily="50" charset="-128"/>
                          <a:ea typeface="Meiryo UI" panose="020B0604030504040204" pitchFamily="50" charset="-128"/>
                        </a:rPr>
                        <a:t>50</a:t>
                      </a:r>
                      <a:r>
                        <a:rPr kumimoji="1" lang="ja-JP" altLang="en-US" sz="1050" dirty="0">
                          <a:latin typeface="Meiryo UI" panose="020B0604030504040204" pitchFamily="50" charset="-128"/>
                          <a:ea typeface="Meiryo UI" panose="020B0604030504040204" pitchFamily="50" charset="-128"/>
                        </a:rPr>
                        <a:t>周年記念　「みゆき通り映画化プロジェクト」事業</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70182">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■姫路城の世界遺産登録</a:t>
                      </a:r>
                      <a:r>
                        <a:rPr kumimoji="1" lang="en-US" altLang="ja-JP" sz="900" b="0" dirty="0">
                          <a:solidFill>
                            <a:schemeClr val="tx1"/>
                          </a:solidFill>
                          <a:latin typeface="Meiryo UI" panose="020B0604030504040204" pitchFamily="50" charset="-128"/>
                          <a:ea typeface="Meiryo UI" panose="020B0604030504040204" pitchFamily="50" charset="-128"/>
                        </a:rPr>
                        <a:t>30</a:t>
                      </a:r>
                      <a:r>
                        <a:rPr kumimoji="1" lang="ja-JP" altLang="en-US" sz="900" b="0" dirty="0">
                          <a:solidFill>
                            <a:schemeClr val="tx1"/>
                          </a:solidFill>
                          <a:latin typeface="Meiryo UI" panose="020B0604030504040204" pitchFamily="50" charset="-128"/>
                          <a:ea typeface="Meiryo UI" panose="020B0604030504040204" pitchFamily="50" charset="-128"/>
                        </a:rPr>
                        <a:t>周年、姫路御幸通商店街振興組合の発足</a:t>
                      </a:r>
                      <a:r>
                        <a:rPr kumimoji="1" lang="en-US" altLang="ja-JP" sz="900" b="0" dirty="0">
                          <a:solidFill>
                            <a:schemeClr val="tx1"/>
                          </a:solidFill>
                          <a:latin typeface="Meiryo UI" panose="020B0604030504040204" pitchFamily="50" charset="-128"/>
                          <a:ea typeface="Meiryo UI" panose="020B0604030504040204" pitchFamily="50" charset="-128"/>
                        </a:rPr>
                        <a:t>50</a:t>
                      </a:r>
                      <a:r>
                        <a:rPr kumimoji="1" lang="ja-JP" altLang="en-US" sz="900" b="0" dirty="0">
                          <a:solidFill>
                            <a:schemeClr val="tx1"/>
                          </a:solidFill>
                          <a:latin typeface="Meiryo UI" panose="020B0604030504040204" pitchFamily="50" charset="-128"/>
                          <a:ea typeface="Meiryo UI" panose="020B0604030504040204" pitchFamily="50" charset="-128"/>
                        </a:rPr>
                        <a:t>周年を迎えるにあたり、「後世に残ることをしたい」と同商店街が考え、事業公募をした結果、映画化プロジェクト案を採用。映画のタイトルは「僕らはみゆき通り商店街こども委員会　僕らがつなぐ未来」。</a:t>
                      </a:r>
                      <a:r>
                        <a:rPr kumimoji="1" lang="en-US" altLang="ja-JP" sz="900" b="0" dirty="0">
                          <a:solidFill>
                            <a:schemeClr val="tx1"/>
                          </a:solidFill>
                          <a:latin typeface="Meiryo UI" panose="020B0604030504040204" pitchFamily="50" charset="-128"/>
                          <a:ea typeface="Meiryo UI" panose="020B0604030504040204" pitchFamily="50" charset="-128"/>
                        </a:rPr>
                        <a:t>2083</a:t>
                      </a:r>
                      <a:r>
                        <a:rPr kumimoji="1" lang="ja-JP" altLang="en-US" sz="900" b="0" dirty="0">
                          <a:solidFill>
                            <a:schemeClr val="tx1"/>
                          </a:solidFill>
                          <a:latin typeface="Meiryo UI" panose="020B0604030504040204" pitchFamily="50" charset="-128"/>
                          <a:ea typeface="Meiryo UI" panose="020B0604030504040204" pitchFamily="50" charset="-128"/>
                        </a:rPr>
                        <a:t>年の未来に住む少年が、</a:t>
                      </a:r>
                      <a:r>
                        <a:rPr kumimoji="1" lang="en-US" altLang="ja-JP" sz="900" b="0" dirty="0">
                          <a:solidFill>
                            <a:schemeClr val="tx1"/>
                          </a:solidFill>
                          <a:latin typeface="Meiryo UI" panose="020B0604030504040204" pitchFamily="50" charset="-128"/>
                          <a:ea typeface="Meiryo UI" panose="020B0604030504040204" pitchFamily="50" charset="-128"/>
                        </a:rPr>
                        <a:t>2023</a:t>
                      </a:r>
                      <a:r>
                        <a:rPr kumimoji="1" lang="ja-JP" altLang="en-US" sz="900" b="0" dirty="0">
                          <a:solidFill>
                            <a:schemeClr val="tx1"/>
                          </a:solidFill>
                          <a:latin typeface="Meiryo UI" panose="020B0604030504040204" pitchFamily="50" charset="-128"/>
                          <a:ea typeface="Meiryo UI" panose="020B0604030504040204" pitchFamily="50" charset="-128"/>
                        </a:rPr>
                        <a:t>年にタイムスリップし、若かりし祖父たちと共にみゆき通り商店街消滅の危機に立ち向かうストーリー。リアリティーのある下町ならではの飾らない演技と、笑い </a:t>
                      </a:r>
                      <a:r>
                        <a:rPr kumimoji="1" lang="en-US" altLang="ja-JP" sz="900" b="0" dirty="0">
                          <a:solidFill>
                            <a:schemeClr val="tx1"/>
                          </a:solidFill>
                          <a:latin typeface="Meiryo UI" panose="020B0604030504040204" pitchFamily="50" charset="-128"/>
                          <a:ea typeface="Meiryo UI" panose="020B0604030504040204" pitchFamily="50" charset="-128"/>
                        </a:rPr>
                        <a:t>× </a:t>
                      </a:r>
                      <a:r>
                        <a:rPr kumimoji="1" lang="ja-JP" altLang="en-US" sz="900" b="0" dirty="0">
                          <a:solidFill>
                            <a:schemeClr val="tx1"/>
                          </a:solidFill>
                          <a:latin typeface="Meiryo UI" panose="020B0604030504040204" pitchFamily="50" charset="-128"/>
                          <a:ea typeface="Meiryo UI" panose="020B0604030504040204" pitchFamily="50" charset="-128"/>
                        </a:rPr>
                        <a:t>感動 </a:t>
                      </a:r>
                      <a:r>
                        <a:rPr kumimoji="1" lang="en-US" altLang="ja-JP" sz="900" b="0" dirty="0">
                          <a:solidFill>
                            <a:schemeClr val="tx1"/>
                          </a:solidFill>
                          <a:latin typeface="Meiryo UI" panose="020B0604030504040204" pitchFamily="50" charset="-128"/>
                          <a:ea typeface="Meiryo UI" panose="020B0604030504040204" pitchFamily="50" charset="-128"/>
                        </a:rPr>
                        <a:t>× </a:t>
                      </a:r>
                      <a:r>
                        <a:rPr kumimoji="1" lang="ja-JP" altLang="en-US" sz="900" b="0" dirty="0">
                          <a:solidFill>
                            <a:schemeClr val="tx1"/>
                          </a:solidFill>
                          <a:latin typeface="Meiryo UI" panose="020B0604030504040204" pitchFamily="50" charset="-128"/>
                          <a:ea typeface="Meiryo UI" panose="020B0604030504040204" pitchFamily="50" charset="-128"/>
                        </a:rPr>
                        <a:t>学びが詰まった映画作成・映画上映までを実施。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①次世代に継承する商店街の在り方を模索　　　　</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・商店街の歴史や文化を記録し、次世代に継承することで、地域文化の保存にも取り組みたい。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・商店街組織活動でも将来を見据えた変革を実施したい。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・商店街ブランディングを行い、商店街ファンの増加や、出店誘致の強化を図りたい。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②在るべき商店街の使命と取り組むべき課題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・大人と、将来を担う子どもが意見を出し合って、同商店街の活性化に取り組める環境を構築したい。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・未来の地域活性化へ繋がるような環境を整えて、地域創りに貢献したい。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endParaRPr kumimoji="1" lang="en-US" altLang="ja-JP" sz="5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⇒姫路城の世界遺産登録</a:t>
                      </a:r>
                      <a:r>
                        <a:rPr kumimoji="1" lang="en-US" altLang="ja-JP" sz="900" b="0" dirty="0">
                          <a:solidFill>
                            <a:schemeClr val="tx1"/>
                          </a:solidFill>
                          <a:latin typeface="Meiryo UI" panose="020B0604030504040204" pitchFamily="50" charset="-128"/>
                          <a:ea typeface="Meiryo UI" panose="020B0604030504040204" pitchFamily="50" charset="-128"/>
                        </a:rPr>
                        <a:t>30</a:t>
                      </a:r>
                      <a:r>
                        <a:rPr kumimoji="1" lang="ja-JP" altLang="en-US" sz="900" b="0" dirty="0">
                          <a:solidFill>
                            <a:schemeClr val="tx1"/>
                          </a:solidFill>
                          <a:latin typeface="Meiryo UI" panose="020B0604030504040204" pitchFamily="50" charset="-128"/>
                          <a:ea typeface="Meiryo UI" panose="020B0604030504040204" pitchFamily="50" charset="-128"/>
                        </a:rPr>
                        <a:t>周年、姫路御幸通商店街振興組合の発足</a:t>
                      </a:r>
                      <a:r>
                        <a:rPr kumimoji="1" lang="en-US" altLang="ja-JP" sz="900" b="0" dirty="0">
                          <a:solidFill>
                            <a:schemeClr val="tx1"/>
                          </a:solidFill>
                          <a:latin typeface="Meiryo UI" panose="020B0604030504040204" pitchFamily="50" charset="-128"/>
                          <a:ea typeface="Meiryo UI" panose="020B0604030504040204" pitchFamily="50" charset="-128"/>
                        </a:rPr>
                        <a:t>50</a:t>
                      </a:r>
                      <a:r>
                        <a:rPr kumimoji="1" lang="ja-JP" altLang="en-US" sz="900" b="0" dirty="0">
                          <a:solidFill>
                            <a:schemeClr val="tx1"/>
                          </a:solidFill>
                          <a:latin typeface="Meiryo UI" panose="020B0604030504040204" pitchFamily="50" charset="-128"/>
                          <a:ea typeface="Meiryo UI" panose="020B0604030504040204" pitchFamily="50" charset="-128"/>
                        </a:rPr>
                        <a:t>周年を節目として、</a:t>
                      </a:r>
                      <a:r>
                        <a:rPr kumimoji="1" lang="ja-JP" altLang="en-US" sz="900" b="1" dirty="0">
                          <a:solidFill>
                            <a:schemeClr val="tx1"/>
                          </a:solidFill>
                          <a:latin typeface="Meiryo UI" panose="020B0604030504040204" pitchFamily="50" charset="-128"/>
                          <a:ea typeface="Meiryo UI" panose="020B0604030504040204" pitchFamily="50" charset="-128"/>
                        </a:rPr>
                        <a:t>商店街の魅力拡散、新規来街者誘致、地域活性化への貢献</a:t>
                      </a:r>
                      <a:r>
                        <a:rPr kumimoji="1" lang="ja-JP" altLang="en-US" sz="900" b="0" dirty="0">
                          <a:solidFill>
                            <a:schemeClr val="tx1"/>
                          </a:solidFill>
                          <a:latin typeface="Meiryo UI" panose="020B0604030504040204" pitchFamily="50" charset="-128"/>
                          <a:ea typeface="Meiryo UI" panose="020B0604030504040204" pitchFamily="50" charset="-128"/>
                        </a:rPr>
                        <a:t>を目的に「アート」をテーマにした地域を巻き込む大がかりな取組みに着手。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映画化プロジェクト</a:t>
                      </a:r>
                      <a:r>
                        <a:rPr kumimoji="1" lang="ja-JP" altLang="en-US" sz="900" dirty="0">
                          <a:solidFill>
                            <a:schemeClr val="tx1"/>
                          </a:solidFill>
                          <a:latin typeface="Meiryo UI" panose="020B0604030504040204" pitchFamily="50" charset="-128"/>
                          <a:ea typeface="Meiryo UI" panose="020B0604030504040204" pitchFamily="50" charset="-128"/>
                        </a:rPr>
                        <a:t>を実施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R5</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6</a:t>
                      </a:r>
                      <a:r>
                        <a:rPr kumimoji="1" lang="ja-JP" altLang="en-US" sz="900" dirty="0">
                          <a:solidFill>
                            <a:schemeClr val="tx1"/>
                          </a:solidFill>
                          <a:latin typeface="Meiryo UI" panose="020B0604030504040204" pitchFamily="50" charset="-128"/>
                          <a:ea typeface="Meiryo UI" panose="020B0604030504040204" pitchFamily="50" charset="-128"/>
                        </a:rPr>
                        <a:t>月に、姫路城に至るみゆき通り商店街全長約</a:t>
                      </a:r>
                      <a:r>
                        <a:rPr kumimoji="1" lang="en-US" altLang="ja-JP" sz="900" dirty="0">
                          <a:solidFill>
                            <a:schemeClr val="tx1"/>
                          </a:solidFill>
                          <a:latin typeface="Meiryo UI" panose="020B0604030504040204" pitchFamily="50" charset="-128"/>
                          <a:ea typeface="Meiryo UI" panose="020B0604030504040204" pitchFamily="50" charset="-128"/>
                        </a:rPr>
                        <a:t>650m</a:t>
                      </a:r>
                      <a:r>
                        <a:rPr kumimoji="1" lang="ja-JP" altLang="en-US" sz="900" dirty="0">
                          <a:solidFill>
                            <a:schemeClr val="tx1"/>
                          </a:solidFill>
                          <a:latin typeface="Meiryo UI" panose="020B0604030504040204" pitchFamily="50" charset="-128"/>
                          <a:ea typeface="Meiryo UI" panose="020B0604030504040204" pitchFamily="50" charset="-128"/>
                        </a:rPr>
                        <a:t>の全域を使用して、全編スマートフォンにて撮影。</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・姫路市民や市と関係する出演者、エキストラ、協力団体、ボランティア</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スタッフを含む、延べ</a:t>
                      </a:r>
                      <a:r>
                        <a:rPr kumimoji="1" lang="en-US" altLang="ja-JP" sz="900" dirty="0">
                          <a:solidFill>
                            <a:schemeClr val="tx1"/>
                          </a:solidFill>
                          <a:latin typeface="Meiryo UI" panose="020B0604030504040204" pitchFamily="50" charset="-128"/>
                          <a:ea typeface="Meiryo UI" panose="020B0604030504040204" pitchFamily="50" charset="-128"/>
                        </a:rPr>
                        <a:t>300</a:t>
                      </a:r>
                      <a:r>
                        <a:rPr kumimoji="1" lang="ja-JP" altLang="en-US" sz="900" dirty="0">
                          <a:solidFill>
                            <a:schemeClr val="tx1"/>
                          </a:solidFill>
                          <a:latin typeface="Meiryo UI" panose="020B0604030504040204" pitchFamily="50" charset="-128"/>
                          <a:ea typeface="Meiryo UI" panose="020B0604030504040204" pitchFamily="50" charset="-128"/>
                        </a:rPr>
                        <a:t>人が参加する大規模な撮影を実施。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・映画上映規模拡大資金調達には、クラウドファンディングを活用。</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約</a:t>
                      </a:r>
                      <a:r>
                        <a:rPr kumimoji="1" lang="en-US" altLang="ja-JP" sz="900" dirty="0">
                          <a:solidFill>
                            <a:schemeClr val="tx1"/>
                          </a:solidFill>
                          <a:latin typeface="Meiryo UI" panose="020B0604030504040204" pitchFamily="50" charset="-128"/>
                          <a:ea typeface="Meiryo UI" panose="020B0604030504040204" pitchFamily="50" charset="-128"/>
                        </a:rPr>
                        <a:t>2</a:t>
                      </a:r>
                      <a:r>
                        <a:rPr kumimoji="1" lang="ja-JP" altLang="en-US" sz="900" dirty="0">
                          <a:solidFill>
                            <a:schemeClr val="tx1"/>
                          </a:solidFill>
                          <a:latin typeface="Meiryo UI" panose="020B0604030504040204" pitchFamily="50" charset="-128"/>
                          <a:ea typeface="Meiryo UI" panose="020B0604030504040204" pitchFamily="50" charset="-128"/>
                        </a:rPr>
                        <a:t>か月で</a:t>
                      </a:r>
                      <a:r>
                        <a:rPr kumimoji="1" lang="en-US" altLang="ja-JP" sz="900" dirty="0">
                          <a:solidFill>
                            <a:schemeClr val="tx1"/>
                          </a:solidFill>
                          <a:latin typeface="Meiryo UI" panose="020B0604030504040204" pitchFamily="50" charset="-128"/>
                          <a:ea typeface="Meiryo UI" panose="020B0604030504040204" pitchFamily="50" charset="-128"/>
                        </a:rPr>
                        <a:t>44</a:t>
                      </a:r>
                      <a:r>
                        <a:rPr kumimoji="1" lang="ja-JP" altLang="en-US" sz="900" dirty="0">
                          <a:solidFill>
                            <a:schemeClr val="tx1"/>
                          </a:solidFill>
                          <a:latin typeface="Meiryo UI" panose="020B0604030504040204" pitchFamily="50" charset="-128"/>
                          <a:ea typeface="Meiryo UI" panose="020B0604030504040204" pitchFamily="50" charset="-128"/>
                        </a:rPr>
                        <a:t>名の方から支援を受けることができた。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R6</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5</a:t>
                      </a:r>
                      <a:r>
                        <a:rPr kumimoji="1" lang="ja-JP" altLang="en-US" sz="900" dirty="0">
                          <a:solidFill>
                            <a:schemeClr val="tx1"/>
                          </a:solidFill>
                          <a:latin typeface="Meiryo UI" panose="020B0604030504040204" pitchFamily="50" charset="-128"/>
                          <a:ea typeface="Meiryo UI" panose="020B0604030504040204" pitchFamily="50" charset="-128"/>
                        </a:rPr>
                        <a:t>月</a:t>
                      </a:r>
                      <a:r>
                        <a:rPr kumimoji="1" lang="en-US" altLang="ja-JP" sz="900" dirty="0">
                          <a:solidFill>
                            <a:schemeClr val="tx1"/>
                          </a:solidFill>
                          <a:latin typeface="Meiryo UI" panose="020B0604030504040204" pitchFamily="50" charset="-128"/>
                          <a:ea typeface="Meiryo UI" panose="020B0604030504040204" pitchFamily="50" charset="-128"/>
                        </a:rPr>
                        <a:t>30</a:t>
                      </a:r>
                      <a:r>
                        <a:rPr kumimoji="1" lang="ja-JP" altLang="en-US" sz="900" dirty="0">
                          <a:solidFill>
                            <a:schemeClr val="tx1"/>
                          </a:solidFill>
                          <a:latin typeface="Meiryo UI" panose="020B0604030504040204" pitchFamily="50" charset="-128"/>
                          <a:ea typeface="Meiryo UI" panose="020B0604030504040204" pitchFamily="50" charset="-128"/>
                        </a:rPr>
                        <a:t>日～</a:t>
                      </a:r>
                      <a:r>
                        <a:rPr kumimoji="1" lang="en-US" altLang="ja-JP" sz="900" dirty="0">
                          <a:solidFill>
                            <a:schemeClr val="tx1"/>
                          </a:solidFill>
                          <a:latin typeface="Meiryo UI" panose="020B0604030504040204" pitchFamily="50" charset="-128"/>
                          <a:ea typeface="Meiryo UI" panose="020B0604030504040204" pitchFamily="50" charset="-128"/>
                        </a:rPr>
                        <a:t>6</a:t>
                      </a:r>
                      <a:r>
                        <a:rPr kumimoji="1" lang="ja-JP" altLang="en-US" sz="900" dirty="0">
                          <a:solidFill>
                            <a:schemeClr val="tx1"/>
                          </a:solidFill>
                          <a:latin typeface="Meiryo UI" panose="020B0604030504040204" pitchFamily="50" charset="-128"/>
                          <a:ea typeface="Meiryo UI" panose="020B0604030504040204" pitchFamily="50" charset="-128"/>
                        </a:rPr>
                        <a:t>月</a:t>
                      </a:r>
                      <a:r>
                        <a:rPr kumimoji="1" lang="en-US" altLang="ja-JP" sz="900" dirty="0">
                          <a:solidFill>
                            <a:schemeClr val="tx1"/>
                          </a:solidFill>
                          <a:latin typeface="Meiryo UI" panose="020B0604030504040204" pitchFamily="50" charset="-128"/>
                          <a:ea typeface="Meiryo UI" panose="020B0604030504040204" pitchFamily="50" charset="-128"/>
                        </a:rPr>
                        <a:t>1</a:t>
                      </a:r>
                      <a:r>
                        <a:rPr kumimoji="1" lang="ja-JP" altLang="en-US" sz="900" dirty="0">
                          <a:solidFill>
                            <a:schemeClr val="tx1"/>
                          </a:solidFill>
                          <a:latin typeface="Meiryo UI" panose="020B0604030504040204" pitchFamily="50" charset="-128"/>
                          <a:ea typeface="Meiryo UI" panose="020B0604030504040204" pitchFamily="50" charset="-128"/>
                        </a:rPr>
                        <a:t>日の</a:t>
                      </a:r>
                      <a:r>
                        <a:rPr kumimoji="1" lang="en-US" altLang="ja-JP" sz="900" dirty="0">
                          <a:solidFill>
                            <a:schemeClr val="tx1"/>
                          </a:solidFill>
                          <a:latin typeface="Meiryo UI" panose="020B0604030504040204" pitchFamily="50" charset="-128"/>
                          <a:ea typeface="Meiryo UI" panose="020B0604030504040204" pitchFamily="50" charset="-128"/>
                        </a:rPr>
                        <a:t>3</a:t>
                      </a:r>
                      <a:r>
                        <a:rPr kumimoji="1" lang="ja-JP" altLang="en-US" sz="900" dirty="0">
                          <a:solidFill>
                            <a:schemeClr val="tx1"/>
                          </a:solidFill>
                          <a:latin typeface="Meiryo UI" panose="020B0604030504040204" pitchFamily="50" charset="-128"/>
                          <a:ea typeface="Meiryo UI" panose="020B0604030504040204" pitchFamily="50" charset="-128"/>
                        </a:rPr>
                        <a:t>日間、商店街近隣エリアの映画館で</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貸し切りの</a:t>
                      </a:r>
                      <a:r>
                        <a:rPr kumimoji="1" lang="ja-JP" altLang="en-US" sz="900" dirty="0">
                          <a:solidFill>
                            <a:schemeClr val="tx1"/>
                          </a:solidFill>
                          <a:latin typeface="Meiryo UI" panose="020B0604030504040204" pitchFamily="50" charset="-128"/>
                          <a:ea typeface="Meiryo UI" panose="020B0604030504040204" pitchFamily="50" charset="-128"/>
                        </a:rPr>
                        <a:t>上映会を開催。全日鑑賞券は完売した。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・上映後に</a:t>
                      </a:r>
                      <a:r>
                        <a:rPr kumimoji="1" lang="en-US" altLang="ja-JP" sz="900" dirty="0">
                          <a:solidFill>
                            <a:schemeClr val="tx1"/>
                          </a:solidFill>
                          <a:latin typeface="Meiryo UI" panose="020B0604030504040204" pitchFamily="50" charset="-128"/>
                          <a:ea typeface="Meiryo UI" panose="020B0604030504040204" pitchFamily="50" charset="-128"/>
                        </a:rPr>
                        <a:t>DVD</a:t>
                      </a:r>
                      <a:r>
                        <a:rPr kumimoji="1" lang="ja-JP" altLang="en-US" sz="900" dirty="0">
                          <a:solidFill>
                            <a:schemeClr val="tx1"/>
                          </a:solidFill>
                          <a:latin typeface="Meiryo UI" panose="020B0604030504040204" pitchFamily="50" charset="-128"/>
                          <a:ea typeface="Meiryo UI" panose="020B0604030504040204" pitchFamily="50" charset="-128"/>
                        </a:rPr>
                        <a:t>を</a:t>
                      </a:r>
                      <a:r>
                        <a:rPr kumimoji="1" lang="en-US" altLang="ja-JP" sz="900" dirty="0">
                          <a:solidFill>
                            <a:schemeClr val="tx1"/>
                          </a:solidFill>
                          <a:latin typeface="Meiryo UI" panose="020B0604030504040204" pitchFamily="50" charset="-128"/>
                          <a:ea typeface="Meiryo UI" panose="020B0604030504040204" pitchFamily="50" charset="-128"/>
                        </a:rPr>
                        <a:t>100</a:t>
                      </a:r>
                      <a:r>
                        <a:rPr kumimoji="1" lang="ja-JP" altLang="en-US" sz="900" dirty="0">
                          <a:solidFill>
                            <a:schemeClr val="tx1"/>
                          </a:solidFill>
                          <a:latin typeface="Meiryo UI" panose="020B0604030504040204" pitchFamily="50" charset="-128"/>
                          <a:ea typeface="Meiryo UI" panose="020B0604030504040204" pitchFamily="50" charset="-128"/>
                        </a:rPr>
                        <a:t>枚製作し、</a:t>
                      </a:r>
                      <a:r>
                        <a:rPr kumimoji="1" lang="ja-JP" altLang="en-US" sz="900" b="0" dirty="0">
                          <a:solidFill>
                            <a:schemeClr val="tx1"/>
                          </a:solidFill>
                          <a:latin typeface="Meiryo UI" panose="020B0604030504040204" pitchFamily="50" charset="-128"/>
                          <a:ea typeface="Meiryo UI" panose="020B0604030504040204" pitchFamily="50" charset="-128"/>
                        </a:rPr>
                        <a:t>商店街にて限定発売</a:t>
                      </a:r>
                      <a:r>
                        <a:rPr kumimoji="1" lang="ja-JP" altLang="en-US" sz="90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endParaRPr kumimoji="1" lang="en-US" altLang="ja-JP" sz="6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「姫路みゆき通り商店街子ども委員会」を設立</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・映画製作と同時に設立。</a:t>
                      </a:r>
                      <a:r>
                        <a:rPr kumimoji="1" lang="ja-JP" altLang="en-US" sz="900" b="1" dirty="0">
                          <a:solidFill>
                            <a:schemeClr val="tx1"/>
                          </a:solidFill>
                          <a:latin typeface="Meiryo UI" panose="020B0604030504040204" pitchFamily="50" charset="-128"/>
                          <a:ea typeface="Meiryo UI" panose="020B0604030504040204" pitchFamily="50" charset="-128"/>
                        </a:rPr>
                        <a:t>子どもが地域社会に参加し、アイディアを共有し、貢献できる場を提供</a:t>
                      </a:r>
                      <a:r>
                        <a:rPr kumimoji="1" lang="ja-JP" altLang="en-US" sz="900" dirty="0">
                          <a:solidFill>
                            <a:schemeClr val="tx1"/>
                          </a:solidFill>
                          <a:latin typeface="Meiryo UI" panose="020B0604030504040204" pitchFamily="50" charset="-128"/>
                          <a:ea typeface="Meiryo UI" panose="020B0604030504040204" pitchFamily="50" charset="-128"/>
                        </a:rPr>
                        <a:t>し、商店街活動に子どもの意見を活かした。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・子どもたちが、</a:t>
                      </a:r>
                      <a:r>
                        <a:rPr kumimoji="1" lang="ja-JP" altLang="en-US" sz="900" b="0" dirty="0">
                          <a:solidFill>
                            <a:schemeClr val="tx1"/>
                          </a:solidFill>
                          <a:latin typeface="Meiryo UI" panose="020B0604030504040204" pitchFamily="50" charset="-128"/>
                          <a:ea typeface="Meiryo UI" panose="020B0604030504040204" pitchFamily="50" charset="-128"/>
                        </a:rPr>
                        <a:t>姫路城の世界遺産登録</a:t>
                      </a:r>
                      <a:r>
                        <a:rPr kumimoji="1" lang="en-US" altLang="ja-JP" sz="900" b="0" dirty="0">
                          <a:solidFill>
                            <a:schemeClr val="tx1"/>
                          </a:solidFill>
                          <a:latin typeface="Meiryo UI" panose="020B0604030504040204" pitchFamily="50" charset="-128"/>
                          <a:ea typeface="Meiryo UI" panose="020B0604030504040204" pitchFamily="50" charset="-128"/>
                        </a:rPr>
                        <a:t>30</a:t>
                      </a:r>
                      <a:r>
                        <a:rPr kumimoji="1" lang="ja-JP" altLang="en-US" sz="900" b="0" dirty="0">
                          <a:solidFill>
                            <a:schemeClr val="tx1"/>
                          </a:solidFill>
                          <a:latin typeface="Meiryo UI" panose="020B0604030504040204" pitchFamily="50" charset="-128"/>
                          <a:ea typeface="Meiryo UI" panose="020B0604030504040204" pitchFamily="50" charset="-128"/>
                        </a:rPr>
                        <a:t>周年記念タペストリーの作画や、商店街での掲出サポートに参加した。</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・映画製作～公開をきっかけに、</a:t>
                      </a:r>
                      <a:r>
                        <a:rPr kumimoji="1" lang="ja-JP" altLang="en-US" sz="900" b="1" dirty="0">
                          <a:solidFill>
                            <a:schemeClr val="tx1"/>
                          </a:solidFill>
                          <a:latin typeface="Meiryo UI" panose="020B0604030504040204" pitchFamily="50" charset="-128"/>
                          <a:ea typeface="Meiryo UI" panose="020B0604030504040204" pitchFamily="50" charset="-128"/>
                        </a:rPr>
                        <a:t>地域コミュニティとの連携強化</a:t>
                      </a:r>
                      <a:r>
                        <a:rPr kumimoji="1" lang="ja-JP" altLang="en-US" sz="900" b="0" dirty="0">
                          <a:solidFill>
                            <a:schemeClr val="tx1"/>
                          </a:solidFill>
                          <a:latin typeface="Meiryo UI" panose="020B0604030504040204" pitchFamily="50" charset="-128"/>
                          <a:ea typeface="Meiryo UI" panose="020B0604030504040204" pitchFamily="50" charset="-128"/>
                        </a:rPr>
                        <a:t>や、地元アーティストや教育機関、地元団体との関係性が構築できた。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・映画上映会は盛況で、商店街関係者や周辺エリアの住民から「商店街がまたより身近なものに感じられた。」「自分の身の上に投影してしまい、涙が出た。」と好評を受けた。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・「子ども委員会」のリアルな活動や奮闘を映画化し、商店街に新しい視点を提供できた。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・また、映画製作を期に誕生した「子ども委員会」の子どもたちが、継続して</a:t>
                      </a:r>
                      <a:r>
                        <a:rPr kumimoji="1" lang="ja-JP" altLang="en-US" sz="900" b="1" dirty="0">
                          <a:solidFill>
                            <a:schemeClr val="tx1"/>
                          </a:solidFill>
                          <a:latin typeface="Meiryo UI" panose="020B0604030504040204" pitchFamily="50" charset="-128"/>
                          <a:ea typeface="Meiryo UI" panose="020B0604030504040204" pitchFamily="50" charset="-128"/>
                        </a:rPr>
                        <a:t>地域社会活動に参加して</a:t>
                      </a:r>
                      <a:r>
                        <a:rPr kumimoji="1" lang="ja-JP" altLang="en-US" sz="900" b="0" dirty="0">
                          <a:solidFill>
                            <a:schemeClr val="tx1"/>
                          </a:solidFill>
                          <a:latin typeface="Meiryo UI" panose="020B0604030504040204" pitchFamily="50" charset="-128"/>
                          <a:ea typeface="Meiryo UI" panose="020B0604030504040204" pitchFamily="50" charset="-128"/>
                        </a:rPr>
                        <a:t>おり、アイデアを共有し、貢献できる場を商店街として提供することができ、未来のリーダー育成にもつながった。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後は、若手アーティストやビジネス後継者の育成、姫路みゆき通り商店街からトップアーティストを生み出す若手応援育成プロジェクトに向けて、コラボ商品の開発やアーティストの活動支援に取り組む準備をしている。</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映画製作では監督と我々の思いの共生作業から、当初のストーリーがどんどん変更になり、幾度も台本を書き直していただき、監督も大変だったと思います。我々会員も映画に出演しましたが、商売をしいてる中での撮影なので、時間調整がすごく大変で演技指導や台本を覚えるのに苦労しましたが、この経験は会員間の関係性を以前にも増して強くしたと思います。また映画で描かれた子役の</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人の子ども達は、現在の姫路御幸通り商店街理事の投影そのもの。僕ら現理事がやってることであり、みんないろいろな思いで商店街活動やお店経営に取り組んでいます。この行動を未来に繋げ、益々商店街を発展させていきたいと思います。そしてこの映画を見て、多くの人に御幸通りを身近に感じていただき、商店街の魅力を知ってもらい、商店街に訪れるきっかけになって欲しいで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109805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r>
                        <a:rPr kumimoji="1" lang="zh-TW" altLang="en-US" sz="900" dirty="0">
                          <a:latin typeface="Meiryo UI" panose="020B0604030504040204" pitchFamily="50" charset="-128"/>
                          <a:ea typeface="Meiryo UI" panose="020B0604030504040204" pitchFamily="50" charset="-128"/>
                        </a:rPr>
                        <a:t>■企</a:t>
                      </a:r>
                      <a:r>
                        <a:rPr kumimoji="1" lang="ja-JP" altLang="en-US" sz="900" dirty="0">
                          <a:latin typeface="Meiryo UI" panose="020B0604030504040204" pitchFamily="50" charset="-128"/>
                          <a:ea typeface="Meiryo UI" panose="020B0604030504040204" pitchFamily="50" charset="-128"/>
                        </a:rPr>
                        <a:t>　　 　</a:t>
                      </a:r>
                      <a:r>
                        <a:rPr kumimoji="1" lang="zh-TW" altLang="en-US" sz="900" dirty="0">
                          <a:latin typeface="Meiryo UI" panose="020B0604030504040204" pitchFamily="50" charset="-128"/>
                          <a:ea typeface="Meiryo UI" panose="020B0604030504040204" pitchFamily="50" charset="-128"/>
                        </a:rPr>
                        <a:t>画</a:t>
                      </a:r>
                      <a:r>
                        <a:rPr kumimoji="1" lang="ja-JP" altLang="en-US" sz="900" dirty="0">
                          <a:latin typeface="Meiryo UI" panose="020B0604030504040204" pitchFamily="50" charset="-128"/>
                          <a:ea typeface="Meiryo UI" panose="020B0604030504040204" pitchFamily="50" charset="-128"/>
                        </a:rPr>
                        <a:t>：</a:t>
                      </a:r>
                      <a:r>
                        <a:rPr kumimoji="1" lang="zh-TW" altLang="en-US" sz="900" dirty="0">
                          <a:latin typeface="Meiryo UI" panose="020B0604030504040204" pitchFamily="50" charset="-128"/>
                          <a:ea typeface="Meiryo UI" panose="020B0604030504040204" pitchFamily="50" charset="-128"/>
                        </a:rPr>
                        <a:t>姫路御幸通商店街振興組合　</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■製　　 　作：㈱マス・ブレーン、播磨リビング新聞社、</a:t>
                      </a:r>
                      <a:r>
                        <a:rPr kumimoji="1" lang="en-US" altLang="ja-JP" sz="900" dirty="0">
                          <a:solidFill>
                            <a:schemeClr val="tx1"/>
                          </a:solidFill>
                          <a:latin typeface="Meiryo UI" panose="020B0604030504040204" pitchFamily="50" charset="-128"/>
                          <a:ea typeface="Meiryo UI" panose="020B0604030504040204" pitchFamily="50" charset="-128"/>
                        </a:rPr>
                        <a:t>J</a:t>
                      </a:r>
                      <a:r>
                        <a:rPr kumimoji="1" lang="en-US" altLang="ja-JP" sz="900" dirty="0">
                          <a:latin typeface="Meiryo UI" panose="020B0604030504040204" pitchFamily="50" charset="-128"/>
                          <a:ea typeface="Meiryo UI" panose="020B0604030504040204" pitchFamily="50" charset="-128"/>
                        </a:rPr>
                        <a:t>UGEM COMPANY</a:t>
                      </a:r>
                      <a:r>
                        <a:rPr kumimoji="1" lang="ja-JP" altLang="en-US" sz="900" dirty="0">
                          <a:latin typeface="Meiryo UI" panose="020B0604030504040204" pitchFamily="50" charset="-128"/>
                          <a:ea typeface="Meiryo UI" panose="020B0604030504040204" pitchFamily="50" charset="-128"/>
                        </a:rPr>
                        <a:t>　</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■ロケ地協力：姫路市立城山中学校、兵庫県立姫路しらさぎ特別支援学校　ほか</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■ロケ地・出演協力：姫路市立飾磨高等学校</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■その他協力：姫路市内団体・企業多数</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328831" y="6843899"/>
            <a:ext cx="110454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撮影シーン</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478759" y="6843899"/>
            <a:ext cx="1750310"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出演の子供たちと商店街メンバー</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455660" y="6843988"/>
            <a:ext cx="112448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映画上映会ポスター</a:t>
            </a:r>
          </a:p>
        </p:txBody>
      </p:sp>
      <p:pic>
        <p:nvPicPr>
          <p:cNvPr id="5" name="図 4">
            <a:extLst>
              <a:ext uri="{FF2B5EF4-FFF2-40B4-BE49-F238E27FC236}">
                <a16:creationId xmlns:a16="http://schemas.microsoft.com/office/drawing/2014/main" id="{947B0521-3DD0-3303-0345-CF1AC7593C78}"/>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3249617" y="6000657"/>
            <a:ext cx="1283499" cy="859053"/>
          </a:xfrm>
          <a:prstGeom prst="rect">
            <a:avLst/>
          </a:prstGeom>
        </p:spPr>
      </p:pic>
      <p:pic>
        <p:nvPicPr>
          <p:cNvPr id="12" name="図 11">
            <a:extLst>
              <a:ext uri="{FF2B5EF4-FFF2-40B4-BE49-F238E27FC236}">
                <a16:creationId xmlns:a16="http://schemas.microsoft.com/office/drawing/2014/main" id="{5D9ECB1F-8298-3504-B7B0-5DFD9BE5A5D8}"/>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1772877" y="6001867"/>
            <a:ext cx="1149407" cy="859053"/>
          </a:xfrm>
          <a:prstGeom prst="rect">
            <a:avLst/>
          </a:prstGeom>
        </p:spPr>
      </p:pic>
      <p:pic>
        <p:nvPicPr>
          <p:cNvPr id="14" name="図 13">
            <a:extLst>
              <a:ext uri="{FF2B5EF4-FFF2-40B4-BE49-F238E27FC236}">
                <a16:creationId xmlns:a16="http://schemas.microsoft.com/office/drawing/2014/main" id="{4B5F5A23-4487-494A-F23A-EDE78EE130E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88369" y="5990382"/>
            <a:ext cx="618275" cy="880155"/>
          </a:xfrm>
          <a:prstGeom prst="rect">
            <a:avLst/>
          </a:prstGeom>
        </p:spPr>
      </p:pic>
      <p:sp>
        <p:nvSpPr>
          <p:cNvPr id="3" name="テキスト ボックス 2">
            <a:extLst>
              <a:ext uri="{FF2B5EF4-FFF2-40B4-BE49-F238E27FC236}">
                <a16:creationId xmlns:a16="http://schemas.microsoft.com/office/drawing/2014/main" id="{727EBA72-8D8A-1E8B-46C0-8EB75DA44883}"/>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18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R6-29</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P4</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919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3069457679"/>
              </p:ext>
            </p:extLst>
          </p:nvPr>
        </p:nvGraphicFramePr>
        <p:xfrm>
          <a:off x="-1" y="246122"/>
          <a:ext cx="9360552" cy="6833279"/>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093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伊丹阪急駅東商店会</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（ひがし商店街）</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a:t>
                      </a:r>
                      <a:r>
                        <a:rPr kumimoji="1" lang="zh-TW" altLang="en-US" sz="800" b="0" dirty="0">
                          <a:solidFill>
                            <a:schemeClr val="tx1"/>
                          </a:solidFill>
                          <a:latin typeface="Meiryo UI" panose="020B0604030504040204" pitchFamily="50" charset="-128"/>
                          <a:ea typeface="Meiryo UI" panose="020B0604030504040204" pitchFamily="50" charset="-128"/>
                        </a:rPr>
                        <a:t>兵庫県伊丹市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最寄駅：阪急伊丹線 伊丹駅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55</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latin typeface="Meiryo UI" panose="020B0604030504040204" pitchFamily="50" charset="-128"/>
                          <a:ea typeface="Meiryo UI" panose="020B0604030504040204" pitchFamily="50" charset="-128"/>
                        </a:rPr>
                        <a:t>■ひがし商店街　</a:t>
                      </a:r>
                      <a:r>
                        <a:rPr lang="en-US" altLang="ja-JP" sz="800" dirty="0">
                          <a:latin typeface="Meiryo UI" panose="020B0604030504040204" pitchFamily="50" charset="-128"/>
                          <a:ea typeface="Meiryo UI" panose="020B0604030504040204" pitchFamily="50" charset="-128"/>
                        </a:rPr>
                        <a:t>HP</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3"/>
                        </a:rPr>
                        <a:t>https://itami-higashi.main.jp/</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■ひがし商店街　</a:t>
                      </a:r>
                      <a:r>
                        <a:rPr lang="en-US" altLang="ja-JP" sz="800" dirty="0">
                          <a:latin typeface="Meiryo UI" panose="020B0604030504040204" pitchFamily="50" charset="-128"/>
                          <a:ea typeface="Meiryo UI" panose="020B0604030504040204" pitchFamily="50" charset="-128"/>
                        </a:rPr>
                        <a:t>Facebook</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4"/>
                        </a:rPr>
                        <a:t>https://www.facebook.com/itamihigashi</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■おかえりビール</a:t>
                      </a:r>
                      <a:r>
                        <a:rPr lang="en-US" altLang="ja-JP" sz="800" dirty="0">
                          <a:latin typeface="Meiryo UI" panose="020B0604030504040204" pitchFamily="50" charset="-128"/>
                          <a:ea typeface="Meiryo UI" panose="020B0604030504040204" pitchFamily="50" charset="-128"/>
                        </a:rPr>
                        <a:t>Instagram</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5"/>
                        </a:rPr>
                        <a:t>https://www.instagram.com/okaeri_beer/</a:t>
                      </a:r>
                      <a:endParaRPr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31006">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産官学コラボ　～商店街オリジナル商品「ひがし商店街おかえりビール」開発事業</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■兵庫県伊丹市　令和</a:t>
                      </a:r>
                      <a:r>
                        <a:rPr kumimoji="1" lang="en-US" altLang="ja-JP" sz="800" dirty="0">
                          <a:solidFill>
                            <a:schemeClr val="tx1"/>
                          </a:solidFill>
                          <a:latin typeface="Meiryo UI" panose="020B0604030504040204" pitchFamily="50" charset="-128"/>
                          <a:ea typeface="Meiryo UI" panose="020B0604030504040204" pitchFamily="50" charset="-128"/>
                        </a:rPr>
                        <a:t>4</a:t>
                      </a:r>
                      <a:r>
                        <a:rPr kumimoji="1" lang="ja-JP" altLang="en-US" sz="800" dirty="0">
                          <a:solidFill>
                            <a:schemeClr val="tx1"/>
                          </a:solidFill>
                          <a:latin typeface="Meiryo UI" panose="020B0604030504040204" pitchFamily="50" charset="-128"/>
                          <a:ea typeface="Meiryo UI" panose="020B0604030504040204" pitchFamily="50" charset="-128"/>
                        </a:rPr>
                        <a:t>年度 </a:t>
                      </a:r>
                      <a:r>
                        <a:rPr kumimoji="1" lang="zh-TW" altLang="en-US" sz="800" dirty="0">
                          <a:solidFill>
                            <a:schemeClr val="tx1"/>
                          </a:solidFill>
                          <a:latin typeface="Meiryo UI" panose="020B0604030504040204" pitchFamily="50" charset="-128"/>
                          <a:ea typeface="Meiryo UI" panose="020B0604030504040204" pitchFamily="50" charset="-128"/>
                        </a:rPr>
                        <a:t>商店街販促事業、</a:t>
                      </a:r>
                      <a:r>
                        <a:rPr kumimoji="1" lang="en-US" altLang="zh-TW" sz="800" dirty="0">
                          <a:solidFill>
                            <a:schemeClr val="tx1"/>
                          </a:solidFill>
                          <a:latin typeface="Meiryo UI" panose="020B0604030504040204" pitchFamily="50" charset="-128"/>
                          <a:ea typeface="Meiryo UI" panose="020B0604030504040204" pitchFamily="50" charset="-128"/>
                        </a:rPr>
                        <a:t>PR</a:t>
                      </a:r>
                      <a:r>
                        <a:rPr kumimoji="1" lang="zh-TW" altLang="en-US" sz="800" dirty="0">
                          <a:solidFill>
                            <a:schemeClr val="tx1"/>
                          </a:solidFill>
                          <a:latin typeface="Meiryo UI" panose="020B0604030504040204" pitchFamily="50" charset="-128"/>
                          <a:ea typeface="Meiryo UI" panose="020B0604030504040204" pitchFamily="50" charset="-128"/>
                        </a:rPr>
                        <a:t>事業補助</a:t>
                      </a:r>
                      <a:endParaRPr kumimoji="1" lang="en-US" altLang="zh-TW" sz="800" dirty="0">
                        <a:solidFill>
                          <a:schemeClr val="tx1"/>
                        </a:solidFill>
                        <a:latin typeface="Meiryo UI" panose="020B0604030504040204" pitchFamily="50" charset="-128"/>
                        <a:ea typeface="Meiryo UI" panose="020B0604030504040204" pitchFamily="50" charset="-128"/>
                      </a:endParaRPr>
                    </a:p>
                    <a:p>
                      <a:r>
                        <a:rPr kumimoji="1" lang="ja-JP" altLang="en-US" sz="800" dirty="0">
                          <a:solidFill>
                            <a:schemeClr val="tx1"/>
                          </a:solidFill>
                          <a:latin typeface="Meiryo UI" panose="020B0604030504040204" pitchFamily="50" charset="-128"/>
                          <a:ea typeface="Meiryo UI" panose="020B0604030504040204" pitchFamily="50" charset="-128"/>
                        </a:rPr>
                        <a:t>■兵庫県伊丹市　令和</a:t>
                      </a:r>
                      <a:r>
                        <a:rPr kumimoji="1" lang="en-US" altLang="ja-JP" sz="800" dirty="0">
                          <a:solidFill>
                            <a:schemeClr val="tx1"/>
                          </a:solidFill>
                          <a:latin typeface="Meiryo UI" panose="020B0604030504040204" pitchFamily="50" charset="-128"/>
                          <a:ea typeface="Meiryo UI" panose="020B0604030504040204" pitchFamily="50" charset="-128"/>
                        </a:rPr>
                        <a:t>5</a:t>
                      </a:r>
                      <a:r>
                        <a:rPr kumimoji="1" lang="ja-JP" altLang="en-US" sz="800" dirty="0">
                          <a:solidFill>
                            <a:schemeClr val="tx1"/>
                          </a:solidFill>
                          <a:latin typeface="Meiryo UI" panose="020B0604030504040204" pitchFamily="50" charset="-128"/>
                          <a:ea typeface="Meiryo UI" panose="020B0604030504040204" pitchFamily="50" charset="-128"/>
                        </a:rPr>
                        <a:t>年度 </a:t>
                      </a:r>
                      <a:r>
                        <a:rPr kumimoji="1" lang="zh-TW" altLang="en-US" sz="800" dirty="0">
                          <a:solidFill>
                            <a:schemeClr val="tx1"/>
                          </a:solidFill>
                          <a:latin typeface="Meiryo UI" panose="020B0604030504040204" pitchFamily="50" charset="-128"/>
                          <a:ea typeface="Meiryo UI" panose="020B0604030504040204" pitchFamily="50" charset="-128"/>
                        </a:rPr>
                        <a:t>商店街販促事業補助</a:t>
                      </a:r>
                      <a:endParaRPr kumimoji="1" lang="en-US" altLang="zh-TW" sz="800" dirty="0">
                        <a:solidFill>
                          <a:schemeClr val="tx1"/>
                        </a:solidFill>
                        <a:latin typeface="Meiryo UI" panose="020B0604030504040204" pitchFamily="50" charset="-128"/>
                        <a:ea typeface="Meiryo UI" panose="020B0604030504040204" pitchFamily="50" charset="-128"/>
                      </a:endParaRPr>
                    </a:p>
                    <a:p>
                      <a:r>
                        <a:rPr kumimoji="1" lang="ja-JP" altLang="en-US" sz="800" dirty="0">
                          <a:solidFill>
                            <a:schemeClr val="tx1"/>
                          </a:solidFill>
                          <a:latin typeface="Meiryo UI" panose="020B0604030504040204" pitchFamily="50" charset="-128"/>
                          <a:ea typeface="Meiryo UI" panose="020B0604030504040204" pitchFamily="50" charset="-128"/>
                        </a:rPr>
                        <a:t>■兵庫県伊丹市　令和</a:t>
                      </a:r>
                      <a:r>
                        <a:rPr kumimoji="1" lang="en-US" altLang="ja-JP" sz="800" dirty="0">
                          <a:solidFill>
                            <a:schemeClr val="tx1"/>
                          </a:solidFill>
                          <a:latin typeface="Meiryo UI" panose="020B0604030504040204" pitchFamily="50" charset="-128"/>
                          <a:ea typeface="Meiryo UI" panose="020B0604030504040204" pitchFamily="50" charset="-128"/>
                        </a:rPr>
                        <a:t>6</a:t>
                      </a:r>
                      <a:r>
                        <a:rPr kumimoji="1" lang="ja-JP" altLang="en-US" sz="800" dirty="0">
                          <a:solidFill>
                            <a:schemeClr val="tx1"/>
                          </a:solidFill>
                          <a:latin typeface="Meiryo UI" panose="020B0604030504040204" pitchFamily="50" charset="-128"/>
                          <a:ea typeface="Meiryo UI" panose="020B0604030504040204" pitchFamily="50" charset="-128"/>
                        </a:rPr>
                        <a:t>年度 オリジナルビール開発事業、商店街販促事業補助</a:t>
                      </a:r>
                      <a:endParaRPr kumimoji="1" lang="en-US" altLang="ja-JP" sz="80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392130">
                <a:tc gridSpan="6">
                  <a:txBody>
                    <a:bodyPr/>
                    <a:lstStyle/>
                    <a:p>
                      <a:pPr marL="87313" indent="-87313">
                        <a:lnSpc>
                          <a:spcPts val="1000"/>
                        </a:lnSpc>
                      </a:pPr>
                      <a:r>
                        <a:rPr lang="ja-JP" altLang="en-US" sz="900" dirty="0">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altLang="ja-JP" sz="900" dirty="0">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清酒発祥の地」とされる兵庫県伊丹市</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にある伊丹阪急駅東商店会では、商店街周辺エリアの</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ブランディングのため、</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伊丹</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市や地元老舗蔵元、</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近隣</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大学</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の産官学連携事業として、ここでしか飲めない商店街オリジナルビール「ひがし商店街おかえりビール」</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を開発した。商店街主導で地ビールを開発するのは全国的にも珍しく、</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同</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商店街</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内</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の飲食店で</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しか</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飲めないブランドビールとして評価を得ている。</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エリアの特色を活かした商店街のブランディング化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・「清酒発祥の地」を活かして地域を盛り上げたい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・商店街の認知向上、来街誘致を強化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・再開発が難しいエリアのため、将来に備えて、地域で連携して商店街の活性化を図りたい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・エリアに伝わる清酒醸造の伝統を、次世代に受け継いでいきたい</a:t>
                      </a:r>
                      <a:endParaRPr kumimoji="1" lang="en-US" altLang="ja-JP" sz="900" b="0" dirty="0">
                        <a:solidFill>
                          <a:schemeClr val="tx1"/>
                        </a:solidFill>
                        <a:highlight>
                          <a:srgbClr val="FFFF00"/>
                        </a:highlight>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3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■商店街主導で</a:t>
                      </a:r>
                      <a:r>
                        <a:rPr kumimoji="1" lang="ja-JP" altLang="en-US" sz="900" b="1" dirty="0">
                          <a:latin typeface="Meiryo UI" panose="020B0604030504040204" pitchFamily="50" charset="-128"/>
                          <a:ea typeface="Meiryo UI" panose="020B0604030504040204" pitchFamily="50" charset="-128"/>
                        </a:rPr>
                        <a:t>地ビール開発プロジェクト始動</a:t>
                      </a:r>
                      <a:endParaRPr kumimoji="1" lang="en-US" altLang="ja-JP" sz="900" b="1"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3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R5</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11</a:t>
                      </a:r>
                      <a:r>
                        <a:rPr kumimoji="1" lang="ja-JP" altLang="en-US" sz="900" dirty="0">
                          <a:solidFill>
                            <a:schemeClr val="tx1"/>
                          </a:solidFill>
                          <a:latin typeface="Meiryo UI" panose="020B0604030504040204" pitchFamily="50" charset="-128"/>
                          <a:ea typeface="Meiryo UI" panose="020B0604030504040204" pitchFamily="50" charset="-128"/>
                        </a:rPr>
                        <a:t>月、商店街店主らで行う活性化会議で地ビール開発の提案が決議され、プロジェクトが始動。</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indent="-87313">
                        <a:lnSpc>
                          <a:spcPts val="1030"/>
                        </a:lnSpc>
                      </a:pP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H30</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年に</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沖縄県名護市の</a:t>
                      </a:r>
                      <a:r>
                        <a:rPr lang="zh-TW"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名護十字路商店連合会</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が</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取組んだ</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クラフトビール製造を参考に</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するべく</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、現地に出向き</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zh-TW"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名護十字路商店連合会</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の担当者</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等</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と交流を開始</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その視察情報を基に、地元の老舗蔵元</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である</a:t>
                      </a:r>
                      <a:r>
                        <a:rPr lang="zh-CN"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小西酒造株式会社</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と打合せを実施。</a:t>
                      </a:r>
                      <a:endParaRPr lang="en-US"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87313" indent="-87313">
                        <a:lnSpc>
                          <a:spcPts val="1030"/>
                        </a:lnSpc>
                      </a:pP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・産官学連携事業として</a:t>
                      </a:r>
                      <a:r>
                        <a:rPr lang="ja-JP" altLang="en-US" sz="900" b="1"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同商店街、伊丹市、</a:t>
                      </a:r>
                      <a:r>
                        <a:rPr lang="zh-CN" altLang="en-US" sz="900" b="1"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小西酒造株式会社</a:t>
                      </a:r>
                      <a:r>
                        <a:rPr lang="ja-JP" altLang="en-US" sz="900" b="1"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、園田学園女子大学が共同で事業に参加。</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試行錯誤を重ね、何度も</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試飲勉強会</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等</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を開催し、</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地ビールの</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スタイル・味・ラベルを決定した。</a:t>
                      </a:r>
                    </a:p>
                    <a:p>
                      <a:pPr marL="87313" indent="-87313">
                        <a:lnSpc>
                          <a:spcPts val="1030"/>
                        </a:lnSpc>
                      </a:pP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・個性的な店が狭い地域に並ぶ</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商店街の様子</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をイメージし「ホップの香りが凝縮したフルーティーで爽快感のある味」をコンセプトに、清酒発祥の地ならではの、日本酒酵母を使った華やかな吟醸香</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が</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漂うビールが完成した。</a:t>
                      </a:r>
                      <a:endParaRPr lang="en-US"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87313" indent="-87313">
                        <a:lnSpc>
                          <a:spcPts val="1030"/>
                        </a:lnSpc>
                      </a:pP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・商品ネーミングは園田学園女子大学の学生が、商店街がかつて実施し</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てい</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た「五七五大賞」の過去入賞作の中から「おかえり」</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という</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フレーズをピックアップ</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ひがし商店街おかえりビール</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」に決定した。</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ts val="103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月に「ひがし商店街おかえりビール」販売開始。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3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・第</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弾は</a:t>
                      </a:r>
                      <a:r>
                        <a:rPr kumimoji="1" lang="en-US" altLang="ja-JP" sz="900" b="0" dirty="0">
                          <a:solidFill>
                            <a:schemeClr val="tx1"/>
                          </a:solidFill>
                          <a:latin typeface="Meiryo UI" panose="020B0604030504040204" pitchFamily="50" charset="-128"/>
                          <a:ea typeface="Meiryo UI" panose="020B0604030504040204" pitchFamily="50" charset="-128"/>
                        </a:rPr>
                        <a:t>2,000</a:t>
                      </a:r>
                      <a:r>
                        <a:rPr kumimoji="1" lang="ja-JP" altLang="en-US" sz="900" b="0" dirty="0">
                          <a:solidFill>
                            <a:schemeClr val="tx1"/>
                          </a:solidFill>
                          <a:latin typeface="Meiryo UI" panose="020B0604030504040204" pitchFamily="50" charset="-128"/>
                          <a:ea typeface="Meiryo UI" panose="020B0604030504040204" pitchFamily="50" charset="-128"/>
                        </a:rPr>
                        <a:t>本を用意して、価格は小瓶</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本（</a:t>
                      </a:r>
                      <a:r>
                        <a:rPr kumimoji="1" lang="en-US" altLang="ja-JP" sz="900" b="0" dirty="0">
                          <a:solidFill>
                            <a:schemeClr val="tx1"/>
                          </a:solidFill>
                          <a:latin typeface="Meiryo UI" panose="020B0604030504040204" pitchFamily="50" charset="-128"/>
                          <a:ea typeface="Meiryo UI" panose="020B0604030504040204" pitchFamily="50" charset="-128"/>
                        </a:rPr>
                        <a:t>330</a:t>
                      </a:r>
                      <a:r>
                        <a:rPr kumimoji="1" lang="ja-JP" altLang="en-US" sz="900" b="0" dirty="0">
                          <a:solidFill>
                            <a:schemeClr val="tx1"/>
                          </a:solidFill>
                          <a:latin typeface="Meiryo UI" panose="020B0604030504040204" pitchFamily="50" charset="-128"/>
                          <a:ea typeface="Meiryo UI" panose="020B0604030504040204" pitchFamily="50" charset="-128"/>
                        </a:rPr>
                        <a:t>ミリリットル）</a:t>
                      </a:r>
                      <a:r>
                        <a:rPr kumimoji="1" lang="en-US" altLang="ja-JP" sz="900" b="0" dirty="0">
                          <a:solidFill>
                            <a:schemeClr val="tx1"/>
                          </a:solidFill>
                          <a:latin typeface="Meiryo UI" panose="020B0604030504040204" pitchFamily="50" charset="-128"/>
                          <a:ea typeface="Meiryo UI" panose="020B0604030504040204" pitchFamily="50" charset="-128"/>
                        </a:rPr>
                        <a:t>880</a:t>
                      </a:r>
                      <a:r>
                        <a:rPr kumimoji="1" lang="ja-JP" altLang="en-US" sz="900" b="0" dirty="0">
                          <a:solidFill>
                            <a:schemeClr val="tx1"/>
                          </a:solidFill>
                          <a:latin typeface="Meiryo UI" panose="020B0604030504040204" pitchFamily="50" charset="-128"/>
                          <a:ea typeface="Meiryo UI" panose="020B0604030504040204" pitchFamily="50" charset="-128"/>
                        </a:rPr>
                        <a:t>円。同商店街の</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の飲食店内で提供され、</a:t>
                      </a:r>
                      <a:r>
                        <a:rPr kumimoji="1" lang="en-US" altLang="ja-JP" sz="900" b="1" dirty="0">
                          <a:solidFill>
                            <a:schemeClr val="tx1"/>
                          </a:solidFill>
                          <a:latin typeface="Meiryo UI" panose="020B0604030504040204" pitchFamily="50" charset="-128"/>
                          <a:ea typeface="Meiryo UI" panose="020B0604030504040204" pitchFamily="50" charset="-128"/>
                        </a:rPr>
                        <a:t>1</a:t>
                      </a:r>
                      <a:r>
                        <a:rPr kumimoji="1" lang="ja-JP" altLang="en-US" sz="900" b="1" dirty="0">
                          <a:solidFill>
                            <a:schemeClr val="tx1"/>
                          </a:solidFill>
                          <a:latin typeface="Meiryo UI" panose="020B0604030504040204" pitchFamily="50" charset="-128"/>
                          <a:ea typeface="Meiryo UI" panose="020B0604030504040204" pitchFamily="50" charset="-128"/>
                        </a:rPr>
                        <a:t>カ月半で完売</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3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・販売スタート時には、伊丹市長をゲストにリリースイベントを開催。先着</a:t>
                      </a:r>
                      <a:r>
                        <a:rPr kumimoji="1" lang="en-US" altLang="ja-JP" sz="900" b="0" dirty="0">
                          <a:solidFill>
                            <a:schemeClr val="tx1"/>
                          </a:solidFill>
                          <a:latin typeface="Meiryo UI" panose="020B0604030504040204" pitchFamily="50" charset="-128"/>
                          <a:ea typeface="Meiryo UI" panose="020B0604030504040204" pitchFamily="50" charset="-128"/>
                        </a:rPr>
                        <a:t>30</a:t>
                      </a:r>
                      <a:r>
                        <a:rPr kumimoji="1" lang="ja-JP" altLang="en-US" sz="900" b="0" dirty="0">
                          <a:solidFill>
                            <a:schemeClr val="tx1"/>
                          </a:solidFill>
                          <a:latin typeface="Meiryo UI" panose="020B0604030504040204" pitchFamily="50" charset="-128"/>
                          <a:ea typeface="Meiryo UI" panose="020B0604030504040204" pitchFamily="50" charset="-128"/>
                        </a:rPr>
                        <a:t>名限定で、ふるまいビール提供や、プロジェクト関係者がエリア内を「おかえり」と言い交わしながら歩く</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ウォークを敢行。地元住民や、商店街に日頃から訪れる顧客をターゲットにしたプロモーションを中心に実施するとともに、</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等でも積極的に広報した結果、話題となり早期完売に繋がった。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3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月から</a:t>
                      </a:r>
                      <a:r>
                        <a:rPr kumimoji="1" lang="ja-JP" altLang="en-US" sz="900" b="1" dirty="0">
                          <a:solidFill>
                            <a:schemeClr val="tx1"/>
                          </a:solidFill>
                          <a:latin typeface="Meiryo UI" panose="020B0604030504040204" pitchFamily="50" charset="-128"/>
                          <a:ea typeface="Meiryo UI" panose="020B0604030504040204" pitchFamily="50" charset="-128"/>
                        </a:rPr>
                        <a:t>販売第</a:t>
                      </a:r>
                      <a:r>
                        <a:rPr kumimoji="1" lang="en-US" altLang="ja-JP" sz="900" b="1" dirty="0">
                          <a:solidFill>
                            <a:schemeClr val="tx1"/>
                          </a:solidFill>
                          <a:latin typeface="Meiryo UI" panose="020B0604030504040204" pitchFamily="50" charset="-128"/>
                          <a:ea typeface="Meiryo UI" panose="020B0604030504040204" pitchFamily="50" charset="-128"/>
                        </a:rPr>
                        <a:t>2</a:t>
                      </a:r>
                      <a:r>
                        <a:rPr kumimoji="1" lang="ja-JP" altLang="en-US" sz="900" b="1" dirty="0">
                          <a:solidFill>
                            <a:schemeClr val="tx1"/>
                          </a:solidFill>
                          <a:latin typeface="Meiryo UI" panose="020B0604030504040204" pitchFamily="50" charset="-128"/>
                          <a:ea typeface="Meiryo UI" panose="020B0604030504040204" pitchFamily="50" charset="-128"/>
                        </a:rPr>
                        <a:t>弾がスタート</a:t>
                      </a:r>
                      <a:r>
                        <a:rPr kumimoji="1" lang="ja-JP" altLang="en-US" sz="900" b="0" dirty="0">
                          <a:solidFill>
                            <a:schemeClr val="tx1"/>
                          </a:solidFill>
                          <a:latin typeface="Meiryo UI" panose="020B0604030504040204" pitchFamily="50" charset="-128"/>
                          <a:ea typeface="Meiryo UI" panose="020B0604030504040204" pitchFamily="50" charset="-128"/>
                        </a:rPr>
                        <a:t>しており、同商店街も積極的に</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3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・同プロジェクトは新聞記事で取り上げられたり、商店街関係者やプロジェクトに参画した大学生への取材を基に地域コミュニティラジオ番組で紹介されるなど、幅広く反響を得ている。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3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・今回のノウハウを基に、次は</a:t>
                      </a:r>
                      <a:r>
                        <a:rPr kumimoji="1" lang="ja-JP" altLang="en-US" sz="900" b="1" dirty="0">
                          <a:solidFill>
                            <a:schemeClr val="tx1"/>
                          </a:solidFill>
                          <a:latin typeface="Meiryo UI" panose="020B0604030504040204" pitchFamily="50" charset="-128"/>
                          <a:ea typeface="Meiryo UI" panose="020B0604030504040204" pitchFamily="50" charset="-128"/>
                        </a:rPr>
                        <a:t>オリジナルの日本酒造りをめざしており</a:t>
                      </a:r>
                      <a:r>
                        <a:rPr kumimoji="1" lang="ja-JP" altLang="en-US" sz="900" b="0" dirty="0">
                          <a:solidFill>
                            <a:schemeClr val="tx1"/>
                          </a:solidFill>
                          <a:latin typeface="Meiryo UI" panose="020B0604030504040204" pitchFamily="50" charset="-128"/>
                          <a:ea typeface="Meiryo UI" panose="020B0604030504040204" pitchFamily="50" charset="-128"/>
                        </a:rPr>
                        <a:t>、清酒発祥の地にある商店街として地域活性化や、清酒醸造の伝統に繋げたいと構想中。</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本事業は、商店街が、地域企業と大学と自治体を巻き込んだ産官学連携の「住民主導型地域限定オリジナルクラフトビール製造・販売」プロジェクトです。「商店街らしさ」について商店街メンバーで話し合って味を決め、小西酒造に製造を依頼し、販売は商店街が担当しました。短い通りに多様で個性的な店がギュッと詰まった昔ながらの商店街の特徴を表わすために、複雑な味のビールの製作を依頼しました。商店街の長い歩みの中で、店と顧客、顧客と顧客が織りなした「ほろ苦くも甘酸っぱい」経験が、ビターホップとトロピカルなアロマホップで表現されています。ビール酵母だけでなく、さらに清酒酵母や副原料としての米を加えることで、ほんのり甘くて爽快感がある味にまとまりました。商店街の個性を表現した唯一無二のビールとなりま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109064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■主催：</a:t>
                      </a:r>
                      <a:r>
                        <a:rPr kumimoji="1" lang="ja-JP" altLang="en-US" sz="900" b="0" dirty="0">
                          <a:solidFill>
                            <a:schemeClr val="tx1"/>
                          </a:solidFill>
                          <a:latin typeface="Meiryo UI" panose="020B0604030504040204" pitchFamily="50" charset="-128"/>
                          <a:ea typeface="Meiryo UI" panose="020B0604030504040204" pitchFamily="50" charset="-128"/>
                        </a:rPr>
                        <a:t>伊丹阪急駅東商店会</a:t>
                      </a:r>
                      <a:endParaRPr kumimoji="1" lang="en-US" altLang="ja-JP" sz="900" dirty="0">
                        <a:latin typeface="Meiryo UI" panose="020B0604030504040204" pitchFamily="50" charset="-128"/>
                        <a:ea typeface="Meiryo UI" panose="020B0604030504040204" pitchFamily="50" charset="-128"/>
                      </a:endParaRPr>
                    </a:p>
                    <a:p>
                      <a:pPr>
                        <a:lnSpc>
                          <a:spcPts val="1200"/>
                        </a:lnSpc>
                      </a:pPr>
                      <a:r>
                        <a:rPr kumimoji="1" lang="ja-JP" altLang="en-US" sz="900" dirty="0">
                          <a:latin typeface="Meiryo UI" panose="020B0604030504040204" pitchFamily="50" charset="-128"/>
                          <a:ea typeface="Meiryo UI" panose="020B0604030504040204" pitchFamily="50" charset="-128"/>
                        </a:rPr>
                        <a:t>■連携：</a:t>
                      </a:r>
                      <a:r>
                        <a:rPr kumimoji="1" lang="zh-CN" altLang="en-US" sz="900" dirty="0">
                          <a:latin typeface="Meiryo UI" panose="020B0604030504040204" pitchFamily="50" charset="-128"/>
                          <a:ea typeface="Meiryo UI" panose="020B0604030504040204" pitchFamily="50" charset="-128"/>
                        </a:rPr>
                        <a:t>伊丹市</a:t>
                      </a:r>
                      <a:endParaRPr kumimoji="1" lang="en-US" altLang="zh-CN" sz="900" dirty="0">
                        <a:latin typeface="Meiryo UI" panose="020B0604030504040204" pitchFamily="50" charset="-128"/>
                        <a:ea typeface="Meiryo UI" panose="020B0604030504040204" pitchFamily="50" charset="-128"/>
                      </a:endParaRPr>
                    </a:p>
                    <a:p>
                      <a:pPr>
                        <a:lnSpc>
                          <a:spcPts val="1200"/>
                        </a:lnSpc>
                      </a:pPr>
                      <a:r>
                        <a:rPr kumimoji="1" lang="ja-JP" altLang="en-US" sz="900" dirty="0">
                          <a:latin typeface="Meiryo UI" panose="020B0604030504040204" pitchFamily="50" charset="-128"/>
                          <a:ea typeface="Meiryo UI" panose="020B0604030504040204" pitchFamily="50" charset="-128"/>
                        </a:rPr>
                        <a:t>　　　　　　</a:t>
                      </a:r>
                      <a:r>
                        <a:rPr kumimoji="1" lang="zh-CN" altLang="en-US" sz="900" dirty="0">
                          <a:latin typeface="Meiryo UI" panose="020B0604030504040204" pitchFamily="50" charset="-128"/>
                          <a:ea typeface="Meiryo UI" panose="020B0604030504040204" pitchFamily="50" charset="-128"/>
                        </a:rPr>
                        <a:t>小西酒造株式会社</a:t>
                      </a:r>
                      <a:endParaRPr kumimoji="1" lang="en-US" altLang="zh-CN" sz="900" dirty="0">
                        <a:latin typeface="Meiryo UI" panose="020B0604030504040204" pitchFamily="50" charset="-128"/>
                        <a:ea typeface="Meiryo UI" panose="020B0604030504040204" pitchFamily="50" charset="-128"/>
                      </a:endParaRPr>
                    </a:p>
                    <a:p>
                      <a:pPr>
                        <a:lnSpc>
                          <a:spcPts val="1200"/>
                        </a:lnSpc>
                      </a:pPr>
                      <a:r>
                        <a:rPr kumimoji="1" lang="ja-JP" altLang="en-US" sz="900" dirty="0">
                          <a:latin typeface="Meiryo UI" panose="020B0604030504040204" pitchFamily="50" charset="-128"/>
                          <a:ea typeface="Meiryo UI" panose="020B0604030504040204" pitchFamily="50" charset="-128"/>
                        </a:rPr>
                        <a:t>　　　　　　</a:t>
                      </a:r>
                      <a:r>
                        <a:rPr kumimoji="1" lang="zh-CN" altLang="en-US" sz="900" dirty="0">
                          <a:latin typeface="Meiryo UI" panose="020B0604030504040204" pitchFamily="50" charset="-128"/>
                          <a:ea typeface="Meiryo UI" panose="020B0604030504040204" pitchFamily="50" charset="-128"/>
                        </a:rPr>
                        <a:t>園田学園女子大学</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2951836" y="6869186"/>
            <a:ext cx="164453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ビール製造現場</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382501" y="6871999"/>
            <a:ext cx="1750310"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プロジェクト会議の様子</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160184" y="6866989"/>
            <a:ext cx="1216978"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おかえりビール</a:t>
            </a:r>
          </a:p>
        </p:txBody>
      </p:sp>
      <p:pic>
        <p:nvPicPr>
          <p:cNvPr id="4" name="図 3">
            <a:extLst>
              <a:ext uri="{FF2B5EF4-FFF2-40B4-BE49-F238E27FC236}">
                <a16:creationId xmlns:a16="http://schemas.microsoft.com/office/drawing/2014/main" id="{D11703D1-5D82-B0CF-EA51-FAC3DD7C9F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409" y="6030977"/>
            <a:ext cx="238991" cy="863823"/>
          </a:xfrm>
          <a:prstGeom prst="rect">
            <a:avLst/>
          </a:prstGeom>
        </p:spPr>
      </p:pic>
      <p:pic>
        <p:nvPicPr>
          <p:cNvPr id="12" name="図 11">
            <a:extLst>
              <a:ext uri="{FF2B5EF4-FFF2-40B4-BE49-F238E27FC236}">
                <a16:creationId xmlns:a16="http://schemas.microsoft.com/office/drawing/2014/main" id="{09A56867-2887-B3BE-C69E-FED4C5EDA2E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6631" y="6030977"/>
            <a:ext cx="1151766" cy="863824"/>
          </a:xfrm>
          <a:prstGeom prst="rect">
            <a:avLst/>
          </a:prstGeom>
        </p:spPr>
      </p:pic>
      <p:pic>
        <p:nvPicPr>
          <p:cNvPr id="15" name="図 14">
            <a:extLst>
              <a:ext uri="{FF2B5EF4-FFF2-40B4-BE49-F238E27FC236}">
                <a16:creationId xmlns:a16="http://schemas.microsoft.com/office/drawing/2014/main" id="{59E9C00E-BE7A-33C5-4D28-80D5F1255B3F}"/>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rot="5400000">
            <a:off x="3367097" y="6205951"/>
            <a:ext cx="850545" cy="500601"/>
          </a:xfrm>
          <a:prstGeom prst="rect">
            <a:avLst/>
          </a:prstGeom>
        </p:spPr>
      </p:pic>
      <p:sp>
        <p:nvSpPr>
          <p:cNvPr id="13" name="テキスト ボックス 12">
            <a:extLst>
              <a:ext uri="{FF2B5EF4-FFF2-40B4-BE49-F238E27FC236}">
                <a16:creationId xmlns:a16="http://schemas.microsoft.com/office/drawing/2014/main" id="{0C8AA694-A78F-41F6-B88C-9C9E50B04C6A}"/>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R6-32</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P5</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7978368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5460</Words>
  <Application>Microsoft Office PowerPoint</Application>
  <PresentationFormat>ユーザー設定</PresentationFormat>
  <Paragraphs>334</Paragraphs>
  <Slides>6</Slides>
  <Notes>5</Notes>
  <HiddenSlides>0</HiddenSlides>
  <MMClips>0</MMClips>
  <ScaleCrop>false</ScaleCrop>
  <HeadingPairs>
    <vt:vector size="6" baseType="variant">
      <vt:variant>
        <vt:lpstr>使用されているフォント</vt:lpstr>
      </vt:variant>
      <vt:variant>
        <vt:i4>6</vt:i4>
      </vt:variant>
      <vt:variant>
        <vt:lpstr>テーマ</vt:lpstr>
      </vt:variant>
      <vt:variant>
        <vt:i4>3</vt:i4>
      </vt:variant>
      <vt:variant>
        <vt:lpstr>スライド タイトル</vt:lpstr>
      </vt:variant>
      <vt:variant>
        <vt:i4>6</vt:i4>
      </vt:variant>
    </vt:vector>
  </HeadingPairs>
  <TitlesOfParts>
    <vt:vector size="15" baseType="lpstr">
      <vt:lpstr>Meiryo UI</vt:lpstr>
      <vt:lpstr>UD デジタル 教科書体 NK-R</vt:lpstr>
      <vt:lpstr>游ゴシック</vt:lpstr>
      <vt:lpstr>Arial</vt:lpstr>
      <vt:lpstr>Calibri</vt:lpstr>
      <vt:lpstr>Calibri Light</vt:lpstr>
      <vt:lpstr>Office テーマ</vt:lpstr>
      <vt:lpstr>1_Office テーマ</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2025-03-27T05:16:08Z</dcterms:created>
  <dcterms:modified xsi:type="dcterms:W3CDTF">2025-03-27T05:16:11Z</dcterms:modified>
</cp:coreProperties>
</file>