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7"/>
  </p:notesMasterIdLst>
  <p:handoutMasterIdLst>
    <p:handoutMasterId r:id="rId8"/>
  </p:handoutMasterIdLst>
  <p:sldIdLst>
    <p:sldId id="263" r:id="rId3"/>
    <p:sldId id="261" r:id="rId4"/>
    <p:sldId id="260" r:id="rId5"/>
    <p:sldId id="264" r:id="rId6"/>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1"/>
            <p14:sldId id="260"/>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7" d="100"/>
          <a:sy n="97" d="100"/>
        </p:scale>
        <p:origin x="1608" y="84"/>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7655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2078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1743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6148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0088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5510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8064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62472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717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0455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648331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663890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arp.da.ndl.go.jp/info:ndljp/pid/13697672/www.pref.osaka.lg.jp/shogyoshien/minmamo/shourepo_5034.html"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osaka-shotengai-info.com/ss/naganosyoutengainisisyousakaedoori/" TargetMode="External"/><Relationship Id="rId4" Type="http://schemas.openxmlformats.org/officeDocument/2006/relationships/hyperlink" Target="https://warp.da.ndl.go.jp/info:ndljp/pid/13338628/www.pref.osaka.lg.jp/shogyoshien/minmamo/shourepo_4064.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arp.da.ndl.go.jp/info:ndljp/pid/13697672/www.pref.osaka.lg.jp/shogyoshien/minmamo/shourepo_5039.html"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omyoji-tenjindori.com/" TargetMode="External"/><Relationship Id="rId5" Type="http://schemas.openxmlformats.org/officeDocument/2006/relationships/hyperlink" Target="https://osaka-shotengai-info.com/ss/domyojitenjindori/" TargetMode="External"/><Relationship Id="rId4" Type="http://schemas.openxmlformats.org/officeDocument/2006/relationships/hyperlink" Target="https://warp.da.ndl.go.jp/info:ndljp/pid/13697672/www.pref.osaka.lg.jp/shogyoshien/minmamo/shourepo_3015.html"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arp.da.ndl.go.jp/info:ndljp/pid/13697672/www.pref.osaka.lg.jp/shogyoshien/minmamo/shourepo_4008.html" TargetMode="External"/><Relationship Id="rId7" Type="http://schemas.openxmlformats.org/officeDocument/2006/relationships/image" Target="../media/image12.jpg"/><Relationship Id="rId2" Type="http://schemas.openxmlformats.org/officeDocument/2006/relationships/hyperlink" Target="https://warp.da.ndl.go.jp/info:ndljp/pid/13697672/www.pref.osaka.lg.jp/shogyoshien/minmamo/shourepo_5039.html" TargetMode="External"/><Relationship Id="rId1" Type="http://schemas.openxmlformats.org/officeDocument/2006/relationships/slideLayout" Target="../slideLayouts/slideLayout2.xml"/><Relationship Id="rId6" Type="http://schemas.openxmlformats.org/officeDocument/2006/relationships/hyperlink" Target="https://www.instagram.com/domyoji.tenjindori/" TargetMode="External"/><Relationship Id="rId5" Type="http://schemas.openxmlformats.org/officeDocument/2006/relationships/hyperlink" Target="https://www.domyoji-tenjindori.com/" TargetMode="External"/><Relationship Id="rId4" Type="http://schemas.openxmlformats.org/officeDocument/2006/relationships/hyperlink" Target="https://osaka-shotengai-info.com/ss/domyojitenjindori/" TargetMode="Externa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627450184"/>
              </p:ext>
            </p:extLst>
          </p:nvPr>
        </p:nvGraphicFramePr>
        <p:xfrm>
          <a:off x="5788" y="720869"/>
          <a:ext cx="9326273" cy="3805078"/>
        </p:xfrm>
        <a:graphic>
          <a:graphicData uri="http://schemas.openxmlformats.org/drawingml/2006/table">
            <a:tbl>
              <a:tblPr firstRow="1" bandRow="1">
                <a:tableStyleId>{3B4B98B0-60AC-42C2-AFA5-B58CD77FA1E5}</a:tableStyleId>
              </a:tblPr>
              <a:tblGrid>
                <a:gridCol w="1602413">
                  <a:extLst>
                    <a:ext uri="{9D8B030D-6E8A-4147-A177-3AD203B41FA5}">
                      <a16:colId xmlns:a16="http://schemas.microsoft.com/office/drawing/2014/main" val="401855506"/>
                    </a:ext>
                  </a:extLst>
                </a:gridCol>
                <a:gridCol w="882744">
                  <a:extLst>
                    <a:ext uri="{9D8B030D-6E8A-4147-A177-3AD203B41FA5}">
                      <a16:colId xmlns:a16="http://schemas.microsoft.com/office/drawing/2014/main" val="3004882159"/>
                    </a:ext>
                  </a:extLst>
                </a:gridCol>
                <a:gridCol w="5189832">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890905086"/>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長野商店街西商栄通り</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河内長野市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SHOW!TENGAI!</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地元クリエイターと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子育て世代サポーターの連携での地域魅力発信</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道明寺天神通り商店街</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藤井寺市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観光名所と連携した地域魅力発信ツールの制作・発信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道明寺天神通り商店街</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藤井寺市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地域の歴史的資産を活用した商店街ルネッサンス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復活</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商店街レポート（南河内地域）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488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4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長野商店街西商栄通り</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所在地：河内長野市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南海高野線</a:t>
                      </a:r>
                      <a:r>
                        <a:rPr kumimoji="1" lang="ja-JP" altLang="en-US" sz="800" b="0" dirty="0">
                          <a:solidFill>
                            <a:schemeClr val="tx1"/>
                          </a:solidFill>
                          <a:latin typeface="Meiryo UI" panose="020B0604030504040204" pitchFamily="50" charset="-128"/>
                          <a:ea typeface="Meiryo UI" panose="020B0604030504040204" pitchFamily="50" charset="-128"/>
                        </a:rPr>
                        <a:t>、</a:t>
                      </a:r>
                      <a:r>
                        <a:rPr kumimoji="1" lang="zh-TW" altLang="en-US" sz="800" b="0" dirty="0">
                          <a:solidFill>
                            <a:schemeClr val="tx1"/>
                          </a:solidFill>
                          <a:latin typeface="Meiryo UI" panose="020B0604030504040204" pitchFamily="50" charset="-128"/>
                          <a:ea typeface="Meiryo UI" panose="020B0604030504040204" pitchFamily="50" charset="-128"/>
                        </a:rPr>
                        <a:t>近鉄</a:t>
                      </a:r>
                      <a:r>
                        <a:rPr kumimoji="1" lang="ja-JP" altLang="en-US" sz="800" b="0" dirty="0">
                          <a:solidFill>
                            <a:schemeClr val="tx1"/>
                          </a:solidFill>
                          <a:latin typeface="Meiryo UI" panose="020B0604030504040204" pitchFamily="50" charset="-128"/>
                          <a:ea typeface="Meiryo UI" panose="020B0604030504040204" pitchFamily="50" charset="-128"/>
                        </a:rPr>
                        <a:t>南大阪線</a:t>
                      </a:r>
                      <a:r>
                        <a:rPr kumimoji="1" lang="zh-TW" altLang="en-US" sz="800" b="0" dirty="0">
                          <a:solidFill>
                            <a:schemeClr val="tx1"/>
                          </a:solidFill>
                          <a:latin typeface="Meiryo UI" panose="020B0604030504040204" pitchFamily="50" charset="-128"/>
                          <a:ea typeface="Meiryo UI" panose="020B0604030504040204" pitchFamily="50" charset="-128"/>
                        </a:rPr>
                        <a:t>河内長野駅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大阪府／商店街、ふらっと気軽に飲みに来て </a:t>
                      </a:r>
                      <a:r>
                        <a:rPr lang="en-US" altLang="ja-JP" sz="800" dirty="0">
                          <a:hlinkClick r:id="rId3"/>
                        </a:rPr>
                        <a:t>(ndl.go.jp)</a:t>
                      </a:r>
                      <a:r>
                        <a:rPr lang="ja-JP" altLang="en-US" sz="800" dirty="0"/>
                        <a:t>（</a:t>
                      </a:r>
                      <a:r>
                        <a:rPr lang="en-US" altLang="ja-JP" sz="800" dirty="0"/>
                        <a:t>R5.12.8</a:t>
                      </a:r>
                      <a:r>
                        <a:rPr lang="ja-JP" altLang="en-US" sz="800" dirty="0"/>
                        <a:t>）</a:t>
                      </a:r>
                      <a:endParaRPr lang="en-US" altLang="ja-JP" sz="800" dirty="0"/>
                    </a:p>
                    <a:p>
                      <a:r>
                        <a:rPr lang="ja-JP" altLang="en-US" sz="800" dirty="0">
                          <a:hlinkClick r:id="rId4"/>
                        </a:rPr>
                        <a:t>大阪府／地域交流施設の整備をきかっけに、子育て世代を呼び込む＜モデル創出事業＞ </a:t>
                      </a:r>
                      <a:r>
                        <a:rPr lang="en-US" altLang="ja-JP" sz="800" dirty="0">
                          <a:hlinkClick r:id="rId4"/>
                        </a:rPr>
                        <a:t>(ndl.go.jp)</a:t>
                      </a:r>
                      <a:r>
                        <a:rPr lang="ja-JP" altLang="en-US" sz="800" dirty="0"/>
                        <a:t>（</a:t>
                      </a:r>
                      <a:r>
                        <a:rPr lang="en-US" altLang="ja-JP" sz="800" dirty="0"/>
                        <a:t>R.5.3.3</a:t>
                      </a:r>
                      <a:r>
                        <a:rPr lang="ja-JP" altLang="en-US" sz="800" dirty="0"/>
                        <a:t>）</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7303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SHOW!TENGAI!</a:t>
                      </a:r>
                      <a:r>
                        <a:rPr kumimoji="1" lang="ja-JP" altLang="en-US" sz="1050" dirty="0">
                          <a:latin typeface="Meiryo UI" panose="020B0604030504040204" pitchFamily="50" charset="-128"/>
                          <a:ea typeface="Meiryo UI" panose="020B0604030504040204" pitchFamily="50" charset="-128"/>
                        </a:rPr>
                        <a:t>地元クリエイターと子育て世代サポーターの連携での地域魅力発信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034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■昭和レトロな佇まいを残す商店街を「映えスポット」として発信するため、地域交流を目的としたスペースを整備。情報発信のスキルとノウハウを持った地元インフルエンサーの活動場所を提供し、</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ユーザーが商店街を訪れたくなる流れをつくるための拠点づくりを、地域住民が参画するワークショップイベントとして実施した。</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31213">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①空き店舗の整備・活用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・地域住民が気軽に訪れるような交流スペースを作りたい。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・地域住民と一緒にイベントを実施したい。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・商店街のファンになってもらえるような仕組みを構築したい。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商店街の空きテナントに地域交流施設「インスタ映え・エキソバ」を整備</a:t>
                      </a:r>
                      <a:r>
                        <a:rPr kumimoji="1" lang="ja-JP" altLang="en-US" sz="900" dirty="0">
                          <a:latin typeface="Meiryo UI" panose="020B0604030504040204" pitchFamily="50" charset="-128"/>
                          <a:ea typeface="Meiryo UI" panose="020B0604030504040204" pitchFamily="50" charset="-128"/>
                        </a:rPr>
                        <a:t>。スペースの壁面に、地域の工務店と大阪暁光高等学校の生徒に下地を塗ってもらい、そこに</a:t>
                      </a:r>
                      <a:r>
                        <a:rPr kumimoji="1" lang="en-US" altLang="ja-JP" sz="900" dirty="0">
                          <a:latin typeface="Meiryo UI" panose="020B0604030504040204" pitchFamily="50" charset="-128"/>
                          <a:ea typeface="Meiryo UI" panose="020B0604030504040204" pitchFamily="50" charset="-128"/>
                        </a:rPr>
                        <a:t>DIY</a:t>
                      </a:r>
                      <a:r>
                        <a:rPr kumimoji="1" lang="ja-JP" altLang="en-US" sz="900" dirty="0">
                          <a:latin typeface="Meiryo UI" panose="020B0604030504040204" pitchFamily="50" charset="-128"/>
                          <a:ea typeface="Meiryo UI" panose="020B0604030504040204" pitchFamily="50" charset="-128"/>
                        </a:rPr>
                        <a:t>ワークショップとして「おっきな壁にねこを描こう」と題し、アーティストと地域住民が壁に絵を描くイベントを開催。</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ワークショップの取組みが地域メディア（コミュニティテレビ）で紹介され、商店街の認知度向上にも繋がった。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・イベントには</a:t>
                      </a:r>
                      <a:r>
                        <a:rPr kumimoji="1" lang="ja-JP" altLang="en-US" sz="900" b="1" dirty="0">
                          <a:solidFill>
                            <a:schemeClr val="tx1"/>
                          </a:solidFill>
                          <a:latin typeface="Meiryo UI" panose="020B0604030504040204" pitchFamily="50" charset="-128"/>
                          <a:ea typeface="Meiryo UI" panose="020B0604030504040204" pitchFamily="50" charset="-128"/>
                        </a:rPr>
                        <a:t>子育て世代を中心に</a:t>
                      </a:r>
                      <a:r>
                        <a:rPr kumimoji="1" lang="en-US" altLang="ja-JP" sz="900" b="1" dirty="0">
                          <a:solidFill>
                            <a:schemeClr val="tx1"/>
                          </a:solidFill>
                          <a:latin typeface="Meiryo UI" panose="020B0604030504040204" pitchFamily="50" charset="-128"/>
                          <a:ea typeface="Meiryo UI" panose="020B0604030504040204" pitchFamily="50" charset="-128"/>
                        </a:rPr>
                        <a:t>200</a:t>
                      </a:r>
                      <a:r>
                        <a:rPr kumimoji="1" lang="ja-JP" altLang="en-US" sz="900" b="1" dirty="0">
                          <a:solidFill>
                            <a:schemeClr val="tx1"/>
                          </a:solidFill>
                          <a:latin typeface="Meiryo UI" panose="020B0604030504040204" pitchFamily="50" charset="-128"/>
                          <a:ea typeface="Meiryo UI" panose="020B0604030504040204" pitchFamily="50" charset="-128"/>
                        </a:rPr>
                        <a:t>人が集まった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ワークショップを通じて、地元の若手クリエイターと地域のサポーターとの連携ができたことにより、</a:t>
                      </a:r>
                      <a:r>
                        <a:rPr kumimoji="1" lang="ja-JP" altLang="en-US" sz="900" b="1" dirty="0">
                          <a:solidFill>
                            <a:schemeClr val="tx1"/>
                          </a:solidFill>
                          <a:latin typeface="Meiryo UI" panose="020B0604030504040204" pitchFamily="50" charset="-128"/>
                          <a:ea typeface="Meiryo UI" panose="020B0604030504040204" pitchFamily="50" charset="-128"/>
                        </a:rPr>
                        <a:t>今後も地域で商店街活動を支援できるつながりができた。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月には、商店街にあった私有地の空き地を活用した私設公園「</a:t>
                      </a:r>
                      <a:r>
                        <a:rPr kumimoji="1" lang="en-US" altLang="ja-JP" sz="900" b="0" dirty="0">
                          <a:solidFill>
                            <a:schemeClr val="tx1"/>
                          </a:solidFill>
                          <a:latin typeface="Meiryo UI" panose="020B0604030504040204" pitchFamily="50" charset="-128"/>
                          <a:ea typeface="Meiryo UI" panose="020B0604030504040204" pitchFamily="50" charset="-128"/>
                        </a:rPr>
                        <a:t>AKICHIDE PARK</a:t>
                      </a:r>
                      <a:r>
                        <a:rPr kumimoji="1" lang="ja-JP" altLang="en-US" sz="900" b="0" dirty="0">
                          <a:solidFill>
                            <a:schemeClr val="tx1"/>
                          </a:solidFill>
                          <a:latin typeface="Meiryo UI" panose="020B0604030504040204" pitchFamily="50" charset="-128"/>
                          <a:ea typeface="Meiryo UI" panose="020B0604030504040204" pitchFamily="50" charset="-128"/>
                        </a:rPr>
                        <a:t>」がオープンするなど、更なる活性化につながった。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5650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②子育て世代に対しての商店街認知向上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・子育て世代を商店街に呼び込みたい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・デジタルを活用した情報発信を取り組みたい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・昭和レトロな佇まいを残す商店街を「映えスポット」として</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情報発信したい</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商店街内の店舗情報を</a:t>
                      </a:r>
                      <a:r>
                        <a:rPr kumimoji="1" lang="en-US" altLang="ja-JP" sz="900" b="1" dirty="0" err="1">
                          <a:solidFill>
                            <a:schemeClr val="tx1"/>
                          </a:solidFill>
                          <a:latin typeface="Meiryo UI" panose="020B0604030504040204" pitchFamily="50" charset="-128"/>
                          <a:ea typeface="Meiryo UI" panose="020B0604030504040204" pitchFamily="50" charset="-128"/>
                        </a:rPr>
                        <a:t>GoogleMAP</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マイビジネスに登録</a:t>
                      </a:r>
                      <a:r>
                        <a:rPr kumimoji="1" lang="ja-JP" altLang="en-US" sz="900" b="0" dirty="0">
                          <a:solidFill>
                            <a:schemeClr val="tx1"/>
                          </a:solidFill>
                          <a:latin typeface="Meiryo UI" panose="020B0604030504040204" pitchFamily="50" charset="-128"/>
                          <a:ea typeface="Meiryo UI" panose="020B0604030504040204" pitchFamily="50" charset="-128"/>
                        </a:rPr>
                        <a:t>し、来街者が検索しやすいように環境を整えた。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・子育て世代のサポーター（河内長野小学校区まちづくり協議会）の協力を得て、その情報を</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などで広範に情報発信。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・子育て世代のサポーターの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を活用した情報拡散の取組みにより、多くの方の協力で「映える」商店街の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を行うことができ、</a:t>
                      </a:r>
                      <a:r>
                        <a:rPr kumimoji="1" lang="ja-JP" altLang="en-US" sz="900" b="1" dirty="0">
                          <a:solidFill>
                            <a:schemeClr val="tx1"/>
                          </a:solidFill>
                          <a:latin typeface="Meiryo UI" panose="020B0604030504040204" pitchFamily="50" charset="-128"/>
                          <a:ea typeface="Meiryo UI" panose="020B0604030504040204" pitchFamily="50" charset="-128"/>
                        </a:rPr>
                        <a:t>商店街のファンづくりを行う仕組み</a:t>
                      </a:r>
                      <a:r>
                        <a:rPr kumimoji="1" lang="ja-JP" altLang="en-US" sz="900" b="0" dirty="0">
                          <a:solidFill>
                            <a:schemeClr val="tx1"/>
                          </a:solidFill>
                          <a:latin typeface="Meiryo UI" panose="020B0604030504040204" pitchFamily="50" charset="-128"/>
                          <a:ea typeface="Meiryo UI" panose="020B0604030504040204" pitchFamily="50" charset="-128"/>
                        </a:rPr>
                        <a:t>を構築することが出来た。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など</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ユーザーが商店街に訪れたくなる状況を発信し、「発信される商店街」として</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していく基盤が出来た。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73626">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■大阪府の事業によって、レトロな街並みの魅力を活かした商店街ブランドの構築に向けて一歩を踏み出せました。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月に、商店街にあった私有地の空き地を活用した私設公園「</a:t>
                      </a:r>
                      <a:r>
                        <a:rPr kumimoji="1" lang="en-US" altLang="ja-JP" sz="900" b="0" dirty="0">
                          <a:solidFill>
                            <a:schemeClr val="tx1"/>
                          </a:solidFill>
                          <a:latin typeface="Meiryo UI" panose="020B0604030504040204" pitchFamily="50" charset="-128"/>
                          <a:ea typeface="Meiryo UI" panose="020B0604030504040204" pitchFamily="50" charset="-128"/>
                        </a:rPr>
                        <a:t>AKICHIDE PARK</a:t>
                      </a:r>
                      <a:r>
                        <a:rPr kumimoji="1" lang="ja-JP" altLang="en-US" sz="900" b="0" dirty="0">
                          <a:solidFill>
                            <a:schemeClr val="tx1"/>
                          </a:solidFill>
                          <a:latin typeface="Meiryo UI" panose="020B0604030504040204" pitchFamily="50" charset="-128"/>
                          <a:ea typeface="Meiryo UI" panose="020B0604030504040204" pitchFamily="50" charset="-128"/>
                        </a:rPr>
                        <a:t>」がオープンしました。かつてのにぎわいを取り戻し、市民一人ひとりの暮らしがより豊かになることを目的に、地域・行政・企業で取り組んだ事業にも協力しています。ファミリー層や若者をターゲットに、お洒落なスポットが集積する商店街として認知されるよう、エリア内の団体やサークルにも声を掛け、地域や商店街とお客さまをつなぐイベントを続けていけるように、今後も積極的に取り組んでいきたいです。</a:t>
                      </a: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4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■主催：長野商店街西商栄通り</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■事業運営協力：河内長野小学校区まちづくり協議会、大阪暁光高等学校</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876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5"/>
                        </a:rPr>
                        <a:t>https://osaka-shotengai-info.com/ss/naganosyoutengainisisyousakaedoori/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56337" y="6698819"/>
            <a:ext cx="1424149"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大阪暁光高等学校</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学生が参加したワークショップ</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86276" y="6700449"/>
            <a:ext cx="1424149" cy="461665"/>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子育て世代サポーターが商店街</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を</a:t>
            </a:r>
            <a:r>
              <a:rPr lang="en-US" altLang="ja-JP" sz="800" dirty="0">
                <a:latin typeface="Meiryo UI" panose="020B0604030504040204" pitchFamily="50" charset="-128"/>
                <a:ea typeface="Meiryo UI" panose="020B0604030504040204" pitchFamily="50" charset="-128"/>
              </a:rPr>
              <a:t>SNS</a:t>
            </a:r>
            <a:r>
              <a:rPr lang="ja-JP" altLang="en-US" sz="800" dirty="0">
                <a:latin typeface="Meiryo UI" panose="020B0604030504040204" pitchFamily="50" charset="-128"/>
                <a:ea typeface="Meiryo UI" panose="020B0604030504040204" pitchFamily="50" charset="-128"/>
              </a:rPr>
              <a:t>で拡散</a:t>
            </a:r>
          </a:p>
          <a:p>
            <a:pPr algn="ctr" defTabSz="480106">
              <a:defRPr/>
            </a:pPr>
            <a:endParaRPr lang="ja-JP" altLang="en-US" sz="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382037" y="6760374"/>
            <a:ext cx="1200237"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101D8598-B4A5-7FC8-9DA0-3A6CC1757AA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870" y="5762649"/>
            <a:ext cx="1239111" cy="928525"/>
          </a:xfrm>
          <a:prstGeom prst="rect">
            <a:avLst/>
          </a:prstGeom>
        </p:spPr>
      </p:pic>
      <p:pic>
        <p:nvPicPr>
          <p:cNvPr id="7" name="図 6">
            <a:extLst>
              <a:ext uri="{FF2B5EF4-FFF2-40B4-BE49-F238E27FC236}">
                <a16:creationId xmlns:a16="http://schemas.microsoft.com/office/drawing/2014/main" id="{E831D22A-AFA9-038A-FC31-B64B81EA807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82752" y="5742748"/>
            <a:ext cx="1050866" cy="950056"/>
          </a:xfrm>
          <a:prstGeom prst="rect">
            <a:avLst/>
          </a:prstGeom>
        </p:spPr>
      </p:pic>
      <p:pic>
        <p:nvPicPr>
          <p:cNvPr id="9" name="Picture 2">
            <a:extLst>
              <a:ext uri="{FF2B5EF4-FFF2-40B4-BE49-F238E27FC236}">
                <a16:creationId xmlns:a16="http://schemas.microsoft.com/office/drawing/2014/main" id="{41EA2159-2A61-BFA7-D825-1AB7229CF26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577038" y="5658846"/>
            <a:ext cx="779206" cy="110152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0C7A1A9B-706C-49B1-97DB-BA68897C5666}"/>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159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589096956"/>
              </p:ext>
            </p:extLst>
          </p:nvPr>
        </p:nvGraphicFramePr>
        <p:xfrm>
          <a:off x="-1" y="246122"/>
          <a:ext cx="9360552" cy="681680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道明寺天神通り商店街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just"/>
                      <a:r>
                        <a:rPr lang="ja-JP" altLang="en-US" sz="800" dirty="0">
                          <a:hlinkClick r:id="rId3"/>
                        </a:rPr>
                        <a:t>大阪府／大坂夏の陣４１０年に向けカウントダウン！ 歴史イベント続々 </a:t>
                      </a:r>
                      <a:r>
                        <a:rPr lang="en-US" altLang="ja-JP" sz="800" dirty="0">
                          <a:hlinkClick r:id="rId3"/>
                        </a:rPr>
                        <a:t>(ndl.go.jp)</a:t>
                      </a:r>
                      <a:r>
                        <a:rPr lang="ja-JP" altLang="en-US" sz="800" dirty="0"/>
                        <a:t>（</a:t>
                      </a:r>
                      <a:r>
                        <a:rPr lang="en-US" altLang="ja-JP" sz="800" dirty="0"/>
                        <a:t>R6.1.15</a:t>
                      </a:r>
                      <a:r>
                        <a:rPr lang="ja-JP" altLang="en-US" sz="800" dirty="0"/>
                        <a:t>）</a:t>
                      </a:r>
                      <a:endParaRPr lang="en-US" altLang="ja-JP" sz="800" dirty="0"/>
                    </a:p>
                    <a:p>
                      <a:pPr algn="just"/>
                      <a:r>
                        <a:rPr lang="ja-JP" altLang="en-US" sz="800" dirty="0">
                          <a:hlinkClick r:id="rId4"/>
                        </a:rPr>
                        <a:t>大阪府／市長や駅長もバイローカルに一役！道明寺エリアＰＲで魅力発信 ＜モデル創出事業＞ </a:t>
                      </a:r>
                      <a:r>
                        <a:rPr lang="en-US" altLang="ja-JP" sz="800" dirty="0">
                          <a:hlinkClick r:id="rId4"/>
                        </a:rPr>
                        <a:t>(ndl.go.jp)</a:t>
                      </a:r>
                      <a:r>
                        <a:rPr lang="ja-JP" altLang="en-US" sz="800" dirty="0"/>
                        <a:t>（</a:t>
                      </a:r>
                      <a:r>
                        <a:rPr lang="en-US" altLang="ja-JP" sz="800" dirty="0"/>
                        <a:t>R3.9.22</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2371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観光名所と連携した地域魅力発信ツールの制作・発信</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en-US" altLang="zh-TW"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■商店街の活性化につなげるため、特色ある店舗の「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動画」と観光協会やまちづくり協議会と連携して冊子</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道明寺ぶら～り散歩</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を制作。セールの機会には、「</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動画」に誘導する「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コード付きのチラシ」を制作し、新聞に折込むなど、地域資源をデジタル・アナログの両面で周知し、来街者の増加に取り組んだ。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年度には中小企業庁の「面的地域価値の向上・消費創出事業」に採択され、「大坂夏の陣</a:t>
                      </a:r>
                      <a:r>
                        <a:rPr kumimoji="1" lang="en-US" altLang="ja-JP" sz="900" b="0" dirty="0">
                          <a:solidFill>
                            <a:schemeClr val="tx1"/>
                          </a:solidFill>
                          <a:latin typeface="Meiryo UI" panose="020B0604030504040204" pitchFamily="50" charset="-128"/>
                          <a:ea typeface="Meiryo UI" panose="020B0604030504040204" pitchFamily="50" charset="-128"/>
                        </a:rPr>
                        <a:t>410</a:t>
                      </a:r>
                      <a:r>
                        <a:rPr kumimoji="1" lang="ja-JP" altLang="en-US" sz="900" b="0" dirty="0">
                          <a:solidFill>
                            <a:schemeClr val="tx1"/>
                          </a:solidFill>
                          <a:latin typeface="Meiryo UI" panose="020B0604030504040204" pitchFamily="50" charset="-128"/>
                          <a:ea typeface="Meiryo UI" panose="020B0604030504040204" pitchFamily="50" charset="-128"/>
                        </a:rPr>
                        <a:t>周年 道明寺合戦</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カウントダウンスタートアップ事業」を実施した。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97781">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①周辺の歴史的資産を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・従来の紙媒体チラシのみではなく、動画や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等でもエリア魅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力を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・藤井寺市内居住者へのエリア認知を向上させたい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「古市古墳群おもてなし隊」が店舗・商品・メニューを紹介する</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動画」</a:t>
                      </a:r>
                      <a:r>
                        <a:rPr kumimoji="1" lang="ja-JP" altLang="en-US" sz="900" dirty="0">
                          <a:solidFill>
                            <a:schemeClr val="tx1"/>
                          </a:solidFill>
                          <a:latin typeface="Meiryo UI" panose="020B0604030504040204" pitchFamily="50" charset="-128"/>
                          <a:ea typeface="Meiryo UI" panose="020B0604030504040204" pitchFamily="50" charset="-128"/>
                        </a:rPr>
                        <a:t>を制作し、</a:t>
                      </a:r>
                      <a:r>
                        <a:rPr kumimoji="1" lang="en-US" altLang="ja-JP" sz="900" dirty="0">
                          <a:solidFill>
                            <a:schemeClr val="tx1"/>
                          </a:solidFill>
                          <a:latin typeface="Meiryo UI" panose="020B0604030504040204" pitchFamily="50" charset="-128"/>
                          <a:ea typeface="Meiryo UI" panose="020B0604030504040204" pitchFamily="50" charset="-128"/>
                        </a:rPr>
                        <a:t>YouTube</a:t>
                      </a:r>
                      <a:r>
                        <a:rPr kumimoji="1" lang="ja-JP" altLang="en-US" sz="900" dirty="0">
                          <a:solidFill>
                            <a:schemeClr val="tx1"/>
                          </a:solidFill>
                          <a:latin typeface="Meiryo UI" panose="020B0604030504040204" pitchFamily="50" charset="-128"/>
                          <a:ea typeface="Meiryo UI" panose="020B0604030504040204" pitchFamily="50" charset="-128"/>
                        </a:rPr>
                        <a:t>で公開。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・高齢者も多い地域住民への広告効果が高い新聞折込チラシに、</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動画」に誘導する</a:t>
                      </a:r>
                      <a:r>
                        <a:rPr kumimoji="1" lang="en-US" altLang="ja-JP" sz="900" b="1" dirty="0">
                          <a:solidFill>
                            <a:schemeClr val="tx1"/>
                          </a:solidFill>
                          <a:latin typeface="Meiryo UI" panose="020B0604030504040204" pitchFamily="50" charset="-128"/>
                          <a:ea typeface="Meiryo UI" panose="020B0604030504040204" pitchFamily="50" charset="-128"/>
                        </a:rPr>
                        <a:t>QR</a:t>
                      </a:r>
                      <a:r>
                        <a:rPr kumimoji="1" lang="ja-JP" altLang="en-US" sz="900" b="1" dirty="0">
                          <a:solidFill>
                            <a:schemeClr val="tx1"/>
                          </a:solidFill>
                          <a:latin typeface="Meiryo UI" panose="020B0604030504040204" pitchFamily="50" charset="-128"/>
                          <a:ea typeface="Meiryo UI" panose="020B0604030504040204" pitchFamily="50" charset="-128"/>
                        </a:rPr>
                        <a:t>コードを印字</a:t>
                      </a:r>
                      <a:r>
                        <a:rPr kumimoji="1" lang="ja-JP" altLang="en-US" sz="900" dirty="0">
                          <a:solidFill>
                            <a:schemeClr val="tx1"/>
                          </a:solidFill>
                          <a:latin typeface="Meiryo UI" panose="020B0604030504040204" pitchFamily="50" charset="-128"/>
                          <a:ea typeface="Meiryo UI" panose="020B0604030504040204" pitchFamily="50" charset="-128"/>
                        </a:rPr>
                        <a:t>し、藤井寺市の新聞購読全世帯に折込。</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動画の再生数は</a:t>
                      </a:r>
                      <a:r>
                        <a:rPr kumimoji="1" lang="en-US" altLang="ja-JP" sz="900" b="0" dirty="0">
                          <a:solidFill>
                            <a:schemeClr val="tx1"/>
                          </a:solidFill>
                          <a:latin typeface="Meiryo UI" panose="020B0604030504040204" pitchFamily="50" charset="-128"/>
                          <a:ea typeface="Meiryo UI" panose="020B0604030504040204" pitchFamily="50" charset="-128"/>
                        </a:rPr>
                        <a:t>2037</a:t>
                      </a:r>
                      <a:r>
                        <a:rPr kumimoji="1" lang="ja-JP" altLang="en-US" sz="900" b="0" dirty="0">
                          <a:solidFill>
                            <a:schemeClr val="tx1"/>
                          </a:solidFill>
                          <a:latin typeface="Meiryo UI" panose="020B0604030504040204" pitchFamily="50" charset="-128"/>
                          <a:ea typeface="Meiryo UI" panose="020B0604030504040204" pitchFamily="50" charset="-128"/>
                        </a:rPr>
                        <a:t>回（</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月時点）で、</a:t>
                      </a:r>
                      <a:r>
                        <a:rPr kumimoji="1" lang="ja-JP" altLang="en-US" sz="900" b="1" dirty="0">
                          <a:solidFill>
                            <a:schemeClr val="tx1"/>
                          </a:solidFill>
                          <a:latin typeface="Meiryo UI" panose="020B0604030504040204" pitchFamily="50" charset="-128"/>
                          <a:ea typeface="Meiryo UI" panose="020B0604030504040204" pitchFamily="50" charset="-128"/>
                        </a:rPr>
                        <a:t>「お店の雰囲気、サービス、こだわりの逸品が一目瞭然で判りやすい」と好評を得られた。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・商店街内に来街者へのエリア</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拠点「どうみょうじおもてなしプラザ」が令和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年秋にオープンするなど、次の取組みに繋がった。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②藤井寺市外からのエリア招致促進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・わかりやすく親近感あるエリア紹介ツールを制作したい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年の大阪・関西万博を機に、道明寺にも多くの人に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訪れてもらいたい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・藤井寺市観光協会や道明寺まちづくり協議会等の協力を得て、世界遺産「百舌鳥・古市古墳群」、道明寺地区寺社、大坂夏の陣跡地</a:t>
                      </a:r>
                      <a:r>
                        <a:rPr kumimoji="1" lang="ja-JP" altLang="en-US" sz="900" dirty="0">
                          <a:solidFill>
                            <a:schemeClr val="tx1"/>
                          </a:solidFill>
                          <a:latin typeface="Meiryo UI" panose="020B0604030504040204" pitchFamily="50" charset="-128"/>
                          <a:ea typeface="Meiryo UI" panose="020B0604030504040204" pitchFamily="50" charset="-128"/>
                        </a:rPr>
                        <a:t>など歴史資産と商店街情報を掲載した冊子「道明寺ぶら～り散歩」を制作。</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年には、動画視聴者プレゼント企画やスタンプラリー、甲冑を試着して参加する</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フォトコンテストなどを実施した</a:t>
                      </a:r>
                      <a:r>
                        <a:rPr kumimoji="1" lang="ja-JP" altLang="en-US" sz="900" b="1" dirty="0">
                          <a:solidFill>
                            <a:schemeClr val="tx1"/>
                          </a:solidFill>
                          <a:latin typeface="Meiryo UI" panose="020B0604030504040204" pitchFamily="50" charset="-128"/>
                          <a:ea typeface="Meiryo UI" panose="020B0604030504040204" pitchFamily="50" charset="-128"/>
                        </a:rPr>
                        <a:t>「藤井寺・道明寺エリア魅力発信キャンペーン」</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・「藤井寺・道明寺エリア魅力発信キャンペーン」事業</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で発信したところ、クリック数</a:t>
                      </a:r>
                      <a:r>
                        <a:rPr kumimoji="1" lang="en-US" altLang="ja-JP" sz="900" b="0" dirty="0">
                          <a:solidFill>
                            <a:schemeClr val="tx1"/>
                          </a:solidFill>
                          <a:latin typeface="Meiryo UI" panose="020B0604030504040204" pitchFamily="50" charset="-128"/>
                          <a:ea typeface="Meiryo UI" panose="020B0604030504040204" pitchFamily="50" charset="-128"/>
                        </a:rPr>
                        <a:t>4030</a:t>
                      </a:r>
                      <a:r>
                        <a:rPr kumimoji="1" lang="ja-JP" altLang="en-US" sz="900" b="0" dirty="0">
                          <a:solidFill>
                            <a:schemeClr val="tx1"/>
                          </a:solidFill>
                          <a:latin typeface="Meiryo UI" panose="020B0604030504040204" pitchFamily="50" charset="-128"/>
                          <a:ea typeface="Meiryo UI" panose="020B0604030504040204" pitchFamily="50" charset="-128"/>
                        </a:rPr>
                        <a:t>回で、来場者が増加。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・動画視聴者プレゼント企画では、再生回数</a:t>
                      </a:r>
                      <a:r>
                        <a:rPr kumimoji="1" lang="en-US" altLang="ja-JP" sz="900" b="0" dirty="0">
                          <a:solidFill>
                            <a:schemeClr val="tx1"/>
                          </a:solidFill>
                          <a:latin typeface="Meiryo UI" panose="020B0604030504040204" pitchFamily="50" charset="-128"/>
                          <a:ea typeface="Meiryo UI" panose="020B0604030504040204" pitchFamily="50" charset="-128"/>
                        </a:rPr>
                        <a:t>440</a:t>
                      </a:r>
                      <a:r>
                        <a:rPr kumimoji="1" lang="ja-JP" altLang="en-US" sz="900" b="0" dirty="0">
                          <a:solidFill>
                            <a:schemeClr val="tx1"/>
                          </a:solidFill>
                          <a:latin typeface="Meiryo UI" panose="020B0604030504040204" pitchFamily="50" charset="-128"/>
                          <a:ea typeface="Meiryo UI" panose="020B0604030504040204" pitchFamily="50" charset="-128"/>
                        </a:rPr>
                        <a:t>回、その内</a:t>
                      </a:r>
                      <a:r>
                        <a:rPr kumimoji="1" lang="en-US" altLang="ja-JP" sz="900" b="0" dirty="0">
                          <a:solidFill>
                            <a:schemeClr val="tx1"/>
                          </a:solidFill>
                          <a:latin typeface="Meiryo UI" panose="020B0604030504040204" pitchFamily="50" charset="-128"/>
                          <a:ea typeface="Meiryo UI" panose="020B0604030504040204" pitchFamily="50" charset="-128"/>
                        </a:rPr>
                        <a:t>77</a:t>
                      </a:r>
                      <a:r>
                        <a:rPr kumimoji="1" lang="ja-JP" altLang="en-US" sz="900" b="0" dirty="0">
                          <a:solidFill>
                            <a:schemeClr val="tx1"/>
                          </a:solidFill>
                          <a:latin typeface="Meiryo UI" panose="020B0604030504040204" pitchFamily="50" charset="-128"/>
                          <a:ea typeface="Meiryo UI" panose="020B0604030504040204" pitchFamily="50" charset="-128"/>
                        </a:rPr>
                        <a:t>名が来街しプレゼントを受け取った。スタンプラリーには</a:t>
                      </a:r>
                      <a:r>
                        <a:rPr kumimoji="1" lang="en-US" altLang="ja-JP" sz="900" b="0" dirty="0">
                          <a:solidFill>
                            <a:schemeClr val="tx1"/>
                          </a:solidFill>
                          <a:latin typeface="Meiryo UI" panose="020B0604030504040204" pitchFamily="50" charset="-128"/>
                          <a:ea typeface="Meiryo UI" panose="020B0604030504040204" pitchFamily="50" charset="-128"/>
                        </a:rPr>
                        <a:t>324</a:t>
                      </a:r>
                      <a:r>
                        <a:rPr kumimoji="1" lang="ja-JP" altLang="en-US" sz="900" b="0" dirty="0">
                          <a:solidFill>
                            <a:schemeClr val="tx1"/>
                          </a:solidFill>
                          <a:latin typeface="Meiryo UI" panose="020B0604030504040204" pitchFamily="50" charset="-128"/>
                          <a:ea typeface="Meiryo UI" panose="020B0604030504040204" pitchFamily="50" charset="-128"/>
                        </a:rPr>
                        <a:t>名参加、甲冑試着体験は</a:t>
                      </a:r>
                      <a:r>
                        <a:rPr kumimoji="1" lang="en-US" altLang="ja-JP" sz="900" b="0" dirty="0">
                          <a:solidFill>
                            <a:schemeClr val="tx1"/>
                          </a:solidFill>
                          <a:latin typeface="Meiryo UI" panose="020B0604030504040204" pitchFamily="50" charset="-128"/>
                          <a:ea typeface="Meiryo UI" panose="020B0604030504040204" pitchFamily="50" charset="-128"/>
                        </a:rPr>
                        <a:t>51</a:t>
                      </a:r>
                      <a:r>
                        <a:rPr kumimoji="1" lang="ja-JP" altLang="en-US" sz="900" b="0" dirty="0">
                          <a:solidFill>
                            <a:schemeClr val="tx1"/>
                          </a:solidFill>
                          <a:latin typeface="Meiryo UI" panose="020B0604030504040204" pitchFamily="50" charset="-128"/>
                          <a:ea typeface="Meiryo UI" panose="020B0604030504040204" pitchFamily="50" charset="-128"/>
                        </a:rPr>
                        <a:t>名が参加し、内</a:t>
                      </a:r>
                      <a:r>
                        <a:rPr kumimoji="1" lang="en-US" altLang="ja-JP" sz="900" b="0" dirty="0">
                          <a:solidFill>
                            <a:schemeClr val="tx1"/>
                          </a:solidFill>
                          <a:latin typeface="Meiryo UI" panose="020B0604030504040204" pitchFamily="50" charset="-128"/>
                          <a:ea typeface="Meiryo UI" panose="020B0604030504040204" pitchFamily="50" charset="-128"/>
                        </a:rPr>
                        <a:t>14</a:t>
                      </a:r>
                      <a:r>
                        <a:rPr kumimoji="1" lang="ja-JP" altLang="en-US" sz="900" b="0" dirty="0">
                          <a:solidFill>
                            <a:schemeClr val="tx1"/>
                          </a:solidFill>
                          <a:latin typeface="Meiryo UI" panose="020B0604030504040204" pitchFamily="50" charset="-128"/>
                          <a:ea typeface="Meiryo UI" panose="020B0604030504040204" pitchFamily="50" charset="-128"/>
                        </a:rPr>
                        <a:t>名がフォトコンテストに投稿するなど、</a:t>
                      </a:r>
                      <a:r>
                        <a:rPr kumimoji="1" lang="ja-JP" altLang="en-US" sz="900" b="1" dirty="0">
                          <a:solidFill>
                            <a:schemeClr val="tx1"/>
                          </a:solidFill>
                          <a:latin typeface="Meiryo UI" panose="020B0604030504040204" pitchFamily="50" charset="-128"/>
                          <a:ea typeface="Meiryo UI" panose="020B0604030504040204" pitchFamily="50" charset="-128"/>
                        </a:rPr>
                        <a:t>子育て世代中心に、大阪府藤井寺市外さらには他府県からの来街を促した。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8199">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■昨年、中小企業庁「面的地域価値の向上・消費創出事業」に採択されたことでさらに弾みがつき、商店街がエリア活性化に主担となって取組むビジョンが構築できました。</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■現在、近畿経済産業局の「商店街ブランディングワークショップ」参加や、大阪府の令和６年「新事業展開テイクオフ支援事業」を活用し、商店街周辺エリアのブランディング構築や集客化を目的に、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毎日忙しい日々を過ごしていますが、これらの取組がこれからの商店街とエリアの活性化に結実するように頑張りたいと思います！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294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■主催者</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道明寺天神通り商店街</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■事業後援、制作協力</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藤井寺市、藤井寺市教育委員会、藤井寺市商工会、藤井寺市観光協会</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道明寺まちづくり協議会、道明寺天満宮</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2730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06579452"/>
                  </a:ext>
                </a:extLst>
              </a:tr>
              <a:tr h="60977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hlinkClick r:id="rId5"/>
                        </a:rPr>
                        <a:t>https://osaka-shotengai-info.com/ss/domyojitenjindori/</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■道明寺天神通り商店街　</a:t>
                      </a:r>
                      <a:r>
                        <a:rPr kumimoji="1" lang="en-US" altLang="ja-JP" sz="800" dirty="0">
                          <a:latin typeface="Meiryo UI" panose="020B0604030504040204" pitchFamily="50" charset="-128"/>
                          <a:ea typeface="Meiryo UI" panose="020B0604030504040204" pitchFamily="50" charset="-128"/>
                        </a:rPr>
                        <a:t>HP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hlinkClick r:id="rId6"/>
                        </a:rPr>
                        <a:t>https://www.domyoji-tenjindori.com/</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0485053"/>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6819" y="6843314"/>
            <a:ext cx="13218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付きチラシ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19137" y="6847365"/>
            <a:ext cx="1424149" cy="21381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年度キャンペーン写真</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115932" y="6810039"/>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年度キャンペーンポスター</a:t>
            </a:r>
          </a:p>
        </p:txBody>
      </p:sp>
      <p:pic>
        <p:nvPicPr>
          <p:cNvPr id="4" name="図 3">
            <a:extLst>
              <a:ext uri="{FF2B5EF4-FFF2-40B4-BE49-F238E27FC236}">
                <a16:creationId xmlns:a16="http://schemas.microsoft.com/office/drawing/2014/main" id="{241B1177-3E15-16C7-EAF6-12F17C946006}"/>
              </a:ext>
            </a:extLst>
          </p:cNvPr>
          <p:cNvPicPr/>
          <p:nvPr/>
        </p:nvPicPr>
        <p:blipFill>
          <a:blip r:embed="rId7" cstate="print">
            <a:extLst>
              <a:ext uri="{28A0092B-C50C-407E-A947-70E740481C1C}">
                <a14:useLocalDpi xmlns:a14="http://schemas.microsoft.com/office/drawing/2010/main"/>
              </a:ext>
            </a:extLst>
          </a:blip>
          <a:stretch>
            <a:fillRect/>
          </a:stretch>
        </p:blipFill>
        <p:spPr>
          <a:xfrm>
            <a:off x="147728" y="5670103"/>
            <a:ext cx="1619996" cy="1154176"/>
          </a:xfrm>
          <a:prstGeom prst="rect">
            <a:avLst/>
          </a:prstGeom>
          <a:effectLst/>
        </p:spPr>
      </p:pic>
      <p:pic>
        <p:nvPicPr>
          <p:cNvPr id="9" name="図 8">
            <a:extLst>
              <a:ext uri="{FF2B5EF4-FFF2-40B4-BE49-F238E27FC236}">
                <a16:creationId xmlns:a16="http://schemas.microsoft.com/office/drawing/2014/main" id="{6E06C080-611A-1A75-6853-3CE9000B255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25879" y="5660158"/>
            <a:ext cx="829673" cy="1174066"/>
          </a:xfrm>
          <a:prstGeom prst="rect">
            <a:avLst/>
          </a:prstGeom>
        </p:spPr>
      </p:pic>
      <p:pic>
        <p:nvPicPr>
          <p:cNvPr id="13" name="図 12">
            <a:extLst>
              <a:ext uri="{FF2B5EF4-FFF2-40B4-BE49-F238E27FC236}">
                <a16:creationId xmlns:a16="http://schemas.microsoft.com/office/drawing/2014/main" id="{B015E4FF-6D53-2D46-C7B8-736DCDCE1DF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20401" y="5654663"/>
            <a:ext cx="1038900" cy="1185057"/>
          </a:xfrm>
          <a:prstGeom prst="rect">
            <a:avLst/>
          </a:prstGeom>
        </p:spPr>
      </p:pic>
      <p:sp>
        <p:nvSpPr>
          <p:cNvPr id="12" name="テキスト ボックス 11">
            <a:extLst>
              <a:ext uri="{FF2B5EF4-FFF2-40B4-BE49-F238E27FC236}">
                <a16:creationId xmlns:a16="http://schemas.microsoft.com/office/drawing/2014/main" id="{0D79E58C-B65B-473C-B605-840860631BDC}"/>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DC4E496-1188-9698-CE43-F6697D770BC4}"/>
              </a:ext>
            </a:extLst>
          </p:cNvPr>
          <p:cNvGraphicFramePr>
            <a:graphicFrameLocks noGrp="1"/>
          </p:cNvGraphicFramePr>
          <p:nvPr>
            <p:extLst>
              <p:ext uri="{D42A27DB-BD31-4B8C-83A1-F6EECF244321}">
                <p14:modId xmlns:p14="http://schemas.microsoft.com/office/powerpoint/2010/main" val="2289257850"/>
              </p:ext>
            </p:extLst>
          </p:nvPr>
        </p:nvGraphicFramePr>
        <p:xfrm>
          <a:off x="-1" y="246122"/>
          <a:ext cx="9360552" cy="681584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12542">
                  <a:extLst>
                    <a:ext uri="{9D8B030D-6E8A-4147-A177-3AD203B41FA5}">
                      <a16:colId xmlns:a16="http://schemas.microsoft.com/office/drawing/2014/main" val="2386351658"/>
                    </a:ext>
                  </a:extLst>
                </a:gridCol>
                <a:gridCol w="1863481">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79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道明寺天神通り商店街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just"/>
                      <a:r>
                        <a:rPr lang="ja-JP" altLang="en-US" sz="800" dirty="0">
                          <a:hlinkClick r:id="rId2"/>
                        </a:rPr>
                        <a:t>大阪府／大坂夏の陣４１０年に向けカウントダウン！ 歴史イベント続々</a:t>
                      </a:r>
                      <a:r>
                        <a:rPr lang="ja-JP" altLang="en-US" sz="800" dirty="0"/>
                        <a:t>（</a:t>
                      </a:r>
                      <a:r>
                        <a:rPr lang="en-US" altLang="ja-JP" sz="800" dirty="0"/>
                        <a:t>R6.1.15</a:t>
                      </a:r>
                      <a:r>
                        <a:rPr lang="ja-JP" altLang="en-US" sz="800" dirty="0"/>
                        <a:t>）</a:t>
                      </a:r>
                      <a:endParaRPr lang="en-US" altLang="ja-JP" sz="800" dirty="0"/>
                    </a:p>
                    <a:p>
                      <a:pPr algn="just"/>
                      <a:r>
                        <a:rPr lang="ja-JP" altLang="en-US" sz="800" dirty="0">
                          <a:hlinkClick r:id="rId3"/>
                        </a:rPr>
                        <a:t>大阪府／天神さんと共存する商店街</a:t>
                      </a:r>
                      <a:r>
                        <a:rPr lang="en-US" altLang="ja-JP" sz="800" dirty="0">
                          <a:hlinkClick r:id="rId3"/>
                        </a:rPr>
                        <a:t>〈</a:t>
                      </a:r>
                      <a:r>
                        <a:rPr lang="ja-JP" altLang="en-US" sz="800" dirty="0">
                          <a:hlinkClick r:id="rId3"/>
                        </a:rPr>
                        <a:t>モデル創出事業</a:t>
                      </a:r>
                      <a:r>
                        <a:rPr lang="en-US" altLang="ja-JP" sz="800" dirty="0">
                          <a:hlinkClick r:id="rId3"/>
                        </a:rPr>
                        <a:t>〉</a:t>
                      </a:r>
                      <a:r>
                        <a:rPr lang="ja-JP" altLang="en-US" sz="800" dirty="0"/>
                        <a:t>（</a:t>
                      </a:r>
                      <a:r>
                        <a:rPr lang="en-US" altLang="ja-JP" sz="800" dirty="0"/>
                        <a:t>R4.8.12</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7800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地域の歴史的資産を活用した商店街ルネッサンス</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復活</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en-US" altLang="zh-TW"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■近畿経済産業局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年度商店街ブランディングワークショップ事業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76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■地域にある世界遺産の古市古墳群、菅原道真公に由緒ある寺社、大坂夏の陣道明寺合戦故事などの歴史文化を活かし、商店街エリアのブランディング化を推進。大坂夏の陣道明寺合戦</a:t>
                      </a:r>
                      <a:r>
                        <a:rPr kumimoji="1" lang="en-US" altLang="ja-JP" sz="900" b="0" dirty="0">
                          <a:solidFill>
                            <a:schemeClr val="tx1"/>
                          </a:solidFill>
                          <a:latin typeface="Meiryo UI" panose="020B0604030504040204" pitchFamily="50" charset="-128"/>
                          <a:ea typeface="Meiryo UI" panose="020B0604030504040204" pitchFamily="50" charset="-128"/>
                        </a:rPr>
                        <a:t>410</a:t>
                      </a:r>
                      <a:r>
                        <a:rPr kumimoji="1" lang="ja-JP" altLang="en-US" sz="900" b="0" dirty="0">
                          <a:solidFill>
                            <a:schemeClr val="tx1"/>
                          </a:solidFill>
                          <a:latin typeface="Meiryo UI" panose="020B0604030504040204" pitchFamily="50" charset="-128"/>
                          <a:ea typeface="Meiryo UI" panose="020B0604030504040204" pitchFamily="50" charset="-128"/>
                        </a:rPr>
                        <a:t>周年となる令和７年度に向け、令和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年度には中小企業庁の事業を活用し、「ようこそ、歴史とグルメのテーマパークへ ！</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どうみょうじの郷</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藤井寺・道明寺エリア魅力発信キャンペーン」を実施した。初めて</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広告の実証活用も試み、市外地域からの集客に努めるとともに、商店街内に「道明寺おもてなしプラザ」もオープンさせ、今後の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活動拠点も確保した。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また、キャンペーン来街者が商店街との繋がりを継続できるよう、エリアイベントに参加できるファン化施策も推進中。</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課題・現状</a:t>
                      </a:r>
                      <a:r>
                        <a:rPr kumimoji="1" lang="en-US" altLang="ja-JP" sz="900" b="1" dirty="0">
                          <a:solidFill>
                            <a:schemeClr val="tx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取組み内容</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endParaRPr>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成果</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0957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■地域にある世界遺産や歴史文化を商店街と共に継承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・地域にある世界遺産の古市古墳群をはじめとした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歴史文化の地である商店街の認知向上を図りたい。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・商店街を取り巻くエリアの魅力を観光コンテンツ化したい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・市外地域からの集客を増やしたい。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・会員数の減少と共に会員の高齢化が進んでおり、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新規出店者の会員誘致を図りたい。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を活用した魅力発信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広告を活用し来街者を増やしたい。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・道明寺ファンを創出したい。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■「ようこそ、歴史とグルメのテーマパークへ </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どうみょうじの郷</a:t>
                      </a:r>
                      <a:r>
                        <a:rPr kumimoji="1" lang="en-US" altLang="ja-JP" sz="900" dirty="0">
                          <a:solidFill>
                            <a:schemeClr val="tx1"/>
                          </a:solidFill>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藤井寺・道明寺エリア魅力発信キャンペーン」開催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で配信を行っている、</a:t>
                      </a:r>
                      <a:r>
                        <a:rPr kumimoji="1" lang="ja-JP" altLang="en-US" sz="900" dirty="0">
                          <a:solidFill>
                            <a:schemeClr val="tx1"/>
                          </a:solidFill>
                          <a:latin typeface="Meiryo UI" panose="020B0604030504040204" pitchFamily="50" charset="-128"/>
                          <a:ea typeface="Meiryo UI" panose="020B0604030504040204" pitchFamily="50" charset="-128"/>
                        </a:rPr>
                        <a:t>商店街店舗やエリア歴史スポットの</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動画から問題を出題</a:t>
                      </a:r>
                      <a:r>
                        <a:rPr kumimoji="1" lang="ja-JP" altLang="en-US" sz="900" dirty="0">
                          <a:solidFill>
                            <a:schemeClr val="tx1"/>
                          </a:solidFill>
                          <a:latin typeface="Meiryo UI" panose="020B0604030504040204" pitchFamily="50" charset="-128"/>
                          <a:ea typeface="Meiryo UI" panose="020B0604030504040204" pitchFamily="50" charset="-128"/>
                        </a:rPr>
                        <a:t>し、正解者には現地でプレゼントの配布を行い、</a:t>
                      </a:r>
                      <a:r>
                        <a:rPr kumimoji="1" lang="en-US" altLang="ja-JP" sz="900" dirty="0">
                          <a:solidFill>
                            <a:schemeClr val="tx1"/>
                          </a:solidFill>
                          <a:latin typeface="Meiryo UI" panose="020B0604030504040204" pitchFamily="50" charset="-128"/>
                          <a:ea typeface="Meiryo UI" panose="020B0604030504040204" pitchFamily="50" charset="-128"/>
                        </a:rPr>
                        <a:t>77</a:t>
                      </a:r>
                      <a:r>
                        <a:rPr kumimoji="1" lang="ja-JP" altLang="en-US" sz="90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my</a:t>
                      </a:r>
                      <a:r>
                        <a:rPr kumimoji="1" lang="ja-JP" altLang="en-US" sz="900" b="1" dirty="0">
                          <a:solidFill>
                            <a:schemeClr val="tx1"/>
                          </a:solidFill>
                          <a:latin typeface="Meiryo UI" panose="020B0604030504040204" pitchFamily="50" charset="-128"/>
                          <a:ea typeface="Meiryo UI" panose="020B0604030504040204" pitchFamily="50" charset="-128"/>
                        </a:rPr>
                        <a:t>甲冑製作ワークショップ</a:t>
                      </a:r>
                      <a:r>
                        <a:rPr kumimoji="1" lang="ja-JP" altLang="en-US" sz="900" dirty="0">
                          <a:solidFill>
                            <a:schemeClr val="tx1"/>
                          </a:solidFill>
                          <a:latin typeface="Meiryo UI" panose="020B0604030504040204" pitchFamily="50" charset="-128"/>
                          <a:ea typeface="Meiryo UI" panose="020B0604030504040204" pitchFamily="50" charset="-128"/>
                        </a:rPr>
                        <a:t>では、</a:t>
                      </a:r>
                      <a:r>
                        <a:rPr kumimoji="1" lang="ja-JP" altLang="en-US" sz="900" b="0" dirty="0">
                          <a:solidFill>
                            <a:schemeClr val="tx1"/>
                          </a:solidFill>
                          <a:latin typeface="Meiryo UI" panose="020B0604030504040204" pitchFamily="50" charset="-128"/>
                          <a:ea typeface="Meiryo UI" panose="020B0604030504040204" pitchFamily="50" charset="-128"/>
                        </a:rPr>
                        <a:t>参加費が高額だったが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・道明寺エリアでの甲冑コスプレ撮影画像を対象にした</a:t>
                      </a:r>
                      <a:r>
                        <a:rPr kumimoji="1" lang="en-US" altLang="ja-JP" sz="900" b="1" dirty="0">
                          <a:solidFill>
                            <a:schemeClr val="tx1"/>
                          </a:solidFill>
                          <a:latin typeface="Meiryo UI" panose="020B0604030504040204" pitchFamily="50" charset="-128"/>
                          <a:ea typeface="Meiryo UI" panose="020B0604030504040204" pitchFamily="50" charset="-128"/>
                        </a:rPr>
                        <a:t>Instagram</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フォトコンテスト</a:t>
                      </a:r>
                      <a:r>
                        <a:rPr kumimoji="1" lang="ja-JP" altLang="en-US" sz="900" dirty="0">
                          <a:solidFill>
                            <a:schemeClr val="tx1"/>
                          </a:solidFill>
                          <a:latin typeface="Meiryo UI" panose="020B0604030504040204" pitchFamily="50" charset="-128"/>
                          <a:ea typeface="Meiryo UI" panose="020B0604030504040204" pitchFamily="50" charset="-128"/>
                        </a:rPr>
                        <a:t>を実施。多数応募の中から選考し</a:t>
                      </a:r>
                      <a:r>
                        <a:rPr kumimoji="1" lang="en-US" altLang="ja-JP" sz="900" dirty="0">
                          <a:solidFill>
                            <a:schemeClr val="tx1"/>
                          </a:solidFill>
                          <a:latin typeface="Meiryo UI" panose="020B0604030504040204" pitchFamily="50" charset="-128"/>
                          <a:ea typeface="Meiryo UI" panose="020B0604030504040204" pitchFamily="50" charset="-128"/>
                        </a:rPr>
                        <a:t>13</a:t>
                      </a:r>
                      <a:r>
                        <a:rPr kumimoji="1" lang="ja-JP" altLang="en-US" sz="900" dirty="0">
                          <a:solidFill>
                            <a:schemeClr val="tx1"/>
                          </a:solidFill>
                          <a:latin typeface="Meiryo UI" panose="020B0604030504040204" pitchFamily="50" charset="-128"/>
                          <a:ea typeface="Meiryo UI" panose="020B0604030504040204" pitchFamily="50" charset="-128"/>
                        </a:rPr>
                        <a:t>名が受賞。</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・甲冑を着て来街記念写真撮影会を実施し</a:t>
                      </a:r>
                      <a:r>
                        <a:rPr kumimoji="1" lang="en-US" altLang="ja-JP" sz="900" dirty="0">
                          <a:solidFill>
                            <a:schemeClr val="tx1"/>
                          </a:solidFill>
                          <a:latin typeface="Meiryo UI" panose="020B0604030504040204" pitchFamily="50" charset="-128"/>
                          <a:ea typeface="Meiryo UI" panose="020B0604030504040204" pitchFamily="50" charset="-128"/>
                        </a:rPr>
                        <a:t>51</a:t>
                      </a:r>
                      <a:r>
                        <a:rPr kumimoji="1" lang="ja-JP" altLang="en-US" sz="90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・大坂夏の陣ゆかりの</a:t>
                      </a:r>
                      <a:r>
                        <a:rPr kumimoji="1" lang="ja-JP" altLang="en-US" sz="900" b="1" dirty="0">
                          <a:solidFill>
                            <a:schemeClr val="tx1"/>
                          </a:solidFill>
                          <a:latin typeface="Meiryo UI" panose="020B0604030504040204" pitchFamily="50" charset="-128"/>
                          <a:ea typeface="Meiryo UI" panose="020B0604030504040204" pitchFamily="50" charset="-128"/>
                        </a:rPr>
                        <a:t>武将スタンプラリー</a:t>
                      </a:r>
                      <a:r>
                        <a:rPr kumimoji="1" lang="ja-JP" altLang="en-US" sz="900" dirty="0">
                          <a:solidFill>
                            <a:schemeClr val="tx1"/>
                          </a:solidFill>
                          <a:latin typeface="Meiryo UI" panose="020B0604030504040204" pitchFamily="50" charset="-128"/>
                          <a:ea typeface="Meiryo UI" panose="020B0604030504040204" pitchFamily="50" charset="-128"/>
                        </a:rPr>
                        <a:t>を実施し</a:t>
                      </a:r>
                      <a:r>
                        <a:rPr kumimoji="1" lang="en-US" altLang="ja-JP" sz="900" dirty="0">
                          <a:solidFill>
                            <a:schemeClr val="tx1"/>
                          </a:solidFill>
                          <a:latin typeface="Meiryo UI" panose="020B0604030504040204" pitchFamily="50" charset="-128"/>
                          <a:ea typeface="Meiryo UI" panose="020B0604030504040204" pitchFamily="50" charset="-128"/>
                        </a:rPr>
                        <a:t>324</a:t>
                      </a:r>
                      <a:r>
                        <a:rPr kumimoji="1" lang="ja-JP" altLang="en-US" sz="90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を活用した情報配信強化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・キャンペーンの</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は</a:t>
                      </a:r>
                      <a:r>
                        <a:rPr kumimoji="1" lang="en-US" altLang="ja-JP" sz="900" dirty="0">
                          <a:solidFill>
                            <a:schemeClr val="tx1"/>
                          </a:solidFill>
                          <a:latin typeface="Meiryo UI" panose="020B0604030504040204" pitchFamily="50" charset="-128"/>
                          <a:ea typeface="Meiryo UI" panose="020B0604030504040204" pitchFamily="50" charset="-128"/>
                        </a:rPr>
                        <a:t>Facebook</a:t>
                      </a:r>
                      <a:r>
                        <a:rPr kumimoji="1" lang="ja-JP" altLang="en-US" sz="900" dirty="0">
                          <a:solidFill>
                            <a:schemeClr val="tx1"/>
                          </a:solidFill>
                          <a:latin typeface="Meiryo UI" panose="020B0604030504040204" pitchFamily="50" charset="-128"/>
                          <a:ea typeface="Meiryo UI" panose="020B0604030504040204" pitchFamily="50" charset="-128"/>
                        </a:rPr>
                        <a:t>と</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を使い、ターゲティング広告を配信。</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■商店街ブランディング化の継続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の動画を利用して問題を出題したことにより、動画視聴数が</a:t>
                      </a:r>
                      <a:r>
                        <a:rPr kumimoji="1" lang="en-US" altLang="ja-JP" sz="900" b="0" dirty="0">
                          <a:solidFill>
                            <a:schemeClr val="tx1"/>
                          </a:solidFill>
                          <a:latin typeface="Meiryo UI" panose="020B0604030504040204" pitchFamily="50" charset="-128"/>
                          <a:ea typeface="Meiryo UI" panose="020B0604030504040204" pitchFamily="50" charset="-128"/>
                        </a:rPr>
                        <a:t>1,250</a:t>
                      </a:r>
                      <a:r>
                        <a:rPr kumimoji="1" lang="ja-JP" altLang="en-US" sz="900" b="0" dirty="0">
                          <a:solidFill>
                            <a:schemeClr val="tx1"/>
                          </a:solidFill>
                          <a:latin typeface="Meiryo UI" panose="020B0604030504040204" pitchFamily="50" charset="-128"/>
                          <a:ea typeface="Meiryo UI" panose="020B0604030504040204" pitchFamily="50" charset="-128"/>
                        </a:rPr>
                        <a:t>回に。（Ｒ</a:t>
                      </a:r>
                      <a:r>
                        <a:rPr kumimoji="1" lang="en-US" altLang="ja-JP" sz="900" b="0" dirty="0">
                          <a:solidFill>
                            <a:schemeClr val="tx1"/>
                          </a:solidFill>
                          <a:latin typeface="Meiryo UI" panose="020B0604030504040204" pitchFamily="50" charset="-128"/>
                          <a:ea typeface="Meiryo UI" panose="020B0604030504040204" pitchFamily="50" charset="-128"/>
                        </a:rPr>
                        <a:t>6.12</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道明寺エリアと商店街のファンを増やすため、継続的に来街イベントを実施。</a:t>
                      </a: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rPr>
                        <a:t>月に武者甲冑を着て藤井寺市内を闊歩する道明寺武者行列も開催に至った。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・この事業を実施したことで、道明寺エリアの魅力を発信する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きっかけ作りができた。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■情報発信による効果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広告を活用したことによって、大阪府だけでなく、東京都・三重県・奈良県・兵庫県からも多くの方が商店街に来街した。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フォロワー数</a:t>
                      </a:r>
                      <a:r>
                        <a:rPr kumimoji="1" lang="en-US" altLang="ja-JP" sz="900" b="0" dirty="0">
                          <a:solidFill>
                            <a:schemeClr val="tx1"/>
                          </a:solidFill>
                          <a:latin typeface="Meiryo UI" panose="020B0604030504040204" pitchFamily="50" charset="-128"/>
                          <a:ea typeface="Meiryo UI" panose="020B0604030504040204" pitchFamily="50" charset="-128"/>
                        </a:rPr>
                        <a:t>209</a:t>
                      </a:r>
                      <a:r>
                        <a:rPr kumimoji="1" lang="ja-JP" altLang="en-US" sz="900" b="0" dirty="0">
                          <a:solidFill>
                            <a:schemeClr val="tx1"/>
                          </a:solidFill>
                          <a:latin typeface="Meiryo UI" panose="020B0604030504040204" pitchFamily="50" charset="-128"/>
                          <a:ea typeface="Meiryo UI" panose="020B0604030504040204" pitchFamily="50" charset="-128"/>
                        </a:rPr>
                        <a:t>名増加。（</a:t>
                      </a:r>
                      <a:r>
                        <a:rPr kumimoji="1" lang="en-US" altLang="ja-JP" sz="900" b="0" dirty="0">
                          <a:solidFill>
                            <a:schemeClr val="tx1"/>
                          </a:solidFill>
                          <a:latin typeface="Meiryo UI" panose="020B0604030504040204" pitchFamily="50" charset="-128"/>
                          <a:ea typeface="Meiryo UI" panose="020B0604030504040204" pitchFamily="50" charset="-128"/>
                        </a:rPr>
                        <a:t>R6.12</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・今後は道明寺エリアにツアー客誘致のために活動する</a:t>
                      </a:r>
                      <a:r>
                        <a:rPr kumimoji="1" lang="en-US" altLang="ja-JP" sz="900" b="0" dirty="0">
                          <a:solidFill>
                            <a:schemeClr val="tx1"/>
                          </a:solidFill>
                          <a:latin typeface="Meiryo UI" panose="020B0604030504040204" pitchFamily="50" charset="-128"/>
                          <a:ea typeface="Meiryo UI" panose="020B0604030504040204" pitchFamily="50" charset="-128"/>
                        </a:rPr>
                        <a:t>DMO</a:t>
                      </a:r>
                      <a:r>
                        <a:rPr kumimoji="1" lang="ja-JP" altLang="en-US" sz="900" b="0" dirty="0">
                          <a:solidFill>
                            <a:schemeClr val="tx1"/>
                          </a:solidFill>
                          <a:latin typeface="Meiryo UI" panose="020B0604030504040204" pitchFamily="50" charset="-128"/>
                          <a:ea typeface="Meiryo UI" panose="020B0604030504040204" pitchFamily="50" charset="-128"/>
                        </a:rPr>
                        <a:t>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とも協働し、歴史のテーマパーク化実現のため注力していく。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819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1400</a:t>
                      </a:r>
                      <a:r>
                        <a:rPr kumimoji="1" lang="ja-JP" altLang="en-US" sz="900" b="0" dirty="0">
                          <a:solidFill>
                            <a:schemeClr val="tx1"/>
                          </a:solidFill>
                          <a:latin typeface="Meiryo UI" panose="020B0604030504040204" pitchFamily="50" charset="-128"/>
                          <a:ea typeface="Meiryo UI" panose="020B0604030504040204" pitchFamily="50" charset="-128"/>
                        </a:rPr>
                        <a:t>年の歴史を誇る道明寺天満宮や道明寺の参詣道商店街として観光客誘致と商店街を含むエリア活性化のために、</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つの目標にチャレンジ中です。</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つ目は国内外の来街者に「道明寺のおもてなし体験」を提供。そして大坂夏の陣・道明寺合戦まつりを商店街再生のコンテンツとして、商店街が所有する武者甲冑の試着体験機会の提供しています。</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つ目は道明寺観光体験型ツアーを商品化してエリアの活性化に繋げ、旅行者が甲冑でツアーに参加し、和種馬の騎乗体験や地域グルメを堪能できる旅行商品を開発しています。</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つ目は道明寺糒</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を使った桜餅茶店や、道明寺ブランドショップなどの道明寺ならではの新規店舗を誘致して商店街の再構築に努めていきます。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■主催者：道明寺天神通り商店街</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■連携：道明寺まちづくり協議会、道明寺天満宮</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■協力：</a:t>
                      </a:r>
                      <a:r>
                        <a:rPr kumimoji="1" lang="zh-CN" altLang="en-US" sz="800" dirty="0">
                          <a:latin typeface="Meiryo UI" panose="020B0604030504040204" pitchFamily="50" charset="-128"/>
                          <a:ea typeface="Meiryo UI" panose="020B0604030504040204" pitchFamily="50" charset="-128"/>
                        </a:rPr>
                        <a:t>藤井寺市商工会、藤井寺市観光協会、道明寺地区町会、道明寺地車保存会</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2730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06579452"/>
                  </a:ext>
                </a:extLst>
              </a:tr>
              <a:tr h="540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hlinkClick r:id="rId4"/>
                        </a:rPr>
                        <a:t>https://osaka-shotengai-info.com/ss/domyojitenjindori/</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■道明寺天神通り商店街　</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5"/>
                        </a:rPr>
                        <a:t>https://www.domyoji-tenjindori.com/</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■道明寺天神通り商店街</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6"/>
                        </a:rPr>
                        <a:t>https://www.instagram.com/domyoji.tenjindori/</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0485053"/>
                  </a:ext>
                </a:extLst>
              </a:tr>
            </a:tbl>
          </a:graphicData>
        </a:graphic>
      </p:graphicFrame>
      <p:sp>
        <p:nvSpPr>
          <p:cNvPr id="3" name="テキスト ボックス 2">
            <a:extLst>
              <a:ext uri="{FF2B5EF4-FFF2-40B4-BE49-F238E27FC236}">
                <a16:creationId xmlns:a16="http://schemas.microsoft.com/office/drawing/2014/main" id="{27811D2D-106A-EC53-580C-4EE0F5658FEC}"/>
              </a:ext>
            </a:extLst>
          </p:cNvPr>
          <p:cNvSpPr txBox="1"/>
          <p:nvPr/>
        </p:nvSpPr>
        <p:spPr>
          <a:xfrm>
            <a:off x="359165" y="6843314"/>
            <a:ext cx="132181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道明寺天神通り商店街</a:t>
            </a:r>
          </a:p>
        </p:txBody>
      </p:sp>
      <p:sp>
        <p:nvSpPr>
          <p:cNvPr id="4" name="テキスト ボックス 3">
            <a:extLst>
              <a:ext uri="{FF2B5EF4-FFF2-40B4-BE49-F238E27FC236}">
                <a16:creationId xmlns:a16="http://schemas.microsoft.com/office/drawing/2014/main" id="{CD651F1D-4A07-F797-BDAC-D385B26F3433}"/>
              </a:ext>
            </a:extLst>
          </p:cNvPr>
          <p:cNvSpPr txBox="1"/>
          <p:nvPr/>
        </p:nvSpPr>
        <p:spPr>
          <a:xfrm>
            <a:off x="1621708" y="6847365"/>
            <a:ext cx="1424149" cy="21381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甲冑試着体験イベント</a:t>
            </a:r>
          </a:p>
        </p:txBody>
      </p:sp>
      <p:sp>
        <p:nvSpPr>
          <p:cNvPr id="5" name="テキスト ボックス 4">
            <a:extLst>
              <a:ext uri="{FF2B5EF4-FFF2-40B4-BE49-F238E27FC236}">
                <a16:creationId xmlns:a16="http://schemas.microsoft.com/office/drawing/2014/main" id="{7FCC184B-88DC-5127-9324-2C72B6750523}"/>
              </a:ext>
            </a:extLst>
          </p:cNvPr>
          <p:cNvSpPr txBox="1"/>
          <p:nvPr/>
        </p:nvSpPr>
        <p:spPr>
          <a:xfrm>
            <a:off x="3043195" y="6830821"/>
            <a:ext cx="1644533"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道明寺おもてなし隊</a:t>
            </a:r>
          </a:p>
        </p:txBody>
      </p:sp>
      <p:pic>
        <p:nvPicPr>
          <p:cNvPr id="6" name="図 5">
            <a:extLst>
              <a:ext uri="{FF2B5EF4-FFF2-40B4-BE49-F238E27FC236}">
                <a16:creationId xmlns:a16="http://schemas.microsoft.com/office/drawing/2014/main" id="{ACCA2922-304C-7271-8F7B-8D76F08A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9018" y="5941299"/>
            <a:ext cx="1326445" cy="883412"/>
          </a:xfrm>
          <a:prstGeom prst="rect">
            <a:avLst/>
          </a:prstGeom>
        </p:spPr>
      </p:pic>
      <p:pic>
        <p:nvPicPr>
          <p:cNvPr id="7" name="図 6">
            <a:extLst>
              <a:ext uri="{FF2B5EF4-FFF2-40B4-BE49-F238E27FC236}">
                <a16:creationId xmlns:a16="http://schemas.microsoft.com/office/drawing/2014/main" id="{56B60553-EA09-E834-5B35-25AB0CC572D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54869" y="5899735"/>
            <a:ext cx="731957" cy="931086"/>
          </a:xfrm>
          <a:prstGeom prst="rect">
            <a:avLst/>
          </a:prstGeom>
        </p:spPr>
      </p:pic>
      <p:pic>
        <p:nvPicPr>
          <p:cNvPr id="8" name="図 7">
            <a:extLst>
              <a:ext uri="{FF2B5EF4-FFF2-40B4-BE49-F238E27FC236}">
                <a16:creationId xmlns:a16="http://schemas.microsoft.com/office/drawing/2014/main" id="{7E75F856-FF3D-142A-575D-1A760BA4A99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47052" y="5899735"/>
            <a:ext cx="721684" cy="943579"/>
          </a:xfrm>
          <a:prstGeom prst="rect">
            <a:avLst/>
          </a:prstGeom>
        </p:spPr>
      </p:pic>
      <p:sp>
        <p:nvSpPr>
          <p:cNvPr id="9" name="テキスト ボックス 8">
            <a:extLst>
              <a:ext uri="{FF2B5EF4-FFF2-40B4-BE49-F238E27FC236}">
                <a16:creationId xmlns:a16="http://schemas.microsoft.com/office/drawing/2014/main" id="{9A8FF2B4-D849-C8C3-0C44-FEAFE7766EA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152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2922</Words>
  <Application>Microsoft Office PowerPoint</Application>
  <PresentationFormat>ユーザー設定</PresentationFormat>
  <Paragraphs>203</Paragraphs>
  <Slides>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vt:i4>
      </vt:variant>
    </vt:vector>
  </HeadingPairs>
  <TitlesOfParts>
    <vt:vector size="12"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2025-03-27T05:14:40Z</dcterms:created>
  <dcterms:modified xsi:type="dcterms:W3CDTF">2025-03-27T05:14:45Z</dcterms:modified>
</cp:coreProperties>
</file>