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691" r:id="rId2"/>
  </p:sldMasterIdLst>
  <p:notesMasterIdLst>
    <p:notesMasterId r:id="rId8"/>
  </p:notesMasterIdLst>
  <p:handoutMasterIdLst>
    <p:handoutMasterId r:id="rId9"/>
  </p:handoutMasterIdLst>
  <p:sldIdLst>
    <p:sldId id="263" r:id="rId3"/>
    <p:sldId id="264" r:id="rId4"/>
    <p:sldId id="265" r:id="rId5"/>
    <p:sldId id="262" r:id="rId6"/>
    <p:sldId id="261" r:id="rId7"/>
  </p:sldIdLst>
  <p:sldSz cx="93599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CC0DFF3-6928-4EDC-B75A-311E67D2DCE7}">
          <p14:sldIdLst>
            <p14:sldId id="263"/>
            <p14:sldId id="264"/>
            <p14:sldId id="265"/>
            <p14:sldId id="262"/>
            <p14:sldId id="26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6699"/>
    <a:srgbClr val="CC99FF"/>
    <a:srgbClr val="FF99FF"/>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濃色スタイル 1 - アクセント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97" d="100"/>
          <a:sy n="97" d="100"/>
        </p:scale>
        <p:origin x="1608" y="84"/>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CD53EBF-9C68-D6FF-0B7B-71CF11334616}"/>
              </a:ext>
            </a:extLst>
          </p:cNvPr>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AD517BB-A191-5DEC-39DF-27F329A90596}"/>
              </a:ext>
            </a:extLst>
          </p:cNvPr>
          <p:cNvSpPr>
            <a:spLocks noGrp="1"/>
          </p:cNvSpPr>
          <p:nvPr>
            <p:ph type="dt" sz="quarter" idx="1"/>
          </p:nvPr>
        </p:nvSpPr>
        <p:spPr>
          <a:xfrm>
            <a:off x="3855839" y="1"/>
            <a:ext cx="2949786" cy="498693"/>
          </a:xfrm>
          <a:prstGeom prst="rect">
            <a:avLst/>
          </a:prstGeom>
        </p:spPr>
        <p:txBody>
          <a:bodyPr vert="horz" lIns="91550" tIns="45775" rIns="91550" bIns="45775" rtlCol="0"/>
          <a:lstStyle>
            <a:lvl1pPr algn="r">
              <a:defRPr sz="1200"/>
            </a:lvl1pPr>
          </a:lstStyle>
          <a:p>
            <a:fld id="{DBC6A81C-21F1-445D-A43B-A442D1E8F93E}" type="datetimeFigureOut">
              <a:rPr kumimoji="1" lang="ja-JP" altLang="en-US" smtClean="0"/>
              <a:t>2025/3/27</a:t>
            </a:fld>
            <a:endParaRPr kumimoji="1" lang="ja-JP" altLang="en-US"/>
          </a:p>
        </p:txBody>
      </p:sp>
      <p:sp>
        <p:nvSpPr>
          <p:cNvPr id="4" name="フッター プレースホルダー 3">
            <a:extLst>
              <a:ext uri="{FF2B5EF4-FFF2-40B4-BE49-F238E27FC236}">
                <a16:creationId xmlns:a16="http://schemas.microsoft.com/office/drawing/2014/main" id="{73A7D1AC-1F71-BE05-8334-87CFDF513781}"/>
              </a:ext>
            </a:extLst>
          </p:cNvPr>
          <p:cNvSpPr>
            <a:spLocks noGrp="1"/>
          </p:cNvSpPr>
          <p:nvPr>
            <p:ph type="ftr" sz="quarter" idx="2"/>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FE823B0-2972-2D5D-D1DE-F391464F9564}"/>
              </a:ext>
            </a:extLst>
          </p:cNvPr>
          <p:cNvSpPr>
            <a:spLocks noGrp="1"/>
          </p:cNvSpPr>
          <p:nvPr>
            <p:ph type="sldNum" sz="quarter" idx="3"/>
          </p:nvPr>
        </p:nvSpPr>
        <p:spPr>
          <a:xfrm>
            <a:off x="3855839" y="9440647"/>
            <a:ext cx="2949786" cy="498692"/>
          </a:xfrm>
          <a:prstGeom prst="rect">
            <a:avLst/>
          </a:prstGeom>
        </p:spPr>
        <p:txBody>
          <a:bodyPr vert="horz" lIns="91550" tIns="45775" rIns="91550" bIns="45775" rtlCol="0" anchor="b"/>
          <a:lstStyle>
            <a:lvl1pPr algn="r">
              <a:defRPr sz="1200"/>
            </a:lvl1pPr>
          </a:lstStyle>
          <a:p>
            <a:fld id="{FC4D096D-1E8C-4014-A755-41873C24E287}" type="slidenum">
              <a:rPr kumimoji="1" lang="ja-JP" altLang="en-US" smtClean="0"/>
              <a:t>‹#›</a:t>
            </a:fld>
            <a:endParaRPr kumimoji="1" lang="ja-JP" altLang="en-US"/>
          </a:p>
        </p:txBody>
      </p:sp>
    </p:spTree>
    <p:extLst>
      <p:ext uri="{BB962C8B-B14F-4D97-AF65-F5344CB8AC3E}">
        <p14:creationId xmlns:p14="http://schemas.microsoft.com/office/powerpoint/2010/main" val="136447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6" cy="498693"/>
          </a:xfrm>
          <a:prstGeom prst="rect">
            <a:avLst/>
          </a:prstGeom>
        </p:spPr>
        <p:txBody>
          <a:bodyPr vert="horz" lIns="91550" tIns="45775" rIns="91550" bIns="4577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6" cy="498693"/>
          </a:xfrm>
          <a:prstGeom prst="rect">
            <a:avLst/>
          </a:prstGeom>
        </p:spPr>
        <p:txBody>
          <a:bodyPr vert="horz" lIns="91550" tIns="45775" rIns="91550" bIns="45775" rtlCol="0"/>
          <a:lstStyle>
            <a:lvl1pPr algn="r">
              <a:defRPr sz="1200"/>
            </a:lvl1pPr>
          </a:lstStyle>
          <a:p>
            <a:fld id="{220FF9F6-C2E5-43DB-AABC-3735AF86E883}" type="datetimeFigureOut">
              <a:rPr kumimoji="1" lang="ja-JP" altLang="en-US" smtClean="0"/>
              <a:t>2025/3/27</a:t>
            </a:fld>
            <a:endParaRPr kumimoji="1" lang="ja-JP" altLang="en-US"/>
          </a:p>
        </p:txBody>
      </p:sp>
      <p:sp>
        <p:nvSpPr>
          <p:cNvPr id="4" name="スライド イメージ プレースホルダー 3"/>
          <p:cNvSpPr>
            <a:spLocks noGrp="1" noRot="1" noChangeAspect="1"/>
          </p:cNvSpPr>
          <p:nvPr>
            <p:ph type="sldImg" idx="2"/>
          </p:nvPr>
        </p:nvSpPr>
        <p:spPr>
          <a:xfrm>
            <a:off x="1223963" y="1243013"/>
            <a:ext cx="4359275" cy="3352800"/>
          </a:xfrm>
          <a:prstGeom prst="rect">
            <a:avLst/>
          </a:prstGeom>
          <a:noFill/>
          <a:ln w="12700">
            <a:solidFill>
              <a:prstClr val="black"/>
            </a:solidFill>
          </a:ln>
        </p:spPr>
        <p:txBody>
          <a:bodyPr vert="horz" lIns="91550" tIns="45775" rIns="91550" bIns="45775"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550" tIns="45775" rIns="91550" bIns="4577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0" tIns="45775" rIns="91550" bIns="4577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0" tIns="45775" rIns="91550" bIns="45775" rtlCol="0" anchor="b"/>
          <a:lstStyle>
            <a:lvl1pPr algn="r">
              <a:defRPr sz="1200"/>
            </a:lvl1pPr>
          </a:lstStyle>
          <a:p>
            <a:fld id="{404B69C3-3028-4A95-8BE5-068819CD57BF}" type="slidenum">
              <a:rPr kumimoji="1" lang="ja-JP" altLang="en-US" smtClean="0"/>
              <a:t>‹#›</a:t>
            </a:fld>
            <a:endParaRPr kumimoji="1" lang="ja-JP" altLang="en-US"/>
          </a:p>
        </p:txBody>
      </p:sp>
    </p:spTree>
    <p:extLst>
      <p:ext uri="{BB962C8B-B14F-4D97-AF65-F5344CB8AC3E}">
        <p14:creationId xmlns:p14="http://schemas.microsoft.com/office/powerpoint/2010/main" val="63751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2</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4</a:t>
            </a:fld>
            <a:endParaRPr kumimoji="1" lang="ja-JP" altLang="en-US"/>
          </a:p>
        </p:txBody>
      </p:sp>
    </p:spTree>
    <p:extLst>
      <p:ext uri="{BB962C8B-B14F-4D97-AF65-F5344CB8AC3E}">
        <p14:creationId xmlns:p14="http://schemas.microsoft.com/office/powerpoint/2010/main" val="187056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04B69C3-3028-4A95-8BE5-068819CD57BF}" type="slidenum">
              <a:rPr kumimoji="1" lang="ja-JP" altLang="en-US" smtClean="0"/>
              <a:t>5</a:t>
            </a:fld>
            <a:endParaRPr kumimoji="1" lang="ja-JP" altLang="en-US"/>
          </a:p>
        </p:txBody>
      </p:sp>
    </p:spTree>
    <p:extLst>
      <p:ext uri="{BB962C8B-B14F-4D97-AF65-F5344CB8AC3E}">
        <p14:creationId xmlns:p14="http://schemas.microsoft.com/office/powerpoint/2010/main" val="1199891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3" y="1178222"/>
            <a:ext cx="7955915" cy="2506427"/>
          </a:xfrm>
        </p:spPr>
        <p:txBody>
          <a:bodyPr anchor="b"/>
          <a:lstStyle>
            <a:lvl1pPr algn="ctr">
              <a:defRPr sz="6142"/>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8" y="3781306"/>
            <a:ext cx="7019925" cy="1738167"/>
          </a:xfrm>
        </p:spPr>
        <p:txBody>
          <a:bodyPr/>
          <a:lstStyle>
            <a:lvl1pPr marL="0" indent="0" algn="ctr">
              <a:buNone/>
              <a:defRPr sz="2457"/>
            </a:lvl1pPr>
            <a:lvl2pPr marL="467990" indent="0" algn="ctr">
              <a:buNone/>
              <a:defRPr sz="2047"/>
            </a:lvl2pPr>
            <a:lvl3pPr marL="935980" indent="0" algn="ctr">
              <a:buNone/>
              <a:defRPr sz="1842"/>
            </a:lvl3pPr>
            <a:lvl4pPr marL="1403970" indent="0" algn="ctr">
              <a:buNone/>
              <a:defRPr sz="1638"/>
            </a:lvl4pPr>
            <a:lvl5pPr marL="1871960" indent="0" algn="ctr">
              <a:buNone/>
              <a:defRPr sz="1638"/>
            </a:lvl5pPr>
            <a:lvl6pPr marL="2339950" indent="0" algn="ctr">
              <a:buNone/>
              <a:defRPr sz="1638"/>
            </a:lvl6pPr>
            <a:lvl7pPr marL="2807940" indent="0" algn="ctr">
              <a:buNone/>
              <a:defRPr sz="1638"/>
            </a:lvl7pPr>
            <a:lvl8pPr marL="3275929" indent="0" algn="ctr">
              <a:buNone/>
              <a:defRPr sz="1638"/>
            </a:lvl8pPr>
            <a:lvl9pPr marL="3743919" indent="0" algn="ctr">
              <a:buNone/>
              <a:defRPr sz="163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019DD477-67A2-C069-DEA8-A69CE9DDD3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EEE05531-8BED-6662-DC8E-F9D47A6DC188}"/>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grpSp>
        <p:nvGrpSpPr>
          <p:cNvPr id="9" name="グループ化 8">
            <a:extLst>
              <a:ext uri="{FF2B5EF4-FFF2-40B4-BE49-F238E27FC236}">
                <a16:creationId xmlns:a16="http://schemas.microsoft.com/office/drawing/2014/main" id="{44499AD1-9C07-9722-1FD9-1C8D8F80264C}"/>
              </a:ext>
            </a:extLst>
          </p:cNvPr>
          <p:cNvGrpSpPr/>
          <p:nvPr userDrawn="1"/>
        </p:nvGrpSpPr>
        <p:grpSpPr>
          <a:xfrm>
            <a:off x="0" y="738028"/>
            <a:ext cx="9359900" cy="6487012"/>
            <a:chOff x="0" y="593950"/>
            <a:chExt cx="9144000" cy="6288557"/>
          </a:xfrm>
        </p:grpSpPr>
        <p:pic>
          <p:nvPicPr>
            <p:cNvPr id="10" name="図 9">
              <a:extLst>
                <a:ext uri="{FF2B5EF4-FFF2-40B4-BE49-F238E27FC236}">
                  <a16:creationId xmlns:a16="http://schemas.microsoft.com/office/drawing/2014/main" id="{9E6D4DF0-5DD4-4DA5-62AC-6C3731E14E4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3950"/>
              <a:ext cx="9144000" cy="6288557"/>
            </a:xfrm>
            <a:prstGeom prst="rect">
              <a:avLst/>
            </a:prstGeom>
          </p:spPr>
        </p:pic>
        <p:sp>
          <p:nvSpPr>
            <p:cNvPr id="11" name="正方形/長方形 10">
              <a:extLst>
                <a:ext uri="{FF2B5EF4-FFF2-40B4-BE49-F238E27FC236}">
                  <a16:creationId xmlns:a16="http://schemas.microsoft.com/office/drawing/2014/main" id="{9CED1A5E-8025-AF63-C305-10979610DCE0}"/>
                </a:ext>
              </a:extLst>
            </p:cNvPr>
            <p:cNvSpPr/>
            <p:nvPr/>
          </p:nvSpPr>
          <p:spPr>
            <a:xfrm>
              <a:off x="553650" y="6007851"/>
              <a:ext cx="2110891" cy="874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dirty="0"/>
            </a:p>
          </p:txBody>
        </p:sp>
      </p:grpSp>
      <p:sp>
        <p:nvSpPr>
          <p:cNvPr id="12" name="正方形/長方形 11">
            <a:extLst>
              <a:ext uri="{FF2B5EF4-FFF2-40B4-BE49-F238E27FC236}">
                <a16:creationId xmlns:a16="http://schemas.microsoft.com/office/drawing/2014/main" id="{4824B494-3820-0B17-0E0F-AEE755B8E014}"/>
              </a:ext>
            </a:extLst>
          </p:cNvPr>
          <p:cNvSpPr/>
          <p:nvPr userDrawn="1"/>
        </p:nvSpPr>
        <p:spPr>
          <a:xfrm>
            <a:off x="0" y="738028"/>
            <a:ext cx="9359900" cy="6487012"/>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935"/>
          </a:p>
        </p:txBody>
      </p:sp>
    </p:spTree>
    <p:extLst>
      <p:ext uri="{BB962C8B-B14F-4D97-AF65-F5344CB8AC3E}">
        <p14:creationId xmlns:p14="http://schemas.microsoft.com/office/powerpoint/2010/main" val="255363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979178" y="1036571"/>
            <a:ext cx="4738449"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52438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44713" y="479954"/>
            <a:ext cx="3018811"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979178" y="1036571"/>
            <a:ext cx="4738449"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44713" y="2159794"/>
            <a:ext cx="3018811"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96954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722352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8179" y="383297"/>
            <a:ext cx="2018228"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43494" y="383297"/>
            <a:ext cx="5937687"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4175650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64492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3493" y="6672699"/>
            <a:ext cx="2105978" cy="383297"/>
          </a:xfrm>
          <a:prstGeom prst="rect">
            <a:avLst/>
          </a:prstGeom>
        </p:spPr>
        <p:txBody>
          <a:bodyPr/>
          <a:lstStyle/>
          <a:p>
            <a:fld id="{68B58F01-2C48-41F1-853F-65BF4445E099}"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a:xfrm>
            <a:off x="3100467" y="6672699"/>
            <a:ext cx="3158966" cy="383297"/>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6610429" y="6672699"/>
            <a:ext cx="2105978" cy="383297"/>
          </a:xfrm>
          <a:prstGeom prst="rect">
            <a:avLst/>
          </a:prstGeom>
        </p:spPr>
        <p:txBody>
          <a:bodyPr/>
          <a:lstStyle/>
          <a:p>
            <a:fld id="{5DFD039C-0016-4352-A05C-8A368AD6024F}" type="slidenum">
              <a:rPr kumimoji="1" lang="ja-JP" altLang="en-US" smtClean="0"/>
              <a:t>‹#›</a:t>
            </a:fld>
            <a:endParaRPr kumimoji="1" lang="ja-JP" altLang="en-US"/>
          </a:p>
        </p:txBody>
      </p:sp>
      <p:pic>
        <p:nvPicPr>
          <p:cNvPr id="7" name="図 6">
            <a:extLst>
              <a:ext uri="{FF2B5EF4-FFF2-40B4-BE49-F238E27FC236}">
                <a16:creationId xmlns:a16="http://schemas.microsoft.com/office/drawing/2014/main" id="{5424F587-D2A1-F6B5-D671-EDAE836B807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409"/>
          <a:stretch/>
        </p:blipFill>
        <p:spPr>
          <a:xfrm>
            <a:off x="0" y="-12017"/>
            <a:ext cx="9359902" cy="251255"/>
          </a:xfrm>
          <a:prstGeom prst="rect">
            <a:avLst/>
          </a:prstGeom>
        </p:spPr>
      </p:pic>
      <p:sp>
        <p:nvSpPr>
          <p:cNvPr id="8" name="テキスト ボックス 7">
            <a:extLst>
              <a:ext uri="{FF2B5EF4-FFF2-40B4-BE49-F238E27FC236}">
                <a16:creationId xmlns:a16="http://schemas.microsoft.com/office/drawing/2014/main" id="{4011AF91-912A-0EC0-D051-DD957CBF90AF}"/>
              </a:ext>
            </a:extLst>
          </p:cNvPr>
          <p:cNvSpPr txBox="1"/>
          <p:nvPr userDrawn="1"/>
        </p:nvSpPr>
        <p:spPr>
          <a:xfrm>
            <a:off x="2727454" y="-4403"/>
            <a:ext cx="3915055" cy="224677"/>
          </a:xfrm>
          <a:prstGeom prst="rect">
            <a:avLst/>
          </a:prstGeom>
          <a:noFill/>
        </p:spPr>
        <p:txBody>
          <a:bodyPr wrap="square" rtlCol="0">
            <a:spAutoFit/>
          </a:bodyPr>
          <a:lstStyle/>
          <a:p>
            <a:pPr algn="ctr"/>
            <a:r>
              <a:rPr kumimoji="1" lang="ja-JP" altLang="en-US" sz="860" b="1" dirty="0">
                <a:solidFill>
                  <a:schemeClr val="bg1"/>
                </a:solidFill>
                <a:latin typeface="Meiryo UI" panose="020B0604030504040204" pitchFamily="50" charset="-128"/>
                <a:ea typeface="Meiryo UI" panose="020B0604030504040204" pitchFamily="50" charset="-128"/>
              </a:rPr>
              <a:t>大阪府商店街等モデル創出普及事業　商店街レポート</a:t>
            </a:r>
          </a:p>
        </p:txBody>
      </p:sp>
      <p:pic>
        <p:nvPicPr>
          <p:cNvPr id="9" name="図 8">
            <a:extLst>
              <a:ext uri="{FF2B5EF4-FFF2-40B4-BE49-F238E27FC236}">
                <a16:creationId xmlns:a16="http://schemas.microsoft.com/office/drawing/2014/main" id="{96552E43-7E98-44C8-5D4F-B14AFB15391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7055996"/>
            <a:ext cx="9359900" cy="143317"/>
          </a:xfrm>
          <a:prstGeom prst="rect">
            <a:avLst/>
          </a:prstGeom>
        </p:spPr>
      </p:pic>
    </p:spTree>
    <p:extLst>
      <p:ext uri="{BB962C8B-B14F-4D97-AF65-F5344CB8AC3E}">
        <p14:creationId xmlns:p14="http://schemas.microsoft.com/office/powerpoint/2010/main" val="288866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01994" y="1178222"/>
            <a:ext cx="7955915"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69989" y="3781306"/>
            <a:ext cx="7019925"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488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304974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38619" y="1794832"/>
            <a:ext cx="8072914"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38619" y="4817877"/>
            <a:ext cx="8072914"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58501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3493"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738449" y="1916484"/>
            <a:ext cx="3977958"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7044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44712" y="383300"/>
            <a:ext cx="8072914"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4713" y="1764832"/>
            <a:ext cx="3959676"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44713" y="2629749"/>
            <a:ext cx="395967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38451" y="1764832"/>
            <a:ext cx="397917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38451" y="2629749"/>
            <a:ext cx="3979177"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65686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288148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AC7D1-E6BA-4D3C-B83F-E0E59D2421F1}" type="datetimeFigureOut">
              <a:rPr kumimoji="1" lang="ja-JP" altLang="en-US" smtClean="0"/>
              <a:t>2025/3/27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579435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299"/>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8"/>
            <a:ext cx="2105978" cy="383297"/>
          </a:xfrm>
          <a:prstGeom prst="rect">
            <a:avLst/>
          </a:prstGeom>
        </p:spPr>
        <p:txBody>
          <a:bodyPr vert="horz" lIns="91440" tIns="45720" rIns="91440" bIns="45720" rtlCol="0" anchor="ctr"/>
          <a:lstStyle>
            <a:lvl1pPr algn="l">
              <a:defRPr sz="1228">
                <a:solidFill>
                  <a:schemeClr val="tx1">
                    <a:tint val="75000"/>
                  </a:schemeClr>
                </a:solidFill>
              </a:defRPr>
            </a:lvl1pPr>
          </a:lstStyle>
          <a:p>
            <a:fld id="{C764DE79-268F-4C1A-8933-263129D2AF90}" type="datetimeFigureOut">
              <a:rPr lang="en-US" smtClean="0"/>
              <a:t>3/27/2025</a:t>
            </a:fld>
            <a:endParaRPr lang="en-US" dirty="0"/>
          </a:p>
        </p:txBody>
      </p:sp>
      <p:sp>
        <p:nvSpPr>
          <p:cNvPr id="5" name="Footer Placeholder 4"/>
          <p:cNvSpPr>
            <a:spLocks noGrp="1"/>
          </p:cNvSpPr>
          <p:nvPr>
            <p:ph type="ftr" sz="quarter" idx="3"/>
          </p:nvPr>
        </p:nvSpPr>
        <p:spPr>
          <a:xfrm>
            <a:off x="3100467" y="6672698"/>
            <a:ext cx="3158966" cy="383297"/>
          </a:xfrm>
          <a:prstGeom prst="rect">
            <a:avLst/>
          </a:prstGeom>
        </p:spPr>
        <p:txBody>
          <a:bodyPr vert="horz" lIns="91440" tIns="45720" rIns="91440" bIns="45720" rtlCol="0" anchor="ctr"/>
          <a:lstStyle>
            <a:lvl1pPr algn="ctr">
              <a:defRPr sz="122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10429" y="6672698"/>
            <a:ext cx="2105978" cy="383297"/>
          </a:xfrm>
          <a:prstGeom prst="rect">
            <a:avLst/>
          </a:prstGeom>
        </p:spPr>
        <p:txBody>
          <a:bodyPr vert="horz" lIns="91440" tIns="45720" rIns="91440" bIns="45720" rtlCol="0" anchor="ctr"/>
          <a:lstStyle>
            <a:lvl1pPr algn="r">
              <a:defRPr sz="1228">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505001424"/>
      </p:ext>
    </p:extLst>
  </p:cSld>
  <p:clrMap bg1="lt1" tx1="dk1" bg2="lt2" tx2="dk2" accent1="accent1" accent2="accent2" accent3="accent3" accent4="accent4" accent5="accent5" accent6="accent6" hlink="hlink" folHlink="folHlink"/>
  <p:sldLayoutIdLst>
    <p:sldLayoutId id="2147483679" r:id="rId1"/>
    <p:sldLayoutId id="2147483690" r:id="rId2"/>
  </p:sldLayoutIdLst>
  <p:txStyles>
    <p:titleStyle>
      <a:lvl1pPr algn="l" defTabSz="935980" rtl="0" eaLnBrk="1" latinLnBrk="0" hangingPunct="1">
        <a:lnSpc>
          <a:spcPct val="90000"/>
        </a:lnSpc>
        <a:spcBef>
          <a:spcPct val="0"/>
        </a:spcBef>
        <a:buNone/>
        <a:defRPr kumimoji="1" sz="4504" kern="1200">
          <a:solidFill>
            <a:schemeClr val="tx1"/>
          </a:solidFill>
          <a:latin typeface="+mj-lt"/>
          <a:ea typeface="+mj-ea"/>
          <a:cs typeface="+mj-cs"/>
        </a:defRPr>
      </a:lvl1pPr>
    </p:titleStyle>
    <p:bodyStyle>
      <a:lvl1pPr marL="233995" indent="-233995" algn="l" defTabSz="935980" rtl="0" eaLnBrk="1" latinLnBrk="0" hangingPunct="1">
        <a:lnSpc>
          <a:spcPct val="90000"/>
        </a:lnSpc>
        <a:spcBef>
          <a:spcPts val="1024"/>
        </a:spcBef>
        <a:buFont typeface="Arial" panose="020B0604020202020204" pitchFamily="34" charset="0"/>
        <a:buChar char="•"/>
        <a:defRPr kumimoji="1" sz="2866" kern="1200">
          <a:solidFill>
            <a:schemeClr val="tx1"/>
          </a:solidFill>
          <a:latin typeface="+mn-lt"/>
          <a:ea typeface="+mn-ea"/>
          <a:cs typeface="+mn-cs"/>
        </a:defRPr>
      </a:lvl1pPr>
      <a:lvl2pPr marL="701985" indent="-233995" algn="l" defTabSz="935980" rtl="0" eaLnBrk="1" latinLnBrk="0" hangingPunct="1">
        <a:lnSpc>
          <a:spcPct val="90000"/>
        </a:lnSpc>
        <a:spcBef>
          <a:spcPts val="512"/>
        </a:spcBef>
        <a:buFont typeface="Arial" panose="020B0604020202020204" pitchFamily="34" charset="0"/>
        <a:buChar char="•"/>
        <a:defRPr kumimoji="1" sz="2457" kern="1200">
          <a:solidFill>
            <a:schemeClr val="tx1"/>
          </a:solidFill>
          <a:latin typeface="+mn-lt"/>
          <a:ea typeface="+mn-ea"/>
          <a:cs typeface="+mn-cs"/>
        </a:defRPr>
      </a:lvl2pPr>
      <a:lvl3pPr marL="1169975" indent="-233995" algn="l" defTabSz="935980" rtl="0" eaLnBrk="1" latinLnBrk="0" hangingPunct="1">
        <a:lnSpc>
          <a:spcPct val="90000"/>
        </a:lnSpc>
        <a:spcBef>
          <a:spcPts val="512"/>
        </a:spcBef>
        <a:buFont typeface="Arial" panose="020B0604020202020204" pitchFamily="34" charset="0"/>
        <a:buChar char="•"/>
        <a:defRPr kumimoji="1" sz="2047" kern="1200">
          <a:solidFill>
            <a:schemeClr val="tx1"/>
          </a:solidFill>
          <a:latin typeface="+mn-lt"/>
          <a:ea typeface="+mn-ea"/>
          <a:cs typeface="+mn-cs"/>
        </a:defRPr>
      </a:lvl3pPr>
      <a:lvl4pPr marL="163796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4pPr>
      <a:lvl5pPr marL="210595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5pPr>
      <a:lvl6pPr marL="2573945"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6pPr>
      <a:lvl7pPr marL="304193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7pPr>
      <a:lvl8pPr marL="350992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8pPr>
      <a:lvl9pPr marL="3977914" indent="-233995" algn="l" defTabSz="935980" rtl="0" eaLnBrk="1" latinLnBrk="0" hangingPunct="1">
        <a:lnSpc>
          <a:spcPct val="90000"/>
        </a:lnSpc>
        <a:spcBef>
          <a:spcPts val="512"/>
        </a:spcBef>
        <a:buFont typeface="Arial" panose="020B0604020202020204" pitchFamily="34" charset="0"/>
        <a:buChar char="•"/>
        <a:defRPr kumimoji="1" sz="1842" kern="1200">
          <a:solidFill>
            <a:schemeClr val="tx1"/>
          </a:solidFill>
          <a:latin typeface="+mn-lt"/>
          <a:ea typeface="+mn-ea"/>
          <a:cs typeface="+mn-cs"/>
        </a:defRPr>
      </a:lvl9pPr>
    </p:bodyStyle>
    <p:otherStyle>
      <a:defPPr>
        <a:defRPr lang="en-US"/>
      </a:defPPr>
      <a:lvl1pPr marL="0" algn="l" defTabSz="935980" rtl="0" eaLnBrk="1" latinLnBrk="0" hangingPunct="1">
        <a:defRPr kumimoji="1" sz="1842" kern="1200">
          <a:solidFill>
            <a:schemeClr val="tx1"/>
          </a:solidFill>
          <a:latin typeface="+mn-lt"/>
          <a:ea typeface="+mn-ea"/>
          <a:cs typeface="+mn-cs"/>
        </a:defRPr>
      </a:lvl1pPr>
      <a:lvl2pPr marL="467990" algn="l" defTabSz="935980" rtl="0" eaLnBrk="1" latinLnBrk="0" hangingPunct="1">
        <a:defRPr kumimoji="1" sz="1842" kern="1200">
          <a:solidFill>
            <a:schemeClr val="tx1"/>
          </a:solidFill>
          <a:latin typeface="+mn-lt"/>
          <a:ea typeface="+mn-ea"/>
          <a:cs typeface="+mn-cs"/>
        </a:defRPr>
      </a:lvl2pPr>
      <a:lvl3pPr marL="935980" algn="l" defTabSz="935980" rtl="0" eaLnBrk="1" latinLnBrk="0" hangingPunct="1">
        <a:defRPr kumimoji="1" sz="1842" kern="1200">
          <a:solidFill>
            <a:schemeClr val="tx1"/>
          </a:solidFill>
          <a:latin typeface="+mn-lt"/>
          <a:ea typeface="+mn-ea"/>
          <a:cs typeface="+mn-cs"/>
        </a:defRPr>
      </a:lvl3pPr>
      <a:lvl4pPr marL="1403970" algn="l" defTabSz="935980" rtl="0" eaLnBrk="1" latinLnBrk="0" hangingPunct="1">
        <a:defRPr kumimoji="1" sz="1842" kern="1200">
          <a:solidFill>
            <a:schemeClr val="tx1"/>
          </a:solidFill>
          <a:latin typeface="+mn-lt"/>
          <a:ea typeface="+mn-ea"/>
          <a:cs typeface="+mn-cs"/>
        </a:defRPr>
      </a:lvl4pPr>
      <a:lvl5pPr marL="1871960" algn="l" defTabSz="935980" rtl="0" eaLnBrk="1" latinLnBrk="0" hangingPunct="1">
        <a:defRPr kumimoji="1" sz="1842" kern="1200">
          <a:solidFill>
            <a:schemeClr val="tx1"/>
          </a:solidFill>
          <a:latin typeface="+mn-lt"/>
          <a:ea typeface="+mn-ea"/>
          <a:cs typeface="+mn-cs"/>
        </a:defRPr>
      </a:lvl5pPr>
      <a:lvl6pPr marL="2339950" algn="l" defTabSz="935980" rtl="0" eaLnBrk="1" latinLnBrk="0" hangingPunct="1">
        <a:defRPr kumimoji="1" sz="1842" kern="1200">
          <a:solidFill>
            <a:schemeClr val="tx1"/>
          </a:solidFill>
          <a:latin typeface="+mn-lt"/>
          <a:ea typeface="+mn-ea"/>
          <a:cs typeface="+mn-cs"/>
        </a:defRPr>
      </a:lvl6pPr>
      <a:lvl7pPr marL="2807940" algn="l" defTabSz="935980" rtl="0" eaLnBrk="1" latinLnBrk="0" hangingPunct="1">
        <a:defRPr kumimoji="1" sz="1842" kern="1200">
          <a:solidFill>
            <a:schemeClr val="tx1"/>
          </a:solidFill>
          <a:latin typeface="+mn-lt"/>
          <a:ea typeface="+mn-ea"/>
          <a:cs typeface="+mn-cs"/>
        </a:defRPr>
      </a:lvl7pPr>
      <a:lvl8pPr marL="3275929" algn="l" defTabSz="935980" rtl="0" eaLnBrk="1" latinLnBrk="0" hangingPunct="1">
        <a:defRPr kumimoji="1" sz="1842" kern="1200">
          <a:solidFill>
            <a:schemeClr val="tx1"/>
          </a:solidFill>
          <a:latin typeface="+mn-lt"/>
          <a:ea typeface="+mn-ea"/>
          <a:cs typeface="+mn-cs"/>
        </a:defRPr>
      </a:lvl8pPr>
      <a:lvl9pPr marL="3743919" algn="l" defTabSz="935980" rtl="0" eaLnBrk="1" latinLnBrk="0" hangingPunct="1">
        <a:defRPr kumimoji="1" sz="184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3493" y="383300"/>
            <a:ext cx="8072914"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3493" y="1916484"/>
            <a:ext cx="8072914"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3493" y="6672699"/>
            <a:ext cx="2105978"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1CCAC7D1-E6BA-4D3C-B83F-E0E59D2421F1}" type="datetimeFigureOut">
              <a:rPr kumimoji="1" lang="ja-JP" altLang="en-US" smtClean="0"/>
              <a:t>2025/3/27</a:t>
            </a:fld>
            <a:endParaRPr kumimoji="1" lang="ja-JP" altLang="en-US"/>
          </a:p>
        </p:txBody>
      </p:sp>
      <p:sp>
        <p:nvSpPr>
          <p:cNvPr id="5" name="Footer Placeholder 4"/>
          <p:cNvSpPr>
            <a:spLocks noGrp="1"/>
          </p:cNvSpPr>
          <p:nvPr>
            <p:ph type="ftr" sz="quarter" idx="3"/>
          </p:nvPr>
        </p:nvSpPr>
        <p:spPr>
          <a:xfrm>
            <a:off x="3100467" y="6672699"/>
            <a:ext cx="3158966"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610429" y="6672699"/>
            <a:ext cx="2105978"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E1D45A23-E0F4-48FA-80D9-2E0780ADBBA0}" type="slidenum">
              <a:rPr kumimoji="1" lang="ja-JP" altLang="en-US" smtClean="0"/>
              <a:t>‹#›</a:t>
            </a:fld>
            <a:endParaRPr kumimoji="1" lang="ja-JP" altLang="en-US"/>
          </a:p>
        </p:txBody>
      </p:sp>
    </p:spTree>
    <p:extLst>
      <p:ext uri="{BB962C8B-B14F-4D97-AF65-F5344CB8AC3E}">
        <p14:creationId xmlns:p14="http://schemas.microsoft.com/office/powerpoint/2010/main" val="11352597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arp.da.ndl.go.jp/info:ndljp/pid/13697672/www.pref.osaka.lg.jp/shogyoshien/minmamo/shourepo_5038.html" TargetMode="External"/><Relationship Id="rId7" Type="http://schemas.openxmlformats.org/officeDocument/2006/relationships/hyperlink" Target="https://www.instagram.com/1127.family/"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family-r.com/" TargetMode="External"/><Relationship Id="rId5" Type="http://schemas.openxmlformats.org/officeDocument/2006/relationships/hyperlink" Target="https://osaka-shotengai-info.com/ss/family-r/" TargetMode="External"/><Relationship Id="rId10" Type="http://schemas.openxmlformats.org/officeDocument/2006/relationships/image" Target="../media/image10.jpg"/><Relationship Id="rId4" Type="http://schemas.openxmlformats.org/officeDocument/2006/relationships/hyperlink" Target="https://warp.da.ndl.go.jp/info:ndljp/pid/13697672/www.pref.osaka.lg.jp/shogyoshien/minmamo/shourepo_5028.html" TargetMode="External"/><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arp.da.ndl.go.jp/info:ndljp/pid/13697672/www.pref.osaka.lg.jp/shogyoshien/minmamo/shourepo_5028.html" TargetMode="External"/><Relationship Id="rId7" Type="http://schemas.openxmlformats.org/officeDocument/2006/relationships/image" Target="../media/image11.jpeg"/><Relationship Id="rId2" Type="http://schemas.openxmlformats.org/officeDocument/2006/relationships/hyperlink" Target="https://warp.da.ndl.go.jp/info:ndljp/pid/13697672/www.pref.osaka.lg.jp/shogyoshien/minmamo/shourepo_5038.html" TargetMode="External"/><Relationship Id="rId1" Type="http://schemas.openxmlformats.org/officeDocument/2006/relationships/slideLayout" Target="../slideLayouts/slideLayout14.xml"/><Relationship Id="rId6" Type="http://schemas.openxmlformats.org/officeDocument/2006/relationships/hyperlink" Target="https://www.instagram.com/yaobuylocal/" TargetMode="External"/><Relationship Id="rId5" Type="http://schemas.openxmlformats.org/officeDocument/2006/relationships/hyperlink" Target="https://family-r.com/" TargetMode="External"/><Relationship Id="rId4" Type="http://schemas.openxmlformats.org/officeDocument/2006/relationships/hyperlink" Target="https://osaka-shotengai-info.com/ss/family-r/" TargetMode="External"/><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s://warp.da.ndl.go.jp/info:ndljp/pid/13338628/www.pref.osaka.lg.jp/shogyoshien/minmamo/shourepo_4047.html" TargetMode="External"/><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osaka-shotengai-info.com/ss/kokubunishi/" TargetMode="External"/><Relationship Id="rId4" Type="http://schemas.openxmlformats.org/officeDocument/2006/relationships/hyperlink" Target="https://warp.da.ndl.go.jp/info:ndljp/pid/13338628/www.pref.osaka.lg.jp/shogyoshien/minmamo/shourepo_4048.htm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warp.da.ndl.go.jp/info:ndljp/pid/13697672/www.pref.osaka.lg.jp/shogyoshien/minmamo/shourepo_3043.html" TargetMode="External"/><Relationship Id="rId7" Type="http://schemas.openxmlformats.org/officeDocument/2006/relationships/hyperlink" Target="https://ja-jp.facebook.com/fuserenrakuka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fuse.osaka.jp/" TargetMode="External"/><Relationship Id="rId5" Type="http://schemas.openxmlformats.org/officeDocument/2006/relationships/hyperlink" Target="https://osaka-shotengai-info.com/ss/fuse/" TargetMode="External"/><Relationship Id="rId10" Type="http://schemas.openxmlformats.org/officeDocument/2006/relationships/image" Target="../media/image18.png"/><Relationship Id="rId4" Type="http://schemas.openxmlformats.org/officeDocument/2006/relationships/hyperlink" Target="https://warp.da.ndl.go.jp/info:ndljp/pid/13697672/www.pref.osaka.lg.jp/shogyoshien/minmamo/shourepo_3033.html"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59C316FC-CF46-3173-A2F4-3DA06F76A65B}"/>
              </a:ext>
            </a:extLst>
          </p:cNvPr>
          <p:cNvGraphicFramePr>
            <a:graphicFrameLocks noGrp="1"/>
          </p:cNvGraphicFramePr>
          <p:nvPr>
            <p:extLst>
              <p:ext uri="{D42A27DB-BD31-4B8C-83A1-F6EECF244321}">
                <p14:modId xmlns:p14="http://schemas.microsoft.com/office/powerpoint/2010/main" val="2114955316"/>
              </p:ext>
            </p:extLst>
          </p:nvPr>
        </p:nvGraphicFramePr>
        <p:xfrm>
          <a:off x="5788" y="720869"/>
          <a:ext cx="9326273" cy="4021078"/>
        </p:xfrm>
        <a:graphic>
          <a:graphicData uri="http://schemas.openxmlformats.org/drawingml/2006/table">
            <a:tbl>
              <a:tblPr firstRow="1" bandRow="1">
                <a:tableStyleId>{3B4B98B0-60AC-42C2-AFA5-B58CD77FA1E5}</a:tableStyleId>
              </a:tblPr>
              <a:tblGrid>
                <a:gridCol w="1682321">
                  <a:extLst>
                    <a:ext uri="{9D8B030D-6E8A-4147-A177-3AD203B41FA5}">
                      <a16:colId xmlns:a16="http://schemas.microsoft.com/office/drawing/2014/main" val="401855506"/>
                    </a:ext>
                  </a:extLst>
                </a:gridCol>
                <a:gridCol w="728254">
                  <a:extLst>
                    <a:ext uri="{9D8B030D-6E8A-4147-A177-3AD203B41FA5}">
                      <a16:colId xmlns:a16="http://schemas.microsoft.com/office/drawing/2014/main" val="3004882159"/>
                    </a:ext>
                  </a:extLst>
                </a:gridCol>
                <a:gridCol w="5264414">
                  <a:extLst>
                    <a:ext uri="{9D8B030D-6E8A-4147-A177-3AD203B41FA5}">
                      <a16:colId xmlns:a16="http://schemas.microsoft.com/office/drawing/2014/main" val="2500525537"/>
                    </a:ext>
                  </a:extLst>
                </a:gridCol>
                <a:gridCol w="825642">
                  <a:extLst>
                    <a:ext uri="{9D8B030D-6E8A-4147-A177-3AD203B41FA5}">
                      <a16:colId xmlns:a16="http://schemas.microsoft.com/office/drawing/2014/main" val="2286662663"/>
                    </a:ext>
                  </a:extLst>
                </a:gridCol>
                <a:gridCol w="825642">
                  <a:extLst>
                    <a:ext uri="{9D8B030D-6E8A-4147-A177-3AD203B41FA5}">
                      <a16:colId xmlns:a16="http://schemas.microsoft.com/office/drawing/2014/main" val="1014759843"/>
                    </a:ext>
                  </a:extLst>
                </a:gridCol>
              </a:tblGrid>
              <a:tr h="565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商店街名</a:t>
                      </a:r>
                    </a:p>
                  </a:txBody>
                  <a:tcPr marT="36000" marB="36000" anchor="ctr">
                    <a:lnL w="12700" cap="flat" cmpd="sng" algn="ctr">
                      <a:no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indent="0" algn="l"/>
                      <a:r>
                        <a:rPr kumimoji="1" lang="ja-JP" altLang="en-US" sz="1200" b="1"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rPr>
                        <a:t>市</a:t>
                      </a:r>
                    </a:p>
                  </a:txBody>
                  <a:tcPr marT="36000" marB="36000" anchor="ctr">
                    <a:lnL w="12700" cap="flat" cmpd="sng" algn="ctr">
                      <a:solidFill>
                        <a:srgbClr val="FF9999"/>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事業名</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ページ数</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a:r>
                        <a:rPr kumimoji="1" lang="ja-JP" altLang="en-US" sz="1200" b="1" kern="1200" dirty="0">
                          <a:solidFill>
                            <a:schemeClr val="tx1">
                              <a:lumMod val="75000"/>
                              <a:lumOff val="25000"/>
                            </a:schemeClr>
                          </a:solidFill>
                          <a:latin typeface="UD デジタル 教科書体 NK-R" panose="02020400000000000000" pitchFamily="18" charset="-128"/>
                          <a:ea typeface="UD デジタル 教科書体 NK-R" panose="02020400000000000000" pitchFamily="18" charset="-128"/>
                          <a:cs typeface="+mn-cs"/>
                        </a:rPr>
                        <a:t>通し番号</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extLst>
                  <a:ext uri="{0D108BD9-81ED-4DB2-BD59-A6C34878D82A}">
                    <a16:rowId xmlns:a16="http://schemas.microsoft.com/office/drawing/2014/main" val="2773309859"/>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八尾市商業協同組合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（ファミリーロード）</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八尾市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SNS</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を学んで自らの店舗と商店街イベントを</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PR</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し盛り上げる　＆</a:t>
                      </a: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昔の商店街を懐かしむ「写真パネル展」の実施</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１</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R6-34</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2155895"/>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八尾市商業協同組合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（ファミリーロード）</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八尾市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イベントではなくムーブメント、残りの</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364</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日に繋がる１日に。「ちょっと、そこまで。」を開催</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P2</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R6-48</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167276"/>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050" b="1" dirty="0">
                          <a:solidFill>
                            <a:schemeClr val="tx1"/>
                          </a:solidFill>
                          <a:latin typeface="UD デジタル 教科書体 NK-R" panose="02020400000000000000" pitchFamily="18" charset="-128"/>
                          <a:ea typeface="UD デジタル 教科書体 NK-R" panose="02020400000000000000" pitchFamily="18" charset="-128"/>
                        </a:rPr>
                        <a:t>国分西商店会</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柏原市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地域をつなぐデジタルスタンプラリーによる「国分」エリアのリ・ブランディング！</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P3</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R6-05</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3963553"/>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rPr>
                        <a:t>布施商店街連絡会</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東大阪市</a:t>
                      </a: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福娘コンテストのオンライン配信と</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「福娘が選ぶお店８選！街歩き</a:t>
                      </a: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MAP</a:t>
                      </a: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」の制作・発信</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rPr>
                        <a:t>P4</a:t>
                      </a:r>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rPr>
                        <a:t>R6-20</a:t>
                      </a:r>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6459698"/>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endParaRPr kumimoji="1" lang="ja-JP" altLang="en-US"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76812"/>
                  </a:ext>
                </a:extLst>
              </a:tr>
              <a:tr h="57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zh-TW"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50" b="1" kern="1200" dirty="0">
                        <a:solidFill>
                          <a:schemeClr val="tx1"/>
                        </a:solidFill>
                        <a:latin typeface="UD デジタル 教科書体 NK-R" panose="02020400000000000000" pitchFamily="18" charset="-128"/>
                        <a:ea typeface="UD デジタル 教科書体 NK-R" panose="02020400000000000000" pitchFamily="18" charset="-128"/>
                        <a:cs typeface="+mn-cs"/>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50202"/>
                  </a:ext>
                </a:extLst>
              </a:tr>
            </a:tbl>
          </a:graphicData>
        </a:graphic>
      </p:graphicFrame>
      <p:sp>
        <p:nvSpPr>
          <p:cNvPr id="6" name="テキスト ボックス 5">
            <a:extLst>
              <a:ext uri="{FF2B5EF4-FFF2-40B4-BE49-F238E27FC236}">
                <a16:creationId xmlns:a16="http://schemas.microsoft.com/office/drawing/2014/main" id="{C2557CA2-E72E-B330-C600-535EB208B566}"/>
              </a:ext>
            </a:extLst>
          </p:cNvPr>
          <p:cNvSpPr txBox="1"/>
          <p:nvPr/>
        </p:nvSpPr>
        <p:spPr>
          <a:xfrm>
            <a:off x="442945" y="328976"/>
            <a:ext cx="4559696" cy="338554"/>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商店街レポート（</a:t>
            </a:r>
            <a:r>
              <a:rPr lang="ja-JP" altLang="en-US" sz="1600" b="1" dirty="0">
                <a:solidFill>
                  <a:srgbClr val="4472C4">
                    <a:lumMod val="75000"/>
                  </a:srgbClr>
                </a:solidFill>
                <a:latin typeface="UD デジタル 教科書体 NK-R" panose="02020400000000000000" pitchFamily="18" charset="-128"/>
                <a:ea typeface="UD デジタル 教科書体 NK-R" panose="02020400000000000000" pitchFamily="18" charset="-128"/>
              </a:rPr>
              <a:t>中河内</a:t>
            </a:r>
            <a:r>
              <a:rPr kumimoji="0" lang="ja-JP" altLang="en-US" sz="1600" b="1" i="0" u="none" strike="noStrike" kern="1200" cap="none" spc="0" normalizeH="0" baseline="0" noProof="0" dirty="0">
                <a:ln>
                  <a:noFill/>
                </a:ln>
                <a:solidFill>
                  <a:srgbClr val="4472C4">
                    <a:lumMod val="75000"/>
                  </a:srgbClr>
                </a:solidFill>
                <a:effectLst/>
                <a:uLnTx/>
                <a:uFillTx/>
                <a:latin typeface="UD デジタル 教科書体 NK-R" panose="02020400000000000000" pitchFamily="18" charset="-128"/>
                <a:ea typeface="UD デジタル 教科書体 NK-R" panose="02020400000000000000" pitchFamily="18" charset="-128"/>
                <a:cs typeface="+mn-cs"/>
              </a:rPr>
              <a:t>地域）</a:t>
            </a:r>
          </a:p>
        </p:txBody>
      </p:sp>
      <p:pic>
        <p:nvPicPr>
          <p:cNvPr id="112" name="図 111">
            <a:extLst>
              <a:ext uri="{FF2B5EF4-FFF2-40B4-BE49-F238E27FC236}">
                <a16:creationId xmlns:a16="http://schemas.microsoft.com/office/drawing/2014/main" id="{547E409D-F543-E8AE-3946-F195718B4C1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12179"/>
          <a:stretch/>
        </p:blipFill>
        <p:spPr>
          <a:xfrm>
            <a:off x="3965713" y="325097"/>
            <a:ext cx="5366347" cy="275231"/>
          </a:xfrm>
          <a:prstGeom prst="rect">
            <a:avLst/>
          </a:prstGeom>
        </p:spPr>
      </p:pic>
      <p:pic>
        <p:nvPicPr>
          <p:cNvPr id="113" name="図 112">
            <a:extLst>
              <a:ext uri="{FF2B5EF4-FFF2-40B4-BE49-F238E27FC236}">
                <a16:creationId xmlns:a16="http://schemas.microsoft.com/office/drawing/2014/main" id="{9F373175-455C-9A23-4C0C-A4147879F94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3380"/>
          <a:stretch/>
        </p:blipFill>
        <p:spPr>
          <a:xfrm>
            <a:off x="1" y="328977"/>
            <a:ext cx="403189" cy="275231"/>
          </a:xfrm>
          <a:prstGeom prst="rect">
            <a:avLst/>
          </a:prstGeom>
        </p:spPr>
      </p:pic>
    </p:spTree>
    <p:extLst>
      <p:ext uri="{BB962C8B-B14F-4D97-AF65-F5344CB8AC3E}">
        <p14:creationId xmlns:p14="http://schemas.microsoft.com/office/powerpoint/2010/main" val="272550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4918"/>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21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八尾市商業協同組合</a:t>
                      </a:r>
                      <a:endParaRPr kumimoji="1" lang="en-US" altLang="zh-TW"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（ファミリーロード）</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所在地：八尾市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最寄駅：近鉄八尾駅から約</a:t>
                      </a:r>
                      <a:r>
                        <a:rPr kumimoji="1" lang="en-US" altLang="ja-JP" sz="800" b="0" dirty="0">
                          <a:solidFill>
                            <a:schemeClr val="tx1"/>
                          </a:solidFill>
                          <a:latin typeface="Meiryo UI" panose="020B0604030504040204" pitchFamily="50" charset="-128"/>
                          <a:ea typeface="Meiryo UI" panose="020B0604030504040204" pitchFamily="50" charset="-128"/>
                        </a:rPr>
                        <a:t>400m</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大阪府／昭和のパネル展や近隣店舗集結で地域に親しむ＜モデル創出事業＞</a:t>
                      </a:r>
                      <a:r>
                        <a:rPr lang="en-US" altLang="ja-JP" sz="800" dirty="0"/>
                        <a:t>(R6.1.15)</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4"/>
                        </a:rPr>
                        <a:t>大阪府／「お逮夜市」ＰＲ　ＳＮＳチャレンジで輪＜モデル創出事業＞</a:t>
                      </a:r>
                      <a:r>
                        <a:rPr lang="en-US" altLang="ja-JP" sz="800" dirty="0"/>
                        <a:t>(R5.11.24)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255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eiryo UI" panose="020B0604030504040204" pitchFamily="50" charset="-128"/>
                          <a:ea typeface="Meiryo UI" panose="020B0604030504040204" pitchFamily="50" charset="-128"/>
                        </a:rPr>
                        <a:t>SNS</a:t>
                      </a:r>
                      <a:r>
                        <a:rPr kumimoji="1" lang="ja-JP" altLang="en-US" sz="1050" dirty="0">
                          <a:latin typeface="Meiryo UI" panose="020B0604030504040204" pitchFamily="50" charset="-128"/>
                          <a:ea typeface="Meiryo UI" panose="020B0604030504040204" pitchFamily="50" charset="-128"/>
                        </a:rPr>
                        <a:t>を学んで自らの店舗と商店街イベントを</a:t>
                      </a:r>
                      <a:r>
                        <a:rPr kumimoji="1" lang="en-US" altLang="ja-JP" sz="1050" dirty="0">
                          <a:latin typeface="Meiryo UI" panose="020B0604030504040204" pitchFamily="50" charset="-128"/>
                          <a:ea typeface="Meiryo UI" panose="020B0604030504040204" pitchFamily="50" charset="-128"/>
                        </a:rPr>
                        <a:t>PR</a:t>
                      </a:r>
                      <a:r>
                        <a:rPr kumimoji="1" lang="ja-JP" altLang="en-US" sz="1050" dirty="0">
                          <a:latin typeface="Meiryo UI" panose="020B0604030504040204" pitchFamily="50" charset="-128"/>
                          <a:ea typeface="Meiryo UI" panose="020B0604030504040204" pitchFamily="50" charset="-128"/>
                        </a:rPr>
                        <a:t>し盛り上げる　＆</a:t>
                      </a:r>
                      <a:endParaRPr kumimoji="1" lang="en-US" altLang="ja-JP" sz="105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昔の商店街を懐かしむ「写真パネル展」の実施</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39886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ビギナーの商店街店主向けに</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活用講座を開催。イベントや歳末セールに向けて店主自ら</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を活用して</a:t>
                      </a:r>
                      <a:r>
                        <a:rPr kumimoji="1" lang="en-US" altLang="ja-JP" sz="900" b="0"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にチャレンジ！</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あわせて昔の商店街を懐かしみ親しんでもらう昭和の写真パネル展を開催。懐かしい商店街の様子を振り返り、家族</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世代が訪れるきっかけ作りを実施。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828280">
                <a:tc gridSpan="2">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a:t>
                      </a:r>
                      <a:r>
                        <a:rPr kumimoji="1" lang="ja-JP" altLang="en-US" sz="900" b="1" dirty="0">
                          <a:solidFill>
                            <a:schemeClr val="tx1"/>
                          </a:solidFill>
                          <a:latin typeface="Meiryo UI" panose="020B0604030504040204" pitchFamily="50" charset="-128"/>
                          <a:ea typeface="Meiryo UI" panose="020B0604030504040204" pitchFamily="50" charset="-128"/>
                        </a:rPr>
                        <a:t>３世代に愛される商店街づくり・来街者増加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・昔からの馴染みのお客さんにも新しい若い世代にも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愛される、３世代で訪れる商店街になりたい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・商店街や地域に愛着をもってもらい、商店街を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地域コミュニティーの場としたい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■「バック</a:t>
                      </a:r>
                      <a:r>
                        <a:rPr kumimoji="1" lang="en-US" altLang="ja-JP" sz="900" b="0" dirty="0">
                          <a:solidFill>
                            <a:schemeClr val="tx1"/>
                          </a:solidFill>
                          <a:latin typeface="Meiryo UI" panose="020B0604030504040204" pitchFamily="50" charset="-128"/>
                          <a:ea typeface="Meiryo UI" panose="020B0604030504040204" pitchFamily="50" charset="-128"/>
                        </a:rPr>
                        <a:t>To</a:t>
                      </a:r>
                      <a:r>
                        <a:rPr kumimoji="1" lang="ja-JP" altLang="en-US" sz="900" b="0" dirty="0">
                          <a:solidFill>
                            <a:schemeClr val="tx1"/>
                          </a:solidFill>
                          <a:latin typeface="Meiryo UI" panose="020B0604030504040204" pitchFamily="50" charset="-128"/>
                          <a:ea typeface="Meiryo UI" panose="020B0604030504040204" pitchFamily="50" charset="-128"/>
                        </a:rPr>
                        <a:t>ザ・昭和ファミリーロードにお出かけしよう」イベント実施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・商店街の自主イベント「お逮夜市」と抽選会にあわせ、商店街内に、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昔の商店街や地域の写真パネルを掲示</a:t>
                      </a:r>
                      <a:r>
                        <a:rPr kumimoji="1" lang="ja-JP" altLang="en-US" sz="900" b="0" dirty="0">
                          <a:solidFill>
                            <a:schemeClr val="tx1"/>
                          </a:solidFill>
                          <a:latin typeface="Meiryo UI" panose="020B0604030504040204" pitchFamily="50" charset="-128"/>
                          <a:ea typeface="Meiryo UI" panose="020B0604030504040204" pitchFamily="50" charset="-128"/>
                        </a:rPr>
                        <a:t>し、地域の方が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気軽に立ち寄り、</a:t>
                      </a:r>
                      <a:r>
                        <a:rPr kumimoji="1" lang="ja-JP" altLang="en-US" sz="900" b="1" dirty="0">
                          <a:solidFill>
                            <a:schemeClr val="tx1"/>
                          </a:solidFill>
                          <a:latin typeface="Meiryo UI" panose="020B0604030504040204" pitchFamily="50" charset="-128"/>
                          <a:ea typeface="Meiryo UI" panose="020B0604030504040204" pitchFamily="50" charset="-128"/>
                        </a:rPr>
                        <a:t>３世代で昔を懐かしめるきっかけ作り</a:t>
                      </a:r>
                      <a:r>
                        <a:rPr kumimoji="1" lang="ja-JP" altLang="en-US" sz="900" b="0" dirty="0">
                          <a:solidFill>
                            <a:schemeClr val="tx1"/>
                          </a:solidFill>
                          <a:latin typeface="Meiryo UI" panose="020B0604030504040204" pitchFamily="50" charset="-128"/>
                          <a:ea typeface="Meiryo UI" panose="020B0604030504040204" pitchFamily="50" charset="-128"/>
                        </a:rPr>
                        <a:t>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・写真は商店街や地域の協力で収集。</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写真の収集を通じて地域連携強化を図った。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・パネル展は、予想どおり昔の商店街を懐かしむ３世代の会話や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活気を取り戻したいという声が来場者・組合員から聞こえてきた。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商店街での取組に対しモチベーションがあがった。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・地域コミュニティーの場として皆が集える場所のイメージが描けた。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イベント全体での来街者数約</a:t>
                      </a:r>
                      <a:r>
                        <a:rPr kumimoji="1" lang="en-US" altLang="ja-JP" sz="900" b="1" dirty="0">
                          <a:solidFill>
                            <a:schemeClr val="tx1"/>
                          </a:solidFill>
                          <a:latin typeface="Meiryo UI" panose="020B0604030504040204" pitchFamily="50" charset="-128"/>
                          <a:ea typeface="Meiryo UI" panose="020B0604030504040204" pitchFamily="50" charset="-128"/>
                        </a:rPr>
                        <a:t>4,000</a:t>
                      </a:r>
                      <a:r>
                        <a:rPr kumimoji="1" lang="ja-JP" altLang="en-US" sz="900" b="1" dirty="0">
                          <a:solidFill>
                            <a:schemeClr val="tx1"/>
                          </a:solidFill>
                          <a:latin typeface="Meiryo UI" panose="020B0604030504040204" pitchFamily="50" charset="-128"/>
                          <a:ea typeface="Meiryo UI" panose="020B0604030504040204" pitchFamily="50" charset="-128"/>
                        </a:rPr>
                        <a:t>名、</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来街者へのアンケート結果によると満足度は</a:t>
                      </a:r>
                      <a:r>
                        <a:rPr kumimoji="1" lang="en-US" altLang="ja-JP" sz="900" b="1" dirty="0">
                          <a:solidFill>
                            <a:schemeClr val="tx1"/>
                          </a:solidFill>
                          <a:latin typeface="Meiryo UI" panose="020B0604030504040204" pitchFamily="50" charset="-128"/>
                          <a:ea typeface="Meiryo UI" panose="020B0604030504040204" pitchFamily="50" charset="-128"/>
                        </a:rPr>
                        <a:t>75</a:t>
                      </a: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であった。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569970117"/>
                  </a:ext>
                </a:extLst>
              </a:tr>
              <a:tr h="82828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活用の強化</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を使って情報発信をしたい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に不慣れな店主のために講座を開きたい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・商店街の来街者増加を図りたい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・若者やファミリー層を呼び込みたい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発信に興味はあるが、店主らが自力で学ぶのは難しい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rgbClr val="F8CBAD"/>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1" spc="-76" dirty="0">
                          <a:solidFill>
                            <a:schemeClr val="tx1"/>
                          </a:solidFill>
                          <a:latin typeface="Meiryo UI" panose="020B0604030504040204" pitchFamily="50" charset="-128"/>
                          <a:ea typeface="Meiryo UI" panose="020B0604030504040204" pitchFamily="50" charset="-128"/>
                        </a:rPr>
                        <a:t>■</a:t>
                      </a:r>
                      <a:r>
                        <a:rPr kumimoji="1" lang="en-US" altLang="ja-JP" sz="900" b="1" spc="-76" dirty="0">
                          <a:solidFill>
                            <a:schemeClr val="tx1"/>
                          </a:solidFill>
                          <a:latin typeface="Meiryo UI" panose="020B0604030504040204" pitchFamily="50" charset="-128"/>
                          <a:ea typeface="Meiryo UI" panose="020B0604030504040204" pitchFamily="50" charset="-128"/>
                        </a:rPr>
                        <a:t>SNS</a:t>
                      </a:r>
                      <a:r>
                        <a:rPr kumimoji="1" lang="ja-JP" altLang="en-US" sz="900" b="1" spc="-76" dirty="0">
                          <a:solidFill>
                            <a:schemeClr val="tx1"/>
                          </a:solidFill>
                          <a:latin typeface="Meiryo UI" panose="020B0604030504040204" pitchFamily="50" charset="-128"/>
                          <a:ea typeface="Meiryo UI" panose="020B0604030504040204" pitchFamily="50" charset="-128"/>
                        </a:rPr>
                        <a:t>ビギナー店主向け活用講座開催＆</a:t>
                      </a:r>
                      <a:r>
                        <a:rPr kumimoji="1" lang="en-US" altLang="ja-JP" sz="900" b="1" spc="-76" dirty="0">
                          <a:solidFill>
                            <a:schemeClr val="tx1"/>
                          </a:solidFill>
                          <a:latin typeface="Meiryo UI" panose="020B0604030504040204" pitchFamily="50" charset="-128"/>
                          <a:ea typeface="Meiryo UI" panose="020B0604030504040204" pitchFamily="50" charset="-128"/>
                        </a:rPr>
                        <a:t>SNS</a:t>
                      </a:r>
                      <a:r>
                        <a:rPr kumimoji="1" lang="ja-JP" altLang="en-US" sz="900" b="1" spc="-76" dirty="0">
                          <a:solidFill>
                            <a:schemeClr val="tx1"/>
                          </a:solidFill>
                          <a:latin typeface="Meiryo UI" panose="020B0604030504040204" pitchFamily="50" charset="-128"/>
                          <a:ea typeface="Meiryo UI" panose="020B0604030504040204" pitchFamily="50" charset="-128"/>
                        </a:rPr>
                        <a:t>活用チャレンジ</a:t>
                      </a:r>
                      <a:r>
                        <a:rPr kumimoji="1" lang="ja-JP" altLang="en-US" sz="900" spc="-76" dirty="0">
                          <a:solidFill>
                            <a:schemeClr val="tx1"/>
                          </a:solidFill>
                          <a:latin typeface="Meiryo UI" panose="020B0604030504040204" pitchFamily="50" charset="-128"/>
                          <a:ea typeface="Meiryo UI" panose="020B0604030504040204" pitchFamily="50" charset="-128"/>
                        </a:rPr>
                        <a:t>を実施</a:t>
                      </a:r>
                      <a:endParaRPr kumimoji="1" lang="en-US" altLang="ja-JP" sz="900"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spc="-76" dirty="0">
                          <a:solidFill>
                            <a:schemeClr val="tx1"/>
                          </a:solidFill>
                          <a:latin typeface="Meiryo UI" panose="020B0604030504040204" pitchFamily="50" charset="-128"/>
                          <a:ea typeface="Meiryo UI" panose="020B0604030504040204" pitchFamily="50" charset="-128"/>
                        </a:rPr>
                        <a:t>・</a:t>
                      </a:r>
                      <a:r>
                        <a:rPr kumimoji="1" lang="en-US" altLang="ja-JP" sz="900" spc="-76" dirty="0">
                          <a:solidFill>
                            <a:schemeClr val="tx1"/>
                          </a:solidFill>
                          <a:latin typeface="Meiryo UI" panose="020B0604030504040204" pitchFamily="50" charset="-128"/>
                          <a:ea typeface="Meiryo UI" panose="020B0604030504040204" pitchFamily="50" charset="-128"/>
                        </a:rPr>
                        <a:t>SNS</a:t>
                      </a:r>
                      <a:r>
                        <a:rPr kumimoji="1" lang="ja-JP" altLang="en-US" sz="900" spc="-76" dirty="0">
                          <a:solidFill>
                            <a:schemeClr val="tx1"/>
                          </a:solidFill>
                          <a:latin typeface="Meiryo UI" panose="020B0604030504040204" pitchFamily="50" charset="-128"/>
                          <a:ea typeface="Meiryo UI" panose="020B0604030504040204" pitchFamily="50" charset="-128"/>
                        </a:rPr>
                        <a:t>に不慣れな店主向けに</a:t>
                      </a:r>
                      <a:r>
                        <a:rPr kumimoji="1" lang="en-US" altLang="ja-JP" sz="900" spc="-76" dirty="0">
                          <a:solidFill>
                            <a:schemeClr val="tx1"/>
                          </a:solidFill>
                          <a:latin typeface="Meiryo UI" panose="020B0604030504040204" pitchFamily="50" charset="-128"/>
                          <a:ea typeface="Meiryo UI" panose="020B0604030504040204" pitchFamily="50" charset="-128"/>
                        </a:rPr>
                        <a:t>SNS</a:t>
                      </a:r>
                      <a:r>
                        <a:rPr kumimoji="1" lang="ja-JP" altLang="en-US" sz="900" spc="-76" dirty="0">
                          <a:solidFill>
                            <a:schemeClr val="tx1"/>
                          </a:solidFill>
                          <a:latin typeface="Meiryo UI" panose="020B0604030504040204" pitchFamily="50" charset="-128"/>
                          <a:ea typeface="Meiryo UI" panose="020B0604030504040204" pitchFamily="50" charset="-128"/>
                        </a:rPr>
                        <a:t>活用講座を実施。</a:t>
                      </a:r>
                      <a:r>
                        <a:rPr kumimoji="1" lang="ja-JP" altLang="en-US" sz="900" b="1" spc="-76" dirty="0">
                          <a:solidFill>
                            <a:schemeClr val="tx1"/>
                          </a:solidFill>
                          <a:latin typeface="Meiryo UI" panose="020B0604030504040204" pitchFamily="50" charset="-128"/>
                          <a:ea typeface="Meiryo UI" panose="020B0604030504040204" pitchFamily="50" charset="-128"/>
                        </a:rPr>
                        <a:t>地元の大学生が</a:t>
                      </a:r>
                      <a:endParaRPr kumimoji="1" lang="en-US" altLang="ja-JP" sz="900" b="1"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b="1" spc="-76" dirty="0">
                          <a:solidFill>
                            <a:schemeClr val="tx1"/>
                          </a:solidFill>
                          <a:latin typeface="Meiryo UI" panose="020B0604030504040204" pitchFamily="50" charset="-128"/>
                          <a:ea typeface="Meiryo UI" panose="020B0604030504040204" pitchFamily="50" charset="-128"/>
                        </a:rPr>
                        <a:t>　伴走支援</a:t>
                      </a:r>
                      <a:r>
                        <a:rPr kumimoji="1" lang="ja-JP" altLang="en-US" sz="900" b="0" spc="-76" dirty="0">
                          <a:solidFill>
                            <a:schemeClr val="tx1"/>
                          </a:solidFill>
                          <a:latin typeface="Meiryo UI" panose="020B0604030504040204" pitchFamily="50" charset="-128"/>
                          <a:ea typeface="Meiryo UI" panose="020B0604030504040204" pitchFamily="50" charset="-128"/>
                        </a:rPr>
                        <a:t>に入り、</a:t>
                      </a:r>
                      <a:r>
                        <a:rPr kumimoji="1" lang="ja-JP" altLang="en-US" sz="900" b="1" spc="-76" dirty="0">
                          <a:solidFill>
                            <a:schemeClr val="tx1"/>
                          </a:solidFill>
                          <a:latin typeface="Meiryo UI" panose="020B0604030504040204" pitchFamily="50" charset="-128"/>
                          <a:ea typeface="Meiryo UI" panose="020B0604030504040204" pitchFamily="50" charset="-128"/>
                        </a:rPr>
                        <a:t>店主ごとの到達度合いに応じたフォローを</a:t>
                      </a:r>
                      <a:r>
                        <a:rPr kumimoji="1" lang="ja-JP" altLang="en-US" sz="900" b="0" spc="-76" dirty="0">
                          <a:solidFill>
                            <a:schemeClr val="tx1"/>
                          </a:solidFill>
                          <a:latin typeface="Meiryo UI" panose="020B0604030504040204" pitchFamily="50" charset="-128"/>
                          <a:ea typeface="Meiryo UI" panose="020B0604030504040204" pitchFamily="50" charset="-128"/>
                        </a:rPr>
                        <a:t>実施</a:t>
                      </a:r>
                      <a:r>
                        <a:rPr kumimoji="1" lang="ja-JP" altLang="en-US" sz="900" spc="-76" dirty="0">
                          <a:solidFill>
                            <a:schemeClr val="tx1"/>
                          </a:solidFill>
                          <a:latin typeface="Meiryo UI" panose="020B0604030504040204" pitchFamily="50" charset="-128"/>
                          <a:ea typeface="Meiryo UI" panose="020B0604030504040204" pitchFamily="50" charset="-128"/>
                        </a:rPr>
                        <a:t>、</a:t>
                      </a:r>
                      <a:endParaRPr kumimoji="1" lang="en-US" altLang="ja-JP" sz="900"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spc="-76" dirty="0">
                          <a:solidFill>
                            <a:schemeClr val="tx1"/>
                          </a:solidFill>
                          <a:latin typeface="Meiryo UI" panose="020B0604030504040204" pitchFamily="50" charset="-128"/>
                          <a:ea typeface="Meiryo UI" panose="020B0604030504040204" pitchFamily="50" charset="-128"/>
                        </a:rPr>
                        <a:t>　店主の</a:t>
                      </a:r>
                      <a:r>
                        <a:rPr kumimoji="1" lang="en-US" altLang="ja-JP" sz="900" spc="-76" dirty="0">
                          <a:solidFill>
                            <a:schemeClr val="tx1"/>
                          </a:solidFill>
                          <a:latin typeface="Meiryo UI" panose="020B0604030504040204" pitchFamily="50" charset="-128"/>
                          <a:ea typeface="Meiryo UI" panose="020B0604030504040204" pitchFamily="50" charset="-128"/>
                        </a:rPr>
                        <a:t>SNS</a:t>
                      </a:r>
                      <a:r>
                        <a:rPr kumimoji="1" lang="ja-JP" altLang="en-US" sz="900" spc="-76" dirty="0">
                          <a:solidFill>
                            <a:schemeClr val="tx1"/>
                          </a:solidFill>
                          <a:latin typeface="Meiryo UI" panose="020B0604030504040204" pitchFamily="50" charset="-128"/>
                          <a:ea typeface="Meiryo UI" panose="020B0604030504040204" pitchFamily="50" charset="-128"/>
                        </a:rPr>
                        <a:t>への苦手意識払しょくに努めた。講座を受けた参加店主らは、</a:t>
                      </a:r>
                      <a:endParaRPr kumimoji="1" lang="en-US" altLang="ja-JP" sz="900"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spc="-76" dirty="0">
                          <a:solidFill>
                            <a:schemeClr val="tx1"/>
                          </a:solidFill>
                          <a:latin typeface="Meiryo UI" panose="020B0604030504040204" pitchFamily="50" charset="-128"/>
                          <a:ea typeface="Meiryo UI" panose="020B0604030504040204" pitchFamily="50" charset="-128"/>
                        </a:rPr>
                        <a:t>　①のイベント当日までに、店舗</a:t>
                      </a:r>
                      <a:r>
                        <a:rPr kumimoji="1" lang="en-US" altLang="ja-JP" sz="900" spc="-76" dirty="0">
                          <a:solidFill>
                            <a:schemeClr val="tx1"/>
                          </a:solidFill>
                          <a:latin typeface="Meiryo UI" panose="020B0604030504040204" pitchFamily="50" charset="-128"/>
                          <a:ea typeface="Meiryo UI" panose="020B0604030504040204" pitchFamily="50" charset="-128"/>
                        </a:rPr>
                        <a:t>PR</a:t>
                      </a:r>
                      <a:r>
                        <a:rPr kumimoji="1" lang="ja-JP" altLang="en-US" sz="900" spc="-76" dirty="0">
                          <a:solidFill>
                            <a:schemeClr val="tx1"/>
                          </a:solidFill>
                          <a:latin typeface="Meiryo UI" panose="020B0604030504040204" pitchFamily="50" charset="-128"/>
                          <a:ea typeface="Meiryo UI" panose="020B0604030504040204" pitchFamily="50" charset="-128"/>
                        </a:rPr>
                        <a:t>やイベント告知を来街者向けに発信し、</a:t>
                      </a:r>
                      <a:endParaRPr kumimoji="1" lang="en-US" altLang="ja-JP" sz="900"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spc="-76" dirty="0">
                          <a:solidFill>
                            <a:schemeClr val="tx1"/>
                          </a:solidFill>
                          <a:latin typeface="Meiryo UI" panose="020B0604030504040204" pitchFamily="50" charset="-128"/>
                          <a:ea typeface="Meiryo UI" panose="020B0604030504040204" pitchFamily="50" charset="-128"/>
                        </a:rPr>
                        <a:t>　イベント来街促進を図り、</a:t>
                      </a:r>
                      <a:r>
                        <a:rPr kumimoji="1" lang="en-US" altLang="ja-JP" sz="900" spc="-76" dirty="0">
                          <a:solidFill>
                            <a:schemeClr val="tx1"/>
                          </a:solidFill>
                          <a:latin typeface="Meiryo UI" panose="020B0604030504040204" pitchFamily="50" charset="-128"/>
                          <a:ea typeface="Meiryo UI" panose="020B0604030504040204" pitchFamily="50" charset="-128"/>
                        </a:rPr>
                        <a:t>SNS</a:t>
                      </a:r>
                      <a:r>
                        <a:rPr kumimoji="1" lang="ja-JP" altLang="en-US" sz="900" spc="-76" dirty="0">
                          <a:solidFill>
                            <a:schemeClr val="tx1"/>
                          </a:solidFill>
                          <a:latin typeface="Meiryo UI" panose="020B0604030504040204" pitchFamily="50" charset="-128"/>
                          <a:ea typeface="Meiryo UI" panose="020B0604030504040204" pitchFamily="50" charset="-128"/>
                        </a:rPr>
                        <a:t>活用チャレンジに取り組んだ。</a:t>
                      </a:r>
                      <a:endParaRPr kumimoji="1" lang="en-US" altLang="ja-JP" sz="900"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spc="-76" dirty="0">
                          <a:solidFill>
                            <a:schemeClr val="tx1"/>
                          </a:solidFill>
                          <a:latin typeface="Meiryo UI" panose="020B0604030504040204" pitchFamily="50" charset="-128"/>
                          <a:ea typeface="Meiryo UI" panose="020B0604030504040204" pitchFamily="50" charset="-128"/>
                        </a:rPr>
                        <a:t>■</a:t>
                      </a:r>
                      <a:r>
                        <a:rPr kumimoji="1" lang="ja-JP" altLang="en-US" sz="900" b="1" spc="-76" dirty="0">
                          <a:solidFill>
                            <a:schemeClr val="tx1"/>
                          </a:solidFill>
                          <a:latin typeface="Meiryo UI" panose="020B0604030504040204" pitchFamily="50" charset="-128"/>
                          <a:ea typeface="Meiryo UI" panose="020B0604030504040204" pitchFamily="50" charset="-128"/>
                        </a:rPr>
                        <a:t>商店街公式</a:t>
                      </a:r>
                      <a:r>
                        <a:rPr kumimoji="1" lang="en-US" altLang="ja-JP" sz="900" b="1" spc="-76" dirty="0">
                          <a:solidFill>
                            <a:schemeClr val="tx1"/>
                          </a:solidFill>
                          <a:latin typeface="Meiryo UI" panose="020B0604030504040204" pitchFamily="50" charset="-128"/>
                          <a:ea typeface="Meiryo UI" panose="020B0604030504040204" pitchFamily="50" charset="-128"/>
                        </a:rPr>
                        <a:t>LINE</a:t>
                      </a:r>
                      <a:r>
                        <a:rPr kumimoji="1" lang="ja-JP" altLang="en-US" sz="900" b="1" spc="-76" dirty="0">
                          <a:solidFill>
                            <a:schemeClr val="tx1"/>
                          </a:solidFill>
                          <a:latin typeface="Meiryo UI" panose="020B0604030504040204" pitchFamily="50" charset="-128"/>
                          <a:ea typeface="Meiryo UI" panose="020B0604030504040204" pitchFamily="50" charset="-128"/>
                        </a:rPr>
                        <a:t>活用の強化</a:t>
                      </a:r>
                      <a:endParaRPr kumimoji="1" lang="en-US" altLang="ja-JP" sz="900" b="1"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spc="-76" dirty="0">
                          <a:solidFill>
                            <a:schemeClr val="tx1"/>
                          </a:solidFill>
                          <a:latin typeface="Meiryo UI" panose="020B0604030504040204" pitchFamily="50" charset="-128"/>
                          <a:ea typeface="Meiryo UI" panose="020B0604030504040204" pitchFamily="50" charset="-128"/>
                        </a:rPr>
                        <a:t>・</a:t>
                      </a:r>
                      <a:r>
                        <a:rPr kumimoji="1" lang="en-US" altLang="ja-JP" sz="900" spc="-76" dirty="0">
                          <a:solidFill>
                            <a:schemeClr val="tx1"/>
                          </a:solidFill>
                          <a:latin typeface="Meiryo UI" panose="020B0604030504040204" pitchFamily="50" charset="-128"/>
                          <a:ea typeface="Meiryo UI" panose="020B0604030504040204" pitchFamily="50" charset="-128"/>
                        </a:rPr>
                        <a:t>LINE</a:t>
                      </a:r>
                      <a:r>
                        <a:rPr kumimoji="1" lang="ja-JP" altLang="en-US" sz="900" spc="-76" dirty="0">
                          <a:solidFill>
                            <a:schemeClr val="tx1"/>
                          </a:solidFill>
                          <a:latin typeface="Meiryo UI" panose="020B0604030504040204" pitchFamily="50" charset="-128"/>
                          <a:ea typeface="Meiryo UI" panose="020B0604030504040204" pitchFamily="50" charset="-128"/>
                        </a:rPr>
                        <a:t>友達登録をしてくれた来街者に抽選会</a:t>
                      </a:r>
                      <a:r>
                        <a:rPr kumimoji="1" lang="en-US" altLang="ja-JP" sz="900" spc="-76" dirty="0">
                          <a:solidFill>
                            <a:schemeClr val="tx1"/>
                          </a:solidFill>
                          <a:latin typeface="Meiryo UI" panose="020B0604030504040204" pitchFamily="50" charset="-128"/>
                          <a:ea typeface="Meiryo UI" panose="020B0604030504040204" pitchFamily="50" charset="-128"/>
                        </a:rPr>
                        <a:t>1</a:t>
                      </a:r>
                      <a:r>
                        <a:rPr kumimoji="1" lang="ja-JP" altLang="en-US" sz="900" spc="-76" dirty="0">
                          <a:solidFill>
                            <a:schemeClr val="tx1"/>
                          </a:solidFill>
                          <a:latin typeface="Meiryo UI" panose="020B0604030504040204" pitchFamily="50" charset="-128"/>
                          <a:ea typeface="Meiryo UI" panose="020B0604030504040204" pitchFamily="50" charset="-128"/>
                        </a:rPr>
                        <a:t>回参加などの付加価値を</a:t>
                      </a:r>
                      <a:endParaRPr kumimoji="1" lang="en-US" altLang="ja-JP" sz="900" spc="-76"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050"/>
                        </a:lnSpc>
                        <a:spcBef>
                          <a:spcPts val="0"/>
                        </a:spcBef>
                        <a:spcAft>
                          <a:spcPts val="0"/>
                        </a:spcAft>
                        <a:buClrTx/>
                        <a:buSzTx/>
                        <a:buFontTx/>
                        <a:buNone/>
                        <a:tabLst/>
                        <a:defRPr/>
                      </a:pPr>
                      <a:r>
                        <a:rPr kumimoji="1" lang="ja-JP" altLang="en-US" sz="900" spc="-76" dirty="0">
                          <a:solidFill>
                            <a:schemeClr val="tx1"/>
                          </a:solidFill>
                          <a:latin typeface="Meiryo UI" panose="020B0604030504040204" pitchFamily="50" charset="-128"/>
                          <a:ea typeface="Meiryo UI" panose="020B0604030504040204" pitchFamily="50" charset="-128"/>
                        </a:rPr>
                        <a:t>　つけ、登録者増加をめざした。</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rgbClr val="F8CBAD"/>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に苦手意識を持っていた店主も</a:t>
                      </a:r>
                      <a:r>
                        <a:rPr kumimoji="1" lang="ja-JP" altLang="en-US" sz="900" b="1" dirty="0">
                          <a:solidFill>
                            <a:schemeClr val="tx1"/>
                          </a:solidFill>
                          <a:latin typeface="Meiryo UI" panose="020B0604030504040204" pitchFamily="50" charset="-128"/>
                          <a:ea typeface="Meiryo UI" panose="020B0604030504040204" pitchFamily="50" charset="-128"/>
                        </a:rPr>
                        <a:t>自分で投稿できるように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i="0" dirty="0">
                          <a:solidFill>
                            <a:schemeClr val="tx1"/>
                          </a:solidFill>
                          <a:latin typeface="Meiryo UI" panose="020B0604030504040204" pitchFamily="50" charset="-128"/>
                          <a:ea typeface="Meiryo UI" panose="020B0604030504040204" pitchFamily="50" charset="-128"/>
                        </a:rPr>
                        <a:t>なり</a:t>
                      </a:r>
                      <a:r>
                        <a:rPr kumimoji="1" lang="ja-JP" altLang="en-US" sz="900" b="0" dirty="0">
                          <a:solidFill>
                            <a:schemeClr val="tx1"/>
                          </a:solidFill>
                          <a:latin typeface="Meiryo UI" panose="020B0604030504040204" pitchFamily="50" charset="-128"/>
                          <a:ea typeface="Meiryo UI" panose="020B0604030504040204" pitchFamily="50" charset="-128"/>
                        </a:rPr>
                        <a:t>、自店の商品を伝える土台作りができた。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講習をきっかけに、普段は営業時間等で接点の少ない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i="0" dirty="0">
                          <a:solidFill>
                            <a:schemeClr val="tx1"/>
                          </a:solidFill>
                          <a:latin typeface="Meiryo UI" panose="020B0604030504040204" pitchFamily="50" charset="-128"/>
                          <a:ea typeface="Meiryo UI" panose="020B0604030504040204" pitchFamily="50" charset="-128"/>
                        </a:rPr>
                        <a:t>他店と交流し、互いに</a:t>
                      </a:r>
                      <a:r>
                        <a:rPr kumimoji="1" lang="en-US" altLang="ja-JP" sz="900" b="1" i="0" dirty="0">
                          <a:solidFill>
                            <a:schemeClr val="tx1"/>
                          </a:solidFill>
                          <a:latin typeface="Meiryo UI" panose="020B0604030504040204" pitchFamily="50" charset="-128"/>
                          <a:ea typeface="Meiryo UI" panose="020B0604030504040204" pitchFamily="50" charset="-128"/>
                        </a:rPr>
                        <a:t>SNS</a:t>
                      </a:r>
                      <a:r>
                        <a:rPr kumimoji="1" lang="ja-JP" altLang="en-US" sz="900" b="1" i="0" dirty="0">
                          <a:solidFill>
                            <a:schemeClr val="tx1"/>
                          </a:solidFill>
                          <a:latin typeface="Meiryo UI" panose="020B0604030504040204" pitchFamily="50" charset="-128"/>
                          <a:ea typeface="Meiryo UI" panose="020B0604030504040204" pitchFamily="50" charset="-128"/>
                        </a:rPr>
                        <a:t>をフォローし接点を作れた</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Instagram</a:t>
                      </a:r>
                      <a:r>
                        <a:rPr kumimoji="1" lang="ja-JP" altLang="en-US" sz="900" b="0" dirty="0">
                          <a:solidFill>
                            <a:schemeClr val="tx1"/>
                          </a:solidFill>
                          <a:latin typeface="Meiryo UI" panose="020B0604030504040204" pitchFamily="50" charset="-128"/>
                          <a:ea typeface="Meiryo UI" panose="020B0604030504040204" pitchFamily="50" charset="-128"/>
                        </a:rPr>
                        <a:t>新規登録店舗数</a:t>
                      </a:r>
                      <a:r>
                        <a:rPr kumimoji="1" lang="en-US" altLang="ja-JP" sz="900" b="0" dirty="0">
                          <a:solidFill>
                            <a:schemeClr val="tx1"/>
                          </a:solidFill>
                          <a:latin typeface="Meiryo UI" panose="020B0604030504040204" pitchFamily="50" charset="-128"/>
                          <a:ea typeface="Meiryo UI" panose="020B0604030504040204" pitchFamily="50" charset="-128"/>
                        </a:rPr>
                        <a:t>:5</a:t>
                      </a:r>
                      <a:r>
                        <a:rPr kumimoji="1" lang="ja-JP" altLang="en-US" sz="900" b="0" dirty="0">
                          <a:solidFill>
                            <a:schemeClr val="tx1"/>
                          </a:solidFill>
                          <a:latin typeface="Meiryo UI" panose="020B0604030504040204" pitchFamily="50" charset="-128"/>
                          <a:ea typeface="Meiryo UI" panose="020B0604030504040204" pitchFamily="50" charset="-128"/>
                        </a:rPr>
                        <a:t>店舗、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ブラッシュアップ店舗</a:t>
                      </a:r>
                      <a:r>
                        <a:rPr kumimoji="1" lang="en-US" altLang="ja-JP" sz="900" b="0" dirty="0">
                          <a:solidFill>
                            <a:schemeClr val="tx1"/>
                          </a:solidFill>
                          <a:latin typeface="Meiryo UI" panose="020B0604030504040204" pitchFamily="50" charset="-128"/>
                          <a:ea typeface="Meiryo UI" panose="020B0604030504040204" pitchFamily="50" charset="-128"/>
                        </a:rPr>
                        <a:t>:7</a:t>
                      </a:r>
                      <a:r>
                        <a:rPr kumimoji="1" lang="ja-JP" altLang="en-US" sz="900" b="0" dirty="0">
                          <a:solidFill>
                            <a:schemeClr val="tx1"/>
                          </a:solidFill>
                          <a:latin typeface="Meiryo UI" panose="020B0604030504040204" pitchFamily="50" charset="-128"/>
                          <a:ea typeface="Meiryo UI" panose="020B0604030504040204" pitchFamily="50" charset="-128"/>
                        </a:rPr>
                        <a:t>店舗、総獲得フォロワー数</a:t>
                      </a:r>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約</a:t>
                      </a:r>
                      <a:r>
                        <a:rPr kumimoji="1" lang="en-US" altLang="ja-JP" sz="900" b="0" dirty="0">
                          <a:solidFill>
                            <a:schemeClr val="tx1"/>
                          </a:solidFill>
                          <a:latin typeface="Meiryo UI" panose="020B0604030504040204" pitchFamily="50" charset="-128"/>
                          <a:ea typeface="Meiryo UI" panose="020B0604030504040204" pitchFamily="50" charset="-128"/>
                        </a:rPr>
                        <a:t>400</a:t>
                      </a:r>
                      <a:r>
                        <a:rPr kumimoji="1" lang="ja-JP" altLang="en-US" sz="900" b="0" dirty="0">
                          <a:solidFill>
                            <a:schemeClr val="tx1"/>
                          </a:solidFill>
                          <a:latin typeface="Meiryo UI" panose="020B0604030504040204" pitchFamily="50" charset="-128"/>
                          <a:ea typeface="Meiryo UI" panose="020B0604030504040204" pitchFamily="50" charset="-128"/>
                        </a:rPr>
                        <a:t>人</a:t>
                      </a: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商店街公式</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友だち登録数は０人から増え、現在は</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1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約</a:t>
                      </a:r>
                      <a:r>
                        <a:rPr kumimoji="1" lang="en-US" altLang="ja-JP" sz="900" b="1" dirty="0">
                          <a:solidFill>
                            <a:schemeClr val="tx1"/>
                          </a:solidFill>
                          <a:latin typeface="Meiryo UI" panose="020B0604030504040204" pitchFamily="50" charset="-128"/>
                          <a:ea typeface="Meiryo UI" panose="020B0604030504040204" pitchFamily="50" charset="-128"/>
                        </a:rPr>
                        <a:t>950</a:t>
                      </a:r>
                      <a:r>
                        <a:rPr kumimoji="1" lang="ja-JP" altLang="en-US" sz="900" b="1" dirty="0">
                          <a:solidFill>
                            <a:schemeClr val="tx1"/>
                          </a:solidFill>
                          <a:latin typeface="Meiryo UI" panose="020B0604030504040204" pitchFamily="50" charset="-128"/>
                          <a:ea typeface="Meiryo UI" panose="020B0604030504040204" pitchFamily="50" charset="-128"/>
                        </a:rPr>
                        <a:t>人まで増加</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月現在）</a:t>
                      </a:r>
                    </a:p>
                  </a:txBody>
                  <a:tcPr marL="89220" marR="89220" marT="44610" marB="44610">
                    <a:lnR w="3175" cap="flat" cmpd="sng" algn="ctr">
                      <a:solidFill>
                        <a:schemeClr val="bg1"/>
                      </a:solidFill>
                      <a:prstDash val="solid"/>
                      <a:round/>
                      <a:headEnd type="none" w="med" len="med"/>
                      <a:tailEnd type="none" w="med" len="med"/>
                    </a:lnR>
                    <a:solidFill>
                      <a:srgbClr val="F8CBAD"/>
                    </a:solidFill>
                  </a:tcPr>
                </a:tc>
                <a:extLst>
                  <a:ext uri="{0D108BD9-81ED-4DB2-BD59-A6C34878D82A}">
                    <a16:rowId xmlns:a16="http://schemas.microsoft.com/office/drawing/2014/main" val="4014507853"/>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■短期的に明確な目的をもって苦手な</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に取り組むことで、「これどうやるの？」など積極的な質問が出てきたことに驚きました。今回の取組をキッカケに自店の商品や商店街の日常を各店舗で発信することで、商店街全体の活気に繋がることに期待したいです。パネル展では、昔はよく買い物に来られていた方が久しぶりに来られていて懐かしむ姿が印象的な反面、もっと商店街として頑張りたいという気持ちになりました。当日来場していた若者との接点もできたので、過去に商店街で企画していた催しを若者と再現してみるのも面白いと思い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387697">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a:t>
                      </a:r>
                      <a:r>
                        <a:rPr kumimoji="1" lang="zh-TW" altLang="en-US" sz="900" dirty="0">
                          <a:latin typeface="Meiryo UI" panose="020B0604030504040204" pitchFamily="50" charset="-128"/>
                          <a:ea typeface="Meiryo UI" panose="020B0604030504040204" pitchFamily="50" charset="-128"/>
                        </a:rPr>
                        <a:t>八尾市商業協同組合</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■協力：大阪経済法科大学、近畿大学</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69091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https://osaka-shotengai-info.com/ss/family-r/</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八尾市商業協同組合</a:t>
                      </a:r>
                      <a:r>
                        <a:rPr kumimoji="1" lang="ja-JP" altLang="en-US" sz="900" dirty="0">
                          <a:latin typeface="Meiryo UI" panose="020B0604030504040204" pitchFamily="50" charset="-128"/>
                          <a:ea typeface="Meiryo UI" panose="020B0604030504040204" pitchFamily="50" charset="-128"/>
                        </a:rPr>
                        <a:t>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https://family-r.com/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八尾市商業協同組合</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https://www.instagram.com/1127.family/</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82589" y="6840896"/>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 イベントチラシ</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845903" y="6840692"/>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 実施</a:t>
            </a:r>
            <a:r>
              <a:rPr lang="en-US" altLang="ja-JP" sz="800" dirty="0">
                <a:latin typeface="Meiryo UI" panose="020B0604030504040204" pitchFamily="50" charset="-128"/>
                <a:ea typeface="Meiryo UI" panose="020B0604030504040204" pitchFamily="50" charset="-128"/>
              </a:rPr>
              <a:t>SNS</a:t>
            </a:r>
            <a:r>
              <a:rPr lang="ja-JP" altLang="en-US" sz="800" dirty="0">
                <a:latin typeface="Meiryo UI" panose="020B0604030504040204" pitchFamily="50" charset="-128"/>
                <a:ea typeface="Meiryo UI" panose="020B0604030504040204" pitchFamily="50" charset="-128"/>
              </a:rPr>
              <a:t>講座</a:t>
            </a: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339873" y="6830419"/>
            <a:ext cx="1414676"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 </a:t>
            </a:r>
            <a:r>
              <a:rPr lang="en-US" altLang="ja-JP" sz="800" dirty="0">
                <a:latin typeface="Meiryo UI" panose="020B0604030504040204" pitchFamily="50" charset="-128"/>
                <a:ea typeface="Meiryo UI" panose="020B0604030504040204" pitchFamily="50" charset="-128"/>
              </a:rPr>
              <a:t>SNS</a:t>
            </a:r>
            <a:r>
              <a:rPr lang="ja-JP" altLang="en-US" sz="800" dirty="0">
                <a:latin typeface="Meiryo UI" panose="020B0604030504040204" pitchFamily="50" charset="-128"/>
                <a:ea typeface="Meiryo UI" panose="020B0604030504040204" pitchFamily="50" charset="-128"/>
              </a:rPr>
              <a:t>活用講座資料</a:t>
            </a:r>
            <a:endParaRPr lang="en-US" altLang="ja-JP" sz="8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F5A0E6D3-4127-4477-BFD4-3CED7D7689E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26739" y="5861265"/>
            <a:ext cx="806699" cy="1008374"/>
          </a:xfrm>
          <a:prstGeom prst="rect">
            <a:avLst/>
          </a:prstGeom>
        </p:spPr>
      </p:pic>
      <p:pic>
        <p:nvPicPr>
          <p:cNvPr id="12" name="図 11">
            <a:extLst>
              <a:ext uri="{FF2B5EF4-FFF2-40B4-BE49-F238E27FC236}">
                <a16:creationId xmlns:a16="http://schemas.microsoft.com/office/drawing/2014/main" id="{07C76757-E0BA-F223-3EC6-0E66C4144D48}"/>
              </a:ext>
            </a:extLst>
          </p:cNvPr>
          <p:cNvPicPr>
            <a:picLocks noChangeAspect="1"/>
          </p:cNvPicPr>
          <p:nvPr/>
        </p:nvPicPr>
        <p:blipFill>
          <a:blip r:embed="rId9">
            <a:extLst>
              <a:ext uri="{28A0092B-C50C-407E-A947-70E740481C1C}">
                <a14:useLocalDpi xmlns:a14="http://schemas.microsoft.com/office/drawing/2010/main"/>
              </a:ext>
            </a:extLst>
          </a:blip>
          <a:srcRect/>
          <a:stretch/>
        </p:blipFill>
        <p:spPr>
          <a:xfrm>
            <a:off x="2061897" y="5861265"/>
            <a:ext cx="1358308" cy="979314"/>
          </a:xfrm>
          <a:prstGeom prst="rect">
            <a:avLst/>
          </a:prstGeom>
        </p:spPr>
      </p:pic>
      <p:pic>
        <p:nvPicPr>
          <p:cNvPr id="5" name="図 4">
            <a:extLst>
              <a:ext uri="{FF2B5EF4-FFF2-40B4-BE49-F238E27FC236}">
                <a16:creationId xmlns:a16="http://schemas.microsoft.com/office/drawing/2014/main" id="{7674DA0B-36D8-0611-D0CA-9C28AB5BEA1E}"/>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04625" y="5861265"/>
            <a:ext cx="1511568" cy="984648"/>
          </a:xfrm>
          <a:prstGeom prst="rect">
            <a:avLst/>
          </a:prstGeom>
        </p:spPr>
      </p:pic>
      <p:sp>
        <p:nvSpPr>
          <p:cNvPr id="13" name="テキスト ボックス 12">
            <a:extLst>
              <a:ext uri="{FF2B5EF4-FFF2-40B4-BE49-F238E27FC236}">
                <a16:creationId xmlns:a16="http://schemas.microsoft.com/office/drawing/2014/main" id="{71EA75F9-92FE-4265-876A-0316E12CD2C9}"/>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2</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R6-34</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P1</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4395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34E9DE50-3DF3-7A07-DE51-B029932A4A6B}"/>
              </a:ext>
            </a:extLst>
          </p:cNvPr>
          <p:cNvGraphicFramePr>
            <a:graphicFrameLocks noGrp="1"/>
          </p:cNvGraphicFramePr>
          <p:nvPr>
            <p:extLst>
              <p:ext uri="{D42A27DB-BD31-4B8C-83A1-F6EECF244321}">
                <p14:modId xmlns:p14="http://schemas.microsoft.com/office/powerpoint/2010/main" val="631382165"/>
              </p:ext>
            </p:extLst>
          </p:nvPr>
        </p:nvGraphicFramePr>
        <p:xfrm>
          <a:off x="-1" y="246122"/>
          <a:ext cx="9360552" cy="6806279"/>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259259">
                  <a:extLst>
                    <a:ext uri="{9D8B030D-6E8A-4147-A177-3AD203B41FA5}">
                      <a16:colId xmlns:a16="http://schemas.microsoft.com/office/drawing/2014/main" val="2386351658"/>
                    </a:ext>
                  </a:extLst>
                </a:gridCol>
                <a:gridCol w="1916764">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299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380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八尾市商業協同組合</a:t>
                      </a:r>
                      <a:endParaRPr kumimoji="1" lang="en-US" altLang="zh-TW"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（ファミリーロード）</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所在地：八尾市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最寄駅：近鉄八尾駅から約</a:t>
                      </a:r>
                      <a:r>
                        <a:rPr kumimoji="1" lang="en-US" altLang="ja-JP" sz="800" b="0" dirty="0">
                          <a:solidFill>
                            <a:schemeClr val="tx1"/>
                          </a:solidFill>
                          <a:latin typeface="Meiryo UI" panose="020B0604030504040204" pitchFamily="50" charset="-128"/>
                          <a:ea typeface="Meiryo UI" panose="020B0604030504040204" pitchFamily="50" charset="-128"/>
                        </a:rPr>
                        <a:t>400m</a:t>
                      </a: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31</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2"/>
                        </a:rPr>
                        <a:t>大阪府／昭和のパネル展や近隣店舗集結で地域に親しむ＜モデル創出事業＞</a:t>
                      </a:r>
                      <a:r>
                        <a:rPr lang="en-US" altLang="ja-JP" sz="800" dirty="0"/>
                        <a:t>(R6.1.15)</a:t>
                      </a:r>
                      <a:endParaRPr kumimoji="1" lang="en-US" altLang="ja-JP" sz="700" b="0" dirty="0">
                        <a:solidFill>
                          <a:schemeClr val="tx1"/>
                        </a:solidFill>
                        <a:latin typeface="Meiryo UI" panose="020B0604030504040204" pitchFamily="50" charset="-128"/>
                        <a:ea typeface="Meiryo UI" panose="020B0604030504040204" pitchFamily="50" charset="-128"/>
                      </a:endParaRPr>
                    </a:p>
                    <a:p>
                      <a:r>
                        <a:rPr lang="ja-JP" altLang="en-US" sz="800" dirty="0">
                          <a:hlinkClick r:id="rId3"/>
                        </a:rPr>
                        <a:t>大阪府／「お逮夜市」ＰＲ　ＳＮＳチャレンジで輪＜モデル創出事業＞</a:t>
                      </a:r>
                      <a:r>
                        <a:rPr lang="en-US" altLang="ja-JP" sz="800" dirty="0"/>
                        <a:t>(R5.11.24)</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5551">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1718">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イベントではなくムーブメント、残りの</a:t>
                      </a:r>
                      <a:r>
                        <a:rPr kumimoji="1" lang="en-US" altLang="ja-JP" sz="1050" dirty="0">
                          <a:latin typeface="Meiryo UI" panose="020B0604030504040204" pitchFamily="50" charset="-128"/>
                          <a:ea typeface="Meiryo UI" panose="020B0604030504040204" pitchFamily="50" charset="-128"/>
                        </a:rPr>
                        <a:t>364</a:t>
                      </a:r>
                      <a:r>
                        <a:rPr kumimoji="1" lang="ja-JP" altLang="en-US" sz="1050" dirty="0">
                          <a:latin typeface="Meiryo UI" panose="020B0604030504040204" pitchFamily="50" charset="-128"/>
                          <a:ea typeface="Meiryo UI" panose="020B0604030504040204" pitchFamily="50" charset="-128"/>
                        </a:rPr>
                        <a:t>日に繋がる１日に。</a:t>
                      </a:r>
                      <a:r>
                        <a:rPr kumimoji="1" lang="ja-JP" altLang="en-US" sz="1050" b="0" dirty="0">
                          <a:solidFill>
                            <a:schemeClr val="tx1"/>
                          </a:solidFill>
                          <a:latin typeface="Meiryo UI" panose="020B0604030504040204" pitchFamily="50" charset="-128"/>
                          <a:ea typeface="Meiryo UI" panose="020B0604030504040204" pitchFamily="50" charset="-128"/>
                        </a:rPr>
                        <a:t>「ちょっと、そこまで。」を開催</a:t>
                      </a:r>
                      <a:endParaRPr kumimoji="1" lang="ja-JP" altLang="en-US" sz="1050" dirty="0">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5</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555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9432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八尾市内の素敵なお店が集まり近所の人と出会う日、「ちょっと、そこまで。」を開催。暮らしの結び目をほどくよう、地域の人が地域の素敵なお店を知り、そのお店を日常的に使うようになるキッカケの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お店同士が繋がり、地域がつながり、商店街へ来るきっかけとなり、素敵なヒトに出会う場。イベントではなくムーブメント、「残りの</a:t>
                      </a:r>
                      <a:r>
                        <a:rPr kumimoji="1" lang="en-US" altLang="ja-JP" sz="900" b="0" dirty="0">
                          <a:solidFill>
                            <a:schemeClr val="tx1"/>
                          </a:solidFill>
                          <a:latin typeface="Meiryo UI" panose="020B0604030504040204" pitchFamily="50" charset="-128"/>
                          <a:ea typeface="Meiryo UI" panose="020B0604030504040204" pitchFamily="50" charset="-128"/>
                        </a:rPr>
                        <a:t>364</a:t>
                      </a:r>
                      <a:r>
                        <a:rPr kumimoji="1" lang="ja-JP" altLang="en-US" sz="900" b="0" dirty="0">
                          <a:solidFill>
                            <a:schemeClr val="tx1"/>
                          </a:solidFill>
                          <a:latin typeface="Meiryo UI" panose="020B0604030504040204" pitchFamily="50" charset="-128"/>
                          <a:ea typeface="Meiryo UI" panose="020B0604030504040204" pitchFamily="50" charset="-128"/>
                        </a:rPr>
                        <a:t>日に繋がる１日に。」をコンセプトに、「ちょっと、そこまで行ってくるわ」と言える場が増え、顔の見えるヒトたちと近所を豊かにできる取組みを実施。</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555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2014032">
                <a:tc gridSpan="2">
                  <a:txBody>
                    <a:bodyPr/>
                    <a:lstStyle/>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■商店街をはじめ八尾市内のお店の認知向上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・昔の賑わいを取り戻したい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・人と人との繋がりを形にしてイベントを実施したい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・商店街を日常的に使えるきっかけを作りたい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・お店同士の繋がりの場を作りたい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■空き店舗の活用</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・地域と連携して空き店舗対策を講じたい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・商店街内不動産会社とお寺が、周辺の空き家を活用し、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「古くて新しい」場所と文化をつくる「</a:t>
                      </a:r>
                      <a:r>
                        <a:rPr kumimoji="1" lang="en-US" altLang="ja-JP" sz="900" b="0" dirty="0">
                          <a:solidFill>
                            <a:schemeClr val="tx1"/>
                          </a:solidFill>
                          <a:latin typeface="Meiryo UI" panose="020B0604030504040204" pitchFamily="50" charset="-128"/>
                          <a:ea typeface="Meiryo UI" panose="020B0604030504040204" pitchFamily="50" charset="-128"/>
                        </a:rPr>
                        <a:t>MONZEN1607</a:t>
                      </a:r>
                      <a:r>
                        <a:rPr kumimoji="1" lang="ja-JP" altLang="en-US" sz="900" b="0" dirty="0">
                          <a:solidFill>
                            <a:schemeClr val="tx1"/>
                          </a:solidFill>
                          <a:latin typeface="Meiryo UI" panose="020B0604030504040204" pitchFamily="50" charset="-128"/>
                          <a:ea typeface="Meiryo UI" panose="020B0604030504040204" pitchFamily="50" charset="-128"/>
                        </a:rPr>
                        <a:t>」プロ</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3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ジェクトを実施しており、商店街も連携して取り組みたい。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■八尾市内の素敵なお店が集まる「ちょっと、そこまで。」を開催</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・商店街と八尾天満宮、</a:t>
                      </a:r>
                      <a:r>
                        <a:rPr kumimoji="1" lang="en-US" altLang="ja-JP" sz="900" dirty="0">
                          <a:solidFill>
                            <a:schemeClr val="tx1"/>
                          </a:solidFill>
                          <a:latin typeface="Meiryo UI" panose="020B0604030504040204" pitchFamily="50" charset="-128"/>
                          <a:ea typeface="Meiryo UI" panose="020B0604030504040204" pitchFamily="50" charset="-128"/>
                        </a:rPr>
                        <a:t>MONZEN1607</a:t>
                      </a:r>
                      <a:r>
                        <a:rPr kumimoji="1" lang="ja-JP" altLang="en-US" sz="900" dirty="0">
                          <a:solidFill>
                            <a:schemeClr val="tx1"/>
                          </a:solidFill>
                          <a:latin typeface="Meiryo UI" panose="020B0604030504040204" pitchFamily="50" charset="-128"/>
                          <a:ea typeface="Meiryo UI" panose="020B0604030504040204" pitchFamily="50" charset="-128"/>
                        </a:rPr>
                        <a:t>が連携し</a:t>
                      </a:r>
                      <a:r>
                        <a:rPr kumimoji="1" lang="ja-JP" altLang="en-US" sz="900" b="1" dirty="0">
                          <a:solidFill>
                            <a:schemeClr val="tx1"/>
                          </a:solidFill>
                          <a:latin typeface="Meiryo UI" panose="020B0604030504040204" pitchFamily="50" charset="-128"/>
                          <a:ea typeface="Meiryo UI" panose="020B0604030504040204" pitchFamily="50" charset="-128"/>
                        </a:rPr>
                        <a:t>、空き店舗前を</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活用したムーブメントとしてマルシェを開催</a:t>
                      </a:r>
                      <a:r>
                        <a:rPr kumimoji="1" lang="ja-JP" altLang="en-US" sz="900" dirty="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・商店街店舗と八尾市内の素敵なお店が出店。商店街以外の</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出店者には、商店街や</a:t>
                      </a:r>
                      <a:r>
                        <a:rPr kumimoji="1" lang="en-US" altLang="ja-JP" sz="900" dirty="0">
                          <a:solidFill>
                            <a:schemeClr val="tx1"/>
                          </a:solidFill>
                          <a:latin typeface="Meiryo UI" panose="020B0604030504040204" pitchFamily="50" charset="-128"/>
                          <a:ea typeface="Meiryo UI" panose="020B0604030504040204" pitchFamily="50" charset="-128"/>
                        </a:rPr>
                        <a:t>MONZEN1607</a:t>
                      </a:r>
                      <a:r>
                        <a:rPr kumimoji="1" lang="ja-JP" altLang="en-US" sz="900" dirty="0">
                          <a:solidFill>
                            <a:schemeClr val="tx1"/>
                          </a:solidFill>
                          <a:latin typeface="Meiryo UI" panose="020B0604030504040204" pitchFamily="50" charset="-128"/>
                          <a:ea typeface="Meiryo UI" panose="020B0604030504040204" pitchFamily="50" charset="-128"/>
                        </a:rPr>
                        <a:t>の空き店舗前に屋台を</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設置し、販売やワークショップを行い軒を連ねた。</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3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・多くのマルシェ型イベントでは出店増加・規模拡大を目標とすることが</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多いが、「ちょっと、そこまで。」は、マルシェ出店を機に</a:t>
                      </a:r>
                      <a:r>
                        <a:rPr kumimoji="1" lang="ja-JP" altLang="en-US" sz="900" b="1" dirty="0">
                          <a:solidFill>
                            <a:schemeClr val="tx1"/>
                          </a:solidFill>
                          <a:latin typeface="Meiryo UI" panose="020B0604030504040204" pitchFamily="50" charset="-128"/>
                          <a:ea typeface="Meiryo UI" panose="020B0604030504040204" pitchFamily="50" charset="-128"/>
                        </a:rPr>
                        <a:t>空き店舗に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新たな良い店主が入居し、最終的には出店スペースがなくなること</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を目標</a:t>
                      </a:r>
                      <a:r>
                        <a:rPr kumimoji="1" lang="ja-JP" altLang="en-US" sz="900" dirty="0">
                          <a:solidFill>
                            <a:schemeClr val="tx1"/>
                          </a:solidFill>
                          <a:latin typeface="Meiryo UI" panose="020B0604030504040204" pitchFamily="50" charset="-128"/>
                          <a:ea typeface="Meiryo UI" panose="020B0604030504040204" pitchFamily="50" charset="-128"/>
                        </a:rPr>
                        <a:t>にしている。ご縁がつながった出店者、既存の組合員、</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　未来の組合員とその時に合う形に変えながら、取り組んでいる。</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40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rPr>
                        <a:t>・告知は商店街の</a:t>
                      </a:r>
                      <a:r>
                        <a:rPr kumimoji="1" lang="en-US" altLang="ja-JP" sz="900" dirty="0">
                          <a:solidFill>
                            <a:schemeClr val="tx1"/>
                          </a:solidFill>
                          <a:latin typeface="Meiryo UI" panose="020B0604030504040204" pitchFamily="50" charset="-128"/>
                          <a:ea typeface="Meiryo UI" panose="020B0604030504040204" pitchFamily="50" charset="-128"/>
                        </a:rPr>
                        <a:t>SNS</a:t>
                      </a:r>
                      <a:r>
                        <a:rPr kumimoji="1" lang="ja-JP" altLang="en-US" sz="900" dirty="0">
                          <a:solidFill>
                            <a:schemeClr val="tx1"/>
                          </a:solidFill>
                          <a:latin typeface="Meiryo UI" panose="020B0604030504040204" pitchFamily="50" charset="-128"/>
                          <a:ea typeface="Meiryo UI" panose="020B0604030504040204" pitchFamily="50" charset="-128"/>
                        </a:rPr>
                        <a:t>を使用しつつ、</a:t>
                      </a:r>
                      <a:r>
                        <a:rPr kumimoji="1" lang="ja-JP" altLang="en-US" sz="900" b="1" dirty="0">
                          <a:solidFill>
                            <a:schemeClr val="tx1"/>
                          </a:solidFill>
                          <a:latin typeface="Meiryo UI" panose="020B0604030504040204" pitchFamily="50" charset="-128"/>
                          <a:ea typeface="Meiryo UI" panose="020B0604030504040204" pitchFamily="50" charset="-128"/>
                        </a:rPr>
                        <a:t>各出店者が</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告知や</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日常のお客様との関係性で</a:t>
                      </a:r>
                      <a:r>
                        <a:rPr kumimoji="1" lang="en-US" altLang="ja-JP" sz="900" b="1" dirty="0">
                          <a:solidFill>
                            <a:schemeClr val="tx1"/>
                          </a:solidFill>
                          <a:latin typeface="Meiryo UI" panose="020B0604030504040204" pitchFamily="50" charset="-128"/>
                          <a:ea typeface="Meiryo UI" panose="020B0604030504040204" pitchFamily="50" charset="-128"/>
                        </a:rPr>
                        <a:t>PR</a:t>
                      </a:r>
                      <a:r>
                        <a:rPr kumimoji="1" lang="ja-JP" altLang="en-US" sz="900" b="0" dirty="0">
                          <a:solidFill>
                            <a:schemeClr val="tx1"/>
                          </a:solidFill>
                          <a:latin typeface="Meiryo UI" panose="020B0604030504040204" pitchFamily="50" charset="-128"/>
                          <a:ea typeface="Meiryo UI" panose="020B0604030504040204" pitchFamily="50" charset="-128"/>
                        </a:rPr>
                        <a:t>することで、集客効果が高くなった。</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R5</a:t>
                      </a:r>
                      <a:r>
                        <a:rPr kumimoji="1" lang="ja-JP" altLang="en-US" sz="900" b="0" dirty="0">
                          <a:solidFill>
                            <a:schemeClr val="tx1"/>
                          </a:solidFill>
                          <a:latin typeface="Meiryo UI" panose="020B0604030504040204" pitchFamily="50" charset="-128"/>
                          <a:ea typeface="Meiryo UI" panose="020B0604030504040204" pitchFamily="50" charset="-128"/>
                        </a:rPr>
                        <a:t>年開催では、八尾市内の出店者数</a:t>
                      </a:r>
                      <a:r>
                        <a:rPr kumimoji="1" lang="en-US" altLang="ja-JP" sz="900" b="0" dirty="0">
                          <a:solidFill>
                            <a:schemeClr val="tx1"/>
                          </a:solidFill>
                          <a:latin typeface="Meiryo UI" panose="020B0604030504040204" pitchFamily="50" charset="-128"/>
                          <a:ea typeface="Meiryo UI" panose="020B0604030504040204" pitchFamily="50" charset="-128"/>
                        </a:rPr>
                        <a:t>50</a:t>
                      </a:r>
                      <a:r>
                        <a:rPr kumimoji="1" lang="ja-JP" altLang="en-US" sz="900" b="0" dirty="0">
                          <a:solidFill>
                            <a:schemeClr val="tx1"/>
                          </a:solidFill>
                          <a:latin typeface="Meiryo UI" panose="020B0604030504040204" pitchFamily="50" charset="-128"/>
                          <a:ea typeface="Meiryo UI" panose="020B0604030504040204" pitchFamily="50" charset="-128"/>
                        </a:rPr>
                        <a:t>店舗、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店舗が参加。来場者数は約</a:t>
                      </a:r>
                      <a:r>
                        <a:rPr kumimoji="1" lang="en-US" altLang="ja-JP" sz="900" b="0" dirty="0">
                          <a:solidFill>
                            <a:schemeClr val="tx1"/>
                          </a:solidFill>
                          <a:latin typeface="Meiryo UI" panose="020B0604030504040204" pitchFamily="50" charset="-128"/>
                          <a:ea typeface="Meiryo UI" panose="020B0604030504040204" pitchFamily="50" charset="-128"/>
                        </a:rPr>
                        <a:t>3500</a:t>
                      </a:r>
                      <a:r>
                        <a:rPr kumimoji="1" lang="ja-JP" altLang="en-US" sz="900" b="0" dirty="0">
                          <a:solidFill>
                            <a:schemeClr val="tx1"/>
                          </a:solidFill>
                          <a:latin typeface="Meiryo UI" panose="020B0604030504040204" pitchFamily="50" charset="-128"/>
                          <a:ea typeface="Meiryo UI" panose="020B0604030504040204" pitchFamily="50" charset="-128"/>
                        </a:rPr>
                        <a:t>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6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年開催では、八尾市内の出店者数</a:t>
                      </a:r>
                      <a:r>
                        <a:rPr kumimoji="1" lang="en-US" altLang="ja-JP" sz="900" b="0" dirty="0">
                          <a:solidFill>
                            <a:schemeClr val="tx1"/>
                          </a:solidFill>
                          <a:latin typeface="Meiryo UI" panose="020B0604030504040204" pitchFamily="50" charset="-128"/>
                          <a:ea typeface="Meiryo UI" panose="020B0604030504040204" pitchFamily="50" charset="-128"/>
                        </a:rPr>
                        <a:t>70</a:t>
                      </a:r>
                      <a:r>
                        <a:rPr kumimoji="1" lang="ja-JP" altLang="en-US" sz="900" b="0" dirty="0">
                          <a:solidFill>
                            <a:schemeClr val="tx1"/>
                          </a:solidFill>
                          <a:latin typeface="Meiryo UI" panose="020B0604030504040204" pitchFamily="50" charset="-128"/>
                          <a:ea typeface="Meiryo UI" panose="020B0604030504040204" pitchFamily="50" charset="-128"/>
                        </a:rPr>
                        <a:t>店舗、</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商店街</a:t>
                      </a:r>
                      <a:r>
                        <a:rPr kumimoji="1" lang="en-US" altLang="ja-JP" sz="900" b="0" dirty="0">
                          <a:solidFill>
                            <a:schemeClr val="tx1"/>
                          </a:solidFill>
                          <a:latin typeface="Meiryo UI" panose="020B0604030504040204" pitchFamily="50" charset="-128"/>
                          <a:ea typeface="Meiryo UI" panose="020B0604030504040204" pitchFamily="50" charset="-128"/>
                        </a:rPr>
                        <a:t>27</a:t>
                      </a:r>
                      <a:r>
                        <a:rPr kumimoji="1" lang="ja-JP" altLang="en-US" sz="900" b="0" dirty="0">
                          <a:solidFill>
                            <a:schemeClr val="tx1"/>
                          </a:solidFill>
                          <a:latin typeface="Meiryo UI" panose="020B0604030504040204" pitchFamily="50" charset="-128"/>
                          <a:ea typeface="Meiryo UI" panose="020B0604030504040204" pitchFamily="50" charset="-128"/>
                        </a:rPr>
                        <a:t>店舗、近隣店舗</a:t>
                      </a:r>
                      <a:r>
                        <a:rPr kumimoji="1" lang="en-US" altLang="ja-JP" sz="900" b="0" dirty="0">
                          <a:solidFill>
                            <a:schemeClr val="tx1"/>
                          </a:solidFill>
                          <a:latin typeface="Meiryo UI" panose="020B0604030504040204" pitchFamily="50" charset="-128"/>
                          <a:ea typeface="Meiryo UI" panose="020B0604030504040204" pitchFamily="50" charset="-128"/>
                        </a:rPr>
                        <a:t>3</a:t>
                      </a:r>
                      <a:r>
                        <a:rPr kumimoji="1" lang="ja-JP" altLang="en-US" sz="900" b="0" dirty="0">
                          <a:solidFill>
                            <a:schemeClr val="tx1"/>
                          </a:solidFill>
                          <a:latin typeface="Meiryo UI" panose="020B0604030504040204" pitchFamily="50" charset="-128"/>
                          <a:ea typeface="Meiryo UI" panose="020B0604030504040204" pitchFamily="50" charset="-128"/>
                        </a:rPr>
                        <a:t>店舗が参加。</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来場者数は約</a:t>
                      </a:r>
                      <a:r>
                        <a:rPr kumimoji="1" lang="en-US" altLang="ja-JP" sz="900" b="0" dirty="0">
                          <a:solidFill>
                            <a:schemeClr val="tx1"/>
                          </a:solidFill>
                          <a:latin typeface="Meiryo UI" panose="020B0604030504040204" pitchFamily="50" charset="-128"/>
                          <a:ea typeface="Meiryo UI" panose="020B0604030504040204" pitchFamily="50" charset="-128"/>
                        </a:rPr>
                        <a:t>4000</a:t>
                      </a:r>
                      <a:r>
                        <a:rPr kumimoji="1" lang="ja-JP" altLang="en-US" sz="900" b="0" dirty="0">
                          <a:solidFill>
                            <a:schemeClr val="tx1"/>
                          </a:solidFill>
                          <a:latin typeface="Meiryo UI" panose="020B0604030504040204" pitchFamily="50" charset="-128"/>
                          <a:ea typeface="Meiryo UI" panose="020B0604030504040204" pitchFamily="50" charset="-128"/>
                        </a:rPr>
                        <a:t>人。</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・出店者に関しては特別募集を行っていないが、活動の認知が</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広がっており、多くの問い合わせが来るようになったことから、</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a:t>
                      </a:r>
                      <a:r>
                        <a:rPr kumimoji="1" lang="ja-JP" altLang="en-US" sz="900" b="1" dirty="0">
                          <a:solidFill>
                            <a:schemeClr val="tx1"/>
                          </a:solidFill>
                          <a:latin typeface="Meiryo UI" panose="020B0604030504040204" pitchFamily="50" charset="-128"/>
                          <a:ea typeface="Meiryo UI" panose="020B0604030504040204" pitchFamily="50" charset="-128"/>
                        </a:rPr>
                        <a:t>出店者数は年々増加</a:t>
                      </a:r>
                      <a:r>
                        <a:rPr kumimoji="1" lang="ja-JP" altLang="en-US" sz="900" b="0" dirty="0">
                          <a:solidFill>
                            <a:schemeClr val="tx1"/>
                          </a:solidFill>
                          <a:latin typeface="Meiryo UI" panose="020B0604030504040204" pitchFamily="50" charset="-128"/>
                          <a:ea typeface="Meiryo UI" panose="020B0604030504040204" pitchFamily="50" charset="-128"/>
                        </a:rPr>
                        <a:t>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endParaRPr kumimoji="1" lang="en-US" altLang="ja-JP" sz="5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・今回は出店者の情報を掲載した冊子も用意し、約</a:t>
                      </a:r>
                      <a:r>
                        <a:rPr kumimoji="1" lang="en-US" altLang="ja-JP" sz="900" b="0" dirty="0">
                          <a:solidFill>
                            <a:schemeClr val="tx1"/>
                          </a:solidFill>
                          <a:latin typeface="Meiryo UI" panose="020B0604030504040204" pitchFamily="50" charset="-128"/>
                          <a:ea typeface="Meiryo UI" panose="020B0604030504040204" pitchFamily="50" charset="-128"/>
                        </a:rPr>
                        <a:t>3000</a:t>
                      </a:r>
                      <a:r>
                        <a:rPr kumimoji="1" lang="ja-JP" altLang="en-US" sz="900" b="0" dirty="0">
                          <a:solidFill>
                            <a:schemeClr val="tx1"/>
                          </a:solidFill>
                          <a:latin typeface="Meiryo UI" panose="020B0604030504040204" pitchFamily="50" charset="-128"/>
                          <a:ea typeface="Meiryo UI" panose="020B0604030504040204" pitchFamily="50" charset="-128"/>
                        </a:rPr>
                        <a:t>部を</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来場者に配布したことで</a:t>
                      </a:r>
                      <a:r>
                        <a:rPr kumimoji="1" lang="ja-JP" altLang="en-US" sz="900" b="1"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コンセプトである</a:t>
                      </a:r>
                      <a:r>
                        <a:rPr kumimoji="1" lang="ja-JP" altLang="en-US" sz="900" b="1" dirty="0">
                          <a:solidFill>
                            <a:schemeClr val="tx1"/>
                          </a:solidFill>
                          <a:latin typeface="Meiryo UI" panose="020B0604030504040204" pitchFamily="50" charset="-128"/>
                          <a:ea typeface="Meiryo UI" panose="020B0604030504040204" pitchFamily="50" charset="-128"/>
                        </a:rPr>
                        <a:t>「残りの</a:t>
                      </a:r>
                      <a:r>
                        <a:rPr kumimoji="1" lang="en-US" altLang="ja-JP" sz="900" b="1" dirty="0">
                          <a:solidFill>
                            <a:schemeClr val="tx1"/>
                          </a:solidFill>
                          <a:latin typeface="Meiryo UI" panose="020B0604030504040204" pitchFamily="50" charset="-128"/>
                          <a:ea typeface="Meiryo UI" panose="020B0604030504040204" pitchFamily="50" charset="-128"/>
                        </a:rPr>
                        <a:t>364</a:t>
                      </a:r>
                      <a:r>
                        <a:rPr kumimoji="1" lang="ja-JP" altLang="en-US" sz="900" b="1" dirty="0">
                          <a:solidFill>
                            <a:schemeClr val="tx1"/>
                          </a:solidFill>
                          <a:latin typeface="Meiryo UI" panose="020B0604030504040204" pitchFamily="50" charset="-128"/>
                          <a:ea typeface="Meiryo UI" panose="020B0604030504040204" pitchFamily="50" charset="-128"/>
                        </a:rPr>
                        <a:t>日に</a:t>
                      </a:r>
                      <a:endParaRPr kumimoji="1" lang="en-US" altLang="ja-JP" sz="900" b="1"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Meiryo UI" panose="020B0604030504040204" pitchFamily="50" charset="-128"/>
                          <a:ea typeface="Meiryo UI" panose="020B0604030504040204" pitchFamily="50" charset="-128"/>
                        </a:rPr>
                        <a:t>　繋がる</a:t>
                      </a:r>
                      <a:r>
                        <a:rPr kumimoji="1" lang="en-US" altLang="ja-JP" sz="900" b="1" dirty="0">
                          <a:solidFill>
                            <a:schemeClr val="tx1"/>
                          </a:solidFill>
                          <a:latin typeface="Meiryo UI" panose="020B0604030504040204" pitchFamily="50" charset="-128"/>
                          <a:ea typeface="Meiryo UI" panose="020B0604030504040204" pitchFamily="50" charset="-128"/>
                        </a:rPr>
                        <a:t>1</a:t>
                      </a:r>
                      <a:r>
                        <a:rPr kumimoji="1" lang="ja-JP" altLang="en-US" sz="900" b="1" dirty="0">
                          <a:solidFill>
                            <a:schemeClr val="tx1"/>
                          </a:solidFill>
                          <a:latin typeface="Meiryo UI" panose="020B0604030504040204" pitchFamily="50" charset="-128"/>
                          <a:ea typeface="Meiryo UI" panose="020B0604030504040204" pitchFamily="50" charset="-128"/>
                        </a:rPr>
                        <a:t>日に。」</a:t>
                      </a:r>
                      <a:r>
                        <a:rPr kumimoji="1" lang="ja-JP" altLang="en-US" sz="900" b="0" dirty="0">
                          <a:solidFill>
                            <a:schemeClr val="tx1"/>
                          </a:solidFill>
                          <a:latin typeface="Meiryo UI" panose="020B0604030504040204" pitchFamily="50" charset="-128"/>
                          <a:ea typeface="Meiryo UI" panose="020B0604030504040204" pitchFamily="50" charset="-128"/>
                        </a:rPr>
                        <a:t>をより意識することに繋がった。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今後も引き続き、継続してムーブメントを実施する予定。</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2555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81397">
                <a:tc gridSpan="6">
                  <a:txBody>
                    <a:bodyPr/>
                    <a:lstStyle/>
                    <a:p>
                      <a:pPr marL="0" marR="0" lvl="0" indent="0"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参加人数も大切ですが、会いたい人に会いにきてるというのも大切。普段は別の場所で八尾の風景を作っている素敵なお店さんや人と「ちょっと、そこまで。」という場の風景を一緒に作ることができて本当に嬉しいです。商店街とマチと建物と空間が大好きで、いつもは空白だと感じる場所も余白となり小さな主語が集まり生まれていく八尾の未来の風景を感じることができました。出店スペースをなくすことを目標に今後も継続して商店街と地域を盛り上げていきたいで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555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473233">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a:t>
                      </a:r>
                      <a:r>
                        <a:rPr kumimoji="1" lang="zh-TW" altLang="en-US" sz="900" dirty="0">
                          <a:latin typeface="Meiryo UI" panose="020B0604030504040204" pitchFamily="50" charset="-128"/>
                          <a:ea typeface="Meiryo UI" panose="020B0604030504040204" pitchFamily="50" charset="-128"/>
                        </a:rPr>
                        <a:t>八尾市商業協同組合</a:t>
                      </a:r>
                      <a:r>
                        <a:rPr kumimoji="1" lang="ja-JP" altLang="en-US" sz="900" dirty="0">
                          <a:latin typeface="Meiryo UI" panose="020B0604030504040204" pitchFamily="50" charset="-128"/>
                          <a:ea typeface="Meiryo UI" panose="020B0604030504040204" pitchFamily="50" charset="-128"/>
                        </a:rPr>
                        <a:t>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■協力：八尾天満宮、</a:t>
                      </a:r>
                      <a:r>
                        <a:rPr kumimoji="1" lang="en-US" altLang="ja-JP" sz="900" dirty="0">
                          <a:latin typeface="Meiryo UI" panose="020B0604030504040204" pitchFamily="50" charset="-128"/>
                          <a:ea typeface="Meiryo UI" panose="020B0604030504040204" pitchFamily="50" charset="-128"/>
                        </a:rPr>
                        <a:t>MONZEN1607</a:t>
                      </a: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555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58141">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4"/>
                        </a:rPr>
                        <a:t>https://osaka-shotengai-info.com/ss/family-r/</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八尾市商業協同組合</a:t>
                      </a:r>
                      <a:r>
                        <a:rPr kumimoji="1" lang="ja-JP" altLang="en-US" sz="900" dirty="0">
                          <a:latin typeface="Meiryo UI" panose="020B0604030504040204" pitchFamily="50" charset="-128"/>
                          <a:ea typeface="Meiryo UI" panose="020B0604030504040204" pitchFamily="50" charset="-128"/>
                        </a:rPr>
                        <a:t>　公式</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5"/>
                        </a:rPr>
                        <a:t>https://family-r.com/</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ちょっと、そこまで。</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Instagram</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https://www.instagram.com/yaobuylocal/</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3" name="テキスト ボックス 2">
            <a:extLst>
              <a:ext uri="{FF2B5EF4-FFF2-40B4-BE49-F238E27FC236}">
                <a16:creationId xmlns:a16="http://schemas.microsoft.com/office/drawing/2014/main" id="{FB45E332-F198-E75E-1BBD-429D915D898F}"/>
              </a:ext>
            </a:extLst>
          </p:cNvPr>
          <p:cNvSpPr txBox="1"/>
          <p:nvPr/>
        </p:nvSpPr>
        <p:spPr>
          <a:xfrm>
            <a:off x="3154252" y="6848947"/>
            <a:ext cx="1644533"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R6</a:t>
            </a:r>
            <a:r>
              <a:rPr lang="ja-JP" altLang="en-US" sz="800" dirty="0">
                <a:latin typeface="Meiryo UI" panose="020B0604030504040204" pitchFamily="50" charset="-128"/>
                <a:ea typeface="Meiryo UI" panose="020B0604030504040204" pitchFamily="50" charset="-128"/>
              </a:rPr>
              <a:t>年 イベントチラシ</a:t>
            </a:r>
          </a:p>
        </p:txBody>
      </p:sp>
      <p:sp>
        <p:nvSpPr>
          <p:cNvPr id="4" name="テキスト ボックス 3">
            <a:extLst>
              <a:ext uri="{FF2B5EF4-FFF2-40B4-BE49-F238E27FC236}">
                <a16:creationId xmlns:a16="http://schemas.microsoft.com/office/drawing/2014/main" id="{A7EC9FA7-0A7A-09C2-300C-913CFA632CA6}"/>
              </a:ext>
            </a:extLst>
          </p:cNvPr>
          <p:cNvSpPr txBox="1"/>
          <p:nvPr/>
        </p:nvSpPr>
        <p:spPr>
          <a:xfrm>
            <a:off x="1496585" y="6848947"/>
            <a:ext cx="1750310" cy="21544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 イベント風景</a:t>
            </a:r>
          </a:p>
        </p:txBody>
      </p:sp>
      <p:sp>
        <p:nvSpPr>
          <p:cNvPr id="5" name="テキスト ボックス 4">
            <a:extLst>
              <a:ext uri="{FF2B5EF4-FFF2-40B4-BE49-F238E27FC236}">
                <a16:creationId xmlns:a16="http://schemas.microsoft.com/office/drawing/2014/main" id="{C5439EC1-0810-FA1C-247C-5AAAE490865C}"/>
              </a:ext>
            </a:extLst>
          </p:cNvPr>
          <p:cNvSpPr txBox="1"/>
          <p:nvPr/>
        </p:nvSpPr>
        <p:spPr>
          <a:xfrm>
            <a:off x="223723" y="6848947"/>
            <a:ext cx="1414676" cy="21544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 イベントチラシ</a:t>
            </a:r>
            <a:endParaRPr lang="en-US" altLang="ja-JP" sz="8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4D636632-1740-9A53-E3F4-4694438A4A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575" y="5729116"/>
            <a:ext cx="1112674" cy="1112674"/>
          </a:xfrm>
          <a:prstGeom prst="rect">
            <a:avLst/>
          </a:prstGeom>
        </p:spPr>
      </p:pic>
      <p:pic>
        <p:nvPicPr>
          <p:cNvPr id="7" name="図 6">
            <a:extLst>
              <a:ext uri="{FF2B5EF4-FFF2-40B4-BE49-F238E27FC236}">
                <a16:creationId xmlns:a16="http://schemas.microsoft.com/office/drawing/2014/main" id="{135F2924-D5CF-2213-50B5-608BE21B25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52551" y="5729116"/>
            <a:ext cx="1115156" cy="1117386"/>
          </a:xfrm>
          <a:prstGeom prst="rect">
            <a:avLst/>
          </a:prstGeom>
        </p:spPr>
      </p:pic>
      <p:pic>
        <p:nvPicPr>
          <p:cNvPr id="8" name="図 7">
            <a:extLst>
              <a:ext uri="{FF2B5EF4-FFF2-40B4-BE49-F238E27FC236}">
                <a16:creationId xmlns:a16="http://schemas.microsoft.com/office/drawing/2014/main" id="{C881CAB8-530D-C6DE-F168-2858367CE5F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93816" y="5826145"/>
            <a:ext cx="1519948" cy="1013299"/>
          </a:xfrm>
          <a:prstGeom prst="rect">
            <a:avLst/>
          </a:prstGeom>
        </p:spPr>
      </p:pic>
      <p:sp>
        <p:nvSpPr>
          <p:cNvPr id="9" name="テキスト ボックス 8">
            <a:extLst>
              <a:ext uri="{FF2B5EF4-FFF2-40B4-BE49-F238E27FC236}">
                <a16:creationId xmlns:a16="http://schemas.microsoft.com/office/drawing/2014/main" id="{71C365B4-5A51-2AEB-1767-B276C66CACAF}"/>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7</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27</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R6-48</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P2</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602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extLst>
              <p:ext uri="{D42A27DB-BD31-4B8C-83A1-F6EECF244321}">
                <p14:modId xmlns:p14="http://schemas.microsoft.com/office/powerpoint/2010/main" val="2746657913"/>
              </p:ext>
            </p:extLst>
          </p:nvPr>
        </p:nvGraphicFramePr>
        <p:xfrm>
          <a:off x="-1" y="246122"/>
          <a:ext cx="9360551" cy="6832952"/>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79">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18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国分西商店会</a:t>
                      </a: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所在地：柏原市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最寄駅：近鉄大阪線 国分駅</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33</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・大阪府／デジタルスタンプラリー活用で大盛況の「おいな</a:t>
                      </a:r>
                      <a:r>
                        <a:rPr lang="en-US" altLang="ja-JP" sz="800" dirty="0">
                          <a:hlinkClick r:id="rId3"/>
                        </a:rPr>
                        <a:t>〜</a:t>
                      </a:r>
                      <a:r>
                        <a:rPr lang="ja-JP" altLang="en-US" sz="800" dirty="0">
                          <a:hlinkClick r:id="rId3"/>
                        </a:rPr>
                        <a:t>れ国分祭」（１）</a:t>
                      </a:r>
                      <a:r>
                        <a:rPr lang="en-US" altLang="ja-JP" sz="800" dirty="0">
                          <a:hlinkClick r:id="rId3"/>
                        </a:rPr>
                        <a:t>〈</a:t>
                      </a:r>
                      <a:r>
                        <a:rPr lang="ja-JP" altLang="en-US" sz="800" dirty="0">
                          <a:hlinkClick r:id="rId3"/>
                        </a:rPr>
                        <a:t>モデル創出事業</a:t>
                      </a:r>
                      <a:r>
                        <a:rPr lang="en-US" altLang="ja-JP" sz="800" dirty="0">
                          <a:hlinkClick r:id="rId3"/>
                        </a:rPr>
                        <a:t>〉 (ndl.go.jp)</a:t>
                      </a:r>
                      <a:r>
                        <a:rPr lang="ja-JP" altLang="en-US" sz="800" dirty="0"/>
                        <a:t>（</a:t>
                      </a:r>
                      <a:r>
                        <a:rPr lang="en-US" altLang="ja-JP" sz="800" dirty="0"/>
                        <a:t>R5.2.24</a:t>
                      </a:r>
                      <a:r>
                        <a:rPr lang="ja-JP" altLang="en-US" sz="800" dirty="0"/>
                        <a:t>）</a:t>
                      </a:r>
                      <a:endParaRPr lang="en-US" altLang="ja-JP" sz="800" dirty="0"/>
                    </a:p>
                    <a:p>
                      <a:r>
                        <a:rPr lang="ja-JP" altLang="en-US" sz="800" dirty="0">
                          <a:hlinkClick r:id="rId4"/>
                        </a:rPr>
                        <a:t>・大阪府／デジタルスタンプラリー活用で大盛況の「おいな</a:t>
                      </a:r>
                      <a:r>
                        <a:rPr lang="en-US" altLang="ja-JP" sz="800" dirty="0">
                          <a:hlinkClick r:id="rId4"/>
                        </a:rPr>
                        <a:t>〜</a:t>
                      </a:r>
                      <a:r>
                        <a:rPr lang="ja-JP" altLang="en-US" sz="800" dirty="0">
                          <a:hlinkClick r:id="rId4"/>
                        </a:rPr>
                        <a:t>れ国分祭」（２）</a:t>
                      </a:r>
                      <a:r>
                        <a:rPr lang="en-US" altLang="ja-JP" sz="800" dirty="0">
                          <a:hlinkClick r:id="rId4"/>
                        </a:rPr>
                        <a:t>〈</a:t>
                      </a:r>
                      <a:r>
                        <a:rPr lang="ja-JP" altLang="en-US" sz="800" dirty="0">
                          <a:hlinkClick r:id="rId4"/>
                        </a:rPr>
                        <a:t>モデル創出事業</a:t>
                      </a:r>
                      <a:r>
                        <a:rPr lang="en-US" altLang="ja-JP" sz="800" dirty="0">
                          <a:hlinkClick r:id="rId4"/>
                        </a:rPr>
                        <a:t>〉 (ndl.go.jp)</a:t>
                      </a:r>
                      <a:r>
                        <a:rPr lang="ja-JP" altLang="en-US" sz="800" dirty="0"/>
                        <a:t>（</a:t>
                      </a:r>
                      <a:r>
                        <a:rPr lang="en-US" altLang="ja-JP" sz="800" dirty="0"/>
                        <a:t>R5.2.24</a:t>
                      </a:r>
                      <a:r>
                        <a:rPr lang="ja-JP" altLang="en-US" sz="800" dirty="0"/>
                        <a:t>）ほか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1839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540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Meiryo UI" panose="020B0604030504040204" pitchFamily="50" charset="-128"/>
                          <a:ea typeface="Meiryo UI" panose="020B0604030504040204" pitchFamily="50" charset="-128"/>
                        </a:rPr>
                        <a:t>地域をつなぐデジタルスタンプラリーによる「国分」エリアのリ・ブランディング！</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4</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449119">
                <a:tc gridSpan="6">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国分西商店会が主催してきた、地域の恒例イベント「おいな～れ国分祭」に合わせて、デジタルを活用したスタンプラリーを実施。地域の諸団体、企業、関西福祉科学大学、大阪教育大学の協力のもとに、柏原市の公認アプリを活用して企画。国分エリアの店舗や歴史的名所をめぐることで、地域の魅力を知りながらスタンプを獲得できるデジタルスタンプラリーを開催し、周辺エリアとの連携を強めながら、従来より広範囲への魅力発信に取り組んだ。</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1839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1584000">
                <a:tc gridSpan="2">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・コロナ禍で人通りが途絶え、稀薄になってしまった街なかの交流を再生させたい。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・地域の企業、大学、諸団体間で交流して、共住するまちの良さを再発見・再共有したい。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・商店街だけではなく、地域の歴史的名所などの魅力についても情報発信したい。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・地域の恒例イベントを従来よりも盛り上げたい。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・商店街でデジタルを活用した実績が無く、そのノウハウを獲得する機会を作りたい。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国分エリアの店舗や歴史的名所を巡ってデジタルスタンプを集め、オンライン抽選会に参加できるスタンプラリーを開催。</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タンプラリーのスポットは商店会店舗の他にも、地域のサポーターの協力により魅力ある店舗を選定。関西福祉科学大学の学生は地域企業を選定。柏原歴史資料館と大阪教育大学の学生は、国分エリアの歴史を学べる史跡など、多彩なスポットを選定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GPS</a:t>
                      </a:r>
                      <a:r>
                        <a:rPr kumimoji="1" lang="ja-JP" altLang="en-US" sz="900" b="0" dirty="0">
                          <a:solidFill>
                            <a:schemeClr val="tx1"/>
                          </a:solidFill>
                          <a:latin typeface="Meiryo UI" panose="020B0604030504040204" pitchFamily="50" charset="-128"/>
                          <a:ea typeface="Meiryo UI" panose="020B0604030504040204" pitchFamily="50" charset="-128"/>
                        </a:rPr>
                        <a:t>や</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コードを活用しながらスポットを設定し、</a:t>
                      </a:r>
                      <a:r>
                        <a:rPr kumimoji="1" lang="ja-JP" altLang="en-US" sz="900" b="1" dirty="0">
                          <a:solidFill>
                            <a:schemeClr val="tx1"/>
                          </a:solidFill>
                          <a:latin typeface="Meiryo UI" panose="020B0604030504040204" pitchFamily="50" charset="-128"/>
                          <a:ea typeface="Meiryo UI" panose="020B0604030504040204" pitchFamily="50" charset="-128"/>
                        </a:rPr>
                        <a:t>商店街周辺を回遊できるようなスタンプラリーコースを作成した</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・デジタルスタンプラリー期間を</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a:t>
                      </a:r>
                      <a:r>
                        <a:rPr kumimoji="1" lang="ja-JP" altLang="en-US" sz="900" b="0" dirty="0">
                          <a:solidFill>
                            <a:schemeClr val="tx1"/>
                          </a:solidFill>
                          <a:latin typeface="Meiryo UI" panose="020B0604030504040204" pitchFamily="50" charset="-128"/>
                          <a:ea typeface="Meiryo UI" panose="020B0604030504040204" pitchFamily="50" charset="-128"/>
                        </a:rPr>
                        <a:t>日～</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19</a:t>
                      </a:r>
                      <a:r>
                        <a:rPr kumimoji="1" lang="ja-JP" altLang="en-US" sz="900" b="0" dirty="0">
                          <a:solidFill>
                            <a:schemeClr val="tx1"/>
                          </a:solidFill>
                          <a:latin typeface="Meiryo UI" panose="020B0604030504040204" pitchFamily="50" charset="-128"/>
                          <a:ea typeface="Meiryo UI" panose="020B0604030504040204" pitchFamily="50" charset="-128"/>
                        </a:rPr>
                        <a:t>日に、「おいな～れ国分祭」開催日を</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a:t>
                      </a:r>
                      <a:r>
                        <a:rPr kumimoji="1" lang="en-US" altLang="ja-JP" sz="900" b="0" dirty="0">
                          <a:solidFill>
                            <a:schemeClr val="tx1"/>
                          </a:solidFill>
                          <a:latin typeface="Meiryo UI" panose="020B0604030504040204" pitchFamily="50" charset="-128"/>
                          <a:ea typeface="Meiryo UI" panose="020B0604030504040204" pitchFamily="50" charset="-128"/>
                        </a:rPr>
                        <a:t>19</a:t>
                      </a:r>
                      <a:r>
                        <a:rPr kumimoji="1" lang="ja-JP" altLang="en-US" sz="900" b="0" dirty="0">
                          <a:solidFill>
                            <a:schemeClr val="tx1"/>
                          </a:solidFill>
                          <a:latin typeface="Meiryo UI" panose="020B0604030504040204" pitchFamily="50" charset="-128"/>
                          <a:ea typeface="Meiryo UI" panose="020B0604030504040204" pitchFamily="50" charset="-128"/>
                        </a:rPr>
                        <a:t>日に設定し、スタンプラリー賞品引き換えを「おいな～れ国分祭」イベント会場で行うなど、</a:t>
                      </a:r>
                      <a:r>
                        <a:rPr kumimoji="1" lang="ja-JP" altLang="en-US" sz="900" b="1" dirty="0">
                          <a:solidFill>
                            <a:schemeClr val="tx1"/>
                          </a:solidFill>
                          <a:latin typeface="Meiryo UI" panose="020B0604030504040204" pitchFamily="50" charset="-128"/>
                          <a:ea typeface="Meiryo UI" panose="020B0604030504040204" pitchFamily="50" charset="-128"/>
                        </a:rPr>
                        <a:t>相乗効果によって参加者が増えるように工夫した。</a:t>
                      </a: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デジタルスタンプラリーには約</a:t>
                      </a:r>
                      <a:r>
                        <a:rPr kumimoji="1" lang="en-US" altLang="ja-JP" sz="900" b="1" dirty="0">
                          <a:solidFill>
                            <a:schemeClr val="tx1"/>
                          </a:solidFill>
                          <a:latin typeface="Meiryo UI" panose="020B0604030504040204" pitchFamily="50" charset="-128"/>
                          <a:ea typeface="Meiryo UI" panose="020B0604030504040204" pitchFamily="50" charset="-128"/>
                        </a:rPr>
                        <a:t>500</a:t>
                      </a:r>
                      <a:r>
                        <a:rPr kumimoji="1" lang="ja-JP" altLang="en-US" sz="900" b="1" dirty="0">
                          <a:solidFill>
                            <a:schemeClr val="tx1"/>
                          </a:solidFill>
                          <a:latin typeface="Meiryo UI" panose="020B0604030504040204" pitchFamily="50" charset="-128"/>
                          <a:ea typeface="Meiryo UI" panose="020B0604030504040204" pitchFamily="50" charset="-128"/>
                        </a:rPr>
                        <a:t>名が参加。</a:t>
                      </a:r>
                      <a:r>
                        <a:rPr kumimoji="1" lang="ja-JP" altLang="en-US" sz="900" b="0" dirty="0">
                          <a:solidFill>
                            <a:schemeClr val="tx1"/>
                          </a:solidFill>
                          <a:latin typeface="Meiryo UI" panose="020B0604030504040204" pitchFamily="50" charset="-128"/>
                          <a:ea typeface="Meiryo UI" panose="020B0604030504040204" pitchFamily="50" charset="-128"/>
                        </a:rPr>
                        <a:t>地域のサポーターからは、「歴史ある国分の魅力を発信する機会をいただいた」、スタンプラリーの参加者からは、「自分の知らなかった新しい発見ができた」「スタンプラリーをしながらウォーキングするのは健康的でよかった」などの好評化をいただ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・アプリを活用して</a:t>
                      </a:r>
                      <a:r>
                        <a:rPr kumimoji="1" lang="ja-JP" altLang="en-US" sz="900" b="1" dirty="0">
                          <a:solidFill>
                            <a:schemeClr val="tx1"/>
                          </a:solidFill>
                          <a:latin typeface="Meiryo UI" panose="020B0604030504040204" pitchFamily="50" charset="-128"/>
                          <a:ea typeface="Meiryo UI" panose="020B0604030504040204" pitchFamily="50" charset="-128"/>
                        </a:rPr>
                        <a:t>地域の情報を発信するプラットフォームができた</a:t>
                      </a:r>
                      <a:r>
                        <a:rPr kumimoji="1" lang="ja-JP" altLang="en-US" sz="900" b="0" dirty="0">
                          <a:solidFill>
                            <a:schemeClr val="tx1"/>
                          </a:solidFill>
                          <a:latin typeface="Meiryo UI" panose="020B0604030504040204" pitchFamily="50" charset="-128"/>
                          <a:ea typeface="Meiryo UI" panose="020B0604030504040204" pitchFamily="50" charset="-128"/>
                        </a:rPr>
                        <a:t>。</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・スタンプラリー賞品引き換え会場を併設した「おいな～れ国分祭」イベントにも、地域からより多くの人が参加した。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・国分エリアの団体、企業、近隣大学がつながるきっかけとなった。</a:t>
                      </a: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218397">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582679">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■アプリを活用したデジタルスタンプラリーは大盛況でした。今後は、アプリの機能を充実させ、スタンプラリーのゲーム性を高めたり、国分の魅力発信に役立っていきます。</a:t>
                      </a:r>
                    </a:p>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デジタルスタンプラリーはどれだけの人が参加してくれるか不安はありましたが、予想以上の方に参加いただき、高齢の方からも好評の声をいただきました。また、地元の企業や団体、学生も積極的に協力してもらったことで、充実したスタンプラリーが開催できました。この事業を実施し得た経験で、現在も地域とのつながりを増やせるイベントを企画しています。</a:t>
                      </a:r>
                    </a:p>
                  </a:txBody>
                  <a:tcPr marL="180000" marR="180000" marT="44610" marB="44610" anchor="ctr">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1839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718842">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■デジタルスタンプラリー実施運営協力</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柏原歴史資料館</a:t>
                      </a:r>
                      <a:endParaRPr kumimoji="1" lang="en-US" altLang="ja-JP"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関西福祉科学大学</a:t>
                      </a:r>
                      <a:endParaRPr kumimoji="1" lang="en-US" altLang="zh-CN" sz="9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   </a:t>
                      </a:r>
                      <a:r>
                        <a:rPr kumimoji="1" lang="zh-CN" altLang="en-US" sz="900" dirty="0">
                          <a:latin typeface="Meiryo UI" panose="020B0604030504040204" pitchFamily="50" charset="-128"/>
                          <a:ea typeface="Meiryo UI" panose="020B0604030504040204" pitchFamily="50" charset="-128"/>
                        </a:rPr>
                        <a:t>大阪教育大学</a:t>
                      </a:r>
                      <a:endParaRPr kumimoji="1" lang="ja-JP" altLang="en-US"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39236837"/>
                  </a:ext>
                </a:extLst>
              </a:tr>
              <a:tr h="2268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solidFill>
                            <a:schemeClr val="bg1"/>
                          </a:solidFill>
                          <a:latin typeface="Meiryo UI" panose="020B0604030504040204" pitchFamily="50" charset="-128"/>
                          <a:ea typeface="Meiryo UI" panose="020B0604030504040204" pitchFamily="50" charset="-128"/>
                        </a:rPr>
                        <a:t>〈HP</a:t>
                      </a:r>
                      <a:r>
                        <a:rPr kumimoji="1" lang="ja-JP" altLang="en-US" sz="800" b="1" dirty="0">
                          <a:solidFill>
                            <a:schemeClr val="bg1"/>
                          </a:solidFill>
                          <a:latin typeface="Meiryo UI" panose="020B0604030504040204" pitchFamily="50" charset="-128"/>
                          <a:ea typeface="Meiryo UI" panose="020B0604030504040204" pitchFamily="50" charset="-128"/>
                        </a:rPr>
                        <a:t>・</a:t>
                      </a:r>
                      <a:r>
                        <a:rPr kumimoji="1" lang="en-US" altLang="ja-JP" sz="800" b="1" dirty="0">
                          <a:solidFill>
                            <a:schemeClr val="bg1"/>
                          </a:solidFill>
                          <a:latin typeface="Meiryo UI" panose="020B0604030504040204" pitchFamily="50" charset="-128"/>
                          <a:ea typeface="Meiryo UI" panose="020B0604030504040204" pitchFamily="50" charset="-128"/>
                        </a:rPr>
                        <a:t>SNS</a:t>
                      </a:r>
                      <a:r>
                        <a:rPr kumimoji="1" lang="ja-JP" altLang="en-US" sz="800" b="1" dirty="0">
                          <a:solidFill>
                            <a:schemeClr val="bg1"/>
                          </a:solidFill>
                          <a:latin typeface="Meiryo UI" panose="020B0604030504040204" pitchFamily="50" charset="-128"/>
                          <a:ea typeface="Meiryo UI" panose="020B0604030504040204" pitchFamily="50" charset="-128"/>
                        </a:rPr>
                        <a:t>等</a:t>
                      </a:r>
                      <a:r>
                        <a:rPr kumimoji="1" lang="en-US" altLang="ja-JP" sz="800" b="1" dirty="0">
                          <a:solidFill>
                            <a:schemeClr val="bg1"/>
                          </a:solidFill>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07953468"/>
                  </a:ext>
                </a:extLst>
              </a:tr>
              <a:tr h="584859">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hlinkClick r:id="rId5"/>
                        </a:rPr>
                        <a:t>https://osaka-shotengai-info.com/ss/kokubunishi/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8384914"/>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21801" y="6702789"/>
            <a:ext cx="1682019"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年度デジタルスタンプラリー</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告知ポスター</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2245842" y="6691295"/>
            <a:ext cx="1424149"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R4</a:t>
            </a:r>
            <a:r>
              <a:rPr lang="ja-JP" altLang="en-US" sz="800" dirty="0">
                <a:latin typeface="Meiryo UI" panose="020B0604030504040204" pitchFamily="50" charset="-128"/>
                <a:ea typeface="Meiryo UI" panose="020B0604030504040204" pitchFamily="50" charset="-128"/>
              </a:rPr>
              <a:t>年度「おいな～れ国分祭」会場でのラリー賞品引き換え</a:t>
            </a:r>
          </a:p>
        </p:txBody>
      </p:sp>
      <p:pic>
        <p:nvPicPr>
          <p:cNvPr id="4" name="図 3">
            <a:extLst>
              <a:ext uri="{FF2B5EF4-FFF2-40B4-BE49-F238E27FC236}">
                <a16:creationId xmlns:a16="http://schemas.microsoft.com/office/drawing/2014/main" id="{4A22C966-D8C0-8C08-2954-1AE718090DC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9466" y="5580594"/>
            <a:ext cx="809800" cy="1122195"/>
          </a:xfrm>
          <a:prstGeom prst="rect">
            <a:avLst/>
          </a:prstGeom>
        </p:spPr>
      </p:pic>
      <p:pic>
        <p:nvPicPr>
          <p:cNvPr id="7" name="図 6">
            <a:extLst>
              <a:ext uri="{FF2B5EF4-FFF2-40B4-BE49-F238E27FC236}">
                <a16:creationId xmlns:a16="http://schemas.microsoft.com/office/drawing/2014/main" id="{FA3528BB-90A8-6A3F-029C-FAD73C874D8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186462" y="5654991"/>
            <a:ext cx="1542911" cy="1047798"/>
          </a:xfrm>
          <a:prstGeom prst="rect">
            <a:avLst/>
          </a:prstGeom>
        </p:spPr>
      </p:pic>
      <p:sp>
        <p:nvSpPr>
          <p:cNvPr id="9" name="テキスト ボックス 8">
            <a:extLst>
              <a:ext uri="{FF2B5EF4-FFF2-40B4-BE49-F238E27FC236}">
                <a16:creationId xmlns:a16="http://schemas.microsoft.com/office/drawing/2014/main" id="{328A8BC5-4282-4443-8441-900569EEE427}"/>
              </a:ext>
            </a:extLst>
          </p:cNvPr>
          <p:cNvSpPr txBox="1"/>
          <p:nvPr/>
        </p:nvSpPr>
        <p:spPr>
          <a:xfrm>
            <a:off x="7183642" y="-912"/>
            <a:ext cx="2159000" cy="239624"/>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9</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R6-05</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P3</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391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9A176752-42BA-A81E-1181-417D0C9CAD10}"/>
              </a:ext>
            </a:extLst>
          </p:cNvPr>
          <p:cNvGraphicFramePr>
            <a:graphicFrameLocks noGrp="1"/>
          </p:cNvGraphicFramePr>
          <p:nvPr/>
        </p:nvGraphicFramePr>
        <p:xfrm>
          <a:off x="-1" y="246122"/>
          <a:ext cx="9360552" cy="6804520"/>
        </p:xfrm>
        <a:graphic>
          <a:graphicData uri="http://schemas.openxmlformats.org/drawingml/2006/table">
            <a:tbl>
              <a:tblPr firstRow="1" bandRow="1">
                <a:tableStyleId>{93296810-A885-4BE3-A3E7-6D5BEEA58F35}</a:tableStyleId>
              </a:tblPr>
              <a:tblGrid>
                <a:gridCol w="2592584">
                  <a:extLst>
                    <a:ext uri="{9D8B030D-6E8A-4147-A177-3AD203B41FA5}">
                      <a16:colId xmlns:a16="http://schemas.microsoft.com/office/drawing/2014/main" val="1247304762"/>
                    </a:ext>
                  </a:extLst>
                </a:gridCol>
                <a:gridCol w="441744">
                  <a:extLst>
                    <a:ext uri="{9D8B030D-6E8A-4147-A177-3AD203B41FA5}">
                      <a16:colId xmlns:a16="http://schemas.microsoft.com/office/drawing/2014/main" val="2386351658"/>
                    </a:ext>
                  </a:extLst>
                </a:gridCol>
                <a:gridCol w="1734279">
                  <a:extLst>
                    <a:ext uri="{9D8B030D-6E8A-4147-A177-3AD203B41FA5}">
                      <a16:colId xmlns:a16="http://schemas.microsoft.com/office/drawing/2014/main" val="4136233601"/>
                    </a:ext>
                  </a:extLst>
                </a:gridCol>
                <a:gridCol w="409095">
                  <a:extLst>
                    <a:ext uri="{9D8B030D-6E8A-4147-A177-3AD203B41FA5}">
                      <a16:colId xmlns:a16="http://schemas.microsoft.com/office/drawing/2014/main" val="2712263883"/>
                    </a:ext>
                  </a:extLst>
                </a:gridCol>
                <a:gridCol w="1074180">
                  <a:extLst>
                    <a:ext uri="{9D8B030D-6E8A-4147-A177-3AD203B41FA5}">
                      <a16:colId xmlns:a16="http://schemas.microsoft.com/office/drawing/2014/main" val="1134428704"/>
                    </a:ext>
                  </a:extLst>
                </a:gridCol>
                <a:gridCol w="3108670">
                  <a:extLst>
                    <a:ext uri="{9D8B030D-6E8A-4147-A177-3AD203B41FA5}">
                      <a16:colId xmlns:a16="http://schemas.microsoft.com/office/drawing/2014/main" val="268226434"/>
                    </a:ext>
                  </a:extLst>
                </a:gridCol>
              </a:tblGrid>
              <a:tr h="232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商店街名</a:t>
                      </a:r>
                      <a:r>
                        <a:rPr kumimoji="1" lang="en-US" altLang="ja-JP"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solidFill>
                      <a:srgbClr val="FF9999"/>
                    </a:solidFill>
                  </a:tcPr>
                </a:tc>
                <a:tc gridSpan="3">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商店街の基本情報</a:t>
                      </a:r>
                      <a:r>
                        <a:rPr kumimoji="1" lang="en-US" altLang="ja-JP" sz="900" dirty="0">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T w="3175" cap="flat" cmpd="sng" algn="ctr">
                      <a:solidFill>
                        <a:schemeClr val="bg1"/>
                      </a:solidFill>
                      <a:prstDash val="solid"/>
                      <a:round/>
                      <a:headEnd type="none" w="med" len="med"/>
                      <a:tailEnd type="none" w="med" len="med"/>
                    </a:lnT>
                    <a:solidFill>
                      <a:srgbClr val="FF9999"/>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過去の商店街レポート</a:t>
                      </a:r>
                      <a:r>
                        <a:rPr kumimoji="1" lang="en-US" altLang="ja-JP" sz="900" dirty="0">
                          <a:latin typeface="Meiryo UI" panose="020B0604030504040204" pitchFamily="50" charset="-128"/>
                          <a:ea typeface="Meiryo UI" panose="020B0604030504040204" pitchFamily="50" charset="-128"/>
                        </a:rPr>
                        <a:t>URL〉</a:t>
                      </a:r>
                      <a:endParaRPr kumimoji="1" lang="ja-JP" altLang="en-US" sz="900" dirty="0"/>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a:latin typeface="Meiryo UI" panose="020B0604030504040204" pitchFamily="50" charset="-128"/>
                          <a:ea typeface="Meiryo UI" panose="020B0604030504040204" pitchFamily="50" charset="-128"/>
                        </a:rPr>
                        <a:t>〈</a:t>
                      </a:r>
                      <a:r>
                        <a:rPr kumimoji="1" lang="ja-JP" altLang="en-US" sz="800">
                          <a:latin typeface="Meiryo UI" panose="020B0604030504040204" pitchFamily="50" charset="-128"/>
                          <a:ea typeface="Meiryo UI" panose="020B0604030504040204" pitchFamily="50" charset="-128"/>
                        </a:rPr>
                        <a:t>過去の商店街レポート</a:t>
                      </a:r>
                      <a:r>
                        <a:rPr kumimoji="1" lang="en-US" altLang="ja-JP" sz="800">
                          <a:latin typeface="Meiryo UI" panose="020B0604030504040204" pitchFamily="50" charset="-128"/>
                          <a:ea typeface="Meiryo UI" panose="020B0604030504040204" pitchFamily="50" charset="-128"/>
                        </a:rPr>
                        <a:t>URL〉</a:t>
                      </a:r>
                      <a:endParaRPr kumimoji="1" lang="ja-JP" altLang="en-US" sz="800" dirty="0">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solidFill>
                      <a:srgbClr val="FF9999"/>
                    </a:solidFill>
                  </a:tcPr>
                </a:tc>
                <a:extLst>
                  <a:ext uri="{0D108BD9-81ED-4DB2-BD59-A6C34878D82A}">
                    <a16:rowId xmlns:a16="http://schemas.microsoft.com/office/drawing/2014/main" val="2844654489"/>
                  </a:ext>
                </a:extLst>
              </a:tr>
              <a:tr h="544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dirty="0">
                          <a:solidFill>
                            <a:schemeClr val="tx1"/>
                          </a:solidFill>
                          <a:latin typeface="Meiryo UI" panose="020B0604030504040204" pitchFamily="50" charset="-128"/>
                          <a:ea typeface="Meiryo UI" panose="020B0604030504040204" pitchFamily="50" charset="-128"/>
                        </a:rPr>
                        <a:t>布施商店街連絡会</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L w="3175" cap="flat" cmpd="sng" algn="ctr">
                      <a:solidFill>
                        <a:schemeClr val="bg1"/>
                      </a:solidFill>
                      <a:prstDash val="solid"/>
                      <a:round/>
                      <a:headEnd type="none" w="med" len="med"/>
                      <a:tailEnd type="none" w="med" len="med"/>
                    </a:lnL>
                    <a:solidFill>
                      <a:schemeClr val="accent2">
                        <a:lumMod val="40000"/>
                        <a:lumOff val="60000"/>
                      </a:schemeClr>
                    </a:solidFill>
                  </a:tcPr>
                </a:tc>
                <a:tc gridSpan="3">
                  <a:txBody>
                    <a:bodyPr/>
                    <a:lstStyle/>
                    <a:p>
                      <a:r>
                        <a:rPr kumimoji="1" lang="ja-JP" altLang="en-US" sz="800" b="0" dirty="0">
                          <a:solidFill>
                            <a:schemeClr val="tx1"/>
                          </a:solidFill>
                          <a:latin typeface="Meiryo UI" panose="020B0604030504040204" pitchFamily="50" charset="-128"/>
                          <a:ea typeface="Meiryo UI" panose="020B0604030504040204" pitchFamily="50" charset="-128"/>
                        </a:rPr>
                        <a:t>所在地：東大阪市</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最寄駅：近鉄奈良線・大阪線布施駅すぐ</a:t>
                      </a:r>
                      <a:endParaRPr kumimoji="1" lang="en-US" altLang="ja-JP" sz="800" b="0" dirty="0">
                        <a:solidFill>
                          <a:schemeClr val="tx1"/>
                        </a:solidFill>
                        <a:latin typeface="Meiryo UI" panose="020B0604030504040204" pitchFamily="50" charset="-128"/>
                        <a:ea typeface="Meiryo UI" panose="020B0604030504040204" pitchFamily="50" charset="-128"/>
                      </a:endParaRPr>
                    </a:p>
                    <a:p>
                      <a:r>
                        <a:rPr kumimoji="1" lang="ja-JP" altLang="en-US" sz="800" b="0" dirty="0">
                          <a:solidFill>
                            <a:schemeClr val="tx1"/>
                          </a:solidFill>
                          <a:latin typeface="Meiryo UI" panose="020B0604030504040204" pitchFamily="50" charset="-128"/>
                          <a:ea typeface="Meiryo UI" panose="020B0604030504040204" pitchFamily="50" charset="-128"/>
                        </a:rPr>
                        <a:t>店舗数：</a:t>
                      </a:r>
                      <a:r>
                        <a:rPr kumimoji="1" lang="en-US" altLang="ja-JP" sz="800" b="0" dirty="0">
                          <a:solidFill>
                            <a:schemeClr val="tx1"/>
                          </a:solidFill>
                          <a:latin typeface="Meiryo UI" panose="020B0604030504040204" pitchFamily="50" charset="-128"/>
                          <a:ea typeface="Meiryo UI" panose="020B0604030504040204" pitchFamily="50" charset="-128"/>
                        </a:rPr>
                        <a:t>450</a:t>
                      </a:r>
                      <a:r>
                        <a:rPr kumimoji="1" lang="ja-JP" altLang="en-US" sz="800" b="0" dirty="0">
                          <a:solidFill>
                            <a:schemeClr val="tx1"/>
                          </a:solidFill>
                          <a:latin typeface="Meiryo UI" panose="020B0604030504040204" pitchFamily="50" charset="-128"/>
                          <a:ea typeface="Meiryo UI" panose="020B0604030504040204" pitchFamily="50" charset="-128"/>
                        </a:rPr>
                        <a:t>店</a:t>
                      </a:r>
                    </a:p>
                  </a:txBody>
                  <a:tcPr marL="89220" marR="89220" marT="44610" marB="44610" anchor="ct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gridSpan="2">
                  <a:txBody>
                    <a:bodyPr/>
                    <a:lstStyle/>
                    <a:p>
                      <a:r>
                        <a:rPr lang="ja-JP" altLang="en-US" sz="800" dirty="0">
                          <a:hlinkClick r:id="rId3"/>
                        </a:rPr>
                        <a:t>大阪府／布施戎福娘コンテストの開催！</a:t>
                      </a:r>
                      <a:r>
                        <a:rPr lang="en-US" altLang="ja-JP" sz="800" dirty="0">
                          <a:hlinkClick r:id="rId3"/>
                        </a:rPr>
                        <a:t>〜</a:t>
                      </a:r>
                      <a:r>
                        <a:rPr lang="ja-JP" altLang="en-US" sz="800" dirty="0">
                          <a:hlinkClick r:id="rId3"/>
                        </a:rPr>
                        <a:t>ライブ配信で布施の文化を広く発信</a:t>
                      </a:r>
                      <a:r>
                        <a:rPr lang="en-US" altLang="ja-JP" sz="800" dirty="0">
                          <a:hlinkClick r:id="rId3"/>
                        </a:rPr>
                        <a:t>〜 </a:t>
                      </a:r>
                      <a:r>
                        <a:rPr lang="ja-JP" altLang="en-US" sz="800" dirty="0">
                          <a:hlinkClick r:id="rId3"/>
                        </a:rPr>
                        <a:t>＜モデル創出事業＞ </a:t>
                      </a:r>
                      <a:r>
                        <a:rPr lang="en-US" altLang="ja-JP" sz="800" dirty="0">
                          <a:hlinkClick r:id="rId3"/>
                        </a:rPr>
                        <a:t>(ndl.go.jp) </a:t>
                      </a:r>
                      <a:r>
                        <a:rPr lang="en-US" altLang="ja-JP" sz="800" dirty="0"/>
                        <a:t>(R3.12.4)</a:t>
                      </a:r>
                      <a:r>
                        <a:rPr lang="ja-JP" altLang="en-US" sz="800" dirty="0"/>
                        <a:t>　</a:t>
                      </a:r>
                      <a:endParaRPr lang="en-US" altLang="ja-JP" sz="800" dirty="0"/>
                    </a:p>
                    <a:p>
                      <a:r>
                        <a:rPr lang="ja-JP" altLang="en-US" sz="800" dirty="0">
                          <a:hlinkClick r:id="rId4"/>
                        </a:rPr>
                        <a:t>大阪府／福娘が選ぶお店８選！若者へ向けて商店街の魅力を発信 ＜モデル創出事業＞ </a:t>
                      </a:r>
                      <a:r>
                        <a:rPr lang="en-US" altLang="ja-JP" sz="800" dirty="0">
                          <a:hlinkClick r:id="rId4"/>
                        </a:rPr>
                        <a:t>(ndl.go.jp)</a:t>
                      </a:r>
                      <a:r>
                        <a:rPr lang="en-US" altLang="ja-JP" sz="800" dirty="0"/>
                        <a:t>(R3.11.18)</a:t>
                      </a:r>
                      <a:r>
                        <a:rPr lang="ja-JP" altLang="en-US" sz="800" dirty="0"/>
                        <a:t>　ほか</a:t>
                      </a:r>
                      <a:endParaRPr lang="en-US" altLang="ja-JP" sz="800" dirty="0"/>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r>
                        <a:rPr kumimoji="1" lang="ja-JP" altLang="en-US" sz="900" b="0" dirty="0">
                          <a:solidFill>
                            <a:schemeClr val="tx1"/>
                          </a:solidFill>
                          <a:latin typeface="Meiryo UI" panose="020B0604030504040204" pitchFamily="50" charset="-128"/>
                          <a:ea typeface="Meiryo UI" panose="020B0604030504040204" pitchFamily="50" charset="-128"/>
                        </a:rPr>
                        <a:t>所在地：大阪府藤井寺市</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最寄駅：近鉄南大阪線 道明寺駅</a:t>
                      </a:r>
                      <a:endParaRPr kumimoji="1" lang="en-US" altLang="ja-JP" sz="900" b="0" dirty="0">
                        <a:solidFill>
                          <a:schemeClr val="tx1"/>
                        </a:solidFill>
                        <a:latin typeface="Meiryo UI" panose="020B0604030504040204" pitchFamily="50" charset="-128"/>
                        <a:ea typeface="Meiryo UI" panose="020B0604030504040204" pitchFamily="50" charset="-128"/>
                      </a:endParaRPr>
                    </a:p>
                    <a:p>
                      <a:r>
                        <a:rPr kumimoji="1" lang="ja-JP" altLang="en-US" sz="900" b="0" dirty="0">
                          <a:solidFill>
                            <a:schemeClr val="tx1"/>
                          </a:solidFill>
                          <a:latin typeface="Meiryo UI" panose="020B0604030504040204" pitchFamily="50" charset="-128"/>
                          <a:ea typeface="Meiryo UI" panose="020B0604030504040204" pitchFamily="50" charset="-128"/>
                        </a:rPr>
                        <a:t>店舗数：</a:t>
                      </a:r>
                      <a:r>
                        <a:rPr kumimoji="1" lang="en-US" altLang="ja-JP" sz="900" b="0" dirty="0">
                          <a:solidFill>
                            <a:schemeClr val="tx1"/>
                          </a:solidFill>
                          <a:latin typeface="Meiryo UI" panose="020B0604030504040204" pitchFamily="50" charset="-128"/>
                          <a:ea typeface="Meiryo UI" panose="020B0604030504040204" pitchFamily="50" charset="-128"/>
                        </a:rPr>
                        <a:t>29</a:t>
                      </a:r>
                      <a:r>
                        <a:rPr kumimoji="1" lang="ja-JP" altLang="en-US" sz="900" b="0" dirty="0">
                          <a:solidFill>
                            <a:schemeClr val="tx1"/>
                          </a:solidFill>
                          <a:latin typeface="Meiryo UI" panose="020B0604030504040204" pitchFamily="50" charset="-128"/>
                          <a:ea typeface="Meiryo UI" panose="020B0604030504040204" pitchFamily="50" charset="-128"/>
                        </a:rPr>
                        <a:t>店</a:t>
                      </a: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L="93599" marR="93599" marT="46798" marB="46798" anchor="ctr">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868704327"/>
                  </a:ext>
                </a:extLst>
              </a:tr>
              <a:tr h="22846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事業名</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pPr marL="0" marR="0" lvl="0" indent="0" algn="l" defTabSz="93598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過去の取り組み</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L w="12700"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9999"/>
                    </a:solidFill>
                  </a:tcPr>
                </a:tc>
                <a:tc hMerge="1">
                  <a:txBody>
                    <a:bodyPr/>
                    <a:lstStyle/>
                    <a:p>
                      <a:endParaRPr kumimoji="1" lang="ja-JP" altLang="en-US"/>
                    </a:p>
                  </a:txBody>
                  <a:tcPr/>
                </a:tc>
                <a:extLst>
                  <a:ext uri="{0D108BD9-81ED-4DB2-BD59-A6C34878D82A}">
                    <a16:rowId xmlns:a16="http://schemas.microsoft.com/office/drawing/2014/main" val="3481699797"/>
                  </a:ext>
                </a:extLst>
              </a:tr>
              <a:tr h="45787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福娘コンテストのオンライン配信と「福娘が選ぶお店８選！街歩き</a:t>
                      </a:r>
                      <a:r>
                        <a:rPr kumimoji="1" lang="en-US" altLang="ja-JP" sz="1050" b="0" dirty="0">
                          <a:solidFill>
                            <a:schemeClr val="tx1"/>
                          </a:solidFill>
                          <a:latin typeface="Meiryo UI" panose="020B0604030504040204" pitchFamily="50" charset="-128"/>
                          <a:ea typeface="Meiryo UI" panose="020B0604030504040204" pitchFamily="50" charset="-128"/>
                        </a:rPr>
                        <a:t>MAP</a:t>
                      </a:r>
                      <a:r>
                        <a:rPr kumimoji="1" lang="ja-JP" altLang="en-US" sz="1050" b="0" dirty="0">
                          <a:solidFill>
                            <a:schemeClr val="tx1"/>
                          </a:solidFill>
                          <a:latin typeface="Meiryo UI" panose="020B0604030504040204" pitchFamily="50" charset="-128"/>
                          <a:ea typeface="Meiryo UI" panose="020B0604030504040204" pitchFamily="50" charset="-128"/>
                        </a:rPr>
                        <a:t>」の制作・発信</a:t>
                      </a:r>
                    </a:p>
                  </a:txBody>
                  <a:tcPr marL="89220" marR="89220" marT="44610" marB="44610" anchor="ctr">
                    <a:lnL w="31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gridSpan="2">
                  <a:txBody>
                    <a:bodyPr/>
                    <a:lstStyle/>
                    <a:p>
                      <a:r>
                        <a:rPr kumimoji="1" lang="ja-JP" altLang="en-US" sz="800" dirty="0">
                          <a:latin typeface="Meiryo UI" panose="020B0604030504040204" pitchFamily="50" charset="-128"/>
                          <a:ea typeface="Meiryo UI" panose="020B0604030504040204" pitchFamily="50" charset="-128"/>
                        </a:rPr>
                        <a:t>■大阪府　令和</a:t>
                      </a:r>
                      <a:r>
                        <a:rPr kumimoji="1" lang="en-US" altLang="ja-JP" sz="800" dirty="0">
                          <a:latin typeface="Meiryo UI" panose="020B0604030504040204" pitchFamily="50" charset="-128"/>
                          <a:ea typeface="Meiryo UI" panose="020B0604030504040204" pitchFamily="50" charset="-128"/>
                        </a:rPr>
                        <a:t>3</a:t>
                      </a:r>
                      <a:r>
                        <a:rPr kumimoji="1" lang="ja-JP" altLang="en-US" sz="800" dirty="0">
                          <a:latin typeface="Meiryo UI" panose="020B0604030504040204" pitchFamily="50" charset="-128"/>
                          <a:ea typeface="Meiryo UI" panose="020B0604030504040204" pitchFamily="50" charset="-128"/>
                        </a:rPr>
                        <a:t>年度大阪府商店街等モデル創出普及事業</a:t>
                      </a:r>
                      <a:endParaRPr kumimoji="1" lang="en-US" altLang="ja-JP" sz="800" dirty="0">
                        <a:latin typeface="Meiryo UI" panose="020B0604030504040204" pitchFamily="50" charset="-128"/>
                        <a:ea typeface="Meiryo UI" panose="020B0604030504040204" pitchFamily="50" charset="-128"/>
                      </a:endParaRPr>
                    </a:p>
                  </a:txBody>
                  <a:tcPr marL="89220" marR="89220" marT="44610" marB="44610" anchor="ctr">
                    <a:lnL w="12700"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1002725198"/>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事業概要</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792655"/>
                  </a:ext>
                </a:extLst>
              </a:tr>
              <a:tr h="505300">
                <a:tc gridSpan="6">
                  <a:txBody>
                    <a:bodyPr/>
                    <a:lstStyle/>
                    <a:p>
                      <a:pPr marL="87313" marR="0" lvl="0" indent="-87313" algn="l" defTabSz="91440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■若者や女性客に商店街の魅力を発信するため、布施の文化として</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年以上続く布施戎の福娘コンテストで選ばれた福娘がおすすめする商店街界隈のお店を紹介した「街歩きマップ」を制作。また福娘コンテストの「オンライン配信」や、製作した「街歩きマップ」も配信する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アカウントへリンクする「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コード入りのオリジナルマスク」を制作するなど、</a:t>
                      </a:r>
                      <a:r>
                        <a:rPr kumimoji="1" lang="en-US" altLang="ja-JP" sz="900" b="0" dirty="0">
                          <a:solidFill>
                            <a:schemeClr val="tx1"/>
                          </a:solidFill>
                          <a:latin typeface="Meiryo UI" panose="020B0604030504040204" pitchFamily="50" charset="-128"/>
                          <a:ea typeface="Meiryo UI" panose="020B0604030504040204" pitchFamily="50" charset="-128"/>
                        </a:rPr>
                        <a:t>ICT</a:t>
                      </a:r>
                      <a:r>
                        <a:rPr kumimoji="1" lang="ja-JP" altLang="en-US" sz="900" b="0" dirty="0">
                          <a:solidFill>
                            <a:schemeClr val="tx1"/>
                          </a:solidFill>
                          <a:latin typeface="Meiryo UI" panose="020B0604030504040204" pitchFamily="50" charset="-128"/>
                          <a:ea typeface="Meiryo UI" panose="020B0604030504040204" pitchFamily="50" charset="-128"/>
                        </a:rPr>
                        <a:t>を活用して文化と商店街の情報発信強化に取り組んだ。</a:t>
                      </a:r>
                    </a:p>
                  </a:txBody>
                  <a:tcPr marL="180000" marR="180000" marT="44610" marB="44610">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3175" cap="flat" cmpd="sng" algn="ctr">
                      <a:solidFill>
                        <a:schemeClr val="bg1"/>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137718443"/>
                  </a:ext>
                </a:extLst>
              </a:tr>
              <a:tr h="2284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課題・現状</a:t>
                      </a:r>
                      <a:r>
                        <a:rPr kumimoji="1" lang="en-US" altLang="ja-JP" sz="900" b="1" dirty="0">
                          <a:solidFill>
                            <a:schemeClr val="bg1"/>
                          </a:solidFill>
                          <a:latin typeface="Meiryo UI" panose="020B0604030504040204" pitchFamily="50" charset="-128"/>
                          <a:ea typeface="Meiryo UI" panose="020B0604030504040204" pitchFamily="50" charset="-128"/>
                        </a:rPr>
                        <a:t>〉</a:t>
                      </a: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endParaRPr kumimoji="1" lang="ja-JP" altLang="en-US"/>
                    </a:p>
                  </a:txBody>
                  <a:tcPr/>
                </a:tc>
                <a:tc gridSpan="3">
                  <a:txBody>
                    <a:bodyPr/>
                    <a:lstStyle/>
                    <a:p>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取組み内容</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solidFill>
                      <a:srgbClr val="FF9999"/>
                    </a:solidFill>
                  </a:tcPr>
                </a:tc>
                <a:tc hMerge="1">
                  <a:txBody>
                    <a:bodyPr/>
                    <a:lstStyle/>
                    <a:p>
                      <a:endParaRPr kumimoji="1" lang="ja-JP" altLang="en-US"/>
                    </a:p>
                  </a:txBody>
                  <a:tcPr/>
                </a:tc>
                <a:tc hMerge="1">
                  <a:txBody>
                    <a:bodyPr/>
                    <a:lstStyle/>
                    <a:p>
                      <a:endParaRPr kumimoji="1" lang="ja-JP" altLang="en-US" sz="1900" dirty="0"/>
                    </a:p>
                  </a:txBody>
                  <a:tcPr marL="89220" marR="89220" marT="44610" marB="44610" anchor="ctr">
                    <a:solidFill>
                      <a:srgbClr val="FF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成果</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extLst>
                  <a:ext uri="{0D108BD9-81ED-4DB2-BD59-A6C34878D82A}">
                    <a16:rowId xmlns:a16="http://schemas.microsoft.com/office/drawing/2014/main" val="2000880769"/>
                  </a:ext>
                </a:extLst>
              </a:tr>
              <a:tr h="782430">
                <a:tc gridSpan="2">
                  <a:txBody>
                    <a:bodyPr/>
                    <a:lstStyle/>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①商店街の認知向上</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・若者や女性客を商店街に呼び込みたい。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・商店街の魅力を発信したい。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・例年開催される福娘コンテストの福娘に、コンテスト以外でも</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0" marR="0" lvl="0" indent="0" algn="l" defTabSz="93598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 活躍の場を用意したい。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「福娘が選ぶお店</a:t>
                      </a:r>
                      <a:r>
                        <a:rPr kumimoji="1" lang="en-US" altLang="ja-JP" sz="900" b="1" dirty="0">
                          <a:latin typeface="Meiryo UI" panose="020B0604030504040204" pitchFamily="50" charset="-128"/>
                          <a:ea typeface="Meiryo UI" panose="020B0604030504040204" pitchFamily="50" charset="-128"/>
                        </a:rPr>
                        <a:t>8</a:t>
                      </a:r>
                      <a:r>
                        <a:rPr kumimoji="1" lang="ja-JP" altLang="en-US" sz="900" b="1" dirty="0">
                          <a:latin typeface="Meiryo UI" panose="020B0604030504040204" pitchFamily="50" charset="-128"/>
                          <a:ea typeface="Meiryo UI" panose="020B0604030504040204" pitchFamily="50" charset="-128"/>
                        </a:rPr>
                        <a:t>選！街歩き</a:t>
                      </a:r>
                      <a:r>
                        <a:rPr kumimoji="1" lang="en-US" altLang="ja-JP" sz="900" b="1" dirty="0">
                          <a:latin typeface="Meiryo UI" panose="020B0604030504040204" pitchFamily="50" charset="-128"/>
                          <a:ea typeface="Meiryo UI" panose="020B0604030504040204" pitchFamily="50" charset="-128"/>
                        </a:rPr>
                        <a:t>MAP</a:t>
                      </a:r>
                      <a:r>
                        <a:rPr kumimoji="1" lang="ja-JP" altLang="en-US" sz="900" b="1" dirty="0">
                          <a:latin typeface="Meiryo UI" panose="020B0604030504040204" pitchFamily="50" charset="-128"/>
                          <a:ea typeface="Meiryo UI" panose="020B0604030504040204" pitchFamily="50" charset="-128"/>
                        </a:rPr>
                        <a:t>」の制作</a:t>
                      </a:r>
                      <a:endParaRPr kumimoji="1" lang="en-US" altLang="ja-JP" sz="900" b="1" dirty="0">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・商店街に隣接する布施戎神社の福娘が選ぶ、布施界隈のオススメのお店を紹介する冊子を制作。店舗の基本情報だけでなく、福娘のオススメの商品や食べ方などを写真入りで紹介。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・商店街店舗や近隣施設で冊子を配布するとともに、データ版を商店街</a:t>
                      </a:r>
                      <a:r>
                        <a:rPr kumimoji="1" lang="en-US" altLang="ja-JP" sz="900" b="0" dirty="0">
                          <a:solidFill>
                            <a:schemeClr val="tx1"/>
                          </a:solidFill>
                          <a:latin typeface="Meiryo UI" panose="020B0604030504040204" pitchFamily="50" charset="-128"/>
                          <a:ea typeface="Meiryo UI" panose="020B0604030504040204" pitchFamily="50" charset="-128"/>
                        </a:rPr>
                        <a:t>Web</a:t>
                      </a:r>
                      <a:r>
                        <a:rPr kumimoji="1" lang="ja-JP" altLang="en-US" sz="900" b="0" dirty="0">
                          <a:solidFill>
                            <a:schemeClr val="tx1"/>
                          </a:solidFill>
                          <a:latin typeface="Meiryo UI" panose="020B0604030504040204" pitchFamily="50" charset="-128"/>
                          <a:ea typeface="Meiryo UI" panose="020B0604030504040204" pitchFamily="50" charset="-128"/>
                        </a:rPr>
                        <a:t>サイトや</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Facebook</a:t>
                      </a:r>
                      <a:r>
                        <a:rPr kumimoji="1" lang="ja-JP" altLang="en-US" sz="900" b="0" dirty="0">
                          <a:solidFill>
                            <a:schemeClr val="tx1"/>
                          </a:solidFill>
                          <a:latin typeface="Meiryo UI" panose="020B0604030504040204" pitchFamily="50" charset="-128"/>
                          <a:ea typeface="Meiryo UI" panose="020B0604030504040204" pitchFamily="50" charset="-128"/>
                        </a:rPr>
                        <a:t>で配信した。</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20000"/>
                        <a:lumOff val="8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・「街歩き</a:t>
                      </a:r>
                      <a:r>
                        <a:rPr kumimoji="1" lang="en-US" altLang="ja-JP" sz="900" b="0" dirty="0">
                          <a:solidFill>
                            <a:schemeClr val="tx1"/>
                          </a:solidFill>
                          <a:latin typeface="Meiryo UI" panose="020B0604030504040204" pitchFamily="50" charset="-128"/>
                          <a:ea typeface="Meiryo UI" panose="020B0604030504040204" pitchFamily="50" charset="-128"/>
                        </a:rPr>
                        <a:t>MAP</a:t>
                      </a:r>
                      <a:r>
                        <a:rPr kumimoji="1" lang="ja-JP" altLang="en-US" sz="900" b="0" dirty="0">
                          <a:solidFill>
                            <a:schemeClr val="tx1"/>
                          </a:solidFill>
                          <a:latin typeface="Meiryo UI" panose="020B0604030504040204" pitchFamily="50" charset="-128"/>
                          <a:ea typeface="Meiryo UI" panose="020B0604030504040204" pitchFamily="50" charset="-128"/>
                        </a:rPr>
                        <a:t>」の配布・配信後には、商店主からは「マップ片手に商店街を歩く若者が増えた。」や「若いお客さんの来店が増えた」なのどの反響の声を頂いた。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・福娘の活躍により、</a:t>
                      </a:r>
                      <a:r>
                        <a:rPr kumimoji="1" lang="ja-JP" altLang="en-US" sz="900" b="1" dirty="0">
                          <a:solidFill>
                            <a:schemeClr val="tx1"/>
                          </a:solidFill>
                          <a:latin typeface="Meiryo UI" panose="020B0604030504040204" pitchFamily="50" charset="-128"/>
                          <a:ea typeface="Meiryo UI" panose="020B0604030504040204" pitchFamily="50" charset="-128"/>
                        </a:rPr>
                        <a:t>近隣の大学にも商店街の魅力を発信することができ、若者の来街者が増加した</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014507853"/>
                  </a:ext>
                </a:extLst>
              </a:tr>
              <a:tr h="764357">
                <a:tc gridSpan="2">
                  <a:txBody>
                    <a:bodyPr/>
                    <a:lstStyle/>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②</a:t>
                      </a:r>
                      <a:r>
                        <a:rPr kumimoji="1" lang="en-US" altLang="ja-JP" sz="900" b="0" dirty="0">
                          <a:solidFill>
                            <a:schemeClr val="tx1"/>
                          </a:solidFill>
                          <a:latin typeface="Meiryo UI" panose="020B0604030504040204" pitchFamily="50" charset="-128"/>
                          <a:ea typeface="Meiryo UI" panose="020B0604030504040204" pitchFamily="50" charset="-128"/>
                        </a:rPr>
                        <a:t>40</a:t>
                      </a:r>
                      <a:r>
                        <a:rPr kumimoji="1" lang="ja-JP" altLang="en-US" sz="900" b="0" dirty="0">
                          <a:solidFill>
                            <a:schemeClr val="tx1"/>
                          </a:solidFill>
                          <a:latin typeface="Meiryo UI" panose="020B0604030504040204" pitchFamily="50" charset="-128"/>
                          <a:ea typeface="Meiryo UI" panose="020B0604030504040204" pitchFamily="50" charset="-128"/>
                        </a:rPr>
                        <a:t>年以上続けている福娘コンテストの普及活動</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・コロナ禍でもコンテストを継続するため、デジタル活用に取り組みたい。コンテストの生配信を行いたい。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・あわせて、当日来場できない方や、地元以外の方にも福娘コンテストを楽しんでもらいたい。</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2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を活用して情報発信をしたい。</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L w="3175" cap="flat" cmpd="sng" algn="ctr">
                      <a:solidFill>
                        <a:schemeClr val="bg1"/>
                      </a:solidFill>
                      <a:prstDash val="solid"/>
                      <a:round/>
                      <a:headEnd type="none" w="med" len="med"/>
                      <a:tailEnd type="none" w="med" len="med"/>
                    </a:lnL>
                    <a:solidFill>
                      <a:schemeClr val="accent2">
                        <a:lumMod val="40000"/>
                        <a:lumOff val="60000"/>
                      </a:schemeClr>
                    </a:solidFill>
                  </a:tcPr>
                </a:tc>
                <a:tc hMerge="1">
                  <a:txBody>
                    <a:bodyPr/>
                    <a:lstStyle/>
                    <a:p>
                      <a:endParaRPr kumimoji="1" lang="ja-JP" altLang="en-US"/>
                    </a:p>
                  </a:txBody>
                  <a:tcPr/>
                </a:tc>
                <a:tc gridSpan="3">
                  <a:txBody>
                    <a:bodyPr/>
                    <a:lstStyle/>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ja-JP" altLang="en-US" sz="900" b="1" dirty="0">
                          <a:solidFill>
                            <a:schemeClr val="tx1"/>
                          </a:solidFill>
                          <a:latin typeface="Meiryo UI" panose="020B0604030504040204" pitchFamily="50" charset="-128"/>
                          <a:ea typeface="Meiryo UI" panose="020B0604030504040204" pitchFamily="50" charset="-128"/>
                        </a:rPr>
                        <a:t>福娘コンテストの生配信を</a:t>
                      </a:r>
                      <a:r>
                        <a:rPr kumimoji="1" lang="en-US" altLang="ja-JP" sz="900" b="1" dirty="0">
                          <a:solidFill>
                            <a:schemeClr val="tx1"/>
                          </a:solidFill>
                          <a:latin typeface="Meiryo UI" panose="020B0604030504040204" pitchFamily="50" charset="-128"/>
                          <a:ea typeface="Meiryo UI" panose="020B0604030504040204" pitchFamily="50" charset="-128"/>
                        </a:rPr>
                        <a:t>YouTube</a:t>
                      </a:r>
                      <a:r>
                        <a:rPr kumimoji="1" lang="ja-JP" altLang="en-US" sz="900" b="1" dirty="0">
                          <a:solidFill>
                            <a:schemeClr val="tx1"/>
                          </a:solidFill>
                          <a:latin typeface="Meiryo UI" panose="020B0604030504040204" pitchFamily="50" charset="-128"/>
                          <a:ea typeface="Meiryo UI" panose="020B0604030504040204" pitchFamily="50" charset="-128"/>
                        </a:rPr>
                        <a:t>で実施</a:t>
                      </a:r>
                      <a:r>
                        <a:rPr kumimoji="1" lang="ja-JP" altLang="en-US" sz="900" b="0" dirty="0">
                          <a:solidFill>
                            <a:schemeClr val="tx1"/>
                          </a:solidFill>
                          <a:latin typeface="Meiryo UI" panose="020B0604030504040204" pitchFamily="50" charset="-128"/>
                          <a:ea typeface="Meiryo UI" panose="020B0604030504040204" pitchFamily="50" charset="-128"/>
                        </a:rPr>
                        <a:t>。布施戎神社と福娘を全国に広く発信した。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・コンテスト開催前には</a:t>
                      </a:r>
                      <a:r>
                        <a:rPr kumimoji="1" lang="ja-JP" altLang="en-US" sz="900" b="1" dirty="0">
                          <a:solidFill>
                            <a:schemeClr val="tx1"/>
                          </a:solidFill>
                          <a:latin typeface="Meiryo UI" panose="020B0604030504040204" pitchFamily="50" charset="-128"/>
                          <a:ea typeface="Meiryo UI" panose="020B0604030504040204" pitchFamily="50" charset="-128"/>
                        </a:rPr>
                        <a:t>商店街</a:t>
                      </a:r>
                      <a:r>
                        <a:rPr kumimoji="1" lang="en-US" altLang="ja-JP" sz="900" b="1" dirty="0">
                          <a:solidFill>
                            <a:schemeClr val="tx1"/>
                          </a:solidFill>
                          <a:latin typeface="Meiryo UI" panose="020B0604030504040204" pitchFamily="50" charset="-128"/>
                          <a:ea typeface="Meiryo UI" panose="020B0604030504040204" pitchFamily="50" charset="-128"/>
                        </a:rPr>
                        <a:t>SNS</a:t>
                      </a:r>
                      <a:r>
                        <a:rPr kumimoji="1" lang="ja-JP" altLang="en-US" sz="900" b="1" dirty="0">
                          <a:solidFill>
                            <a:schemeClr val="tx1"/>
                          </a:solidFill>
                          <a:latin typeface="Meiryo UI" panose="020B0604030504040204" pitchFamily="50" charset="-128"/>
                          <a:ea typeface="Meiryo UI" panose="020B0604030504040204" pitchFamily="50" charset="-128"/>
                        </a:rPr>
                        <a:t>で情報発信</a:t>
                      </a:r>
                      <a:r>
                        <a:rPr kumimoji="1" lang="ja-JP" altLang="en-US" sz="900" b="0" dirty="0">
                          <a:solidFill>
                            <a:schemeClr val="tx1"/>
                          </a:solidFill>
                          <a:latin typeface="Meiryo UI" panose="020B0604030504040204" pitchFamily="50" charset="-128"/>
                          <a:ea typeface="Meiryo UI" panose="020B0604030504040204" pitchFamily="50" charset="-128"/>
                        </a:rPr>
                        <a:t>を行い、地元の方はもちろん、地元以外の方にも広く知ってもらえるように工夫した。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・商店街公式</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にリンクする「</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入りオリジナルマスク」</a:t>
                      </a:r>
                      <a:r>
                        <a:rPr kumimoji="1" lang="en-US" altLang="ja-JP" sz="900" b="0" dirty="0">
                          <a:solidFill>
                            <a:schemeClr val="tx1"/>
                          </a:solidFill>
                          <a:latin typeface="Meiryo UI" panose="020B0604030504040204" pitchFamily="50" charset="-128"/>
                          <a:ea typeface="Meiryo UI" panose="020B0604030504040204" pitchFamily="50" charset="-128"/>
                        </a:rPr>
                        <a:t>1,000</a:t>
                      </a:r>
                      <a:r>
                        <a:rPr kumimoji="1" lang="ja-JP" altLang="en-US" sz="900" b="0" dirty="0">
                          <a:solidFill>
                            <a:schemeClr val="tx1"/>
                          </a:solidFill>
                          <a:latin typeface="Meiryo UI" panose="020B0604030504040204" pitchFamily="50" charset="-128"/>
                          <a:ea typeface="Meiryo UI" panose="020B0604030504040204" pitchFamily="50" charset="-128"/>
                        </a:rPr>
                        <a:t>枚を制作。会員店舗に配布し、</a:t>
                      </a:r>
                      <a:r>
                        <a:rPr kumimoji="1" lang="en-US" altLang="ja-JP" sz="900" b="0" dirty="0">
                          <a:solidFill>
                            <a:schemeClr val="tx1"/>
                          </a:solidFill>
                          <a:latin typeface="Meiryo UI" panose="020B0604030504040204" pitchFamily="50" charset="-128"/>
                          <a:ea typeface="Meiryo UI" panose="020B0604030504040204" pitchFamily="50" charset="-128"/>
                        </a:rPr>
                        <a:t>LINE</a:t>
                      </a:r>
                      <a:r>
                        <a:rPr kumimoji="1" lang="ja-JP" altLang="en-US" sz="900" b="0" dirty="0">
                          <a:solidFill>
                            <a:schemeClr val="tx1"/>
                          </a:solidFill>
                          <a:latin typeface="Meiryo UI" panose="020B0604030504040204" pitchFamily="50" charset="-128"/>
                          <a:ea typeface="Meiryo UI" panose="020B0604030504040204" pitchFamily="50" charset="-128"/>
                        </a:rPr>
                        <a:t>友だち登録増加に取り組んだ。</a:t>
                      </a:r>
                    </a:p>
                  </a:txBody>
                  <a:tcPr marL="89220" marR="89220" marT="44610" marB="44610">
                    <a:solidFill>
                      <a:schemeClr val="accent2">
                        <a:lumMod val="40000"/>
                        <a:lumOff val="60000"/>
                      </a:schemeClr>
                    </a:solidFill>
                  </a:tcPr>
                </a:tc>
                <a:tc hMerge="1">
                  <a:txBody>
                    <a:bodyPr/>
                    <a:lstStyle/>
                    <a:p>
                      <a:endParaRPr kumimoji="1" lang="ja-JP" altLang="en-US"/>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marL="89220" marR="89220" marT="44610" marB="44610">
                    <a:solidFill>
                      <a:schemeClr val="accent2">
                        <a:lumMod val="40000"/>
                        <a:lumOff val="60000"/>
                      </a:schemeClr>
                    </a:solidFill>
                  </a:tcPr>
                </a:tc>
                <a:tc>
                  <a:txBody>
                    <a:bodyPr/>
                    <a:lstStyle/>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を活用して情報発信を行ったことにより、前年よりも</a:t>
                      </a:r>
                      <a:r>
                        <a:rPr kumimoji="1" lang="ja-JP" altLang="en-US" sz="900" b="1" dirty="0">
                          <a:solidFill>
                            <a:schemeClr val="tx1"/>
                          </a:solidFill>
                          <a:latin typeface="Meiryo UI" panose="020B0604030504040204" pitchFamily="50" charset="-128"/>
                          <a:ea typeface="Meiryo UI" panose="020B0604030504040204" pitchFamily="50" charset="-128"/>
                        </a:rPr>
                        <a:t>福娘コンテストの参加者が増加し</a:t>
                      </a:r>
                      <a:r>
                        <a:rPr kumimoji="1" lang="ja-JP" altLang="en-US" sz="900" b="0" dirty="0">
                          <a:solidFill>
                            <a:schemeClr val="tx1"/>
                          </a:solidFill>
                          <a:latin typeface="Meiryo UI" panose="020B0604030504040204" pitchFamily="50" charset="-128"/>
                          <a:ea typeface="Meiryo UI" panose="020B0604030504040204" pitchFamily="50" charset="-128"/>
                        </a:rPr>
                        <a:t>、広く認知された。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・福娘コンテストの「オンライン配信」は、</a:t>
                      </a:r>
                      <a:r>
                        <a:rPr kumimoji="1" lang="en-US" altLang="ja-JP" sz="900" b="1" dirty="0">
                          <a:solidFill>
                            <a:schemeClr val="tx1"/>
                          </a:solidFill>
                          <a:latin typeface="Meiryo UI" panose="020B0604030504040204" pitchFamily="50" charset="-128"/>
                          <a:ea typeface="Meiryo UI" panose="020B0604030504040204" pitchFamily="50" charset="-128"/>
                        </a:rPr>
                        <a:t>R3</a:t>
                      </a:r>
                      <a:r>
                        <a:rPr kumimoji="1" lang="ja-JP" altLang="en-US" sz="900" b="1" dirty="0">
                          <a:solidFill>
                            <a:schemeClr val="tx1"/>
                          </a:solidFill>
                          <a:latin typeface="Meiryo UI" panose="020B0604030504040204" pitchFamily="50" charset="-128"/>
                          <a:ea typeface="Meiryo UI" panose="020B0604030504040204" pitchFamily="50" charset="-128"/>
                        </a:rPr>
                        <a:t>年度を皮切りに毎年実施</a:t>
                      </a:r>
                      <a:r>
                        <a:rPr kumimoji="1" lang="ja-JP" altLang="en-US" sz="900" b="0" dirty="0">
                          <a:solidFill>
                            <a:schemeClr val="tx1"/>
                          </a:solidFill>
                          <a:latin typeface="Meiryo UI" panose="020B0604030504040204" pitchFamily="50" charset="-128"/>
                          <a:ea typeface="Meiryo UI" panose="020B0604030504040204" pitchFamily="50" charset="-128"/>
                        </a:rPr>
                        <a:t>しており、視聴回数は</a:t>
                      </a:r>
                      <a:r>
                        <a:rPr kumimoji="1" lang="en-US" altLang="ja-JP" sz="900" b="0" dirty="0">
                          <a:solidFill>
                            <a:schemeClr val="tx1"/>
                          </a:solidFill>
                          <a:latin typeface="Meiryo UI" panose="020B0604030504040204" pitchFamily="50" charset="-128"/>
                          <a:ea typeface="Meiryo UI" panose="020B0604030504040204" pitchFamily="50" charset="-128"/>
                        </a:rPr>
                        <a:t>3,100</a:t>
                      </a:r>
                      <a:r>
                        <a:rPr kumimoji="1" lang="ja-JP" altLang="en-US" sz="900" b="0" dirty="0">
                          <a:solidFill>
                            <a:schemeClr val="tx1"/>
                          </a:solidFill>
                          <a:latin typeface="Meiryo UI" panose="020B0604030504040204" pitchFamily="50" charset="-128"/>
                          <a:ea typeface="Meiryo UI" panose="020B0604030504040204" pitchFamily="50" charset="-128"/>
                        </a:rPr>
                        <a:t>回を超えている。</a:t>
                      </a:r>
                      <a:r>
                        <a:rPr kumimoji="1" lang="en-US" altLang="ja-JP" sz="900" b="0" dirty="0">
                          <a:solidFill>
                            <a:schemeClr val="tx1"/>
                          </a:solidFill>
                          <a:latin typeface="Meiryo UI" panose="020B0604030504040204" pitchFamily="50" charset="-128"/>
                          <a:ea typeface="Meiryo UI" panose="020B0604030504040204" pitchFamily="50" charset="-128"/>
                        </a:rPr>
                        <a:t>R6</a:t>
                      </a:r>
                      <a:r>
                        <a:rPr kumimoji="1" lang="ja-JP" altLang="en-US" sz="900" b="0" dirty="0">
                          <a:solidFill>
                            <a:schemeClr val="tx1"/>
                          </a:solidFill>
                          <a:latin typeface="Meiryo UI" panose="020B0604030504040204" pitchFamily="50" charset="-128"/>
                          <a:ea typeface="Meiryo UI" panose="020B0604030504040204" pitchFamily="50" charset="-128"/>
                        </a:rPr>
                        <a:t>年度も</a:t>
                      </a:r>
                      <a:r>
                        <a:rPr kumimoji="1" lang="en-US" altLang="ja-JP" sz="900" b="0" dirty="0">
                          <a:solidFill>
                            <a:schemeClr val="tx1"/>
                          </a:solidFill>
                          <a:latin typeface="Meiryo UI" panose="020B0604030504040204" pitchFamily="50" charset="-128"/>
                          <a:ea typeface="Meiryo UI" panose="020B0604030504040204" pitchFamily="50" charset="-128"/>
                        </a:rPr>
                        <a:t>11</a:t>
                      </a:r>
                      <a:r>
                        <a:rPr kumimoji="1" lang="ja-JP" altLang="en-US" sz="900" b="0" dirty="0">
                          <a:solidFill>
                            <a:schemeClr val="tx1"/>
                          </a:solidFill>
                          <a:latin typeface="Meiryo UI" panose="020B0604030504040204" pitchFamily="50" charset="-128"/>
                          <a:ea typeface="Meiryo UI" panose="020B0604030504040204" pitchFamily="50" charset="-128"/>
                        </a:rPr>
                        <a:t>月にオンライン配信を予定している。</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35980" rtl="0" eaLnBrk="1" fontAlgn="auto" latinLnBrk="0" hangingPunct="1">
                        <a:lnSpc>
                          <a:spcPts val="1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QR</a:t>
                      </a:r>
                      <a:r>
                        <a:rPr kumimoji="1" lang="ja-JP" altLang="en-US" sz="900" b="0" dirty="0">
                          <a:solidFill>
                            <a:schemeClr val="tx1"/>
                          </a:solidFill>
                          <a:latin typeface="Meiryo UI" panose="020B0604030504040204" pitchFamily="50" charset="-128"/>
                          <a:ea typeface="Meiryo UI" panose="020B0604030504040204" pitchFamily="50" charset="-128"/>
                        </a:rPr>
                        <a:t>入りオリジナルマスクを配布したことによって、</a:t>
                      </a:r>
                      <a:r>
                        <a:rPr kumimoji="1" lang="en-US" altLang="ja-JP" sz="900" b="1" dirty="0">
                          <a:solidFill>
                            <a:schemeClr val="tx1"/>
                          </a:solidFill>
                          <a:latin typeface="Meiryo UI" panose="020B0604030504040204" pitchFamily="50" charset="-128"/>
                          <a:ea typeface="Meiryo UI" panose="020B0604030504040204" pitchFamily="50" charset="-128"/>
                        </a:rPr>
                        <a:t>LINE</a:t>
                      </a:r>
                      <a:r>
                        <a:rPr kumimoji="1" lang="ja-JP" altLang="en-US" sz="900" b="1" dirty="0">
                          <a:solidFill>
                            <a:schemeClr val="tx1"/>
                          </a:solidFill>
                          <a:latin typeface="Meiryo UI" panose="020B0604030504040204" pitchFamily="50" charset="-128"/>
                          <a:ea typeface="Meiryo UI" panose="020B0604030504040204" pitchFamily="50" charset="-128"/>
                        </a:rPr>
                        <a:t>の友だち登録者数は</a:t>
                      </a:r>
                      <a:r>
                        <a:rPr kumimoji="1" lang="en-US" altLang="ja-JP" sz="900" b="1" dirty="0">
                          <a:solidFill>
                            <a:schemeClr val="tx1"/>
                          </a:solidFill>
                          <a:latin typeface="Meiryo UI" panose="020B0604030504040204" pitchFamily="50" charset="-128"/>
                          <a:ea typeface="Meiryo UI" panose="020B0604030504040204" pitchFamily="50" charset="-128"/>
                        </a:rPr>
                        <a:t>2,870</a:t>
                      </a:r>
                      <a:r>
                        <a:rPr kumimoji="1" lang="ja-JP" altLang="en-US" sz="900" b="1" dirty="0">
                          <a:solidFill>
                            <a:schemeClr val="tx1"/>
                          </a:solidFill>
                          <a:latin typeface="Meiryo UI" panose="020B0604030504040204" pitchFamily="50" charset="-128"/>
                          <a:ea typeface="Meiryo UI" panose="020B0604030504040204" pitchFamily="50" charset="-128"/>
                        </a:rPr>
                        <a:t>人と増加し続けている</a:t>
                      </a:r>
                      <a:r>
                        <a:rPr kumimoji="1" lang="ja-JP" altLang="en-US" sz="900" b="0" dirty="0">
                          <a:solidFill>
                            <a:schemeClr val="tx1"/>
                          </a:solidFill>
                          <a:latin typeface="Meiryo UI" panose="020B0604030504040204" pitchFamily="50" charset="-128"/>
                          <a:ea typeface="Meiryo UI" panose="020B0604030504040204" pitchFamily="50" charset="-128"/>
                        </a:rPr>
                        <a:t>。（</a:t>
                      </a:r>
                      <a:r>
                        <a:rPr kumimoji="1" lang="en-US" altLang="ja-JP" sz="900" b="0" dirty="0">
                          <a:solidFill>
                            <a:schemeClr val="tx1"/>
                          </a:solidFill>
                          <a:latin typeface="Meiryo UI" panose="020B0604030504040204" pitchFamily="50" charset="-128"/>
                          <a:ea typeface="Meiryo UI" panose="020B0604030504040204" pitchFamily="50" charset="-128"/>
                        </a:rPr>
                        <a:t>R6.9</a:t>
                      </a:r>
                      <a:r>
                        <a:rPr kumimoji="1" lang="ja-JP" altLang="en-US" sz="900" b="0" dirty="0">
                          <a:solidFill>
                            <a:schemeClr val="tx1"/>
                          </a:solidFill>
                          <a:latin typeface="Meiryo UI" panose="020B0604030504040204" pitchFamily="50" charset="-128"/>
                          <a:ea typeface="Meiryo UI" panose="020B0604030504040204" pitchFamily="50" charset="-128"/>
                        </a:rPr>
                        <a:t>月現在）</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89220" marR="89220" marT="44610" marB="44610">
                    <a:lnR w="3175" cap="flat" cmpd="sng" algn="ctr">
                      <a:solidFill>
                        <a:schemeClr val="bg1"/>
                      </a:solidFill>
                      <a:prstDash val="solid"/>
                      <a:round/>
                      <a:headEnd type="none" w="med" len="med"/>
                      <a:tailEnd type="none" w="med" len="med"/>
                    </a:lnR>
                    <a:solidFill>
                      <a:schemeClr val="accent2">
                        <a:lumMod val="40000"/>
                        <a:lumOff val="60000"/>
                      </a:schemeClr>
                    </a:solidFill>
                  </a:tcPr>
                </a:tc>
                <a:extLst>
                  <a:ext uri="{0D108BD9-81ED-4DB2-BD59-A6C34878D82A}">
                    <a16:rowId xmlns:a16="http://schemas.microsoft.com/office/drawing/2014/main" val="365430215"/>
                  </a:ext>
                </a:extLst>
              </a:tr>
              <a:tr h="22846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商店街のコメント</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endParaRPr kumimoji="1" lang="ja-JP" altLang="en-US" sz="8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2151269123"/>
                  </a:ext>
                </a:extLst>
              </a:tr>
              <a:tr h="468000">
                <a:tc gridSpan="6">
                  <a:txBody>
                    <a:bodyPr/>
                    <a:lstStyle/>
                    <a:p>
                      <a:pPr marL="87313" marR="0" lvl="0" indent="-87313" algn="l" defTabSz="91440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コロナ禍で、商店街が得意としてきた人を集めることができなくなっていた中で、初めての試みとなる「福娘コンテスト」のライブ配信ができ、多くの人にご視聴いただき、布施戎神社や福娘といった布施の文化・魅力を広く発信できたことは大変有意義でした。また、</a:t>
                      </a:r>
                      <a:r>
                        <a:rPr kumimoji="1" lang="en-US" altLang="ja-JP" sz="900" b="0" dirty="0">
                          <a:solidFill>
                            <a:schemeClr val="tx1"/>
                          </a:solidFill>
                          <a:latin typeface="Meiryo UI" panose="020B0604030504040204" pitchFamily="50" charset="-128"/>
                          <a:ea typeface="Meiryo UI" panose="020B0604030504040204" pitchFamily="50" charset="-128"/>
                        </a:rPr>
                        <a:t>SNS</a:t>
                      </a:r>
                      <a:r>
                        <a:rPr kumimoji="1" lang="ja-JP" altLang="en-US" sz="900" b="0" dirty="0">
                          <a:solidFill>
                            <a:schemeClr val="tx1"/>
                          </a:solidFill>
                          <a:latin typeface="Meiryo UI" panose="020B0604030504040204" pitchFamily="50" charset="-128"/>
                          <a:ea typeface="Meiryo UI" panose="020B0604030504040204" pitchFamily="50" charset="-128"/>
                        </a:rPr>
                        <a:t>を活用したことで、布施のまちには何十年も続く文化があることを、地元以外の人にも広く知ってもらうきっかけになりました。</a:t>
                      </a:r>
                      <a:endParaRPr kumimoji="1" lang="en-US" altLang="ja-JP" sz="900" b="0" dirty="0">
                        <a:solidFill>
                          <a:schemeClr val="tx1"/>
                        </a:solidFill>
                        <a:latin typeface="Meiryo UI" panose="020B0604030504040204" pitchFamily="50" charset="-128"/>
                        <a:ea typeface="Meiryo UI" panose="020B0604030504040204" pitchFamily="50" charset="-128"/>
                      </a:endParaRPr>
                    </a:p>
                    <a:p>
                      <a:pPr marL="87313" marR="0" lvl="0" indent="-87313" algn="l" defTabSz="914400" rtl="0" eaLnBrk="1" fontAlgn="auto" latinLnBrk="0" hangingPunct="1">
                        <a:lnSpc>
                          <a:spcPts val="108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■これからも、周辺の大型店や布施戎神社をはじめとした地域の様々な団体と協力し、布施のまちの活性化に取り組んでいきたいと考えています。</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marL="180000" marR="180000" marT="44610" marB="44610">
                    <a:lnL w="3175" cap="flat" cmpd="sng" algn="ctr">
                      <a:solidFill>
                        <a:schemeClr val="bg1"/>
                      </a:solidFill>
                      <a:prstDash val="solid"/>
                      <a:round/>
                      <a:headEnd type="none" w="med" len="med"/>
                      <a:tailEnd type="none" w="med" len="med"/>
                    </a:lnL>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oFill/>
                  </a:tcPr>
                </a:tc>
                <a:tc hMerge="1">
                  <a:txBody>
                    <a:bodyPr/>
                    <a:lstStyle/>
                    <a:p>
                      <a:endParaRPr kumimoji="1" lang="ja-JP" altLang="en-US" sz="800" dirty="0">
                        <a:latin typeface="Meiryo UI" panose="020B0604030504040204" pitchFamily="50" charset="-128"/>
                        <a:ea typeface="Meiryo UI" panose="020B0604030504040204" pitchFamily="50" charset="-128"/>
                      </a:endParaRPr>
                    </a:p>
                  </a:txBody>
                  <a:tcPr marL="89220" marR="89220" marT="44610" marB="44610">
                    <a:lnL w="3175" cap="flat" cmpd="sng" algn="ctr">
                      <a:solidFill>
                        <a:srgbClr val="FF9999"/>
                      </a:solidFill>
                      <a:prstDash val="solid"/>
                      <a:round/>
                      <a:headEnd type="none" w="med" len="med"/>
                      <a:tailEnd type="none" w="med" len="med"/>
                    </a:lnL>
                    <a:lnR w="3175" cap="flat" cmpd="sng" algn="ctr">
                      <a:solidFill>
                        <a:schemeClr val="bg1"/>
                      </a:solidFill>
                      <a:prstDash val="solid"/>
                      <a:round/>
                      <a:headEnd type="none" w="med" len="med"/>
                      <a:tailEnd type="none" w="med" len="med"/>
                    </a:lnR>
                    <a:no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2705247607"/>
                  </a:ext>
                </a:extLst>
              </a:tr>
              <a:tr h="22846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写真</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rgbClr val="FF9999"/>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a:t>
                      </a:r>
                      <a:r>
                        <a:rPr kumimoji="1" lang="ja-JP" altLang="en-US" sz="900" b="1" dirty="0">
                          <a:solidFill>
                            <a:schemeClr val="bg1"/>
                          </a:solidFill>
                          <a:latin typeface="Meiryo UI" panose="020B0604030504040204" pitchFamily="50" charset="-128"/>
                          <a:ea typeface="Meiryo UI" panose="020B0604030504040204" pitchFamily="50" charset="-128"/>
                        </a:rPr>
                        <a:t>連携・協力</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anchor="ctr">
                    <a:solidFill>
                      <a:schemeClr val="accent2"/>
                    </a:solidFill>
                  </a:tcPr>
                </a:tc>
                <a:extLst>
                  <a:ext uri="{0D108BD9-81ED-4DB2-BD59-A6C34878D82A}">
                    <a16:rowId xmlns:a16="http://schemas.microsoft.com/office/drawing/2014/main" val="3148528420"/>
                  </a:ext>
                </a:extLst>
              </a:tr>
              <a:tr h="504000">
                <a:tc rowSpan="3"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rowSpan="3" hMerge="1">
                  <a:txBody>
                    <a:bodyPr/>
                    <a:lstStyle/>
                    <a:p>
                      <a:endParaRPr kumimoji="1" lang="ja-JP" altLang="en-US"/>
                    </a:p>
                  </a:txBody>
                  <a:tcPr/>
                </a:tc>
                <a:tc rowSpan="3" h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■主催：</a:t>
                      </a:r>
                      <a:r>
                        <a:rPr kumimoji="1" lang="zh-TW" altLang="en-US" sz="900" dirty="0">
                          <a:latin typeface="Meiryo UI" panose="020B0604030504040204" pitchFamily="50" charset="-128"/>
                          <a:ea typeface="Meiryo UI" panose="020B0604030504040204" pitchFamily="50" charset="-128"/>
                        </a:rPr>
                        <a:t>布施商店街連絡会</a:t>
                      </a:r>
                      <a:endParaRPr kumimoji="1" lang="en-US" altLang="zh-TW"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■後援：東大阪市、東大阪商工会議所　</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■協賛：布施戎神社</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836515858"/>
                  </a:ext>
                </a:extLst>
              </a:tr>
              <a:tr h="22846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latin typeface="Meiryo UI" panose="020B0604030504040204" pitchFamily="50" charset="-128"/>
                          <a:ea typeface="Meiryo UI" panose="020B0604030504040204" pitchFamily="50" charset="-128"/>
                        </a:rPr>
                        <a:t>〈HP</a:t>
                      </a:r>
                      <a:r>
                        <a:rPr kumimoji="1" lang="ja-JP" altLang="en-US" sz="900" b="1" dirty="0">
                          <a:solidFill>
                            <a:schemeClr val="bg1"/>
                          </a:solidFill>
                          <a:latin typeface="Meiryo UI" panose="020B0604030504040204" pitchFamily="50" charset="-128"/>
                          <a:ea typeface="Meiryo UI" panose="020B0604030504040204" pitchFamily="50" charset="-128"/>
                        </a:rPr>
                        <a:t>・</a:t>
                      </a:r>
                      <a:r>
                        <a:rPr kumimoji="1" lang="en-US" altLang="ja-JP" sz="900" b="1" dirty="0">
                          <a:solidFill>
                            <a:schemeClr val="bg1"/>
                          </a:solidFill>
                          <a:latin typeface="Meiryo UI" panose="020B0604030504040204" pitchFamily="50" charset="-128"/>
                          <a:ea typeface="Meiryo UI" panose="020B0604030504040204" pitchFamily="50" charset="-128"/>
                        </a:rPr>
                        <a:t>SNS</a:t>
                      </a:r>
                      <a:r>
                        <a:rPr kumimoji="1" lang="ja-JP" altLang="en-US" sz="900" b="1" dirty="0">
                          <a:solidFill>
                            <a:schemeClr val="bg1"/>
                          </a:solidFill>
                          <a:latin typeface="Meiryo UI" panose="020B0604030504040204" pitchFamily="50" charset="-128"/>
                          <a:ea typeface="Meiryo UI" panose="020B0604030504040204" pitchFamily="50" charset="-128"/>
                        </a:rPr>
                        <a:t>等</a:t>
                      </a:r>
                      <a:r>
                        <a:rPr kumimoji="1" lang="en-US" altLang="ja-JP" sz="900" b="1" dirty="0">
                          <a:solidFill>
                            <a:schemeClr val="bg1"/>
                          </a:solidFill>
                          <a:latin typeface="Meiryo UI" panose="020B0604030504040204" pitchFamily="50" charset="-128"/>
                          <a:ea typeface="Meiryo UI" panose="020B0604030504040204" pitchFamily="50" charset="-128"/>
                        </a:rPr>
                        <a:t>〉</a:t>
                      </a:r>
                      <a:endParaRPr kumimoji="1" lang="ja-JP" altLang="en-US" sz="900" dirty="0"/>
                    </a:p>
                  </a:txBody>
                  <a:tcPr marL="89220" marR="89220" marT="44610" marB="44610" anchor="ctr">
                    <a:lnR w="3175" cap="flat" cmpd="sng" algn="ctr">
                      <a:solidFill>
                        <a:schemeClr val="bg1"/>
                      </a:solidFill>
                      <a:prstDash val="solid"/>
                      <a:round/>
                      <a:headEnd type="none" w="med" len="med"/>
                      <a:tailEnd type="none" w="med" len="med"/>
                    </a:lnR>
                    <a:solidFill>
                      <a:srgbClr val="FF9999"/>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01147248"/>
                  </a:ext>
                </a:extLst>
              </a:tr>
              <a:tr h="756000">
                <a:tc gridSpan="3"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1" dirty="0">
                        <a:solidFill>
                          <a:schemeClr val="bg1"/>
                        </a:solidFill>
                        <a:latin typeface="Meiryo UI" panose="020B0604030504040204" pitchFamily="50" charset="-128"/>
                        <a:ea typeface="Meiryo UI" panose="020B0604030504040204" pitchFamily="50" charset="-128"/>
                      </a:endParaRPr>
                    </a:p>
                  </a:txBody>
                  <a:tcPr marL="89220" marR="89220" marT="44610" marB="44610" anchor="ctr">
                    <a:lnL w="3175" cap="flat" cmpd="sng" algn="ctr">
                      <a:solidFill>
                        <a:schemeClr val="bg1"/>
                      </a:solidFill>
                      <a:prstDash val="solid"/>
                      <a:round/>
                      <a:headEnd type="none" w="med" len="med"/>
                      <a:tailEnd type="none" w="med" len="med"/>
                    </a:lnL>
                    <a:solidFill>
                      <a:schemeClr val="accent2">
                        <a:lumMod val="20000"/>
                        <a:lumOff val="80000"/>
                      </a:schemeClr>
                    </a:solidFill>
                  </a:tcPr>
                </a:tc>
                <a:tc hMerge="1" vMerge="1">
                  <a:txBody>
                    <a:bodyPr/>
                    <a:lstStyle/>
                    <a:p>
                      <a:endParaRPr kumimoji="1" lang="ja-JP" altLang="en-US"/>
                    </a:p>
                  </a:txBody>
                  <a:tcPr/>
                </a:tc>
                <a:tc hMerge="1" vMerge="1">
                  <a:txBody>
                    <a:bodyPr/>
                    <a:lstStyle/>
                    <a:p>
                      <a:endParaRPr kumimoji="1" lang="ja-JP" altLang="en-US"/>
                    </a:p>
                  </a:txBody>
                  <a:tcPr/>
                </a:tc>
                <a:tc gridSpan="3">
                  <a:txBody>
                    <a:bodyPr/>
                    <a:lstStyle/>
                    <a:p>
                      <a:r>
                        <a:rPr kumimoji="1" lang="ja-JP" altLang="en-US" sz="900" dirty="0">
                          <a:latin typeface="Meiryo UI" panose="020B0604030504040204" pitchFamily="50" charset="-128"/>
                          <a:ea typeface="Meiryo UI" panose="020B0604030504040204" pitchFamily="50" charset="-128"/>
                        </a:rPr>
                        <a:t>■大阪府商店街魅力発見サイト「ええやん！大阪商店街」　商店街紹介ページ</a:t>
                      </a:r>
                    </a:p>
                    <a:p>
                      <a:r>
                        <a:rPr kumimoji="1" lang="en-US" altLang="ja-JP" sz="900" dirty="0">
                          <a:latin typeface="Meiryo UI" panose="020B0604030504040204" pitchFamily="50" charset="-128"/>
                          <a:ea typeface="Meiryo UI" panose="020B0604030504040204" pitchFamily="50" charset="-128"/>
                          <a:hlinkClick r:id="rId5"/>
                        </a:rPr>
                        <a:t>https://osaka-shotengai-info.com/ss/fuse/</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布施商店街連絡会</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HP</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6"/>
                        </a:rPr>
                        <a:t>https://fuse.osaka.jp/</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zh-TW" altLang="en-US" sz="900" dirty="0">
                          <a:latin typeface="Meiryo UI" panose="020B0604030504040204" pitchFamily="50" charset="-128"/>
                          <a:ea typeface="Meiryo UI" panose="020B0604030504040204" pitchFamily="50" charset="-128"/>
                        </a:rPr>
                        <a:t>布施商店街連絡会</a:t>
                      </a:r>
                      <a:r>
                        <a:rPr kumimoji="1" lang="ja-JP" altLang="en-US" sz="900" dirty="0">
                          <a:latin typeface="Meiryo UI" panose="020B0604030504040204" pitchFamily="50" charset="-128"/>
                          <a:ea typeface="Meiryo UI" panose="020B0604030504040204" pitchFamily="50" charset="-128"/>
                        </a:rPr>
                        <a:t>　</a:t>
                      </a:r>
                      <a:r>
                        <a:rPr kumimoji="1" lang="en-US" altLang="ja-JP" sz="900" dirty="0" err="1">
                          <a:latin typeface="Meiryo UI" panose="020B0604030504040204" pitchFamily="50" charset="-128"/>
                          <a:ea typeface="Meiryo UI" panose="020B0604030504040204" pitchFamily="50" charset="-128"/>
                        </a:rPr>
                        <a:t>facebook</a:t>
                      </a:r>
                      <a:r>
                        <a:rPr kumimoji="1" lang="en-US" altLang="ja-JP"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hlinkClick r:id="rId7"/>
                        </a:rPr>
                        <a:t>https://ja-jp.facebook.com/fuserenrakukai/</a:t>
                      </a:r>
                      <a:endParaRPr kumimoji="1" lang="en-US" altLang="ja-JP" sz="900" dirty="0">
                        <a:latin typeface="Meiryo UI" panose="020B0604030504040204" pitchFamily="50" charset="-128"/>
                        <a:ea typeface="Meiryo UI" panose="020B0604030504040204" pitchFamily="50" charset="-128"/>
                      </a:endParaRPr>
                    </a:p>
                  </a:txBody>
                  <a:tcPr marL="89220" marR="89220" marT="44610" marB="44610" anchor="ctr">
                    <a:lnR w="3175" cap="flat" cmpd="sng" algn="ctr">
                      <a:solidFill>
                        <a:schemeClr val="bg1"/>
                      </a:solidFill>
                      <a:prstDash val="solid"/>
                      <a:round/>
                      <a:headEnd type="none" w="med" len="med"/>
                      <a:tailEnd type="none" w="med" len="med"/>
                    </a:lnR>
                    <a:solidFill>
                      <a:schemeClr val="accent2">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59606770"/>
                  </a:ext>
                </a:extLst>
              </a:tr>
            </a:tbl>
          </a:graphicData>
        </a:graphic>
      </p:graphicFrame>
      <p:sp>
        <p:nvSpPr>
          <p:cNvPr id="8" name="テキスト ボックス 7">
            <a:extLst>
              <a:ext uri="{FF2B5EF4-FFF2-40B4-BE49-F238E27FC236}">
                <a16:creationId xmlns:a16="http://schemas.microsoft.com/office/drawing/2014/main" id="{5F73B578-516C-472A-32EC-673B22B00536}"/>
              </a:ext>
            </a:extLst>
          </p:cNvPr>
          <p:cNvSpPr txBox="1"/>
          <p:nvPr/>
        </p:nvSpPr>
        <p:spPr>
          <a:xfrm>
            <a:off x="3035417" y="6723978"/>
            <a:ext cx="1644533"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a:t>
            </a: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布施戎福娘決定！</a:t>
            </a:r>
            <a:endParaRPr lang="en-US" altLang="ja-JP" sz="800" dirty="0">
              <a:latin typeface="Meiryo UI" panose="020B0604030504040204" pitchFamily="50" charset="-128"/>
              <a:ea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rPr>
              <a:t>お披露目パレード </a:t>
            </a:r>
            <a:r>
              <a:rPr lang="en-US" altLang="ja-JP" sz="800" dirty="0">
                <a:latin typeface="Meiryo UI" panose="020B0604030504040204" pitchFamily="50" charset="-128"/>
                <a:ea typeface="Meiryo UI" panose="020B0604030504040204" pitchFamily="50" charset="-128"/>
              </a:rPr>
              <a:t>YouTube</a:t>
            </a:r>
            <a:r>
              <a:rPr lang="ja-JP" altLang="en-US" sz="800" dirty="0">
                <a:latin typeface="Meiryo UI" panose="020B0604030504040204" pitchFamily="50" charset="-128"/>
                <a:ea typeface="Meiryo UI" panose="020B0604030504040204" pitchFamily="50" charset="-128"/>
              </a:rPr>
              <a:t> </a:t>
            </a:r>
          </a:p>
        </p:txBody>
      </p:sp>
      <p:sp>
        <p:nvSpPr>
          <p:cNvPr id="11" name="テキスト ボックス 10">
            <a:extLst>
              <a:ext uri="{FF2B5EF4-FFF2-40B4-BE49-F238E27FC236}">
                <a16:creationId xmlns:a16="http://schemas.microsoft.com/office/drawing/2014/main" id="{64289AFD-430E-2640-EF57-0735EC34B000}"/>
              </a:ext>
            </a:extLst>
          </p:cNvPr>
          <p:cNvSpPr txBox="1"/>
          <p:nvPr/>
        </p:nvSpPr>
        <p:spPr>
          <a:xfrm>
            <a:off x="1231432" y="6744847"/>
            <a:ext cx="1750310" cy="338554"/>
          </a:xfrm>
          <a:prstGeom prst="rect">
            <a:avLst/>
          </a:prstGeom>
          <a:noFill/>
        </p:spPr>
        <p:txBody>
          <a:bodyPr wrap="square">
            <a:spAutoFit/>
          </a:bodyPr>
          <a:lstStyle/>
          <a:p>
            <a:pPr algn="ctr" defTabSz="480106">
              <a:defRPr/>
            </a:pPr>
            <a:r>
              <a:rPr lang="en-US" altLang="ja-JP" sz="800" dirty="0">
                <a:latin typeface="Meiryo UI" panose="020B0604030504040204" pitchFamily="50" charset="-128"/>
                <a:ea typeface="Meiryo UI" panose="020B0604030504040204" pitchFamily="50" charset="-128"/>
              </a:rPr>
              <a:t>R5</a:t>
            </a:r>
            <a:r>
              <a:rPr lang="ja-JP" altLang="en-US" sz="800" dirty="0">
                <a:latin typeface="Meiryo UI" panose="020B0604030504040204" pitchFamily="50" charset="-128"/>
                <a:ea typeface="Meiryo UI" panose="020B0604030504040204" pitchFamily="50" charset="-128"/>
              </a:rPr>
              <a:t>年度 福娘コンテストの</a:t>
            </a:r>
            <a:endParaRPr lang="en-US" altLang="ja-JP" sz="800" dirty="0">
              <a:latin typeface="Meiryo UI" panose="020B0604030504040204" pitchFamily="50" charset="-128"/>
              <a:ea typeface="Meiryo UI" panose="020B0604030504040204" pitchFamily="50" charset="-128"/>
            </a:endParaRPr>
          </a:p>
          <a:p>
            <a:pPr algn="ctr" defTabSz="480106">
              <a:defRPr/>
            </a:pPr>
            <a:r>
              <a:rPr lang="ja-JP" altLang="en-US" sz="800" dirty="0">
                <a:latin typeface="Meiryo UI" panose="020B0604030504040204" pitchFamily="50" charset="-128"/>
                <a:ea typeface="Meiryo UI" panose="020B0604030504040204" pitchFamily="50" charset="-128"/>
              </a:rPr>
              <a:t>「オンライン配信」</a:t>
            </a:r>
            <a:r>
              <a:rPr lang="en-US" altLang="ja-JP" sz="800" dirty="0">
                <a:latin typeface="Meiryo UI" panose="020B0604030504040204" pitchFamily="50" charset="-128"/>
                <a:ea typeface="Meiryo UI" panose="020B0604030504040204" pitchFamily="50" charset="-128"/>
              </a:rPr>
              <a:t>YouTube</a:t>
            </a:r>
            <a:endParaRPr lang="ja-JP" altLang="en-US" sz="8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4B71449-BEA0-70E5-A241-CDAD0065A135}"/>
              </a:ext>
            </a:extLst>
          </p:cNvPr>
          <p:cNvSpPr txBox="1"/>
          <p:nvPr/>
        </p:nvSpPr>
        <p:spPr>
          <a:xfrm>
            <a:off x="-41097" y="6753490"/>
            <a:ext cx="1489754" cy="338554"/>
          </a:xfrm>
          <a:prstGeom prst="rect">
            <a:avLst/>
          </a:prstGeom>
          <a:noFill/>
        </p:spPr>
        <p:txBody>
          <a:bodyPr wrap="square" rtlCol="0">
            <a:spAutoFit/>
          </a:bodyPr>
          <a:lstStyle/>
          <a:p>
            <a:pPr algn="ctr"/>
            <a:r>
              <a:rPr lang="en-US" altLang="ja-JP" sz="800" dirty="0">
                <a:latin typeface="Meiryo UI" panose="020B0604030504040204" pitchFamily="50" charset="-128"/>
                <a:ea typeface="Meiryo UI" panose="020B0604030504040204" pitchFamily="50" charset="-128"/>
              </a:rPr>
              <a:t>R3</a:t>
            </a:r>
            <a:r>
              <a:rPr lang="ja-JP" altLang="en-US" sz="800" dirty="0">
                <a:latin typeface="Meiryo UI" panose="020B0604030504040204" pitchFamily="50" charset="-128"/>
                <a:ea typeface="Meiryo UI" panose="020B0604030504040204" pitchFamily="50" charset="-128"/>
              </a:rPr>
              <a:t>年度 福娘が選ぶお店</a:t>
            </a:r>
            <a:r>
              <a:rPr lang="en-US" altLang="ja-JP" sz="800" dirty="0">
                <a:latin typeface="Meiryo UI" panose="020B0604030504040204" pitchFamily="50" charset="-128"/>
                <a:ea typeface="Meiryo UI" panose="020B0604030504040204" pitchFamily="50" charset="-128"/>
              </a:rPr>
              <a:t>8</a:t>
            </a:r>
            <a:r>
              <a:rPr lang="ja-JP" altLang="en-US" sz="800" dirty="0">
                <a:latin typeface="Meiryo UI" panose="020B0604030504040204" pitchFamily="50" charset="-128"/>
                <a:ea typeface="Meiryo UI" panose="020B0604030504040204" pitchFamily="50" charset="-128"/>
              </a:rPr>
              <a:t>選！</a:t>
            </a:r>
          </a:p>
          <a:p>
            <a:pPr algn="ctr"/>
            <a:r>
              <a:rPr lang="ja-JP" altLang="en-US" sz="800" dirty="0">
                <a:latin typeface="Meiryo UI" panose="020B0604030504040204" pitchFamily="50" charset="-128"/>
                <a:ea typeface="Meiryo UI" panose="020B0604030504040204" pitchFamily="50" charset="-128"/>
              </a:rPr>
              <a:t>街歩きＭＡＰ</a:t>
            </a:r>
          </a:p>
        </p:txBody>
      </p:sp>
      <p:pic>
        <p:nvPicPr>
          <p:cNvPr id="5" name="図 4">
            <a:extLst>
              <a:ext uri="{FF2B5EF4-FFF2-40B4-BE49-F238E27FC236}">
                <a16:creationId xmlns:a16="http://schemas.microsoft.com/office/drawing/2014/main" id="{2448CB18-A9AB-87FD-9427-6F2564AC8F0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08224" y="5639638"/>
            <a:ext cx="788848" cy="1113852"/>
          </a:xfrm>
          <a:prstGeom prst="rect">
            <a:avLst/>
          </a:prstGeom>
        </p:spPr>
      </p:pic>
      <p:pic>
        <p:nvPicPr>
          <p:cNvPr id="13" name="図 12">
            <a:extLst>
              <a:ext uri="{FF2B5EF4-FFF2-40B4-BE49-F238E27FC236}">
                <a16:creationId xmlns:a16="http://schemas.microsoft.com/office/drawing/2014/main" id="{0994F4DB-CAD0-2F7E-F5A0-B21A703D733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340667" y="5873572"/>
            <a:ext cx="1525232" cy="854130"/>
          </a:xfrm>
          <a:prstGeom prst="rect">
            <a:avLst/>
          </a:prstGeom>
        </p:spPr>
      </p:pic>
      <p:pic>
        <p:nvPicPr>
          <p:cNvPr id="17" name="図 16">
            <a:extLst>
              <a:ext uri="{FF2B5EF4-FFF2-40B4-BE49-F238E27FC236}">
                <a16:creationId xmlns:a16="http://schemas.microsoft.com/office/drawing/2014/main" id="{ADCA8A0E-5444-23CE-4C4B-32EC9178189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035417" y="5873572"/>
            <a:ext cx="1563907" cy="871275"/>
          </a:xfrm>
          <a:prstGeom prst="rect">
            <a:avLst/>
          </a:prstGeom>
        </p:spPr>
      </p:pic>
      <p:sp>
        <p:nvSpPr>
          <p:cNvPr id="12" name="テキスト ボックス 11">
            <a:extLst>
              <a:ext uri="{FF2B5EF4-FFF2-40B4-BE49-F238E27FC236}">
                <a16:creationId xmlns:a16="http://schemas.microsoft.com/office/drawing/2014/main" id="{E7459B6F-1F40-42D7-A342-0F9CE6F58500}"/>
              </a:ext>
            </a:extLst>
          </p:cNvPr>
          <p:cNvSpPr txBox="1"/>
          <p:nvPr/>
        </p:nvSpPr>
        <p:spPr>
          <a:xfrm>
            <a:off x="7100596" y="-912"/>
            <a:ext cx="2242046" cy="230832"/>
          </a:xfrm>
          <a:prstGeom prst="rect">
            <a:avLst/>
          </a:prstGeom>
          <a:noFill/>
        </p:spPr>
        <p:txBody>
          <a:bodyPr wrap="square" rtlCol="0">
            <a:spAutoFit/>
          </a:bodyPr>
          <a:lstStyle/>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令和</a:t>
            </a:r>
            <a:r>
              <a:rPr kumimoji="1" lang="en-US" altLang="ja-JP" sz="900" dirty="0">
                <a:latin typeface="Meiryo UI" panose="020B0604030504040204" pitchFamily="50" charset="-128"/>
                <a:ea typeface="Meiryo UI" panose="020B0604030504040204" pitchFamily="50" charset="-128"/>
              </a:rPr>
              <a:t>6</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11</a:t>
            </a:r>
            <a:r>
              <a:rPr kumimoji="1" lang="ja-JP" altLang="en-US" sz="900" dirty="0">
                <a:latin typeface="Meiryo UI" panose="020B0604030504040204" pitchFamily="50" charset="-128"/>
                <a:ea typeface="Meiryo UI" panose="020B0604030504040204" pitchFamily="50" charset="-128"/>
              </a:rPr>
              <a:t>月</a:t>
            </a:r>
            <a:r>
              <a:rPr kumimoji="1" lang="en-US" altLang="ja-JP" sz="900" dirty="0">
                <a:latin typeface="Meiryo UI" panose="020B0604030504040204" pitchFamily="50" charset="-128"/>
                <a:ea typeface="Meiryo UI" panose="020B0604030504040204" pitchFamily="50" charset="-128"/>
              </a:rPr>
              <a:t>22</a:t>
            </a:r>
            <a:r>
              <a:rPr kumimoji="1" lang="ja-JP" altLang="en-US" sz="900" dirty="0">
                <a:latin typeface="Meiryo UI" panose="020B0604030504040204" pitchFamily="50" charset="-128"/>
                <a:ea typeface="Meiryo UI" panose="020B0604030504040204" pitchFamily="50" charset="-128"/>
              </a:rPr>
              <a:t>日時点</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R6-20</a:t>
            </a:r>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P4</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991965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3942</Words>
  <Application>Microsoft Office PowerPoint</Application>
  <PresentationFormat>ユーザー設定</PresentationFormat>
  <Paragraphs>289</Paragraphs>
  <Slides>5</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5</vt:i4>
      </vt:variant>
    </vt:vector>
  </HeadingPairs>
  <TitlesOfParts>
    <vt:vector size="13" baseType="lpstr">
      <vt:lpstr>Meiryo UI</vt:lpstr>
      <vt:lpstr>UD デジタル 教科書体 NK-R</vt:lpstr>
      <vt:lpstr>游ゴシック</vt:lpstr>
      <vt:lpstr>Arial</vt:lpstr>
      <vt:lpstr>Calibri</vt:lpstr>
      <vt:lpstr>Calibri Light</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2024-10-09T06:04:13Z</dcterms:created>
  <dcterms:modified xsi:type="dcterms:W3CDTF">2025-03-27T05:13:30Z</dcterms:modified>
</cp:coreProperties>
</file>