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12"/>
  </p:notesMasterIdLst>
  <p:handoutMasterIdLst>
    <p:handoutMasterId r:id="rId13"/>
  </p:handoutMasterIdLst>
  <p:sldIdLst>
    <p:sldId id="265" r:id="rId3"/>
    <p:sldId id="270" r:id="rId4"/>
    <p:sldId id="266" r:id="rId5"/>
    <p:sldId id="267" r:id="rId6"/>
    <p:sldId id="269" r:id="rId7"/>
    <p:sldId id="263" r:id="rId8"/>
    <p:sldId id="271" r:id="rId9"/>
    <p:sldId id="261" r:id="rId10"/>
    <p:sldId id="268" r:id="rId11"/>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5"/>
            <p14:sldId id="270"/>
            <p14:sldId id="266"/>
            <p14:sldId id="267"/>
            <p14:sldId id="269"/>
            <p14:sldId id="263"/>
            <p14:sldId id="271"/>
            <p14:sldId id="261"/>
            <p14:sldId id="2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4" autoAdjust="0"/>
    <p:restoredTop sz="94660"/>
  </p:normalViewPr>
  <p:slideViewPr>
    <p:cSldViewPr snapToGrid="0">
      <p:cViewPr varScale="1">
        <p:scale>
          <a:sx n="85" d="100"/>
          <a:sy n="85" d="100"/>
        </p:scale>
        <p:origin x="1541" y="53"/>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1"/>
            <a:ext cx="2949786" cy="498693"/>
          </a:xfrm>
          <a:prstGeom prst="rect">
            <a:avLst/>
          </a:prstGeom>
        </p:spPr>
        <p:txBody>
          <a:bodyPr vert="horz" lIns="91550" tIns="45775" rIns="91550" bIns="45775" rtlCol="0"/>
          <a:lstStyle>
            <a:lvl1pPr algn="r">
              <a:defRPr sz="1200"/>
            </a:lvl1pPr>
          </a:lstStyle>
          <a:p>
            <a:fld id="{DBC6A81C-21F1-445D-A43B-A442D1E8F93E}" type="datetimeFigureOut">
              <a:rPr kumimoji="1" lang="ja-JP" altLang="en-US" smtClean="0"/>
              <a:t>2026/3/27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50" tIns="45775" rIns="91550" bIns="45775"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220FF9F6-C2E5-43DB-AABC-3735AF86E883}"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6</a:t>
            </a:fld>
            <a:endParaRPr kumimoji="1" lang="ja-JP" altLang="en-US"/>
          </a:p>
        </p:txBody>
      </p:sp>
    </p:spTree>
    <p:extLst>
      <p:ext uri="{BB962C8B-B14F-4D97-AF65-F5344CB8AC3E}">
        <p14:creationId xmlns:p14="http://schemas.microsoft.com/office/powerpoint/2010/main" val="40594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7</a:t>
            </a:fld>
            <a:endParaRPr kumimoji="1" lang="ja-JP" altLang="en-US"/>
          </a:p>
        </p:txBody>
      </p:sp>
    </p:spTree>
    <p:extLst>
      <p:ext uri="{BB962C8B-B14F-4D97-AF65-F5344CB8AC3E}">
        <p14:creationId xmlns:p14="http://schemas.microsoft.com/office/powerpoint/2010/main" val="405941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8</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9</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03772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233669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200892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002729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07136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20014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1947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13084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617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7329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403249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3/27/2026</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51337438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osaka-shotengai-info.com/ss/izumiootsu_chuoh/"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instagram.com/izumiotsuchuo_shotengai/" TargetMode="External"/><Relationship Id="rId4" Type="http://schemas.openxmlformats.org/officeDocument/2006/relationships/hyperlink" Target="https://izumiotsuchuo.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arp.da.ndl.go.jp/info:ndljp/pid/13697672/www.pref.osaka.lg.jp/shogyoshien/minmamo/shourepo_5023.html" TargetMode="External"/><Relationship Id="rId7" Type="http://schemas.openxmlformats.org/officeDocument/2006/relationships/hyperlink" Target="https://www.youtube.com/@%E5%8C%97%E5%8A%A9%E6%9D%BE%E5%95%86%E5%BA%97%E8%A1%97/featur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kitasukematsu.com/" TargetMode="External"/><Relationship Id="rId5" Type="http://schemas.openxmlformats.org/officeDocument/2006/relationships/hyperlink" Target="https://osaka-shotengai-info.com/ss/kitasukematsu/" TargetMode="External"/><Relationship Id="rId10" Type="http://schemas.openxmlformats.org/officeDocument/2006/relationships/image" Target="../media/image11.jpeg"/><Relationship Id="rId4" Type="http://schemas.openxmlformats.org/officeDocument/2006/relationships/hyperlink" Target="https://warp.da.ndl.go.jp/info:ndljp/pid/13697672/www.pref.osaka.lg.jp/shogyoshien/minmamo/shourepo_4053.html" TargetMode="Externa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arp.da.ndl.go.jp/info:ndljp/pid/13697672/www.pref.osaka.lg.jp/shogyoshien/minmamo/shourepo_5029.html" TargetMode="External"/><Relationship Id="rId7" Type="http://schemas.openxmlformats.org/officeDocument/2006/relationships/hyperlink" Target="https://www.instagram.com/kitasukematsu_shoutenga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kitasukematsu.com/" TargetMode="External"/><Relationship Id="rId5" Type="http://schemas.openxmlformats.org/officeDocument/2006/relationships/hyperlink" Target="https://osaka-shotengai-info.com/ss/kitasukematsu/" TargetMode="External"/><Relationship Id="rId10" Type="http://schemas.openxmlformats.org/officeDocument/2006/relationships/image" Target="../media/image14.jpeg"/><Relationship Id="rId4" Type="http://schemas.openxmlformats.org/officeDocument/2006/relationships/hyperlink" Target="https://warp.da.ndl.go.jp/info:ndljp/pid/13697672/www.pref.osaka.lg.jp/shogyoshien/minmamo/shourepo_5023.html" TargetMode="External"/><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arp.da.ndl.go.jp/info:ndljp/pid/13697672/www.pref.osaka.lg.jp/shogyoshien/minmamo/shourepo_5029.html" TargetMode="External"/><Relationship Id="rId7" Type="http://schemas.openxmlformats.org/officeDocument/2006/relationships/hyperlink" Target="https://www.instagram.com/kitasukematsu_shoutenga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kitasukematsu.com/" TargetMode="External"/><Relationship Id="rId5" Type="http://schemas.openxmlformats.org/officeDocument/2006/relationships/hyperlink" Target="https://osaka-shotengai-info.com/ss/kitasukematsu/" TargetMode="External"/><Relationship Id="rId10" Type="http://schemas.openxmlformats.org/officeDocument/2006/relationships/image" Target="../media/image17.jpeg"/><Relationship Id="rId4" Type="http://schemas.openxmlformats.org/officeDocument/2006/relationships/hyperlink" Target="https://warp.da.ndl.go.jp/info:ndljp/pid/13697672/www.pref.osaka.lg.jp/shogyoshien/minmamo/shourepo_5023.html" TargetMode="Externa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hyperlink" Target="https://warp.ndl.go.jp/web/20240520154327/www.pref.osaka.lg.jp/shogyoshien/minmamo/shourepo_5029.html" TargetMode="External"/><Relationship Id="rId7"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kitasukematsu.com/" TargetMode="External"/><Relationship Id="rId5" Type="http://schemas.openxmlformats.org/officeDocument/2006/relationships/hyperlink" Target="https://osaka-shotengai-info.com/ss/kitasukematsu/" TargetMode="External"/><Relationship Id="rId4" Type="http://schemas.openxmlformats.org/officeDocument/2006/relationships/hyperlink" Target="https://warp.ndl.go.jp/web/20240527000000/www.pref.osaka.lg.jp/shogyoshien/minmamo/shourepo_4053.html" TargetMode="Externa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hyperlink" Target="https://warp.ndl.go.jp/web/20240520154327/www.pref.osaka.lg.jp/shogyoshien/minmamo/shourepo_5029.html" TargetMode="External"/><Relationship Id="rId7" Type="http://schemas.openxmlformats.org/officeDocument/2006/relationships/hyperlink" Target="https://www.instagram.com/kitasukematsu_shoutenga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kitasukematsu.com/" TargetMode="External"/><Relationship Id="rId5" Type="http://schemas.openxmlformats.org/officeDocument/2006/relationships/hyperlink" Target="https://osaka-shotengai-info.com/ss/kitasukematsu/" TargetMode="External"/><Relationship Id="rId10" Type="http://schemas.openxmlformats.org/officeDocument/2006/relationships/image" Target="../media/image23.jpg"/><Relationship Id="rId4" Type="http://schemas.openxmlformats.org/officeDocument/2006/relationships/hyperlink" Target="https://warp.ndl.go.jp/web/20240527000000/www.pref.osaka.lg.jp/shogyoshien/minmamo/shourepo_4053.html" TargetMode="External"/><Relationship Id="rId9" Type="http://schemas.openxmlformats.org/officeDocument/2006/relationships/image" Target="../media/image22.jpg"/></Relationships>
</file>

<file path=ppt/slides/_rels/slide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hyperlink" Target="https://warp.da.ndl.go.jp/info:ndljp/pid/13697672/www.pref.osaka.lg.jp/shogyoshien/minmamo/shourepo_5045.html" TargetMode="External"/><Relationship Id="rId7" Type="http://schemas.openxmlformats.org/officeDocument/2006/relationships/hyperlink" Target="https://www.instagram.com/kishiwadashotenga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kishiwadashotengai.com/" TargetMode="External"/><Relationship Id="rId5" Type="http://schemas.openxmlformats.org/officeDocument/2006/relationships/hyperlink" Target="https://osaka-shotengai-info.com/ss/kishiwadaekimae/" TargetMode="External"/><Relationship Id="rId10" Type="http://schemas.openxmlformats.org/officeDocument/2006/relationships/image" Target="../media/image26.png"/><Relationship Id="rId4" Type="http://schemas.openxmlformats.org/officeDocument/2006/relationships/hyperlink" Target="https://warp.da.ndl.go.jp/info:ndljp/pid/13697672/www.pref.osaka.lg.jp/shogyoshien/minmamo/shourepo_3027.html" TargetMode="External"/><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hyperlink" Target="https://warp.da.ndl.go.jp/info:ndljp/pid/13697672/www.pref.osaka.lg.jp/shogyoshien/minmamo/shourepo_5041.html" TargetMode="External"/><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osaka-sunagawaekimae.com/" TargetMode="External"/><Relationship Id="rId5" Type="http://schemas.openxmlformats.org/officeDocument/2006/relationships/hyperlink" Target="https://osaka-shotengai-info.com/ss/sunagawaekimae/" TargetMode="External"/><Relationship Id="rId4" Type="http://schemas.openxmlformats.org/officeDocument/2006/relationships/hyperlink" Target="https://warp.da.ndl.go.jp/info:ndljp/pid/13697672/www.pref.osaka.lg.jp/shogyoshien/minmamo/shourepo_5035.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803394109"/>
              </p:ext>
            </p:extLst>
          </p:nvPr>
        </p:nvGraphicFramePr>
        <p:xfrm>
          <a:off x="5788" y="720869"/>
          <a:ext cx="9354113" cy="5749078"/>
        </p:xfrm>
        <a:graphic>
          <a:graphicData uri="http://schemas.openxmlformats.org/drawingml/2006/table">
            <a:tbl>
              <a:tblPr firstRow="1" bandRow="1">
                <a:tableStyleId>{3B4B98B0-60AC-42C2-AFA5-B58CD77FA1E5}</a:tableStyleId>
              </a:tblPr>
              <a:tblGrid>
                <a:gridCol w="1696002">
                  <a:extLst>
                    <a:ext uri="{9D8B030D-6E8A-4147-A177-3AD203B41FA5}">
                      <a16:colId xmlns:a16="http://schemas.microsoft.com/office/drawing/2014/main" val="401855506"/>
                    </a:ext>
                  </a:extLst>
                </a:gridCol>
                <a:gridCol w="734176">
                  <a:extLst>
                    <a:ext uri="{9D8B030D-6E8A-4147-A177-3AD203B41FA5}">
                      <a16:colId xmlns:a16="http://schemas.microsoft.com/office/drawing/2014/main" val="3004882159"/>
                    </a:ext>
                  </a:extLst>
                </a:gridCol>
                <a:gridCol w="5353041">
                  <a:extLst>
                    <a:ext uri="{9D8B030D-6E8A-4147-A177-3AD203B41FA5}">
                      <a16:colId xmlns:a16="http://schemas.microsoft.com/office/drawing/2014/main" val="2500525537"/>
                    </a:ext>
                  </a:extLst>
                </a:gridCol>
                <a:gridCol w="785447">
                  <a:extLst>
                    <a:ext uri="{9D8B030D-6E8A-4147-A177-3AD203B41FA5}">
                      <a16:colId xmlns:a16="http://schemas.microsoft.com/office/drawing/2014/main" val="1522536830"/>
                    </a:ext>
                  </a:extLst>
                </a:gridCol>
                <a:gridCol w="785447">
                  <a:extLst>
                    <a:ext uri="{9D8B030D-6E8A-4147-A177-3AD203B41FA5}">
                      <a16:colId xmlns:a16="http://schemas.microsoft.com/office/drawing/2014/main" val="2286662663"/>
                    </a:ext>
                  </a:extLst>
                </a:gridCol>
              </a:tblGrid>
              <a:tr h="56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泉大津中央商店街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泉大津市</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人がつむぐ・みんなにやさしい商店街</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生活相談や屋台プロジェクトの取組と情報発信</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R7-20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0255236"/>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北助松商店街振興組合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泉大津市</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高石市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地域と協働で行う商店街や地域資源の魅力発信！</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R6-26</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99767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北助松商店街振興組合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泉大津市</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高石市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令和</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5</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年度 外部人材活用・地域人材育成事業の取組みから</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北助松商店街を中心とした地域活性化に関する５者連携協定へ</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北助松商店街振興組合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泉大津市</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高石市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空き店舗活用によるチャレンジショップやワークショップの実施＆</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商店街内外からの</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発信強化</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北助松商店街振興組合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泉大津市</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高石市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商店街を「情報発信基地」へ！</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参加者、店舗、行政、みんなが繋がる暮らしに役立つ“街のゼミナール”</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R7-49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1658935"/>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2651820"/>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岸和田駅前通商店街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岸和田市</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商店街の魅力を伝える新拠点 くつろぎの空間「駅前</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CAFE </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わだてん」や</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e</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スポーツも楽しめる</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レンタルスペース「駅前</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e</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道場」の新たな集客拠点を創出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P7</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砂川駅前商店会</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泉南市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デジタル対応への第一歩！ </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ガイドマップと</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HP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による地域住民・観光客への魅力発信と商店会の結束強化</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P8</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R6-28</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商店街レポート（泉北・泉南地域）</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graphicFrame>
        <p:nvGraphicFramePr>
          <p:cNvPr id="7" name="表 6">
            <a:extLst>
              <a:ext uri="{FF2B5EF4-FFF2-40B4-BE49-F238E27FC236}">
                <a16:creationId xmlns:a16="http://schemas.microsoft.com/office/drawing/2014/main" id="{A3A9859D-1D51-465F-B52A-B331A8EA7D9F}"/>
              </a:ext>
            </a:extLst>
          </p:cNvPr>
          <p:cNvGraphicFramePr>
            <a:graphicFrameLocks noGrp="1"/>
          </p:cNvGraphicFramePr>
          <p:nvPr>
            <p:extLst>
              <p:ext uri="{D42A27DB-BD31-4B8C-83A1-F6EECF244321}">
                <p14:modId xmlns:p14="http://schemas.microsoft.com/office/powerpoint/2010/main" val="282016569"/>
              </p:ext>
            </p:extLst>
          </p:nvPr>
        </p:nvGraphicFramePr>
        <p:xfrm>
          <a:off x="0" y="4528814"/>
          <a:ext cx="9326272" cy="648000"/>
        </p:xfrm>
        <a:graphic>
          <a:graphicData uri="http://schemas.openxmlformats.org/drawingml/2006/table">
            <a:tbl>
              <a:tblPr firstRow="1" bandRow="1">
                <a:tableStyleId>{3B4B98B0-60AC-42C2-AFA5-B58CD77FA1E5}</a:tableStyleId>
              </a:tblPr>
              <a:tblGrid>
                <a:gridCol w="1692383">
                  <a:extLst>
                    <a:ext uri="{9D8B030D-6E8A-4147-A177-3AD203B41FA5}">
                      <a16:colId xmlns:a16="http://schemas.microsoft.com/office/drawing/2014/main" val="401855506"/>
                    </a:ext>
                  </a:extLst>
                </a:gridCol>
                <a:gridCol w="732609">
                  <a:extLst>
                    <a:ext uri="{9D8B030D-6E8A-4147-A177-3AD203B41FA5}">
                      <a16:colId xmlns:a16="http://schemas.microsoft.com/office/drawing/2014/main" val="3004882159"/>
                    </a:ext>
                  </a:extLst>
                </a:gridCol>
                <a:gridCol w="5341620">
                  <a:extLst>
                    <a:ext uri="{9D8B030D-6E8A-4147-A177-3AD203B41FA5}">
                      <a16:colId xmlns:a16="http://schemas.microsoft.com/office/drawing/2014/main" val="2500525537"/>
                    </a:ext>
                  </a:extLst>
                </a:gridCol>
                <a:gridCol w="783771">
                  <a:extLst>
                    <a:ext uri="{9D8B030D-6E8A-4147-A177-3AD203B41FA5}">
                      <a16:colId xmlns:a16="http://schemas.microsoft.com/office/drawing/2014/main" val="2286662663"/>
                    </a:ext>
                  </a:extLst>
                </a:gridCol>
                <a:gridCol w="775889">
                  <a:extLst>
                    <a:ext uri="{9D8B030D-6E8A-4147-A177-3AD203B41FA5}">
                      <a16:colId xmlns:a16="http://schemas.microsoft.com/office/drawing/2014/main" val="3769021128"/>
                    </a:ext>
                  </a:extLst>
                </a:gridCol>
              </a:tblGrid>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北助松商店街振興組合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泉大津市</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高石市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トライ＆トライで空き店舗対策！</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行政との連携により</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日</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1,000</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円から挑戦できるチャレンジショップを実現</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P6</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R7-50</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bl>
          </a:graphicData>
        </a:graphic>
      </p:graphicFrame>
    </p:spTree>
    <p:extLst>
      <p:ext uri="{BB962C8B-B14F-4D97-AF65-F5344CB8AC3E}">
        <p14:creationId xmlns:p14="http://schemas.microsoft.com/office/powerpoint/2010/main" val="197034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410612578"/>
              </p:ext>
            </p:extLst>
          </p:nvPr>
        </p:nvGraphicFramePr>
        <p:xfrm>
          <a:off x="984" y="246122"/>
          <a:ext cx="9360552" cy="683661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310636">
                  <a:extLst>
                    <a:ext uri="{9D8B030D-6E8A-4147-A177-3AD203B41FA5}">
                      <a16:colId xmlns:a16="http://schemas.microsoft.com/office/drawing/2014/main" val="2386351658"/>
                    </a:ext>
                  </a:extLst>
                </a:gridCol>
                <a:gridCol w="1865387">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506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泉大津中央商店街振興組合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所在地：泉大津市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 泉大津駅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15</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dirty="0">
                          <a:latin typeface="Meiryo UI" panose="020B0604030504040204" pitchFamily="50" charset="-128"/>
                          <a:ea typeface="Meiryo UI" panose="020B0604030504040204" pitchFamily="50" charset="-128"/>
                        </a:rPr>
                        <a:t>■泉大津市　  令和</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年度商店街エリア活性化事業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31082">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spc="40" baseline="0" dirty="0">
                          <a:solidFill>
                            <a:schemeClr val="tx1"/>
                          </a:solidFill>
                          <a:latin typeface="Meiryo UI" panose="020B0604030504040204" pitchFamily="50" charset="-128"/>
                          <a:ea typeface="Meiryo UI" panose="020B0604030504040204" pitchFamily="50" charset="-128"/>
                        </a:rPr>
                        <a:t>人がつむぐ・みんなにやさしい商店街　　　生活相談や</a:t>
                      </a:r>
                      <a:r>
                        <a:rPr kumimoji="1" lang="ja-JP" altLang="en-US" sz="1050" b="0" strike="noStrike" spc="40" baseline="0" dirty="0">
                          <a:solidFill>
                            <a:schemeClr val="tx1"/>
                          </a:solidFill>
                          <a:latin typeface="Meiryo UI" panose="020B0604030504040204" pitchFamily="50" charset="-128"/>
                          <a:ea typeface="Meiryo UI" panose="020B0604030504040204" pitchFamily="50" charset="-128"/>
                        </a:rPr>
                        <a:t>屋台プロジェクト</a:t>
                      </a:r>
                      <a:r>
                        <a:rPr kumimoji="1" lang="ja-JP" altLang="en-US" sz="1050" b="0" spc="40" baseline="0" dirty="0">
                          <a:solidFill>
                            <a:schemeClr val="tx1"/>
                          </a:solidFill>
                          <a:latin typeface="Meiryo UI" panose="020B0604030504040204" pitchFamily="50" charset="-128"/>
                          <a:ea typeface="Meiryo UI" panose="020B0604030504040204" pitchFamily="50" charset="-128"/>
                        </a:rPr>
                        <a:t>の取組と情報発信</a:t>
                      </a:r>
                      <a:endParaRPr kumimoji="1" lang="en-US" altLang="ja-JP" sz="1050" spc="40" baseline="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■同商店街では、既存の泉大津中央商店街振興組合の組織に加え、若手店主らを中心とした「やったろ会」を立ち上げ、商店街や地域の活性化に取り組んでいる。令和</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年度は、地域に愛される「みんなにやさしい商店街」をめざし、気軽な生活相談窓口や、屋台による創業支援プロジェクトなど、様々な活動を実施した。さらに、これら取組を地域に知ってもらえるよう、周知の強化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具体的には、市の補助金を利用し、商店街のにぎわいづくりと、空き店舗対策の第一歩として、屋台プロジェクトを開始。さらに、「みんなにやさしい商店街」として、生活相談を商店街内で開催した。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加えて、商店街がこのような活動に積極的に取り組んでいることを地域に知ってもらうため、取組紹介のリーフレットを作成し、公式サイトを開設した。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0000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■人流増加＆空き店舗対策の第一歩としての屋台づくり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・イベント時は一時的に人が増えるが、普段は活気が少ない。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spc="-40" baseline="0" dirty="0">
                          <a:solidFill>
                            <a:schemeClr val="tx1"/>
                          </a:solidFill>
                          <a:latin typeface="Meiryo UI" panose="020B0604030504040204" pitchFamily="50" charset="-128"/>
                          <a:ea typeface="Meiryo UI" panose="020B0604030504040204" pitchFamily="50" charset="-128"/>
                        </a:rPr>
                        <a:t>・人流を増やそうにも空き店舗が多く、誘客できる店舗が少ない。</a:t>
                      </a:r>
                      <a:endParaRPr kumimoji="1" lang="en-US" altLang="ja-JP" sz="900" b="0" spc="-4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・空き店舗であっても、貸し出せる状態にないところも多い。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⇒空き店舗でいきなり創業するのはハードルが高いので、気軽なお試し出店の機会を設けたい。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■屋台を作成・貸出し、チャレンジショップ等実施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・賑わいづくりと、将来的な出店者誘致につなげるため、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市の補助金を利用して木製の移動式屋台を５台製作。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・屋台の利用ルール等を策定し、利用募集は、公式サイト内に申込フォームを開設し受け付けた。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・まずは商店街のイベントで屋台をお披露目し、お試し出店を行った。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「屋台のある商店街」を全面的に打ち出しアピールを行った。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spc="-40" baseline="0" dirty="0">
                          <a:solidFill>
                            <a:schemeClr val="tx1"/>
                          </a:solidFill>
                          <a:latin typeface="Meiryo UI" panose="020B0604030504040204" pitchFamily="50" charset="-128"/>
                          <a:ea typeface="Meiryo UI" panose="020B0604030504040204" pitchFamily="50" charset="-128"/>
                        </a:rPr>
                        <a:t>屋台は地域の方や出店者からの反響も良く</a:t>
                      </a:r>
                      <a:r>
                        <a:rPr kumimoji="1" lang="ja-JP" altLang="en-US" sz="900" b="0" spc="-150" baseline="0" dirty="0">
                          <a:solidFill>
                            <a:schemeClr val="tx1"/>
                          </a:solidFill>
                          <a:latin typeface="Meiryo UI" panose="020B0604030504040204" pitchFamily="50" charset="-128"/>
                          <a:ea typeface="Meiryo UI" panose="020B0604030504040204" pitchFamily="50" charset="-128"/>
                        </a:rPr>
                        <a:t>、</a:t>
                      </a:r>
                      <a:r>
                        <a:rPr kumimoji="1" lang="ja-JP" altLang="en-US" sz="900" b="0" spc="-40" baseline="0" dirty="0">
                          <a:solidFill>
                            <a:schemeClr val="tx1"/>
                          </a:solidFill>
                          <a:latin typeface="Meiryo UI" panose="020B0604030504040204" pitchFamily="50" charset="-128"/>
                          <a:ea typeface="Meiryo UI" panose="020B0604030504040204" pitchFamily="50" charset="-128"/>
                        </a:rPr>
                        <a:t>今後も継続予定。</a:t>
                      </a:r>
                      <a:endParaRPr kumimoji="1" lang="en-US" altLang="ja-JP" sz="900" b="0" spc="-4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・道路上への屋台設置については課題が残っているものの、市役所等と連携し、対応方法について協議中。</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・長期間の出店についても問合せあり。実施には至っていないものの市や商工会議所との連携も活発に行い広報を強化していく予定。また、屋台の使用例を、公式サイトと</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に掲載させることで、興味を持ってもらい、利用促進につなげていく予定。</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86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■「みんなにやさしい商店街」の取組＆認知度向上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・気軽に生活の困りごとを相談できたり、「商店街に行けば何とかなる！」と地域に頼られるような商店街でありたい。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・生活相談や屋台などの取組を行っていることを、より地域の方に知ってもらい、商店街の認知度を向上させたい。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dirty="0"/>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■生活相談の実施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年は計</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回開催</a:t>
                      </a:r>
                      <a:r>
                        <a:rPr kumimoji="1" lang="en-US" altLang="ja-JP" sz="900" b="0" dirty="0">
                          <a:solidFill>
                            <a:schemeClr val="tx1"/>
                          </a:solidFill>
                          <a:latin typeface="Meiryo UI" panose="020B0604030504040204" pitchFamily="50" charset="-128"/>
                          <a:ea typeface="Meiryo UI" panose="020B0604030504040204" pitchFamily="50" charset="-128"/>
                        </a:rPr>
                        <a:t>(FP</a:t>
                      </a:r>
                      <a:r>
                        <a:rPr kumimoji="1" lang="ja-JP" altLang="en-US" sz="900" b="0" dirty="0">
                          <a:solidFill>
                            <a:schemeClr val="tx1"/>
                          </a:solidFill>
                          <a:latin typeface="Meiryo UI" panose="020B0604030504040204" pitchFamily="50" charset="-128"/>
                          <a:ea typeface="Meiryo UI" panose="020B0604030504040204" pitchFamily="50" charset="-128"/>
                        </a:rPr>
                        <a:t>によるお金相談、弁護士相談等）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■リーフレット作成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・商店街の店舗情報に加え、商店街の取組や今後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年間のアクションプランなどを盛り込んだリーフレットを</a:t>
                      </a:r>
                      <a:r>
                        <a:rPr kumimoji="1" lang="en-US" altLang="ja-JP" sz="900" b="0" dirty="0">
                          <a:solidFill>
                            <a:schemeClr val="tx1"/>
                          </a:solidFill>
                          <a:latin typeface="Meiryo UI" panose="020B0604030504040204" pitchFamily="50" charset="-128"/>
                          <a:ea typeface="Meiryo UI" panose="020B0604030504040204" pitchFamily="50" charset="-128"/>
                        </a:rPr>
                        <a:t>7,000</a:t>
                      </a:r>
                      <a:r>
                        <a:rPr kumimoji="1" lang="ja-JP" altLang="en-US" sz="900" b="0" dirty="0">
                          <a:solidFill>
                            <a:schemeClr val="tx1"/>
                          </a:solidFill>
                          <a:latin typeface="Meiryo UI" panose="020B0604030504040204" pitchFamily="50" charset="-128"/>
                          <a:ea typeface="Meiryo UI" panose="020B0604030504040204" pitchFamily="50" charset="-128"/>
                        </a:rPr>
                        <a:t>部作成。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■公式サイト開設</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・公式サイトを開設し、生活相談や屋台プロジェクトなどの取組を掲載。また、サイト上に「なんでも相談窓口」を設置し、より気軽に相談しやすい体制を構築した。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■羽衣国際大学と連携し、マップ使用したロゲイニングを実施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・ゼミと連携し、周辺の魅力的な場所を探し、マップを作成した。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■生活相談について、相談者からは気軽にお金のことや生活の困りごとを相談できて良いと好評。今後、さらなる認知度向上を図りたい。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■リーフレットは、イベントなどで積極的に配布を行ったことで、地域に密着した商店街としての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ができ、認知度拡大のためのツールとして活用できた。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■公式サイトの</a:t>
                      </a:r>
                      <a:r>
                        <a:rPr kumimoji="1" lang="en-US" altLang="ja-JP" sz="900" b="0" dirty="0">
                          <a:solidFill>
                            <a:schemeClr val="tx1"/>
                          </a:solidFill>
                          <a:latin typeface="Meiryo UI" panose="020B0604030504040204" pitchFamily="50" charset="-128"/>
                          <a:ea typeface="Meiryo UI" panose="020B0604030504040204" pitchFamily="50" charset="-128"/>
                        </a:rPr>
                        <a:t>PV</a:t>
                      </a:r>
                      <a:r>
                        <a:rPr kumimoji="1" lang="ja-JP" altLang="en-US" sz="900" b="0" dirty="0">
                          <a:solidFill>
                            <a:schemeClr val="tx1"/>
                          </a:solidFill>
                          <a:latin typeface="Meiryo UI" panose="020B0604030504040204" pitchFamily="50" charset="-128"/>
                          <a:ea typeface="Meiryo UI" panose="020B0604030504040204" pitchFamily="50" charset="-128"/>
                        </a:rPr>
                        <a:t>数は、応募開始から</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か月半で約</a:t>
                      </a:r>
                      <a:r>
                        <a:rPr kumimoji="1" lang="en-US" altLang="ja-JP" sz="900" b="0">
                          <a:solidFill>
                            <a:schemeClr val="tx1"/>
                          </a:solidFill>
                          <a:latin typeface="Meiryo UI" panose="020B0604030504040204" pitchFamily="50" charset="-128"/>
                          <a:ea typeface="Meiryo UI" panose="020B0604030504040204" pitchFamily="50" charset="-128"/>
                        </a:rPr>
                        <a:t>1,200</a:t>
                      </a:r>
                      <a:r>
                        <a:rPr kumimoji="1" lang="ja-JP" altLang="en-US" sz="900" b="0" dirty="0">
                          <a:solidFill>
                            <a:schemeClr val="tx1"/>
                          </a:solidFill>
                          <a:latin typeface="Meiryo UI" panose="020B0604030504040204" pitchFamily="50" charset="-128"/>
                          <a:ea typeface="Meiryo UI" panose="020B0604030504040204" pitchFamily="50" charset="-128"/>
                        </a:rPr>
                        <a:t>と、順調に推移している。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■羽衣国際大学と連携して行ったイベントでは、小さい子どもや保護者らにも参加してもらったことで、商店街の既存顧客だけではなく、潜在顧客の獲得にも有益だったと感じた。</a:t>
                      </a: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3240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屋台に関しては、商店街の公式サイト立ち上げにともない、反響は増えていると感じています。実際の契約には至っていませんが、出店に関しての問い合わせはどんどん増えています。イベントで稼働している様子を</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とサイトを通じてアップすることで、手軽さと楽しさが伝わっている感じがするので、屋台で反響を増やして屋台のある商店街をコンセプトにどんどん活性化させていきたいです。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6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zh-TW" altLang="en-US" sz="900" b="0" dirty="0">
                          <a:solidFill>
                            <a:schemeClr val="tx1"/>
                          </a:solidFill>
                          <a:latin typeface="Meiryo UI" panose="020B0604030504040204" pitchFamily="50" charset="-128"/>
                          <a:ea typeface="Meiryo UI" panose="020B0604030504040204" pitchFamily="50" charset="-128"/>
                        </a:rPr>
                        <a:t>泉大津中央商店街振興組合</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■共催：中央商店街やったろ会</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■協力：泉大津市、</a:t>
                      </a:r>
                      <a:r>
                        <a:rPr kumimoji="1" lang="zh-CN" altLang="en-US" sz="900" dirty="0">
                          <a:latin typeface="Meiryo UI" panose="020B0604030504040204" pitchFamily="50" charset="-128"/>
                          <a:ea typeface="Meiryo UI" panose="020B0604030504040204" pitchFamily="50" charset="-128"/>
                        </a:rPr>
                        <a:t>羽衣国際大学</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4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kern="120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3"/>
                        </a:rPr>
                        <a:t>https://osaka-shotengai-info.com/ss/izumiootsu_chuoh/</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a:t>
                      </a:r>
                      <a:r>
                        <a:rPr kumimoji="1" lang="zh-TW" altLang="en-US" sz="900" b="0" dirty="0">
                          <a:solidFill>
                            <a:schemeClr val="tx1"/>
                          </a:solidFill>
                          <a:latin typeface="Meiryo UI" panose="020B0604030504040204" pitchFamily="50" charset="-128"/>
                          <a:ea typeface="Meiryo UI" panose="020B0604030504040204" pitchFamily="50" charset="-128"/>
                        </a:rPr>
                        <a:t>泉大津中央商店街</a:t>
                      </a:r>
                      <a:r>
                        <a:rPr kumimoji="1" lang="ja-JP" altLang="en-US" sz="900" b="0" dirty="0">
                          <a:solidFill>
                            <a:schemeClr val="tx1"/>
                          </a:solidFill>
                          <a:latin typeface="Meiryo UI" panose="020B0604030504040204" pitchFamily="50" charset="-128"/>
                          <a:ea typeface="Meiryo UI" panose="020B0604030504040204" pitchFamily="50" charset="-128"/>
                        </a:rPr>
                        <a:t> 公式</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hlinkClick r:id="rId4"/>
                        </a:rPr>
                        <a:t>https://izumiotsuchuo.com/</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a:t>
                      </a:r>
                      <a:r>
                        <a:rPr kumimoji="1" lang="zh-TW" altLang="en-US" sz="900" b="0" dirty="0">
                          <a:solidFill>
                            <a:schemeClr val="tx1"/>
                          </a:solidFill>
                          <a:latin typeface="Meiryo UI" panose="020B0604030504040204" pitchFamily="50" charset="-128"/>
                          <a:ea typeface="Meiryo UI" panose="020B0604030504040204" pitchFamily="50" charset="-128"/>
                        </a:rPr>
                        <a:t>泉大津中央商店街</a:t>
                      </a: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kern="1200" dirty="0">
                          <a:solidFill>
                            <a:schemeClr val="dk1"/>
                          </a:solidFill>
                          <a:latin typeface="Meiryo UI" panose="020B0604030504040204" pitchFamily="50" charset="-128"/>
                          <a:ea typeface="Meiryo UI" panose="020B0604030504040204" pitchFamily="50" charset="-128"/>
                          <a:cs typeface="+mn-cs"/>
                        </a:rPr>
                        <a:t>Instagram</a:t>
                      </a:r>
                      <a:r>
                        <a:rPr kumimoji="1" lang="ja-JP" altLang="en-US" sz="9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5"/>
                        </a:rPr>
                        <a:t>https://www.instagram.com/izumiotsuchuo_shotengai/</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44721" y="6889519"/>
            <a:ext cx="89930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屋台</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26849" y="6878591"/>
            <a:ext cx="1535451"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リーフレット</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476624" y="6889519"/>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公式サイト</a:t>
            </a:r>
            <a:r>
              <a:rPr lang="en-US" altLang="ja-JP" sz="800" dirty="0">
                <a:latin typeface="Meiryo UI" panose="020B0604030504040204" pitchFamily="50" charset="-128"/>
                <a:ea typeface="Meiryo UI" panose="020B0604030504040204" pitchFamily="50" charset="-128"/>
              </a:rPr>
              <a:t>Top</a:t>
            </a:r>
            <a:r>
              <a:rPr lang="ja-JP" altLang="en-US" sz="800" dirty="0">
                <a:latin typeface="Meiryo UI" panose="020B0604030504040204" pitchFamily="50" charset="-128"/>
                <a:ea typeface="Meiryo UI" panose="020B0604030504040204" pitchFamily="50" charset="-128"/>
              </a:rPr>
              <a:t>ページ</a:t>
            </a:r>
          </a:p>
        </p:txBody>
      </p:sp>
      <p:pic>
        <p:nvPicPr>
          <p:cNvPr id="4" name="図 3">
            <a:extLst>
              <a:ext uri="{FF2B5EF4-FFF2-40B4-BE49-F238E27FC236}">
                <a16:creationId xmlns:a16="http://schemas.microsoft.com/office/drawing/2014/main" id="{4F533BFF-CA3D-4ECD-11E4-0D7AA02571F1}"/>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613141" y="5805566"/>
            <a:ext cx="834997" cy="1100000"/>
          </a:xfrm>
          <a:prstGeom prst="rect">
            <a:avLst/>
          </a:prstGeom>
        </p:spPr>
      </p:pic>
      <p:pic>
        <p:nvPicPr>
          <p:cNvPr id="7" name="図 6">
            <a:extLst>
              <a:ext uri="{FF2B5EF4-FFF2-40B4-BE49-F238E27FC236}">
                <a16:creationId xmlns:a16="http://schemas.microsoft.com/office/drawing/2014/main" id="{77363A86-1C21-0417-87C9-4DC41BA25F9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90650" y="5808952"/>
            <a:ext cx="2038349" cy="1108078"/>
          </a:xfrm>
          <a:prstGeom prst="rect">
            <a:avLst/>
          </a:prstGeom>
        </p:spPr>
      </p:pic>
      <p:pic>
        <p:nvPicPr>
          <p:cNvPr id="10" name="図 9">
            <a:extLst>
              <a:ext uri="{FF2B5EF4-FFF2-40B4-BE49-F238E27FC236}">
                <a16:creationId xmlns:a16="http://schemas.microsoft.com/office/drawing/2014/main" id="{FCDA96CC-78F4-BD1B-DB5F-1674F60E104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73297" y="5815091"/>
            <a:ext cx="861206" cy="1088417"/>
          </a:xfrm>
          <a:prstGeom prst="rect">
            <a:avLst/>
          </a:prstGeom>
        </p:spPr>
      </p:pic>
      <p:sp>
        <p:nvSpPr>
          <p:cNvPr id="12" name="テキスト ボックス 11">
            <a:extLst>
              <a:ext uri="{FF2B5EF4-FFF2-40B4-BE49-F238E27FC236}">
                <a16:creationId xmlns:a16="http://schemas.microsoft.com/office/drawing/2014/main" id="{2E92226E-2BC6-4099-8BEA-2FEBCA720743}"/>
              </a:ext>
            </a:extLst>
          </p:cNvPr>
          <p:cNvSpPr txBox="1"/>
          <p:nvPr/>
        </p:nvSpPr>
        <p:spPr>
          <a:xfrm>
            <a:off x="7183642" y="-9876"/>
            <a:ext cx="215900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R7-20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2852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670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150617">
                  <a:extLst>
                    <a:ext uri="{9D8B030D-6E8A-4147-A177-3AD203B41FA5}">
                      <a16:colId xmlns:a16="http://schemas.microsoft.com/office/drawing/2014/main" val="2386351658"/>
                    </a:ext>
                  </a:extLst>
                </a:gridCol>
                <a:gridCol w="2025406">
                  <a:extLst>
                    <a:ext uri="{9D8B030D-6E8A-4147-A177-3AD203B41FA5}">
                      <a16:colId xmlns:a16="http://schemas.microsoft.com/office/drawing/2014/main" val="3611866526"/>
                    </a:ext>
                  </a:extLst>
                </a:gridCol>
                <a:gridCol w="409095">
                  <a:extLst>
                    <a:ext uri="{9D8B030D-6E8A-4147-A177-3AD203B41FA5}">
                      <a16:colId xmlns:a16="http://schemas.microsoft.com/office/drawing/2014/main" val="2712263883"/>
                    </a:ext>
                  </a:extLst>
                </a:gridCol>
                <a:gridCol w="788533">
                  <a:extLst>
                    <a:ext uri="{9D8B030D-6E8A-4147-A177-3AD203B41FA5}">
                      <a16:colId xmlns:a16="http://schemas.microsoft.com/office/drawing/2014/main" val="1134428704"/>
                    </a:ext>
                  </a:extLst>
                </a:gridCol>
                <a:gridCol w="3394317">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北助松商店街振興組合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所在地：泉大津市、高石市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最寄駅：南海本線北助松駅すぐ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大阪府／商店街の魅力　動画やイベントで知って </a:t>
                      </a:r>
                      <a:r>
                        <a:rPr lang="en-US" altLang="ja-JP" sz="800" dirty="0">
                          <a:hlinkClick r:id="rId3"/>
                        </a:rPr>
                        <a:t>(ndl.go.jp)</a:t>
                      </a:r>
                      <a:r>
                        <a:rPr lang="en-US" altLang="ja-JP" sz="800" dirty="0"/>
                        <a:t>(R5.11.14)</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大阪府／商店街の魅力　地域とともに動画で発信</a:t>
                      </a:r>
                      <a:r>
                        <a:rPr lang="en-US" altLang="ja-JP" sz="800" dirty="0">
                          <a:hlinkClick r:id="rId4"/>
                        </a:rPr>
                        <a:t>〈</a:t>
                      </a:r>
                      <a:r>
                        <a:rPr lang="ja-JP" altLang="en-US" sz="800" dirty="0">
                          <a:hlinkClick r:id="rId4"/>
                        </a:rPr>
                        <a:t>モデル創出事業</a:t>
                      </a:r>
                      <a:r>
                        <a:rPr lang="en-US" altLang="ja-JP" sz="800" dirty="0">
                          <a:hlinkClick r:id="rId4"/>
                        </a:rPr>
                        <a:t>〉 (ndl.go.jp)</a:t>
                      </a:r>
                      <a:r>
                        <a:rPr lang="en-US" altLang="ja-JP" sz="800" dirty="0"/>
                        <a:t>(R5.3.1)</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7363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地域と協働で行う商店街や地域資源の魅力発信！</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年度外部人材活用・地域人材育成事業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09303">
                <a:tc gridSpan="6">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■助松神社や周辺スポット、泉大津市役所等と連携し、イラストマップとプロモーション動画を制作。商店街の魅力や地域の伝統文化、観光資源等を紙媒体と</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といったデジタル媒体で発信することで、集客力の向上を図った。その結果、</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の登録数も増加し、地域に愛される商店街としての活動につながっている。</a:t>
                      </a: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取組み内容</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solidFill>
                      <a:srgbClr val="FF9999"/>
                    </a:solidFill>
                  </a:tcPr>
                </a:tc>
                <a:tc gridSpan="3">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取組み内容</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①商店街の認知度向上を図りたい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・商店街の魅力を知ってほしい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・若い世代にも含めた幅広い世代に訴求したい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rgbClr val="FF0000"/>
                          </a:solidFill>
                          <a:latin typeface="Meiryo UI" panose="020B0604030504040204" pitchFamily="50" charset="-128"/>
                          <a:ea typeface="Meiryo UI" panose="020B0604030504040204" pitchFamily="50" charset="-128"/>
                        </a:rPr>
                        <a:t>若い世代も楽しめる</a:t>
                      </a:r>
                      <a:r>
                        <a:rPr kumimoji="1" lang="ja-JP" altLang="en-US" sz="900" b="0" dirty="0">
                          <a:solidFill>
                            <a:schemeClr val="tx1"/>
                          </a:solidFill>
                          <a:latin typeface="Meiryo UI" panose="020B0604030504040204" pitchFamily="50" charset="-128"/>
                          <a:ea typeface="Meiryo UI" panose="020B0604030504040204" pitchFamily="50" charset="-128"/>
                        </a:rPr>
                        <a:t>プロモーション動画の制作配信</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商店街の「店舗」をはじめ、「助松神社」や「だんじり祭り」、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「商店街イベント」などを紹介するプロモーション動画を制作。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サイトの</a:t>
                      </a:r>
                      <a:r>
                        <a:rPr kumimoji="1" lang="en-US" altLang="ja-JP" sz="900" b="0" dirty="0">
                          <a:solidFill>
                            <a:schemeClr val="tx1"/>
                          </a:solidFill>
                          <a:latin typeface="Meiryo UI" panose="020B0604030504040204" pitchFamily="50" charset="-128"/>
                          <a:ea typeface="Meiryo UI" panose="020B0604030504040204" pitchFamily="50" charset="-128"/>
                        </a:rPr>
                        <a:t>TOP</a:t>
                      </a:r>
                      <a:r>
                        <a:rPr kumimoji="1" lang="ja-JP" altLang="en-US" sz="900" b="0" dirty="0">
                          <a:solidFill>
                            <a:schemeClr val="tx1"/>
                          </a:solidFill>
                          <a:latin typeface="Meiryo UI" panose="020B0604030504040204" pitchFamily="50" charset="-128"/>
                          <a:ea typeface="Meiryo UI" panose="020B0604030504040204" pitchFamily="50" charset="-128"/>
                        </a:rPr>
                        <a:t>ページで配信し、テーマごとに分割した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短編動画も制作。商店街の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等で発信した。</a:t>
                      </a:r>
                      <a:endParaRPr kumimoji="1" lang="ja-JP" altLang="en-US" dirty="0"/>
                    </a:p>
                  </a:txBody>
                  <a:tcPr marL="89220" marR="89220" marT="44610" marB="44610">
                    <a:solidFill>
                      <a:schemeClr val="accent2">
                        <a:lumMod val="20000"/>
                        <a:lumOff val="80000"/>
                      </a:schemeClr>
                    </a:solidFill>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・若い世代も楽しめる</a:t>
                      </a:r>
                      <a:r>
                        <a:rPr kumimoji="1" lang="ja-JP" altLang="en-US" sz="900" b="1" dirty="0">
                          <a:solidFill>
                            <a:schemeClr val="tx1"/>
                          </a:solidFill>
                          <a:latin typeface="Meiryo UI" panose="020B0604030504040204" pitchFamily="50" charset="-128"/>
                          <a:ea typeface="Meiryo UI" panose="020B0604030504040204" pitchFamily="50" charset="-128"/>
                        </a:rPr>
                        <a:t>プロモーション動画の制作・配信</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商店街の「店舗」をはじめ、「助松神社」や「だんじり祭り」、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「商店街イベント」などを紹介するプロモーション動画を制作。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サイトの</a:t>
                      </a:r>
                      <a:r>
                        <a:rPr kumimoji="1" lang="en-US" altLang="ja-JP" sz="900" b="0" dirty="0">
                          <a:solidFill>
                            <a:schemeClr val="tx1"/>
                          </a:solidFill>
                          <a:latin typeface="Meiryo UI" panose="020B0604030504040204" pitchFamily="50" charset="-128"/>
                          <a:ea typeface="Meiryo UI" panose="020B0604030504040204" pitchFamily="50" charset="-128"/>
                        </a:rPr>
                        <a:t>TOP</a:t>
                      </a:r>
                      <a:r>
                        <a:rPr kumimoji="1" lang="ja-JP" altLang="en-US" sz="900" b="0" dirty="0">
                          <a:solidFill>
                            <a:schemeClr val="tx1"/>
                          </a:solidFill>
                          <a:latin typeface="Meiryo UI" panose="020B0604030504040204" pitchFamily="50" charset="-128"/>
                          <a:ea typeface="Meiryo UI" panose="020B0604030504040204" pitchFamily="50" charset="-128"/>
                        </a:rPr>
                        <a:t>ページで配信し、テーマごとに分割した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短編動画も制作。商店街の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等で発信した。</a:t>
                      </a:r>
                      <a:endParaRPr kumimoji="1" lang="ja-JP" altLang="en-US" dirty="0">
                        <a:solidFill>
                          <a:schemeClr val="tx1"/>
                        </a:solidFill>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・動画は、</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の公式商店街チャンネルで公開。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「北助松商店街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動画」「スポット</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動画」「イベント</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動画」「お店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動画」「だんじり</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動画」の</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本を配信。これらの動画再生回数は、</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合計で</a:t>
                      </a:r>
                      <a:r>
                        <a:rPr kumimoji="1" lang="en-US" altLang="ja-JP" sz="900" b="1" dirty="0">
                          <a:solidFill>
                            <a:schemeClr val="tx1"/>
                          </a:solidFill>
                          <a:latin typeface="Meiryo UI" panose="020B0604030504040204" pitchFamily="50" charset="-128"/>
                          <a:ea typeface="Meiryo UI" panose="020B0604030504040204" pitchFamily="50" charset="-128"/>
                        </a:rPr>
                        <a:t>3,500</a:t>
                      </a:r>
                      <a:r>
                        <a:rPr kumimoji="1" lang="ja-JP" altLang="en-US" sz="900" b="1" dirty="0">
                          <a:solidFill>
                            <a:schemeClr val="tx1"/>
                          </a:solidFill>
                          <a:latin typeface="Meiryo UI" panose="020B0604030504040204" pitchFamily="50" charset="-128"/>
                          <a:ea typeface="Meiryo UI" panose="020B0604030504040204" pitchFamily="50" charset="-128"/>
                        </a:rPr>
                        <a:t>回を超えている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・その後</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月には、「北助松商店街魅力発見レポート」という</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取材番組風動画を</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本制作、配信を行った。</a:t>
                      </a:r>
                      <a:r>
                        <a:rPr kumimoji="1" lang="ja-JP" altLang="en-US" sz="900" b="1" dirty="0">
                          <a:solidFill>
                            <a:schemeClr val="tx1"/>
                          </a:solidFill>
                          <a:latin typeface="Meiryo UI" panose="020B0604030504040204" pitchFamily="50" charset="-128"/>
                          <a:ea typeface="Meiryo UI" panose="020B0604030504040204" pitchFamily="50" charset="-128"/>
                        </a:rPr>
                        <a:t>再生回数合計は、</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a:t>
                      </a:r>
                      <a:r>
                        <a:rPr kumimoji="1" lang="en-US" altLang="ja-JP" sz="900" b="1" dirty="0">
                          <a:solidFill>
                            <a:schemeClr val="tx1"/>
                          </a:solidFill>
                          <a:latin typeface="Meiryo UI" panose="020B0604030504040204" pitchFamily="50" charset="-128"/>
                          <a:ea typeface="Meiryo UI" panose="020B0604030504040204" pitchFamily="50" charset="-128"/>
                        </a:rPr>
                        <a:t>1,000</a:t>
                      </a:r>
                      <a:r>
                        <a:rPr kumimoji="1" lang="ja-JP" altLang="en-US" sz="900" b="1" dirty="0">
                          <a:solidFill>
                            <a:schemeClr val="tx1"/>
                          </a:solidFill>
                          <a:latin typeface="Meiryo UI" panose="020B0604030504040204" pitchFamily="50" charset="-128"/>
                          <a:ea typeface="Meiryo UI" panose="020B0604030504040204" pitchFamily="50" charset="-128"/>
                        </a:rPr>
                        <a:t>回を超えている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3074281728"/>
                  </a:ext>
                </a:extLst>
              </a:tr>
              <a:tr h="828280">
                <a:tc gridSpan="2">
                  <a:txBody>
                    <a:bodyPr/>
                    <a:lstStyle/>
                    <a:p>
                      <a:pPr marL="92075" marR="0" lvl="0" indent="-92075"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②商店街と地域に愛着をもつ来街者を増やしたい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・商店街の集客力向上、来街者増加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・商店街含む地域一体に愛着を抱くような訴求ツールを作りたい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rgbClr val="FF0000"/>
                          </a:solidFill>
                          <a:latin typeface="Meiryo UI" panose="020B0604030504040204" pitchFamily="50" charset="-128"/>
                          <a:ea typeface="Meiryo UI" panose="020B0604030504040204" pitchFamily="50" charset="-128"/>
                        </a:rPr>
                        <a:t>商店街だけではなく周辺地域の魅力スポット等の関係者や泉大津</a:t>
                      </a:r>
                      <a:endParaRPr kumimoji="1" lang="en-US" altLang="ja-JP" sz="900" b="0" dirty="0">
                        <a:solidFill>
                          <a:srgbClr val="FF0000"/>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rgbClr val="FF0000"/>
                          </a:solidFill>
                          <a:latin typeface="Meiryo UI" panose="020B0604030504040204" pitchFamily="50" charset="-128"/>
                          <a:ea typeface="Meiryo UI" panose="020B0604030504040204" pitchFamily="50" charset="-128"/>
                        </a:rPr>
                        <a:t>　市役所とも協力し、ゆるキャラも活用しながら商店街と周辺</a:t>
                      </a:r>
                      <a:endParaRPr kumimoji="1" lang="en-US" altLang="ja-JP" sz="900" b="0" dirty="0">
                        <a:solidFill>
                          <a:srgbClr val="FF0000"/>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rgbClr val="FF0000"/>
                          </a:solidFill>
                          <a:latin typeface="Meiryo UI" panose="020B0604030504040204" pitchFamily="50" charset="-128"/>
                          <a:ea typeface="Meiryo UI" panose="020B0604030504040204" pitchFamily="50" charset="-128"/>
                        </a:rPr>
                        <a:t>　スポットのイラストマップを作成。地域での回遊を促す工夫を行った。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・今と昔の写真を並べて掲載</a:t>
                      </a:r>
                      <a:r>
                        <a:rPr kumimoji="1" lang="ja-JP" altLang="en-US" sz="900" b="0" dirty="0">
                          <a:solidFill>
                            <a:srgbClr val="FF0000"/>
                          </a:solidFill>
                          <a:latin typeface="Meiryo UI" panose="020B0604030504040204" pitchFamily="50" charset="-128"/>
                          <a:ea typeface="Meiryo UI" panose="020B0604030504040204" pitchFamily="50" charset="-128"/>
                        </a:rPr>
                        <a:t>し、地域への愛着を持ちやすくした。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・イラストマップには、</a:t>
                      </a:r>
                      <a:r>
                        <a:rPr kumimoji="1" lang="ja-JP" altLang="en-US" sz="900" b="0" dirty="0">
                          <a:solidFill>
                            <a:srgbClr val="FF0000"/>
                          </a:solidFill>
                          <a:latin typeface="Meiryo UI" panose="020B0604030504040204" pitchFamily="50" charset="-128"/>
                          <a:ea typeface="Meiryo UI" panose="020B0604030504040204" pitchFamily="50" charset="-128"/>
                        </a:rPr>
                        <a:t>商店街の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サイト及び</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公式アカウント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にリンクする</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コードを掲載し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との相乗効果を図った。</a:t>
                      </a:r>
                      <a:endParaRPr kumimoji="1" lang="ja-JP" altLang="en-US" dirty="0"/>
                    </a:p>
                  </a:txBody>
                  <a:tcPr marL="89220" marR="89220" marT="44610" marB="44610">
                    <a:solidFill>
                      <a:schemeClr val="accent2">
                        <a:lumMod val="20000"/>
                        <a:lumOff val="80000"/>
                      </a:schemeClr>
                    </a:solidFill>
                  </a:tcPr>
                </a:tc>
                <a:tc gridSpan="3">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商店街だけではなく周辺地域の魅力スポット等の関係者や泉大津</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市役所とも協力し、地域での回遊を促す工夫として、</a:t>
                      </a:r>
                      <a:r>
                        <a:rPr kumimoji="1" lang="ja-JP" altLang="en-US" sz="900" b="1" dirty="0">
                          <a:solidFill>
                            <a:schemeClr val="tx1"/>
                          </a:solidFill>
                          <a:latin typeface="Meiryo UI" panose="020B0604030504040204" pitchFamily="50" charset="-128"/>
                          <a:ea typeface="Meiryo UI" panose="020B0604030504040204" pitchFamily="50" charset="-128"/>
                        </a:rPr>
                        <a:t>商店街と</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周辺スポットのイラストマップを作成</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・マップには、商店街のゆるキャラや、今と昔の写真を掲載し、地域へ</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の愛着を持ちやすくした。また、</a:t>
                      </a:r>
                      <a:r>
                        <a:rPr kumimoji="1" lang="ja-JP" altLang="en-US" sz="900" b="1" dirty="0">
                          <a:solidFill>
                            <a:schemeClr val="tx1"/>
                          </a:solidFill>
                          <a:latin typeface="Meiryo UI" panose="020B0604030504040204" pitchFamily="50" charset="-128"/>
                          <a:ea typeface="Meiryo UI" panose="020B0604030504040204" pitchFamily="50" charset="-128"/>
                        </a:rPr>
                        <a:t>商店街の</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サイト及び</a:t>
                      </a:r>
                      <a:r>
                        <a:rPr kumimoji="1" lang="en-US" altLang="ja-JP" sz="900" b="1" dirty="0">
                          <a:solidFill>
                            <a:schemeClr val="tx1"/>
                          </a:solidFill>
                          <a:latin typeface="Meiryo UI" panose="020B0604030504040204" pitchFamily="50" charset="-128"/>
                          <a:ea typeface="Meiryo UI" panose="020B0604030504040204" pitchFamily="50" charset="-128"/>
                        </a:rPr>
                        <a:t>LINE</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公式アカウントにリンク</a:t>
                      </a:r>
                      <a:r>
                        <a:rPr kumimoji="1" lang="ja-JP" altLang="en-US" sz="900" b="0" dirty="0">
                          <a:solidFill>
                            <a:schemeClr val="tx1"/>
                          </a:solidFill>
                          <a:latin typeface="Meiryo UI" panose="020B0604030504040204" pitchFamily="50" charset="-128"/>
                          <a:ea typeface="Meiryo UI" panose="020B0604030504040204" pitchFamily="50" charset="-128"/>
                        </a:rPr>
                        <a:t>する</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コードを掲載し相乗効果を図った。</a:t>
                      </a:r>
                      <a:endParaRPr kumimoji="1" lang="ja-JP" altLang="en-US" dirty="0">
                        <a:solidFill>
                          <a:schemeClr val="tx1"/>
                        </a:solidFill>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92075" marR="0" lvl="0" indent="-92075"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・イラストマップは、商店街恒例イベント「わいわいフェスタ」で配布</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を行い、南海北助松駅や泉大津市役所等にも配架した。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マップを見ながら散策する人が増加</a:t>
                      </a:r>
                      <a:r>
                        <a:rPr kumimoji="1" lang="ja-JP" altLang="en-US" sz="900" b="0" dirty="0">
                          <a:solidFill>
                            <a:schemeClr val="tx1"/>
                          </a:solidFill>
                          <a:latin typeface="Meiryo UI" panose="020B0604030504040204" pitchFamily="50" charset="-128"/>
                          <a:ea typeface="Meiryo UI" panose="020B0604030504040204" pitchFamily="50" charset="-128"/>
                        </a:rPr>
                        <a:t>し、一定の集客効果があった。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アカウントにリンクする</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コードを掲載したことにより、</a:t>
                      </a:r>
                      <a:r>
                        <a:rPr kumimoji="1" lang="en-US" altLang="ja-JP" sz="900" b="0" dirty="0">
                          <a:solidFill>
                            <a:schemeClr val="tx1"/>
                          </a:solidFill>
                          <a:latin typeface="Meiryo UI" panose="020B0604030504040204" pitchFamily="50" charset="-128"/>
                          <a:ea typeface="Meiryo UI" panose="020B0604030504040204" pitchFamily="50" charset="-128"/>
                        </a:rPr>
                        <a:t>LINE</a:t>
                      </a:r>
                    </a:p>
                    <a:p>
                      <a:pPr marL="92075" marR="0" lvl="0" indent="-92075"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の友達登録数が増加。</a:t>
                      </a:r>
                      <a:r>
                        <a:rPr kumimoji="1" lang="ja-JP" altLang="en-US" sz="900" b="1" dirty="0">
                          <a:solidFill>
                            <a:schemeClr val="tx1"/>
                          </a:solidFill>
                          <a:latin typeface="Meiryo UI" panose="020B0604030504040204" pitchFamily="50" charset="-128"/>
                          <a:ea typeface="Meiryo UI" panose="020B0604030504040204" pitchFamily="50" charset="-128"/>
                        </a:rPr>
                        <a:t>友達数は</a:t>
                      </a:r>
                      <a:r>
                        <a:rPr kumimoji="1" lang="en-US" altLang="ja-JP" sz="900" b="1" dirty="0">
                          <a:solidFill>
                            <a:schemeClr val="tx1"/>
                          </a:solidFill>
                          <a:latin typeface="Meiryo UI" panose="020B0604030504040204" pitchFamily="50" charset="-128"/>
                          <a:ea typeface="Meiryo UI" panose="020B0604030504040204" pitchFamily="50" charset="-128"/>
                        </a:rPr>
                        <a:t>1030</a:t>
                      </a:r>
                      <a:r>
                        <a:rPr kumimoji="1" lang="ja-JP" altLang="en-US" sz="900" b="1" dirty="0">
                          <a:solidFill>
                            <a:schemeClr val="tx1"/>
                          </a:solidFill>
                          <a:latin typeface="Meiryo UI" panose="020B0604030504040204" pitchFamily="50" charset="-128"/>
                          <a:ea typeface="Meiryo UI" panose="020B0604030504040204" pitchFamily="50" charset="-128"/>
                        </a:rPr>
                        <a:t>人と現在も増加し続けている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現在）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ラストマップについては、商店街に親しみを感じてもらえるよう、商店街キャラクターである「きぃすけ」とその妹「きっぴぃ」を積極的に活用しました。「きっぴぃ」は新たに作り、名前は地域住民からの公募で選びました。動画については、出演者や地域の皆さまからの反響が思いのほか大きく、さらなる活用の可能性を感じています。この令和４年度の取組を通し、地域とのつながりの重要性を改めて実感できたので、今後とも地域の皆さんとともに商店街・地域の活性化に取り組んでいくべく、令和５年度以降も様々に取り組んで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solidFill>
                      <a:srgbClr val="FF9999"/>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tc gridSpan="3">
                  <a:txBody>
                    <a:bodyPr/>
                    <a:lstStyle/>
                    <a:p>
                      <a:r>
                        <a:rPr kumimoji="1" lang="ja-JP" altLang="en-US" sz="900" dirty="0">
                          <a:latin typeface="Meiryo UI" panose="020B0604030504040204" pitchFamily="50" charset="-128"/>
                          <a:ea typeface="Meiryo UI" panose="020B0604030504040204" pitchFamily="50" charset="-128"/>
                        </a:rPr>
                        <a:t>■主催：北助松商店街振興組合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■協力：助松神社、泉大津市役所、泉大津市教育委員会</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2244">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https://osaka-shotengai-info.com/ss/kitasukematsu/</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■北助松商店街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https://www.kitasukematsu.com/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■北助松商店街　</a:t>
                      </a:r>
                      <a:r>
                        <a:rPr kumimoji="1" lang="en-US" altLang="ja-JP" sz="900" dirty="0">
                          <a:latin typeface="Meiryo UI" panose="020B0604030504040204" pitchFamily="50" charset="-128"/>
                          <a:ea typeface="Meiryo UI" panose="020B0604030504040204" pitchFamily="50" charset="-128"/>
                        </a:rPr>
                        <a:t>YouTube</a:t>
                      </a:r>
                      <a:r>
                        <a:rPr kumimoji="1" lang="ja-JP" altLang="en-US" sz="900" dirty="0">
                          <a:latin typeface="Meiryo UI" panose="020B0604030504040204" pitchFamily="50" charset="-128"/>
                          <a:ea typeface="Meiryo UI" panose="020B0604030504040204" pitchFamily="50" charset="-128"/>
                        </a:rPr>
                        <a:t>　</a:t>
                      </a:r>
                      <a:r>
                        <a:rPr lang="ja-JP" altLang="en-US" sz="900" dirty="0">
                          <a:hlinkClick r:id="rId7"/>
                        </a:rPr>
                        <a:t>北助松商店街 </a:t>
                      </a:r>
                      <a:r>
                        <a:rPr lang="en-US" altLang="ja-JP" sz="900" dirty="0">
                          <a:hlinkClick r:id="rId7"/>
                        </a:rPr>
                        <a:t>– YouTube</a:t>
                      </a:r>
                      <a:endParaRPr lang="en-US" altLang="ja-JP" sz="900" dirty="0"/>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07335" y="6822259"/>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738368" y="6822259"/>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年度作成イラストマップ</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63886" y="6732375"/>
            <a:ext cx="1208522"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商店街プロモーション動画作成</a:t>
            </a:r>
          </a:p>
        </p:txBody>
      </p:sp>
      <p:pic>
        <p:nvPicPr>
          <p:cNvPr id="4" name="図 3">
            <a:extLst>
              <a:ext uri="{FF2B5EF4-FFF2-40B4-BE49-F238E27FC236}">
                <a16:creationId xmlns:a16="http://schemas.microsoft.com/office/drawing/2014/main" id="{5E5A6471-86E2-640A-2B8E-FC40D24273E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8802" y="5837025"/>
            <a:ext cx="1378689" cy="829119"/>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220BA94A-2AD9-2580-E940-1C7DF22B68E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242363" y="5606114"/>
            <a:ext cx="801367" cy="1216145"/>
          </a:xfrm>
          <a:prstGeom prst="rect">
            <a:avLst/>
          </a:prstGeom>
        </p:spPr>
      </p:pic>
      <p:pic>
        <p:nvPicPr>
          <p:cNvPr id="5" name="図 4">
            <a:extLst>
              <a:ext uri="{FF2B5EF4-FFF2-40B4-BE49-F238E27FC236}">
                <a16:creationId xmlns:a16="http://schemas.microsoft.com/office/drawing/2014/main" id="{EC37BED6-1637-274A-F8D0-99A28661189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521013" y="5606114"/>
            <a:ext cx="860102" cy="1216144"/>
          </a:xfrm>
          <a:prstGeom prst="rect">
            <a:avLst/>
          </a:prstGeom>
        </p:spPr>
      </p:pic>
      <p:sp>
        <p:nvSpPr>
          <p:cNvPr id="2" name="テキスト ボックス 1">
            <a:extLst>
              <a:ext uri="{FF2B5EF4-FFF2-40B4-BE49-F238E27FC236}">
                <a16:creationId xmlns:a16="http://schemas.microsoft.com/office/drawing/2014/main" id="{A55C9A3A-BEF1-45D6-FA8E-B5D142A47DBD}"/>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8621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0712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57297">
                  <a:extLst>
                    <a:ext uri="{9D8B030D-6E8A-4147-A177-3AD203B41FA5}">
                      <a16:colId xmlns:a16="http://schemas.microsoft.com/office/drawing/2014/main" val="2386351658"/>
                    </a:ext>
                  </a:extLst>
                </a:gridCol>
                <a:gridCol w="1918726">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97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北助松商店街振興組合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所在地：泉大津市、高石市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最寄駅：南海本線北助松駅すぐ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大阪府／国事業を活用し、商店街の魅力・価値向上をめざすワークショップを実施 </a:t>
                      </a:r>
                      <a:r>
                        <a:rPr lang="en-US" altLang="ja-JP" sz="800" dirty="0">
                          <a:hlinkClick r:id="rId3"/>
                        </a:rPr>
                        <a:t>(ndl.go.jp)</a:t>
                      </a:r>
                      <a:r>
                        <a:rPr lang="ja-JP" altLang="en-US" sz="800" dirty="0"/>
                        <a:t>（</a:t>
                      </a:r>
                      <a:r>
                        <a:rPr lang="en-US" altLang="ja-JP" sz="800" dirty="0"/>
                        <a:t>R5.11.29</a:t>
                      </a:r>
                      <a:r>
                        <a:rPr lang="ja-JP" altLang="en-US" sz="800" dirty="0"/>
                        <a:t>）</a:t>
                      </a:r>
                      <a:endParaRPr lang="en-US" altLang="ja-JP" sz="800" dirty="0">
                        <a:hlinkClick r:id="rId4"/>
                      </a:endParaRPr>
                    </a:p>
                    <a:p>
                      <a:r>
                        <a:rPr lang="ja-JP" altLang="en-US" sz="800" dirty="0">
                          <a:hlinkClick r:id="rId4"/>
                        </a:rPr>
                        <a:t>大阪府／商店街の魅力　動画やイベントで知って </a:t>
                      </a:r>
                      <a:r>
                        <a:rPr lang="en-US" altLang="ja-JP" sz="800" dirty="0">
                          <a:hlinkClick r:id="rId4"/>
                        </a:rPr>
                        <a:t>(ndl.go.jp)</a:t>
                      </a:r>
                      <a:r>
                        <a:rPr lang="en-US" altLang="ja-JP" sz="800" dirty="0"/>
                        <a:t>(R5.11.14)</a:t>
                      </a:r>
                      <a:r>
                        <a:rPr lang="ja-JP" altLang="en-US" sz="800" dirty="0"/>
                        <a:t>ほか</a:t>
                      </a:r>
                      <a:endParaRPr kumimoji="1" lang="en-US" altLang="ja-JP" sz="7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9073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令和</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年度 外部人材活用・地域人材育成事業の取組みから</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　北助松商店街を中心とした地域活性化に関する５者連携協定へ</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年度外部人材活用・地域人材育成事業</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08538">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■地域の魅力と価値向上をめざす中、令和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年度</a:t>
                      </a:r>
                      <a:r>
                        <a:rPr kumimoji="1" lang="ja-JP" altLang="en-US" sz="900" dirty="0">
                          <a:latin typeface="Meiryo UI" panose="020B0604030504040204" pitchFamily="50" charset="-128"/>
                          <a:ea typeface="Meiryo UI" panose="020B0604030504040204" pitchFamily="50" charset="-128"/>
                        </a:rPr>
                        <a:t>外部人材活用・地域人材育成事業に採択され、地域や商店街が抱える課題を解決し、地域の魅力・価値向上を図り、持続可能な地域に変革する</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ために、ワークショップ事務局が専門家の派遣及びワークショップを開催。今後の方向性を検討し、課題解決に必要なノウハウの指導、持続可能な地域となるための自立的・継続的な取組みを実施。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27</a:t>
                      </a:r>
                      <a:r>
                        <a:rPr kumimoji="1" lang="ja-JP" altLang="en-US" sz="900" b="0" dirty="0">
                          <a:solidFill>
                            <a:schemeClr val="tx1"/>
                          </a:solidFill>
                          <a:latin typeface="Meiryo UI" panose="020B0604030504040204" pitchFamily="50" charset="-128"/>
                          <a:ea typeface="Meiryo UI" panose="020B0604030504040204" pitchFamily="50" charset="-128"/>
                        </a:rPr>
                        <a:t>日、同商店街は、大阪府泉大津市、 阪南大学、独立行政法人都市再生機構西日本支社、高石市の</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者による北助松商店街を中心とした地域活性化に関する連携協定を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締結した。連携協定の締結により、</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者それぞれの役割を補完しあい、北助松商店街を中心とする地域活性化にむけた取組が推進されるよう、連携協力体制を強固にして取組みを進めることとなった。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1071">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・商店街の活性化に向けて様々な取組を実施してきたが、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空き店舗が増えるなどの課題がある。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・地域の魅力と価値向上をめざしたい。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・商店街だけではなく、</a:t>
                      </a:r>
                      <a:r>
                        <a:rPr kumimoji="1" lang="ja-JP" altLang="en-US" sz="900" b="1" dirty="0">
                          <a:solidFill>
                            <a:schemeClr val="tx1"/>
                          </a:solidFill>
                          <a:latin typeface="Meiryo UI" panose="020B0604030504040204" pitchFamily="50" charset="-128"/>
                          <a:ea typeface="Meiryo UI" panose="020B0604030504040204" pitchFamily="50" charset="-128"/>
                        </a:rPr>
                        <a:t>地域全体の活性化</a:t>
                      </a:r>
                      <a:r>
                        <a:rPr kumimoji="1" lang="ja-JP" altLang="en-US" sz="900" b="0" dirty="0">
                          <a:solidFill>
                            <a:schemeClr val="tx1"/>
                          </a:solidFill>
                          <a:latin typeface="Meiryo UI" panose="020B0604030504040204" pitchFamily="50" charset="-128"/>
                          <a:ea typeface="Meiryo UI" panose="020B0604030504040204" pitchFamily="50" charset="-128"/>
                        </a:rPr>
                        <a:t>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地域住民が集まれるフリースペースがほしい。</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・老若男女に利用され、にぎわいが創出される</a:t>
                      </a:r>
                      <a:r>
                        <a:rPr kumimoji="1" lang="ja-JP" altLang="en-US" sz="900" b="1" dirty="0">
                          <a:solidFill>
                            <a:schemeClr val="tx1"/>
                          </a:solidFill>
                          <a:latin typeface="Meiryo UI" panose="020B0604030504040204" pitchFamily="50" charset="-128"/>
                          <a:ea typeface="Meiryo UI" panose="020B0604030504040204" pitchFamily="50" charset="-128"/>
                        </a:rPr>
                        <a:t>時代に</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即した商店街</a:t>
                      </a:r>
                      <a:r>
                        <a:rPr kumimoji="1" lang="ja-JP" altLang="en-US" sz="900" b="0" dirty="0">
                          <a:solidFill>
                            <a:schemeClr val="tx1"/>
                          </a:solidFill>
                          <a:latin typeface="Meiryo UI" panose="020B0604030504040204" pitchFamily="50" charset="-128"/>
                          <a:ea typeface="Meiryo UI" panose="020B0604030504040204" pitchFamily="50" charset="-128"/>
                        </a:rPr>
                        <a:t>をめざしたい。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商店街が今後めざすべき方向性を、商店街だけではなく</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地域の関係者と議論して考えていきたい。</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①</a:t>
                      </a:r>
                      <a:r>
                        <a:rPr kumimoji="1" lang="ja-JP" altLang="en-US" sz="900" b="1" dirty="0">
                          <a:solidFill>
                            <a:schemeClr val="tx1"/>
                          </a:solidFill>
                          <a:latin typeface="Meiryo UI" panose="020B0604030504040204" pitchFamily="50" charset="-128"/>
                          <a:ea typeface="Meiryo UI" panose="020B0604030504040204" pitchFamily="50" charset="-128"/>
                        </a:rPr>
                        <a:t>商店街の役割や発展の方向性に</a:t>
                      </a:r>
                      <a:r>
                        <a:rPr kumimoji="1" lang="ja-JP" altLang="en-US" sz="900" b="1" spc="-50" baseline="0" dirty="0">
                          <a:solidFill>
                            <a:schemeClr val="tx1"/>
                          </a:solidFill>
                          <a:latin typeface="Meiryo UI" panose="020B0604030504040204" pitchFamily="50" charset="-128"/>
                          <a:ea typeface="Meiryo UI" panose="020B0604030504040204" pitchFamily="50" charset="-128"/>
                        </a:rPr>
                        <a:t>ついて</a:t>
                      </a:r>
                      <a:r>
                        <a:rPr kumimoji="1" lang="ja-JP" altLang="en-US" sz="900" b="1" dirty="0">
                          <a:solidFill>
                            <a:schemeClr val="tx1"/>
                          </a:solidFill>
                          <a:latin typeface="Meiryo UI" panose="020B0604030504040204" pitchFamily="50" charset="-128"/>
                          <a:ea typeface="Meiryo UI" panose="020B0604030504040204" pitchFamily="50" charset="-128"/>
                        </a:rPr>
                        <a:t>考えるワークショップの実施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・中小企業庁の令和</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年度外部人材活用・地域人材育成事業に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応募し採択された。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・商店街内部だけでなく第三者の地域活性化の専門家が入り、</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阪南大学、泉大津市、高石市も参加し、商店街の在り方について、</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参加者が商店街で実現したいことを付箋に書き出して話し合ったり、</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他商店街から講師を呼んで取組例を学ぶなど、議論を重ねた。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・単にモノを売るだけではなく、地域とのつながりが感じられる場所として、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老若男女に利用され、にぎわいが創出される時代に即した商店街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づくりをめざし、コニュニティースペースや憩いの場の整備を行った。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800"/>
                        </a:lnSpc>
                        <a:spcBef>
                          <a:spcPts val="0"/>
                        </a:spcBef>
                        <a:spcAft>
                          <a:spcPts val="0"/>
                        </a:spcAft>
                        <a:buClrTx/>
                        <a:buSzTx/>
                        <a:buFontTx/>
                        <a:buNone/>
                        <a:tabLst/>
                        <a:defRPr/>
                      </a:pPr>
                      <a:endParaRPr kumimoji="1" lang="en-US" altLang="ja-JP"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②</a:t>
                      </a:r>
                      <a:r>
                        <a:rPr kumimoji="1" lang="ja-JP" altLang="en-US" sz="900" b="1" dirty="0">
                          <a:solidFill>
                            <a:schemeClr val="tx1"/>
                          </a:solidFill>
                          <a:latin typeface="Meiryo UI" panose="020B0604030504040204" pitchFamily="50" charset="-128"/>
                          <a:ea typeface="Meiryo UI" panose="020B0604030504040204" pitchFamily="50" charset="-128"/>
                        </a:rPr>
                        <a:t>新たな市民団体「ぬのびきプロジェクト」の立ち上げ</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・上記ワークショップのおかげで、令和</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rPr>
                        <a:t>月には商店街のみならず、同</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エリアを中心に活性化を図ることを目的とした「ぬのびきプロジェクト」を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立ち上げた。地域からの声を反映させながら、積極的な活動を推進中。</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96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①ワークショップ実施により、課題であった「集える場所がほしい」という要望に応え、理事長の店舗前に</a:t>
                      </a:r>
                      <a:r>
                        <a:rPr kumimoji="1" lang="ja-JP" altLang="en-US" sz="900" b="1" dirty="0">
                          <a:solidFill>
                            <a:schemeClr val="tx1"/>
                          </a:solidFill>
                          <a:latin typeface="Meiryo UI" panose="020B0604030504040204" pitchFamily="50" charset="-128"/>
                          <a:ea typeface="Meiryo UI" panose="020B0604030504040204" pitchFamily="50" charset="-128"/>
                        </a:rPr>
                        <a:t>ベンチを設置</a:t>
                      </a:r>
                      <a:r>
                        <a:rPr kumimoji="1" lang="ja-JP" altLang="en-US" sz="900" b="0" dirty="0">
                          <a:solidFill>
                            <a:schemeClr val="tx1"/>
                          </a:solidFill>
                          <a:latin typeface="Meiryo UI" panose="020B0604030504040204" pitchFamily="50" charset="-128"/>
                          <a:ea typeface="Meiryo UI" panose="020B0604030504040204" pitchFamily="50" charset="-128"/>
                        </a:rPr>
                        <a:t>し、地域住民が気軽にひと休みできる場となった。さらに、</a:t>
                      </a:r>
                      <a:r>
                        <a:rPr kumimoji="1" lang="ja-JP" altLang="en-US" sz="900" b="1" dirty="0">
                          <a:solidFill>
                            <a:schemeClr val="tx1"/>
                          </a:solidFill>
                          <a:latin typeface="Meiryo UI" panose="020B0604030504040204" pitchFamily="50" charset="-128"/>
                          <a:ea typeface="Meiryo UI" panose="020B0604030504040204" pitchFamily="50" charset="-128"/>
                        </a:rPr>
                        <a:t>店舗</a:t>
                      </a:r>
                      <a:r>
                        <a:rPr kumimoji="1" lang="en-US" altLang="ja-JP" sz="900" b="1" dirty="0">
                          <a:solidFill>
                            <a:schemeClr val="tx1"/>
                          </a:solidFill>
                          <a:latin typeface="Meiryo UI" panose="020B0604030504040204" pitchFamily="50" charset="-128"/>
                          <a:ea typeface="Meiryo UI" panose="020B0604030504040204" pitchFamily="50" charset="-128"/>
                        </a:rPr>
                        <a:t>2</a:t>
                      </a:r>
                      <a:r>
                        <a:rPr kumimoji="1" lang="ja-JP" altLang="en-US" sz="900" b="1" dirty="0">
                          <a:solidFill>
                            <a:schemeClr val="tx1"/>
                          </a:solidFill>
                          <a:latin typeface="Meiryo UI" panose="020B0604030504040204" pitchFamily="50" charset="-128"/>
                          <a:ea typeface="Meiryo UI" panose="020B0604030504040204" pitchFamily="50" charset="-128"/>
                        </a:rPr>
                        <a:t>階の物置をコミュニティスペースとしてリノベーション</a:t>
                      </a:r>
                      <a:r>
                        <a:rPr kumimoji="1" lang="ja-JP" altLang="en-US" sz="900" b="0" dirty="0">
                          <a:solidFill>
                            <a:schemeClr val="tx1"/>
                          </a:solidFill>
                          <a:latin typeface="Meiryo UI" panose="020B0604030504040204" pitchFamily="50" charset="-128"/>
                          <a:ea typeface="Meiryo UI" panose="020B0604030504040204" pitchFamily="50" charset="-128"/>
                        </a:rPr>
                        <a:t>し、</a:t>
                      </a:r>
                      <a:r>
                        <a:rPr kumimoji="1" lang="ja-JP" altLang="en-US" sz="900" b="1" dirty="0">
                          <a:solidFill>
                            <a:schemeClr val="tx1"/>
                          </a:solidFill>
                          <a:latin typeface="Meiryo UI" panose="020B0604030504040204" pitchFamily="50" charset="-128"/>
                          <a:ea typeface="Meiryo UI" panose="020B0604030504040204" pitchFamily="50" charset="-128"/>
                        </a:rPr>
                        <a:t>子育て世代の集いの場やワークショップが開催できるスペースとし活用</a:t>
                      </a:r>
                      <a:r>
                        <a:rPr kumimoji="1" lang="ja-JP" altLang="en-US" sz="900" b="0" dirty="0">
                          <a:solidFill>
                            <a:schemeClr val="tx1"/>
                          </a:solidFill>
                          <a:latin typeface="Meiryo UI" panose="020B0604030504040204" pitchFamily="50" charset="-128"/>
                          <a:ea typeface="Meiryo UI" panose="020B0604030504040204" pitchFamily="50" charset="-128"/>
                        </a:rPr>
                        <a:t>を始めている。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6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6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②ワークショップの内容を基に、地元の助松神社を軸とし有志で立ち上げた「ぬのびきプロジェクト」により、毎月</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日のお参りと商店街のイベントを掛け合わせた</a:t>
                      </a:r>
                      <a:r>
                        <a:rPr kumimoji="1" lang="ja-JP" altLang="en-US" sz="900" b="1" dirty="0">
                          <a:solidFill>
                            <a:schemeClr val="tx1"/>
                          </a:solidFill>
                          <a:latin typeface="Meiryo UI" panose="020B0604030504040204" pitchFamily="50" charset="-128"/>
                          <a:ea typeface="Meiryo UI" panose="020B0604030504040204" pitchFamily="50" charset="-128"/>
                        </a:rPr>
                        <a:t>「おついたちキャンペーン」企画</a:t>
                      </a:r>
                      <a:r>
                        <a:rPr kumimoji="1" lang="ja-JP" altLang="en-US" sz="900" b="0" dirty="0">
                          <a:solidFill>
                            <a:schemeClr val="tx1"/>
                          </a:solidFill>
                          <a:latin typeface="Meiryo UI" panose="020B0604030504040204" pitchFamily="50" charset="-128"/>
                          <a:ea typeface="Meiryo UI" panose="020B0604030504040204" pitchFamily="50" charset="-128"/>
                        </a:rPr>
                        <a:t>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6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月には、助松団地の集会施設を活用し、阪南大学と当商店街とのコラボイベントを開催し連携する取り組みも行っている。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6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6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こうした状況を踏まえ、</a:t>
                      </a:r>
                      <a:r>
                        <a:rPr kumimoji="1" lang="ja-JP" altLang="en-US" sz="900" b="1" dirty="0">
                          <a:solidFill>
                            <a:schemeClr val="tx1"/>
                          </a:solidFill>
                          <a:latin typeface="Meiryo UI" panose="020B0604030504040204" pitchFamily="50" charset="-128"/>
                          <a:ea typeface="Meiryo UI" panose="020B0604030504040204" pitchFamily="50" charset="-128"/>
                        </a:rPr>
                        <a:t>当エリアに関係が深い団体が、より連携を深め、同商店街エリアの活性化に向けた取組を推進していくため、協定締結に至った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92075" marR="0" lvl="0" indent="-92075" algn="l" defTabSz="91440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年度外部人材活用・地域人材育成事業」の実例を学ぶ機会があったおかげで、さまざまな考えを知り刺激を受け、自分</a:t>
                      </a:r>
                      <a:r>
                        <a:rPr kumimoji="1" lang="ja-JP" altLang="en-US" sz="900" b="0" spc="-80" baseline="0" dirty="0">
                          <a:solidFill>
                            <a:schemeClr val="tx1"/>
                          </a:solidFill>
                          <a:latin typeface="Meiryo UI" panose="020B0604030504040204" pitchFamily="50" charset="-128"/>
                          <a:ea typeface="Meiryo UI" panose="020B0604030504040204" pitchFamily="50" charset="-128"/>
                        </a:rPr>
                        <a:t>たちにもできると</a:t>
                      </a:r>
                      <a:r>
                        <a:rPr kumimoji="1" lang="ja-JP" altLang="en-US" sz="900" b="0" dirty="0">
                          <a:solidFill>
                            <a:schemeClr val="tx1"/>
                          </a:solidFill>
                          <a:latin typeface="Meiryo UI" panose="020B0604030504040204" pitchFamily="50" charset="-128"/>
                          <a:ea typeface="Meiryo UI" panose="020B0604030504040204" pitchFamily="50" charset="-128"/>
                        </a:rPr>
                        <a:t>実感できたので、今現在も色々な課題を実践しています。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1440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zh-TW" altLang="en-US" sz="900" b="0" dirty="0">
                          <a:solidFill>
                            <a:schemeClr val="tx1"/>
                          </a:solidFill>
                          <a:latin typeface="Meiryo UI" panose="020B0604030504040204" pitchFamily="50" charset="-128"/>
                          <a:ea typeface="Meiryo UI" panose="020B0604030504040204" pitchFamily="50" charset="-128"/>
                        </a:rPr>
                        <a:t>者連携協定</a:t>
                      </a:r>
                      <a:r>
                        <a:rPr kumimoji="1" lang="ja-JP" altLang="en-US" sz="900" b="0" dirty="0">
                          <a:solidFill>
                            <a:schemeClr val="tx1"/>
                          </a:solidFill>
                          <a:latin typeface="Meiryo UI" panose="020B0604030504040204" pitchFamily="50" charset="-128"/>
                          <a:ea typeface="Meiryo UI" panose="020B0604030504040204" pitchFamily="50" charset="-128"/>
                        </a:rPr>
                        <a:t>は、今まででも、商店街の地域活性化にむけたイベントやワークショップなどでご協力いただいていましたが、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者による「北助松商店街を中心とした地域活性化に関する連携協定」が締結されたことによって、</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者それぞれの強み、役割を補完しあい連携協力体制を強固にして今後も様々な取組みをすすめていきたいです。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60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200"/>
                        </a:lnSpc>
                      </a:pPr>
                      <a:r>
                        <a:rPr kumimoji="1" lang="ja-JP" altLang="en-US" sz="900" dirty="0">
                          <a:latin typeface="Meiryo UI" panose="020B0604030504040204" pitchFamily="50" charset="-128"/>
                          <a:ea typeface="Meiryo UI" panose="020B0604030504040204" pitchFamily="50" charset="-128"/>
                        </a:rPr>
                        <a:t>■連携</a:t>
                      </a: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者：北助松商店街振興組合、泉大津市、 高石市、阪南大学、</a:t>
                      </a:r>
                      <a:endParaRPr kumimoji="1" lang="en-US" altLang="ja-JP" sz="9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独立行政法人</a:t>
                      </a:r>
                      <a:r>
                        <a:rPr kumimoji="1" lang="ja-JP" altLang="en-US" sz="900" dirty="0">
                          <a:latin typeface="Meiryo UI" panose="020B0604030504040204" pitchFamily="50" charset="-128"/>
                          <a:ea typeface="Meiryo UI" panose="020B0604030504040204" pitchFamily="50" charset="-128"/>
                        </a:rPr>
                        <a:t>都市再生</a:t>
                      </a:r>
                      <a:r>
                        <a:rPr kumimoji="1" lang="ja-JP" altLang="en-US" sz="900">
                          <a:latin typeface="Meiryo UI" panose="020B0604030504040204" pitchFamily="50" charset="-128"/>
                          <a:ea typeface="Meiryo UI" panose="020B0604030504040204" pitchFamily="50" charset="-128"/>
                        </a:rPr>
                        <a:t>機構西日本支社</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7432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https://osaka-shotengai-info.com/ss/kitasukematsu/</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■北助松商店街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https://www.kitasukematsu.com/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■北助松商店街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https://www.instagram.com/kitasukematsu_shoutengai/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250443" y="6822623"/>
            <a:ext cx="1352249"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協定書署名</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828792" y="6822623"/>
            <a:ext cx="135225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a:t>
            </a:r>
            <a:r>
              <a:rPr lang="en-US" altLang="ja-JP" sz="800" dirty="0">
                <a:latin typeface="Meiryo UI" panose="020B0604030504040204" pitchFamily="50" charset="-128"/>
                <a:ea typeface="Meiryo UI" panose="020B0604030504040204" pitchFamily="50" charset="-128"/>
              </a:rPr>
              <a:t>5</a:t>
            </a:r>
            <a:r>
              <a:rPr lang="ja-JP" altLang="en-US" sz="800" dirty="0">
                <a:latin typeface="Meiryo UI" panose="020B0604030504040204" pitchFamily="50" charset="-128"/>
                <a:ea typeface="Meiryo UI" panose="020B0604030504040204" pitchFamily="50" charset="-128"/>
              </a:rPr>
              <a:t>者連携協定</a:t>
            </a:r>
          </a:p>
        </p:txBody>
      </p:sp>
      <p:pic>
        <p:nvPicPr>
          <p:cNvPr id="12" name="図 11">
            <a:extLst>
              <a:ext uri="{FF2B5EF4-FFF2-40B4-BE49-F238E27FC236}">
                <a16:creationId xmlns:a16="http://schemas.microsoft.com/office/drawing/2014/main" id="{D5D77ECD-608C-4314-CDD2-4CAEE5D4538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863581" y="5822941"/>
            <a:ext cx="1317460" cy="988095"/>
          </a:xfrm>
          <a:prstGeom prst="rect">
            <a:avLst/>
          </a:prstGeom>
        </p:spPr>
      </p:pic>
      <p:pic>
        <p:nvPicPr>
          <p:cNvPr id="14" name="図 13">
            <a:extLst>
              <a:ext uri="{FF2B5EF4-FFF2-40B4-BE49-F238E27FC236}">
                <a16:creationId xmlns:a16="http://schemas.microsoft.com/office/drawing/2014/main" id="{4EBA5EF9-A350-02BC-5A61-5AB34BB2300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85232" y="5836745"/>
            <a:ext cx="1317460" cy="988095"/>
          </a:xfrm>
          <a:prstGeom prst="rect">
            <a:avLst/>
          </a:prstGeom>
        </p:spPr>
      </p:pic>
      <p:pic>
        <p:nvPicPr>
          <p:cNvPr id="4" name="図 3">
            <a:extLst>
              <a:ext uri="{FF2B5EF4-FFF2-40B4-BE49-F238E27FC236}">
                <a16:creationId xmlns:a16="http://schemas.microsoft.com/office/drawing/2014/main" id="{A69F45FE-E519-FCCA-992E-B08C2E0CDFA8}"/>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284901" y="5815173"/>
            <a:ext cx="1451426" cy="995002"/>
          </a:xfrm>
          <a:prstGeom prst="rect">
            <a:avLst/>
          </a:prstGeom>
        </p:spPr>
      </p:pic>
      <p:sp>
        <p:nvSpPr>
          <p:cNvPr id="5" name="テキスト ボックス 4">
            <a:extLst>
              <a:ext uri="{FF2B5EF4-FFF2-40B4-BE49-F238E27FC236}">
                <a16:creationId xmlns:a16="http://schemas.microsoft.com/office/drawing/2014/main" id="{BE7D21FA-EC49-455A-AFB8-20A6C6CA50B0}"/>
              </a:ext>
            </a:extLst>
          </p:cNvPr>
          <p:cNvSpPr txBox="1"/>
          <p:nvPr/>
        </p:nvSpPr>
        <p:spPr>
          <a:xfrm>
            <a:off x="256853" y="6822623"/>
            <a:ext cx="1553908"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店舗前に設置したベンチ</a:t>
            </a:r>
            <a:endParaRPr lang="en-US" altLang="ja-JP" sz="8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D026B40E-FC1E-5673-5557-73CB5DDFBBCD}"/>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0072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1343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2028754">
                  <a:extLst>
                    <a:ext uri="{9D8B030D-6E8A-4147-A177-3AD203B41FA5}">
                      <a16:colId xmlns:a16="http://schemas.microsoft.com/office/drawing/2014/main" val="4136233601"/>
                    </a:ext>
                  </a:extLst>
                </a:gridCol>
                <a:gridCol w="114620">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83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北助松商店街振興組合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所在地：泉大津市、高石市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最寄駅：南海本線北助松駅すぐ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大阪府／国事業を活用し、商店街の魅力・価値向上をめざすワークショップを実施 </a:t>
                      </a:r>
                      <a:r>
                        <a:rPr lang="en-US" altLang="ja-JP" sz="800" dirty="0">
                          <a:hlinkClick r:id="rId3"/>
                        </a:rPr>
                        <a:t>(ndl.go.jp)</a:t>
                      </a:r>
                      <a:r>
                        <a:rPr lang="ja-JP" altLang="en-US" sz="800" dirty="0"/>
                        <a:t>（</a:t>
                      </a:r>
                      <a:r>
                        <a:rPr lang="en-US" altLang="ja-JP" sz="800" dirty="0"/>
                        <a:t>R5.11.29</a:t>
                      </a:r>
                      <a:r>
                        <a:rPr lang="ja-JP" altLang="en-US" sz="800" dirty="0"/>
                        <a:t>）</a:t>
                      </a:r>
                      <a:endParaRPr lang="en-US" altLang="ja-JP" sz="800" dirty="0">
                        <a:hlinkClick r:id="rId4"/>
                      </a:endParaRPr>
                    </a:p>
                    <a:p>
                      <a:r>
                        <a:rPr lang="ja-JP" altLang="en-US" sz="800" dirty="0">
                          <a:hlinkClick r:id="rId4"/>
                        </a:rPr>
                        <a:t>大阪府／商店街の魅力　動画やイベントで知って </a:t>
                      </a:r>
                      <a:r>
                        <a:rPr lang="en-US" altLang="ja-JP" sz="800" dirty="0">
                          <a:hlinkClick r:id="rId4"/>
                        </a:rPr>
                        <a:t>(ndl.go.jp)</a:t>
                      </a:r>
                      <a:r>
                        <a:rPr lang="en-US" altLang="ja-JP" sz="800" dirty="0"/>
                        <a:t>(R5.11.14)</a:t>
                      </a:r>
                      <a:r>
                        <a:rPr lang="ja-JP" altLang="en-US" sz="800" dirty="0"/>
                        <a:t>ほか</a:t>
                      </a:r>
                      <a:endParaRPr kumimoji="1" lang="en-US" altLang="ja-JP" sz="7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3183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空き店舗活用によるチャレンジショップやワークショップの実施＆商店街内外からの</a:t>
                      </a:r>
                      <a:r>
                        <a:rPr kumimoji="1" lang="en-US" altLang="ja-JP" sz="1050" b="0" dirty="0">
                          <a:solidFill>
                            <a:schemeClr val="tx1"/>
                          </a:solidFill>
                          <a:latin typeface="Meiryo UI" panose="020B0604030504040204" pitchFamily="50" charset="-128"/>
                          <a:ea typeface="Meiryo UI" panose="020B0604030504040204" pitchFamily="50" charset="-128"/>
                        </a:rPr>
                        <a:t>SNS</a:t>
                      </a:r>
                      <a:r>
                        <a:rPr kumimoji="1" lang="ja-JP" altLang="en-US" sz="1050" b="0" dirty="0">
                          <a:solidFill>
                            <a:schemeClr val="tx1"/>
                          </a:solidFill>
                          <a:latin typeface="Meiryo UI" panose="020B0604030504040204" pitchFamily="50" charset="-128"/>
                          <a:ea typeface="Meiryo UI" panose="020B0604030504040204" pitchFamily="50" charset="-128"/>
                        </a:rPr>
                        <a:t>発信強化</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年度外部人材活用・地域人材育成事業</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81585">
                <a:tc gridSpan="6">
                  <a:txBody>
                    <a:bodyPr/>
                    <a:lstStyle/>
                    <a:p>
                      <a:pPr marL="92075" marR="0" lvl="0" indent="-92075"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■「活動の場」や「魅力的な店舗」という地域ニーズに対応すべく、商店街内の空き店舗を利用し、チャレンジショップ・ワークショップの場を提供。また、来街者を増加させるために効果的な</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として、商店街・店主の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活用スキルアップを図り、</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公式アカウントの運用を約３か月にわたり、プロのサポートを受けながら一緒に作り込み、商店街の魅力やチャレンジショップ・ワークショップの取組内容などを広く発信した。リール動画の企画や編集方法等を随時商店街のメンバーが吸収し、次年度以降の自走体制に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①空き店舗活用と地域ニーズへの対応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・空き店舗に新規出店したい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・「活動の場」や「魅力的な店舗」という地域のニーズに何とか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応えたい。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・商店街に新しい来街者を呼び込みたい。</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■空き店舗を利用しチャレンジショップ・ワークショップ実施</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商店街が空き店舗を１日単位で借り上げ、チャレンジショップ・ワークショップ用スペースとして、</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やチラシを通じ希望者に貸し出した。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■貸店舗見学ツアー開催</a:t>
                      </a:r>
                    </a:p>
                    <a:p>
                      <a:pPr>
                        <a:lnSpc>
                          <a:spcPts val="1000"/>
                        </a:lnSpc>
                      </a:pPr>
                      <a:r>
                        <a:rPr kumimoji="1" lang="ja-JP" altLang="en-US" sz="900" dirty="0">
                          <a:solidFill>
                            <a:schemeClr val="tx1"/>
                          </a:solidFill>
                          <a:latin typeface="Meiryo UI" panose="020B0604030504040204" pitchFamily="50" charset="-128"/>
                          <a:ea typeface="Meiryo UI" panose="020B0604030504040204" pitchFamily="50" charset="-128"/>
                        </a:rPr>
                        <a:t>　地元の不動産会社の協力を得て、商店街界隈への出店に興味がある方向けの貸店舗見学ツアーを実施。</a:t>
                      </a:r>
                      <a:r>
                        <a:rPr kumimoji="1" lang="ja-JP" altLang="en-US" sz="900" spc="0" dirty="0">
                          <a:solidFill>
                            <a:schemeClr val="tx1"/>
                          </a:solidFill>
                          <a:latin typeface="Meiryo UI" panose="020B0604030504040204" pitchFamily="50" charset="-128"/>
                          <a:ea typeface="Meiryo UI" panose="020B0604030504040204" pitchFamily="50" charset="-128"/>
                        </a:rPr>
                        <a:t>参加者には市や商工会議所による創業・出店支援事業のチラシも配布した。</a:t>
                      </a:r>
                      <a:endParaRPr kumimoji="1" lang="en-US" altLang="ja-JP" sz="900" spc="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・ワークショップやチャレンジショップへ</a:t>
                      </a:r>
                      <a:r>
                        <a:rPr kumimoji="1" lang="ja-JP" altLang="en-US" sz="900" b="0">
                          <a:solidFill>
                            <a:schemeClr val="tx1"/>
                          </a:solidFill>
                          <a:latin typeface="Meiryo UI" panose="020B0604030504040204" pitchFamily="50" charset="-128"/>
                          <a:ea typeface="Meiryo UI" panose="020B0604030504040204" pitchFamily="50" charset="-128"/>
                        </a:rPr>
                        <a:t>の問合せは</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件あり、親子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向け体操教室によるワークショップ、ハンドメイド雑貨等の販売、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英会話教室による子ども向け講座などが開催された。</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・すぐに出店に結び付くわけではないが、参加者からは今後の出店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に前向きな意見が多く、今後も継続して取り組む予定。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・空き店舗ツアーでは、初めての試みで参加者が少なっかたのが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課題。参加者を増やすため</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等広報を見直していきたい。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434707">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発信強化で商店街の魅力や取組内容を知ってほしい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を使用しているが十分な運用ができていない。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・理事長や役員が自己流で発信しているため、有効なノウハウを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身に着けられず、新しい試みや</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活動が十分にできていない。</a:t>
                      </a: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■インフルエンサーによる</a:t>
                      </a:r>
                      <a:r>
                        <a:rPr kumimoji="1" lang="en-US" altLang="ja-JP" sz="900" b="1" dirty="0">
                          <a:solidFill>
                            <a:schemeClr val="tx1"/>
                          </a:solidFill>
                          <a:latin typeface="Meiryo UI" panose="020B0604030504040204" pitchFamily="50" charset="-128"/>
                          <a:ea typeface="Meiryo UI" panose="020B0604030504040204" pitchFamily="50" charset="-128"/>
                        </a:rPr>
                        <a:t>Instagram</a:t>
                      </a:r>
                      <a:r>
                        <a:rPr kumimoji="1" lang="ja-JP" altLang="en-US" sz="900" b="1" dirty="0">
                          <a:solidFill>
                            <a:schemeClr val="tx1"/>
                          </a:solidFill>
                          <a:latin typeface="Meiryo UI" panose="020B0604030504040204" pitchFamily="50" charset="-128"/>
                          <a:ea typeface="Meiryo UI" panose="020B0604030504040204" pitchFamily="50" charset="-128"/>
                        </a:rPr>
                        <a:t>ワークショップを開催</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での効果的な発信方法をインフルエンサーから学ぶ講座を開催。</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で商店街の魅力を伝える投稿を行うことを条件に、地域住民も無料で参加可能とし、</a:t>
                      </a:r>
                      <a:r>
                        <a:rPr kumimoji="1" lang="en-US" altLang="ja-JP" sz="900" dirty="0">
                          <a:solidFill>
                            <a:schemeClr val="tx1"/>
                          </a:solidFill>
                          <a:latin typeface="Meiryo UI" panose="020B0604030504040204" pitchFamily="50" charset="-128"/>
                          <a:ea typeface="Meiryo UI" panose="020B0604030504040204" pitchFamily="50" charset="-128"/>
                        </a:rPr>
                        <a:t>30</a:t>
                      </a:r>
                      <a:r>
                        <a:rPr kumimoji="1" lang="ja-JP" altLang="en-US" sz="900" dirty="0">
                          <a:solidFill>
                            <a:schemeClr val="tx1"/>
                          </a:solidFill>
                          <a:latin typeface="Meiryo UI" panose="020B0604030504040204" pitchFamily="50" charset="-128"/>
                          <a:ea typeface="Meiryo UI" panose="020B0604030504040204" pitchFamily="50" charset="-128"/>
                        </a:rPr>
                        <a:t>名が参加。</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Instagram</a:t>
                      </a:r>
                      <a:r>
                        <a:rPr kumimoji="1" lang="ja-JP" altLang="en-US" sz="900" b="1" dirty="0">
                          <a:solidFill>
                            <a:schemeClr val="tx1"/>
                          </a:solidFill>
                          <a:latin typeface="Meiryo UI" panose="020B0604030504040204" pitchFamily="50" charset="-128"/>
                          <a:ea typeface="Meiryo UI" panose="020B0604030504040204" pitchFamily="50" charset="-128"/>
                        </a:rPr>
                        <a:t>の企画・運用レクチャー</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約</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か月間にわたり、</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担当向けに、リール動画の企画・制作・編集、サムネイル画像の作成、投稿のスケジュール管理などのレクチャーを受け、見てもらえるアカウント作りの技術を取得。</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ワークショップ後は、参加者が商店街の魅力発信投稿を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実施してくれた。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の企画・運用レクチャーでは、理事長等</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担当</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がスキルを身に着けることができ、今後の自走体制ができた。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のフォロワー数は、</a:t>
                      </a:r>
                      <a:r>
                        <a:rPr kumimoji="1" lang="en-US" altLang="ja-JP" sz="900" b="0" dirty="0">
                          <a:solidFill>
                            <a:schemeClr val="tx1"/>
                          </a:solidFill>
                          <a:latin typeface="Meiryo UI" panose="020B0604030504040204" pitchFamily="50" charset="-128"/>
                          <a:ea typeface="Meiryo UI" panose="020B0604030504040204" pitchFamily="50" charset="-128"/>
                        </a:rPr>
                        <a:t>341</a:t>
                      </a:r>
                      <a:r>
                        <a:rPr kumimoji="1" lang="ja-JP" altLang="en-US" sz="900" b="0" dirty="0">
                          <a:solidFill>
                            <a:schemeClr val="tx1"/>
                          </a:solidFill>
                          <a:latin typeface="Meiryo UI" panose="020B0604030504040204" pitchFamily="50" charset="-128"/>
                          <a:ea typeface="Meiryo UI" panose="020B0604030504040204" pitchFamily="50" charset="-128"/>
                        </a:rPr>
                        <a:t>件から</a:t>
                      </a:r>
                      <a:r>
                        <a:rPr kumimoji="1" lang="en-US" altLang="ja-JP" sz="900" b="0" dirty="0">
                          <a:solidFill>
                            <a:schemeClr val="tx1"/>
                          </a:solidFill>
                          <a:latin typeface="Meiryo UI" panose="020B0604030504040204" pitchFamily="50" charset="-128"/>
                          <a:ea typeface="Meiryo UI" panose="020B0604030504040204" pitchFamily="50" charset="-128"/>
                        </a:rPr>
                        <a:t>440</a:t>
                      </a:r>
                      <a:r>
                        <a:rPr kumimoji="1" lang="ja-JP" altLang="en-US" sz="900" b="0" dirty="0">
                          <a:solidFill>
                            <a:schemeClr val="tx1"/>
                          </a:solidFill>
                          <a:latin typeface="Meiryo UI" panose="020B0604030504040204" pitchFamily="50" charset="-128"/>
                          <a:ea typeface="Meiryo UI" panose="020B0604030504040204" pitchFamily="50" charset="-128"/>
                        </a:rPr>
                        <a:t>件と増加。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リール動画平均再生回数は、８月以前は平均</a:t>
                      </a:r>
                      <a:r>
                        <a:rPr kumimoji="1" lang="en-US" altLang="ja-JP" sz="900" b="0" dirty="0">
                          <a:solidFill>
                            <a:schemeClr val="tx1"/>
                          </a:solidFill>
                          <a:latin typeface="Meiryo UI" panose="020B0604030504040204" pitchFamily="50" charset="-128"/>
                          <a:ea typeface="Meiryo UI" panose="020B0604030504040204" pitchFamily="50" charset="-128"/>
                        </a:rPr>
                        <a:t>250</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300</a:t>
                      </a:r>
                      <a:r>
                        <a:rPr kumimoji="1" lang="ja-JP" altLang="en-US" sz="900" b="0" dirty="0">
                          <a:solidFill>
                            <a:schemeClr val="tx1"/>
                          </a:solidFill>
                          <a:latin typeface="Meiryo UI" panose="020B0604030504040204" pitchFamily="50" charset="-128"/>
                          <a:ea typeface="Meiryo UI" panose="020B0604030504040204" pitchFamily="50" charset="-128"/>
                        </a:rPr>
                        <a:t>回</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だったが、８月以降は約</a:t>
                      </a:r>
                      <a:r>
                        <a:rPr kumimoji="1" lang="en-US" altLang="ja-JP" sz="900" b="0" dirty="0">
                          <a:solidFill>
                            <a:schemeClr val="tx1"/>
                          </a:solidFill>
                          <a:latin typeface="Meiryo UI" panose="020B0604030504040204" pitchFamily="50" charset="-128"/>
                          <a:ea typeface="Meiryo UI" panose="020B0604030504040204" pitchFamily="50" charset="-128"/>
                        </a:rPr>
                        <a:t>880</a:t>
                      </a:r>
                      <a:r>
                        <a:rPr kumimoji="1" lang="ja-JP" altLang="en-US" sz="900" b="0" dirty="0">
                          <a:solidFill>
                            <a:schemeClr val="tx1"/>
                          </a:solidFill>
                          <a:latin typeface="Meiryo UI" panose="020B0604030504040204" pitchFamily="50" charset="-128"/>
                          <a:ea typeface="Meiryo UI" panose="020B0604030504040204" pitchFamily="50" charset="-128"/>
                        </a:rPr>
                        <a:t>回となった。（</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月現在）</a:t>
                      </a: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92075" marR="0" lvl="0" indent="-92075"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運用に関しては、理事長である私がメインで、動画の撮り方、編集方法、サムネイルの作り方、投稿の順番をスケジュール化するなど、投稿した写真や動画をいかに多くの人に伝えられるかのテクニカルなことを学びました。数字としても結果が明白だったため、この</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カ月の財産を広く商店街会員にも伝え、今後の投稿に活かしていきたいです。そして、引き続きワークショップや空き店舗対策についても、</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や他の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を利用して根気強く</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していければと思います。貸店舗見学ツアーは、地域内外の方に見に来てもらい出店してもらうことが一番ですが、商店街会員にも幅広く周知し</a:t>
                      </a:r>
                      <a:r>
                        <a:rPr kumimoji="1" lang="ja-JP" altLang="en-US" sz="900" b="0" dirty="0">
                          <a:solidFill>
                            <a:srgbClr val="FF0000"/>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移転や</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店舗目、別事業への取り組みなどにも使える気がしました。人が集まれば何かが起こると考えていますので、今後もその仕組みを考えつつ、いろいろな施策にチャレンジしていきたいです。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2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■主催：北助松商店街振興組合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■協力：泉大津市、高石市、地元不動産業者</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4601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1000"/>
                        </a:lnSpc>
                      </a:pPr>
                      <a:r>
                        <a:rPr kumimoji="1" lang="en-US" altLang="ja-JP" sz="900" dirty="0">
                          <a:latin typeface="Meiryo UI" panose="020B0604030504040204" pitchFamily="50" charset="-128"/>
                          <a:ea typeface="Meiryo UI" panose="020B0604030504040204" pitchFamily="50" charset="-128"/>
                          <a:hlinkClick r:id="rId5"/>
                        </a:rPr>
                        <a:t>https://osaka-shotengai-info.com/ss/kitasukematsu/</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■北助松商店街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https://www.kitasukematsu.com/</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■北助松商店街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https://www.instagram.com/kitasukematsu_shoutengai/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332108" y="6828305"/>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貸店舗ツアー</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729964" y="6828304"/>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子ども英会話クラブによるワークショップ</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17245" y="6845469"/>
            <a:ext cx="128219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インフルエンサーによる講座</a:t>
            </a:r>
          </a:p>
        </p:txBody>
      </p:sp>
      <p:pic>
        <p:nvPicPr>
          <p:cNvPr id="3" name="図 2">
            <a:extLst>
              <a:ext uri="{FF2B5EF4-FFF2-40B4-BE49-F238E27FC236}">
                <a16:creationId xmlns:a16="http://schemas.microsoft.com/office/drawing/2014/main" id="{C4123C53-251E-B8A5-332E-C4FF59A79E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516" y="5766591"/>
            <a:ext cx="1409657" cy="1057244"/>
          </a:xfrm>
          <a:prstGeom prst="rect">
            <a:avLst/>
          </a:prstGeom>
        </p:spPr>
      </p:pic>
      <p:pic>
        <p:nvPicPr>
          <p:cNvPr id="4" name="図 3">
            <a:extLst>
              <a:ext uri="{FF2B5EF4-FFF2-40B4-BE49-F238E27FC236}">
                <a16:creationId xmlns:a16="http://schemas.microsoft.com/office/drawing/2014/main" id="{F7E9FFEF-B47E-35D7-CC05-C940D43A8F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5975" y="5766591"/>
            <a:ext cx="1373787" cy="1030340"/>
          </a:xfrm>
          <a:prstGeom prst="rect">
            <a:avLst/>
          </a:prstGeom>
        </p:spPr>
      </p:pic>
      <p:pic>
        <p:nvPicPr>
          <p:cNvPr id="5" name="図 4">
            <a:extLst>
              <a:ext uri="{FF2B5EF4-FFF2-40B4-BE49-F238E27FC236}">
                <a16:creationId xmlns:a16="http://schemas.microsoft.com/office/drawing/2014/main" id="{0F075F65-E42C-0A25-B94B-A4CDFF488A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02564" y="5766591"/>
            <a:ext cx="1373787" cy="1030340"/>
          </a:xfrm>
          <a:prstGeom prst="rect">
            <a:avLst/>
          </a:prstGeom>
        </p:spPr>
      </p:pic>
      <p:sp>
        <p:nvSpPr>
          <p:cNvPr id="12" name="テキスト ボックス 11">
            <a:extLst>
              <a:ext uri="{FF2B5EF4-FFF2-40B4-BE49-F238E27FC236}">
                <a16:creationId xmlns:a16="http://schemas.microsoft.com/office/drawing/2014/main" id="{C7A5E3C2-BFCC-4A04-94F4-41752A843B70}"/>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22529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505096221"/>
              </p:ext>
            </p:extLst>
          </p:nvPr>
        </p:nvGraphicFramePr>
        <p:xfrm>
          <a:off x="-652" y="223242"/>
          <a:ext cx="9360552" cy="6828995"/>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464937">
                  <a:extLst>
                    <a:ext uri="{9D8B030D-6E8A-4147-A177-3AD203B41FA5}">
                      <a16:colId xmlns:a16="http://schemas.microsoft.com/office/drawing/2014/main" val="4136233601"/>
                    </a:ext>
                  </a:extLst>
                </a:gridCol>
                <a:gridCol w="678437">
                  <a:extLst>
                    <a:ext uri="{9D8B030D-6E8A-4147-A177-3AD203B41FA5}">
                      <a16:colId xmlns:a16="http://schemas.microsoft.com/office/drawing/2014/main" val="1890003966"/>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63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北助松商店街振興組合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所在地：泉大津市、高石市</a:t>
                      </a: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最寄駅：南海本線北助松駅すぐ</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35</a:t>
                      </a:r>
                      <a:r>
                        <a:rPr kumimoji="1" lang="ja-JP" altLang="en-US" sz="800" b="0" dirty="0">
                          <a:solidFill>
                            <a:schemeClr val="tx1"/>
                          </a:solidFill>
                          <a:latin typeface="Meiryo UI" panose="020B0604030504040204" pitchFamily="50" charset="-128"/>
                          <a:ea typeface="Meiryo UI" panose="020B0604030504040204" pitchFamily="50" charset="-128"/>
                        </a:rPr>
                        <a:t>店</a:t>
                      </a:r>
                      <a:endParaRPr kumimoji="1" lang="zh-TW"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zh-TW"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gridSpan="2">
                  <a:txBody>
                    <a:bodyPr/>
                    <a:lstStyle/>
                    <a:p>
                      <a:r>
                        <a:rPr lang="ja-JP" altLang="en-US" sz="800" dirty="0"/>
                        <a:t>大阪府／</a:t>
                      </a:r>
                      <a:r>
                        <a:rPr lang="ja-JP" altLang="en-US" sz="800" dirty="0">
                          <a:hlinkClick r:id="rId3"/>
                        </a:rPr>
                        <a:t>国事業を活用し、商店街の魅力・価値向上をめざすワークショップを実施 </a:t>
                      </a:r>
                      <a:r>
                        <a:rPr lang="en-US" altLang="ja-JP" sz="800" dirty="0">
                          <a:hlinkClick r:id="rId3"/>
                        </a:rPr>
                        <a:t>(ndl.go.jp)</a:t>
                      </a:r>
                      <a:r>
                        <a:rPr lang="ja-JP" altLang="en-US" sz="800" dirty="0">
                          <a:hlinkClick r:id="rId3"/>
                        </a:rPr>
                        <a:t>（</a:t>
                      </a:r>
                      <a:r>
                        <a:rPr lang="en-US" altLang="ja-JP" sz="800" dirty="0">
                          <a:hlinkClick r:id="rId3"/>
                        </a:rPr>
                        <a:t>R5.11.29</a:t>
                      </a:r>
                      <a:r>
                        <a:rPr lang="ja-JP" altLang="en-US" sz="800" dirty="0">
                          <a:hlinkClick r:id="rId3"/>
                        </a:rPr>
                        <a:t>） </a:t>
                      </a:r>
                      <a:endParaRPr lang="en-US" altLang="ja-JP" sz="800" dirty="0"/>
                    </a:p>
                    <a:p>
                      <a:r>
                        <a:rPr lang="ja-JP" altLang="en-US" sz="800" dirty="0"/>
                        <a:t>大阪府／</a:t>
                      </a:r>
                      <a:r>
                        <a:rPr lang="ja-JP" altLang="en-US" sz="800" dirty="0">
                          <a:hlinkClick r:id="rId4"/>
                        </a:rPr>
                        <a:t>商店街の魅力 動画やイベントで知って</a:t>
                      </a:r>
                      <a:r>
                        <a:rPr lang="en-US" altLang="ja-JP" sz="800" dirty="0">
                          <a:hlinkClick r:id="rId4"/>
                        </a:rPr>
                        <a:t>(ndl.go.jp)(R5.11.14</a:t>
                      </a:r>
                      <a:r>
                        <a:rPr lang="en-US" altLang="ja-JP" sz="800" dirty="0"/>
                        <a:t>)</a:t>
                      </a:r>
                      <a:r>
                        <a:rPr lang="ja-JP" altLang="en-US" sz="800" dirty="0"/>
                        <a:t>ほか</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36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5897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商店街を「情報発信基地」へ！</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参加者、店舗、行政、みんなが繋がる暮らしに役立つ“街のゼミナール”</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p>
                    <a:p>
                      <a:pPr>
                        <a:lnSpc>
                          <a:spcPct val="100000"/>
                        </a:lnSpc>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年度外部人材活用・地域人材育成事業</a:t>
                      </a:r>
                    </a:p>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36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383792655"/>
                  </a:ext>
                </a:extLst>
              </a:tr>
              <a:tr h="32785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spc="-20" baseline="0" dirty="0">
                          <a:solidFill>
                            <a:schemeClr val="tx1"/>
                          </a:solidFill>
                          <a:latin typeface="Meiryo UI" panose="020B0604030504040204" pitchFamily="50" charset="-128"/>
                          <a:ea typeface="Meiryo UI" panose="020B0604030504040204" pitchFamily="50" charset="-128"/>
                        </a:rPr>
                        <a:t>■「わいわいフェスタ」など、</a:t>
                      </a:r>
                      <a:r>
                        <a:rPr kumimoji="1" lang="en-US" altLang="ja-JP" sz="900" b="0" spc="-20" baseline="0" dirty="0">
                          <a:solidFill>
                            <a:schemeClr val="tx1"/>
                          </a:solidFill>
                          <a:latin typeface="Meiryo UI" panose="020B0604030504040204" pitchFamily="50" charset="-128"/>
                          <a:ea typeface="Meiryo UI" panose="020B0604030504040204" pitchFamily="50" charset="-128"/>
                        </a:rPr>
                        <a:t>1</a:t>
                      </a:r>
                      <a:r>
                        <a:rPr kumimoji="1" lang="ja-JP" altLang="en-US" sz="900" b="0" spc="-20" baseline="0" dirty="0">
                          <a:solidFill>
                            <a:schemeClr val="tx1"/>
                          </a:solidFill>
                          <a:latin typeface="Meiryo UI" panose="020B0604030504040204" pitchFamily="50" charset="-128"/>
                          <a:ea typeface="Meiryo UI" panose="020B0604030504040204" pitchFamily="50" charset="-128"/>
                        </a:rPr>
                        <a:t>万人以上が来街する大規模イベントを通じて地域のにぎわい創出に取り組んできた北助松商店街。しかし、イベントによる来街者の増加は一過性にとどまりやすいという課題意識から、商店街や地域に継続的に関わる“ファンづくり”を目的とした新たな取組として、「まちゼミ」の開催に挑戦した。岡崎など他地域で実績のある「まちゼミ」を参考に、岡崎まちゼミの会代表の協力を得ながら運営の骨子を構築。商店街店舗に限らず、地域で活躍する“プロ”を講師として募集し、暮らしに役立つ少人数制の講座を実施し、</a:t>
                      </a:r>
                      <a:r>
                        <a:rPr kumimoji="1" lang="ja-JP" altLang="en-US" sz="900" b="0" dirty="0">
                          <a:solidFill>
                            <a:schemeClr val="tx1"/>
                          </a:solidFill>
                          <a:latin typeface="Meiryo UI" panose="020B0604030504040204" pitchFamily="50" charset="-128"/>
                          <a:ea typeface="Meiryo UI" panose="020B0604030504040204" pitchFamily="50" charset="-128"/>
                        </a:rPr>
                        <a:t>継続的な来街や関係人口の創出につなげた</a:t>
                      </a:r>
                      <a:r>
                        <a:rPr kumimoji="1" lang="ja-JP" altLang="en-US" sz="900" b="0" spc="-20" baseline="0" dirty="0">
                          <a:solidFill>
                            <a:schemeClr val="tx1"/>
                          </a:solidFill>
                          <a:latin typeface="Meiryo UI" panose="020B0604030504040204" pitchFamily="50" charset="-128"/>
                          <a:ea typeface="Meiryo UI" panose="020B0604030504040204" pitchFamily="50" charset="-128"/>
                        </a:rPr>
                        <a:t>。</a:t>
                      </a:r>
                      <a:endParaRPr kumimoji="1" lang="en-US" altLang="ja-JP" sz="900" b="0" spc="-20" baseline="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2137718443"/>
                  </a:ext>
                </a:extLst>
              </a:tr>
              <a:tr h="22836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341503">
                <a:tc gridSpan="2">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■まちゼミ開催の経緯</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年度に中小企業庁の「外部人材活用・地域人材育成事業」に参加。</a:t>
                      </a:r>
                      <a:r>
                        <a:rPr kumimoji="1" lang="ja-JP" altLang="en-US" sz="900" b="0" u="sng" dirty="0">
                          <a:solidFill>
                            <a:schemeClr val="tx1"/>
                          </a:solidFill>
                          <a:latin typeface="Meiryo UI" panose="020B0604030504040204" pitchFamily="50" charset="-128"/>
                          <a:ea typeface="Meiryo UI" panose="020B0604030504040204" pitchFamily="50" charset="-128"/>
                        </a:rPr>
                        <a:t>地域活性化に精通する講師とともに地域の方も巻き込みながら、商店街でワークショップを実施</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・事業終了後も継続して講師からアドバイスを頂く中で、同商店街で行ったイベントの効果について検討されたが、</a:t>
                      </a:r>
                      <a:r>
                        <a:rPr kumimoji="1" lang="ja-JP" altLang="en-US" sz="900" b="0" u="sng" dirty="0">
                          <a:solidFill>
                            <a:schemeClr val="tx1"/>
                          </a:solidFill>
                          <a:latin typeface="Meiryo UI" panose="020B0604030504040204" pitchFamily="50" charset="-128"/>
                          <a:ea typeface="Meiryo UI" panose="020B0604030504040204" pitchFamily="50" charset="-128"/>
                        </a:rPr>
                        <a:t>イベントは開催時には集客や販促効果がある一方、継続的な来街や関係人口の創出につながりにくいという課題</a:t>
                      </a:r>
                      <a:r>
                        <a:rPr kumimoji="1" lang="ja-JP" altLang="en-US" sz="900" b="0" dirty="0">
                          <a:solidFill>
                            <a:schemeClr val="tx1"/>
                          </a:solidFill>
                          <a:latin typeface="Meiryo UI" panose="020B0604030504040204" pitchFamily="50" charset="-128"/>
                          <a:ea typeface="Meiryo UI" panose="020B0604030504040204" pitchFamily="50" charset="-128"/>
                        </a:rPr>
                        <a:t>が浮き彫りとなった。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・商店街の価値向上には、イベント以外にも日常的・継続的に地域と関わる仕組みが必要であるとの結論に至り、その具体策として、</a:t>
                      </a:r>
                      <a:r>
                        <a:rPr kumimoji="1" lang="ja-JP" altLang="en-US" sz="900" b="0" u="sng" dirty="0">
                          <a:solidFill>
                            <a:schemeClr val="tx1"/>
                          </a:solidFill>
                          <a:effectLst/>
                          <a:latin typeface="Meiryo UI" panose="020B0604030504040204" pitchFamily="50" charset="-128"/>
                          <a:ea typeface="Meiryo UI" panose="020B0604030504040204" pitchFamily="50" charset="-128"/>
                        </a:rPr>
                        <a:t>他地域で定期開催され高い評価を得ている「まちゼミ」の導入が提案された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「まちゼミ」は</a:t>
                      </a:r>
                      <a:r>
                        <a:rPr kumimoji="1" lang="en-US" altLang="ja-JP" sz="900" b="0" u="sng"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その道のプロ”として店主らが講師となり、専門知識や生活に役立つコツなどを少人数制で伝え、お店とお客さんとの信頼関係の構築を図るもの</a:t>
                      </a:r>
                      <a:r>
                        <a:rPr kumimoji="1" lang="ja-JP" altLang="en-US" sz="900" b="0" dirty="0">
                          <a:solidFill>
                            <a:schemeClr val="tx1"/>
                          </a:solidFill>
                          <a:latin typeface="Meiryo UI" panose="020B0604030504040204" pitchFamily="50" charset="-128"/>
                          <a:ea typeface="Meiryo UI" panose="020B0604030504040204" pitchFamily="50" charset="-128"/>
                        </a:rPr>
                        <a:t>。地域との関係性を深める手法として有効であると判断し、開催を決定した。</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■コンセプト策定と講師募集</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まちゼミ発祥の岡崎まちゼミの会代表から指導を受け</a:t>
                      </a:r>
                      <a:r>
                        <a:rPr kumimoji="1" lang="ja-JP" altLang="en-US" sz="900" b="0" dirty="0">
                          <a:solidFill>
                            <a:schemeClr val="tx1"/>
                          </a:solidFill>
                          <a:latin typeface="Meiryo UI" panose="020B0604030504040204" pitchFamily="50" charset="-128"/>
                          <a:ea typeface="Meiryo UI" panose="020B0604030504040204" pitchFamily="50" charset="-128"/>
                        </a:rPr>
                        <a:t>、コンセプトを「ずっと知りたかったあれこれ、北助松のプロに教わろう！」に決定。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商店街の活動に関わる人を増やすためにも、商店街店舗以外の地域で活躍する事業者や個人にも講師として参加を呼びかけた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・講師の募集にあたっては、</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回にわたって説明会（募集セミナー）を開催。うち</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回はリモート開催とし、延べ</a:t>
                      </a:r>
                      <a:r>
                        <a:rPr kumimoji="1" lang="en-US" altLang="ja-JP" sz="900" b="0" dirty="0">
                          <a:solidFill>
                            <a:schemeClr val="tx1"/>
                          </a:solidFill>
                          <a:latin typeface="Meiryo UI" panose="020B0604030504040204" pitchFamily="50" charset="-128"/>
                          <a:ea typeface="Meiryo UI" panose="020B0604030504040204" pitchFamily="50" charset="-128"/>
                        </a:rPr>
                        <a:t>78</a:t>
                      </a:r>
                      <a:r>
                        <a:rPr kumimoji="1" lang="ja-JP" altLang="en-US" sz="900" b="0" dirty="0">
                          <a:solidFill>
                            <a:schemeClr val="tx1"/>
                          </a:solidFill>
                          <a:latin typeface="Meiryo UI" panose="020B0604030504040204" pitchFamily="50" charset="-128"/>
                          <a:ea typeface="Meiryo UI" panose="020B0604030504040204" pitchFamily="50" charset="-128"/>
                        </a:rPr>
                        <a:t>組が参加した。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泉大津市と高石市にまたがる北助松商店街の特徴から、両市長や市議にも講師</a:t>
                      </a:r>
                      <a:r>
                        <a:rPr kumimoji="1" lang="ja-JP" altLang="en-US" sz="900" b="0" dirty="0">
                          <a:solidFill>
                            <a:schemeClr val="tx1"/>
                          </a:solidFill>
                          <a:latin typeface="Meiryo UI" panose="020B0604030504040204" pitchFamily="50" charset="-128"/>
                          <a:ea typeface="Meiryo UI" panose="020B0604030504040204" pitchFamily="50" charset="-128"/>
                        </a:rPr>
                        <a:t>を務めていただいた。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■開催・運営・開催告知</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u="sng" dirty="0">
                          <a:solidFill>
                            <a:schemeClr val="tx1"/>
                          </a:solidFill>
                          <a:latin typeface="Meiryo UI" panose="020B0604030504040204" pitchFamily="50" charset="-128"/>
                          <a:ea typeface="Meiryo UI" panose="020B0604030504040204" pitchFamily="50" charset="-128"/>
                        </a:rPr>
                        <a:t>23</a:t>
                      </a:r>
                      <a:r>
                        <a:rPr kumimoji="1" lang="ja-JP" altLang="en-US" sz="900" b="0" u="sng" dirty="0">
                          <a:solidFill>
                            <a:schemeClr val="tx1"/>
                          </a:solidFill>
                          <a:latin typeface="Meiryo UI" panose="020B0604030504040204" pitchFamily="50" charset="-128"/>
                          <a:ea typeface="Meiryo UI" panose="020B0604030504040204" pitchFamily="50" charset="-128"/>
                        </a:rPr>
                        <a:t>種類の講座を約</a:t>
                      </a:r>
                      <a:r>
                        <a:rPr kumimoji="1" lang="en-US" altLang="ja-JP" sz="900" b="0" u="sng" dirty="0">
                          <a:solidFill>
                            <a:schemeClr val="tx1"/>
                          </a:solidFill>
                          <a:latin typeface="Meiryo UI" panose="020B0604030504040204" pitchFamily="50" charset="-128"/>
                          <a:ea typeface="Meiryo UI" panose="020B0604030504040204" pitchFamily="50" charset="-128"/>
                        </a:rPr>
                        <a:t>1</a:t>
                      </a:r>
                      <a:r>
                        <a:rPr kumimoji="1" lang="ja-JP" altLang="en-US" sz="900" b="0" u="sng" dirty="0">
                          <a:solidFill>
                            <a:schemeClr val="tx1"/>
                          </a:solidFill>
                          <a:latin typeface="Meiryo UI" panose="020B0604030504040204" pitchFamily="50" charset="-128"/>
                          <a:ea typeface="Meiryo UI" panose="020B0604030504040204" pitchFamily="50" charset="-128"/>
                        </a:rPr>
                        <a:t>か月間</a:t>
                      </a:r>
                      <a:r>
                        <a:rPr kumimoji="1" lang="ja-JP" altLang="en-US" sz="900" b="0" dirty="0">
                          <a:solidFill>
                            <a:schemeClr val="tx1"/>
                          </a:solidFill>
                          <a:latin typeface="Meiryo UI" panose="020B0604030504040204" pitchFamily="50" charset="-128"/>
                          <a:ea typeface="Meiryo UI" panose="020B0604030504040204" pitchFamily="50" charset="-128"/>
                        </a:rPr>
                        <a:t>にわたって商店街内で開催。一部の講座を除いて</a:t>
                      </a:r>
                      <a:r>
                        <a:rPr kumimoji="1" lang="ja-JP" altLang="en-US" sz="900" b="0" u="sng" dirty="0">
                          <a:solidFill>
                            <a:schemeClr val="tx1"/>
                          </a:solidFill>
                          <a:latin typeface="Meiryo UI" panose="020B0604030504040204" pitchFamily="50" charset="-128"/>
                          <a:ea typeface="Meiryo UI" panose="020B0604030504040204" pitchFamily="50" charset="-128"/>
                        </a:rPr>
                        <a:t>参加者</a:t>
                      </a:r>
                      <a:r>
                        <a:rPr kumimoji="1" lang="en-US" altLang="ja-JP" sz="900" b="0" u="sng" dirty="0">
                          <a:solidFill>
                            <a:schemeClr val="tx1"/>
                          </a:solidFill>
                          <a:latin typeface="Meiryo UI" panose="020B0604030504040204" pitchFamily="50" charset="-128"/>
                          <a:ea typeface="Meiryo UI" panose="020B0604030504040204" pitchFamily="50" charset="-128"/>
                        </a:rPr>
                        <a:t>3</a:t>
                      </a:r>
                      <a:r>
                        <a:rPr kumimoji="1" lang="ja-JP" altLang="en-US" sz="900" b="0" u="sng" dirty="0">
                          <a:solidFill>
                            <a:schemeClr val="tx1"/>
                          </a:solidFill>
                          <a:latin typeface="Meiryo UI" panose="020B0604030504040204" pitchFamily="50" charset="-128"/>
                          <a:ea typeface="Meiryo UI" panose="020B0604030504040204" pitchFamily="50" charset="-128"/>
                        </a:rPr>
                        <a:t>～</a:t>
                      </a:r>
                      <a:r>
                        <a:rPr kumimoji="1" lang="en-US" altLang="ja-JP" sz="900" b="0" u="sng" dirty="0">
                          <a:solidFill>
                            <a:schemeClr val="tx1"/>
                          </a:solidFill>
                          <a:latin typeface="Meiryo UI" panose="020B0604030504040204" pitchFamily="50" charset="-128"/>
                          <a:ea typeface="Meiryo UI" panose="020B0604030504040204" pitchFamily="50" charset="-128"/>
                        </a:rPr>
                        <a:t>5</a:t>
                      </a:r>
                      <a:r>
                        <a:rPr kumimoji="1" lang="ja-JP" altLang="en-US" sz="900" b="0" u="sng" dirty="0">
                          <a:solidFill>
                            <a:schemeClr val="tx1"/>
                          </a:solidFill>
                          <a:latin typeface="Meiryo UI" panose="020B0604030504040204" pitchFamily="50" charset="-128"/>
                          <a:ea typeface="Meiryo UI" panose="020B0604030504040204" pitchFamily="50" charset="-128"/>
                        </a:rPr>
                        <a:t>人程度の少人数とした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・スケジュールや参加者の費用負担の有無、申込の受付・管理など</a:t>
                      </a:r>
                      <a:r>
                        <a:rPr kumimoji="1" lang="ja-JP" altLang="en-US" sz="900" b="0" u="sng" dirty="0">
                          <a:solidFill>
                            <a:schemeClr val="tx1"/>
                          </a:solidFill>
                          <a:latin typeface="Meiryo UI" panose="020B0604030504040204" pitchFamily="50" charset="-128"/>
                          <a:ea typeface="Meiryo UI" panose="020B0604030504040204" pitchFamily="50" charset="-128"/>
                        </a:rPr>
                        <a:t>各講座の運営については、講師に一任</a:t>
                      </a:r>
                      <a:r>
                        <a:rPr kumimoji="1" lang="ja-JP" altLang="en-US" sz="900" b="0" dirty="0">
                          <a:solidFill>
                            <a:schemeClr val="tx1"/>
                          </a:solidFill>
                          <a:latin typeface="Meiryo UI" panose="020B0604030504040204" pitchFamily="50" charset="-128"/>
                          <a:ea typeface="Meiryo UI" panose="020B0604030504040204" pitchFamily="50" charset="-128"/>
                        </a:rPr>
                        <a:t>し、柔軟な運営体制とした。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・告知用のチラシは岡崎の先行事例を参考に、「きれい」「グルメ」「健康」など</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ジャンルに分類し、色分けしたデザインで作成。市の補助金も活用し、新聞折込や近隣の小・中学校</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校への配布、公共施設へ設置するなど多方面で周知した。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■開催結果</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各講座は毎回ほぼ満席となり、人気講座では追加開催を行うほどの盛況。参加者アンケートでも、「大変満足」が</a:t>
                      </a:r>
                      <a:r>
                        <a:rPr kumimoji="1" lang="en-US" altLang="ja-JP" sz="900" b="0" u="sng" dirty="0">
                          <a:solidFill>
                            <a:schemeClr val="tx1"/>
                          </a:solidFill>
                          <a:latin typeface="Meiryo UI" panose="020B0604030504040204" pitchFamily="50" charset="-128"/>
                          <a:ea typeface="Meiryo UI" panose="020B0604030504040204" pitchFamily="50" charset="-128"/>
                        </a:rPr>
                        <a:t>95</a:t>
                      </a:r>
                      <a:r>
                        <a:rPr kumimoji="1" lang="ja-JP" altLang="en-US" sz="900" b="0" u="sng" dirty="0">
                          <a:solidFill>
                            <a:schemeClr val="tx1"/>
                          </a:solidFill>
                          <a:latin typeface="Meiryo UI" panose="020B0604030504040204" pitchFamily="50" charset="-128"/>
                          <a:ea typeface="Meiryo UI" panose="020B0604030504040204" pitchFamily="50" charset="-128"/>
                        </a:rPr>
                        <a:t>％、「満足」が</a:t>
                      </a:r>
                      <a:r>
                        <a:rPr kumimoji="1" lang="en-US" altLang="ja-JP" sz="900" b="0" u="sng" dirty="0">
                          <a:solidFill>
                            <a:schemeClr val="tx1"/>
                          </a:solidFill>
                          <a:latin typeface="Meiryo UI" panose="020B0604030504040204" pitchFamily="50" charset="-128"/>
                          <a:ea typeface="Meiryo UI" panose="020B0604030504040204" pitchFamily="50" charset="-128"/>
                        </a:rPr>
                        <a:t>5</a:t>
                      </a:r>
                      <a:r>
                        <a:rPr kumimoji="1" lang="ja-JP" altLang="en-US" sz="900" b="0" u="sng" dirty="0">
                          <a:solidFill>
                            <a:schemeClr val="tx1"/>
                          </a:solidFill>
                          <a:latin typeface="Meiryo UI" panose="020B0604030504040204" pitchFamily="50" charset="-128"/>
                          <a:ea typeface="Meiryo UI" panose="020B0604030504040204" pitchFamily="50" charset="-128"/>
                        </a:rPr>
                        <a:t>％と参加者全員から高い評価を得た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惣菜店が行った料理講座では、講座で提供した弁当が評判を呼び、顧客・売上増につながったとの声が聞かれたり、そのほかにも講座をきっかけに契約につながったなど、前向きな声が多く寄せられた。商店街理事長も講師を務め、来街者との親交を深め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市長らの講座は</a:t>
                      </a:r>
                      <a:r>
                        <a:rPr kumimoji="1" lang="en-US" altLang="ja-JP" sz="900" b="0" u="sng" dirty="0">
                          <a:solidFill>
                            <a:schemeClr val="tx1"/>
                          </a:solidFill>
                          <a:latin typeface="Meiryo UI" panose="020B0604030504040204" pitchFamily="50" charset="-128"/>
                          <a:ea typeface="Meiryo UI" panose="020B0604030504040204" pitchFamily="50" charset="-128"/>
                        </a:rPr>
                        <a:t>15</a:t>
                      </a:r>
                      <a:r>
                        <a:rPr kumimoji="1" lang="ja-JP" altLang="en-US" sz="900" b="0" u="sng" dirty="0">
                          <a:solidFill>
                            <a:schemeClr val="tx1"/>
                          </a:solidFill>
                          <a:latin typeface="Meiryo UI" panose="020B0604030504040204" pitchFamily="50" charset="-128"/>
                          <a:ea typeface="Meiryo UI" panose="020B0604030504040204" pitchFamily="50" charset="-128"/>
                        </a:rPr>
                        <a:t>～</a:t>
                      </a:r>
                      <a:r>
                        <a:rPr kumimoji="1" lang="en-US" altLang="ja-JP" sz="900" b="0" u="sng" dirty="0">
                          <a:solidFill>
                            <a:schemeClr val="tx1"/>
                          </a:solidFill>
                          <a:latin typeface="Meiryo UI" panose="020B0604030504040204" pitchFamily="50" charset="-128"/>
                          <a:ea typeface="Meiryo UI" panose="020B0604030504040204" pitchFamily="50" charset="-128"/>
                        </a:rPr>
                        <a:t>20</a:t>
                      </a:r>
                      <a:r>
                        <a:rPr kumimoji="1" lang="ja-JP" altLang="en-US" sz="900" b="0" u="sng" dirty="0">
                          <a:solidFill>
                            <a:schemeClr val="tx1"/>
                          </a:solidFill>
                          <a:latin typeface="Meiryo UI" panose="020B0604030504040204" pitchFamily="50" charset="-128"/>
                          <a:ea typeface="Meiryo UI" panose="020B0604030504040204" pitchFamily="50" charset="-128"/>
                        </a:rPr>
                        <a:t>人と定員を増やしたが、いずれも盛況。市民だけでなく両市の職員同士の交流のきっかけにもなり、地域内の連携強化にもつながった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■今後にむけて</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・終了後</a:t>
                      </a:r>
                      <a:r>
                        <a:rPr kumimoji="1" lang="en-US" altLang="ja-JP" sz="900" b="0" dirty="0">
                          <a:solidFill>
                            <a:schemeClr val="tx1"/>
                          </a:solidFill>
                          <a:latin typeface="Meiryo UI" panose="020B0604030504040204" pitchFamily="50" charset="-128"/>
                          <a:ea typeface="Meiryo UI" panose="020B0604030504040204" pitchFamily="50" charset="-128"/>
                        </a:rPr>
                        <a:t>16</a:t>
                      </a:r>
                      <a:r>
                        <a:rPr kumimoji="1" lang="ja-JP" altLang="en-US" sz="900" b="0" dirty="0">
                          <a:solidFill>
                            <a:schemeClr val="tx1"/>
                          </a:solidFill>
                          <a:latin typeface="Meiryo UI" panose="020B0604030504040204" pitchFamily="50" charset="-128"/>
                          <a:ea typeface="Meiryo UI" panose="020B0604030504040204" pitchFamily="50" charset="-128"/>
                        </a:rPr>
                        <a:t>組が参加し</a:t>
                      </a:r>
                      <a:r>
                        <a:rPr kumimoji="1" lang="ja-JP" altLang="en-US" sz="900" b="0" u="sng" dirty="0">
                          <a:solidFill>
                            <a:schemeClr val="tx1"/>
                          </a:solidFill>
                          <a:latin typeface="Meiryo UI" panose="020B0604030504040204" pitchFamily="50" charset="-128"/>
                          <a:ea typeface="Meiryo UI" panose="020B0604030504040204" pitchFamily="50" charset="-128"/>
                        </a:rPr>
                        <a:t>実施結果の検証会を行った</a:t>
                      </a:r>
                      <a:r>
                        <a:rPr kumimoji="1" lang="ja-JP" altLang="en-US" sz="900" b="0" dirty="0">
                          <a:solidFill>
                            <a:schemeClr val="tx1"/>
                          </a:solidFill>
                          <a:latin typeface="Meiryo UI" panose="020B0604030504040204" pitchFamily="50" charset="-128"/>
                          <a:ea typeface="Meiryo UI" panose="020B0604030504040204" pitchFamily="50" charset="-128"/>
                        </a:rPr>
                        <a:t>。次回開催は</a:t>
                      </a:r>
                      <a:r>
                        <a:rPr kumimoji="1" lang="en-US" altLang="ja-JP" sz="900" b="0" dirty="0">
                          <a:solidFill>
                            <a:schemeClr val="tx1"/>
                          </a:solidFill>
                          <a:latin typeface="Meiryo UI" panose="020B0604030504040204" pitchFamily="50" charset="-128"/>
                          <a:ea typeface="Meiryo UI" panose="020B0604030504040204" pitchFamily="50" charset="-128"/>
                        </a:rPr>
                        <a:t>R8</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月を計画しているが、講師には商店街店主や商店街との関係の深い事業者の参加を進め、</a:t>
                      </a:r>
                      <a:r>
                        <a:rPr kumimoji="1" lang="ja-JP" altLang="en-US" sz="900" b="0" u="sng" dirty="0">
                          <a:solidFill>
                            <a:schemeClr val="tx1"/>
                          </a:solidFill>
                          <a:latin typeface="Meiryo UI" panose="020B0604030504040204" pitchFamily="50" charset="-128"/>
                          <a:ea typeface="Meiryo UI" panose="020B0604030504040204" pitchFamily="50" charset="-128"/>
                        </a:rPr>
                        <a:t>講座数や開催回数も増やしていきたい意向</a:t>
                      </a:r>
                      <a:r>
                        <a:rPr kumimoji="1" lang="ja-JP" altLang="en-US" sz="900" b="0" dirty="0">
                          <a:solidFill>
                            <a:schemeClr val="tx1"/>
                          </a:solidFill>
                          <a:latin typeface="Meiryo UI" panose="020B0604030504040204" pitchFamily="50" charset="-128"/>
                          <a:ea typeface="Meiryo UI" panose="020B0604030504040204" pitchFamily="50" charset="-128"/>
                        </a:rPr>
                        <a:t>。まちゼミは、開催自体が空き店舗対策になっているとも感じており、継続することで、暮らしや生活に役立つ情報発信基地としての商店街と位置づけられることをめざしたい。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36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393785">
                <a:tc gridSpan="6">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わいわいフェスタ」など大規模イベントによるにぎわい創出を続けてきた中で、その先にある“継続的な関わり”をどう生み出すかを真剣に考え、まちゼミに挑戦しました。地域のプロが主役となり、少人数で丁寧に向き合う講座を重ねたことで、参加者との距離が確実に縮まり、商店街が学びと交流の場へと広がっていく手応えを感じました。高い満足度や売上増といった成果はもちろん、行政や地域人材との新たなつながりが生まれたことも大きな財産のひとつです。今後も北助松商店街を、暮らしに寄り添う“情報発信基地”として確立していきたいと思っ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36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52334">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■主催：北助松商店街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■協力：ぬのびきプロジェクト、助松神社</a:t>
                      </a:r>
                      <a:endParaRPr kumimoji="1" lang="zh-TW" altLang="en-US" sz="900" dirty="0">
                        <a:latin typeface="Meiryo UI" panose="020B0604030504040204" pitchFamily="50" charset="-128"/>
                        <a:ea typeface="Meiryo UI" panose="020B0604030504040204" pitchFamily="50" charset="-128"/>
                      </a:endParaRPr>
                    </a:p>
                  </a:txBody>
                  <a:tcPr marL="89220" marR="89220" marT="44610" marB="44610" anchor="ctr">
                    <a:lnB w="12700"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r>
                        <a:rPr kumimoji="1" lang="ja-JP" altLang="en-US" sz="900" dirty="0">
                          <a:latin typeface="Meiryo UI" panose="020B0604030504040204" pitchFamily="50" charset="-128"/>
                          <a:ea typeface="Meiryo UI" panose="020B0604030504040204" pitchFamily="50" charset="-128"/>
                        </a:rPr>
                        <a:t>主催：柳ヶ瀬ジュラシックアーケード実行委員会</a:t>
                      </a:r>
                    </a:p>
                    <a:p>
                      <a:r>
                        <a:rPr kumimoji="1" lang="ja-JP" altLang="en-US" sz="900" dirty="0">
                          <a:latin typeface="Meiryo UI" panose="020B0604030504040204" pitchFamily="50" charset="-128"/>
                          <a:ea typeface="Meiryo UI" panose="020B0604030504040204" pitchFamily="50" charset="-128"/>
                        </a:rPr>
                        <a:t>後援：岐阜柳ヶ瀬商店街振興連合会</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岐阜市教育委員会</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中日新聞社</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岐阜新聞社･岐阜放送</a:t>
                      </a:r>
                    </a:p>
                    <a:p>
                      <a:r>
                        <a:rPr kumimoji="1" lang="ja-JP" altLang="en-US" sz="900" dirty="0">
                          <a:latin typeface="Meiryo UI" panose="020B0604030504040204" pitchFamily="50" charset="-128"/>
                          <a:ea typeface="Meiryo UI" panose="020B0604030504040204" pitchFamily="50" charset="-128"/>
                        </a:rPr>
                        <a:t>協力：兵庫県丹波市</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和歌山県有田川町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飯田市美術博物館</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東海化石研究会</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瑞浪市化石博物館</a:t>
                      </a:r>
                    </a:p>
                  </a:txBody>
                  <a:tcPr marL="89220" marR="89220" marT="44610" marB="44610" anchor="ctr">
                    <a:solidFill>
                      <a:schemeClr val="accent2">
                        <a:lumMod val="20000"/>
                        <a:lumOff val="80000"/>
                      </a:schemeClr>
                    </a:solidFill>
                  </a:tcPr>
                </a:tc>
                <a:tc hMerge="1">
                  <a:txBody>
                    <a:bodyPr/>
                    <a:lstStyle/>
                    <a:p>
                      <a:endParaRPr kumimoji="1" lang="ja-JP" altLang="en-US" dirty="0"/>
                    </a:p>
                  </a:txBody>
                  <a:tcPr/>
                </a:tc>
                <a:extLst>
                  <a:ext uri="{0D108BD9-81ED-4DB2-BD59-A6C34878D82A}">
                    <a16:rowId xmlns:a16="http://schemas.microsoft.com/office/drawing/2014/main" val="3836515858"/>
                  </a:ext>
                </a:extLst>
              </a:tr>
              <a:tr h="228365">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72883747"/>
                  </a:ext>
                </a:extLst>
              </a:tr>
              <a:tr h="50509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hlinkClick r:id="rId5"/>
                        </a:rPr>
                        <a:t>https://osaka-shotengai-info.com/ss/kitasukematsu/</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■北助松商店街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https://www.kitasukematsu.com/</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T w="12700" cap="flat" cmpd="sng" algn="ctr">
                      <a:solidFill>
                        <a:schemeClr val="bg1"/>
                      </a:solidFill>
                      <a:prstDash val="solid"/>
                      <a:round/>
                      <a:headEnd type="none" w="med" len="med"/>
                      <a:tailEnd type="none" w="med" len="med"/>
                    </a:lnT>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73165326"/>
                  </a:ext>
                </a:extLst>
              </a:tr>
            </a:tbl>
          </a:graphicData>
        </a:graphic>
      </p:graphicFrame>
      <p:sp>
        <p:nvSpPr>
          <p:cNvPr id="11" name="テキスト ボックス 10">
            <a:extLst>
              <a:ext uri="{FF2B5EF4-FFF2-40B4-BE49-F238E27FC236}">
                <a16:creationId xmlns:a16="http://schemas.microsoft.com/office/drawing/2014/main" id="{64289AFD-430E-2640-EF57-0735EC34B000}"/>
              </a:ext>
            </a:extLst>
          </p:cNvPr>
          <p:cNvSpPr txBox="1"/>
          <p:nvPr/>
        </p:nvSpPr>
        <p:spPr>
          <a:xfrm>
            <a:off x="3167681" y="6827848"/>
            <a:ext cx="1062699"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街ゼミの様子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74469" y="6826745"/>
            <a:ext cx="97448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まちゼミチラシ表</a:t>
            </a:r>
          </a:p>
        </p:txBody>
      </p:sp>
      <p:sp>
        <p:nvSpPr>
          <p:cNvPr id="5" name="テキスト ボックス 4">
            <a:extLst>
              <a:ext uri="{FF2B5EF4-FFF2-40B4-BE49-F238E27FC236}">
                <a16:creationId xmlns:a16="http://schemas.microsoft.com/office/drawing/2014/main" id="{77D1A52F-B782-3422-D8EE-9F48D1777EF1}"/>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令和８年３月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R7-49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E0E96C13-2749-F233-9349-C20F670E23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156" y="6023181"/>
            <a:ext cx="1131111" cy="799731"/>
          </a:xfrm>
          <a:prstGeom prst="rect">
            <a:avLst/>
          </a:prstGeom>
        </p:spPr>
      </p:pic>
      <p:pic>
        <p:nvPicPr>
          <p:cNvPr id="7" name="図 6">
            <a:extLst>
              <a:ext uri="{FF2B5EF4-FFF2-40B4-BE49-F238E27FC236}">
                <a16:creationId xmlns:a16="http://schemas.microsoft.com/office/drawing/2014/main" id="{C630A5C0-1ECC-DC3F-D2E5-5054137F1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9964" y="6033096"/>
            <a:ext cx="1131112" cy="799732"/>
          </a:xfrm>
          <a:prstGeom prst="rect">
            <a:avLst/>
          </a:prstGeom>
        </p:spPr>
      </p:pic>
      <p:sp>
        <p:nvSpPr>
          <p:cNvPr id="8" name="テキスト ボックス 7">
            <a:extLst>
              <a:ext uri="{FF2B5EF4-FFF2-40B4-BE49-F238E27FC236}">
                <a16:creationId xmlns:a16="http://schemas.microsoft.com/office/drawing/2014/main" id="{46BFC9C6-08AD-1086-5028-E22FF239FE89}"/>
              </a:ext>
            </a:extLst>
          </p:cNvPr>
          <p:cNvSpPr txBox="1"/>
          <p:nvPr/>
        </p:nvSpPr>
        <p:spPr>
          <a:xfrm>
            <a:off x="1754630" y="6806912"/>
            <a:ext cx="97448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まちゼミチラシ中面</a:t>
            </a:r>
          </a:p>
        </p:txBody>
      </p:sp>
      <p:pic>
        <p:nvPicPr>
          <p:cNvPr id="10" name="図 9">
            <a:extLst>
              <a:ext uri="{FF2B5EF4-FFF2-40B4-BE49-F238E27FC236}">
                <a16:creationId xmlns:a16="http://schemas.microsoft.com/office/drawing/2014/main" id="{025B0067-5CF2-90AB-1AC1-89C32F21D014}"/>
              </a:ext>
            </a:extLst>
          </p:cNvPr>
          <p:cNvPicPr>
            <a:picLocks noChangeAspect="1"/>
          </p:cNvPicPr>
          <p:nvPr/>
        </p:nvPicPr>
        <p:blipFill>
          <a:blip r:embed="rId9"/>
          <a:stretch>
            <a:fillRect/>
          </a:stretch>
        </p:blipFill>
        <p:spPr>
          <a:xfrm>
            <a:off x="3133207" y="6037874"/>
            <a:ext cx="1057276" cy="794954"/>
          </a:xfrm>
          <a:prstGeom prst="rect">
            <a:avLst/>
          </a:prstGeom>
        </p:spPr>
      </p:pic>
    </p:spTree>
    <p:extLst>
      <p:ext uri="{BB962C8B-B14F-4D97-AF65-F5344CB8AC3E}">
        <p14:creationId xmlns:p14="http://schemas.microsoft.com/office/powerpoint/2010/main" val="387535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43840548"/>
              </p:ext>
            </p:extLst>
          </p:nvPr>
        </p:nvGraphicFramePr>
        <p:xfrm>
          <a:off x="-652" y="185837"/>
          <a:ext cx="9360552" cy="692711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508179">
                  <a:extLst>
                    <a:ext uri="{9D8B030D-6E8A-4147-A177-3AD203B41FA5}">
                      <a16:colId xmlns:a16="http://schemas.microsoft.com/office/drawing/2014/main" val="4136233601"/>
                    </a:ext>
                  </a:extLst>
                </a:gridCol>
                <a:gridCol w="635195">
                  <a:extLst>
                    <a:ext uri="{9D8B030D-6E8A-4147-A177-3AD203B41FA5}">
                      <a16:colId xmlns:a16="http://schemas.microsoft.com/office/drawing/2014/main" val="1890003966"/>
                    </a:ext>
                  </a:extLst>
                </a:gridCol>
                <a:gridCol w="945076">
                  <a:extLst>
                    <a:ext uri="{9D8B030D-6E8A-4147-A177-3AD203B41FA5}">
                      <a16:colId xmlns:a16="http://schemas.microsoft.com/office/drawing/2014/main" val="1134428704"/>
                    </a:ext>
                  </a:extLst>
                </a:gridCol>
                <a:gridCol w="3237774">
                  <a:extLst>
                    <a:ext uri="{9D8B030D-6E8A-4147-A177-3AD203B41FA5}">
                      <a16:colId xmlns:a16="http://schemas.microsoft.com/office/drawing/2014/main" val="268226434"/>
                    </a:ext>
                  </a:extLst>
                </a:gridCol>
              </a:tblGrid>
              <a:tr h="212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22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北助松商店街振興組合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所在地：泉大津市、高石市</a:t>
                      </a: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最寄駅：南海本線北助松駅すぐ</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35</a:t>
                      </a:r>
                      <a:r>
                        <a:rPr kumimoji="1" lang="ja-JP" altLang="en-US" sz="800" b="0" dirty="0">
                          <a:solidFill>
                            <a:schemeClr val="tx1"/>
                          </a:solidFill>
                          <a:latin typeface="Meiryo UI" panose="020B0604030504040204" pitchFamily="50" charset="-128"/>
                          <a:ea typeface="Meiryo UI" panose="020B0604030504040204" pitchFamily="50" charset="-128"/>
                        </a:rPr>
                        <a:t>店</a:t>
                      </a:r>
                      <a:endParaRPr kumimoji="1" lang="zh-TW"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zh-TW"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gridSpan="2">
                  <a:txBody>
                    <a:bodyPr/>
                    <a:lstStyle/>
                    <a:p>
                      <a:r>
                        <a:rPr lang="ja-JP" altLang="en-US" sz="800" dirty="0"/>
                        <a:t>大阪府／</a:t>
                      </a:r>
                      <a:r>
                        <a:rPr lang="ja-JP" altLang="en-US" sz="800" dirty="0">
                          <a:hlinkClick r:id="rId3"/>
                        </a:rPr>
                        <a:t>国事業を活用し、商店街の魅力・価値向上をめざすワークショップを実施 </a:t>
                      </a:r>
                      <a:r>
                        <a:rPr lang="en-US" altLang="ja-JP" sz="800" dirty="0">
                          <a:hlinkClick r:id="rId3"/>
                        </a:rPr>
                        <a:t>(ndl.go.jp)</a:t>
                      </a:r>
                      <a:r>
                        <a:rPr lang="ja-JP" altLang="en-US" sz="800" dirty="0">
                          <a:hlinkClick r:id="rId3"/>
                        </a:rPr>
                        <a:t>（</a:t>
                      </a:r>
                      <a:r>
                        <a:rPr lang="en-US" altLang="ja-JP" sz="800" dirty="0">
                          <a:hlinkClick r:id="rId3"/>
                        </a:rPr>
                        <a:t>R5.11.29</a:t>
                      </a:r>
                      <a:r>
                        <a:rPr lang="ja-JP" altLang="en-US" sz="800" dirty="0">
                          <a:hlinkClick r:id="rId3"/>
                        </a:rPr>
                        <a:t>） </a:t>
                      </a:r>
                      <a:endParaRPr lang="en-US" altLang="ja-JP" sz="800" dirty="0"/>
                    </a:p>
                    <a:p>
                      <a:r>
                        <a:rPr lang="ja-JP" altLang="en-US" sz="800" dirty="0"/>
                        <a:t>大阪府／</a:t>
                      </a:r>
                      <a:r>
                        <a:rPr lang="ja-JP" altLang="en-US" sz="800" dirty="0">
                          <a:hlinkClick r:id="rId4"/>
                        </a:rPr>
                        <a:t>商店街の魅力 動画やイベントで知って</a:t>
                      </a:r>
                      <a:r>
                        <a:rPr lang="en-US" altLang="ja-JP" sz="800" dirty="0">
                          <a:hlinkClick r:id="rId4"/>
                        </a:rPr>
                        <a:t>(ndl.go.jp)(R5.11.14</a:t>
                      </a:r>
                      <a:r>
                        <a:rPr lang="en-US" altLang="ja-JP" sz="800" dirty="0"/>
                        <a:t>)</a:t>
                      </a:r>
                      <a:r>
                        <a:rPr lang="ja-JP" altLang="en-US" sz="800" dirty="0"/>
                        <a:t>ほか</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0825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185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トライ＆トライで空き店舗対策！</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行政との連携により</a:t>
                      </a:r>
                      <a:r>
                        <a:rPr kumimoji="1" lang="en-US" altLang="ja-JP" sz="1050" b="0" dirty="0">
                          <a:solidFill>
                            <a:schemeClr val="tx1"/>
                          </a:solidFill>
                          <a:latin typeface="Meiryo UI" panose="020B0604030504040204" pitchFamily="50" charset="-128"/>
                          <a:ea typeface="Meiryo UI" panose="020B0604030504040204" pitchFamily="50" charset="-128"/>
                        </a:rPr>
                        <a:t>1</a:t>
                      </a:r>
                      <a:r>
                        <a:rPr kumimoji="1" lang="ja-JP" altLang="en-US" sz="1050" b="0" dirty="0">
                          <a:solidFill>
                            <a:schemeClr val="tx1"/>
                          </a:solidFill>
                          <a:latin typeface="Meiryo UI" panose="020B0604030504040204" pitchFamily="50" charset="-128"/>
                          <a:ea typeface="Meiryo UI" panose="020B0604030504040204" pitchFamily="50" charset="-128"/>
                        </a:rPr>
                        <a:t>日</a:t>
                      </a:r>
                      <a:r>
                        <a:rPr kumimoji="1" lang="en-US" altLang="ja-JP" sz="1050" b="0" dirty="0">
                          <a:solidFill>
                            <a:schemeClr val="tx1"/>
                          </a:solidFill>
                          <a:latin typeface="Meiryo UI" panose="020B0604030504040204" pitchFamily="50" charset="-128"/>
                          <a:ea typeface="Meiryo UI" panose="020B0604030504040204" pitchFamily="50" charset="-128"/>
                        </a:rPr>
                        <a:t>1,000</a:t>
                      </a:r>
                      <a:r>
                        <a:rPr kumimoji="1" lang="ja-JP" altLang="en-US" sz="1050" b="0" dirty="0">
                          <a:solidFill>
                            <a:schemeClr val="tx1"/>
                          </a:solidFill>
                          <a:latin typeface="Meiryo UI" panose="020B0604030504040204" pitchFamily="50" charset="-128"/>
                          <a:ea typeface="Meiryo UI" panose="020B0604030504040204" pitchFamily="50" charset="-128"/>
                        </a:rPr>
                        <a:t>円から挑戦できるチャレンジショップを実現</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p>
                    <a:p>
                      <a:pPr>
                        <a:lnSpc>
                          <a:spcPct val="100000"/>
                        </a:lnSpc>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年度外部人材活用・地域人材育成事業</a:t>
                      </a:r>
                    </a:p>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0825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383792655"/>
                  </a:ext>
                </a:extLst>
              </a:tr>
              <a:tr h="34991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spc="-20" baseline="0" dirty="0">
                          <a:solidFill>
                            <a:schemeClr val="tx1"/>
                          </a:solidFill>
                          <a:latin typeface="Meiryo UI" panose="020B0604030504040204" pitchFamily="50" charset="-128"/>
                          <a:ea typeface="Meiryo UI" panose="020B0604030504040204" pitchFamily="50" charset="-128"/>
                        </a:rPr>
                        <a:t>■</a:t>
                      </a:r>
                      <a:r>
                        <a:rPr kumimoji="1" lang="en-US" altLang="ja-JP" sz="900" b="0" spc="-20" baseline="0" dirty="0">
                          <a:solidFill>
                            <a:schemeClr val="tx1"/>
                          </a:solidFill>
                          <a:latin typeface="Meiryo UI" panose="020B0604030504040204" pitchFamily="50" charset="-128"/>
                          <a:ea typeface="Meiryo UI" panose="020B0604030504040204" pitchFamily="50" charset="-128"/>
                        </a:rPr>
                        <a:t>R5</a:t>
                      </a:r>
                      <a:r>
                        <a:rPr kumimoji="1" lang="ja-JP" altLang="en-US" sz="900" b="0" spc="-20" baseline="0" dirty="0">
                          <a:solidFill>
                            <a:schemeClr val="tx1"/>
                          </a:solidFill>
                          <a:latin typeface="Meiryo UI" panose="020B0604030504040204" pitchFamily="50" charset="-128"/>
                          <a:ea typeface="Meiryo UI" panose="020B0604030504040204" pitchFamily="50" charset="-128"/>
                        </a:rPr>
                        <a:t>年度に実施された中小企業庁のワークショップ等を通じて空き店舗活用が同商店街における喫緊の課題であることを再認識した北助松商店街。行政等との</a:t>
                      </a:r>
                      <a:r>
                        <a:rPr kumimoji="1" lang="en-US" altLang="ja-JP" sz="900" b="0" spc="-20" baseline="0" dirty="0">
                          <a:solidFill>
                            <a:schemeClr val="tx1"/>
                          </a:solidFill>
                          <a:latin typeface="Meiryo UI" panose="020B0604030504040204" pitchFamily="50" charset="-128"/>
                          <a:ea typeface="Meiryo UI" panose="020B0604030504040204" pitchFamily="50" charset="-128"/>
                        </a:rPr>
                        <a:t>5</a:t>
                      </a:r>
                      <a:r>
                        <a:rPr kumimoji="1" lang="ja-JP" altLang="en-US" sz="900" b="0" spc="-20" baseline="0" dirty="0">
                          <a:solidFill>
                            <a:schemeClr val="tx1"/>
                          </a:solidFill>
                          <a:latin typeface="Meiryo UI" panose="020B0604030504040204" pitchFamily="50" charset="-128"/>
                          <a:ea typeface="Meiryo UI" panose="020B0604030504040204" pitchFamily="50" charset="-128"/>
                        </a:rPr>
                        <a:t>者連携協定の締結や「ぬのびきプロジェクト」の立ち上げなど積極的に取り組む中、協定先である泉大津市からデジタル商品券の購入サポート窓口の設置場所についての相談を受け、商店街内の空き店舗を活用することに。市の窓口としては一部のスペースのみであるため、残りの空間はチャレンジショップとして運用。出店者の費用負担を抑えるため、区画を</a:t>
                      </a:r>
                      <a:r>
                        <a:rPr kumimoji="1" lang="en-US" altLang="ja-JP" sz="900" b="0" spc="-20" baseline="0" dirty="0">
                          <a:solidFill>
                            <a:schemeClr val="tx1"/>
                          </a:solidFill>
                          <a:latin typeface="Meiryo UI" panose="020B0604030504040204" pitchFamily="50" charset="-128"/>
                          <a:ea typeface="Meiryo UI" panose="020B0604030504040204" pitchFamily="50" charset="-128"/>
                        </a:rPr>
                        <a:t>3</a:t>
                      </a:r>
                      <a:r>
                        <a:rPr kumimoji="1" lang="ja-JP" altLang="en-US" sz="900" b="0" spc="-20" baseline="0" dirty="0">
                          <a:solidFill>
                            <a:schemeClr val="tx1"/>
                          </a:solidFill>
                          <a:latin typeface="Meiryo UI" panose="020B0604030504040204" pitchFamily="50" charset="-128"/>
                          <a:ea typeface="Meiryo UI" panose="020B0604030504040204" pitchFamily="50" charset="-128"/>
                        </a:rPr>
                        <a:t>～</a:t>
                      </a:r>
                      <a:r>
                        <a:rPr kumimoji="1" lang="en-US" altLang="ja-JP" sz="900" b="0" spc="-20" baseline="0" dirty="0">
                          <a:solidFill>
                            <a:schemeClr val="tx1"/>
                          </a:solidFill>
                          <a:latin typeface="Meiryo UI" panose="020B0604030504040204" pitchFamily="50" charset="-128"/>
                          <a:ea typeface="Meiryo UI" panose="020B0604030504040204" pitchFamily="50" charset="-128"/>
                        </a:rPr>
                        <a:t>4.5</a:t>
                      </a:r>
                      <a:r>
                        <a:rPr kumimoji="1" lang="ja-JP" altLang="en-US" sz="900" b="0" spc="-20" baseline="0" dirty="0">
                          <a:solidFill>
                            <a:schemeClr val="tx1"/>
                          </a:solidFill>
                          <a:latin typeface="Meiryo UI" panose="020B0604030504040204" pitchFamily="50" charset="-128"/>
                          <a:ea typeface="Meiryo UI" panose="020B0604030504040204" pitchFamily="50" charset="-128"/>
                        </a:rPr>
                        <a:t>畳と小規模に、</a:t>
                      </a:r>
                      <a:r>
                        <a:rPr kumimoji="1" lang="en-US" altLang="ja-JP" sz="900" b="0" spc="-20" baseline="0" dirty="0">
                          <a:solidFill>
                            <a:schemeClr val="tx1"/>
                          </a:solidFill>
                          <a:latin typeface="Meiryo UI" panose="020B0604030504040204" pitchFamily="50" charset="-128"/>
                          <a:ea typeface="Meiryo UI" panose="020B0604030504040204" pitchFamily="50" charset="-128"/>
                        </a:rPr>
                        <a:t>1</a:t>
                      </a:r>
                      <a:r>
                        <a:rPr kumimoji="1" lang="ja-JP" altLang="en-US" sz="900" b="0" spc="-20" baseline="0" dirty="0">
                          <a:solidFill>
                            <a:schemeClr val="tx1"/>
                          </a:solidFill>
                          <a:latin typeface="Meiryo UI" panose="020B0604030504040204" pitchFamily="50" charset="-128"/>
                          <a:ea typeface="Meiryo UI" panose="020B0604030504040204" pitchFamily="50" charset="-128"/>
                        </a:rPr>
                        <a:t>日</a:t>
                      </a:r>
                      <a:r>
                        <a:rPr kumimoji="1" lang="en-US" altLang="ja-JP" sz="900" b="0" spc="-20" baseline="0" dirty="0">
                          <a:solidFill>
                            <a:schemeClr val="tx1"/>
                          </a:solidFill>
                          <a:latin typeface="Meiryo UI" panose="020B0604030504040204" pitchFamily="50" charset="-128"/>
                          <a:ea typeface="Meiryo UI" panose="020B0604030504040204" pitchFamily="50" charset="-128"/>
                        </a:rPr>
                        <a:t>1,000</a:t>
                      </a:r>
                      <a:r>
                        <a:rPr kumimoji="1" lang="ja-JP" altLang="en-US" sz="900" b="0" spc="-20" baseline="0" dirty="0">
                          <a:solidFill>
                            <a:schemeClr val="tx1"/>
                          </a:solidFill>
                          <a:latin typeface="Meiryo UI" panose="020B0604030504040204" pitchFamily="50" charset="-128"/>
                          <a:ea typeface="Meiryo UI" panose="020B0604030504040204" pitchFamily="50" charset="-128"/>
                        </a:rPr>
                        <a:t>円で出店できるようにし、誰でも気軽に挑戦できる場とした。</a:t>
                      </a:r>
                      <a:endParaRPr kumimoji="1" lang="en-US" altLang="ja-JP" sz="900" b="0" spc="-20" baseline="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2137718443"/>
                  </a:ext>
                </a:extLst>
              </a:tr>
              <a:tr h="2082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dirty="0"/>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397128">
                <a:tc gridSpan="2">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■空き店舗問題への認識</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年度の中小企業庁外部人材活用・地域人材育成事業のワークショップにおいて、地域活性化と空き店舗問題について検討を行った結果、</a:t>
                      </a:r>
                      <a:r>
                        <a:rPr kumimoji="1" lang="ja-JP" altLang="en-US" sz="900" b="0" u="sng" dirty="0">
                          <a:solidFill>
                            <a:schemeClr val="tx1"/>
                          </a:solidFill>
                          <a:latin typeface="Meiryo UI" panose="020B0604030504040204" pitchFamily="50" charset="-128"/>
                          <a:ea typeface="Meiryo UI" panose="020B0604030504040204" pitchFamily="50" charset="-128"/>
                        </a:rPr>
                        <a:t>空き店舗の増加は商店街の魅力低下や来街者減少を招き、商店街存続にも影響を及ぼす深刻な課題であることを再確認</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・対策には、</a:t>
                      </a:r>
                      <a:r>
                        <a:rPr kumimoji="1" lang="ja-JP" altLang="en-US" sz="900" b="0" u="sng" dirty="0">
                          <a:solidFill>
                            <a:schemeClr val="tx1"/>
                          </a:solidFill>
                          <a:latin typeface="Meiryo UI" panose="020B0604030504040204" pitchFamily="50" charset="-128"/>
                          <a:ea typeface="Meiryo UI" panose="020B0604030504040204" pitchFamily="50" charset="-128"/>
                        </a:rPr>
                        <a:t>商店街単独ではなく、行政や地域支援団体との連携が不可欠であるとの認識を共有</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5</a:t>
                      </a:r>
                      <a:r>
                        <a:rPr kumimoji="1" lang="ja-JP" altLang="en-US" sz="900" b="1" dirty="0">
                          <a:solidFill>
                            <a:schemeClr val="tx1"/>
                          </a:solidFill>
                          <a:latin typeface="Meiryo UI" panose="020B0604030504040204" pitchFamily="50" charset="-128"/>
                          <a:ea typeface="Meiryo UI" panose="020B0604030504040204" pitchFamily="50" charset="-128"/>
                        </a:rPr>
                        <a:t>者連携協定と「ぬのびきプロジェクト」</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・上記の課題認識を踏まえ、</a:t>
                      </a:r>
                      <a:r>
                        <a:rPr kumimoji="1" lang="en-US" altLang="ja-JP" sz="900" b="0" u="sng" dirty="0">
                          <a:solidFill>
                            <a:schemeClr val="tx1"/>
                          </a:solidFill>
                          <a:latin typeface="Meiryo UI" panose="020B0604030504040204" pitchFamily="50" charset="-128"/>
                          <a:ea typeface="Meiryo UI" panose="020B0604030504040204" pitchFamily="50" charset="-128"/>
                        </a:rPr>
                        <a:t>R6</a:t>
                      </a:r>
                      <a:r>
                        <a:rPr kumimoji="1" lang="ja-JP" altLang="en-US" sz="900" b="0" u="sng" dirty="0">
                          <a:solidFill>
                            <a:schemeClr val="tx1"/>
                          </a:solidFill>
                          <a:latin typeface="Meiryo UI" panose="020B0604030504040204" pitchFamily="50" charset="-128"/>
                          <a:ea typeface="Meiryo UI" panose="020B0604030504040204" pitchFamily="50" charset="-128"/>
                        </a:rPr>
                        <a:t>年に行政や大学等と</a:t>
                      </a:r>
                      <a:r>
                        <a:rPr kumimoji="1" lang="en-US" altLang="ja-JP" sz="900" b="0" u="sng" dirty="0">
                          <a:solidFill>
                            <a:schemeClr val="tx1"/>
                          </a:solidFill>
                          <a:latin typeface="Meiryo UI" panose="020B0604030504040204" pitchFamily="50" charset="-128"/>
                          <a:ea typeface="Meiryo UI" panose="020B0604030504040204" pitchFamily="50" charset="-128"/>
                        </a:rPr>
                        <a:t>5</a:t>
                      </a:r>
                      <a:r>
                        <a:rPr kumimoji="1" lang="ja-JP" altLang="en-US" sz="900" b="0" u="sng" dirty="0">
                          <a:solidFill>
                            <a:schemeClr val="tx1"/>
                          </a:solidFill>
                          <a:latin typeface="Meiryo UI" panose="020B0604030504040204" pitchFamily="50" charset="-128"/>
                          <a:ea typeface="Meiryo UI" panose="020B0604030504040204" pitchFamily="50" charset="-128"/>
                        </a:rPr>
                        <a:t>者連携協定を締結</a:t>
                      </a:r>
                      <a:r>
                        <a:rPr kumimoji="1" lang="ja-JP" altLang="en-US" sz="900" b="0" dirty="0">
                          <a:solidFill>
                            <a:schemeClr val="tx1"/>
                          </a:solidFill>
                          <a:latin typeface="Meiryo UI" panose="020B0604030504040204" pitchFamily="50" charset="-128"/>
                          <a:ea typeface="Meiryo UI" panose="020B0604030504040204" pitchFamily="50" charset="-128"/>
                        </a:rPr>
                        <a:t>し、地域活性化に向けた推進体制を整えた。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a:t>
                      </a:r>
                      <a:r>
                        <a:rPr kumimoji="1" lang="ja-JP" altLang="en-US" sz="900" b="0" u="sng" dirty="0">
                          <a:solidFill>
                            <a:schemeClr val="tx1"/>
                          </a:solidFill>
                          <a:latin typeface="Meiryo UI" panose="020B0604030504040204" pitchFamily="50" charset="-128"/>
                          <a:ea typeface="Meiryo UI" panose="020B0604030504040204" pitchFamily="50" charset="-128"/>
                        </a:rPr>
                        <a:t>商店街を起点に「創って楽しむ、地域の暮らし」をコンセプトとした地域コミュニティ「ぬのびきプロジェクト」を立ち上げ</a:t>
                      </a:r>
                      <a:r>
                        <a:rPr kumimoji="1" lang="ja-JP" altLang="en-US" sz="900" b="0" dirty="0">
                          <a:solidFill>
                            <a:schemeClr val="tx1"/>
                          </a:solidFill>
                          <a:latin typeface="Meiryo UI" panose="020B0604030504040204" pitchFamily="50" charset="-128"/>
                          <a:ea typeface="Meiryo UI" panose="020B0604030504040204" pitchFamily="50" charset="-128"/>
                        </a:rPr>
                        <a:t>、垣根を越えた人のつながりづくりを進めている。立ち上げ以降、</a:t>
                      </a:r>
                      <a:r>
                        <a:rPr kumimoji="1" lang="ja-JP" altLang="en-US" sz="900" b="0" u="sng" dirty="0">
                          <a:solidFill>
                            <a:schemeClr val="tx1"/>
                          </a:solidFill>
                          <a:latin typeface="Meiryo UI" panose="020B0604030504040204" pitchFamily="50" charset="-128"/>
                          <a:ea typeface="Meiryo UI" panose="020B0604030504040204" pitchFamily="50" charset="-128"/>
                        </a:rPr>
                        <a:t>チャレンジショップの実施を検討するも、毎月発生する空き店舗の借り上げに必要な家賃負担がネックとなっていた</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■チャレンジショップ開催までの経緯</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・実施に向け、市や商工会議所に支援や連携を働きかけた。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spc="-30" baseline="0" dirty="0">
                          <a:solidFill>
                            <a:schemeClr val="tx1"/>
                          </a:solidFill>
                          <a:latin typeface="Meiryo UI" panose="020B0604030504040204" pitchFamily="50" charset="-128"/>
                          <a:ea typeface="Meiryo UI" panose="020B0604030504040204" pitchFamily="50" charset="-128"/>
                        </a:rPr>
                        <a:t>・そんな中、</a:t>
                      </a:r>
                      <a:r>
                        <a:rPr kumimoji="1" lang="en-US" altLang="ja-JP" sz="900" b="0" spc="-30" baseline="0" dirty="0">
                          <a:solidFill>
                            <a:schemeClr val="tx1"/>
                          </a:solidFill>
                          <a:latin typeface="Meiryo UI" panose="020B0604030504040204" pitchFamily="50" charset="-128"/>
                          <a:ea typeface="Meiryo UI" panose="020B0604030504040204" pitchFamily="50" charset="-128"/>
                        </a:rPr>
                        <a:t>5</a:t>
                      </a:r>
                      <a:r>
                        <a:rPr kumimoji="1" lang="ja-JP" altLang="en-US" sz="900" b="0" spc="-30" baseline="0" dirty="0">
                          <a:solidFill>
                            <a:schemeClr val="tx1"/>
                          </a:solidFill>
                          <a:latin typeface="Meiryo UI" panose="020B0604030504040204" pitchFamily="50" charset="-128"/>
                          <a:ea typeface="Meiryo UI" panose="020B0604030504040204" pitchFamily="50" charset="-128"/>
                        </a:rPr>
                        <a:t>者連携協定を結ぶ</a:t>
                      </a:r>
                      <a:r>
                        <a:rPr kumimoji="1" lang="ja-JP" altLang="en-US" sz="900" b="0" u="sng" spc="-30" baseline="0" dirty="0">
                          <a:solidFill>
                            <a:schemeClr val="tx1"/>
                          </a:solidFill>
                          <a:latin typeface="Meiryo UI" panose="020B0604030504040204" pitchFamily="50" charset="-128"/>
                          <a:ea typeface="Meiryo UI" panose="020B0604030504040204" pitchFamily="50" charset="-128"/>
                        </a:rPr>
                        <a:t>泉大津市から、デジタル商品券購入サポート窓口設置の相談があり、商店街内の空き店舗を紹介</a:t>
                      </a:r>
                      <a:r>
                        <a:rPr kumimoji="1" lang="ja-JP" altLang="en-US" sz="900" b="0" spc="-30" baseline="0" dirty="0">
                          <a:solidFill>
                            <a:schemeClr val="tx1"/>
                          </a:solidFill>
                          <a:latin typeface="Meiryo UI" panose="020B0604030504040204" pitchFamily="50" charset="-128"/>
                          <a:ea typeface="Meiryo UI" panose="020B0604030504040204" pitchFamily="50" charset="-128"/>
                        </a:rPr>
                        <a:t>。</a:t>
                      </a:r>
                      <a:endParaRPr kumimoji="1" lang="en-US" altLang="ja-JP" sz="900" b="0" spc="-3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・市のサポート窓口は店舗の約</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分の</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のスペースを使用するにとどまったため、</a:t>
                      </a:r>
                      <a:r>
                        <a:rPr kumimoji="1" lang="ja-JP" altLang="en-US" sz="900" b="0" u="sng" dirty="0">
                          <a:solidFill>
                            <a:schemeClr val="tx1"/>
                          </a:solidFill>
                          <a:latin typeface="Meiryo UI" panose="020B0604030504040204" pitchFamily="50" charset="-128"/>
                          <a:ea typeface="Meiryo UI" panose="020B0604030504040204" pitchFamily="50" charset="-128"/>
                        </a:rPr>
                        <a:t>残りのスペースを活用し、窓口開業日に合わせてチャレンジショップの募集を行う</a:t>
                      </a:r>
                      <a:r>
                        <a:rPr kumimoji="1" lang="ja-JP" altLang="en-US" sz="900" b="0" dirty="0">
                          <a:solidFill>
                            <a:schemeClr val="tx1"/>
                          </a:solidFill>
                          <a:latin typeface="Meiryo UI" panose="020B0604030504040204" pitchFamily="50" charset="-128"/>
                          <a:ea typeface="Meiryo UI" panose="020B0604030504040204" pitchFamily="50" charset="-128"/>
                        </a:rPr>
                        <a:t>こととした。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1000</a:t>
                      </a:r>
                      <a:r>
                        <a:rPr kumimoji="1" lang="ja-JP" altLang="en-US" sz="900" b="1" dirty="0">
                          <a:solidFill>
                            <a:schemeClr val="tx1"/>
                          </a:solidFill>
                          <a:latin typeface="Meiryo UI" panose="020B0604030504040204" pitchFamily="50" charset="-128"/>
                          <a:ea typeface="Meiryo UI" panose="020B0604030504040204" pitchFamily="50" charset="-128"/>
                        </a:rPr>
                        <a:t>円チャレンジショップ」の実施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・サポート窓口が開業する合計</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日間、チャレンジショップを開催。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店舗が期間中継続して利用する方式ではなく、事前に提示した日程ごとに先着順で出店申込を受け付けた。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出店のハードルを下げるため、利用料は</a:t>
                      </a:r>
                      <a:r>
                        <a:rPr kumimoji="1" lang="en-US" altLang="ja-JP" sz="900" b="0" u="sng" dirty="0">
                          <a:solidFill>
                            <a:schemeClr val="tx1"/>
                          </a:solidFill>
                          <a:latin typeface="Meiryo UI" panose="020B0604030504040204" pitchFamily="50" charset="-128"/>
                          <a:ea typeface="Meiryo UI" panose="020B0604030504040204" pitchFamily="50" charset="-128"/>
                        </a:rPr>
                        <a:t>1</a:t>
                      </a:r>
                      <a:r>
                        <a:rPr kumimoji="1" lang="ja-JP" altLang="en-US" sz="900" b="0" u="sng" dirty="0">
                          <a:solidFill>
                            <a:schemeClr val="tx1"/>
                          </a:solidFill>
                          <a:latin typeface="Meiryo UI" panose="020B0604030504040204" pitchFamily="50" charset="-128"/>
                          <a:ea typeface="Meiryo UI" panose="020B0604030504040204" pitchFamily="50" charset="-128"/>
                        </a:rPr>
                        <a:t>日（</a:t>
                      </a:r>
                      <a:r>
                        <a:rPr kumimoji="1" lang="en-US" altLang="ja-JP" sz="900" b="0" u="sng" dirty="0">
                          <a:solidFill>
                            <a:schemeClr val="tx1"/>
                          </a:solidFill>
                          <a:latin typeface="Meiryo UI" panose="020B0604030504040204" pitchFamily="50" charset="-128"/>
                          <a:ea typeface="Meiryo UI" panose="020B0604030504040204" pitchFamily="50" charset="-128"/>
                        </a:rPr>
                        <a:t>9</a:t>
                      </a:r>
                      <a:r>
                        <a:rPr kumimoji="1" lang="ja-JP" altLang="en-US" sz="900" b="0" u="sng" dirty="0">
                          <a:solidFill>
                            <a:schemeClr val="tx1"/>
                          </a:solidFill>
                          <a:latin typeface="Meiryo UI" panose="020B0604030504040204" pitchFamily="50" charset="-128"/>
                          <a:ea typeface="Meiryo UI" panose="020B0604030504040204" pitchFamily="50" charset="-128"/>
                        </a:rPr>
                        <a:t>時～</a:t>
                      </a:r>
                      <a:r>
                        <a:rPr kumimoji="1" lang="en-US" altLang="ja-JP" sz="900" b="0" u="sng" dirty="0">
                          <a:solidFill>
                            <a:schemeClr val="tx1"/>
                          </a:solidFill>
                          <a:latin typeface="Meiryo UI" panose="020B0604030504040204" pitchFamily="50" charset="-128"/>
                          <a:ea typeface="Meiryo UI" panose="020B0604030504040204" pitchFamily="50" charset="-128"/>
                        </a:rPr>
                        <a:t>17</a:t>
                      </a:r>
                      <a:r>
                        <a:rPr kumimoji="1" lang="ja-JP" altLang="en-US" sz="900" b="0" u="sng" dirty="0">
                          <a:solidFill>
                            <a:schemeClr val="tx1"/>
                          </a:solidFill>
                          <a:latin typeface="Meiryo UI" panose="020B0604030504040204" pitchFamily="50" charset="-128"/>
                          <a:ea typeface="Meiryo UI" panose="020B0604030504040204" pitchFamily="50" charset="-128"/>
                        </a:rPr>
                        <a:t>時）</a:t>
                      </a:r>
                      <a:r>
                        <a:rPr kumimoji="1" lang="en-US" altLang="ja-JP" sz="900" b="0" u="sng" dirty="0">
                          <a:solidFill>
                            <a:schemeClr val="tx1"/>
                          </a:solidFill>
                          <a:latin typeface="Meiryo UI" panose="020B0604030504040204" pitchFamily="50" charset="-128"/>
                          <a:ea typeface="Meiryo UI" panose="020B0604030504040204" pitchFamily="50" charset="-128"/>
                        </a:rPr>
                        <a:t>1,000</a:t>
                      </a:r>
                      <a:r>
                        <a:rPr kumimoji="1" lang="ja-JP" altLang="en-US" sz="900" b="0" u="sng" dirty="0">
                          <a:solidFill>
                            <a:schemeClr val="tx1"/>
                          </a:solidFill>
                          <a:latin typeface="Meiryo UI" panose="020B0604030504040204" pitchFamily="50" charset="-128"/>
                          <a:ea typeface="Meiryo UI" panose="020B0604030504040204" pitchFamily="50" charset="-128"/>
                        </a:rPr>
                        <a:t>円に設定。区画は</a:t>
                      </a:r>
                      <a:r>
                        <a:rPr kumimoji="1" lang="en-US" altLang="ja-JP" sz="900" b="0" u="sng" dirty="0">
                          <a:solidFill>
                            <a:schemeClr val="tx1"/>
                          </a:solidFill>
                          <a:latin typeface="Meiryo UI" panose="020B0604030504040204" pitchFamily="50" charset="-128"/>
                          <a:ea typeface="Meiryo UI" panose="020B0604030504040204" pitchFamily="50" charset="-128"/>
                        </a:rPr>
                        <a:t>3</a:t>
                      </a:r>
                      <a:r>
                        <a:rPr kumimoji="1" lang="ja-JP" altLang="en-US" sz="900" b="0" u="sng" dirty="0">
                          <a:solidFill>
                            <a:schemeClr val="tx1"/>
                          </a:solidFill>
                          <a:latin typeface="Meiryo UI" panose="020B0604030504040204" pitchFamily="50" charset="-128"/>
                          <a:ea typeface="Meiryo UI" panose="020B0604030504040204" pitchFamily="50" charset="-128"/>
                        </a:rPr>
                        <a:t>畳、</a:t>
                      </a:r>
                      <a:r>
                        <a:rPr kumimoji="1" lang="en-US" altLang="ja-JP" sz="900" b="0" u="sng" dirty="0">
                          <a:solidFill>
                            <a:schemeClr val="tx1"/>
                          </a:solidFill>
                          <a:latin typeface="Meiryo UI" panose="020B0604030504040204" pitchFamily="50" charset="-128"/>
                          <a:ea typeface="Meiryo UI" panose="020B0604030504040204" pitchFamily="50" charset="-128"/>
                        </a:rPr>
                        <a:t>3.8</a:t>
                      </a:r>
                      <a:r>
                        <a:rPr kumimoji="1" lang="ja-JP" altLang="en-US" sz="900" b="0" u="sng" dirty="0">
                          <a:solidFill>
                            <a:schemeClr val="tx1"/>
                          </a:solidFill>
                          <a:latin typeface="Meiryo UI" panose="020B0604030504040204" pitchFamily="50" charset="-128"/>
                          <a:ea typeface="Meiryo UI" panose="020B0604030504040204" pitchFamily="50" charset="-128"/>
                        </a:rPr>
                        <a:t>畳、</a:t>
                      </a:r>
                      <a:r>
                        <a:rPr kumimoji="1" lang="en-US" altLang="ja-JP" sz="900" b="0" u="sng" dirty="0">
                          <a:solidFill>
                            <a:schemeClr val="tx1"/>
                          </a:solidFill>
                          <a:latin typeface="Meiryo UI" panose="020B0604030504040204" pitchFamily="50" charset="-128"/>
                          <a:ea typeface="Meiryo UI" panose="020B0604030504040204" pitchFamily="50" charset="-128"/>
                        </a:rPr>
                        <a:t>4.5</a:t>
                      </a:r>
                      <a:r>
                        <a:rPr kumimoji="1" lang="ja-JP" altLang="en-US" sz="900" b="0" u="sng" dirty="0">
                          <a:solidFill>
                            <a:schemeClr val="tx1"/>
                          </a:solidFill>
                          <a:latin typeface="Meiryo UI" panose="020B0604030504040204" pitchFamily="50" charset="-128"/>
                          <a:ea typeface="Meiryo UI" panose="020B0604030504040204" pitchFamily="50" charset="-128"/>
                        </a:rPr>
                        <a:t>畳の</a:t>
                      </a:r>
                      <a:r>
                        <a:rPr kumimoji="1" lang="en-US" altLang="ja-JP" sz="900" b="0" u="sng" dirty="0">
                          <a:solidFill>
                            <a:schemeClr val="tx1"/>
                          </a:solidFill>
                          <a:latin typeface="Meiryo UI" panose="020B0604030504040204" pitchFamily="50" charset="-128"/>
                          <a:ea typeface="Meiryo UI" panose="020B0604030504040204" pitchFamily="50" charset="-128"/>
                        </a:rPr>
                        <a:t>3</a:t>
                      </a:r>
                      <a:r>
                        <a:rPr kumimoji="1" lang="ja-JP" altLang="en-US" sz="900" b="0" u="sng" dirty="0">
                          <a:solidFill>
                            <a:schemeClr val="tx1"/>
                          </a:solidFill>
                          <a:latin typeface="Meiryo UI" panose="020B0604030504040204" pitchFamily="50" charset="-128"/>
                          <a:ea typeface="Meiryo UI" panose="020B0604030504040204" pitchFamily="50" charset="-128"/>
                        </a:rPr>
                        <a:t>区画に分割し、小規模出店でも挑戦しやすい環境を整えた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・出店者募集には、ぬのびきプロジェクトや北助松商店街の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を活用し、積極的に周知を行った。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■多様な主体による出店と活用</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・各区画には、</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者連携協定先の一つである阪南大学のゼミ、</a:t>
                      </a:r>
                      <a:r>
                        <a:rPr kumimoji="1" lang="en-US" altLang="ja-JP" sz="900" b="0" dirty="0">
                          <a:solidFill>
                            <a:schemeClr val="tx1"/>
                          </a:solidFill>
                          <a:latin typeface="Meiryo UI" panose="020B0604030504040204" pitchFamily="50" charset="-128"/>
                          <a:ea typeface="Meiryo UI" panose="020B0604030504040204" pitchFamily="50" charset="-128"/>
                        </a:rPr>
                        <a:t>NPO</a:t>
                      </a:r>
                      <a:r>
                        <a:rPr kumimoji="1" lang="ja-JP" altLang="en-US" sz="900" b="0" dirty="0">
                          <a:solidFill>
                            <a:schemeClr val="tx1"/>
                          </a:solidFill>
                          <a:latin typeface="Meiryo UI" panose="020B0604030504040204" pitchFamily="50" charset="-128"/>
                          <a:ea typeface="Meiryo UI" panose="020B0604030504040204" pitchFamily="50" charset="-128"/>
                        </a:rPr>
                        <a:t>法人、古着店、手作り雑貨店などから申込みがあり、販売スペースやコミュニティスペースとして活用された。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・平日は空き区画が出る日もあったが、</a:t>
                      </a:r>
                      <a:r>
                        <a:rPr kumimoji="1" lang="ja-JP" altLang="en-US" sz="900" b="0" u="sng" dirty="0">
                          <a:solidFill>
                            <a:schemeClr val="tx1"/>
                          </a:solidFill>
                          <a:latin typeface="Meiryo UI" panose="020B0604030504040204" pitchFamily="50" charset="-128"/>
                          <a:ea typeface="Meiryo UI" panose="020B0604030504040204" pitchFamily="50" charset="-128"/>
                        </a:rPr>
                        <a:t>イベント開催日や休日には全区画が予約で埋まるなど、一定の需要を確認できた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本事業により、「まずは一度店を出してみたい」という層へのアプローチに一定の成果があった。一方で、「継続的に出店したい」「この地域での本格的な出店・起業を検討したい」といった層をどのように発掘・支援していくかが今後の課題として明確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■外部との連携</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a:t>
                      </a:r>
                      <a:r>
                        <a:rPr kumimoji="1" lang="ja-JP" altLang="en-US" sz="900" b="0" u="sng" dirty="0">
                          <a:solidFill>
                            <a:schemeClr val="tx1"/>
                          </a:solidFill>
                          <a:latin typeface="Meiryo UI" panose="020B0604030504040204" pitchFamily="50" charset="-128"/>
                          <a:ea typeface="Meiryo UI" panose="020B0604030504040204" pitchFamily="50" charset="-128"/>
                        </a:rPr>
                        <a:t>行政と連携できたことで、ネックとなっていた空き店舗の借り上げにかかる費用面の課題がクリアされ、チャレンジショップが実現できた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・今後も外部との連携を深め、社会の変化に柔軟に対応しながら、</a:t>
                      </a:r>
                      <a:r>
                        <a:rPr kumimoji="1" lang="ja-JP" altLang="en-US" sz="900" b="0" u="sng" dirty="0">
                          <a:solidFill>
                            <a:schemeClr val="tx1"/>
                          </a:solidFill>
                          <a:latin typeface="Meiryo UI" panose="020B0604030504040204" pitchFamily="50" charset="-128"/>
                          <a:ea typeface="Meiryo UI" panose="020B0604030504040204" pitchFamily="50" charset="-128"/>
                        </a:rPr>
                        <a:t>トライ＆トライの姿勢で空き店舗対策と地域活性化に取り組んでいく</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0825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21928">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小さな区画に込めた、“まず一歩踏み出してみてほしい”という願いから、新たな人の流れとつながりが生まれました。空き店舗対策という課題に対して、行政との連携を空きスペースの活用へと発想を転換し、「</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日</a:t>
                      </a:r>
                      <a:r>
                        <a:rPr kumimoji="1" lang="en-US" altLang="ja-JP" sz="900" b="0" dirty="0">
                          <a:solidFill>
                            <a:schemeClr val="tx1"/>
                          </a:solidFill>
                          <a:latin typeface="Meiryo UI" panose="020B0604030504040204" pitchFamily="50" charset="-128"/>
                          <a:ea typeface="Meiryo UI" panose="020B0604030504040204" pitchFamily="50" charset="-128"/>
                        </a:rPr>
                        <a:t>1,000</a:t>
                      </a:r>
                      <a:r>
                        <a:rPr kumimoji="1" lang="ja-JP" altLang="en-US" sz="900" b="0" dirty="0">
                          <a:solidFill>
                            <a:schemeClr val="tx1"/>
                          </a:solidFill>
                          <a:latin typeface="Meiryo UI" panose="020B0604030504040204" pitchFamily="50" charset="-128"/>
                          <a:ea typeface="Meiryo UI" panose="020B0604030504040204" pitchFamily="50" charset="-128"/>
                        </a:rPr>
                        <a:t>円」という挑戦しやすい仕組みを形にし、チャレンジ出来たことは、まさにトライ＆トライの成果だと感じています。一過性で終わらせることなく、今後も継続出店や本格創業へとつなげる仕組みを強化し、商店街の未来を切り拓いて行きたい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0825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34425">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■主催：北助松商店街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■協力：ぬのびきプロジェクト</a:t>
                      </a:r>
                      <a:endParaRPr kumimoji="1" lang="zh-TW" altLang="en-US"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r>
                        <a:rPr kumimoji="1" lang="ja-JP" altLang="en-US" sz="900" dirty="0">
                          <a:latin typeface="Meiryo UI" panose="020B0604030504040204" pitchFamily="50" charset="-128"/>
                          <a:ea typeface="Meiryo UI" panose="020B0604030504040204" pitchFamily="50" charset="-128"/>
                        </a:rPr>
                        <a:t>主催：柳ヶ瀬ジュラシックアーケード実行委員会</a:t>
                      </a:r>
                    </a:p>
                    <a:p>
                      <a:r>
                        <a:rPr kumimoji="1" lang="ja-JP" altLang="en-US" sz="900" dirty="0">
                          <a:latin typeface="Meiryo UI" panose="020B0604030504040204" pitchFamily="50" charset="-128"/>
                          <a:ea typeface="Meiryo UI" panose="020B0604030504040204" pitchFamily="50" charset="-128"/>
                        </a:rPr>
                        <a:t>後援：岐阜柳ヶ瀬商店街振興連合会</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岐阜市教育委員会</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中日新聞社</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岐阜新聞社･岐阜放送</a:t>
                      </a:r>
                    </a:p>
                    <a:p>
                      <a:r>
                        <a:rPr kumimoji="1" lang="ja-JP" altLang="en-US" sz="900" dirty="0">
                          <a:latin typeface="Meiryo UI" panose="020B0604030504040204" pitchFamily="50" charset="-128"/>
                          <a:ea typeface="Meiryo UI" panose="020B0604030504040204" pitchFamily="50" charset="-128"/>
                        </a:rPr>
                        <a:t>協力：兵庫県丹波市</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和歌山県有田川町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飯田市美術博物館</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東海化石研究会</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瑞浪市化石博物館</a:t>
                      </a:r>
                    </a:p>
                  </a:txBody>
                  <a:tcPr marL="89220" marR="89220" marT="44610" marB="44610" anchor="ctr"/>
                </a:tc>
                <a:tc hMerge="1">
                  <a:txBody>
                    <a:bodyPr/>
                    <a:lstStyle/>
                    <a:p>
                      <a:endParaRPr kumimoji="1" lang="ja-JP" altLang="en-US" dirty="0"/>
                    </a:p>
                  </a:txBody>
                  <a:tcPr/>
                </a:tc>
                <a:extLst>
                  <a:ext uri="{0D108BD9-81ED-4DB2-BD59-A6C34878D82A}">
                    <a16:rowId xmlns:a16="http://schemas.microsoft.com/office/drawing/2014/main" val="2490269123"/>
                  </a:ext>
                </a:extLst>
              </a:tr>
              <a:tr h="208250">
                <a:tc gridSpan="3" vMerge="1">
                  <a:txBody>
                    <a:bodyPr/>
                    <a:lstStyle/>
                    <a:p>
                      <a:endParaRPr kumimoji="1" lang="ja-JP" altLang="en-US"/>
                    </a:p>
                  </a:txBody>
                  <a:tcPr>
                    <a:lnL w="3175" cap="flat" cmpd="sng" algn="ctr">
                      <a:solidFill>
                        <a:schemeClr val="bg1"/>
                      </a:solidFill>
                      <a:prstDash val="solid"/>
                      <a:round/>
                      <a:headEnd type="none" w="med" len="med"/>
                      <a:tailEnd type="none" w="med" len="med"/>
                    </a:lnL>
                    <a:solidFill>
                      <a:srgbClr val="FF9999"/>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10997417"/>
                  </a:ext>
                </a:extLst>
              </a:tr>
              <a:tr h="71295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hlinkClick r:id="rId5"/>
                        </a:rPr>
                        <a:t>https://osaka-shotengai-info.com/ss/kitasukematsu/</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■北助松商店街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https://www.kitasukematsu.com/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■北助松商店街　公式</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https://www.instagram.com/kitasukematsu_shoutengai/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11" name="テキスト ボックス 10">
            <a:extLst>
              <a:ext uri="{FF2B5EF4-FFF2-40B4-BE49-F238E27FC236}">
                <a16:creationId xmlns:a16="http://schemas.microsoft.com/office/drawing/2014/main" id="{64289AFD-430E-2640-EF57-0735EC34B000}"/>
              </a:ext>
            </a:extLst>
          </p:cNvPr>
          <p:cNvSpPr txBox="1"/>
          <p:nvPr/>
        </p:nvSpPr>
        <p:spPr>
          <a:xfrm>
            <a:off x="3177729" y="6817799"/>
            <a:ext cx="1062699"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出店の様子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86576" y="6799083"/>
            <a:ext cx="1541740"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チャレンジショップ告知イラスト</a:t>
            </a:r>
          </a:p>
        </p:txBody>
      </p:sp>
      <p:sp>
        <p:nvSpPr>
          <p:cNvPr id="5" name="テキスト ボックス 4">
            <a:extLst>
              <a:ext uri="{FF2B5EF4-FFF2-40B4-BE49-F238E27FC236}">
                <a16:creationId xmlns:a16="http://schemas.microsoft.com/office/drawing/2014/main" id="{77D1A52F-B782-3422-D8EE-9F48D1777EF1}"/>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令和８年３月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R7-50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P6</a:t>
            </a:r>
            <a:endParaRPr kumimoji="1" lang="ja-JP" altLang="en-US" sz="9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46BFC9C6-08AD-1086-5028-E22FF239FE89}"/>
              </a:ext>
            </a:extLst>
          </p:cNvPr>
          <p:cNvSpPr txBox="1"/>
          <p:nvPr/>
        </p:nvSpPr>
        <p:spPr>
          <a:xfrm>
            <a:off x="1711800" y="6804098"/>
            <a:ext cx="126979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空き店舗内レイアウト</a:t>
            </a:r>
          </a:p>
        </p:txBody>
      </p:sp>
      <p:pic>
        <p:nvPicPr>
          <p:cNvPr id="4" name="図 3">
            <a:extLst>
              <a:ext uri="{FF2B5EF4-FFF2-40B4-BE49-F238E27FC236}">
                <a16:creationId xmlns:a16="http://schemas.microsoft.com/office/drawing/2014/main" id="{FD560273-7FF8-4512-7B42-EA4BA8BAB8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570" y="5842377"/>
            <a:ext cx="765365" cy="956706"/>
          </a:xfrm>
          <a:prstGeom prst="rect">
            <a:avLst/>
          </a:prstGeom>
        </p:spPr>
      </p:pic>
      <p:pic>
        <p:nvPicPr>
          <p:cNvPr id="12" name="図 11">
            <a:extLst>
              <a:ext uri="{FF2B5EF4-FFF2-40B4-BE49-F238E27FC236}">
                <a16:creationId xmlns:a16="http://schemas.microsoft.com/office/drawing/2014/main" id="{8C7F790A-68E4-45B6-7542-7714866289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853" y="5842377"/>
            <a:ext cx="765365" cy="956706"/>
          </a:xfrm>
          <a:prstGeom prst="rect">
            <a:avLst/>
          </a:prstGeom>
        </p:spPr>
      </p:pic>
      <p:pic>
        <p:nvPicPr>
          <p:cNvPr id="14" name="図 13">
            <a:extLst>
              <a:ext uri="{FF2B5EF4-FFF2-40B4-BE49-F238E27FC236}">
                <a16:creationId xmlns:a16="http://schemas.microsoft.com/office/drawing/2014/main" id="{8B902B30-E285-A356-B2E9-923FC00434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50313" y="5842377"/>
            <a:ext cx="717530" cy="956706"/>
          </a:xfrm>
          <a:prstGeom prst="rect">
            <a:avLst/>
          </a:prstGeom>
        </p:spPr>
      </p:pic>
    </p:spTree>
    <p:extLst>
      <p:ext uri="{BB962C8B-B14F-4D97-AF65-F5344CB8AC3E}">
        <p14:creationId xmlns:p14="http://schemas.microsoft.com/office/powerpoint/2010/main" val="3567482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488931061"/>
              </p:ext>
            </p:extLst>
          </p:nvPr>
        </p:nvGraphicFramePr>
        <p:xfrm>
          <a:off x="0" y="246122"/>
          <a:ext cx="9360552" cy="682321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岸和田駅前通商店街振興組合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所在地：岸和田市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 岸和田駅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・大阪府／だんじり消費の拡大へ、集客拠点を創出 </a:t>
                      </a:r>
                      <a:r>
                        <a:rPr lang="en-US" altLang="ja-JP" sz="800" dirty="0">
                          <a:hlinkClick r:id="rId3"/>
                        </a:rPr>
                        <a:t>(ndl.go.jp)</a:t>
                      </a:r>
                      <a:r>
                        <a:rPr lang="en-US" altLang="ja-JP" sz="800" dirty="0"/>
                        <a:t> (R6.3.8)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・大阪府／商店街でｅスポーツ！体験会＆競技大会を開催 ＜モデル創出事業＞ </a:t>
                      </a:r>
                      <a:r>
                        <a:rPr lang="en-US" altLang="ja-JP" sz="800" dirty="0">
                          <a:hlinkClick r:id="rId4"/>
                        </a:rPr>
                        <a:t>(ndl.go.jp)</a:t>
                      </a:r>
                      <a:r>
                        <a:rPr lang="en-US" altLang="ja-JP" sz="800" dirty="0"/>
                        <a:t> (R3.11.8)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商店街の魅力を伝える新拠点 くつろぎの空間「駅前</a:t>
                      </a:r>
                      <a:r>
                        <a:rPr kumimoji="1" lang="en-US" altLang="ja-JP" sz="1050" dirty="0">
                          <a:latin typeface="Meiryo UI" panose="020B0604030504040204" pitchFamily="50" charset="-128"/>
                          <a:ea typeface="Meiryo UI" panose="020B0604030504040204" pitchFamily="50" charset="-128"/>
                        </a:rPr>
                        <a:t>CAFE</a:t>
                      </a:r>
                      <a:r>
                        <a:rPr kumimoji="1" lang="ja-JP" altLang="en-US" sz="1050" dirty="0">
                          <a:latin typeface="Meiryo UI" panose="020B0604030504040204" pitchFamily="50" charset="-128"/>
                          <a:ea typeface="Meiryo UI" panose="020B0604030504040204" pitchFamily="50" charset="-128"/>
                        </a:rPr>
                        <a:t> わだてん」や</a:t>
                      </a:r>
                      <a:r>
                        <a:rPr kumimoji="1" lang="en-US" altLang="ja-JP" sz="1050" dirty="0">
                          <a:latin typeface="Meiryo UI" panose="020B0604030504040204" pitchFamily="50" charset="-128"/>
                          <a:ea typeface="Meiryo UI" panose="020B0604030504040204" pitchFamily="50" charset="-128"/>
                        </a:rPr>
                        <a:t>e</a:t>
                      </a:r>
                      <a:r>
                        <a:rPr kumimoji="1" lang="ja-JP" altLang="en-US" sz="1050" dirty="0">
                          <a:latin typeface="Meiryo UI" panose="020B0604030504040204" pitchFamily="50" charset="-128"/>
                          <a:ea typeface="Meiryo UI" panose="020B0604030504040204" pitchFamily="50" charset="-128"/>
                        </a:rPr>
                        <a:t>スポーツも楽しめる</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レンタルスペース「駅前</a:t>
                      </a:r>
                      <a:r>
                        <a:rPr kumimoji="1" lang="en-US" altLang="ja-JP" sz="1050" dirty="0">
                          <a:latin typeface="Meiryo UI" panose="020B0604030504040204" pitchFamily="50" charset="-128"/>
                          <a:ea typeface="Meiryo UI" panose="020B0604030504040204" pitchFamily="50" charset="-128"/>
                        </a:rPr>
                        <a:t>e</a:t>
                      </a:r>
                      <a:r>
                        <a:rPr kumimoji="1" lang="ja-JP" altLang="en-US" sz="1050" dirty="0">
                          <a:latin typeface="Meiryo UI" panose="020B0604030504040204" pitchFamily="50" charset="-128"/>
                          <a:ea typeface="Meiryo UI" panose="020B0604030504040204" pitchFamily="50" charset="-128"/>
                        </a:rPr>
                        <a:t>道場」の新たな集客拠点を創出</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年度補正予算　面的地域価値の向上・消費創出事業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■地域の伝統文化である「岸和田だんじり祭」を地域資源として、だんじり商品の開発・販売や、だんじり商品のストア等の開設、商店街キャラクター事業、だんじり拠点施設との共同宣伝等の実施により、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商店街内に新たな集客拠点を創出し、地域住民及び観光客の新たな消費を開拓。</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e</a:t>
                      </a:r>
                      <a:r>
                        <a:rPr kumimoji="1" lang="ja-JP" altLang="en-US" sz="900" b="0" dirty="0">
                          <a:solidFill>
                            <a:schemeClr val="tx1"/>
                          </a:solidFill>
                          <a:latin typeface="Meiryo UI" panose="020B0604030504040204" pitchFamily="50" charset="-128"/>
                          <a:ea typeface="Meiryo UI" panose="020B0604030504040204" pitchFamily="50" charset="-128"/>
                        </a:rPr>
                        <a:t>スポーツも楽しめるレンタルスペース「駅前</a:t>
                      </a:r>
                      <a:r>
                        <a:rPr kumimoji="1" lang="en-US" altLang="ja-JP" sz="900" b="0" dirty="0">
                          <a:solidFill>
                            <a:schemeClr val="tx1"/>
                          </a:solidFill>
                          <a:latin typeface="Meiryo UI" panose="020B0604030504040204" pitchFamily="50" charset="-128"/>
                          <a:ea typeface="Meiryo UI" panose="020B0604030504040204" pitchFamily="50" charset="-128"/>
                        </a:rPr>
                        <a:t>e</a:t>
                      </a:r>
                      <a:r>
                        <a:rPr kumimoji="1" lang="ja-JP" altLang="en-US" sz="900" b="0" dirty="0">
                          <a:solidFill>
                            <a:schemeClr val="tx1"/>
                          </a:solidFill>
                          <a:latin typeface="Meiryo UI" panose="020B0604030504040204" pitchFamily="50" charset="-128"/>
                          <a:ea typeface="Meiryo UI" panose="020B0604030504040204" pitchFamily="50" charset="-128"/>
                        </a:rPr>
                        <a:t>道場」の集客拠点としての活用。</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①商店街内に新たな集客拠点を創出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・空き店舗を再生したい。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・岸和田エリアの活性化を目的に、地域の伝統文化である「岸和田だんじり祭」を地域資源として、地域住民・観光客の新たな消費を開拓したい。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・空き店舗を再生した建物を利用し、商店街の魅力を伝える</a:t>
                      </a:r>
                      <a:r>
                        <a:rPr kumimoji="1" lang="ja-JP" altLang="en-US" sz="900" b="0" dirty="0">
                          <a:latin typeface="Meiryo UI" panose="020B0604030504040204" pitchFamily="50" charset="-128"/>
                          <a:ea typeface="Meiryo UI" panose="020B0604030504040204" pitchFamily="50" charset="-128"/>
                        </a:rPr>
                        <a:t>新拠点</a:t>
                      </a:r>
                      <a:r>
                        <a:rPr kumimoji="1" lang="ja-JP" altLang="en-US" sz="900" b="1" dirty="0">
                          <a:latin typeface="Meiryo UI" panose="020B0604030504040204" pitchFamily="50" charset="-128"/>
                          <a:ea typeface="Meiryo UI" panose="020B0604030504040204" pitchFamily="50" charset="-128"/>
                        </a:rPr>
                        <a:t>「駅前</a:t>
                      </a:r>
                      <a:r>
                        <a:rPr kumimoji="1" lang="en-US" altLang="ja-JP" sz="900" b="1" dirty="0">
                          <a:latin typeface="Meiryo UI" panose="020B0604030504040204" pitchFamily="50" charset="-128"/>
                          <a:ea typeface="Meiryo UI" panose="020B0604030504040204" pitchFamily="50" charset="-128"/>
                        </a:rPr>
                        <a:t>CAFE</a:t>
                      </a:r>
                      <a:r>
                        <a:rPr kumimoji="1" lang="ja-JP" altLang="en-US" sz="900" b="1" dirty="0">
                          <a:latin typeface="Meiryo UI" panose="020B0604030504040204" pitchFamily="50" charset="-128"/>
                          <a:ea typeface="Meiryo UI" panose="020B0604030504040204" pitchFamily="50" charset="-128"/>
                        </a:rPr>
                        <a:t>わだてん」</a:t>
                      </a:r>
                      <a:r>
                        <a:rPr kumimoji="1" lang="ja-JP" altLang="en-US" sz="900" dirty="0">
                          <a:latin typeface="Meiryo UI" panose="020B0604030504040204" pitchFamily="50" charset="-128"/>
                          <a:ea typeface="Meiryo UI" panose="020B0604030504040204" pitchFamily="50" charset="-128"/>
                        </a:rPr>
                        <a:t>の整備。</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・大阪府立久米田高等学校の生徒らに依頼し、だんじりをシンボライズした</a:t>
                      </a:r>
                      <a:r>
                        <a:rPr kumimoji="1" lang="ja-JP" altLang="en-US" sz="900" b="1" dirty="0">
                          <a:latin typeface="Meiryo UI" panose="020B0604030504040204" pitchFamily="50" charset="-128"/>
                          <a:ea typeface="Meiryo UI" panose="020B0604030504040204" pitchFamily="50" charset="-128"/>
                        </a:rPr>
                        <a:t>商店街オリジナルキャラクター「わだてん」</a:t>
                      </a:r>
                      <a:r>
                        <a:rPr kumimoji="1" lang="ja-JP" altLang="en-US" sz="900" dirty="0">
                          <a:latin typeface="Meiryo UI" panose="020B0604030504040204" pitchFamily="50" charset="-128"/>
                          <a:ea typeface="Meiryo UI" panose="020B0604030504040204" pitchFamily="50" charset="-128"/>
                        </a:rPr>
                        <a:t>を作成。</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9</a:t>
                      </a:r>
                      <a:r>
                        <a:rPr kumimoji="1" lang="ja-JP" altLang="en-US" sz="900" b="0" dirty="0">
                          <a:solidFill>
                            <a:schemeClr val="tx1"/>
                          </a:solidFill>
                          <a:latin typeface="Meiryo UI" panose="020B0604030504040204" pitchFamily="50" charset="-128"/>
                          <a:ea typeface="Meiryo UI" panose="020B0604030504040204" pitchFamily="50" charset="-128"/>
                        </a:rPr>
                        <a:t>日にオープン。</a:t>
                      </a:r>
                      <a:r>
                        <a:rPr kumimoji="1" lang="ja-JP" altLang="en-US" sz="900" b="1" dirty="0">
                          <a:solidFill>
                            <a:schemeClr val="tx1"/>
                          </a:solidFill>
                          <a:latin typeface="Meiryo UI" panose="020B0604030504040204" pitchFamily="50" charset="-128"/>
                          <a:ea typeface="Meiryo UI" panose="020B0604030504040204" pitchFamily="50" charset="-128"/>
                        </a:rPr>
                        <a:t>商店街でのくつろぎ空間となり、ふらっと寄ってもらえるカフェとなった。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・商店街オリジナルグッズのトートバックも好評。その他、だんじり祭に関連しただんじりグッズも「駅前</a:t>
                      </a:r>
                      <a:r>
                        <a:rPr kumimoji="1" lang="en-US" altLang="ja-JP" sz="900" b="0" dirty="0">
                          <a:solidFill>
                            <a:schemeClr val="tx1"/>
                          </a:solidFill>
                          <a:latin typeface="Meiryo UI" panose="020B0604030504040204" pitchFamily="50" charset="-128"/>
                          <a:ea typeface="Meiryo UI" panose="020B0604030504040204" pitchFamily="50" charset="-128"/>
                        </a:rPr>
                        <a:t>CAFE</a:t>
                      </a:r>
                      <a:r>
                        <a:rPr kumimoji="1" lang="ja-JP" altLang="en-US" sz="900" b="0" dirty="0">
                          <a:solidFill>
                            <a:schemeClr val="tx1"/>
                          </a:solidFill>
                          <a:latin typeface="Meiryo UI" panose="020B0604030504040204" pitchFamily="50" charset="-128"/>
                          <a:ea typeface="Meiryo UI" panose="020B0604030504040204" pitchFamily="50" charset="-128"/>
                        </a:rPr>
                        <a:t>わだてん」で販売。書籍やだんじり文化を伝える展示も設置したことによって、来街者数が増加した。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②レンタルスペース</a:t>
                      </a:r>
                      <a:r>
                        <a:rPr kumimoji="1" lang="ja-JP" altLang="en-US" sz="900" b="1" dirty="0">
                          <a:solidFill>
                            <a:schemeClr val="tx1"/>
                          </a:solidFill>
                          <a:latin typeface="Meiryo UI" panose="020B0604030504040204" pitchFamily="50" charset="-128"/>
                          <a:ea typeface="Meiryo UI" panose="020B0604030504040204" pitchFamily="50" charset="-128"/>
                        </a:rPr>
                        <a:t>「駅前</a:t>
                      </a:r>
                      <a:r>
                        <a:rPr kumimoji="1" lang="en-US" altLang="ja-JP" sz="900" b="1" dirty="0">
                          <a:solidFill>
                            <a:schemeClr val="tx1"/>
                          </a:solidFill>
                          <a:latin typeface="Meiryo UI" panose="020B0604030504040204" pitchFamily="50" charset="-128"/>
                          <a:ea typeface="Meiryo UI" panose="020B0604030504040204" pitchFamily="50" charset="-128"/>
                        </a:rPr>
                        <a:t>e</a:t>
                      </a:r>
                      <a:r>
                        <a:rPr kumimoji="1" lang="ja-JP" altLang="en-US" sz="900" b="1" dirty="0">
                          <a:solidFill>
                            <a:schemeClr val="tx1"/>
                          </a:solidFill>
                          <a:latin typeface="Meiryo UI" panose="020B0604030504040204" pitchFamily="50" charset="-128"/>
                          <a:ea typeface="Meiryo UI" panose="020B0604030504040204" pitchFamily="50" charset="-128"/>
                        </a:rPr>
                        <a:t>道場」</a:t>
                      </a:r>
                      <a:r>
                        <a:rPr kumimoji="1" lang="ja-JP" altLang="en-US" sz="900" b="0" dirty="0">
                          <a:solidFill>
                            <a:schemeClr val="tx1"/>
                          </a:solidFill>
                          <a:latin typeface="Meiryo UI" panose="020B0604030504040204" pitchFamily="50" charset="-128"/>
                          <a:ea typeface="Meiryo UI" panose="020B0604030504040204" pitchFamily="50" charset="-128"/>
                        </a:rPr>
                        <a:t>の普及活動</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・商店街にある空き店舗の有効活用方法を検討し、令和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年に</a:t>
                      </a:r>
                      <a:r>
                        <a:rPr kumimoji="1" lang="zh-TW" altLang="en-US" sz="900" b="0" dirty="0">
                          <a:solidFill>
                            <a:schemeClr val="tx1"/>
                          </a:solidFill>
                          <a:latin typeface="Meiryo UI" panose="020B0604030504040204" pitchFamily="50" charset="-128"/>
                          <a:ea typeface="Meiryo UI" panose="020B0604030504040204" pitchFamily="50" charset="-128"/>
                        </a:rPr>
                        <a:t>「駅前</a:t>
                      </a:r>
                      <a:r>
                        <a:rPr kumimoji="1" lang="en-US" altLang="zh-TW" sz="900" b="0" dirty="0">
                          <a:solidFill>
                            <a:schemeClr val="tx1"/>
                          </a:solidFill>
                          <a:latin typeface="Meiryo UI" panose="020B0604030504040204" pitchFamily="50" charset="-128"/>
                          <a:ea typeface="Meiryo UI" panose="020B0604030504040204" pitchFamily="50" charset="-128"/>
                        </a:rPr>
                        <a:t>e</a:t>
                      </a:r>
                      <a:r>
                        <a:rPr kumimoji="1" lang="zh-TW" altLang="en-US" sz="900" b="0" dirty="0">
                          <a:solidFill>
                            <a:schemeClr val="tx1"/>
                          </a:solidFill>
                          <a:latin typeface="Meiryo UI" panose="020B0604030504040204" pitchFamily="50" charset="-128"/>
                          <a:ea typeface="Meiryo UI" panose="020B0604030504040204" pitchFamily="50" charset="-128"/>
                        </a:rPr>
                        <a:t>道場」</a:t>
                      </a:r>
                      <a:r>
                        <a:rPr kumimoji="1" lang="ja-JP" altLang="en-US" sz="900" b="0" dirty="0">
                          <a:solidFill>
                            <a:schemeClr val="tx1"/>
                          </a:solidFill>
                          <a:latin typeface="Meiryo UI" panose="020B0604030504040204" pitchFamily="50" charset="-128"/>
                          <a:ea typeface="Meiryo UI" panose="020B0604030504040204" pitchFamily="50" charset="-128"/>
                        </a:rPr>
                        <a:t>を設立した。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・ゲーム以外にもリモートワークや会議など、さまざまな用途で利用が可能なレンタルスペースになっており、活用を呼びかけたい。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・レンタルスペースでの利用促進を促す「名刺型</a:t>
                      </a:r>
                      <a:r>
                        <a:rPr kumimoji="1" lang="en-US" altLang="ja-JP" sz="900" dirty="0">
                          <a:latin typeface="Meiryo UI" panose="020B0604030504040204" pitchFamily="50" charset="-128"/>
                          <a:ea typeface="Meiryo UI" panose="020B0604030504040204" pitchFamily="50" charset="-128"/>
                        </a:rPr>
                        <a:t>QR</a:t>
                      </a:r>
                      <a:r>
                        <a:rPr kumimoji="1" lang="ja-JP" altLang="en-US" sz="900" dirty="0">
                          <a:latin typeface="Meiryo UI" panose="020B0604030504040204" pitchFamily="50" charset="-128"/>
                          <a:ea typeface="Meiryo UI" panose="020B0604030504040204" pitchFamily="50" charset="-128"/>
                        </a:rPr>
                        <a:t>コード入りカード」を作成し、</a:t>
                      </a:r>
                      <a:r>
                        <a:rPr kumimoji="1" lang="en-US" altLang="ja-JP" sz="900" b="1" dirty="0">
                          <a:latin typeface="Meiryo UI" panose="020B0604030504040204" pitchFamily="50" charset="-128"/>
                          <a:ea typeface="Meiryo UI" panose="020B0604030504040204" pitchFamily="50" charset="-128"/>
                        </a:rPr>
                        <a:t>Web</a:t>
                      </a:r>
                      <a:r>
                        <a:rPr kumimoji="1" lang="ja-JP" altLang="en-US" sz="900" b="1" dirty="0">
                          <a:latin typeface="Meiryo UI" panose="020B0604030504040204" pitchFamily="50" charset="-128"/>
                          <a:ea typeface="Meiryo UI" panose="020B0604030504040204" pitchFamily="50" charset="-128"/>
                        </a:rPr>
                        <a:t>サイトや</a:t>
                      </a:r>
                      <a:r>
                        <a:rPr kumimoji="1" lang="en-US" altLang="ja-JP" sz="900" b="1" dirty="0">
                          <a:latin typeface="Meiryo UI" panose="020B0604030504040204" pitchFamily="50" charset="-128"/>
                          <a:ea typeface="Meiryo UI" panose="020B0604030504040204" pitchFamily="50" charset="-128"/>
                        </a:rPr>
                        <a:t>SNS</a:t>
                      </a:r>
                      <a:r>
                        <a:rPr kumimoji="1" lang="ja-JP" altLang="en-US" sz="900" b="1" dirty="0">
                          <a:latin typeface="Meiryo UI" panose="020B0604030504040204" pitchFamily="50" charset="-128"/>
                          <a:ea typeface="Meiryo UI" panose="020B0604030504040204" pitchFamily="50" charset="-128"/>
                        </a:rPr>
                        <a:t>で情報発信</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・商店街恒例行事「みんな</a:t>
                      </a:r>
                      <a:r>
                        <a:rPr kumimoji="1" lang="en-US" altLang="ja-JP" sz="900" dirty="0">
                          <a:latin typeface="Meiryo UI" panose="020B0604030504040204" pitchFamily="50" charset="-128"/>
                          <a:ea typeface="Meiryo UI" panose="020B0604030504040204" pitchFamily="50" charset="-128"/>
                        </a:rPr>
                        <a:t>Day</a:t>
                      </a:r>
                      <a:r>
                        <a:rPr kumimoji="1" lang="ja-JP" altLang="en-US" sz="900" dirty="0">
                          <a:latin typeface="Meiryo UI" panose="020B0604030504040204" pitchFamily="50" charset="-128"/>
                          <a:ea typeface="Meiryo UI" panose="020B0604030504040204" pitchFamily="50" charset="-128"/>
                        </a:rPr>
                        <a:t>参加！どんチャカフェスタ」で、</a:t>
                      </a:r>
                      <a:r>
                        <a:rPr kumimoji="1" lang="en-US" altLang="ja-JP" sz="900" b="1" dirty="0">
                          <a:latin typeface="Meiryo UI" panose="020B0604030504040204" pitchFamily="50" charset="-128"/>
                          <a:ea typeface="Meiryo UI" panose="020B0604030504040204" pitchFamily="50" charset="-128"/>
                        </a:rPr>
                        <a:t>e</a:t>
                      </a:r>
                      <a:r>
                        <a:rPr kumimoji="1" lang="ja-JP" altLang="en-US" sz="900" b="1" dirty="0">
                          <a:latin typeface="Meiryo UI" panose="020B0604030504040204" pitchFamily="50" charset="-128"/>
                          <a:ea typeface="Meiryo UI" panose="020B0604030504040204" pitchFamily="50" charset="-128"/>
                        </a:rPr>
                        <a:t>スポーツ体験会と競技大会を開催</a:t>
                      </a:r>
                      <a:r>
                        <a:rPr kumimoji="1" lang="ja-JP" altLang="en-US" sz="900" dirty="0">
                          <a:latin typeface="Meiryo UI" panose="020B0604030504040204" pitchFamily="50" charset="-128"/>
                          <a:ea typeface="Meiryo UI" panose="020B0604030504040204" pitchFamily="50" charset="-128"/>
                        </a:rPr>
                        <a:t>することによって「駅前</a:t>
                      </a:r>
                      <a:r>
                        <a:rPr kumimoji="1" lang="en-US" altLang="ja-JP" sz="900" dirty="0">
                          <a:latin typeface="Meiryo UI" panose="020B0604030504040204" pitchFamily="50" charset="-128"/>
                          <a:ea typeface="Meiryo UI" panose="020B0604030504040204" pitchFamily="50" charset="-128"/>
                        </a:rPr>
                        <a:t>e</a:t>
                      </a:r>
                      <a:r>
                        <a:rPr kumimoji="1" lang="ja-JP" altLang="en-US" sz="900" dirty="0">
                          <a:latin typeface="Meiryo UI" panose="020B0604030504040204" pitchFamily="50" charset="-128"/>
                          <a:ea typeface="Meiryo UI" panose="020B0604030504040204" pitchFamily="50" charset="-128"/>
                        </a:rPr>
                        <a:t>道場」の</a:t>
                      </a:r>
                      <a:r>
                        <a:rPr kumimoji="1" lang="en-US" altLang="ja-JP" sz="900" dirty="0">
                          <a:latin typeface="Meiryo UI" panose="020B0604030504040204" pitchFamily="50" charset="-128"/>
                          <a:ea typeface="Meiryo UI" panose="020B0604030504040204" pitchFamily="50" charset="-128"/>
                        </a:rPr>
                        <a:t>PR</a:t>
                      </a:r>
                      <a:r>
                        <a:rPr kumimoji="1" lang="ja-JP" altLang="en-US" sz="900" dirty="0">
                          <a:latin typeface="Meiryo UI" panose="020B0604030504040204" pitchFamily="50" charset="-128"/>
                          <a:ea typeface="Meiryo UI" panose="020B0604030504040204" pitchFamily="50" charset="-128"/>
                        </a:rPr>
                        <a:t>を実施。</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・イベントの様子はオンラインで配信。</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・日本のｅスポーツ界を牽引する民間企業も協力。有名な太鼓ゲームのトッププレイヤーをデモンストレーターに迎え、</a:t>
                      </a:r>
                      <a:r>
                        <a:rPr kumimoji="1" lang="ja-JP" altLang="en-US" sz="900" b="1" dirty="0">
                          <a:solidFill>
                            <a:schemeClr val="tx1"/>
                          </a:solidFill>
                          <a:latin typeface="Meiryo UI" panose="020B0604030504040204" pitchFamily="50" charset="-128"/>
                          <a:ea typeface="Meiryo UI" panose="020B0604030504040204" pitchFamily="50" charset="-128"/>
                        </a:rPr>
                        <a:t>小・中学生を中心におよそ</a:t>
                      </a:r>
                      <a:r>
                        <a:rPr kumimoji="1" lang="en-US" altLang="ja-JP" sz="900" b="1" dirty="0">
                          <a:solidFill>
                            <a:schemeClr val="tx1"/>
                          </a:solidFill>
                          <a:latin typeface="Meiryo UI" panose="020B0604030504040204" pitchFamily="50" charset="-128"/>
                          <a:ea typeface="Meiryo UI" panose="020B0604030504040204" pitchFamily="50" charset="-128"/>
                        </a:rPr>
                        <a:t>350</a:t>
                      </a:r>
                      <a:r>
                        <a:rPr kumimoji="1" lang="ja-JP" altLang="en-US" sz="900" b="1" dirty="0">
                          <a:solidFill>
                            <a:schemeClr val="tx1"/>
                          </a:solidFill>
                          <a:latin typeface="Meiryo UI" panose="020B0604030504040204" pitchFamily="50" charset="-128"/>
                          <a:ea typeface="Meiryo UI" panose="020B0604030504040204" pitchFamily="50" charset="-128"/>
                        </a:rPr>
                        <a:t>人が体験会に参加し、大盛況だった。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・このイベントをきっかけに、レンタルスペースの認知度が上がった。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■建物を空き店舗や更地にするのではなく、こうして商店街が活性化に取り組むことは、商店街のにぎわいの維持、空き店舗対策にもなっていきます。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だんじりを呼び水に、地域のにぎわいの拠点として、地域に根付き、</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年後の将来に残せるものになってくれたらという思いで今後も取り組んでいきたい。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■主催：岸和田駅前通商店街振興組合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■キャラクターデザイン：</a:t>
                      </a:r>
                      <a:r>
                        <a:rPr kumimoji="1" lang="zh-CN" altLang="en-US" sz="900" dirty="0">
                          <a:latin typeface="Meiryo UI" panose="020B0604030504040204" pitchFamily="50" charset="-128"/>
                          <a:ea typeface="Meiryo UI" panose="020B0604030504040204" pitchFamily="50" charset="-128"/>
                        </a:rPr>
                        <a:t>大阪府立久米田高等学校</a:t>
                      </a:r>
                      <a:endParaRPr kumimoji="1" lang="en-US" altLang="zh-CN"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e</a:t>
                      </a:r>
                      <a:r>
                        <a:rPr kumimoji="1" lang="ja-JP" altLang="en-US" sz="900" dirty="0">
                          <a:latin typeface="Meiryo UI" panose="020B0604030504040204" pitchFamily="50" charset="-128"/>
                          <a:ea typeface="Meiryo UI" panose="020B0604030504040204" pitchFamily="50" charset="-128"/>
                        </a:rPr>
                        <a:t>スポーツ：</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スサノオ</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https://osaka-shotengai-info.com/ss/kishiwadaekimae/</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■岸和田駅前通商店街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https://www.kishiwadashotengai.com/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■岸和田駅前通商店街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https://www.instagram.com/kishiwadashotengai/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035417" y="6802803"/>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レンタルスペース「駅前</a:t>
            </a:r>
            <a:r>
              <a:rPr lang="en-US" altLang="ja-JP" sz="800" dirty="0">
                <a:latin typeface="Meiryo UI" panose="020B0604030504040204" pitchFamily="50" charset="-128"/>
                <a:ea typeface="Meiryo UI" panose="020B0604030504040204" pitchFamily="50" charset="-128"/>
              </a:rPr>
              <a:t>e</a:t>
            </a:r>
            <a:r>
              <a:rPr lang="ja-JP" altLang="en-US" sz="800" dirty="0">
                <a:latin typeface="Meiryo UI" panose="020B0604030504040204" pitchFamily="50" charset="-128"/>
                <a:ea typeface="Meiryo UI" panose="020B0604030504040204" pitchFamily="50" charset="-128"/>
              </a:rPr>
              <a:t>道場」</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282834" y="6803996"/>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くつろぎの空間「駅前</a:t>
            </a:r>
            <a:r>
              <a:rPr lang="en-US" altLang="ja-JP" sz="800" dirty="0">
                <a:latin typeface="Meiryo UI" panose="020B0604030504040204" pitchFamily="50" charset="-128"/>
                <a:ea typeface="Meiryo UI" panose="020B0604030504040204" pitchFamily="50" charset="-128"/>
              </a:rPr>
              <a:t>CAFE </a:t>
            </a:r>
            <a:r>
              <a:rPr lang="ja-JP" altLang="en-US" sz="800" dirty="0">
                <a:latin typeface="Meiryo UI" panose="020B0604030504040204" pitchFamily="50" charset="-128"/>
                <a:ea typeface="Meiryo UI" panose="020B0604030504040204" pitchFamily="50" charset="-128"/>
              </a:rPr>
              <a:t>わだてん」</a:t>
            </a:r>
          </a:p>
        </p:txBody>
      </p:sp>
      <p:pic>
        <p:nvPicPr>
          <p:cNvPr id="4" name="図 3">
            <a:extLst>
              <a:ext uri="{FF2B5EF4-FFF2-40B4-BE49-F238E27FC236}">
                <a16:creationId xmlns:a16="http://schemas.microsoft.com/office/drawing/2014/main" id="{B790DB77-9720-59BB-53EC-747CE3B6E1D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138368" y="5728915"/>
            <a:ext cx="1413189" cy="1069108"/>
          </a:xfrm>
          <a:prstGeom prst="rect">
            <a:avLst/>
          </a:prstGeom>
        </p:spPr>
      </p:pic>
      <p:pic>
        <p:nvPicPr>
          <p:cNvPr id="9" name="図 8">
            <a:extLst>
              <a:ext uri="{FF2B5EF4-FFF2-40B4-BE49-F238E27FC236}">
                <a16:creationId xmlns:a16="http://schemas.microsoft.com/office/drawing/2014/main" id="{F4DBD7C9-1207-4393-D426-02571AD7CB5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76852" y="5719598"/>
            <a:ext cx="1593231" cy="1069108"/>
          </a:xfrm>
          <a:prstGeom prst="rect">
            <a:avLst/>
          </a:prstGeom>
        </p:spPr>
      </p:pic>
      <p:pic>
        <p:nvPicPr>
          <p:cNvPr id="18" name="図 17">
            <a:extLst>
              <a:ext uri="{FF2B5EF4-FFF2-40B4-BE49-F238E27FC236}">
                <a16:creationId xmlns:a16="http://schemas.microsoft.com/office/drawing/2014/main" id="{38155014-2BC0-1474-C9AF-A5654CDBDE6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22776" y="5719598"/>
            <a:ext cx="985791" cy="1019952"/>
          </a:xfrm>
          <a:prstGeom prst="rect">
            <a:avLst/>
          </a:prstGeom>
        </p:spPr>
      </p:pic>
      <p:sp>
        <p:nvSpPr>
          <p:cNvPr id="21" name="テキスト ボックス 20">
            <a:extLst>
              <a:ext uri="{FF2B5EF4-FFF2-40B4-BE49-F238E27FC236}">
                <a16:creationId xmlns:a16="http://schemas.microsoft.com/office/drawing/2014/main" id="{94B71449-BEA0-70E5-A241-CDAD0065A135}"/>
              </a:ext>
            </a:extLst>
          </p:cNvPr>
          <p:cNvSpPr txBox="1"/>
          <p:nvPr/>
        </p:nvSpPr>
        <p:spPr>
          <a:xfrm>
            <a:off x="157713" y="6741248"/>
            <a:ext cx="1124485" cy="33855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オリジナルキャラクター</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「わだてん」</a:t>
            </a:r>
          </a:p>
        </p:txBody>
      </p:sp>
      <p:sp>
        <p:nvSpPr>
          <p:cNvPr id="3" name="テキスト ボックス 2">
            <a:extLst>
              <a:ext uri="{FF2B5EF4-FFF2-40B4-BE49-F238E27FC236}">
                <a16:creationId xmlns:a16="http://schemas.microsoft.com/office/drawing/2014/main" id="{EC7EFB4E-A09D-1B03-2F92-AC350D67E57B}"/>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P7</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8140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砂川駅前商店会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所在地：泉南市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阪和線和泉砂川駅すぐ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32</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大阪府／ガイドマップとＨＰ、多言語展開で＜モデル創出事業＞</a:t>
                      </a:r>
                      <a:r>
                        <a:rPr lang="en-US" altLang="ja-JP" sz="800" dirty="0"/>
                        <a:t>(R6.2.27)</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大阪府／地域の方や観光客に知ってもらうため、多言語エリアマップを制作＜モデル創出事業＞</a:t>
                      </a:r>
                      <a:r>
                        <a:rPr lang="en-US" altLang="ja-JP" sz="800" dirty="0"/>
                        <a:t>(R5.12.19)</a:t>
                      </a: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デジタル対応への第一歩！ </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ガイドマップと</a:t>
                      </a:r>
                      <a:r>
                        <a:rPr kumimoji="1" lang="en-US" altLang="ja-JP" sz="1050" dirty="0">
                          <a:latin typeface="Meiryo UI" panose="020B0604030504040204" pitchFamily="50" charset="-128"/>
                          <a:ea typeface="Meiryo UI" panose="020B0604030504040204" pitchFamily="50" charset="-128"/>
                        </a:rPr>
                        <a:t>HP</a:t>
                      </a:r>
                      <a:r>
                        <a:rPr kumimoji="1" lang="ja-JP" altLang="en-US" sz="1050" dirty="0">
                          <a:latin typeface="Meiryo UI" panose="020B0604030504040204" pitchFamily="50" charset="-128"/>
                          <a:ea typeface="Meiryo UI" panose="020B0604030504040204" pitchFamily="50" charset="-128"/>
                        </a:rPr>
                        <a:t>による地域住民・観光客への魅力発信と商店会の結束強化</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地域の宅地開発等により新規移住者が増加しており、また関西国際空港からのアクセスも良く、藤の花の名所や旧熊野街道をはじめとする観光スポットが近隣に集まっている現状を踏まえ、新たな生活者や観光客に向けた情報発信を図るため、泉南地域と商店会の魅力を集約した</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か国語対応の「砂川駅前商店会ガイドマップ」を制作し、配架した。また、ガイドマップ制作と連携して、商店会の店舗紹介やイベント情報を発信する砂川駅前商店会ポータルサイトを制作し、 魅力発信に取り組むとともに、</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か国語の翻訳機能でインバウンド客にも</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①商店会の認知向上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・広域に向けて商店会の認知拡大を図りたい。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・周辺地域の宅地開発等により新規移住者が増加している現状を踏まえ、新規移住者向けに商店会の魅力を発信したい。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・関西国際空港からのアクセスも良いため、インバウンド対策を取り入れたい。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■「砂川駅前商店会ガイドマップ」</a:t>
                      </a:r>
                      <a:r>
                        <a:rPr kumimoji="1" lang="ja-JP" altLang="en-US" sz="900" dirty="0">
                          <a:latin typeface="Meiryo UI" panose="020B0604030504040204" pitchFamily="50" charset="-128"/>
                          <a:ea typeface="Meiryo UI" panose="020B0604030504040204" pitchFamily="50" charset="-128"/>
                        </a:rPr>
                        <a:t>の制作、配架</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・商店会の店舗情報や泉南地域の観光情報を、イラストや写真、マップ</a:t>
                      </a:r>
                      <a:r>
                        <a:rPr kumimoji="1" lang="ja-JP" altLang="en-US" sz="900" dirty="0">
                          <a:solidFill>
                            <a:schemeClr val="tx1"/>
                          </a:solidFill>
                          <a:latin typeface="Meiryo UI" panose="020B0604030504040204" pitchFamily="50" charset="-128"/>
                          <a:ea typeface="Meiryo UI" panose="020B0604030504040204" pitchFamily="50" charset="-128"/>
                        </a:rPr>
                        <a:t>で紹介。携帯しやすい</a:t>
                      </a:r>
                      <a:r>
                        <a:rPr kumimoji="1" lang="en-US" altLang="ja-JP" sz="900" dirty="0">
                          <a:solidFill>
                            <a:schemeClr val="tx1"/>
                          </a:solidFill>
                          <a:latin typeface="Meiryo UI" panose="020B0604030504040204" pitchFamily="50" charset="-128"/>
                          <a:ea typeface="Meiryo UI" panose="020B0604030504040204" pitchFamily="50" charset="-128"/>
                        </a:rPr>
                        <a:t>A4</a:t>
                      </a:r>
                      <a:r>
                        <a:rPr kumimoji="1" lang="ja-JP" altLang="en-US" sz="900" dirty="0">
                          <a:solidFill>
                            <a:schemeClr val="tx1"/>
                          </a:solidFill>
                          <a:latin typeface="Meiryo UI" panose="020B0604030504040204" pitchFamily="50" charset="-128"/>
                          <a:ea typeface="Meiryo UI" panose="020B0604030504040204" pitchFamily="50" charset="-128"/>
                        </a:rPr>
                        <a:t>三つ折り仕様で制作した。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・インバウンド対策として、</a:t>
                      </a:r>
                      <a:r>
                        <a:rPr kumimoji="1" lang="ja-JP" altLang="en-US" sz="900" b="1" dirty="0">
                          <a:solidFill>
                            <a:schemeClr val="tx1"/>
                          </a:solidFill>
                          <a:latin typeface="Meiryo UI" panose="020B0604030504040204" pitchFamily="50" charset="-128"/>
                          <a:ea typeface="Meiryo UI" panose="020B0604030504040204" pitchFamily="50" charset="-128"/>
                        </a:rPr>
                        <a:t>日英の</a:t>
                      </a:r>
                      <a:r>
                        <a:rPr kumimoji="1" lang="en-US" altLang="ja-JP" sz="900" b="1" dirty="0">
                          <a:solidFill>
                            <a:schemeClr val="tx1"/>
                          </a:solidFill>
                          <a:latin typeface="Meiryo UI" panose="020B0604030504040204" pitchFamily="50" charset="-128"/>
                          <a:ea typeface="Meiryo UI" panose="020B0604030504040204" pitchFamily="50" charset="-128"/>
                        </a:rPr>
                        <a:t>2</a:t>
                      </a:r>
                      <a:r>
                        <a:rPr kumimoji="1" lang="ja-JP" altLang="en-US" sz="900" b="1" dirty="0">
                          <a:solidFill>
                            <a:schemeClr val="tx1"/>
                          </a:solidFill>
                          <a:latin typeface="Meiryo UI" panose="020B0604030504040204" pitchFamily="50" charset="-128"/>
                          <a:ea typeface="Meiryo UI" panose="020B0604030504040204" pitchFamily="50" charset="-128"/>
                        </a:rPr>
                        <a:t>か国語</a:t>
                      </a:r>
                      <a:r>
                        <a:rPr kumimoji="1" lang="ja-JP" altLang="en-US" sz="900" dirty="0">
                          <a:solidFill>
                            <a:schemeClr val="tx1"/>
                          </a:solidFill>
                          <a:latin typeface="Meiryo UI" panose="020B0604030504040204" pitchFamily="50" charset="-128"/>
                          <a:ea typeface="Meiryo UI" panose="020B0604030504040204" pitchFamily="50" charset="-128"/>
                        </a:rPr>
                        <a:t>に対応。各店舗情報の横に</a:t>
                      </a:r>
                      <a:r>
                        <a:rPr kumimoji="1" lang="en-US" altLang="ja-JP" sz="900" dirty="0">
                          <a:solidFill>
                            <a:schemeClr val="tx1"/>
                          </a:solidFill>
                          <a:latin typeface="Meiryo UI" panose="020B0604030504040204" pitchFamily="50" charset="-128"/>
                          <a:ea typeface="Meiryo UI" panose="020B0604030504040204" pitchFamily="50" charset="-128"/>
                        </a:rPr>
                        <a:t>QR</a:t>
                      </a:r>
                      <a:r>
                        <a:rPr kumimoji="1" lang="ja-JP" altLang="en-US" sz="900" dirty="0">
                          <a:solidFill>
                            <a:schemeClr val="tx1"/>
                          </a:solidFill>
                          <a:latin typeface="Meiryo UI" panose="020B0604030504040204" pitchFamily="50" charset="-128"/>
                          <a:ea typeface="Meiryo UI" panose="020B0604030504040204" pitchFamily="50" charset="-128"/>
                        </a:rPr>
                        <a:t>コードを載せ、ポータルサイトへ直接アクセスができるよう工夫。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JR</a:t>
                      </a:r>
                      <a:r>
                        <a:rPr kumimoji="1" lang="ja-JP" altLang="en-US" sz="900" b="0" dirty="0">
                          <a:solidFill>
                            <a:schemeClr val="tx1"/>
                          </a:solidFill>
                          <a:latin typeface="Meiryo UI" panose="020B0604030504040204" pitchFamily="50" charset="-128"/>
                          <a:ea typeface="Meiryo UI" panose="020B0604030504040204" pitchFamily="50" charset="-128"/>
                        </a:rPr>
                        <a:t>和泉砂川駅、観光協会、泉南市などの協力のもと、</a:t>
                      </a:r>
                      <a:r>
                        <a:rPr kumimoji="1" lang="ja-JP" altLang="en-US" sz="900" b="1" dirty="0">
                          <a:solidFill>
                            <a:schemeClr val="tx1"/>
                          </a:solidFill>
                          <a:latin typeface="Meiryo UI" panose="020B0604030504040204" pitchFamily="50" charset="-128"/>
                          <a:ea typeface="Meiryo UI" panose="020B0604030504040204" pitchFamily="50" charset="-128"/>
                        </a:rPr>
                        <a:t>公共施設や会員店舗に配架した</a:t>
                      </a:r>
                      <a:r>
                        <a:rPr kumimoji="1" lang="ja-JP" altLang="en-US" sz="900" dirty="0">
                          <a:latin typeface="Meiryo UI" panose="020B0604030504040204" pitchFamily="50" charset="-128"/>
                          <a:ea typeface="Meiryo UI" panose="020B0604030504040204" pitchFamily="50" charset="-128"/>
                        </a:rPr>
                        <a:t>。</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・ガイドマップを公共施設や会員店舗に配架したことで、来街促進につながり、周辺地域からの来街を促しつつ、</a:t>
                      </a:r>
                      <a:r>
                        <a:rPr kumimoji="1" lang="ja-JP" altLang="en-US" sz="900" b="1" dirty="0">
                          <a:solidFill>
                            <a:schemeClr val="tx1"/>
                          </a:solidFill>
                          <a:latin typeface="Meiryo UI" panose="020B0604030504040204" pitchFamily="50" charset="-128"/>
                          <a:ea typeface="Meiryo UI" panose="020B0604030504040204" pitchFamily="50" charset="-128"/>
                        </a:rPr>
                        <a:t>商店街内を回遊してもらうような動線を作ることができた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・店舗や近隣住民からは「良いものができた」と高評価を得た。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月の藤まつりには多くの方が来街し、マップを通じてインバウンド客や若者を呼び込むことができた。来街者が増加し、新しい会員加盟に繋げていくための基盤づくりができた。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824705">
                <a:tc gridSpan="2">
                  <a:txBody>
                    <a:bodyPr/>
                    <a:lstStyle/>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②ポータルサイトの開設</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を活用し、商店街や地域の魅力を発信したい。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・関西国際空港からのアクセスも良いため、インバウンド対策として多言語対応を取り入れたい。インバウンド客へも</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多言語翻訳機能付きポータルサイト</a:t>
                      </a:r>
                      <a:r>
                        <a:rPr kumimoji="1" lang="ja-JP" altLang="en-US" sz="900" b="0" dirty="0">
                          <a:solidFill>
                            <a:schemeClr val="tx1"/>
                          </a:solidFill>
                          <a:latin typeface="Meiryo UI" panose="020B0604030504040204" pitchFamily="50" charset="-128"/>
                          <a:ea typeface="Meiryo UI" panose="020B0604030504040204" pitchFamily="50" charset="-128"/>
                        </a:rPr>
                        <a:t>の作成</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・ガイドマップと連動したポータルサイトを作成。</a:t>
                      </a:r>
                      <a:r>
                        <a:rPr kumimoji="1" lang="ja-JP" altLang="en-US" sz="900" b="1" dirty="0">
                          <a:solidFill>
                            <a:schemeClr val="tx1"/>
                          </a:solidFill>
                          <a:latin typeface="Meiryo UI" panose="020B0604030504040204" pitchFamily="50" charset="-128"/>
                          <a:ea typeface="Meiryo UI" panose="020B0604030504040204" pitchFamily="50" charset="-128"/>
                        </a:rPr>
                        <a:t>商店会店舗の最新情報や、観光情報を発信</a:t>
                      </a:r>
                      <a:r>
                        <a:rPr kumimoji="1" lang="ja-JP" altLang="en-US" sz="900" b="0" dirty="0">
                          <a:solidFill>
                            <a:schemeClr val="tx1"/>
                          </a:solidFill>
                          <a:latin typeface="Meiryo UI" panose="020B0604030504040204" pitchFamily="50" charset="-128"/>
                          <a:ea typeface="Meiryo UI" panose="020B0604030504040204" pitchFamily="50" charset="-128"/>
                        </a:rPr>
                        <a:t>し、商店会の認知向上と回遊促進を図った。</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6</a:t>
                      </a:r>
                      <a:r>
                        <a:rPr kumimoji="1" lang="ja-JP" altLang="en-US" sz="900" b="1" dirty="0">
                          <a:solidFill>
                            <a:schemeClr val="tx1"/>
                          </a:solidFill>
                          <a:latin typeface="Meiryo UI" panose="020B0604030504040204" pitchFamily="50" charset="-128"/>
                          <a:ea typeface="Meiryo UI" panose="020B0604030504040204" pitchFamily="50" charset="-128"/>
                        </a:rPr>
                        <a:t>か国語</a:t>
                      </a:r>
                      <a:r>
                        <a:rPr kumimoji="1" lang="ja-JP" altLang="en-US" sz="900" b="0" dirty="0">
                          <a:solidFill>
                            <a:schemeClr val="tx1"/>
                          </a:solidFill>
                          <a:latin typeface="Meiryo UI" panose="020B0604030504040204" pitchFamily="50" charset="-128"/>
                          <a:ea typeface="Meiryo UI" panose="020B0604030504040204" pitchFamily="50" charset="-128"/>
                        </a:rPr>
                        <a:t>（英語・中国語</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簡体字・繁体字</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・韓国語・フランス語・タイ語</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の翻訳機能を備え</a:t>
                      </a:r>
                      <a:r>
                        <a:rPr kumimoji="1" lang="ja-JP" altLang="en-US" sz="900" b="0" dirty="0">
                          <a:solidFill>
                            <a:schemeClr val="tx1"/>
                          </a:solidFill>
                          <a:latin typeface="Meiryo UI" panose="020B0604030504040204" pitchFamily="50" charset="-128"/>
                          <a:ea typeface="Meiryo UI" panose="020B0604030504040204" pitchFamily="50" charset="-128"/>
                        </a:rPr>
                        <a:t>、インバウンド客への対策を構じた。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・サイト開設後１か月で</a:t>
                      </a:r>
                      <a:r>
                        <a:rPr kumimoji="1" lang="en-US" altLang="ja-JP" sz="900" b="1" dirty="0">
                          <a:solidFill>
                            <a:schemeClr val="tx1"/>
                          </a:solidFill>
                          <a:latin typeface="Meiryo UI" panose="020B0604030504040204" pitchFamily="50" charset="-128"/>
                          <a:ea typeface="Meiryo UI" panose="020B0604030504040204" pitchFamily="50" charset="-128"/>
                        </a:rPr>
                        <a:t>3,200</a:t>
                      </a:r>
                      <a:r>
                        <a:rPr kumimoji="1" lang="ja-JP" altLang="en-US" sz="900" b="1" dirty="0">
                          <a:solidFill>
                            <a:schemeClr val="tx1"/>
                          </a:solidFill>
                          <a:latin typeface="Meiryo UI" panose="020B0604030504040204" pitchFamily="50" charset="-128"/>
                          <a:ea typeface="Meiryo UI" panose="020B0604030504040204" pitchFamily="50" charset="-128"/>
                        </a:rPr>
                        <a:t>件のアクセス</a:t>
                      </a:r>
                      <a:r>
                        <a:rPr kumimoji="1" lang="ja-JP" altLang="en-US" sz="900" b="0" dirty="0">
                          <a:solidFill>
                            <a:schemeClr val="tx1"/>
                          </a:solidFill>
                          <a:latin typeface="Meiryo UI" panose="020B0604030504040204" pitchFamily="50" charset="-128"/>
                          <a:ea typeface="Meiryo UI" panose="020B0604030504040204" pitchFamily="50" charset="-128"/>
                        </a:rPr>
                        <a:t>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・商店会店舗や近隣住民からの反響は高評価だった。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年度は</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内の地図や店舗の差し替えを行い、年末に向けてのイベント告知の準備を進めている。ポータルサイトの運用を次世代に継承しつつ、商店会の情報発信ツールとして継続して活用している。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■コロナ禍以後約３年ぶりの商店会活動再開の、最初の活動案件として、モデル創出事業に取り組ませていただきました。</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年ぶりの役員会では、デジタルへの取り組みの必要性や具体的な要望が述べられ、当事業である程度要望に応えられたと考えています。 以前からの懸案であった商店会のポータルサイトが完成し、今後の商店会の組織力強化や会員間の連携が促進されることを期待したいと思います。また、泉南市や観光協会、和泉砂川駅などと連携し、意見交換をしながら当該事業を進められたことは、商店会として有意義でした。当事業をきっかけに、世代交代、商店会活動の在り方など、将来について模索するきっかけになればと考え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36069">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■主催：砂川駅前商店会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■協力：泉南市、泉南市観光協会、</a:t>
                      </a:r>
                      <a:r>
                        <a:rPr kumimoji="1" lang="en-US" altLang="ja-JP" sz="900" dirty="0">
                          <a:latin typeface="Meiryo UI" panose="020B0604030504040204" pitchFamily="50" charset="-128"/>
                          <a:ea typeface="Meiryo UI" panose="020B0604030504040204" pitchFamily="50" charset="-128"/>
                        </a:rPr>
                        <a:t>JR</a:t>
                      </a:r>
                      <a:r>
                        <a:rPr kumimoji="1" lang="ja-JP" altLang="en-US" sz="900" dirty="0">
                          <a:latin typeface="Meiryo UI" panose="020B0604030504040204" pitchFamily="50" charset="-128"/>
                          <a:ea typeface="Meiryo UI" panose="020B0604030504040204" pitchFamily="50" charset="-128"/>
                        </a:rPr>
                        <a:t>和泉砂川駅　ほか</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58773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https://osaka-shotengai-info.com/ss/sunagawaekimae/</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■砂川駅前商店会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https://osaka-sunagawaekimae.com/</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455692" y="6794996"/>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年度作成したガイドマップ</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80652" y="6741248"/>
            <a:ext cx="1471223"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年度開設ホームページ</a:t>
            </a:r>
            <a:endParaRPr lang="en-US" altLang="ja-JP" sz="800" dirty="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TOP</a:t>
            </a:r>
            <a:r>
              <a:rPr lang="ja-JP" altLang="en-US" sz="800" dirty="0">
                <a:latin typeface="Meiryo UI" panose="020B0604030504040204" pitchFamily="50" charset="-128"/>
                <a:ea typeface="Meiryo UI" panose="020B0604030504040204" pitchFamily="50" charset="-128"/>
              </a:rPr>
              <a:t>画面</a:t>
            </a:r>
          </a:p>
        </p:txBody>
      </p:sp>
      <p:pic>
        <p:nvPicPr>
          <p:cNvPr id="4" name="図 3">
            <a:extLst>
              <a:ext uri="{FF2B5EF4-FFF2-40B4-BE49-F238E27FC236}">
                <a16:creationId xmlns:a16="http://schemas.microsoft.com/office/drawing/2014/main" id="{2418F1E9-A91A-2318-8A3E-BF16C89BBE7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2611" y="5875535"/>
            <a:ext cx="1379265" cy="905364"/>
          </a:xfrm>
          <a:prstGeom prst="rect">
            <a:avLst/>
          </a:prstGeom>
        </p:spPr>
      </p:pic>
      <p:pic>
        <p:nvPicPr>
          <p:cNvPr id="7" name="図 6">
            <a:extLst>
              <a:ext uri="{FF2B5EF4-FFF2-40B4-BE49-F238E27FC236}">
                <a16:creationId xmlns:a16="http://schemas.microsoft.com/office/drawing/2014/main" id="{1695D37E-8B76-3A8D-3C88-E98E2D0447D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363056" y="5877959"/>
            <a:ext cx="1960334" cy="942945"/>
          </a:xfrm>
          <a:prstGeom prst="rect">
            <a:avLst/>
          </a:prstGeom>
        </p:spPr>
      </p:pic>
      <p:sp>
        <p:nvSpPr>
          <p:cNvPr id="2" name="テキスト ボックス 1">
            <a:extLst>
              <a:ext uri="{FF2B5EF4-FFF2-40B4-BE49-F238E27FC236}">
                <a16:creationId xmlns:a16="http://schemas.microsoft.com/office/drawing/2014/main" id="{ED604A35-2DD9-2169-98C3-2BD05E721054}"/>
              </a:ext>
            </a:extLst>
          </p:cNvPr>
          <p:cNvSpPr txBox="1"/>
          <p:nvPr/>
        </p:nvSpPr>
        <p:spPr>
          <a:xfrm>
            <a:off x="7183642" y="8979"/>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P8</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7627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8890</Words>
  <Application>Microsoft Office PowerPoint</Application>
  <PresentationFormat>ユーザー設定</PresentationFormat>
  <Paragraphs>563</Paragraphs>
  <Slides>9</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9</vt:i4>
      </vt:variant>
    </vt:vector>
  </HeadingPairs>
  <TitlesOfParts>
    <vt:vector size="17" baseType="lpstr">
      <vt:lpstr>Meiryo UI</vt:lpstr>
      <vt:lpstr>UD デジタル 教科書体 NK-R</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2024-08-26T02:00:50Z</dcterms:created>
  <dcterms:modified xsi:type="dcterms:W3CDTF">2026-03-27T07:30:00Z</dcterms:modified>
</cp:coreProperties>
</file>