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9"/>
  </p:notesMasterIdLst>
  <p:handoutMasterIdLst>
    <p:handoutMasterId r:id="rId10"/>
  </p:handoutMasterIdLst>
  <p:sldIdLst>
    <p:sldId id="264" r:id="rId3"/>
    <p:sldId id="260" r:id="rId4"/>
    <p:sldId id="261" r:id="rId5"/>
    <p:sldId id="265" r:id="rId6"/>
    <p:sldId id="267" r:id="rId7"/>
    <p:sldId id="266" r:id="rId8"/>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4"/>
            <p14:sldId id="260"/>
            <p14:sldId id="261"/>
            <p14:sldId id="265"/>
            <p14:sldId id="267"/>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896" autoAdjust="0"/>
  </p:normalViewPr>
  <p:slideViewPr>
    <p:cSldViewPr snapToGrid="0">
      <p:cViewPr varScale="1">
        <p:scale>
          <a:sx n="93" d="100"/>
          <a:sy n="93" d="100"/>
        </p:scale>
        <p:origin x="1037"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2025/8/27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2025/8/27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08351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404040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22389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66083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06250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06496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7932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88089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19237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15871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2025/8/27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42965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2025/8/27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92601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2025/8/27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17457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8/27/2025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2025/8/27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9814679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arp.da.ndl.go.jp/info:ndljp/pid/13697672/www.pref.osaka.lg.jp/shogyoshien/minmamo/shourepo_4032.html" TargetMode="External"/><Relationship Id="rId7" Type="http://schemas.openxmlformats.org/officeDocument/2006/relationships/hyperlink" Target="https://www.instagram.com/tocotoco_suit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uita-asahidori.com/" TargetMode="External"/><Relationship Id="rId5" Type="http://schemas.openxmlformats.org/officeDocument/2006/relationships/hyperlink" Target="https://osaka-shotengai-info.com/ss/suitashiasahidori/" TargetMode="External"/><Relationship Id="rId4" Type="http://schemas.openxmlformats.org/officeDocument/2006/relationships/hyperlink" Target="https://warp.da.ndl.go.jp/info:ndljp/pid/13697672/www.pref.osaka.lg.jp/shogyoshien/minmamo/shourepo_3053.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eti.go.jp/press/2024/07/20240723002/20240723002.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arp.da.ndl.go.jp/info:ndljp/pid/13697672/www.pref.osaka.lg.jp/shogyoshien/minmamo/shourepo_4032.html" TargetMode="External"/><Relationship Id="rId7" Type="http://schemas.openxmlformats.org/officeDocument/2006/relationships/hyperlink" Target="https://www.instagram.com/suita_asah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uita-asahidori.com/" TargetMode="External"/><Relationship Id="rId5" Type="http://schemas.openxmlformats.org/officeDocument/2006/relationships/hyperlink" Target="https://osaka-shotengai-info.com/ss/suitashiasahidori/" TargetMode="External"/><Relationship Id="rId10" Type="http://schemas.openxmlformats.org/officeDocument/2006/relationships/image" Target="../media/image11.jpg"/><Relationship Id="rId4" Type="http://schemas.openxmlformats.org/officeDocument/2006/relationships/hyperlink" Target="https://warp.da.ndl.go.jp/info:ndljp/pid/13697672/www.pref.osaka.lg.jp/shogyoshien/minmamo/shourepo_3053.html" TargetMode="Externa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arp.da.ndl.go.jp/info:ndljp/pid/13697672/www.pref.osaka.lg.jp/shogyoshien/minmamo/shourepo_4032.html" TargetMode="External"/><Relationship Id="rId7" Type="http://schemas.openxmlformats.org/officeDocument/2006/relationships/hyperlink" Target="https://www.instagram.com/suita_asah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ita-asahidori.com/" TargetMode="External"/><Relationship Id="rId5" Type="http://schemas.openxmlformats.org/officeDocument/2006/relationships/hyperlink" Target="https://osaka-shotengai-info.com/ss/suitashiasahidori/" TargetMode="External"/><Relationship Id="rId10" Type="http://schemas.openxmlformats.org/officeDocument/2006/relationships/image" Target="../media/image14.jpeg"/><Relationship Id="rId4" Type="http://schemas.openxmlformats.org/officeDocument/2006/relationships/hyperlink" Target="https://warp.da.ndl.go.jp/info:ndljp/pid/13697672/www.pref.osaka.lg.jp/shogyoshien/minmamo/shourepo_3053.html" TargetMode="Externa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arp.da.ndl.go.jp/info:ndljp/pid/13697672/www.pref.osaka.lg.jp/shogyoshien/minmamo/shourepo_5046.html" TargetMode="External"/><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instagram.com/shimacen/" TargetMode="External"/><Relationship Id="rId5" Type="http://schemas.openxmlformats.org/officeDocument/2006/relationships/hyperlink" Target="https://osaka-shotengai-info.com/ss/shimamoto_center/" TargetMode="External"/><Relationship Id="rId4" Type="http://schemas.openxmlformats.org/officeDocument/2006/relationships/hyperlink" Target="https://warp.da.ndl.go.jp/info:ndljp/pid/13697672/www.pref.osaka.lg.jp/shogyoshien/minmamo/shourepo_5032.html" TargetMode="Externa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2997412942"/>
              </p:ext>
            </p:extLst>
          </p:nvPr>
        </p:nvGraphicFramePr>
        <p:xfrm>
          <a:off x="14414" y="720869"/>
          <a:ext cx="9326272" cy="3805078"/>
        </p:xfrm>
        <a:graphic>
          <a:graphicData uri="http://schemas.openxmlformats.org/drawingml/2006/table">
            <a:tbl>
              <a:tblPr firstRow="1" bandRow="1">
                <a:tableStyleId>{3B4B98B0-60AC-42C2-AFA5-B58CD77FA1E5}</a:tableStyleId>
              </a:tblPr>
              <a:tblGrid>
                <a:gridCol w="1692383">
                  <a:extLst>
                    <a:ext uri="{9D8B030D-6E8A-4147-A177-3AD203B41FA5}">
                      <a16:colId xmlns:a16="http://schemas.microsoft.com/office/drawing/2014/main" val="401855506"/>
                    </a:ext>
                  </a:extLst>
                </a:gridCol>
                <a:gridCol w="732609">
                  <a:extLst>
                    <a:ext uri="{9D8B030D-6E8A-4147-A177-3AD203B41FA5}">
                      <a16:colId xmlns:a16="http://schemas.microsoft.com/office/drawing/2014/main" val="3004882159"/>
                    </a:ext>
                  </a:extLst>
                </a:gridCol>
                <a:gridCol w="5295900">
                  <a:extLst>
                    <a:ext uri="{9D8B030D-6E8A-4147-A177-3AD203B41FA5}">
                      <a16:colId xmlns:a16="http://schemas.microsoft.com/office/drawing/2014/main" val="2500525537"/>
                    </a:ext>
                  </a:extLst>
                </a:gridCol>
                <a:gridCol w="830580">
                  <a:extLst>
                    <a:ext uri="{9D8B030D-6E8A-4147-A177-3AD203B41FA5}">
                      <a16:colId xmlns:a16="http://schemas.microsoft.com/office/drawing/2014/main" val="2286662663"/>
                    </a:ext>
                  </a:extLst>
                </a:gridCol>
                <a:gridCol w="774800">
                  <a:extLst>
                    <a:ext uri="{9D8B030D-6E8A-4147-A177-3AD203B41FA5}">
                      <a16:colId xmlns:a16="http://schemas.microsoft.com/office/drawing/2014/main" val="3769021128"/>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吹田市旭通商店街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協同組合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「地域にかがやく わがまち商店街表彰</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2024</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」受賞</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空き店舗を活用した、新たな顧客を呼び込む仕掛けづくり</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吹田市旭通商店街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協同組合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地域のサポーターによる子育て世帯の立場での魅力発掘・発信</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7198576"/>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吹田市旭通商店街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協同組合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地域と連携した活性化イベント「すいたライジングサン」初の試み！</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アプリを使ったなぞときスタンプラリーで</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ファミリー層の回遊促進と地域内の見守り体制の強化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079941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島本町商業協同組合 </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島本センター</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島本町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デジタルとアナログのハイブリッド対応による、広報強化とにぎわいづくり</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R6-33</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三島</a:t>
            </a: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地域）</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82965"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1556700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846130039"/>
              </p:ext>
            </p:extLst>
          </p:nvPr>
        </p:nvGraphicFramePr>
        <p:xfrm>
          <a:off x="-11072" y="226616"/>
          <a:ext cx="9370971" cy="7053282"/>
        </p:xfrm>
        <a:graphic>
          <a:graphicData uri="http://schemas.openxmlformats.org/drawingml/2006/table">
            <a:tbl>
              <a:tblPr firstRow="1" bandRow="1">
                <a:tableStyleId>{93296810-A885-4BE3-A3E7-6D5BEEA58F35}</a:tableStyleId>
              </a:tblPr>
              <a:tblGrid>
                <a:gridCol w="2595470">
                  <a:extLst>
                    <a:ext uri="{9D8B030D-6E8A-4147-A177-3AD203B41FA5}">
                      <a16:colId xmlns:a16="http://schemas.microsoft.com/office/drawing/2014/main" val="1247304762"/>
                    </a:ext>
                  </a:extLst>
                </a:gridCol>
                <a:gridCol w="140353">
                  <a:extLst>
                    <a:ext uri="{9D8B030D-6E8A-4147-A177-3AD203B41FA5}">
                      <a16:colId xmlns:a16="http://schemas.microsoft.com/office/drawing/2014/main" val="2386351658"/>
                    </a:ext>
                  </a:extLst>
                </a:gridCol>
                <a:gridCol w="2038092">
                  <a:extLst>
                    <a:ext uri="{9D8B030D-6E8A-4147-A177-3AD203B41FA5}">
                      <a16:colId xmlns:a16="http://schemas.microsoft.com/office/drawing/2014/main" val="4136233601"/>
                    </a:ext>
                  </a:extLst>
                </a:gridCol>
                <a:gridCol w="409550">
                  <a:extLst>
                    <a:ext uri="{9D8B030D-6E8A-4147-A177-3AD203B41FA5}">
                      <a16:colId xmlns:a16="http://schemas.microsoft.com/office/drawing/2014/main" val="2712263883"/>
                    </a:ext>
                  </a:extLst>
                </a:gridCol>
                <a:gridCol w="686155">
                  <a:extLst>
                    <a:ext uri="{9D8B030D-6E8A-4147-A177-3AD203B41FA5}">
                      <a16:colId xmlns:a16="http://schemas.microsoft.com/office/drawing/2014/main" val="1134428704"/>
                    </a:ext>
                  </a:extLst>
                </a:gridCol>
                <a:gridCol w="3501351">
                  <a:extLst>
                    <a:ext uri="{9D8B030D-6E8A-4147-A177-3AD203B41FA5}">
                      <a16:colId xmlns:a16="http://schemas.microsoft.com/office/drawing/2014/main" val="268226434"/>
                    </a:ext>
                  </a:extLst>
                </a:gridCol>
              </a:tblGrid>
              <a:tr h="228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吹田市旭通商店街協同組合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所在地：吹田市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吹田駅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90</a:t>
                      </a:r>
                      <a:r>
                        <a:rPr kumimoji="1" lang="ja-JP" altLang="en-US" sz="800" b="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大阪府／カフェ通じて地域交流 持続可能な商店街へ</a:t>
                      </a:r>
                      <a:r>
                        <a:rPr lang="en-US" altLang="ja-JP" sz="800" dirty="0">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モデル創出事業</a:t>
                      </a:r>
                      <a:r>
                        <a:rPr lang="en-US" altLang="ja-JP" sz="800" dirty="0">
                          <a:latin typeface="Meiryo UI" panose="020B0604030504040204" pitchFamily="50" charset="-128"/>
                          <a:ea typeface="Meiryo UI" panose="020B0604030504040204" pitchFamily="50" charset="-128"/>
                          <a:hlinkClick r:id="rId3"/>
                        </a:rPr>
                        <a:t>〉 (ndl.go.jp)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R4.9.30</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hlinkClick r:id="rId4"/>
                        </a:rPr>
                        <a:t>大阪府／「まちプランナー」と一緒に、便利で楽しい商店街づくり ＜モデル創出事業＞ </a:t>
                      </a:r>
                      <a:endParaRPr lang="en-US" altLang="ja-JP" sz="800" dirty="0">
                        <a:latin typeface="Meiryo UI" panose="020B0604030504040204" pitchFamily="50" charset="-128"/>
                        <a:ea typeface="Meiryo UI" panose="020B0604030504040204" pitchFamily="50" charset="-128"/>
                        <a:hlinkClick r:id="rId4"/>
                      </a:endParaRPr>
                    </a:p>
                    <a:p>
                      <a:r>
                        <a:rPr lang="en-US" altLang="ja-JP" sz="800" dirty="0">
                          <a:latin typeface="Meiryo UI" panose="020B0604030504040204" pitchFamily="50" charset="-128"/>
                          <a:ea typeface="Meiryo UI" panose="020B0604030504040204" pitchFamily="50" charset="-128"/>
                          <a:hlinkClick r:id="rId4"/>
                        </a:rPr>
                        <a:t>  (ndl.go.jp)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R4.1.11</a:t>
                      </a:r>
                      <a:r>
                        <a:rPr lang="ja-JP" altLang="en-US" sz="800" dirty="0">
                          <a:latin typeface="Meiryo UI" panose="020B0604030504040204" pitchFamily="50" charset="-128"/>
                          <a:ea typeface="Meiryo UI" panose="020B0604030504040204" pitchFamily="50" charset="-128"/>
                        </a:rPr>
                        <a:t>）　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415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81699797"/>
                  </a:ext>
                </a:extLst>
              </a:tr>
              <a:tr h="432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「地域にかがやく わがまち商店街表彰</a:t>
                      </a:r>
                      <a:r>
                        <a:rPr kumimoji="1" lang="en-US" altLang="ja-JP" sz="1050" b="0" dirty="0">
                          <a:solidFill>
                            <a:schemeClr val="tx1"/>
                          </a:solidFill>
                          <a:latin typeface="Meiryo UI" panose="020B0604030504040204" pitchFamily="50" charset="-128"/>
                          <a:ea typeface="Meiryo UI" panose="020B0604030504040204" pitchFamily="50" charset="-128"/>
                        </a:rPr>
                        <a:t>2024</a:t>
                      </a:r>
                      <a:r>
                        <a:rPr kumimoji="1" lang="ja-JP" altLang="en-US" sz="1050" b="0" dirty="0">
                          <a:solidFill>
                            <a:schemeClr val="tx1"/>
                          </a:solidFill>
                          <a:latin typeface="Meiryo UI" panose="020B0604030504040204" pitchFamily="50" charset="-128"/>
                          <a:ea typeface="Meiryo UI" panose="020B0604030504040204" pitchFamily="50" charset="-128"/>
                        </a:rPr>
                        <a:t>」受賞</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　空き店舗を活用した、新たな顧客を呼び込む仕掛けづくり</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令和３年度大阪府商店街等モデル創出普及事業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大阪府　令和</a:t>
                      </a:r>
                      <a:r>
                        <a:rPr kumimoji="1" lang="ja-JP" altLang="en-US" sz="800" dirty="0">
                          <a:latin typeface="Meiryo UI" panose="020B0604030504040204" pitchFamily="50" charset="-128"/>
                          <a:ea typeface="Meiryo UI" panose="020B0604030504040204" pitchFamily="50" charset="-128"/>
                        </a:rPr>
                        <a:t>５</a:t>
                      </a:r>
                      <a:r>
                        <a:rPr kumimoji="1" lang="zh-TW" altLang="en-US" sz="800" dirty="0">
                          <a:latin typeface="Meiryo UI" panose="020B0604030504040204" pitchFamily="50" charset="-128"/>
                          <a:ea typeface="Meiryo UI" panose="020B0604030504040204" pitchFamily="50" charset="-128"/>
                        </a:rPr>
                        <a:t>年度</a:t>
                      </a:r>
                      <a:r>
                        <a:rPr kumimoji="1" lang="ja-JP" altLang="en-US" sz="800" dirty="0">
                          <a:latin typeface="Meiryo UI" panose="020B0604030504040204" pitchFamily="50" charset="-128"/>
                          <a:ea typeface="Meiryo UI" panose="020B0604030504040204" pitchFamily="50" charset="-128"/>
                        </a:rPr>
                        <a:t>商店街店舗魅力向上支援事業（観光コンテンツ型）</a:t>
                      </a:r>
                      <a:endParaRPr kumimoji="1" lang="en-US" altLang="zh-TW"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■吹田市　空き店舗活用事業　ほか</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lnL w="12700" cmpd="sng">
                      <a:noFill/>
                    </a:lnL>
                  </a:tcPr>
                </a:tc>
                <a:extLst>
                  <a:ext uri="{0D108BD9-81ED-4DB2-BD59-A6C34878D82A}">
                    <a16:rowId xmlns:a16="http://schemas.microsoft.com/office/drawing/2014/main" val="1002725198"/>
                  </a:ext>
                </a:extLst>
              </a:tr>
              <a:tr h="22415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T w="12700" cmpd="sng">
                      <a:noFill/>
                    </a:lnT>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3792655"/>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■令和６年</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23</a:t>
                      </a:r>
                      <a:r>
                        <a:rPr kumimoji="1" lang="ja-JP" altLang="en-US" sz="900" b="0" dirty="0">
                          <a:solidFill>
                            <a:schemeClr val="tx1"/>
                          </a:solidFill>
                          <a:latin typeface="Meiryo UI" panose="020B0604030504040204" pitchFamily="50" charset="-128"/>
                          <a:ea typeface="Meiryo UI" panose="020B0604030504040204" pitchFamily="50" charset="-128"/>
                        </a:rPr>
                        <a:t>日、経済産業省内で、</a:t>
                      </a:r>
                      <a:r>
                        <a:rPr kumimoji="1" lang="ja-JP" altLang="en-US" sz="900" b="1" dirty="0">
                          <a:solidFill>
                            <a:schemeClr val="tx1"/>
                          </a:solidFill>
                          <a:latin typeface="Meiryo UI" panose="020B0604030504040204" pitchFamily="50" charset="-128"/>
                          <a:ea typeface="Meiryo UI" panose="020B0604030504040204" pitchFamily="50" charset="-128"/>
                        </a:rPr>
                        <a:t>「地域にかがやく わがまち商店街表彰</a:t>
                      </a:r>
                      <a:r>
                        <a:rPr kumimoji="1" lang="en-US" altLang="ja-JP" sz="900" b="1" dirty="0">
                          <a:solidFill>
                            <a:schemeClr val="tx1"/>
                          </a:solidFill>
                          <a:latin typeface="Meiryo UI" panose="020B0604030504040204" pitchFamily="50" charset="-128"/>
                          <a:ea typeface="Meiryo UI" panose="020B0604030504040204" pitchFamily="50" charset="-128"/>
                        </a:rPr>
                        <a:t>2024</a:t>
                      </a: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の表彰式が開催され、</a:t>
                      </a:r>
                      <a:r>
                        <a:rPr kumimoji="1" lang="ja-JP" altLang="en-US" sz="900" b="1" dirty="0">
                          <a:solidFill>
                            <a:schemeClr val="tx1"/>
                          </a:solidFill>
                          <a:latin typeface="Meiryo UI" panose="020B0604030504040204" pitchFamily="50" charset="-128"/>
                          <a:ea typeface="Meiryo UI" panose="020B0604030504040204" pitchFamily="50" charset="-128"/>
                        </a:rPr>
                        <a:t>大阪府内では吹田市旭通商店街協同組合が受賞</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■この表彰は、商店街において「地域の個性や多様性を伸ばし、エリア価値を高めることによって、持続可能なまちづくりに繋げる創意工夫を凝らした取組」を行う商店街組織等を表彰するもの。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■同商店街は今年で</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周年。空き店舗を子育て世帯と若い年齢層が活用しやすい施設（親子向けカフェ、一時預かり保育、ワークショップ開催等）に改修するなど、様々な取組を行っている。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37718443"/>
                  </a:ext>
                </a:extLst>
              </a:tr>
              <a:tr h="2241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課題・状況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789320">
                <a:tc gridSpan="2">
                  <a:txBody>
                    <a:bodyPr/>
                    <a:lstStyle/>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■課題</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・組合員の業種の多様化や１人経営の組合員の増加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により、大売出しやワンコインイベント等の</a:t>
                      </a:r>
                      <a:r>
                        <a:rPr kumimoji="1" lang="ja-JP" altLang="en-US" sz="900" b="1" dirty="0">
                          <a:solidFill>
                            <a:schemeClr val="tx1"/>
                          </a:solidFill>
                          <a:latin typeface="Meiryo UI" panose="020B0604030504040204" pitchFamily="50" charset="-128"/>
                          <a:ea typeface="Meiryo UI" panose="020B0604030504040204" pitchFamily="50" charset="-128"/>
                        </a:rPr>
                        <a:t>販促事業の</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実施が困難に</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・また、利用者層が高齢者へ偏っており、来街者数も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減少傾向。</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■対応方針の決定</a:t>
                      </a: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・上記の課題に対応するため、吹田市の専門家派遣</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制度を活用し、</a:t>
                      </a:r>
                      <a:r>
                        <a:rPr kumimoji="1" lang="ja-JP" altLang="en-US" sz="900" b="1" dirty="0">
                          <a:solidFill>
                            <a:schemeClr val="tx1"/>
                          </a:solidFill>
                          <a:latin typeface="Meiryo UI" panose="020B0604030504040204" pitchFamily="50" charset="-128"/>
                          <a:ea typeface="Meiryo UI" panose="020B0604030504040204" pitchFamily="50" charset="-128"/>
                        </a:rPr>
                        <a:t>地域分析やビジョン策定</a:t>
                      </a:r>
                      <a:r>
                        <a:rPr kumimoji="1" lang="ja-JP" altLang="en-US" sz="900" b="0" dirty="0">
                          <a:solidFill>
                            <a:schemeClr val="tx1"/>
                          </a:solidFill>
                          <a:latin typeface="Meiryo UI" panose="020B0604030504040204" pitchFamily="50" charset="-128"/>
                          <a:ea typeface="Meiryo UI" panose="020B0604030504040204" pitchFamily="50" charset="-128"/>
                        </a:rPr>
                        <a:t>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・その結果、商店街周辺地域は各年代バランスの良い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人口構成となっていること、近隣に大学のキャンパス等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があることから、</a:t>
                      </a:r>
                      <a:r>
                        <a:rPr kumimoji="1" lang="ja-JP" altLang="en-US" sz="900" b="1" dirty="0">
                          <a:solidFill>
                            <a:schemeClr val="tx1"/>
                          </a:solidFill>
                          <a:latin typeface="Meiryo UI" panose="020B0604030504040204" pitchFamily="50" charset="-128"/>
                          <a:ea typeface="Meiryo UI" panose="020B0604030504040204" pitchFamily="50" charset="-128"/>
                        </a:rPr>
                        <a:t>若い層や子育て世帯を新たに商店街</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に呼び込んでいくことに</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・また、ターゲット層に向けた店舗及び施設の誘致・整備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とあわせて、商店街の情報発信を促進する仕組み・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仕掛づくりの構築が必要となっていた。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■空き店舗活用</a:t>
                      </a:r>
                      <a:endParaRPr kumimoji="1" lang="en-US" altLang="ja-JP" sz="900" b="1"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・子育て世帯や大学生等の若い層を商店街に呼び込むため、</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市の補助事業も活用し、</a:t>
                      </a:r>
                      <a:r>
                        <a:rPr kumimoji="1" lang="ja-JP" altLang="en-US" sz="900" b="1" dirty="0">
                          <a:latin typeface="Meiryo UI" panose="020B0604030504040204" pitchFamily="50" charset="-128"/>
                          <a:ea typeface="Meiryo UI" panose="020B0604030504040204" pitchFamily="50" charset="-128"/>
                        </a:rPr>
                        <a:t>組合が空き店舗を借り上げ改修</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b="1" dirty="0">
                          <a:latin typeface="Meiryo UI" panose="020B0604030504040204" pitchFamily="50" charset="-128"/>
                          <a:ea typeface="Meiryo UI" panose="020B0604030504040204" pitchFamily="50" charset="-128"/>
                        </a:rPr>
                        <a:t>1</a:t>
                      </a:r>
                      <a:r>
                        <a:rPr kumimoji="1" lang="ja-JP" altLang="en-US" sz="900" b="1" dirty="0">
                          <a:latin typeface="Meiryo UI" panose="020B0604030504040204" pitchFamily="50" charset="-128"/>
                          <a:ea typeface="Meiryo UI" panose="020B0604030504040204" pitchFamily="50" charset="-128"/>
                        </a:rPr>
                        <a:t>階がカフェ、</a:t>
                      </a:r>
                      <a:r>
                        <a:rPr kumimoji="1" lang="en-US" altLang="ja-JP" sz="900" b="1" dirty="0">
                          <a:latin typeface="Meiryo UI" panose="020B0604030504040204" pitchFamily="50" charset="-128"/>
                          <a:ea typeface="Meiryo UI" panose="020B0604030504040204" pitchFamily="50" charset="-128"/>
                        </a:rPr>
                        <a:t>2</a:t>
                      </a:r>
                      <a:r>
                        <a:rPr kumimoji="1" lang="ja-JP" altLang="en-US" sz="900" b="1" dirty="0">
                          <a:latin typeface="Meiryo UI" panose="020B0604030504040204" pitchFamily="50" charset="-128"/>
                          <a:ea typeface="Meiryo UI" panose="020B0604030504040204" pitchFamily="50" charset="-128"/>
                        </a:rPr>
                        <a:t>階がキッズスペース、</a:t>
                      </a:r>
                      <a:r>
                        <a:rPr kumimoji="1" lang="en-US" altLang="ja-JP" sz="900" b="1" dirty="0">
                          <a:latin typeface="Meiryo UI" panose="020B0604030504040204" pitchFamily="50" charset="-128"/>
                          <a:ea typeface="Meiryo UI" panose="020B0604030504040204" pitchFamily="50" charset="-128"/>
                        </a:rPr>
                        <a:t>3</a:t>
                      </a:r>
                      <a:r>
                        <a:rPr kumimoji="1" lang="ja-JP" altLang="en-US" sz="900" b="1" dirty="0">
                          <a:latin typeface="Meiryo UI" panose="020B0604030504040204" pitchFamily="50" charset="-128"/>
                          <a:ea typeface="Meiryo UI" panose="020B0604030504040204" pitchFamily="50" charset="-128"/>
                        </a:rPr>
                        <a:t>階がレンタルスペースの</a:t>
                      </a:r>
                      <a:endParaRPr kumimoji="1" lang="en-US" altLang="ja-JP" sz="900" b="1"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　「</a:t>
                      </a:r>
                      <a:r>
                        <a:rPr kumimoji="1" lang="en-US" altLang="ja-JP" sz="900" b="1" dirty="0" err="1">
                          <a:latin typeface="Meiryo UI" panose="020B0604030504040204" pitchFamily="50" charset="-128"/>
                          <a:ea typeface="Meiryo UI" panose="020B0604030504040204" pitchFamily="50" charset="-128"/>
                        </a:rPr>
                        <a:t>tocotoco</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を開業。</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地域の主婦や女性フリーランス等の協力を得て運営。</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・カフェには授乳室やキッズスペースも用意。</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・レンタルスペースでは、</a:t>
                      </a:r>
                      <a:r>
                        <a:rPr kumimoji="1" lang="ja-JP" altLang="en-US" sz="900" b="0" dirty="0">
                          <a:solidFill>
                            <a:schemeClr val="tx1"/>
                          </a:solidFill>
                          <a:latin typeface="Meiryo UI" panose="020B0604030504040204" pitchFamily="50" charset="-128"/>
                          <a:ea typeface="Meiryo UI" panose="020B0604030504040204" pitchFamily="50" charset="-128"/>
                        </a:rPr>
                        <a:t>出展者の情報発信による商店街の宣伝</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効果が期待できることから、レンタル費用を低額に抑えた。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子育て世帯向けのワークショップのほか、</a:t>
                      </a:r>
                      <a:r>
                        <a:rPr kumimoji="1" lang="ja-JP" altLang="en-US" sz="900" b="1" dirty="0">
                          <a:latin typeface="Meiryo UI" panose="020B0604030504040204" pitchFamily="50" charset="-128"/>
                          <a:ea typeface="Meiryo UI" panose="020B0604030504040204" pitchFamily="50" charset="-128"/>
                        </a:rPr>
                        <a:t>大学と連携し学生や</a:t>
                      </a:r>
                      <a:endParaRPr kumimoji="1" lang="en-US" altLang="ja-JP" sz="900" b="1"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　若者のスタートアップ・創業等のチャレンジの場</a:t>
                      </a:r>
                      <a:r>
                        <a:rPr kumimoji="1" lang="ja-JP" altLang="en-US" sz="900" dirty="0">
                          <a:latin typeface="Meiryo UI" panose="020B0604030504040204" pitchFamily="50" charset="-128"/>
                          <a:ea typeface="Meiryo UI" panose="020B0604030504040204" pitchFamily="50" charset="-128"/>
                        </a:rPr>
                        <a:t>としても活用。</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■情報発信</a:t>
                      </a:r>
                      <a:endParaRPr kumimoji="1" lang="en-US" altLang="ja-JP" sz="900" b="1"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サイト「吹田情報局」での高頻度の発信等を実施。</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err="1">
                          <a:latin typeface="Meiryo UI" panose="020B0604030504040204" pitchFamily="50" charset="-128"/>
                          <a:ea typeface="Meiryo UI" panose="020B0604030504040204" pitchFamily="50" charset="-128"/>
                        </a:rPr>
                        <a:t>tocotoco</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のインスタグラムでは、</a:t>
                      </a:r>
                      <a:r>
                        <a:rPr kumimoji="1" lang="ja-JP" altLang="en-US" sz="900" b="1" dirty="0">
                          <a:latin typeface="Meiryo UI" panose="020B0604030504040204" pitchFamily="50" charset="-128"/>
                          <a:ea typeface="Meiryo UI" panose="020B0604030504040204" pitchFamily="50" charset="-128"/>
                        </a:rPr>
                        <a:t>「まちプランナー」</a:t>
                      </a:r>
                      <a:r>
                        <a:rPr kumimoji="1" lang="ja-JP" altLang="en-US" sz="900" b="0" dirty="0">
                          <a:latin typeface="Meiryo UI" panose="020B0604030504040204" pitchFamily="50" charset="-128"/>
                          <a:ea typeface="Meiryo UI" panose="020B0604030504040204" pitchFamily="50" charset="-128"/>
                        </a:rPr>
                        <a:t>（商店街</a:t>
                      </a:r>
                      <a:endParaRPr kumimoji="1" lang="en-US" altLang="ja-JP" sz="900" b="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latin typeface="Meiryo UI" panose="020B0604030504040204" pitchFamily="50" charset="-128"/>
                          <a:ea typeface="Meiryo UI" panose="020B0604030504040204" pitchFamily="50" charset="-128"/>
                        </a:rPr>
                        <a:t>　及び地域の活性化に興味を持つ主婦や子育て中のフリーランス　</a:t>
                      </a:r>
                      <a:endParaRPr kumimoji="1" lang="en-US" altLang="ja-JP" sz="900" b="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latin typeface="Meiryo UI" panose="020B0604030504040204" pitchFamily="50" charset="-128"/>
                          <a:ea typeface="Meiryo UI" panose="020B0604030504040204" pitchFamily="50" charset="-128"/>
                        </a:rPr>
                        <a:t>　の方々）に運用を依頼し、</a:t>
                      </a:r>
                      <a:r>
                        <a:rPr kumimoji="1" lang="ja-JP" altLang="en-US" sz="900" dirty="0">
                          <a:latin typeface="Meiryo UI" panose="020B0604030504040204" pitchFamily="50" charset="-128"/>
                          <a:ea typeface="Meiryo UI" panose="020B0604030504040204" pitchFamily="50" charset="-128"/>
                        </a:rPr>
                        <a:t>子育て世帯向けの情報発信を実施。</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■空き店舗活用と子育て世帯・若い層の来街増加</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・これまで見られなかったベビーカー利用者の来街が増加。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ワークショップ教室という商店街の新たなサービスにより、毎月</a:t>
                      </a:r>
                      <a:r>
                        <a:rPr kumimoji="1" lang="en-US" altLang="ja-JP" sz="900" b="1" dirty="0">
                          <a:solidFill>
                            <a:schemeClr val="tx1"/>
                          </a:solidFill>
                          <a:latin typeface="Meiryo UI" panose="020B0604030504040204" pitchFamily="50" charset="-128"/>
                          <a:ea typeface="Meiryo UI" panose="020B0604030504040204" pitchFamily="50" charset="-128"/>
                        </a:rPr>
                        <a:t>50</a:t>
                      </a:r>
                      <a:r>
                        <a:rPr kumimoji="1" lang="ja-JP" altLang="en-US" sz="900" b="1" dirty="0">
                          <a:solidFill>
                            <a:schemeClr val="tx1"/>
                          </a:solidFill>
                          <a:latin typeface="Meiryo UI" panose="020B0604030504040204" pitchFamily="50" charset="-128"/>
                          <a:ea typeface="Meiryo UI" panose="020B0604030504040204" pitchFamily="50" charset="-128"/>
                        </a:rPr>
                        <a:t>名</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程度の子育て世帯の来街を創出</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・レンタル費用を低額にしたため、多くのワークショップ教室が満席となり、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講師も収益が確保できることからリピート利用に繋がるという好循環に。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・本事業をきっかけに</a:t>
                      </a:r>
                      <a:r>
                        <a:rPr kumimoji="1" lang="ja-JP" altLang="en-US" sz="900" b="1" dirty="0">
                          <a:solidFill>
                            <a:schemeClr val="tx1"/>
                          </a:solidFill>
                          <a:latin typeface="Meiryo UI" panose="020B0604030504040204" pitchFamily="50" charset="-128"/>
                          <a:ea typeface="Meiryo UI" panose="020B0604030504040204" pitchFamily="50" charset="-128"/>
                        </a:rPr>
                        <a:t>大学との連携体制</a:t>
                      </a:r>
                      <a:r>
                        <a:rPr kumimoji="1" lang="ja-JP" altLang="en-US" sz="900" b="0" dirty="0">
                          <a:solidFill>
                            <a:schemeClr val="tx1"/>
                          </a:solidFill>
                          <a:latin typeface="Meiryo UI" panose="020B0604030504040204" pitchFamily="50" charset="-128"/>
                          <a:ea typeface="Meiryo UI" panose="020B0604030504040204" pitchFamily="50" charset="-128"/>
                        </a:rPr>
                        <a:t>も構築された。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レンタルスペースでは、大学生がラーメン店やロールケーキの販売、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ゲームカフェなどを運営した。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・カフェの運営は赤字が続き組合の負担となった。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しかし、スタートアップで施設を利用した新規事業者が、レンタルショップ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利用者との関係性を活用できること等にメリットや収益化の可能性を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見出したことにより、</a:t>
                      </a:r>
                      <a:r>
                        <a:rPr kumimoji="1" lang="ja-JP" altLang="en-US" sz="900" b="1" dirty="0">
                          <a:solidFill>
                            <a:schemeClr val="tx1"/>
                          </a:solidFill>
                          <a:latin typeface="Meiryo UI" panose="020B0604030504040204" pitchFamily="50" charset="-128"/>
                          <a:ea typeface="Meiryo UI" panose="020B0604030504040204" pitchFamily="50" charset="-128"/>
                        </a:rPr>
                        <a:t>組合から運営を委託</a:t>
                      </a:r>
                      <a:r>
                        <a:rPr kumimoji="1" lang="ja-JP" altLang="en-US" sz="900" b="0" dirty="0">
                          <a:solidFill>
                            <a:schemeClr val="tx1"/>
                          </a:solidFill>
                          <a:latin typeface="Meiryo UI" panose="020B0604030504040204" pitchFamily="50" charset="-128"/>
                          <a:ea typeface="Meiryo UI" panose="020B0604030504040204" pitchFamily="50" charset="-128"/>
                        </a:rPr>
                        <a:t>することに。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■情報発信</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ページのアクセスユーザー数が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倍以上に増加。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・インスタグラムでは</a:t>
                      </a:r>
                      <a:r>
                        <a:rPr kumimoji="1" lang="en-US" altLang="ja-JP" sz="900" dirty="0">
                          <a:latin typeface="Meiryo UI" panose="020B0604030504040204" pitchFamily="50" charset="-128"/>
                          <a:ea typeface="Meiryo UI" panose="020B0604030504040204" pitchFamily="50" charset="-128"/>
                        </a:rPr>
                        <a:t>2,500</a:t>
                      </a:r>
                      <a:r>
                        <a:rPr kumimoji="1" lang="ja-JP" altLang="en-US" sz="900" dirty="0">
                          <a:latin typeface="Meiryo UI" panose="020B0604030504040204" pitchFamily="50" charset="-128"/>
                          <a:ea typeface="Meiryo UI" panose="020B0604030504040204" pitchFamily="50" charset="-128"/>
                        </a:rPr>
                        <a:t>人を超えるフォロワーを獲得。</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NHK</a:t>
                      </a:r>
                      <a:r>
                        <a:rPr kumimoji="1" lang="ja-JP" altLang="en-US" sz="900" b="0" dirty="0">
                          <a:solidFill>
                            <a:schemeClr val="tx1"/>
                          </a:solidFill>
                          <a:latin typeface="Meiryo UI" panose="020B0604030504040204" pitchFamily="50" charset="-128"/>
                          <a:ea typeface="Meiryo UI" panose="020B0604030504040204" pitchFamily="50" charset="-128"/>
                        </a:rPr>
                        <a:t>等のメディアにも多数取り上げられ、商店街の認知拡大に。</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■当商店街は今年で</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周年を迎え、次世代</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年へと続くために、地域住民の居場所となる商店街をめざしています。親子カフェの設置、レンタルキッチンやスタートアップの後押し、さらには隣接する複数の大学とも連携した</a:t>
                      </a:r>
                      <a:r>
                        <a:rPr kumimoji="1" lang="en-US" altLang="ja-JP" sz="900" b="0" dirty="0">
                          <a:solidFill>
                            <a:schemeClr val="tx1"/>
                          </a:solidFill>
                          <a:latin typeface="Meiryo UI" panose="020B0604030504040204" pitchFamily="50" charset="-128"/>
                          <a:ea typeface="Meiryo UI" panose="020B0604030504040204" pitchFamily="50" charset="-128"/>
                        </a:rPr>
                        <a:t>SDG</a:t>
                      </a:r>
                      <a:r>
                        <a:rPr kumimoji="1" lang="ja-JP" altLang="en-US" sz="900" b="0" dirty="0">
                          <a:solidFill>
                            <a:schemeClr val="tx1"/>
                          </a:solidFill>
                          <a:latin typeface="Meiryo UI" panose="020B0604030504040204" pitchFamily="50" charset="-128"/>
                          <a:ea typeface="Meiryo UI" panose="020B0604030504040204" pitchFamily="50" charset="-128"/>
                        </a:rPr>
                        <a:t>ｓ活動など、様々な取組を地域と連携しながら行ってきました。今後とも、地域住民に必要な商店街をめざして取り組んでいきます。　さらに今後は、アクセスの良さと地域文化資源の多い特徴を</a:t>
                      </a:r>
                      <a:r>
                        <a:rPr kumimoji="1" lang="ja-JP" altLang="en-US" sz="900" b="0">
                          <a:solidFill>
                            <a:schemeClr val="tx1"/>
                          </a:solidFill>
                          <a:latin typeface="Meiryo UI" panose="020B0604030504040204" pitchFamily="50" charset="-128"/>
                          <a:ea typeface="Meiryo UI" panose="020B0604030504040204" pitchFamily="50" charset="-128"/>
                        </a:rPr>
                        <a:t>生かし、日本</a:t>
                      </a:r>
                      <a:r>
                        <a:rPr kumimoji="1" lang="ja-JP" altLang="en-US" sz="900" b="0" dirty="0">
                          <a:solidFill>
                            <a:schemeClr val="tx1"/>
                          </a:solidFill>
                          <a:latin typeface="Meiryo UI" panose="020B0604030504040204" pitchFamily="50" charset="-128"/>
                          <a:ea typeface="Meiryo UI" panose="020B0604030504040204" pitchFamily="50" charset="-128"/>
                        </a:rPr>
                        <a:t>文化に親しむ人々を対象とするインバウンド事業にも力を入れる予定です。今後の活動もどうぞご期待ください。</a:t>
                      </a:r>
                      <a:endParaRPr kumimoji="1" lang="ja-JP" altLang="en-US" sz="900" b="0" dirty="0">
                        <a:solidFill>
                          <a:schemeClr val="tx1"/>
                        </a:solidFill>
                        <a:highlight>
                          <a:srgbClr val="FFFF00"/>
                        </a:highlight>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415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3148528420"/>
                  </a:ext>
                </a:extLst>
              </a:tr>
              <a:tr h="82776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■主催：吹田市旭通商店街協同組合</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■協力・連携等</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まちプランナー、お母さんパワーアップ塾、ママ</a:t>
                      </a:r>
                      <a:r>
                        <a:rPr kumimoji="1" lang="en-US" altLang="ja-JP" sz="900" dirty="0" err="1">
                          <a:latin typeface="Meiryo UI" panose="020B0604030504040204" pitchFamily="50" charset="-128"/>
                          <a:ea typeface="Meiryo UI" panose="020B0604030504040204" pitchFamily="50" charset="-128"/>
                        </a:rPr>
                        <a:t>GoGo</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大和大学、大阪成蹊大学、</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吹田市、吹田市商工会議所、大阪府</a:t>
                      </a:r>
                    </a:p>
                  </a:txBody>
                  <a:tcPr marL="89220" marR="89220" marT="44610" marB="44610">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https://osaka-shotengai-info.com/ss/suitashiasahidori/</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サイト「吹田情報局」　</a:t>
                      </a:r>
                      <a:r>
                        <a:rPr kumimoji="1" lang="en-US" altLang="ja-JP" sz="900" dirty="0">
                          <a:latin typeface="Meiryo UI" panose="020B0604030504040204" pitchFamily="50" charset="-128"/>
                          <a:ea typeface="Meiryo UI" panose="020B0604030504040204" pitchFamily="50" charset="-128"/>
                          <a:hlinkClick r:id="rId6"/>
                        </a:rPr>
                        <a:t>http://suita-asahidori.com/</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err="1">
                          <a:latin typeface="Meiryo UI" panose="020B0604030504040204" pitchFamily="50" charset="-128"/>
                          <a:ea typeface="Meiryo UI" panose="020B0604030504040204" pitchFamily="50" charset="-128"/>
                        </a:rPr>
                        <a:t>tocotoco</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インスタグラム　</a:t>
                      </a:r>
                      <a:r>
                        <a:rPr kumimoji="1" lang="en-US" altLang="ja-JP" sz="900" dirty="0">
                          <a:latin typeface="Meiryo UI" panose="020B0604030504040204" pitchFamily="50" charset="-128"/>
                          <a:ea typeface="Meiryo UI" panose="020B0604030504040204" pitchFamily="50" charset="-128"/>
                          <a:hlinkClick r:id="rId7"/>
                        </a:rPr>
                        <a:t>https://www.instagram.com/tocotoco_suita</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dirty="0">
                        <a:latin typeface="Meiryo UI" panose="020B0604030504040204" pitchFamily="50" charset="-128"/>
                        <a:ea typeface="Meiryo UI" panose="020B0604030504040204" pitchFamily="50" charset="-128"/>
                      </a:endParaRPr>
                    </a:p>
                  </a:txBody>
                  <a:tcPr marL="180000" marR="18000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18384914"/>
                  </a:ext>
                </a:extLst>
              </a:tr>
            </a:tbl>
          </a:graphicData>
        </a:graphic>
      </p:graphicFrame>
      <p:sp>
        <p:nvSpPr>
          <p:cNvPr id="5" name="テキスト ボックス 4">
            <a:extLst>
              <a:ext uri="{FF2B5EF4-FFF2-40B4-BE49-F238E27FC236}">
                <a16:creationId xmlns:a16="http://schemas.microsoft.com/office/drawing/2014/main" id="{0D5DA9DC-EB0D-42D4-B580-0561A9F41A8C}"/>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37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0" y="239624"/>
          <a:ext cx="9359900" cy="6814319"/>
        </p:xfrm>
        <a:graphic>
          <a:graphicData uri="http://schemas.openxmlformats.org/drawingml/2006/table">
            <a:tbl>
              <a:tblPr firstRow="1" bandRow="1">
                <a:tableStyleId>{93296810-A885-4BE3-A3E7-6D5BEEA58F35}</a:tableStyleId>
              </a:tblPr>
              <a:tblGrid>
                <a:gridCol w="9359900">
                  <a:extLst>
                    <a:ext uri="{9D8B030D-6E8A-4147-A177-3AD203B41FA5}">
                      <a16:colId xmlns:a16="http://schemas.microsoft.com/office/drawing/2014/main" val="1247304762"/>
                    </a:ext>
                  </a:extLst>
                </a:gridCol>
              </a:tblGrid>
              <a:tr h="343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吹田市旭通商店街　＜写真＞</a:t>
                      </a:r>
                      <a:endParaRPr kumimoji="1" lang="en-US" altLang="ja-JP" sz="105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6470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18384914"/>
                  </a:ext>
                </a:extLst>
              </a:tr>
            </a:tbl>
          </a:graphicData>
        </a:graphic>
      </p:graphicFrame>
      <p:sp>
        <p:nvSpPr>
          <p:cNvPr id="5" name="テキスト ボックス 4">
            <a:extLst>
              <a:ext uri="{FF2B5EF4-FFF2-40B4-BE49-F238E27FC236}">
                <a16:creationId xmlns:a16="http://schemas.microsoft.com/office/drawing/2014/main" id="{3A4B8265-BBCE-125C-F639-53D35106A38A}"/>
              </a:ext>
            </a:extLst>
          </p:cNvPr>
          <p:cNvSpPr txBox="1"/>
          <p:nvPr/>
        </p:nvSpPr>
        <p:spPr>
          <a:xfrm>
            <a:off x="75802" y="3566129"/>
            <a:ext cx="5718088" cy="453970"/>
          </a:xfrm>
          <a:prstGeom prst="rect">
            <a:avLst/>
          </a:prstGeom>
          <a:noFill/>
        </p:spPr>
        <p:txBody>
          <a:bodyPr wrap="square">
            <a:spAutoFit/>
          </a:bodyPr>
          <a:lstStyle/>
          <a:p>
            <a:pPr defTabSz="480106">
              <a:defRPr/>
            </a:pPr>
            <a:r>
              <a:rPr kumimoji="1" lang="ja-JP" altLang="en-US" sz="1050" b="0" dirty="0">
                <a:solidFill>
                  <a:schemeClr val="tx1"/>
                </a:solidFill>
                <a:latin typeface="Meiryo UI" panose="020B0604030504040204" pitchFamily="50" charset="-128"/>
                <a:ea typeface="Meiryo UI" panose="020B0604030504040204" pitchFamily="50" charset="-128"/>
              </a:rPr>
              <a:t>　　　　　地域にかがやく わがまち商店街表彰</a:t>
            </a:r>
            <a:r>
              <a:rPr kumimoji="1" lang="en-US" altLang="ja-JP" sz="1050" b="0" dirty="0">
                <a:solidFill>
                  <a:schemeClr val="tx1"/>
                </a:solidFill>
                <a:latin typeface="Meiryo UI" panose="020B0604030504040204" pitchFamily="50" charset="-128"/>
                <a:ea typeface="Meiryo UI" panose="020B0604030504040204" pitchFamily="50" charset="-128"/>
              </a:rPr>
              <a:t>2024</a:t>
            </a:r>
            <a:r>
              <a:rPr kumimoji="1" lang="ja-JP" altLang="en-US" sz="1050" b="0" dirty="0">
                <a:solidFill>
                  <a:schemeClr val="tx1"/>
                </a:solidFill>
                <a:latin typeface="Meiryo UI" panose="020B0604030504040204" pitchFamily="50" charset="-128"/>
                <a:ea typeface="Meiryo UI" panose="020B0604030504040204" pitchFamily="50" charset="-128"/>
              </a:rPr>
              <a:t>」　表彰式の様子</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defTabSz="480106">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defTabSz="480106">
              <a:defRPr/>
            </a:pPr>
            <a:r>
              <a:rPr lang="ja-JP" altLang="en-US" sz="900" dirty="0">
                <a:hlinkClick r:id="rId3"/>
              </a:rPr>
              <a:t>「地域にかがやく わがまち商店街表彰</a:t>
            </a:r>
            <a:r>
              <a:rPr lang="en-US" altLang="ja-JP" sz="900" dirty="0">
                <a:hlinkClick r:id="rId3"/>
              </a:rPr>
              <a:t>2024</a:t>
            </a:r>
            <a:r>
              <a:rPr lang="ja-JP" altLang="en-US" sz="900" dirty="0">
                <a:hlinkClick r:id="rId3"/>
              </a:rPr>
              <a:t>」の表彰式及び座談会を開催しました （</a:t>
            </a:r>
            <a:r>
              <a:rPr lang="en-US" altLang="ja-JP" sz="900" dirty="0">
                <a:hlinkClick r:id="rId3"/>
              </a:rPr>
              <a:t>METI/</a:t>
            </a:r>
            <a:r>
              <a:rPr lang="ja-JP" altLang="en-US" sz="900" dirty="0">
                <a:hlinkClick r:id="rId3"/>
              </a:rPr>
              <a:t>経済産業省）</a:t>
            </a:r>
            <a:endParaRPr kumimoji="1" lang="en-US" altLang="ja-JP" sz="900" b="0" dirty="0">
              <a:solidFill>
                <a:schemeClr val="tx1"/>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92837970-956E-4637-88E3-6648AE4C01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80" y="617553"/>
            <a:ext cx="4422865" cy="2948576"/>
          </a:xfrm>
          <a:prstGeom prst="rect">
            <a:avLst/>
          </a:prstGeom>
        </p:spPr>
      </p:pic>
      <p:pic>
        <p:nvPicPr>
          <p:cNvPr id="15" name="図 14">
            <a:extLst>
              <a:ext uri="{FF2B5EF4-FFF2-40B4-BE49-F238E27FC236}">
                <a16:creationId xmlns:a16="http://schemas.microsoft.com/office/drawing/2014/main" id="{FD9FBCF3-B70B-485D-8A71-B94CA7554C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0361" y="676913"/>
            <a:ext cx="3282947" cy="2880424"/>
          </a:xfrm>
          <a:prstGeom prst="rect">
            <a:avLst/>
          </a:prstGeom>
        </p:spPr>
      </p:pic>
      <p:pic>
        <p:nvPicPr>
          <p:cNvPr id="16" name="図 15">
            <a:extLst>
              <a:ext uri="{FF2B5EF4-FFF2-40B4-BE49-F238E27FC236}">
                <a16:creationId xmlns:a16="http://schemas.microsoft.com/office/drawing/2014/main" id="{3B23CDD7-B897-4746-A75D-B719C9F98B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5416" y="4204765"/>
            <a:ext cx="3676534" cy="2754924"/>
          </a:xfrm>
          <a:prstGeom prst="rect">
            <a:avLst/>
          </a:prstGeom>
        </p:spPr>
      </p:pic>
      <p:sp>
        <p:nvSpPr>
          <p:cNvPr id="8" name="テキスト ボックス 7">
            <a:extLst>
              <a:ext uri="{FF2B5EF4-FFF2-40B4-BE49-F238E27FC236}">
                <a16:creationId xmlns:a16="http://schemas.microsoft.com/office/drawing/2014/main" id="{5F73B578-516C-472A-32EC-673B22B00536}"/>
              </a:ext>
            </a:extLst>
          </p:cNvPr>
          <p:cNvSpPr txBox="1"/>
          <p:nvPr/>
        </p:nvSpPr>
        <p:spPr>
          <a:xfrm>
            <a:off x="5201950" y="6102171"/>
            <a:ext cx="2569766" cy="577081"/>
          </a:xfrm>
          <a:prstGeom prst="rect">
            <a:avLst/>
          </a:prstGeom>
          <a:no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空き店舗を改修した、</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カフェ・</a:t>
            </a:r>
            <a:r>
              <a:rPr kumimoji="1" lang="ja-JP" altLang="en-US" sz="1050" dirty="0">
                <a:latin typeface="Meiryo UI" panose="020B0604030504040204" pitchFamily="50" charset="-128"/>
                <a:ea typeface="Meiryo UI" panose="020B0604030504040204" pitchFamily="50" charset="-128"/>
              </a:rPr>
              <a:t>キッズスペース・レンタルスペースの</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複合施設「</a:t>
            </a:r>
            <a:r>
              <a:rPr kumimoji="1" lang="en-US" altLang="ja-JP" sz="1050" dirty="0" err="1">
                <a:latin typeface="Meiryo UI" panose="020B0604030504040204" pitchFamily="50" charset="-128"/>
                <a:ea typeface="Meiryo UI" panose="020B0604030504040204" pitchFamily="50" charset="-128"/>
              </a:rPr>
              <a:t>tocotoco</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5C2BCF0-97EE-0C85-2211-8D321F969BB1}"/>
              </a:ext>
            </a:extLst>
          </p:cNvPr>
          <p:cNvSpPr txBox="1"/>
          <p:nvPr/>
        </p:nvSpPr>
        <p:spPr>
          <a:xfrm>
            <a:off x="5793890" y="3599656"/>
            <a:ext cx="3091283" cy="253916"/>
          </a:xfrm>
          <a:prstGeom prst="rect">
            <a:avLst/>
          </a:prstGeom>
          <a:noFill/>
        </p:spPr>
        <p:txBody>
          <a:bodyPr wrap="square">
            <a:spAutoFit/>
          </a:bodyPr>
          <a:lstStyle/>
          <a:p>
            <a:pPr algn="ctr" defTabSz="480106">
              <a:defRPr/>
            </a:pPr>
            <a:r>
              <a:rPr lang="ja-JP" altLang="en-US" sz="1050" dirty="0">
                <a:latin typeface="Meiryo UI" panose="020B0604030504040204" pitchFamily="50" charset="-128"/>
                <a:ea typeface="Meiryo UI" panose="020B0604030504040204" pitchFamily="50" charset="-128"/>
              </a:rPr>
              <a:t>経済産業大臣　と　吹田市旭通商店街 池内理事長</a:t>
            </a:r>
          </a:p>
        </p:txBody>
      </p:sp>
      <p:sp>
        <p:nvSpPr>
          <p:cNvPr id="12" name="テキスト ボックス 11">
            <a:extLst>
              <a:ext uri="{FF2B5EF4-FFF2-40B4-BE49-F238E27FC236}">
                <a16:creationId xmlns:a16="http://schemas.microsoft.com/office/drawing/2014/main" id="{916402A6-084C-4F72-B1E1-4BF89517B2FF}"/>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447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1615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171165">
                  <a:extLst>
                    <a:ext uri="{9D8B030D-6E8A-4147-A177-3AD203B41FA5}">
                      <a16:colId xmlns:a16="http://schemas.microsoft.com/office/drawing/2014/main" val="2386351658"/>
                    </a:ext>
                  </a:extLst>
                </a:gridCol>
                <a:gridCol w="2004858">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925148">
                  <a:extLst>
                    <a:ext uri="{9D8B030D-6E8A-4147-A177-3AD203B41FA5}">
                      <a16:colId xmlns:a16="http://schemas.microsoft.com/office/drawing/2014/main" val="1134428704"/>
                    </a:ext>
                  </a:extLst>
                </a:gridCol>
                <a:gridCol w="3257702">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吹田市旭通商店街協同組合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所在地：吹田市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吹田駅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大阪府／カフェ通じて地域交流 持続可能な商店街へ</a:t>
                      </a:r>
                      <a:r>
                        <a:rPr lang="en-US" altLang="ja-JP" sz="800" dirty="0">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モデル創出事業</a:t>
                      </a:r>
                      <a:r>
                        <a:rPr lang="en-US" altLang="ja-JP" sz="800" dirty="0">
                          <a:latin typeface="Meiryo UI" panose="020B0604030504040204" pitchFamily="50" charset="-128"/>
                          <a:ea typeface="Meiryo UI" panose="020B0604030504040204" pitchFamily="50" charset="-128"/>
                          <a:hlinkClick r:id="rId3"/>
                        </a:rPr>
                        <a:t>〉 (ndl.go.jp)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R4.9.30</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hlinkClick r:id="rId4"/>
                        </a:rPr>
                        <a:t>大阪府／「まちプランナー」と一緒に、便利で楽しい商店街づくり ＜モデル創出事業＞ </a:t>
                      </a:r>
                      <a:endParaRPr lang="en-US" altLang="ja-JP" sz="800" dirty="0">
                        <a:latin typeface="Meiryo UI" panose="020B0604030504040204" pitchFamily="50" charset="-128"/>
                        <a:ea typeface="Meiryo UI" panose="020B0604030504040204" pitchFamily="50" charset="-128"/>
                        <a:hlinkClick r:id="" action="ppaction://noaction"/>
                      </a:endParaRPr>
                    </a:p>
                    <a:p>
                      <a:r>
                        <a:rPr lang="en-US" altLang="ja-JP" sz="800" dirty="0">
                          <a:latin typeface="Meiryo UI" panose="020B0604030504040204" pitchFamily="50" charset="-128"/>
                          <a:ea typeface="Meiryo UI" panose="020B0604030504040204" pitchFamily="50" charset="-128"/>
                          <a:hlinkClick r:id="" action="ppaction://noaction"/>
                        </a:rPr>
                        <a:t>  (ndl.go.jp)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R4.1.11</a:t>
                      </a:r>
                      <a:r>
                        <a:rPr lang="ja-JP" altLang="en-US" sz="800" dirty="0">
                          <a:latin typeface="Meiryo UI" panose="020B0604030504040204" pitchFamily="50" charset="-128"/>
                          <a:ea typeface="Meiryo UI" panose="020B0604030504040204" pitchFamily="50" charset="-128"/>
                        </a:rPr>
                        <a:t>）　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10883">
                <a:tc gridSpan="4">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地域のサポーターによる子育て世帯の立場での魅力発掘・発信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ts val="1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a:lnSpc>
                          <a:spcPts val="1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年度商店街店舗魅力向上支援事業（観光コンテンツ型）ほか</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82367">
                <a:tc gridSpan="6">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■商店街内の地域交流スペース（さくらカフェ）の出店者からの「商店街内でチャレンジショップを出したい」という声をきっかけに、空き店舗を活用したスタートアップ拠点「</a:t>
                      </a:r>
                      <a:r>
                        <a:rPr kumimoji="1" lang="en-US" altLang="ja-JP" sz="900" b="0" dirty="0" err="1">
                          <a:solidFill>
                            <a:schemeClr val="tx1"/>
                          </a:solidFill>
                          <a:latin typeface="Meiryo UI" panose="020B0604030504040204" pitchFamily="50" charset="-128"/>
                          <a:ea typeface="Meiryo UI" panose="020B0604030504040204" pitchFamily="50" charset="-128"/>
                        </a:rPr>
                        <a:t>tocotoco</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整備した。地域交流スペースや授乳スペースも設置。子育て層への情報発信を強化するため、子育て中の方を中心とした「まちプランナー」の協力により、子育て層の意見を取り入れた「商店街オリジナルマップ」や、商店街の情報発信サイト「すいた情報局」の充実、サポーターの協力による個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スキルアップに取り組んだ。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11319">
                <a:tc gridSpan="2">
                  <a:txBody>
                    <a:bodyPr/>
                    <a:lstStyle/>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spc="-50" baseline="0" dirty="0">
                          <a:solidFill>
                            <a:schemeClr val="tx1"/>
                          </a:solidFill>
                          <a:latin typeface="Meiryo UI" panose="020B0604030504040204" pitchFamily="50" charset="-128"/>
                          <a:ea typeface="Meiryo UI" panose="020B0604030504040204" pitchFamily="50" charset="-128"/>
                        </a:rPr>
                        <a:t>①商店街やスタートアップ拠点「</a:t>
                      </a:r>
                      <a:r>
                        <a:rPr kumimoji="1" lang="en-US" altLang="ja-JP" sz="900" b="0" dirty="0" err="1">
                          <a:solidFill>
                            <a:schemeClr val="tx1"/>
                          </a:solidFill>
                          <a:latin typeface="Meiryo UI" panose="020B0604030504040204" pitchFamily="50" charset="-128"/>
                          <a:ea typeface="Meiryo UI" panose="020B0604030504040204" pitchFamily="50" charset="-128"/>
                        </a:rPr>
                        <a:t>tocotoco</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spc="-50" baseline="0" dirty="0">
                          <a:solidFill>
                            <a:schemeClr val="tx1"/>
                          </a:solidFill>
                          <a:latin typeface="Meiryo UI" panose="020B0604030504040204" pitchFamily="50" charset="-128"/>
                          <a:ea typeface="Meiryo UI" panose="020B0604030504040204" pitchFamily="50" charset="-128"/>
                        </a:rPr>
                        <a:t>」の周知・発信</a:t>
                      </a:r>
                      <a:endParaRPr kumimoji="1" lang="en-US" altLang="ja-JP" sz="900" b="0" spc="-5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・商店街や「</a:t>
                      </a:r>
                      <a:r>
                        <a:rPr kumimoji="1" lang="en-US" altLang="ja-JP" sz="900" b="0" dirty="0" err="1">
                          <a:solidFill>
                            <a:schemeClr val="tx1"/>
                          </a:solidFill>
                          <a:latin typeface="Meiryo UI" panose="020B0604030504040204" pitchFamily="50" charset="-128"/>
                          <a:ea typeface="Meiryo UI" panose="020B0604030504040204" pitchFamily="50" charset="-128"/>
                        </a:rPr>
                        <a:t>tocotoco</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」の魅力を知って欲しい。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・子育て層や若者を呼び込みたい。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①「商店街オリジナルマップ」と「</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コード入りカード」の作成</a:t>
                      </a:r>
                      <a:endParaRPr kumimoji="1" lang="en-US" altLang="ja-JP" sz="900" dirty="0">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・吹田のまちや商店街をより楽しくする応援団「まちプランナー」を子育て中の方を中心に結成し、</a:t>
                      </a:r>
                      <a:r>
                        <a:rPr kumimoji="1" lang="ja-JP" altLang="en-US" sz="900" b="1" dirty="0">
                          <a:solidFill>
                            <a:schemeClr val="tx1"/>
                          </a:solidFill>
                          <a:latin typeface="Meiryo UI" panose="020B0604030504040204" pitchFamily="50" charset="-128"/>
                          <a:ea typeface="Meiryo UI" panose="020B0604030504040204" pitchFamily="50" charset="-128"/>
                        </a:rPr>
                        <a:t>子育て世帯向けガイドマップを作成</a:t>
                      </a:r>
                      <a:r>
                        <a:rPr kumimoji="1" lang="ja-JP" altLang="en-US" sz="900" b="0" dirty="0">
                          <a:solidFill>
                            <a:schemeClr val="tx1"/>
                          </a:solidFill>
                          <a:latin typeface="Meiryo UI" panose="020B0604030504040204" pitchFamily="50" charset="-128"/>
                          <a:ea typeface="Meiryo UI" panose="020B0604030504040204" pitchFamily="50" charset="-128"/>
                        </a:rPr>
                        <a:t>。子育て世帯に興味を持ってもらえるよう、優しい色合いの親しみやすいイラストを添えるなど工夫した。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・マップで紹介した店舗は「まちプランナー」が取材。</a:t>
                      </a:r>
                      <a:r>
                        <a:rPr kumimoji="1" lang="ja-JP" altLang="en-US" sz="900" b="1" dirty="0">
                          <a:latin typeface="Meiryo UI" panose="020B0604030504040204" pitchFamily="50" charset="-128"/>
                          <a:ea typeface="Meiryo UI" panose="020B0604030504040204" pitchFamily="50" charset="-128"/>
                        </a:rPr>
                        <a:t>マップは</a:t>
                      </a:r>
                      <a:r>
                        <a:rPr kumimoji="1" lang="en-US" altLang="ja-JP" sz="900" b="1" dirty="0">
                          <a:latin typeface="Meiryo UI" panose="020B0604030504040204" pitchFamily="50" charset="-128"/>
                          <a:ea typeface="Meiryo UI" panose="020B0604030504040204" pitchFamily="50" charset="-128"/>
                        </a:rPr>
                        <a:t>HP</a:t>
                      </a:r>
                      <a:r>
                        <a:rPr kumimoji="1" lang="ja-JP" altLang="en-US" sz="900" b="1" dirty="0">
                          <a:latin typeface="Meiryo UI" panose="020B0604030504040204" pitchFamily="50" charset="-128"/>
                          <a:ea typeface="Meiryo UI" panose="020B0604030504040204" pitchFamily="50" charset="-128"/>
                        </a:rPr>
                        <a:t>に公開</a:t>
                      </a:r>
                      <a:r>
                        <a:rPr kumimoji="1" lang="ja-JP" altLang="en-US" sz="900" dirty="0">
                          <a:latin typeface="Meiryo UI" panose="020B0604030504040204" pitchFamily="50" charset="-128"/>
                          <a:ea typeface="Meiryo UI" panose="020B0604030504040204" pitchFamily="50" charset="-128"/>
                        </a:rPr>
                        <a:t>。</a:t>
                      </a:r>
                      <a:r>
                        <a:rPr kumimoji="1" lang="en-US" altLang="ja-JP" sz="900" b="1" dirty="0">
                          <a:latin typeface="Meiryo UI" panose="020B0604030504040204" pitchFamily="50" charset="-128"/>
                          <a:ea typeface="Meiryo UI" panose="020B0604030504040204" pitchFamily="50" charset="-128"/>
                        </a:rPr>
                        <a:t>QR</a:t>
                      </a:r>
                      <a:r>
                        <a:rPr kumimoji="1" lang="ja-JP" altLang="en-US" sz="900" b="1" dirty="0">
                          <a:latin typeface="Meiryo UI" panose="020B0604030504040204" pitchFamily="50" charset="-128"/>
                          <a:ea typeface="Meiryo UI" panose="020B0604030504040204" pitchFamily="50" charset="-128"/>
                        </a:rPr>
                        <a:t>コードが載ったショップカードも作成</a:t>
                      </a:r>
                      <a:r>
                        <a:rPr kumimoji="1" lang="ja-JP" altLang="en-US" sz="900" spc="-50" baseline="0" dirty="0">
                          <a:latin typeface="Meiryo UI" panose="020B0604030504040204" pitchFamily="50" charset="-128"/>
                          <a:ea typeface="Meiryo UI" panose="020B0604030504040204" pitchFamily="50" charset="-128"/>
                        </a:rPr>
                        <a:t>し、各店舗などで配布した。</a:t>
                      </a:r>
                      <a:endParaRPr kumimoji="1" lang="en-US" altLang="ja-JP" sz="900" spc="-50" baseline="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・来街者からは、「商店街の知らないお店を発見できた。」「交流施設のイベントに参加したい」などの声を頂いた。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・アナログとデジタルの両方でアプローチしたことで、ターゲット層である子育て層にも効果的に情報発信できた。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飲食店やトイレの場所などを分かりやすいアイコンで示し、利用頻度の高い銀行は色分けする</a:t>
                      </a:r>
                      <a:r>
                        <a:rPr kumimoji="1" lang="ja-JP" altLang="en-US" sz="900" b="0" dirty="0">
                          <a:solidFill>
                            <a:schemeClr val="tx1"/>
                          </a:solidFill>
                          <a:latin typeface="Meiryo UI" panose="020B0604030504040204" pitchFamily="50" charset="-128"/>
                          <a:ea typeface="Meiryo UI" panose="020B0604030504040204" pitchFamily="50" charset="-128"/>
                        </a:rPr>
                        <a:t>など、地域で生活している買い物客が利用しやすいような工夫を凝らし、高評価を得た。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・個店の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のスキルアップ支援をしたい。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・商店街情報だけではなく、地域情報も発信したい。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・子育て層や若者に商店街の情報を発信したい。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dirty="0"/>
                    </a:p>
                  </a:txBody>
                  <a:tcPr/>
                </a:tc>
                <a:tc gridSpan="3">
                  <a:txBody>
                    <a:bodyPr/>
                    <a:lstStyle/>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②「すいた情報局」や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での魅力発信、学生参加による個店の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強化の取組み。</a:t>
                      </a: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サイトを「すいた情報局」と改名し、商店街の情報にとどまらず、地域情報も総合的に発信するメディアとして、コンテンツや情報の充実を図った。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「まちプランナー」の協力により、</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を通じた魅力的な個店を情報発信</a:t>
                      </a:r>
                      <a:r>
                        <a:rPr kumimoji="1" lang="ja-JP" altLang="en-US" sz="900" b="0" dirty="0">
                          <a:solidFill>
                            <a:schemeClr val="tx1"/>
                          </a:solidFill>
                          <a:latin typeface="Meiryo UI" panose="020B0604030504040204" pitchFamily="50" charset="-128"/>
                          <a:ea typeface="Meiryo UI" panose="020B0604030504040204" pitchFamily="50" charset="-128"/>
                        </a:rPr>
                        <a:t>。個店の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のスキルアップを支援するため、近隣大学の協力を得て、</a:t>
                      </a:r>
                      <a:r>
                        <a:rPr kumimoji="1" lang="ja-JP" altLang="en-US" sz="900" b="1" dirty="0">
                          <a:solidFill>
                            <a:schemeClr val="tx1"/>
                          </a:solidFill>
                          <a:latin typeface="Meiryo UI" panose="020B0604030504040204" pitchFamily="50" charset="-128"/>
                          <a:ea typeface="Meiryo UI" panose="020B0604030504040204" pitchFamily="50" charset="-128"/>
                        </a:rPr>
                        <a:t>学生が個店に出向き</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配信講座を実施</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・店主からは、「思ったより簡単な操作で情報が発信できるのが分かりありがたい。」などの声を頂いた。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・その後、商店街情報・個店情報ともに継続的にコンテンツを追加し、更なる情報発信強化に繋がっている。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a:t>
                      </a:r>
                      <a:r>
                        <a:rPr kumimoji="1" lang="ja-JP" altLang="en-US" sz="900" b="1" dirty="0">
                          <a:solidFill>
                            <a:schemeClr val="tx1"/>
                          </a:solidFill>
                          <a:latin typeface="Meiryo UI" panose="020B0604030504040204" pitchFamily="50" charset="-128"/>
                          <a:ea typeface="Meiryo UI" panose="020B0604030504040204" pitchFamily="50" charset="-128"/>
                        </a:rPr>
                        <a:t>アクセスユーザー数が</a:t>
                      </a:r>
                      <a:r>
                        <a:rPr kumimoji="1" lang="en-US" altLang="ja-JP" sz="900" b="1" dirty="0">
                          <a:solidFill>
                            <a:schemeClr val="tx1"/>
                          </a:solidFill>
                          <a:latin typeface="Meiryo UI" panose="020B0604030504040204" pitchFamily="50" charset="-128"/>
                          <a:ea typeface="Meiryo UI" panose="020B0604030504040204" pitchFamily="50" charset="-128"/>
                        </a:rPr>
                        <a:t>6</a:t>
                      </a:r>
                      <a:r>
                        <a:rPr kumimoji="1" lang="ja-JP" altLang="en-US" sz="900" b="1" dirty="0">
                          <a:solidFill>
                            <a:schemeClr val="tx1"/>
                          </a:solidFill>
                          <a:latin typeface="Meiryo UI" panose="020B0604030504040204" pitchFamily="50" charset="-128"/>
                          <a:ea typeface="Meiryo UI" panose="020B0604030504040204" pitchFamily="50" charset="-128"/>
                        </a:rPr>
                        <a:t>倍以上に増加した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・インスタグラムでは</a:t>
                      </a:r>
                      <a:r>
                        <a:rPr kumimoji="1" lang="en-US" altLang="ja-JP" sz="900" b="1" dirty="0">
                          <a:solidFill>
                            <a:schemeClr val="tx1"/>
                          </a:solidFill>
                          <a:latin typeface="Meiryo UI" panose="020B0604030504040204" pitchFamily="50" charset="-128"/>
                          <a:ea typeface="Meiryo UI" panose="020B0604030504040204" pitchFamily="50" charset="-128"/>
                        </a:rPr>
                        <a:t>2,500</a:t>
                      </a:r>
                      <a:r>
                        <a:rPr kumimoji="1" lang="ja-JP" altLang="en-US" sz="900" b="1" dirty="0">
                          <a:solidFill>
                            <a:schemeClr val="tx1"/>
                          </a:solidFill>
                          <a:latin typeface="Meiryo UI" panose="020B0604030504040204" pitchFamily="50" charset="-128"/>
                          <a:ea typeface="Meiryo UI" panose="020B0604030504040204" pitchFamily="50" charset="-128"/>
                        </a:rPr>
                        <a:t>人を超えるフォロワーを獲得</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NHK</a:t>
                      </a:r>
                      <a:r>
                        <a:rPr kumimoji="1" lang="ja-JP" altLang="en-US" sz="900" b="0" dirty="0">
                          <a:solidFill>
                            <a:schemeClr val="tx1"/>
                          </a:solidFill>
                          <a:latin typeface="Meiryo UI" panose="020B0604030504040204" pitchFamily="50" charset="-128"/>
                          <a:ea typeface="Meiryo UI" panose="020B0604030504040204" pitchFamily="50" charset="-128"/>
                        </a:rPr>
                        <a:t>等のメディアにも多数取り上げられ、</a:t>
                      </a:r>
                      <a:r>
                        <a:rPr kumimoji="1" lang="ja-JP" altLang="en-US" sz="900" b="1" dirty="0">
                          <a:solidFill>
                            <a:schemeClr val="tx1"/>
                          </a:solidFill>
                          <a:latin typeface="Meiryo UI" panose="020B0604030504040204" pitchFamily="50" charset="-128"/>
                          <a:ea typeface="Meiryo UI" panose="020B0604030504040204" pitchFamily="50" charset="-128"/>
                        </a:rPr>
                        <a:t>商店街の認知拡大に</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57052">
                <a:tc gridSpan="6">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■商店街の店主が連携してイベントを行うのはとても困難な時代です。特に</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は高齢店主には荷が重いことでしたが、今回の事業で地域の若者や子育て世代によるまちプランナーさんたちのお力を借りて、情報発信や商店街を利用しやすい場所へと変えていくことができました。まちプランナーの皆さんをはじめとした地域の方々と力を合わせて、もっと居心地の良い商店街へとこれからも進化させてい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a:t>
                      </a:r>
                      <a:r>
                        <a:rPr kumimoji="1" lang="zh-TW" altLang="en-US" sz="900" dirty="0">
                          <a:latin typeface="Meiryo UI" panose="020B0604030504040204" pitchFamily="50" charset="-128"/>
                          <a:ea typeface="Meiryo UI" panose="020B0604030504040204" pitchFamily="50" charset="-128"/>
                        </a:rPr>
                        <a:t>吹田市旭通商店街協同組合</a:t>
                      </a:r>
                      <a:endParaRPr kumimoji="1" lang="en-US" altLang="zh-TW"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■協力：まちプランナー、</a:t>
                      </a:r>
                      <a:r>
                        <a:rPr kumimoji="1" lang="zh-CN" altLang="en-US" sz="900" dirty="0">
                          <a:latin typeface="Meiryo UI" panose="020B0604030504040204" pitchFamily="50" charset="-128"/>
                          <a:ea typeface="Meiryo UI" panose="020B0604030504040204" pitchFamily="50" charset="-128"/>
                        </a:rPr>
                        <a:t>大阪成蹊大学</a:t>
                      </a:r>
                      <a:endParaRPr kumimoji="1" lang="zh-TW" altLang="en-US"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57857">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https://osaka-shotengai-info.com/ss/suitashiasahidori/</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■吹田市旭通商店街　</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サイト「吹田情報局」　</a:t>
                      </a:r>
                      <a:r>
                        <a:rPr kumimoji="1" lang="en-US" altLang="ja-JP" sz="900" dirty="0">
                          <a:latin typeface="Meiryo UI" panose="020B0604030504040204" pitchFamily="50" charset="-128"/>
                          <a:ea typeface="Meiryo UI" panose="020B0604030504040204" pitchFamily="50" charset="-128"/>
                          <a:hlinkClick r:id="rId6"/>
                        </a:rPr>
                        <a:t>http://suita-asahidori.com/</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■吹田市旭通商店街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https://www.instagram.com/suita_asahi/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66161" y="6877850"/>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「まちプランナー」のメンバー</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527731" y="6756393"/>
            <a:ext cx="1357453"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 名刺サイズの</a:t>
            </a:r>
          </a:p>
          <a:p>
            <a:pPr algn="ctr" defTabSz="480106">
              <a:defRPr/>
            </a:pP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コード入りカード」</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69257" y="6795747"/>
            <a:ext cx="1657300"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年度「まちプランナー」が作成した</a:t>
            </a:r>
          </a:p>
          <a:p>
            <a:pPr algn="ctr"/>
            <a:r>
              <a:rPr lang="ja-JP" altLang="en-US" sz="800" dirty="0">
                <a:latin typeface="Meiryo UI" panose="020B0604030504040204" pitchFamily="50" charset="-128"/>
                <a:ea typeface="Meiryo UI" panose="020B0604030504040204" pitchFamily="50" charset="-128"/>
              </a:rPr>
              <a:t>「商店街オリジナルマップ」</a:t>
            </a:r>
          </a:p>
        </p:txBody>
      </p:sp>
      <p:pic>
        <p:nvPicPr>
          <p:cNvPr id="12" name="図 11">
            <a:extLst>
              <a:ext uri="{FF2B5EF4-FFF2-40B4-BE49-F238E27FC236}">
                <a16:creationId xmlns:a16="http://schemas.microsoft.com/office/drawing/2014/main" id="{951A4FFD-39FA-4190-87E6-A72B15E08061}"/>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411973" y="5837722"/>
            <a:ext cx="684404" cy="96826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3CC0B90D-9C3B-4DE3-830A-6A17A92E035C}"/>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1612981" y="6058212"/>
            <a:ext cx="1144499" cy="696703"/>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4" name="図 13">
            <a:extLst>
              <a:ext uri="{FF2B5EF4-FFF2-40B4-BE49-F238E27FC236}">
                <a16:creationId xmlns:a16="http://schemas.microsoft.com/office/drawing/2014/main" id="{596B8DA0-0546-4181-AF85-9C4D23E66AC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27719" y="5909581"/>
            <a:ext cx="1171292" cy="968269"/>
          </a:xfrm>
          <a:prstGeom prst="rect">
            <a:avLst/>
          </a:prstGeom>
        </p:spPr>
      </p:pic>
      <p:sp>
        <p:nvSpPr>
          <p:cNvPr id="15" name="テキスト ボックス 14">
            <a:extLst>
              <a:ext uri="{FF2B5EF4-FFF2-40B4-BE49-F238E27FC236}">
                <a16:creationId xmlns:a16="http://schemas.microsoft.com/office/drawing/2014/main" id="{10B9B41E-2048-4534-90BE-92D5EC6BF7F0}"/>
              </a:ext>
            </a:extLst>
          </p:cNvPr>
          <p:cNvSpPr txBox="1"/>
          <p:nvPr/>
        </p:nvSpPr>
        <p:spPr>
          <a:xfrm>
            <a:off x="7132320" y="-912"/>
            <a:ext cx="221032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825382901"/>
              </p:ext>
            </p:extLst>
          </p:nvPr>
        </p:nvGraphicFramePr>
        <p:xfrm>
          <a:off x="-1" y="246122"/>
          <a:ext cx="9360552" cy="674059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吹田市旭通商店街協同組合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所在地：吹田市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吹田駅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大阪府／カフェ通じて地域交流 持続可能な商店街へ</a:t>
                      </a:r>
                      <a:r>
                        <a:rPr lang="en-US" altLang="ja-JP" sz="800" dirty="0">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モデル創出事業</a:t>
                      </a:r>
                      <a:r>
                        <a:rPr lang="en-US" altLang="ja-JP" sz="800" dirty="0">
                          <a:latin typeface="Meiryo UI" panose="020B0604030504040204" pitchFamily="50" charset="-128"/>
                          <a:ea typeface="Meiryo UI" panose="020B0604030504040204" pitchFamily="50" charset="-128"/>
                          <a:hlinkClick r:id="rId3"/>
                        </a:rPr>
                        <a:t>〉 (ndl.go.jp)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R4.9.30</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hlinkClick r:id="rId4"/>
                        </a:rPr>
                        <a:t>大阪府／「まちプランナー」と一緒に、便利で楽しい商店街づくり ＜モデル創出事業＞ </a:t>
                      </a:r>
                      <a:endParaRPr lang="en-US" altLang="ja-JP" sz="800" dirty="0">
                        <a:latin typeface="Meiryo UI" panose="020B0604030504040204" pitchFamily="50" charset="-128"/>
                        <a:ea typeface="Meiryo UI" panose="020B0604030504040204" pitchFamily="50" charset="-128"/>
                        <a:hlinkClick r:id="" action="ppaction://noaction"/>
                      </a:endParaRPr>
                    </a:p>
                    <a:p>
                      <a:r>
                        <a:rPr lang="en-US" altLang="ja-JP" sz="800" dirty="0">
                          <a:latin typeface="Meiryo UI" panose="020B0604030504040204" pitchFamily="50" charset="-128"/>
                          <a:ea typeface="Meiryo UI" panose="020B0604030504040204" pitchFamily="50" charset="-128"/>
                          <a:hlinkClick r:id="" action="ppaction://noaction"/>
                        </a:rPr>
                        <a:t>  (ndl.go.jp)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R4.1.11</a:t>
                      </a:r>
                      <a:r>
                        <a:rPr lang="ja-JP" altLang="en-US" sz="800" dirty="0">
                          <a:latin typeface="Meiryo UI" panose="020B0604030504040204" pitchFamily="50" charset="-128"/>
                          <a:ea typeface="Meiryo UI" panose="020B0604030504040204" pitchFamily="50" charset="-128"/>
                        </a:rPr>
                        <a:t>）　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4121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地域と連携した活性化イベント「</a:t>
                      </a:r>
                      <a:r>
                        <a:rPr kumimoji="1" lang="ja-JP" altLang="en-US" sz="1050" b="0" kern="1100" spc="-20" baseline="0" dirty="0">
                          <a:solidFill>
                            <a:schemeClr val="tx1"/>
                          </a:solidFill>
                          <a:latin typeface="Meiryo UI" panose="020B0604030504040204" pitchFamily="50" charset="-128"/>
                          <a:ea typeface="Meiryo UI" panose="020B0604030504040204" pitchFamily="50" charset="-128"/>
                        </a:rPr>
                        <a:t>すいたライジングサン」初の試み！</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アプリを使ったなぞときスタンプラリーでファミリー層の回遊促進と地域内の見守り体制の強化</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令和３年度大阪府商店街等モデル創出普及事業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大阪府　令和</a:t>
                      </a:r>
                      <a:r>
                        <a:rPr kumimoji="1" lang="ja-JP" altLang="en-US" sz="800" dirty="0">
                          <a:latin typeface="Meiryo UI" panose="020B0604030504040204" pitchFamily="50" charset="-128"/>
                          <a:ea typeface="Meiryo UI" panose="020B0604030504040204" pitchFamily="50" charset="-128"/>
                        </a:rPr>
                        <a:t>５</a:t>
                      </a:r>
                      <a:r>
                        <a:rPr kumimoji="1" lang="zh-TW" altLang="en-US" sz="800" dirty="0">
                          <a:latin typeface="Meiryo UI" panose="020B0604030504040204" pitchFamily="50" charset="-128"/>
                          <a:ea typeface="Meiryo UI" panose="020B0604030504040204" pitchFamily="50" charset="-128"/>
                        </a:rPr>
                        <a:t>年度</a:t>
                      </a:r>
                      <a:r>
                        <a:rPr kumimoji="1" lang="ja-JP" altLang="en-US" sz="800" dirty="0">
                          <a:latin typeface="Meiryo UI" panose="020B0604030504040204" pitchFamily="50" charset="-128"/>
                          <a:ea typeface="Meiryo UI" panose="020B0604030504040204" pitchFamily="50" charset="-128"/>
                        </a:rPr>
                        <a:t>商店街店舗魅力向上支援事業（観光コンテンツ型）</a:t>
                      </a:r>
                      <a:endParaRPr kumimoji="1" lang="en-US" altLang="zh-TW"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■吹田市　空き店舗活用事業　ほか</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4247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■令和</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6</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年に創立</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100</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周年を迎えた吹田市旭通商店街を中心に</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JR</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吹田駅周辺の商店街に所属する商業者と地元の大学、企業が連携して毎年春と秋に企画している地域活性化イベント</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すいたライジングサン</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。令和</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7</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年春のイベントでは、親子連れを対象に商店街の魅力を発信することを目的に、同駅周辺</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7</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つの商店街を巡って「大阪・関西万博」に因んだキーワードを集めるスタンプラリーを実施した。</a:t>
                      </a:r>
                      <a:endParaRPr kumimoji="1" lang="en-US" altLang="ja-JP" sz="900" b="0" kern="1100" spc="-20" baseline="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20817">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■地域と連携し商店街と地域の魅力向上を図りたい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JR</a:t>
                      </a:r>
                      <a:r>
                        <a:rPr kumimoji="1" lang="ja-JP" altLang="en-US" sz="900" b="1" dirty="0">
                          <a:solidFill>
                            <a:schemeClr val="tx1"/>
                          </a:solidFill>
                          <a:latin typeface="Meiryo UI" panose="020B0604030504040204" pitchFamily="50" charset="-128"/>
                          <a:ea typeface="Meiryo UI" panose="020B0604030504040204" pitchFamily="50" charset="-128"/>
                        </a:rPr>
                        <a:t>吹田駅周辺の旭通商店街をはじめとする</a:t>
                      </a:r>
                      <a:r>
                        <a:rPr kumimoji="1" lang="en-US" altLang="ja-JP" sz="900" b="1" dirty="0">
                          <a:solidFill>
                            <a:schemeClr val="tx1"/>
                          </a:solidFill>
                          <a:latin typeface="Meiryo UI" panose="020B0604030504040204" pitchFamily="50" charset="-128"/>
                          <a:ea typeface="Meiryo UI" panose="020B0604030504040204" pitchFamily="50" charset="-128"/>
                        </a:rPr>
                        <a:t>7</a:t>
                      </a:r>
                      <a:r>
                        <a:rPr kumimoji="1" lang="ja-JP" altLang="en-US" sz="900" b="1" dirty="0">
                          <a:solidFill>
                            <a:schemeClr val="tx1"/>
                          </a:solidFill>
                          <a:latin typeface="Meiryo UI" panose="020B0604030504040204" pitchFamily="50" charset="-128"/>
                          <a:ea typeface="Meiryo UI" panose="020B0604030504040204" pitchFamily="50" charset="-128"/>
                        </a:rPr>
                        <a:t>つの商店街は、　　　　　 </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すいたライジングサン</a:t>
                      </a:r>
                      <a:r>
                        <a:rPr kumimoji="1" lang="en-US" altLang="ja-JP" sz="900" b="1" dirty="0">
                          <a:solidFill>
                            <a:schemeClr val="tx1"/>
                          </a:solidFill>
                          <a:latin typeface="Meiryo UI" panose="020B0604030504040204" pitchFamily="50" charset="-128"/>
                          <a:ea typeface="Meiryo UI" panose="020B0604030504040204" pitchFamily="50" charset="-128"/>
                        </a:rPr>
                        <a:t>100</a:t>
                      </a:r>
                      <a:r>
                        <a:rPr kumimoji="1" lang="ja-JP" altLang="en-US" sz="900" b="1" dirty="0">
                          <a:solidFill>
                            <a:schemeClr val="tx1"/>
                          </a:solidFill>
                          <a:latin typeface="Meiryo UI" panose="020B0604030504040204" pitchFamily="50" charset="-128"/>
                          <a:ea typeface="Meiryo UI" panose="020B0604030504040204" pitchFamily="50" charset="-128"/>
                        </a:rPr>
                        <a:t>実行委員会を結成</a:t>
                      </a:r>
                      <a:r>
                        <a:rPr kumimoji="1" lang="ja-JP" altLang="en-US" sz="900" b="0" dirty="0">
                          <a:solidFill>
                            <a:schemeClr val="tx1"/>
                          </a:solidFill>
                          <a:latin typeface="Meiryo UI" panose="020B0604030504040204" pitchFamily="50" charset="-128"/>
                          <a:ea typeface="Meiryo UI" panose="020B0604030504040204" pitchFamily="50" charset="-128"/>
                        </a:rPr>
                        <a:t>。毎年春と秋に、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商店街の魅力向上と地域活性化につながるイベントを実施。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■イベント時に、ファミリー層の回遊性を高めたい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spc="-50" baseline="0" dirty="0">
                          <a:solidFill>
                            <a:schemeClr val="tx1"/>
                          </a:solidFill>
                          <a:latin typeface="Meiryo UI" panose="020B0604030504040204" pitchFamily="50" charset="-128"/>
                          <a:ea typeface="Meiryo UI" panose="020B0604030504040204" pitchFamily="50" charset="-128"/>
                        </a:rPr>
                        <a:t>これまでは大学生とコーヒーフェスティバルやコンテスト</a:t>
                      </a:r>
                      <a:r>
                        <a:rPr kumimoji="1" lang="ja-JP" altLang="en-US" sz="900" b="0" spc="-50" baseline="0" dirty="0">
                          <a:solidFill>
                            <a:schemeClr val="tx1"/>
                          </a:solidFill>
                          <a:latin typeface="Meiryo UI" panose="020B0604030504040204" pitchFamily="50" charset="-128"/>
                          <a:ea typeface="Meiryo UI" panose="020B0604030504040204" pitchFamily="50" charset="-128"/>
                        </a:rPr>
                        <a:t>を行ってお</a:t>
                      </a:r>
                      <a:r>
                        <a:rPr kumimoji="1" lang="ja-JP" altLang="en-US" sz="900" b="0" spc="-50" dirty="0">
                          <a:solidFill>
                            <a:schemeClr val="tx1"/>
                          </a:solidFill>
                          <a:latin typeface="Meiryo UI" panose="020B0604030504040204" pitchFamily="50" charset="-128"/>
                          <a:ea typeface="Meiryo UI" panose="020B0604030504040204" pitchFamily="50" charset="-128"/>
                        </a:rPr>
                        <a:t>り</a:t>
                      </a:r>
                      <a:endParaRPr kumimoji="1" lang="en-US" altLang="ja-JP" sz="900" b="0" spc="-5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若い世代の参加者は増えたが、ファミリー層も取り込みたい。</a:t>
                      </a:r>
                      <a:endParaRPr kumimoji="1" lang="ja-JP" altLang="en-US"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■地域住民を巻き込んで、高齢者や障がい者等、より幅広い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方々をサポートしたい。</a:t>
                      </a:r>
                      <a:endParaRPr kumimoji="1" lang="ja-JP" altLang="en-US"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■大阪・関西万博の機運醸成を図り、イベント自体も盛り上げ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アプリを使って「なぞときスタンプラリー」を開催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・スタンプラリーには、</a:t>
                      </a:r>
                      <a:r>
                        <a:rPr kumimoji="1" lang="ja-JP" altLang="en-US" sz="900" b="1" dirty="0">
                          <a:solidFill>
                            <a:schemeClr val="tx1"/>
                          </a:solidFill>
                          <a:latin typeface="Meiryo UI" panose="020B0604030504040204" pitchFamily="50" charset="-128"/>
                          <a:ea typeface="Meiryo UI" panose="020B0604030504040204" pitchFamily="50" charset="-128"/>
                        </a:rPr>
                        <a:t>高齢者や障がい者を地域社会で見守るために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開発された「みまもりあいアプリ」の機能を活用</a:t>
                      </a:r>
                      <a:r>
                        <a:rPr kumimoji="1" lang="ja-JP" altLang="en-US" sz="90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rPr>
                        <a:t>商店街内の</a:t>
                      </a:r>
                      <a:r>
                        <a:rPr kumimoji="1" lang="en-US" altLang="ja-JP" sz="900" dirty="0">
                          <a:solidFill>
                            <a:schemeClr val="tx1"/>
                          </a:solidFill>
                          <a:latin typeface="Meiryo UI" panose="020B0604030504040204" pitchFamily="50" charset="-128"/>
                          <a:ea typeface="Meiryo UI" panose="020B0604030504040204" pitchFamily="50" charset="-128"/>
                        </a:rPr>
                        <a:t>10</a:t>
                      </a:r>
                      <a:r>
                        <a:rPr kumimoji="1" lang="ja-JP" altLang="en-US" sz="900" dirty="0">
                          <a:solidFill>
                            <a:schemeClr val="tx1"/>
                          </a:solidFill>
                          <a:latin typeface="Meiryo UI" panose="020B0604030504040204" pitchFamily="50" charset="-128"/>
                          <a:ea typeface="Meiryo UI" panose="020B0604030504040204" pitchFamily="50" charset="-128"/>
                        </a:rPr>
                        <a:t>店舗に掲出された</a:t>
                      </a:r>
                      <a:r>
                        <a:rPr kumimoji="1" lang="en-US" altLang="ja-JP" sz="900" dirty="0">
                          <a:solidFill>
                            <a:schemeClr val="tx1"/>
                          </a:solidFill>
                          <a:latin typeface="Meiryo UI" panose="020B0604030504040204" pitchFamily="50" charset="-128"/>
                          <a:ea typeface="Meiryo UI" panose="020B0604030504040204" pitchFamily="50" charset="-128"/>
                        </a:rPr>
                        <a:t>QR</a:t>
                      </a:r>
                      <a:r>
                        <a:rPr kumimoji="1" lang="ja-JP" altLang="en-US" sz="900" dirty="0">
                          <a:solidFill>
                            <a:schemeClr val="tx1"/>
                          </a:solidFill>
                          <a:latin typeface="Meiryo UI" panose="020B0604030504040204" pitchFamily="50" charset="-128"/>
                          <a:ea typeface="Meiryo UI" panose="020B0604030504040204" pitchFamily="50" charset="-128"/>
                        </a:rPr>
                        <a:t>コードを読み取ると大阪・関</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西万博に関するクイズが出題。回答をつなげると最後の答えになる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仕組み。正解した参加者はお菓子のつかみ取りに参加でき、さらに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は、先着で大阪・関西万博の公式キャラクター、ミャクミャクのキーホ</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ルダーをプレゼントするなど</a:t>
                      </a:r>
                      <a:r>
                        <a:rPr kumimoji="1" lang="ja-JP" altLang="en-US" sz="900" b="0" dirty="0">
                          <a:solidFill>
                            <a:schemeClr val="tx1"/>
                          </a:solidFill>
                          <a:latin typeface="Meiryo UI" panose="020B0604030504040204" pitchFamily="50" charset="-128"/>
                          <a:ea typeface="Meiryo UI" panose="020B0604030504040204" pitchFamily="50" charset="-128"/>
                        </a:rPr>
                        <a:t>ファミリー層に喜んでもらえるよう工夫した。</a:t>
                      </a:r>
                      <a:endParaRPr kumimoji="1" lang="ja-JP" altLang="en-US"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■同時開催で、</a:t>
                      </a:r>
                      <a:r>
                        <a:rPr kumimoji="1" lang="ja-JP" altLang="en-US" sz="900" b="1" spc="-50" baseline="0" dirty="0">
                          <a:solidFill>
                            <a:schemeClr val="tx1"/>
                          </a:solidFill>
                          <a:latin typeface="Meiryo UI" panose="020B0604030504040204" pitchFamily="50" charset="-128"/>
                          <a:ea typeface="Meiryo UI" panose="020B0604030504040204" pitchFamily="50" charset="-128"/>
                        </a:rPr>
                        <a:t>地元を中心に全国から</a:t>
                      </a:r>
                      <a:r>
                        <a:rPr kumimoji="1" lang="en-US" altLang="ja-JP" sz="900" b="1" spc="-50" baseline="0" dirty="0">
                          <a:solidFill>
                            <a:schemeClr val="tx1"/>
                          </a:solidFill>
                          <a:latin typeface="Meiryo UI" panose="020B0604030504040204" pitchFamily="50" charset="-128"/>
                          <a:ea typeface="Meiryo UI" panose="020B0604030504040204" pitchFamily="50" charset="-128"/>
                        </a:rPr>
                        <a:t>13</a:t>
                      </a:r>
                      <a:r>
                        <a:rPr kumimoji="1" lang="ja-JP" altLang="en-US" sz="900" b="1" spc="-50" baseline="0" dirty="0">
                          <a:solidFill>
                            <a:schemeClr val="tx1"/>
                          </a:solidFill>
                          <a:latin typeface="Meiryo UI" panose="020B0604030504040204" pitchFamily="50" charset="-128"/>
                          <a:ea typeface="Meiryo UI" panose="020B0604030504040204" pitchFamily="50" charset="-128"/>
                        </a:rPr>
                        <a:t>の大学・店舗が参加する</a:t>
                      </a:r>
                      <a:endParaRPr kumimoji="1" lang="en-US" altLang="ja-JP" sz="900" b="1" spc="-5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ジャパンコーヒーフェスティバル」や特設ステージを設け、万博にちな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んだクイズやコーヒーにまつわるトークショーを実施。</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1970</a:t>
                      </a:r>
                      <a:r>
                        <a:rPr kumimoji="1" lang="ja-JP" altLang="en-US" sz="900" dirty="0">
                          <a:solidFill>
                            <a:schemeClr val="tx1"/>
                          </a:solidFill>
                          <a:latin typeface="Meiryo UI" panose="020B0604030504040204" pitchFamily="50" charset="-128"/>
                          <a:ea typeface="Meiryo UI" panose="020B0604030504040204" pitchFamily="50" charset="-128"/>
                        </a:rPr>
                        <a:t>年に吹田市で開催された</a:t>
                      </a:r>
                      <a:r>
                        <a:rPr kumimoji="1" lang="zh-CN" altLang="en-US" sz="900" dirty="0">
                          <a:solidFill>
                            <a:schemeClr val="tx1"/>
                          </a:solidFill>
                          <a:latin typeface="Meiryo UI" panose="020B0604030504040204" pitchFamily="50" charset="-128"/>
                          <a:ea typeface="Meiryo UI" panose="020B0604030504040204" pitchFamily="50" charset="-128"/>
                        </a:rPr>
                        <a:t>日本万国博覧会</a:t>
                      </a:r>
                      <a:r>
                        <a:rPr kumimoji="1" lang="ja-JP" altLang="en-US" sz="900" dirty="0">
                          <a:solidFill>
                            <a:schemeClr val="tx1"/>
                          </a:solidFill>
                          <a:latin typeface="Meiryo UI" panose="020B0604030504040204" pitchFamily="50" charset="-128"/>
                          <a:ea typeface="Meiryo UI" panose="020B0604030504040204" pitchFamily="50" charset="-128"/>
                        </a:rPr>
                        <a:t>を思い出し、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大阪市・夢洲で開催されている</a:t>
                      </a:r>
                      <a:r>
                        <a:rPr kumimoji="1" lang="ja-JP" altLang="en-US" sz="900" b="1" strike="noStrike" spc="-30" baseline="0" dirty="0">
                          <a:solidFill>
                            <a:schemeClr val="tx1"/>
                          </a:solidFill>
                          <a:latin typeface="Meiryo UI" panose="020B0604030504040204" pitchFamily="50" charset="-128"/>
                          <a:ea typeface="Meiryo UI" panose="020B0604030504040204" pitchFamily="50" charset="-128"/>
                        </a:rPr>
                        <a:t>大阪・関西万博もより楽しめるよう</a:t>
                      </a:r>
                      <a:endParaRPr kumimoji="1" lang="en-US" altLang="ja-JP" sz="900" b="1" strike="noStrike" spc="-3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展示ブースを展開。</a:t>
                      </a:r>
                      <a:r>
                        <a:rPr kumimoji="1" lang="ja-JP" altLang="en-US" sz="900" b="0" dirty="0">
                          <a:solidFill>
                            <a:schemeClr val="tx1"/>
                          </a:solidFill>
                          <a:latin typeface="Meiryo UI" panose="020B0604030504040204" pitchFamily="50" charset="-128"/>
                          <a:ea typeface="Meiryo UI" panose="020B0604030504040204" pitchFamily="50" charset="-128"/>
                        </a:rPr>
                        <a:t>イベントにはミャクミャクも登場し盛り上げた。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・スタンプラリーのターゲットは、小学生とその保護者。</a:t>
                      </a:r>
                      <a:r>
                        <a:rPr kumimoji="1" lang="ja-JP" altLang="en-US" sz="900" b="1" dirty="0">
                          <a:solidFill>
                            <a:schemeClr val="tx1"/>
                          </a:solidFill>
                          <a:latin typeface="Meiryo UI" panose="020B0604030504040204" pitchFamily="50" charset="-128"/>
                          <a:ea typeface="Meiryo UI" panose="020B0604030504040204" pitchFamily="50" charset="-128"/>
                        </a:rPr>
                        <a:t>２日間で</a:t>
                      </a:r>
                      <a:r>
                        <a:rPr kumimoji="1" lang="en-US" altLang="ja-JP" sz="900" b="1" dirty="0">
                          <a:solidFill>
                            <a:schemeClr val="tx1"/>
                          </a:solidFill>
                          <a:latin typeface="Meiryo UI" panose="020B0604030504040204" pitchFamily="50" charset="-128"/>
                          <a:ea typeface="Meiryo UI" panose="020B0604030504040204" pitchFamily="50" charset="-128"/>
                        </a:rPr>
                        <a:t>194</a:t>
                      </a:r>
                      <a:r>
                        <a:rPr kumimoji="1" lang="ja-JP" altLang="en-US" sz="900" b="1" dirty="0">
                          <a:solidFill>
                            <a:schemeClr val="tx1"/>
                          </a:solidFill>
                          <a:latin typeface="Meiryo UI" panose="020B0604030504040204" pitchFamily="50" charset="-128"/>
                          <a:ea typeface="Meiryo UI" panose="020B0604030504040204" pitchFamily="50" charset="-128"/>
                        </a:rPr>
                        <a:t>組が「みまもりあいアプリ」をダウンロードして商店街を回遊</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・スタンプラリーを通じて各店舗の魅力をアピールするだけでなく、アプリのダウンロードを通じて</a:t>
                      </a:r>
                      <a:r>
                        <a:rPr kumimoji="1" lang="ja-JP" altLang="en-US" sz="900" b="1" dirty="0">
                          <a:solidFill>
                            <a:schemeClr val="tx1"/>
                          </a:solidFill>
                          <a:latin typeface="Meiryo UI" panose="020B0604030504040204" pitchFamily="50" charset="-128"/>
                          <a:ea typeface="Meiryo UI" panose="020B0604030504040204" pitchFamily="50" charset="-128"/>
                        </a:rPr>
                        <a:t>地域の高齢者や障がい者を見守る担い手を増やすこともできた。</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・地元の</a:t>
                      </a:r>
                      <a:r>
                        <a:rPr kumimoji="1" lang="ja-JP" altLang="en-US" sz="900" b="0" spc="-40" baseline="0" dirty="0">
                          <a:solidFill>
                            <a:schemeClr val="tx1"/>
                          </a:solidFill>
                          <a:latin typeface="Meiryo UI" panose="020B0604030504040204" pitchFamily="50" charset="-128"/>
                          <a:ea typeface="Meiryo UI" panose="020B0604030504040204" pitchFamily="50" charset="-128"/>
                        </a:rPr>
                        <a:t>大阪、京都だけでなく、中部地方、九州地方</a:t>
                      </a:r>
                      <a:r>
                        <a:rPr kumimoji="1" lang="ja-JP" altLang="en-US" sz="900" b="0" spc="-30" baseline="0" dirty="0">
                          <a:solidFill>
                            <a:schemeClr val="tx1"/>
                          </a:solidFill>
                          <a:latin typeface="Meiryo UI" panose="020B0604030504040204" pitchFamily="50" charset="-128"/>
                          <a:ea typeface="Meiryo UI" panose="020B0604030504040204" pitchFamily="50" charset="-128"/>
                        </a:rPr>
                        <a:t>の大学などが</a:t>
                      </a:r>
                      <a:r>
                        <a:rPr kumimoji="1" lang="ja-JP" altLang="en-US" sz="900" b="0" dirty="0">
                          <a:solidFill>
                            <a:schemeClr val="tx1"/>
                          </a:solidFill>
                          <a:latin typeface="Meiryo UI" panose="020B0604030504040204" pitchFamily="50" charset="-128"/>
                          <a:ea typeface="Meiryo UI" panose="020B0604030504040204" pitchFamily="50" charset="-128"/>
                        </a:rPr>
                        <a:t>参加した</a:t>
                      </a:r>
                      <a:r>
                        <a:rPr kumimoji="1" lang="ja-JP" altLang="en-US" sz="900" b="0" spc="-30" baseline="0" dirty="0">
                          <a:solidFill>
                            <a:schemeClr val="tx1"/>
                          </a:solidFill>
                          <a:latin typeface="Meiryo UI" panose="020B0604030504040204" pitchFamily="50" charset="-128"/>
                          <a:ea typeface="Meiryo UI" panose="020B0604030504040204" pitchFamily="50" charset="-128"/>
                        </a:rPr>
                        <a:t>ジャパンコーヒーフェスティバルと</a:t>
                      </a:r>
                      <a:r>
                        <a:rPr kumimoji="1" lang="ja-JP" altLang="en-US" sz="900" b="0" dirty="0">
                          <a:solidFill>
                            <a:schemeClr val="tx1"/>
                          </a:solidFill>
                          <a:latin typeface="Meiryo UI" panose="020B0604030504040204" pitchFamily="50" charset="-128"/>
                          <a:ea typeface="Meiryo UI" panose="020B0604030504040204" pitchFamily="50" charset="-128"/>
                        </a:rPr>
                        <a:t>万博の展示</a:t>
                      </a:r>
                      <a:r>
                        <a:rPr kumimoji="1" lang="ja-JP" altLang="en-US" sz="900" b="0" spc="-30" baseline="0" dirty="0">
                          <a:solidFill>
                            <a:schemeClr val="tx1"/>
                          </a:solidFill>
                          <a:latin typeface="Meiryo UI" panose="020B0604030504040204" pitchFamily="50" charset="-128"/>
                          <a:ea typeface="Meiryo UI" panose="020B0604030504040204" pitchFamily="50" charset="-128"/>
                        </a:rPr>
                        <a:t>ブースには</a:t>
                      </a:r>
                      <a:r>
                        <a:rPr kumimoji="1" lang="ja-JP" altLang="en-US" sz="900" b="1" dirty="0">
                          <a:solidFill>
                            <a:schemeClr val="tx1"/>
                          </a:solidFill>
                          <a:latin typeface="Meiryo UI" panose="020B0604030504040204" pitchFamily="50" charset="-128"/>
                          <a:ea typeface="Meiryo UI" panose="020B0604030504040204" pitchFamily="50" charset="-128"/>
                        </a:rPr>
                        <a:t>約</a:t>
                      </a:r>
                      <a:r>
                        <a:rPr kumimoji="1" lang="en-US" altLang="ja-JP" sz="900" b="1" dirty="0">
                          <a:solidFill>
                            <a:schemeClr val="tx1"/>
                          </a:solidFill>
                          <a:latin typeface="Meiryo UI" panose="020B0604030504040204" pitchFamily="50" charset="-128"/>
                          <a:ea typeface="Meiryo UI" panose="020B0604030504040204" pitchFamily="50" charset="-128"/>
                        </a:rPr>
                        <a:t>3000</a:t>
                      </a:r>
                      <a:r>
                        <a:rPr kumimoji="1" lang="ja-JP" altLang="en-US" sz="900" b="1" dirty="0">
                          <a:solidFill>
                            <a:schemeClr val="tx1"/>
                          </a:solidFill>
                          <a:latin typeface="Meiryo UI" panose="020B0604030504040204" pitchFamily="50" charset="-128"/>
                          <a:ea typeface="Meiryo UI" panose="020B0604030504040204" pitchFamily="50" charset="-128"/>
                        </a:rPr>
                        <a:t>人が訪れた</a:t>
                      </a:r>
                      <a:r>
                        <a:rPr kumimoji="1" lang="ja-JP" altLang="en-US" sz="900" b="0" dirty="0">
                          <a:solidFill>
                            <a:schemeClr val="tx1"/>
                          </a:solidFill>
                          <a:latin typeface="Meiryo UI" panose="020B0604030504040204" pitchFamily="50" charset="-128"/>
                          <a:ea typeface="Meiryo UI" panose="020B0604030504040204" pitchFamily="50" charset="-128"/>
                        </a:rPr>
                        <a:t>。複数のイベントを同時開催することで相乗効果が生まれ、</a:t>
                      </a:r>
                      <a:r>
                        <a:rPr kumimoji="1" lang="ja-JP" altLang="en-US" sz="900" b="1" spc="-50" dirty="0">
                          <a:solidFill>
                            <a:schemeClr val="tx1"/>
                          </a:solidFill>
                          <a:latin typeface="Meiryo UI" panose="020B0604030504040204" pitchFamily="50" charset="-128"/>
                          <a:ea typeface="Meiryo UI" panose="020B0604030504040204" pitchFamily="50" charset="-128"/>
                        </a:rPr>
                        <a:t>吹田市内外の住民同士の交流の輪</a:t>
                      </a:r>
                      <a:r>
                        <a:rPr kumimoji="1" lang="ja-JP" altLang="en-US" sz="900" b="1" spc="-50" baseline="0" dirty="0">
                          <a:solidFill>
                            <a:schemeClr val="tx1"/>
                          </a:solidFill>
                          <a:latin typeface="Meiryo UI" panose="020B0604030504040204" pitchFamily="50" charset="-128"/>
                          <a:ea typeface="Meiryo UI" panose="020B0604030504040204" pitchFamily="50" charset="-128"/>
                        </a:rPr>
                        <a:t>が大きく広がった</a:t>
                      </a:r>
                      <a:r>
                        <a:rPr kumimoji="1" lang="ja-JP" altLang="en-US" sz="900" b="0" spc="-50" baseline="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・共催した</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一社</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日本コーヒーフェスティバル</a:t>
                      </a:r>
                      <a:r>
                        <a:rPr kumimoji="1" lang="ja-JP" altLang="en-US" sz="900" b="0" spc="-30" baseline="0" dirty="0">
                          <a:solidFill>
                            <a:schemeClr val="tx1"/>
                          </a:solidFill>
                          <a:latin typeface="Meiryo UI" panose="020B0604030504040204" pitchFamily="50" charset="-128"/>
                          <a:ea typeface="Meiryo UI" panose="020B0604030504040204" pitchFamily="50" charset="-128"/>
                        </a:rPr>
                        <a:t>実行委員会</a:t>
                      </a:r>
                      <a:r>
                        <a:rPr kumimoji="1" lang="ja-JP" altLang="en-US" sz="900" b="0" dirty="0">
                          <a:solidFill>
                            <a:schemeClr val="tx1"/>
                          </a:solidFill>
                          <a:latin typeface="Meiryo UI" panose="020B0604030504040204" pitchFamily="50" charset="-128"/>
                          <a:ea typeface="Meiryo UI" panose="020B0604030504040204" pitchFamily="50" charset="-128"/>
                        </a:rPr>
                        <a:t>、「みまもりあいアプリ」の運用で協力を得た</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社</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セーフティネットリンケージ、その他、大阪大学大学院医学系研究科・老年看護学研究室、吹田市社会福祉協議会、吹一・吹六地域包括支援センターとの連携関係を強化できた。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■同商店街では、若者や子育て世帯に訪問していただけるように、様々な取り組みを進めています。地域の活性化は簡単ではありませんが、今回のすいたライジングサンの盛り上がりを見て、大きな希望を　見出すことができました。多くの家族連れが商店街を楽しそうに回ってくれている様子を見てスタンプラリーを企画して本当に良かったと思います。今後も「みまもりあいアプリ」を活用した様々なイベントを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画していきます。また、大阪・関西万博の機運醸成を兼ねて企画した万博ブースでは万博の情報を幅広く提供することができました。</a:t>
                      </a:r>
                      <a:r>
                        <a:rPr kumimoji="1" lang="en-US" altLang="ja-JP" sz="900" b="0" dirty="0">
                          <a:solidFill>
                            <a:schemeClr val="tx1"/>
                          </a:solidFill>
                          <a:latin typeface="Meiryo UI" panose="020B0604030504040204" pitchFamily="50" charset="-128"/>
                          <a:ea typeface="Meiryo UI" panose="020B0604030504040204" pitchFamily="50" charset="-128"/>
                        </a:rPr>
                        <a:t>1970</a:t>
                      </a:r>
                      <a:r>
                        <a:rPr kumimoji="1" lang="ja-JP" altLang="en-US" sz="900" b="0" dirty="0">
                          <a:solidFill>
                            <a:schemeClr val="tx1"/>
                          </a:solidFill>
                          <a:latin typeface="Meiryo UI" panose="020B0604030504040204" pitchFamily="50" charset="-128"/>
                          <a:ea typeface="Meiryo UI" panose="020B0604030504040204" pitchFamily="50" charset="-128"/>
                        </a:rPr>
                        <a:t>年の万博を経験した高齢者が今回の万博の感想を若者に語</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り、盛り上がっていました。さらに、「大学生が表現するスペシャルティコーヒーを味わう」をテーマにしたジャパンコーヒーフェスティバルを通じて吹田市が大学の町であることを改めてアピールできたように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■主催：すいたライジングサン</a:t>
                      </a:r>
                      <a:r>
                        <a:rPr kumimoji="1" lang="en-US" altLang="ja-JP" sz="900" dirty="0">
                          <a:solidFill>
                            <a:schemeClr val="tx1"/>
                          </a:solidFill>
                          <a:latin typeface="Meiryo UI" panose="020B0604030504040204" pitchFamily="50" charset="-128"/>
                          <a:ea typeface="Meiryo UI" panose="020B0604030504040204" pitchFamily="50" charset="-128"/>
                        </a:rPr>
                        <a:t>100</a:t>
                      </a:r>
                      <a:r>
                        <a:rPr kumimoji="1" lang="ja-JP" altLang="en-US" sz="900" dirty="0">
                          <a:solidFill>
                            <a:schemeClr val="tx1"/>
                          </a:solidFill>
                          <a:latin typeface="Meiryo UI" panose="020B0604030504040204" pitchFamily="50" charset="-128"/>
                          <a:ea typeface="Meiryo UI" panose="020B0604030504040204" pitchFamily="50" charset="-128"/>
                        </a:rPr>
                        <a:t>実行委員会（吹田市旭通商店街ほか）</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900" dirty="0">
                          <a:solidFill>
                            <a:schemeClr val="tx1"/>
                          </a:solidFill>
                          <a:latin typeface="Meiryo UI" panose="020B0604030504040204" pitchFamily="50" charset="-128"/>
                          <a:ea typeface="Meiryo UI" panose="020B0604030504040204" pitchFamily="50" charset="-128"/>
                        </a:rPr>
                        <a:t>■共催：一般社団法人日本コーヒーフェスティバル実行委員会</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900" dirty="0">
                          <a:solidFill>
                            <a:schemeClr val="tx1"/>
                          </a:solidFill>
                          <a:latin typeface="Meiryo UI" panose="020B0604030504040204" pitchFamily="50" charset="-128"/>
                          <a:ea typeface="Meiryo UI" panose="020B0604030504040204" pitchFamily="50" charset="-128"/>
                        </a:rPr>
                        <a:t>■協力：大阪大学大学院医学系研究科老年看護学教室、吹田市社会福祉協議会、</a:t>
                      </a:r>
                    </a:p>
                    <a:p>
                      <a:pPr>
                        <a:lnSpc>
                          <a:spcPts val="900"/>
                        </a:lnSpc>
                      </a:pPr>
                      <a:r>
                        <a:rPr kumimoji="1" lang="ja-JP" altLang="en-US" sz="900" dirty="0">
                          <a:solidFill>
                            <a:schemeClr val="tx1"/>
                          </a:solidFill>
                          <a:latin typeface="Meiryo UI" panose="020B0604030504040204" pitchFamily="50" charset="-128"/>
                          <a:ea typeface="Meiryo UI" panose="020B0604030504040204" pitchFamily="50" charset="-128"/>
                        </a:rPr>
                        <a:t>　　　　　　吹田市吹一・吹六地域包括支援センター、社団</a:t>
                      </a:r>
                      <a:r>
                        <a:rPr kumimoji="1" lang="ja-JP" altLang="en-US" sz="900" dirty="0">
                          <a:latin typeface="Meiryo UI" panose="020B0604030504040204" pitchFamily="50" charset="-128"/>
                          <a:ea typeface="Meiryo UI" panose="020B0604030504040204" pitchFamily="50" charset="-128"/>
                        </a:rPr>
                        <a:t>法人セーフティネットリンケージ</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■後援：吹田市・吹田市教育委員会</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12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https://osaka-shotengai-info.com/ss/suitashiasahidori/</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■吹田市旭通商店街　</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サイト「吹田情報局」　</a:t>
                      </a:r>
                      <a:r>
                        <a:rPr kumimoji="1" lang="en-US" altLang="ja-JP" sz="900" dirty="0">
                          <a:latin typeface="Meiryo UI" panose="020B0604030504040204" pitchFamily="50" charset="-128"/>
                          <a:ea typeface="Meiryo UI" panose="020B0604030504040204" pitchFamily="50" charset="-128"/>
                          <a:hlinkClick r:id="rId6"/>
                        </a:rPr>
                        <a:t>http://suita-asahidori.com/</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■吹田市旭通商店街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https://www.instagram.com/suita_asahi/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68742" y="6865149"/>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ステージにミャクミャク登場</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419223" y="6855084"/>
            <a:ext cx="1287471"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スタンプラリー受付</a:t>
            </a:r>
            <a:endParaRPr lang="en-US" altLang="ja-JP"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13935" y="6855549"/>
            <a:ext cx="899951"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a:t>
            </a:r>
            <a:r>
              <a:rPr lang="ja-JP" altLang="en-US" sz="800" dirty="0">
                <a:latin typeface="Meiryo UI" panose="020B0604030504040204" pitchFamily="50" charset="-128"/>
                <a:ea typeface="Meiryo UI" panose="020B0604030504040204" pitchFamily="50" charset="-128"/>
              </a:rPr>
              <a:t>７イベントチラシ</a:t>
            </a:r>
          </a:p>
        </p:txBody>
      </p:sp>
      <p:sp>
        <p:nvSpPr>
          <p:cNvPr id="10" name="テキスト ボックス 9">
            <a:extLst>
              <a:ext uri="{FF2B5EF4-FFF2-40B4-BE49-F238E27FC236}">
                <a16:creationId xmlns:a16="http://schemas.microsoft.com/office/drawing/2014/main" id="{DE72434F-5F4D-4B99-ACF1-8D58609A6037}"/>
              </a:ext>
            </a:extLst>
          </p:cNvPr>
          <p:cNvSpPr txBox="1"/>
          <p:nvPr/>
        </p:nvSpPr>
        <p:spPr>
          <a:xfrm>
            <a:off x="7148945" y="8792"/>
            <a:ext cx="2210955"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EB0B7CAF-107B-A9BC-5830-75E8F90BA50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3936" y="5646365"/>
            <a:ext cx="862290" cy="1218784"/>
          </a:xfrm>
          <a:prstGeom prst="rect">
            <a:avLst/>
          </a:prstGeom>
        </p:spPr>
      </p:pic>
      <p:pic>
        <p:nvPicPr>
          <p:cNvPr id="7" name="図 6">
            <a:extLst>
              <a:ext uri="{FF2B5EF4-FFF2-40B4-BE49-F238E27FC236}">
                <a16:creationId xmlns:a16="http://schemas.microsoft.com/office/drawing/2014/main" id="{95B90089-9977-DD1C-92D4-6DDE876EBE5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34723" y="5695882"/>
            <a:ext cx="1497461" cy="1123096"/>
          </a:xfrm>
          <a:prstGeom prst="rect">
            <a:avLst/>
          </a:prstGeom>
        </p:spPr>
      </p:pic>
      <p:pic>
        <p:nvPicPr>
          <p:cNvPr id="5" name="図 4">
            <a:extLst>
              <a:ext uri="{FF2B5EF4-FFF2-40B4-BE49-F238E27FC236}">
                <a16:creationId xmlns:a16="http://schemas.microsoft.com/office/drawing/2014/main" id="{96B6919E-FA57-F834-FAE1-E2F6D96C8C54}"/>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2968742" y="5695883"/>
            <a:ext cx="1536654" cy="1123096"/>
          </a:xfrm>
          <a:prstGeom prst="rect">
            <a:avLst/>
          </a:prstGeom>
        </p:spPr>
      </p:pic>
    </p:spTree>
    <p:extLst>
      <p:ext uri="{BB962C8B-B14F-4D97-AF65-F5344CB8AC3E}">
        <p14:creationId xmlns:p14="http://schemas.microsoft.com/office/powerpoint/2010/main" val="288182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6431"/>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176023">
                  <a:extLst>
                    <a:ext uri="{9D8B030D-6E8A-4147-A177-3AD203B41FA5}">
                      <a16:colId xmlns:a16="http://schemas.microsoft.com/office/drawing/2014/main" val="2386351658"/>
                    </a:ext>
                  </a:extLst>
                </a:gridCol>
                <a:gridCol w="409095">
                  <a:extLst>
                    <a:ext uri="{9D8B030D-6E8A-4147-A177-3AD203B41FA5}">
                      <a16:colId xmlns:a16="http://schemas.microsoft.com/office/drawing/2014/main" val="2712263883"/>
                    </a:ext>
                  </a:extLst>
                </a:gridCol>
                <a:gridCol w="888121">
                  <a:extLst>
                    <a:ext uri="{9D8B030D-6E8A-4147-A177-3AD203B41FA5}">
                      <a16:colId xmlns:a16="http://schemas.microsoft.com/office/drawing/2014/main" val="1134428704"/>
                    </a:ext>
                  </a:extLst>
                </a:gridCol>
                <a:gridCol w="3294729">
                  <a:extLst>
                    <a:ext uri="{9D8B030D-6E8A-4147-A177-3AD203B41FA5}">
                      <a16:colId xmlns:a16="http://schemas.microsoft.com/office/drawing/2014/main" val="268226434"/>
                    </a:ext>
                  </a:extLst>
                </a:gridCol>
              </a:tblGrid>
              <a:tr h="235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50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島本町商業協同組合 島本センター</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所在地：島本町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最寄駅：阪急京都線水無瀬駅すぐ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lang="ja-JP" altLang="en-US" sz="800" dirty="0">
                          <a:hlinkClick r:id="rId3"/>
                        </a:rPr>
                        <a:t>大阪府／デジタルも！アナログも！ハイブリット抽選会でＩＣＴに追い風＜モデル創出事業＞</a:t>
                      </a:r>
                      <a:r>
                        <a:rPr lang="en-US" altLang="ja-JP" sz="800" dirty="0"/>
                        <a:t>(R6.3.8)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大阪府／情報発信　デジタル化で地域結ぶ＜モデル創出事業＞</a:t>
                      </a:r>
                      <a:r>
                        <a:rPr lang="en-US" altLang="ja-JP" sz="800" dirty="0"/>
                        <a:t>(R5.12.6)</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05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4968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デジタルとアナログのハイブリッド対応による、広報強化とにぎわいづくり</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059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75985">
                <a:tc gridSpan="5">
                  <a:txBody>
                    <a:bodyPr/>
                    <a:lstStyle/>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■商店街で年数回行われていた抽選会に、</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等のデジタルツールを取り入れ、商店街全体のデジタル対応力の向上をはかった。さらに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活用で地域の新たな顧客獲得につなげた。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商店街内の空きスペースを利用し、地域交流の場としてワークショップを開催するなどの取り組みを行った。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0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gridSpan="3">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603989">
                <a:tc>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活用を取り入れて商店街の活性化を図りたい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活用の立ち遅れ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・高齢の方が多いので急激なデジタル化は困難</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・商店街の魅力を広範囲かつ若年層へ発信したい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・商店街の認知度を上げたい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3">
                  <a:txBody>
                    <a:bodyPr/>
                    <a:lstStyle/>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マーケティングによる</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情報発信強化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・新規顧客開拓のため、</a:t>
                      </a:r>
                      <a:r>
                        <a:rPr kumimoji="1" lang="ja-JP" altLang="en-US" sz="900" b="1" dirty="0">
                          <a:solidFill>
                            <a:schemeClr val="tx1"/>
                          </a:solidFill>
                          <a:latin typeface="Meiryo UI" panose="020B0604030504040204" pitchFamily="50" charset="-128"/>
                          <a:ea typeface="Meiryo UI" panose="020B0604030504040204" pitchFamily="50" charset="-128"/>
                        </a:rPr>
                        <a:t>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とインスタグラムを開設</a:t>
                      </a:r>
                      <a:r>
                        <a:rPr kumimoji="1" lang="ja-JP" altLang="en-US" sz="900" b="0" dirty="0">
                          <a:solidFill>
                            <a:schemeClr val="tx1"/>
                          </a:solidFill>
                          <a:latin typeface="Meiryo UI" panose="020B0604030504040204" pitchFamily="50" charset="-128"/>
                          <a:ea typeface="Meiryo UI" panose="020B0604030504040204" pitchFamily="50" charset="-128"/>
                        </a:rPr>
                        <a:t>。投稿に対する反応が良く来客につながりそうな層を分析し、重点的に広告実施。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600"/>
                        </a:lnSpc>
                        <a:spcBef>
                          <a:spcPts val="0"/>
                        </a:spcBef>
                        <a:spcAft>
                          <a:spcPts val="0"/>
                        </a:spcAft>
                        <a:buClrTx/>
                        <a:buSzTx/>
                        <a:buFontTx/>
                        <a:buNone/>
                        <a:tabLst/>
                        <a:defRPr/>
                      </a:pPr>
                      <a:endParaRPr kumimoji="1" lang="en-US" altLang="ja-JP" sz="50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ICT</a:t>
                      </a:r>
                      <a:r>
                        <a:rPr kumimoji="1" lang="ja-JP" altLang="en-US" sz="900" dirty="0">
                          <a:solidFill>
                            <a:schemeClr val="tx1"/>
                          </a:solidFill>
                          <a:latin typeface="Meiryo UI" panose="020B0604030504040204" pitchFamily="50" charset="-128"/>
                          <a:ea typeface="Meiryo UI" panose="020B0604030504040204" pitchFamily="50" charset="-128"/>
                        </a:rPr>
                        <a:t>活用の基盤づくり（デジタルとアナログのハイブリッド対応）</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・抽選会にて、従来の紙の抽選券に加え、商店街公式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の友だち</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登録者を対象に</a:t>
                      </a:r>
                      <a:r>
                        <a:rPr kumimoji="1" lang="ja-JP" altLang="en-US" sz="900" b="1" dirty="0">
                          <a:solidFill>
                            <a:schemeClr val="tx1"/>
                          </a:solidFill>
                          <a:latin typeface="Meiryo UI" panose="020B0604030504040204" pitchFamily="50" charset="-128"/>
                          <a:ea typeface="Meiryo UI" panose="020B0604030504040204" pitchFamily="50" charset="-128"/>
                        </a:rPr>
                        <a:t>デジタル抽選券も追加発行</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・さらに</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を活用し、商店街共通の割引券を発行。</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に不慣れな</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店舗も多いため、まずはデジタル活用に意欲がある店舗に</a:t>
                      </a:r>
                      <a:r>
                        <a:rPr kumimoji="1" lang="ja-JP" altLang="en-US" sz="900" b="1" dirty="0">
                          <a:solidFill>
                            <a:schemeClr val="tx1"/>
                          </a:solidFill>
                          <a:latin typeface="Meiryo UI" panose="020B0604030504040204" pitchFamily="50" charset="-128"/>
                          <a:ea typeface="Meiryo UI" panose="020B0604030504040204" pitchFamily="50" charset="-128"/>
                        </a:rPr>
                        <a:t>個別に操作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方法を指導。</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・常連客にもデジタルに不慣れな方が多いため、その店舗で説明を受け</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ながら紙の割引券に引き換えられるようにした。すると、割引券を引き</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換えた人の大半がそのままその店舗で買い物をした。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・広告配信やデジタル抽選券導入により、</a:t>
                      </a:r>
                      <a:r>
                        <a:rPr kumimoji="1" lang="ja-JP" altLang="en-US" sz="900" b="1" dirty="0">
                          <a:solidFill>
                            <a:schemeClr val="tx1"/>
                          </a:solidFill>
                          <a:latin typeface="Meiryo UI" panose="020B0604030504040204" pitchFamily="50" charset="-128"/>
                          <a:ea typeface="Meiryo UI" panose="020B0604030504040204" pitchFamily="50" charset="-128"/>
                        </a:rPr>
                        <a:t>抽選会参加者数は、</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過去の抽選会の約２倍に増加。</a:t>
                      </a:r>
                      <a:r>
                        <a:rPr kumimoji="1" lang="ja-JP" altLang="en-US" sz="900" dirty="0">
                          <a:solidFill>
                            <a:schemeClr val="tx1"/>
                          </a:solidFill>
                          <a:latin typeface="Meiryo UI" panose="020B0604030504040204" pitchFamily="50" charset="-128"/>
                          <a:ea typeface="Meiryo UI" panose="020B0604030504040204" pitchFamily="50" charset="-128"/>
                        </a:rPr>
                        <a:t>新規来街者増加につながった。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・デジタル活用に挑戦した店舗の売上げ向上を見た他店舗が、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「意外と操作難しくなさそうだし、自分も挑戦してみよう」と考え、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「やってみる輪」が広がった。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・約</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カ月で</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友だち登録は約</a:t>
                      </a:r>
                      <a:r>
                        <a:rPr kumimoji="1" lang="en-US" altLang="ja-JP" sz="900" b="1" dirty="0">
                          <a:solidFill>
                            <a:schemeClr val="tx1"/>
                          </a:solidFill>
                          <a:latin typeface="Meiryo UI" panose="020B0604030504040204" pitchFamily="50" charset="-128"/>
                          <a:ea typeface="Meiryo UI" panose="020B0604030504040204" pitchFamily="50" charset="-128"/>
                        </a:rPr>
                        <a:t>580</a:t>
                      </a:r>
                      <a:r>
                        <a:rPr kumimoji="1" lang="ja-JP" altLang="en-US" sz="900" b="1" dirty="0">
                          <a:solidFill>
                            <a:schemeClr val="tx1"/>
                          </a:solidFill>
                          <a:latin typeface="Meiryo UI" panose="020B0604030504040204" pitchFamily="50" charset="-128"/>
                          <a:ea typeface="Meiryo UI" panose="020B0604030504040204" pitchFamily="50" charset="-128"/>
                        </a:rPr>
                        <a:t>名</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インスタグラムフォロワーは約</a:t>
                      </a:r>
                      <a:r>
                        <a:rPr kumimoji="1" lang="en-US" altLang="ja-JP" sz="900" b="1" dirty="0">
                          <a:solidFill>
                            <a:schemeClr val="tx1"/>
                          </a:solidFill>
                          <a:latin typeface="Meiryo UI" panose="020B0604030504040204" pitchFamily="50" charset="-128"/>
                          <a:ea typeface="Meiryo UI" panose="020B0604030504040204" pitchFamily="50" charset="-128"/>
                        </a:rPr>
                        <a:t>500</a:t>
                      </a:r>
                      <a:r>
                        <a:rPr kumimoji="1" lang="ja-JP" altLang="en-US" sz="900" b="1" dirty="0">
                          <a:solidFill>
                            <a:schemeClr val="tx1"/>
                          </a:solidFill>
                          <a:latin typeface="Meiryo UI" panose="020B0604030504040204" pitchFamily="50" charset="-128"/>
                          <a:ea typeface="Meiryo UI" panose="020B0604030504040204" pitchFamily="50" charset="-128"/>
                        </a:rPr>
                        <a:t>名</a:t>
                      </a:r>
                      <a:r>
                        <a:rPr kumimoji="1" lang="ja-JP" altLang="en-US" sz="900" dirty="0">
                          <a:solidFill>
                            <a:schemeClr val="tx1"/>
                          </a:solidFill>
                          <a:latin typeface="Meiryo UI" panose="020B0604030504040204" pitchFamily="50" charset="-128"/>
                          <a:ea typeface="Meiryo UI" panose="020B0604030504040204" pitchFamily="50" charset="-128"/>
                        </a:rPr>
                        <a:t>まで増加。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ja-JP" altLang="en-US" sz="900" dirty="0">
                        <a:solidFill>
                          <a:schemeClr val="tx1"/>
                        </a:solidFill>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・府事業終了後の</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月にも、公式</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友だち登録者に</a:t>
                      </a:r>
                      <a:r>
                        <a:rPr kumimoji="1" lang="en-US" altLang="ja-JP" sz="900" dirty="0">
                          <a:solidFill>
                            <a:schemeClr val="tx1"/>
                          </a:solidFill>
                          <a:latin typeface="Meiryo UI" panose="020B0604030504040204" pitchFamily="50" charset="-128"/>
                          <a:ea typeface="Meiryo UI" panose="020B0604030504040204" pitchFamily="50" charset="-128"/>
                        </a:rPr>
                        <a:t>100</a:t>
                      </a:r>
                      <a:r>
                        <a:rPr kumimoji="1" lang="ja-JP" altLang="en-US" sz="900" dirty="0">
                          <a:solidFill>
                            <a:schemeClr val="tx1"/>
                          </a:solidFill>
                          <a:latin typeface="Meiryo UI" panose="020B0604030504040204" pitchFamily="50" charset="-128"/>
                          <a:ea typeface="Meiryo UI" panose="020B0604030504040204" pitchFamily="50" charset="-128"/>
                        </a:rPr>
                        <a:t>円</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券を発行。</a:t>
                      </a:r>
                      <a:r>
                        <a:rPr kumimoji="1" lang="ja-JP" altLang="en-US" sz="900" b="1" dirty="0">
                          <a:solidFill>
                            <a:schemeClr val="tx1"/>
                          </a:solidFill>
                          <a:latin typeface="Meiryo UI" panose="020B0604030504040204" pitchFamily="50" charset="-128"/>
                          <a:ea typeface="Meiryo UI" panose="020B0604030504040204" pitchFamily="50" charset="-128"/>
                        </a:rPr>
                        <a:t>現在の友だち登録は</a:t>
                      </a:r>
                      <a:r>
                        <a:rPr kumimoji="1" lang="en-US" altLang="ja-JP" sz="900" b="1" dirty="0">
                          <a:solidFill>
                            <a:schemeClr val="tx1"/>
                          </a:solidFill>
                          <a:latin typeface="Meiryo UI" panose="020B0604030504040204" pitchFamily="50" charset="-128"/>
                          <a:ea typeface="Meiryo UI" panose="020B0604030504040204" pitchFamily="50" charset="-128"/>
                        </a:rPr>
                        <a:t>840</a:t>
                      </a:r>
                      <a:r>
                        <a:rPr kumimoji="1" lang="ja-JP" altLang="en-US" sz="900" b="1" dirty="0">
                          <a:solidFill>
                            <a:schemeClr val="tx1"/>
                          </a:solidFill>
                          <a:latin typeface="Meiryo UI" panose="020B0604030504040204" pitchFamily="50" charset="-128"/>
                          <a:ea typeface="Meiryo UI" panose="020B0604030504040204" pitchFamily="50" charset="-128"/>
                        </a:rPr>
                        <a:t>名に増加</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rPr>
                        <a:t>月現在</a:t>
                      </a:r>
                      <a:r>
                        <a:rPr kumimoji="1" lang="en-US" altLang="ja-JP" sz="90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602807">
                <a:tc>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②空きスペースを活用し地域交流を強化したい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・買い物以外でも商店街に来てほしい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・空きスペースを活用したい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■ワークショップ実施と予約システム構築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抽選会の景品の一つ</a:t>
                      </a:r>
                      <a:r>
                        <a:rPr kumimoji="1" lang="ja-JP" altLang="en-US" sz="900" b="0" dirty="0">
                          <a:solidFill>
                            <a:schemeClr val="tx1"/>
                          </a:solidFill>
                          <a:latin typeface="Meiryo UI" panose="020B0604030504040204" pitchFamily="50" charset="-128"/>
                          <a:ea typeface="Meiryo UI" panose="020B0604030504040204" pitchFamily="50" charset="-128"/>
                        </a:rPr>
                        <a:t>として、商店街店舗による</a:t>
                      </a:r>
                      <a:r>
                        <a:rPr kumimoji="1" lang="ja-JP" altLang="en-US" sz="900" b="1" dirty="0">
                          <a:solidFill>
                            <a:schemeClr val="tx1"/>
                          </a:solidFill>
                          <a:latin typeface="Meiryo UI" panose="020B0604030504040204" pitchFamily="50" charset="-128"/>
                          <a:ea typeface="Meiryo UI" panose="020B0604030504040204" pitchFamily="50" charset="-128"/>
                        </a:rPr>
                        <a:t>ワークショップ教室</a:t>
                      </a:r>
                      <a:r>
                        <a:rPr kumimoji="1" lang="ja-JP" altLang="en-US" sz="900" b="0" dirty="0">
                          <a:solidFill>
                            <a:schemeClr val="tx1"/>
                          </a:solidFill>
                          <a:latin typeface="Meiryo UI" panose="020B0604030504040204" pitchFamily="50" charset="-128"/>
                          <a:ea typeface="Meiryo UI" panose="020B0604030504040204" pitchFamily="50" charset="-128"/>
                        </a:rPr>
                        <a:t>（フラワーアレンジメントやしめ縄づくり等）を空きスペースにて実施。店主と地域住民の交流の機会を設けた。申込用に予約システムを構築した。</a:t>
                      </a:r>
                      <a:endParaRPr kumimoji="1" lang="ja-JP" altLang="en-US" dirty="0">
                        <a:solidFill>
                          <a:schemeClr val="tx1"/>
                        </a:solidFill>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・府事業終了後の</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9</a:t>
                      </a:r>
                      <a:r>
                        <a:rPr kumimoji="1" lang="ja-JP" altLang="en-US" sz="900" dirty="0">
                          <a:solidFill>
                            <a:schemeClr val="tx1"/>
                          </a:solidFill>
                          <a:latin typeface="Meiryo UI" panose="020B0604030504040204" pitchFamily="50" charset="-128"/>
                          <a:ea typeface="Meiryo UI" panose="020B0604030504040204" pitchFamily="50" charset="-128"/>
                        </a:rPr>
                        <a:t>月には、商店街内の空き店舗を利用し、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「催事スペース兼休憩所」を整備。催事がない時は休憩所として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開放しており、</a:t>
                      </a:r>
                      <a:r>
                        <a:rPr kumimoji="1" lang="ja-JP" altLang="en-US" sz="900" b="1" dirty="0">
                          <a:solidFill>
                            <a:schemeClr val="tx1"/>
                          </a:solidFill>
                          <a:latin typeface="Meiryo UI" panose="020B0604030504040204" pitchFamily="50" charset="-128"/>
                          <a:ea typeface="Meiryo UI" panose="020B0604030504040204" pitchFamily="50" charset="-128"/>
                        </a:rPr>
                        <a:t>地域</a:t>
                      </a:r>
                      <a:r>
                        <a:rPr kumimoji="1" lang="ja-JP" altLang="en-US" sz="900" b="1">
                          <a:solidFill>
                            <a:schemeClr val="tx1"/>
                          </a:solidFill>
                          <a:latin typeface="Meiryo UI" panose="020B0604030504040204" pitchFamily="50" charset="-128"/>
                          <a:ea typeface="Meiryo UI" panose="020B0604030504040204" pitchFamily="50" charset="-128"/>
                        </a:rPr>
                        <a:t>のコミュニティースペース</a:t>
                      </a:r>
                      <a:r>
                        <a:rPr kumimoji="1" lang="ja-JP" altLang="en-US" sz="900" b="1" dirty="0">
                          <a:solidFill>
                            <a:schemeClr val="tx1"/>
                          </a:solidFill>
                          <a:latin typeface="Meiryo UI" panose="020B0604030504040204" pitchFamily="50" charset="-128"/>
                          <a:ea typeface="Meiryo UI" panose="020B0604030504040204" pitchFamily="50" charset="-128"/>
                        </a:rPr>
                        <a:t>として活用を進めている</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1903831964"/>
                  </a:ext>
                </a:extLst>
              </a:tr>
              <a:tr h="23059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02807">
                <a:tc gridSpan="5">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従来の広報は、新聞折り込み、情報共有は回覧板、イベントの抽選会は補助券を配布するという昔ながらの手法でした。急にデジタル化にしても混乱を生むだけで長続きはしません。今回は、アナログ部分を残して補助的・互助的にデジタルを導入。デジタル化へのアレルギーを少なくし、デジタル導入するための土壌を整備しました。広報は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導入、抽選会は既存の抽選券に加えてデジタル抽選券を導入。各店舗には負荷をかけず、デジタルになじめるよう工夫をしました。その結果、店主や利用者からは、「実際活用してみると簡単」との声が多く寄せられ、</a:t>
                      </a:r>
                      <a:r>
                        <a:rPr kumimoji="1" lang="en-US" altLang="ja-JP" sz="900" b="0" dirty="0">
                          <a:solidFill>
                            <a:schemeClr val="tx1"/>
                          </a:solidFill>
                          <a:latin typeface="Meiryo UI" panose="020B0604030504040204" pitchFamily="50" charset="-128"/>
                          <a:ea typeface="Meiryo UI" panose="020B0604030504040204" pitchFamily="50" charset="-128"/>
                        </a:rPr>
                        <a:t>90</a:t>
                      </a:r>
                      <a:r>
                        <a:rPr kumimoji="1" lang="ja-JP" altLang="en-US" sz="900" b="0" dirty="0">
                          <a:solidFill>
                            <a:schemeClr val="tx1"/>
                          </a:solidFill>
                          <a:latin typeface="Meiryo UI" panose="020B0604030504040204" pitchFamily="50" charset="-128"/>
                          <a:ea typeface="Meiryo UI" panose="020B0604030504040204" pitchFamily="50" charset="-128"/>
                        </a:rPr>
                        <a:t>歳のお客様がデジタル抽選券を使用してくれたことが感動しました。デジタルを導入していく基盤づくりができたので、アナログとデジタルの利点を活かし、時代の変化に順応していける強い商店街をめざしていき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05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7031">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島本町商業協同組合 島本センター</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30597">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90001">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https://osaka-shotengai-info.com/ss/shimamoto_center/</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■島本町商業協同組合 島本センター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https://www.instagram.com/shimacen/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02571" y="6772981"/>
            <a:ext cx="1644533" cy="323165"/>
          </a:xfrm>
          <a:prstGeom prst="rect">
            <a:avLst/>
          </a:prstGeom>
          <a:noFill/>
        </p:spPr>
        <p:txBody>
          <a:bodyPr wrap="square" rtlCol="0">
            <a:spAutoFit/>
          </a:bodyPr>
          <a:lstStyle/>
          <a:p>
            <a:pPr algn="ctr">
              <a:lnSpc>
                <a:spcPts val="900"/>
              </a:lnSpc>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9</a:t>
            </a:r>
            <a:r>
              <a:rPr lang="ja-JP" altLang="en-US" sz="800" dirty="0">
                <a:latin typeface="Meiryo UI" panose="020B0604030504040204" pitchFamily="50" charset="-128"/>
                <a:ea typeface="Meiryo UI" panose="020B0604030504040204" pitchFamily="50" charset="-128"/>
              </a:rPr>
              <a:t>月にオープンした</a:t>
            </a:r>
            <a:endParaRPr lang="en-US" altLang="ja-JP" sz="800" dirty="0">
              <a:latin typeface="Meiryo UI" panose="020B0604030504040204" pitchFamily="50" charset="-128"/>
              <a:ea typeface="Meiryo UI" panose="020B0604030504040204" pitchFamily="50" charset="-128"/>
            </a:endParaRPr>
          </a:p>
          <a:p>
            <a:pPr algn="ctr">
              <a:lnSpc>
                <a:spcPts val="900"/>
              </a:lnSpc>
            </a:pPr>
            <a:r>
              <a:rPr lang="ja-JP" altLang="en-US" sz="800" dirty="0">
                <a:latin typeface="Meiryo UI" panose="020B0604030504040204" pitchFamily="50" charset="-128"/>
                <a:ea typeface="Meiryo UI" panose="020B0604030504040204" pitchFamily="50" charset="-128"/>
              </a:rPr>
              <a:t>「催事スペース兼、休憩所」</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575172" y="6772979"/>
            <a:ext cx="1750310" cy="323165"/>
          </a:xfrm>
          <a:prstGeom prst="rect">
            <a:avLst/>
          </a:prstGeom>
          <a:noFill/>
        </p:spPr>
        <p:txBody>
          <a:bodyPr wrap="square">
            <a:spAutoFit/>
          </a:bodyPr>
          <a:lstStyle/>
          <a:p>
            <a:pPr algn="ctr" defTabSz="480106">
              <a:lnSpc>
                <a:spcPts val="900"/>
              </a:lnSpc>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年度抽選会の景品</a:t>
            </a:r>
            <a:endParaRPr lang="en-US" altLang="ja-JP" sz="800" dirty="0">
              <a:latin typeface="Meiryo UI" panose="020B0604030504040204" pitchFamily="50" charset="-128"/>
              <a:ea typeface="Meiryo UI" panose="020B0604030504040204" pitchFamily="50" charset="-128"/>
            </a:endParaRPr>
          </a:p>
          <a:p>
            <a:pPr algn="ctr" defTabSz="480106">
              <a:lnSpc>
                <a:spcPts val="900"/>
              </a:lnSpc>
              <a:defRPr/>
            </a:pPr>
            <a:r>
              <a:rPr lang="ja-JP" altLang="en-US" sz="800" dirty="0">
                <a:latin typeface="Meiryo UI" panose="020B0604030504040204" pitchFamily="50" charset="-128"/>
                <a:ea typeface="Meiryo UI" panose="020B0604030504040204" pitchFamily="50" charset="-128"/>
              </a:rPr>
              <a:t>ワークショップの様子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68255" y="6804697"/>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BD8D94F7-CC20-31FF-3E09-E83B3B03822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44219" y="5863220"/>
            <a:ext cx="1194737" cy="926579"/>
          </a:xfrm>
          <a:prstGeom prst="rect">
            <a:avLst/>
          </a:prstGeom>
        </p:spPr>
      </p:pic>
      <p:pic>
        <p:nvPicPr>
          <p:cNvPr id="7" name="図 6">
            <a:extLst>
              <a:ext uri="{FF2B5EF4-FFF2-40B4-BE49-F238E27FC236}">
                <a16:creationId xmlns:a16="http://schemas.microsoft.com/office/drawing/2014/main" id="{F3FFA6CF-D730-09DE-C7E5-9D92B0067E1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4175" y="5933313"/>
            <a:ext cx="1220934" cy="872096"/>
          </a:xfrm>
          <a:prstGeom prst="rect">
            <a:avLst/>
          </a:prstGeom>
        </p:spPr>
      </p:pic>
      <p:pic>
        <p:nvPicPr>
          <p:cNvPr id="12" name="図 11">
            <a:extLst>
              <a:ext uri="{FF2B5EF4-FFF2-40B4-BE49-F238E27FC236}">
                <a16:creationId xmlns:a16="http://schemas.microsoft.com/office/drawing/2014/main" id="{E6DAFEC3-624F-D999-2370-A3A9B76A24D3}"/>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1858897" y="5863220"/>
            <a:ext cx="1172117" cy="923251"/>
          </a:xfrm>
          <a:prstGeom prst="rect">
            <a:avLst/>
          </a:prstGeom>
        </p:spPr>
      </p:pic>
      <p:sp>
        <p:nvSpPr>
          <p:cNvPr id="9" name="テキスト ボックス 8">
            <a:extLst>
              <a:ext uri="{FF2B5EF4-FFF2-40B4-BE49-F238E27FC236}">
                <a16:creationId xmlns:a16="http://schemas.microsoft.com/office/drawing/2014/main" id="{940BA31A-7548-400A-A8F9-3EB9DE769AF5}"/>
              </a:ext>
            </a:extLst>
          </p:cNvPr>
          <p:cNvSpPr txBox="1"/>
          <p:nvPr/>
        </p:nvSpPr>
        <p:spPr>
          <a:xfrm>
            <a:off x="7132320" y="-912"/>
            <a:ext cx="221032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38698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4521</Words>
  <Application>Microsoft Office PowerPoint</Application>
  <PresentationFormat>ユーザー設定</PresentationFormat>
  <Paragraphs>344</Paragraphs>
  <Slides>6</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6</vt:i4>
      </vt:variant>
    </vt:vector>
  </HeadingPairs>
  <TitlesOfParts>
    <vt:vector size="14"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2024-08-20T02:26:57Z</dcterms:created>
  <dcterms:modified xsi:type="dcterms:W3CDTF">2025-08-27T07:26:46Z</dcterms:modified>
</cp:coreProperties>
</file>