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4029" r:id="rId1"/>
  </p:sldMasterIdLst>
  <p:sldIdLst>
    <p:sldId id="256" r:id="rId2"/>
    <p:sldId id="257" r:id="rId3"/>
  </p:sldIdLst>
  <p:sldSz cx="7559675" cy="1069181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作成者"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CC33"/>
    <a:srgbClr val="FF6600"/>
    <a:srgbClr val="FF5050"/>
    <a:srgbClr val="3333FF"/>
    <a:srgbClr val="CC3300"/>
    <a:srgbClr val="FF3399"/>
    <a:srgbClr val="5B9BD5"/>
    <a:srgbClr val="E6F05E"/>
    <a:srgbClr val="008000"/>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2347" y="91"/>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44960" y="1749795"/>
            <a:ext cx="5669756" cy="3722335"/>
          </a:xfrm>
        </p:spPr>
        <p:txBody>
          <a:bodyPr anchor="b"/>
          <a:lstStyle>
            <a:lvl1pPr algn="ctr">
              <a:defRPr sz="3721"/>
            </a:lvl1pPr>
          </a:lstStyle>
          <a:p>
            <a:r>
              <a:rPr kumimoji="1" lang="ja-JP" altLang="en-US"/>
              <a:t>マスター タイトルの書式設定</a:t>
            </a:r>
          </a:p>
        </p:txBody>
      </p:sp>
      <p:sp>
        <p:nvSpPr>
          <p:cNvPr id="3" name="サブタイトル 2"/>
          <p:cNvSpPr>
            <a:spLocks noGrp="1"/>
          </p:cNvSpPr>
          <p:nvPr>
            <p:ph type="subTitle" idx="1"/>
          </p:nvPr>
        </p:nvSpPr>
        <p:spPr>
          <a:xfrm>
            <a:off x="944960" y="5615678"/>
            <a:ext cx="5669756" cy="2581379"/>
          </a:xfrm>
        </p:spPr>
        <p:txBody>
          <a:bodyPr/>
          <a:lstStyle>
            <a:lvl1pPr marL="0" indent="0" algn="ctr">
              <a:buNone/>
              <a:defRPr sz="1488"/>
            </a:lvl1pPr>
            <a:lvl2pPr marL="283510" indent="0" algn="ctr">
              <a:buNone/>
              <a:defRPr sz="1240"/>
            </a:lvl2pPr>
            <a:lvl3pPr marL="567019" indent="0" algn="ctr">
              <a:buNone/>
              <a:defRPr sz="1116"/>
            </a:lvl3pPr>
            <a:lvl4pPr marL="850529" indent="0" algn="ctr">
              <a:buNone/>
              <a:defRPr sz="992"/>
            </a:lvl4pPr>
            <a:lvl5pPr marL="1134039" indent="0" algn="ctr">
              <a:buNone/>
              <a:defRPr sz="992"/>
            </a:lvl5pPr>
            <a:lvl6pPr marL="1417549" indent="0" algn="ctr">
              <a:buNone/>
              <a:defRPr sz="992"/>
            </a:lvl6pPr>
            <a:lvl7pPr marL="1701058" indent="0" algn="ctr">
              <a:buNone/>
              <a:defRPr sz="992"/>
            </a:lvl7pPr>
            <a:lvl8pPr marL="1984568" indent="0" algn="ctr">
              <a:buNone/>
              <a:defRPr sz="992"/>
            </a:lvl8pPr>
            <a:lvl9pPr marL="2268078" indent="0" algn="ctr">
              <a:buNone/>
              <a:defRPr sz="992"/>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054965FE-A5B8-4D72-AE7A-DBADF43BA20B}" type="datetimeFigureOut">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20761198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54965FE-A5B8-4D72-AE7A-DBADF43BA20B}" type="datetimeFigureOut">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10034396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409892" y="569240"/>
            <a:ext cx="1630055" cy="9060817"/>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519728" y="569240"/>
            <a:ext cx="4795669" cy="9060817"/>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54965FE-A5B8-4D72-AE7A-DBADF43BA20B}" type="datetimeFigureOut">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4032311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54965FE-A5B8-4D72-AE7A-DBADF43BA20B}" type="datetimeFigureOut">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32562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515790" y="2665530"/>
            <a:ext cx="6520220" cy="4447496"/>
          </a:xfrm>
        </p:spPr>
        <p:txBody>
          <a:bodyPr anchor="b"/>
          <a:lstStyle>
            <a:lvl1pPr>
              <a:defRPr sz="3721"/>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515790" y="7155102"/>
            <a:ext cx="6520220" cy="2338833"/>
          </a:xfrm>
        </p:spPr>
        <p:txBody>
          <a:bodyPr/>
          <a:lstStyle>
            <a:lvl1pPr marL="0" indent="0">
              <a:buNone/>
              <a:defRPr sz="1488">
                <a:solidFill>
                  <a:schemeClr val="tx1">
                    <a:tint val="75000"/>
                  </a:schemeClr>
                </a:solidFill>
              </a:defRPr>
            </a:lvl1pPr>
            <a:lvl2pPr marL="283510" indent="0">
              <a:buNone/>
              <a:defRPr sz="1240">
                <a:solidFill>
                  <a:schemeClr val="tx1">
                    <a:tint val="75000"/>
                  </a:schemeClr>
                </a:solidFill>
              </a:defRPr>
            </a:lvl2pPr>
            <a:lvl3pPr marL="567019" indent="0">
              <a:buNone/>
              <a:defRPr sz="1116">
                <a:solidFill>
                  <a:schemeClr val="tx1">
                    <a:tint val="75000"/>
                  </a:schemeClr>
                </a:solidFill>
              </a:defRPr>
            </a:lvl3pPr>
            <a:lvl4pPr marL="850529" indent="0">
              <a:buNone/>
              <a:defRPr sz="992">
                <a:solidFill>
                  <a:schemeClr val="tx1">
                    <a:tint val="75000"/>
                  </a:schemeClr>
                </a:solidFill>
              </a:defRPr>
            </a:lvl4pPr>
            <a:lvl5pPr marL="1134039" indent="0">
              <a:buNone/>
              <a:defRPr sz="992">
                <a:solidFill>
                  <a:schemeClr val="tx1">
                    <a:tint val="75000"/>
                  </a:schemeClr>
                </a:solidFill>
              </a:defRPr>
            </a:lvl5pPr>
            <a:lvl6pPr marL="1417549" indent="0">
              <a:buNone/>
              <a:defRPr sz="992">
                <a:solidFill>
                  <a:schemeClr val="tx1">
                    <a:tint val="75000"/>
                  </a:schemeClr>
                </a:solidFill>
              </a:defRPr>
            </a:lvl6pPr>
            <a:lvl7pPr marL="1701058" indent="0">
              <a:buNone/>
              <a:defRPr sz="992">
                <a:solidFill>
                  <a:schemeClr val="tx1">
                    <a:tint val="75000"/>
                  </a:schemeClr>
                </a:solidFill>
              </a:defRPr>
            </a:lvl7pPr>
            <a:lvl8pPr marL="1984568" indent="0">
              <a:buNone/>
              <a:defRPr sz="992">
                <a:solidFill>
                  <a:schemeClr val="tx1">
                    <a:tint val="75000"/>
                  </a:schemeClr>
                </a:solidFill>
              </a:defRPr>
            </a:lvl8pPr>
            <a:lvl9pPr marL="2268078" indent="0">
              <a:buNone/>
              <a:defRPr sz="992">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054965FE-A5B8-4D72-AE7A-DBADF43BA20B}" type="datetimeFigureOut">
              <a:rPr kumimoji="1" lang="ja-JP" altLang="en-US" smtClean="0"/>
              <a:t>2024/8/29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1241599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519728"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827085" y="2846200"/>
            <a:ext cx="3212862" cy="6783857"/>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054965FE-A5B8-4D72-AE7A-DBADF43BA20B}" type="datetimeFigureOut">
              <a:rPr kumimoji="1" lang="ja-JP" altLang="en-US" smtClean="0"/>
              <a:t>2024/8/29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1916278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569241"/>
            <a:ext cx="6520220" cy="2066590"/>
          </a:xfrm>
        </p:spPr>
        <p:txBody>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20712" y="2620980"/>
            <a:ext cx="319809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520712" y="3905482"/>
            <a:ext cx="319809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3827085" y="2620980"/>
            <a:ext cx="3213847" cy="1284502"/>
          </a:xfrm>
        </p:spPr>
        <p:txBody>
          <a:bodyPr anchor="b"/>
          <a:lstStyle>
            <a:lvl1pPr marL="0" indent="0">
              <a:buNone/>
              <a:defRPr sz="1488" b="1"/>
            </a:lvl1pPr>
            <a:lvl2pPr marL="283510" indent="0">
              <a:buNone/>
              <a:defRPr sz="1240" b="1"/>
            </a:lvl2pPr>
            <a:lvl3pPr marL="567019" indent="0">
              <a:buNone/>
              <a:defRPr sz="1116" b="1"/>
            </a:lvl3pPr>
            <a:lvl4pPr marL="850529" indent="0">
              <a:buNone/>
              <a:defRPr sz="992" b="1"/>
            </a:lvl4pPr>
            <a:lvl5pPr marL="1134039" indent="0">
              <a:buNone/>
              <a:defRPr sz="992" b="1"/>
            </a:lvl5pPr>
            <a:lvl6pPr marL="1417549" indent="0">
              <a:buNone/>
              <a:defRPr sz="992" b="1"/>
            </a:lvl6pPr>
            <a:lvl7pPr marL="1701058" indent="0">
              <a:buNone/>
              <a:defRPr sz="992" b="1"/>
            </a:lvl7pPr>
            <a:lvl8pPr marL="1984568" indent="0">
              <a:buNone/>
              <a:defRPr sz="992" b="1"/>
            </a:lvl8pPr>
            <a:lvl9pPr marL="2268078" indent="0">
              <a:buNone/>
              <a:defRPr sz="992"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3827085" y="3905482"/>
            <a:ext cx="3213847" cy="5744375"/>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054965FE-A5B8-4D72-AE7A-DBADF43BA20B}" type="datetimeFigureOut">
              <a:rPr kumimoji="1" lang="ja-JP" altLang="en-US" smtClean="0"/>
              <a:t>2024/8/29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3065234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054965FE-A5B8-4D72-AE7A-DBADF43BA20B}" type="datetimeFigureOut">
              <a:rPr kumimoji="1" lang="ja-JP" altLang="en-US" smtClean="0"/>
              <a:t>2024/8/29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30250827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054965FE-A5B8-4D72-AE7A-DBADF43BA20B}" type="datetimeFigureOut">
              <a:rPr kumimoji="1" lang="ja-JP" altLang="en-US" smtClean="0"/>
              <a:t>2024/8/29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33151730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コンテンツ プレースホルダー 2"/>
          <p:cNvSpPr>
            <a:spLocks noGrp="1"/>
          </p:cNvSpPr>
          <p:nvPr>
            <p:ph idx="1"/>
          </p:nvPr>
        </p:nvSpPr>
        <p:spPr>
          <a:xfrm>
            <a:off x="3213847" y="1539424"/>
            <a:ext cx="3827085" cy="7598117"/>
          </a:xfrm>
        </p:spPr>
        <p:txBody>
          <a:bodyPr/>
          <a:lstStyle>
            <a:lvl1pPr>
              <a:defRPr sz="1984"/>
            </a:lvl1pPr>
            <a:lvl2pPr>
              <a:defRPr sz="1736"/>
            </a:lvl2pPr>
            <a:lvl3pPr>
              <a:defRPr sz="1488"/>
            </a:lvl3pPr>
            <a:lvl4pPr>
              <a:defRPr sz="1240"/>
            </a:lvl4pPr>
            <a:lvl5pPr>
              <a:defRPr sz="1240"/>
            </a:lvl5pPr>
            <a:lvl6pPr>
              <a:defRPr sz="1240"/>
            </a:lvl6pPr>
            <a:lvl7pPr>
              <a:defRPr sz="1240"/>
            </a:lvl7pPr>
            <a:lvl8pPr>
              <a:defRPr sz="1240"/>
            </a:lvl8pPr>
            <a:lvl9pPr>
              <a:defRPr sz="124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54965FE-A5B8-4D72-AE7A-DBADF43BA20B}" type="datetimeFigureOut">
              <a:rPr kumimoji="1" lang="ja-JP" altLang="en-US" smtClean="0"/>
              <a:t>2024/8/29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3837880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520712" y="712788"/>
            <a:ext cx="2438192" cy="2494756"/>
          </a:xfrm>
        </p:spPr>
        <p:txBody>
          <a:bodyPr anchor="b"/>
          <a:lstStyle>
            <a:lvl1pPr>
              <a:defRPr sz="1984"/>
            </a:lvl1pPr>
          </a:lstStyle>
          <a:p>
            <a:r>
              <a:rPr kumimoji="1" lang="ja-JP" altLang="en-US"/>
              <a:t>マスター タイトルの書式設定</a:t>
            </a:r>
          </a:p>
        </p:txBody>
      </p:sp>
      <p:sp>
        <p:nvSpPr>
          <p:cNvPr id="3" name="図プレースホルダー 2"/>
          <p:cNvSpPr>
            <a:spLocks noGrp="1"/>
          </p:cNvSpPr>
          <p:nvPr>
            <p:ph type="pic" idx="1"/>
          </p:nvPr>
        </p:nvSpPr>
        <p:spPr>
          <a:xfrm>
            <a:off x="3213847" y="1539424"/>
            <a:ext cx="3827085" cy="7598117"/>
          </a:xfrm>
        </p:spPr>
        <p:txBody>
          <a:bodyPr/>
          <a:lstStyle>
            <a:lvl1pPr marL="0" indent="0">
              <a:buNone/>
              <a:defRPr sz="1984"/>
            </a:lvl1pPr>
            <a:lvl2pPr marL="283510" indent="0">
              <a:buNone/>
              <a:defRPr sz="1736"/>
            </a:lvl2pPr>
            <a:lvl3pPr marL="567019" indent="0">
              <a:buNone/>
              <a:defRPr sz="1488"/>
            </a:lvl3pPr>
            <a:lvl4pPr marL="850529" indent="0">
              <a:buNone/>
              <a:defRPr sz="1240"/>
            </a:lvl4pPr>
            <a:lvl5pPr marL="1134039" indent="0">
              <a:buNone/>
              <a:defRPr sz="1240"/>
            </a:lvl5pPr>
            <a:lvl6pPr marL="1417549" indent="0">
              <a:buNone/>
              <a:defRPr sz="1240"/>
            </a:lvl6pPr>
            <a:lvl7pPr marL="1701058" indent="0">
              <a:buNone/>
              <a:defRPr sz="1240"/>
            </a:lvl7pPr>
            <a:lvl8pPr marL="1984568" indent="0">
              <a:buNone/>
              <a:defRPr sz="1240"/>
            </a:lvl8pPr>
            <a:lvl9pPr marL="2268078" indent="0">
              <a:buNone/>
              <a:defRPr sz="1240"/>
            </a:lvl9pPr>
          </a:lstStyle>
          <a:p>
            <a:endParaRPr kumimoji="1" lang="ja-JP" altLang="en-US"/>
          </a:p>
        </p:txBody>
      </p:sp>
      <p:sp>
        <p:nvSpPr>
          <p:cNvPr id="4" name="テキスト プレースホルダー 3"/>
          <p:cNvSpPr>
            <a:spLocks noGrp="1"/>
          </p:cNvSpPr>
          <p:nvPr>
            <p:ph type="body" sz="half" idx="2"/>
          </p:nvPr>
        </p:nvSpPr>
        <p:spPr>
          <a:xfrm>
            <a:off x="520712" y="3207544"/>
            <a:ext cx="2438192" cy="5942372"/>
          </a:xfrm>
        </p:spPr>
        <p:txBody>
          <a:bodyPr/>
          <a:lstStyle>
            <a:lvl1pPr marL="0" indent="0">
              <a:buNone/>
              <a:defRPr sz="992"/>
            </a:lvl1pPr>
            <a:lvl2pPr marL="283510" indent="0">
              <a:buNone/>
              <a:defRPr sz="868"/>
            </a:lvl2pPr>
            <a:lvl3pPr marL="567019" indent="0">
              <a:buNone/>
              <a:defRPr sz="744"/>
            </a:lvl3pPr>
            <a:lvl4pPr marL="850529" indent="0">
              <a:buNone/>
              <a:defRPr sz="620"/>
            </a:lvl4pPr>
            <a:lvl5pPr marL="1134039" indent="0">
              <a:buNone/>
              <a:defRPr sz="620"/>
            </a:lvl5pPr>
            <a:lvl6pPr marL="1417549" indent="0">
              <a:buNone/>
              <a:defRPr sz="620"/>
            </a:lvl6pPr>
            <a:lvl7pPr marL="1701058" indent="0">
              <a:buNone/>
              <a:defRPr sz="620"/>
            </a:lvl7pPr>
            <a:lvl8pPr marL="1984568" indent="0">
              <a:buNone/>
              <a:defRPr sz="620"/>
            </a:lvl8pPr>
            <a:lvl9pPr marL="2268078" indent="0">
              <a:buNone/>
              <a:defRPr sz="62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054965FE-A5B8-4D72-AE7A-DBADF43BA20B}" type="datetimeFigureOut">
              <a:rPr kumimoji="1" lang="ja-JP" altLang="en-US" smtClean="0"/>
              <a:t>2024/8/29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39018672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519728" y="569241"/>
            <a:ext cx="6520220" cy="206659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519728" y="2846200"/>
            <a:ext cx="6520220" cy="6783857"/>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519728" y="9909727"/>
            <a:ext cx="1700927" cy="569240"/>
          </a:xfrm>
          <a:prstGeom prst="rect">
            <a:avLst/>
          </a:prstGeom>
        </p:spPr>
        <p:txBody>
          <a:bodyPr vert="horz" lIns="91440" tIns="45720" rIns="91440" bIns="45720" rtlCol="0" anchor="ctr"/>
          <a:lstStyle>
            <a:lvl1pPr algn="l">
              <a:defRPr sz="744">
                <a:solidFill>
                  <a:schemeClr val="tx1">
                    <a:tint val="75000"/>
                  </a:schemeClr>
                </a:solidFill>
              </a:defRPr>
            </a:lvl1pPr>
          </a:lstStyle>
          <a:p>
            <a:fld id="{054965FE-A5B8-4D72-AE7A-DBADF43BA20B}" type="datetimeFigureOut">
              <a:rPr kumimoji="1" lang="ja-JP" altLang="en-US" smtClean="0"/>
              <a:t>2024/8/29</a:t>
            </a:fld>
            <a:endParaRPr kumimoji="1" lang="ja-JP" altLang="en-US"/>
          </a:p>
        </p:txBody>
      </p:sp>
      <p:sp>
        <p:nvSpPr>
          <p:cNvPr id="5" name="フッター プレースホルダー 4"/>
          <p:cNvSpPr>
            <a:spLocks noGrp="1"/>
          </p:cNvSpPr>
          <p:nvPr>
            <p:ph type="ftr" sz="quarter" idx="3"/>
          </p:nvPr>
        </p:nvSpPr>
        <p:spPr>
          <a:xfrm>
            <a:off x="2504143" y="9909727"/>
            <a:ext cx="2551390" cy="569240"/>
          </a:xfrm>
          <a:prstGeom prst="rect">
            <a:avLst/>
          </a:prstGeom>
        </p:spPr>
        <p:txBody>
          <a:bodyPr vert="horz" lIns="91440" tIns="45720" rIns="91440" bIns="45720" rtlCol="0" anchor="ctr"/>
          <a:lstStyle>
            <a:lvl1pPr algn="ctr">
              <a:defRPr sz="744">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5339020" y="9909727"/>
            <a:ext cx="1700927" cy="569240"/>
          </a:xfrm>
          <a:prstGeom prst="rect">
            <a:avLst/>
          </a:prstGeom>
        </p:spPr>
        <p:txBody>
          <a:bodyPr vert="horz" lIns="91440" tIns="45720" rIns="91440" bIns="45720" rtlCol="0" anchor="ctr"/>
          <a:lstStyle>
            <a:lvl1pPr algn="r">
              <a:defRPr sz="744">
                <a:solidFill>
                  <a:schemeClr val="tx1">
                    <a:tint val="75000"/>
                  </a:schemeClr>
                </a:solidFill>
              </a:defRPr>
            </a:lvl1pPr>
          </a:lstStyle>
          <a:p>
            <a:fld id="{1EBF2D29-9AAC-460E-844D-C74F6E44B671}" type="slidenum">
              <a:rPr kumimoji="1" lang="ja-JP" altLang="en-US" smtClean="0"/>
              <a:t>‹#›</a:t>
            </a:fld>
            <a:endParaRPr kumimoji="1" lang="ja-JP" altLang="en-US"/>
          </a:p>
        </p:txBody>
      </p:sp>
    </p:spTree>
    <p:extLst>
      <p:ext uri="{BB962C8B-B14F-4D97-AF65-F5344CB8AC3E}">
        <p14:creationId xmlns:p14="http://schemas.microsoft.com/office/powerpoint/2010/main" val="2283845176"/>
      </p:ext>
    </p:extLst>
  </p:cSld>
  <p:clrMap bg1="lt1" tx1="dk1" bg2="lt2" tx2="dk2" accent1="accent1" accent2="accent2" accent3="accent3" accent4="accent4" accent5="accent5" accent6="accent6" hlink="hlink" folHlink="folHlink"/>
  <p:sldLayoutIdLst>
    <p:sldLayoutId id="2147484030" r:id="rId1"/>
    <p:sldLayoutId id="2147484031" r:id="rId2"/>
    <p:sldLayoutId id="2147484032" r:id="rId3"/>
    <p:sldLayoutId id="2147484033" r:id="rId4"/>
    <p:sldLayoutId id="2147484034" r:id="rId5"/>
    <p:sldLayoutId id="2147484035" r:id="rId6"/>
    <p:sldLayoutId id="2147484036" r:id="rId7"/>
    <p:sldLayoutId id="2147484037" r:id="rId8"/>
    <p:sldLayoutId id="2147484038" r:id="rId9"/>
    <p:sldLayoutId id="2147484039" r:id="rId10"/>
    <p:sldLayoutId id="2147484040" r:id="rId11"/>
  </p:sldLayoutIdLst>
  <p:txStyles>
    <p:titleStyle>
      <a:lvl1pPr algn="l" defTabSz="567019" rtl="0" eaLnBrk="1" latinLnBrk="0" hangingPunct="1">
        <a:lnSpc>
          <a:spcPct val="90000"/>
        </a:lnSpc>
        <a:spcBef>
          <a:spcPct val="0"/>
        </a:spcBef>
        <a:buNone/>
        <a:defRPr kumimoji="1" sz="2728" kern="1200">
          <a:solidFill>
            <a:schemeClr val="tx1"/>
          </a:solidFill>
          <a:latin typeface="+mj-lt"/>
          <a:ea typeface="+mj-ea"/>
          <a:cs typeface="+mj-cs"/>
        </a:defRPr>
      </a:lvl1pPr>
    </p:titleStyle>
    <p:bodyStyle>
      <a:lvl1pPr marL="141755" indent="-141755" algn="l" defTabSz="567019" rtl="0" eaLnBrk="1" latinLnBrk="0" hangingPunct="1">
        <a:lnSpc>
          <a:spcPct val="90000"/>
        </a:lnSpc>
        <a:spcBef>
          <a:spcPts val="620"/>
        </a:spcBef>
        <a:buFont typeface="Arial" panose="020B0604020202020204" pitchFamily="34" charset="0"/>
        <a:buChar char="•"/>
        <a:defRPr kumimoji="1" sz="1736" kern="1200">
          <a:solidFill>
            <a:schemeClr val="tx1"/>
          </a:solidFill>
          <a:latin typeface="+mn-lt"/>
          <a:ea typeface="+mn-ea"/>
          <a:cs typeface="+mn-cs"/>
        </a:defRPr>
      </a:lvl1pPr>
      <a:lvl2pPr marL="425265" indent="-141755" algn="l" defTabSz="567019" rtl="0" eaLnBrk="1" latinLnBrk="0" hangingPunct="1">
        <a:lnSpc>
          <a:spcPct val="90000"/>
        </a:lnSpc>
        <a:spcBef>
          <a:spcPts val="310"/>
        </a:spcBef>
        <a:buFont typeface="Arial" panose="020B0604020202020204" pitchFamily="34" charset="0"/>
        <a:buChar char="•"/>
        <a:defRPr kumimoji="1" sz="1488" kern="1200">
          <a:solidFill>
            <a:schemeClr val="tx1"/>
          </a:solidFill>
          <a:latin typeface="+mn-lt"/>
          <a:ea typeface="+mn-ea"/>
          <a:cs typeface="+mn-cs"/>
        </a:defRPr>
      </a:lvl2pPr>
      <a:lvl3pPr marL="708774" indent="-141755" algn="l" defTabSz="567019" rtl="0" eaLnBrk="1" latinLnBrk="0" hangingPunct="1">
        <a:lnSpc>
          <a:spcPct val="90000"/>
        </a:lnSpc>
        <a:spcBef>
          <a:spcPts val="310"/>
        </a:spcBef>
        <a:buFont typeface="Arial" panose="020B0604020202020204" pitchFamily="34" charset="0"/>
        <a:buChar char="•"/>
        <a:defRPr kumimoji="1" sz="1240" kern="1200">
          <a:solidFill>
            <a:schemeClr val="tx1"/>
          </a:solidFill>
          <a:latin typeface="+mn-lt"/>
          <a:ea typeface="+mn-ea"/>
          <a:cs typeface="+mn-cs"/>
        </a:defRPr>
      </a:lvl3pPr>
      <a:lvl4pPr marL="99228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4pPr>
      <a:lvl5pPr marL="1275794"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5pPr>
      <a:lvl6pPr marL="155930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6pPr>
      <a:lvl7pPr marL="184281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7pPr>
      <a:lvl8pPr marL="212632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8pPr>
      <a:lvl9pPr marL="2409833" indent="-141755" algn="l" defTabSz="567019" rtl="0" eaLnBrk="1" latinLnBrk="0" hangingPunct="1">
        <a:lnSpc>
          <a:spcPct val="90000"/>
        </a:lnSpc>
        <a:spcBef>
          <a:spcPts val="310"/>
        </a:spcBef>
        <a:buFont typeface="Arial" panose="020B0604020202020204" pitchFamily="34" charset="0"/>
        <a:buChar char="•"/>
        <a:defRPr kumimoji="1" sz="1116" kern="1200">
          <a:solidFill>
            <a:schemeClr val="tx1"/>
          </a:solidFill>
          <a:latin typeface="+mn-lt"/>
          <a:ea typeface="+mn-ea"/>
          <a:cs typeface="+mn-cs"/>
        </a:defRPr>
      </a:lvl9pPr>
    </p:bodyStyle>
    <p:otherStyle>
      <a:defPPr>
        <a:defRPr lang="ja-JP"/>
      </a:defPPr>
      <a:lvl1pPr marL="0" algn="l" defTabSz="567019" rtl="0" eaLnBrk="1" latinLnBrk="0" hangingPunct="1">
        <a:defRPr kumimoji="1" sz="1116" kern="1200">
          <a:solidFill>
            <a:schemeClr val="tx1"/>
          </a:solidFill>
          <a:latin typeface="+mn-lt"/>
          <a:ea typeface="+mn-ea"/>
          <a:cs typeface="+mn-cs"/>
        </a:defRPr>
      </a:lvl1pPr>
      <a:lvl2pPr marL="283510" algn="l" defTabSz="567019" rtl="0" eaLnBrk="1" latinLnBrk="0" hangingPunct="1">
        <a:defRPr kumimoji="1" sz="1116" kern="1200">
          <a:solidFill>
            <a:schemeClr val="tx1"/>
          </a:solidFill>
          <a:latin typeface="+mn-lt"/>
          <a:ea typeface="+mn-ea"/>
          <a:cs typeface="+mn-cs"/>
        </a:defRPr>
      </a:lvl2pPr>
      <a:lvl3pPr marL="567019" algn="l" defTabSz="567019" rtl="0" eaLnBrk="1" latinLnBrk="0" hangingPunct="1">
        <a:defRPr kumimoji="1" sz="1116" kern="1200">
          <a:solidFill>
            <a:schemeClr val="tx1"/>
          </a:solidFill>
          <a:latin typeface="+mn-lt"/>
          <a:ea typeface="+mn-ea"/>
          <a:cs typeface="+mn-cs"/>
        </a:defRPr>
      </a:lvl3pPr>
      <a:lvl4pPr marL="850529" algn="l" defTabSz="567019" rtl="0" eaLnBrk="1" latinLnBrk="0" hangingPunct="1">
        <a:defRPr kumimoji="1" sz="1116" kern="1200">
          <a:solidFill>
            <a:schemeClr val="tx1"/>
          </a:solidFill>
          <a:latin typeface="+mn-lt"/>
          <a:ea typeface="+mn-ea"/>
          <a:cs typeface="+mn-cs"/>
        </a:defRPr>
      </a:lvl4pPr>
      <a:lvl5pPr marL="1134039" algn="l" defTabSz="567019" rtl="0" eaLnBrk="1" latinLnBrk="0" hangingPunct="1">
        <a:defRPr kumimoji="1" sz="1116" kern="1200">
          <a:solidFill>
            <a:schemeClr val="tx1"/>
          </a:solidFill>
          <a:latin typeface="+mn-lt"/>
          <a:ea typeface="+mn-ea"/>
          <a:cs typeface="+mn-cs"/>
        </a:defRPr>
      </a:lvl5pPr>
      <a:lvl6pPr marL="1417549" algn="l" defTabSz="567019" rtl="0" eaLnBrk="1" latinLnBrk="0" hangingPunct="1">
        <a:defRPr kumimoji="1" sz="1116" kern="1200">
          <a:solidFill>
            <a:schemeClr val="tx1"/>
          </a:solidFill>
          <a:latin typeface="+mn-lt"/>
          <a:ea typeface="+mn-ea"/>
          <a:cs typeface="+mn-cs"/>
        </a:defRPr>
      </a:lvl6pPr>
      <a:lvl7pPr marL="1701058" algn="l" defTabSz="567019" rtl="0" eaLnBrk="1" latinLnBrk="0" hangingPunct="1">
        <a:defRPr kumimoji="1" sz="1116" kern="1200">
          <a:solidFill>
            <a:schemeClr val="tx1"/>
          </a:solidFill>
          <a:latin typeface="+mn-lt"/>
          <a:ea typeface="+mn-ea"/>
          <a:cs typeface="+mn-cs"/>
        </a:defRPr>
      </a:lvl7pPr>
      <a:lvl8pPr marL="1984568" algn="l" defTabSz="567019" rtl="0" eaLnBrk="1" latinLnBrk="0" hangingPunct="1">
        <a:defRPr kumimoji="1" sz="1116" kern="1200">
          <a:solidFill>
            <a:schemeClr val="tx1"/>
          </a:solidFill>
          <a:latin typeface="+mn-lt"/>
          <a:ea typeface="+mn-ea"/>
          <a:cs typeface="+mn-cs"/>
        </a:defRPr>
      </a:lvl8pPr>
      <a:lvl9pPr marL="2268078" algn="l" defTabSz="567019" rtl="0" eaLnBrk="1" latinLnBrk="0" hangingPunct="1">
        <a:defRPr kumimoji="1" sz="1116"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hitorioya@gbox.pref.osaka.lg.jp" TargetMode="Externa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 name="正方形/長方形 26">
            <a:extLst>
              <a:ext uri="{FF2B5EF4-FFF2-40B4-BE49-F238E27FC236}">
                <a16:creationId xmlns:a16="http://schemas.microsoft.com/office/drawing/2014/main" id="{0F8D4F0A-9BBE-43F0-9B31-FD7D96994534}"/>
              </a:ext>
            </a:extLst>
          </p:cNvPr>
          <p:cNvSpPr/>
          <p:nvPr/>
        </p:nvSpPr>
        <p:spPr>
          <a:xfrm>
            <a:off x="320709" y="4049518"/>
            <a:ext cx="6986849" cy="3899135"/>
          </a:xfrm>
          <a:prstGeom prst="rect">
            <a:avLst/>
          </a:prstGeom>
          <a:solidFill>
            <a:schemeClr val="accent6">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cxnSp>
        <p:nvCxnSpPr>
          <p:cNvPr id="21" name="直線コネクタ 20">
            <a:extLst>
              <a:ext uri="{FF2B5EF4-FFF2-40B4-BE49-F238E27FC236}">
                <a16:creationId xmlns:a16="http://schemas.microsoft.com/office/drawing/2014/main" id="{F27B0F8C-5D33-480D-8FEB-3398EDCC8FA0}"/>
              </a:ext>
            </a:extLst>
          </p:cNvPr>
          <p:cNvCxnSpPr>
            <a:cxnSpLocks/>
          </p:cNvCxnSpPr>
          <p:nvPr/>
        </p:nvCxnSpPr>
        <p:spPr>
          <a:xfrm>
            <a:off x="8844" y="2611120"/>
            <a:ext cx="5760078" cy="0"/>
          </a:xfrm>
          <a:prstGeom prst="line">
            <a:avLst/>
          </a:prstGeom>
          <a:ln w="76200">
            <a:solidFill>
              <a:srgbClr val="92D050"/>
            </a:solidFill>
          </a:ln>
          <a:effectLst>
            <a:glow rad="635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cxnSp>
      <p:sp>
        <p:nvSpPr>
          <p:cNvPr id="17" name="ハート 16">
            <a:extLst>
              <a:ext uri="{FF2B5EF4-FFF2-40B4-BE49-F238E27FC236}">
                <a16:creationId xmlns:a16="http://schemas.microsoft.com/office/drawing/2014/main" id="{646B998C-F5ED-4AFB-9F9E-336150F6E76D}"/>
              </a:ext>
            </a:extLst>
          </p:cNvPr>
          <p:cNvSpPr/>
          <p:nvPr/>
        </p:nvSpPr>
        <p:spPr>
          <a:xfrm>
            <a:off x="1628742" y="1073087"/>
            <a:ext cx="1756821" cy="1008000"/>
          </a:xfrm>
          <a:prstGeom prst="heart">
            <a:avLst/>
          </a:prstGeom>
          <a:solidFill>
            <a:schemeClr val="accent6">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sp>
        <p:nvSpPr>
          <p:cNvPr id="5" name="テキスト ボックス 4">
            <a:extLst>
              <a:ext uri="{FF2B5EF4-FFF2-40B4-BE49-F238E27FC236}">
                <a16:creationId xmlns:a16="http://schemas.microsoft.com/office/drawing/2014/main" id="{73B7C712-8888-4F55-9124-4DDA1D8815AC}"/>
              </a:ext>
            </a:extLst>
          </p:cNvPr>
          <p:cNvSpPr txBox="1"/>
          <p:nvPr/>
        </p:nvSpPr>
        <p:spPr>
          <a:xfrm>
            <a:off x="267718" y="1194294"/>
            <a:ext cx="6927966" cy="646331"/>
          </a:xfrm>
          <a:prstGeom prst="rect">
            <a:avLst/>
          </a:prstGeom>
          <a:noFill/>
        </p:spPr>
        <p:txBody>
          <a:bodyPr wrap="square" rtlCol="0">
            <a:spAutoFit/>
          </a:bodyPr>
          <a:lstStyle/>
          <a:p>
            <a:r>
              <a:rPr kumimoji="1" lang="ja-JP" altLang="en-US" sz="3200" b="1" dirty="0">
                <a:latin typeface="BIZ UDゴシック" panose="020B0400000000000000" pitchFamily="49" charset="-128"/>
                <a:ea typeface="BIZ UDゴシック" panose="020B0400000000000000" pitchFamily="49" charset="-128"/>
              </a:rPr>
              <a:t>大阪府 </a:t>
            </a:r>
            <a:r>
              <a:rPr lang="ja-JP" altLang="en-US" sz="3600" b="1" dirty="0">
                <a:solidFill>
                  <a:srgbClr val="FF5050"/>
                </a:solidFill>
                <a:latin typeface="BIZ UDゴシック" panose="020B0400000000000000" pitchFamily="49" charset="-128"/>
                <a:ea typeface="BIZ UDゴシック" panose="020B0400000000000000" pitchFamily="49" charset="-128"/>
              </a:rPr>
              <a:t>子育て </a:t>
            </a:r>
            <a:r>
              <a:rPr kumimoji="1" lang="ja-JP" altLang="en-US" sz="3200" b="1" dirty="0">
                <a:latin typeface="BIZ UDゴシック" panose="020B0400000000000000" pitchFamily="49" charset="-128"/>
                <a:ea typeface="BIZ UDゴシック" panose="020B0400000000000000" pitchFamily="49" charset="-128"/>
              </a:rPr>
              <a:t>ハートフル企業顕彰</a:t>
            </a:r>
          </a:p>
        </p:txBody>
      </p:sp>
      <p:sp>
        <p:nvSpPr>
          <p:cNvPr id="22" name="テキスト ボックス 21">
            <a:extLst>
              <a:ext uri="{FF2B5EF4-FFF2-40B4-BE49-F238E27FC236}">
                <a16:creationId xmlns:a16="http://schemas.microsoft.com/office/drawing/2014/main" id="{E9DED15E-0728-4BFC-9C6E-F87E8A0AA05B}"/>
              </a:ext>
            </a:extLst>
          </p:cNvPr>
          <p:cNvSpPr txBox="1"/>
          <p:nvPr/>
        </p:nvSpPr>
        <p:spPr>
          <a:xfrm>
            <a:off x="282385" y="2816930"/>
            <a:ext cx="5788160" cy="923330"/>
          </a:xfrm>
          <a:prstGeom prst="rect">
            <a:avLst/>
          </a:prstGeom>
          <a:noFill/>
        </p:spPr>
        <p:txBody>
          <a:bodyPr wrap="square" rtlCol="0">
            <a:spAutoFit/>
          </a:bodyPr>
          <a:lstStyle/>
          <a:p>
            <a:r>
              <a:rPr lang="ja-JP" altLang="ja-JP" dirty="0">
                <a:latin typeface="BIZ UDゴシック" panose="020B0400000000000000" pitchFamily="49" charset="-128"/>
                <a:ea typeface="BIZ UDゴシック" panose="020B0400000000000000" pitchFamily="49" charset="-128"/>
              </a:rPr>
              <a:t>大阪府では、ひとり親</a:t>
            </a:r>
            <a:r>
              <a:rPr lang="ja-JP" altLang="en-US" dirty="0">
                <a:latin typeface="BIZ UDゴシック" panose="020B0400000000000000" pitchFamily="49" charset="-128"/>
                <a:ea typeface="BIZ UDゴシック" panose="020B0400000000000000" pitchFamily="49" charset="-128"/>
              </a:rPr>
              <a:t>の</a:t>
            </a:r>
            <a:r>
              <a:rPr lang="ja-JP" altLang="ja-JP" dirty="0">
                <a:latin typeface="BIZ UDゴシック" panose="020B0400000000000000" pitchFamily="49" charset="-128"/>
                <a:ea typeface="BIZ UDゴシック" panose="020B0400000000000000" pitchFamily="49" charset="-128"/>
              </a:rPr>
              <a:t>雇用</a:t>
            </a:r>
            <a:r>
              <a:rPr lang="ja-JP" altLang="en-US" dirty="0">
                <a:latin typeface="BIZ UDゴシック" panose="020B0400000000000000" pitchFamily="49" charset="-128"/>
                <a:ea typeface="BIZ UDゴシック" panose="020B0400000000000000" pitchFamily="49" charset="-128"/>
              </a:rPr>
              <a:t>や</a:t>
            </a:r>
            <a:r>
              <a:rPr lang="ja-JP" altLang="ja-JP" dirty="0">
                <a:latin typeface="BIZ UDゴシック" panose="020B0400000000000000" pitchFamily="49" charset="-128"/>
                <a:ea typeface="BIZ UDゴシック" panose="020B0400000000000000" pitchFamily="49" charset="-128"/>
              </a:rPr>
              <a:t>子育てをしやすい職場環境</a:t>
            </a:r>
            <a:r>
              <a:rPr lang="ja-JP" altLang="en-US" dirty="0">
                <a:latin typeface="BIZ UDゴシック" panose="020B0400000000000000" pitchFamily="49" charset="-128"/>
                <a:ea typeface="BIZ UDゴシック" panose="020B0400000000000000" pitchFamily="49" charset="-128"/>
              </a:rPr>
              <a:t>づくり</a:t>
            </a:r>
            <a:r>
              <a:rPr lang="ja-JP" altLang="ja-JP" dirty="0">
                <a:latin typeface="BIZ UDゴシック" panose="020B0400000000000000" pitchFamily="49" charset="-128"/>
                <a:ea typeface="BIZ UDゴシック" panose="020B0400000000000000" pitchFamily="49" charset="-128"/>
              </a:rPr>
              <a:t>に積極的に取り組む企業</a:t>
            </a:r>
            <a:r>
              <a:rPr lang="ja-JP" altLang="en-US" dirty="0">
                <a:latin typeface="BIZ UDゴシック" panose="020B0400000000000000" pitchFamily="49" charset="-128"/>
                <a:ea typeface="BIZ UDゴシック" panose="020B0400000000000000" pitchFamily="49" charset="-128"/>
              </a:rPr>
              <a:t>等</a:t>
            </a:r>
            <a:r>
              <a:rPr lang="ja-JP" altLang="ja-JP" dirty="0">
                <a:latin typeface="BIZ UDゴシック" panose="020B0400000000000000" pitchFamily="49" charset="-128"/>
                <a:ea typeface="BIZ UDゴシック" panose="020B0400000000000000" pitchFamily="49" charset="-128"/>
              </a:rPr>
              <a:t>を表彰</a:t>
            </a:r>
            <a:r>
              <a:rPr lang="ja-JP" altLang="en-US" dirty="0">
                <a:latin typeface="BIZ UDゴシック" panose="020B0400000000000000" pitchFamily="49" charset="-128"/>
                <a:ea typeface="BIZ UDゴシック" panose="020B0400000000000000" pitchFamily="49" charset="-128"/>
              </a:rPr>
              <a:t>しています。</a:t>
            </a:r>
            <a:endParaRPr lang="en-US" altLang="ja-JP" dirty="0">
              <a:latin typeface="BIZ UDゴシック" panose="020B0400000000000000" pitchFamily="49" charset="-128"/>
              <a:ea typeface="BIZ UDゴシック" panose="020B0400000000000000" pitchFamily="49" charset="-128"/>
            </a:endParaRPr>
          </a:p>
        </p:txBody>
      </p:sp>
      <p:sp>
        <p:nvSpPr>
          <p:cNvPr id="26" name="テキスト ボックス 25">
            <a:extLst>
              <a:ext uri="{FF2B5EF4-FFF2-40B4-BE49-F238E27FC236}">
                <a16:creationId xmlns:a16="http://schemas.microsoft.com/office/drawing/2014/main" id="{9FAFD6C9-3372-4896-9780-47023FADFD11}"/>
              </a:ext>
            </a:extLst>
          </p:cNvPr>
          <p:cNvSpPr txBox="1"/>
          <p:nvPr/>
        </p:nvSpPr>
        <p:spPr>
          <a:xfrm>
            <a:off x="2125621" y="161327"/>
            <a:ext cx="5198400" cy="360000"/>
          </a:xfrm>
          <a:prstGeom prst="rect">
            <a:avLst/>
          </a:prstGeom>
          <a:solidFill>
            <a:srgbClr val="00B050"/>
          </a:solidFill>
          <a:ln>
            <a:noFill/>
          </a:ln>
        </p:spPr>
        <p:style>
          <a:lnRef idx="1">
            <a:schemeClr val="accent1"/>
          </a:lnRef>
          <a:fillRef idx="3">
            <a:schemeClr val="accent1"/>
          </a:fillRef>
          <a:effectRef idx="2">
            <a:schemeClr val="accent1"/>
          </a:effectRef>
          <a:fontRef idx="minor">
            <a:schemeClr val="lt1"/>
          </a:fontRef>
        </p:style>
        <p:txBody>
          <a:bodyPr wrap="square" lIns="36000" tIns="36000" rIns="36000" bIns="36000" rtlCol="0" anchor="ctr">
            <a:spAutoFit/>
          </a:bodyPr>
          <a:lstStyle/>
          <a:p>
            <a:pPr algn="ctr"/>
            <a:r>
              <a:rPr kumimoji="1" lang="ja-JP" altLang="en-US" sz="1400" b="1" dirty="0">
                <a:latin typeface="BIZ UDゴシック" panose="020B0400000000000000" pitchFamily="49" charset="-128"/>
                <a:ea typeface="BIZ UDゴシック" panose="020B0400000000000000" pitchFamily="49" charset="-128"/>
              </a:rPr>
              <a:t>募集期間：令和６年</a:t>
            </a:r>
            <a:r>
              <a:rPr lang="ja-JP" altLang="en-US" sz="1400" b="1" dirty="0">
                <a:latin typeface="BIZ UDゴシック" panose="020B0400000000000000" pitchFamily="49" charset="-128"/>
                <a:ea typeface="BIZ UDゴシック" panose="020B0400000000000000" pitchFamily="49" charset="-128"/>
              </a:rPr>
              <a:t>９</a:t>
            </a:r>
            <a:r>
              <a:rPr kumimoji="1" lang="ja-JP" altLang="en-US" sz="1400" b="1" dirty="0">
                <a:latin typeface="BIZ UDゴシック" panose="020B0400000000000000" pitchFamily="49" charset="-128"/>
                <a:ea typeface="BIZ UDゴシック" panose="020B0400000000000000" pitchFamily="49" charset="-128"/>
              </a:rPr>
              <a:t>月</a:t>
            </a:r>
            <a:r>
              <a:rPr lang="ja-JP" altLang="en-US" sz="1400" b="1" dirty="0">
                <a:latin typeface="BIZ UDゴシック" panose="020B0400000000000000" pitchFamily="49" charset="-128"/>
                <a:ea typeface="BIZ UDゴシック" panose="020B0400000000000000" pitchFamily="49" charset="-128"/>
              </a:rPr>
              <a:t>２</a:t>
            </a:r>
            <a:r>
              <a:rPr kumimoji="1" lang="ja-JP" altLang="en-US" sz="1400" b="1" dirty="0">
                <a:latin typeface="BIZ UDゴシック" panose="020B0400000000000000" pitchFamily="49" charset="-128"/>
                <a:ea typeface="BIZ UDゴシック" panose="020B0400000000000000" pitchFamily="49" charset="-128"/>
              </a:rPr>
              <a:t>日（月）～</a:t>
            </a:r>
            <a:r>
              <a:rPr kumimoji="1" lang="en-US" altLang="ja-JP" sz="1400" b="1" dirty="0">
                <a:latin typeface="BIZ UDゴシック" panose="020B0400000000000000" pitchFamily="49" charset="-128"/>
                <a:ea typeface="BIZ UDゴシック" panose="020B0400000000000000" pitchFamily="49" charset="-128"/>
              </a:rPr>
              <a:t>10</a:t>
            </a:r>
            <a:r>
              <a:rPr kumimoji="1" lang="ja-JP" altLang="en-US" sz="1400" b="1" dirty="0">
                <a:latin typeface="BIZ UDゴシック" panose="020B0400000000000000" pitchFamily="49" charset="-128"/>
                <a:ea typeface="BIZ UDゴシック" panose="020B0400000000000000" pitchFamily="49" charset="-128"/>
              </a:rPr>
              <a:t>月</a:t>
            </a:r>
            <a:r>
              <a:rPr kumimoji="1" lang="en-US" altLang="ja-JP" sz="1400" b="1" dirty="0">
                <a:latin typeface="BIZ UDゴシック" panose="020B0400000000000000" pitchFamily="49" charset="-128"/>
                <a:ea typeface="BIZ UDゴシック" panose="020B0400000000000000" pitchFamily="49" charset="-128"/>
              </a:rPr>
              <a:t>31</a:t>
            </a:r>
            <a:r>
              <a:rPr kumimoji="1" lang="ja-JP" altLang="en-US" sz="1400" b="1" dirty="0">
                <a:latin typeface="BIZ UDゴシック" panose="020B0400000000000000" pitchFamily="49" charset="-128"/>
                <a:ea typeface="BIZ UDゴシック" panose="020B0400000000000000" pitchFamily="49" charset="-128"/>
              </a:rPr>
              <a:t>日（木）</a:t>
            </a:r>
            <a:r>
              <a:rPr kumimoji="1" lang="en-US" altLang="ja-JP" sz="1400" b="1" dirty="0">
                <a:latin typeface="BIZ UDゴシック" panose="020B0400000000000000" pitchFamily="49" charset="-128"/>
                <a:ea typeface="BIZ UDゴシック" panose="020B0400000000000000" pitchFamily="49" charset="-128"/>
              </a:rPr>
              <a:t>17</a:t>
            </a:r>
            <a:r>
              <a:rPr kumimoji="1" lang="ja-JP" altLang="en-US" sz="1400" b="1" dirty="0">
                <a:latin typeface="BIZ UDゴシック" panose="020B0400000000000000" pitchFamily="49" charset="-128"/>
                <a:ea typeface="BIZ UDゴシック" panose="020B0400000000000000" pitchFamily="49" charset="-128"/>
              </a:rPr>
              <a:t>時必着</a:t>
            </a:r>
          </a:p>
        </p:txBody>
      </p:sp>
      <p:grpSp>
        <p:nvGrpSpPr>
          <p:cNvPr id="33" name="グループ化 32">
            <a:extLst>
              <a:ext uri="{FF2B5EF4-FFF2-40B4-BE49-F238E27FC236}">
                <a16:creationId xmlns:a16="http://schemas.microsoft.com/office/drawing/2014/main" id="{4B00D3F2-6D06-41FF-99B4-6B7BB1156EF8}"/>
              </a:ext>
            </a:extLst>
          </p:cNvPr>
          <p:cNvGrpSpPr/>
          <p:nvPr/>
        </p:nvGrpSpPr>
        <p:grpSpPr>
          <a:xfrm>
            <a:off x="2651467" y="6650396"/>
            <a:ext cx="1584434" cy="1209678"/>
            <a:chOff x="-4703069" y="1624515"/>
            <a:chExt cx="1513568" cy="1124318"/>
          </a:xfrm>
        </p:grpSpPr>
        <p:sp>
          <p:nvSpPr>
            <p:cNvPr id="34" name="楕円 33">
              <a:extLst>
                <a:ext uri="{FF2B5EF4-FFF2-40B4-BE49-F238E27FC236}">
                  <a16:creationId xmlns:a16="http://schemas.microsoft.com/office/drawing/2014/main" id="{B74CD29F-A148-472F-A10E-D8C3AC23C8A7}"/>
                </a:ext>
              </a:extLst>
            </p:cNvPr>
            <p:cNvSpPr/>
            <p:nvPr/>
          </p:nvSpPr>
          <p:spPr>
            <a:xfrm>
              <a:off x="-4568583" y="1624515"/>
              <a:ext cx="1218800" cy="1124318"/>
            </a:xfrm>
            <a:prstGeom prst="ellipse">
              <a:avLst/>
            </a:prstGeom>
            <a:solidFill>
              <a:schemeClr val="accent4">
                <a:lumMod val="20000"/>
                <a:lumOff val="80000"/>
              </a:schemeClr>
            </a:solidFill>
            <a:ln>
              <a:solidFill>
                <a:srgbClr val="FFFF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dirty="0">
                <a:latin typeface="BIZ UDゴシック" panose="020B0400000000000000" pitchFamily="49" charset="-128"/>
                <a:ea typeface="BIZ UDゴシック" panose="020B0400000000000000" pitchFamily="49" charset="-128"/>
              </a:endParaRPr>
            </a:p>
          </p:txBody>
        </p:sp>
        <p:sp>
          <p:nvSpPr>
            <p:cNvPr id="35" name="テキスト ボックス 34">
              <a:extLst>
                <a:ext uri="{FF2B5EF4-FFF2-40B4-BE49-F238E27FC236}">
                  <a16:creationId xmlns:a16="http://schemas.microsoft.com/office/drawing/2014/main" id="{F7FEB81D-C3A1-4856-A51F-95356D8A58F1}"/>
                </a:ext>
              </a:extLst>
            </p:cNvPr>
            <p:cNvSpPr txBox="1"/>
            <p:nvPr/>
          </p:nvSpPr>
          <p:spPr>
            <a:xfrm>
              <a:off x="-4703069" y="1916186"/>
              <a:ext cx="1513568" cy="606265"/>
            </a:xfrm>
            <a:prstGeom prst="rect">
              <a:avLst/>
            </a:prstGeom>
            <a:noFill/>
          </p:spPr>
          <p:txBody>
            <a:bodyPr wrap="square" rtlCol="0">
              <a:spAutoFit/>
            </a:bodyPr>
            <a:lstStyle/>
            <a:p>
              <a:pPr algn="ctr"/>
              <a:r>
                <a:rPr kumimoji="1" lang="ja-JP" altLang="en-US" sz="1213" dirty="0">
                  <a:latin typeface="BIZ UDゴシック" panose="020B0400000000000000" pitchFamily="49" charset="-128"/>
                  <a:ea typeface="BIZ UDゴシック" panose="020B0400000000000000" pitchFamily="49" charset="-128"/>
                </a:rPr>
                <a:t>子育てにかかる</a:t>
              </a:r>
              <a:endParaRPr kumimoji="1" lang="en-US" altLang="ja-JP" sz="1213" dirty="0">
                <a:latin typeface="BIZ UDゴシック" panose="020B0400000000000000" pitchFamily="49" charset="-128"/>
                <a:ea typeface="BIZ UDゴシック" panose="020B0400000000000000" pitchFamily="49" charset="-128"/>
              </a:endParaRPr>
            </a:p>
            <a:p>
              <a:pPr algn="ctr"/>
              <a:r>
                <a:rPr kumimoji="1" lang="ja-JP" altLang="en-US" sz="1213" dirty="0">
                  <a:latin typeface="BIZ UDゴシック" panose="020B0400000000000000" pitchFamily="49" charset="-128"/>
                  <a:ea typeface="BIZ UDゴシック" panose="020B0400000000000000" pitchFamily="49" charset="-128"/>
                </a:rPr>
                <a:t>地域社会</a:t>
              </a:r>
              <a:endParaRPr kumimoji="1" lang="en-US" altLang="ja-JP" sz="1213" dirty="0">
                <a:latin typeface="BIZ UDゴシック" panose="020B0400000000000000" pitchFamily="49" charset="-128"/>
                <a:ea typeface="BIZ UDゴシック" panose="020B0400000000000000" pitchFamily="49" charset="-128"/>
              </a:endParaRPr>
            </a:p>
            <a:p>
              <a:pPr algn="ctr"/>
              <a:r>
                <a:rPr kumimoji="1" lang="ja-JP" altLang="en-US" sz="1213" dirty="0">
                  <a:latin typeface="BIZ UDゴシック" panose="020B0400000000000000" pitchFamily="49" charset="-128"/>
                  <a:ea typeface="BIZ UDゴシック" panose="020B0400000000000000" pitchFamily="49" charset="-128"/>
                </a:rPr>
                <a:t>への貢献</a:t>
              </a:r>
            </a:p>
          </p:txBody>
        </p:sp>
      </p:grpSp>
      <p:sp>
        <p:nvSpPr>
          <p:cNvPr id="37" name="四角形: 角を丸くする 23">
            <a:extLst>
              <a:ext uri="{FF2B5EF4-FFF2-40B4-BE49-F238E27FC236}">
                <a16:creationId xmlns:a16="http://schemas.microsoft.com/office/drawing/2014/main" id="{0E6E1D07-2CC5-489A-8649-27A7D3AC9B37}"/>
              </a:ext>
            </a:extLst>
          </p:cNvPr>
          <p:cNvSpPr/>
          <p:nvPr/>
        </p:nvSpPr>
        <p:spPr>
          <a:xfrm>
            <a:off x="229335" y="3799201"/>
            <a:ext cx="1022895" cy="360000"/>
          </a:xfrm>
          <a:prstGeom prst="roundRect">
            <a:avLst/>
          </a:prstGeom>
          <a:solidFill>
            <a:schemeClr val="accent6">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33" b="1" dirty="0">
                <a:solidFill>
                  <a:schemeClr val="bg1"/>
                </a:solidFill>
                <a:latin typeface="BIZ UDゴシック" panose="020B0400000000000000" pitchFamily="49" charset="-128"/>
                <a:ea typeface="BIZ UDゴシック" panose="020B0400000000000000" pitchFamily="49" charset="-128"/>
              </a:rPr>
              <a:t>表彰区分</a:t>
            </a:r>
          </a:p>
        </p:txBody>
      </p:sp>
      <p:sp>
        <p:nvSpPr>
          <p:cNvPr id="38" name="テキスト ボックス 37">
            <a:extLst>
              <a:ext uri="{FF2B5EF4-FFF2-40B4-BE49-F238E27FC236}">
                <a16:creationId xmlns:a16="http://schemas.microsoft.com/office/drawing/2014/main" id="{D49F4F31-644D-4CD5-A677-BD72657BAB12}"/>
              </a:ext>
            </a:extLst>
          </p:cNvPr>
          <p:cNvSpPr txBox="1"/>
          <p:nvPr/>
        </p:nvSpPr>
        <p:spPr>
          <a:xfrm>
            <a:off x="448754" y="4338732"/>
            <a:ext cx="4136896" cy="2523768"/>
          </a:xfrm>
          <a:prstGeom prst="rect">
            <a:avLst/>
          </a:prstGeom>
          <a:noFill/>
        </p:spPr>
        <p:txBody>
          <a:bodyPr wrap="square" rtlCol="0">
            <a:spAutoFit/>
          </a:bodyPr>
          <a:lstStyle/>
          <a:p>
            <a:r>
              <a:rPr kumimoji="1" lang="en-US" altLang="ja-JP" sz="2000" b="1" dirty="0">
                <a:latin typeface="BIZ UDゴシック" panose="020B0400000000000000" pitchFamily="49" charset="-128"/>
                <a:ea typeface="BIZ UDゴシック" panose="020B0400000000000000" pitchFamily="49" charset="-128"/>
              </a:rPr>
              <a:t>〈</a:t>
            </a:r>
            <a:r>
              <a:rPr kumimoji="1" lang="ja-JP" altLang="en-US" sz="2000" b="1" dirty="0">
                <a:latin typeface="BIZ UDゴシック" panose="020B0400000000000000" pitchFamily="49" charset="-128"/>
                <a:ea typeface="BIZ UDゴシック" panose="020B0400000000000000" pitchFamily="49" charset="-128"/>
              </a:rPr>
              <a:t>区分１</a:t>
            </a:r>
            <a:r>
              <a:rPr kumimoji="1" lang="en-US" altLang="ja-JP" sz="2000" b="1" dirty="0">
                <a:latin typeface="BIZ UDゴシック" panose="020B0400000000000000" pitchFamily="49" charset="-128"/>
                <a:ea typeface="BIZ UDゴシック" panose="020B0400000000000000" pitchFamily="49" charset="-128"/>
              </a:rPr>
              <a:t>〉</a:t>
            </a:r>
          </a:p>
          <a:p>
            <a:pPr algn="dist"/>
            <a:r>
              <a:rPr kumimoji="1" lang="ja-JP" altLang="en-US" dirty="0">
                <a:latin typeface="BIZ UDゴシック" panose="020B0400000000000000" pitchFamily="49" charset="-128"/>
                <a:ea typeface="BIZ UDゴシック" panose="020B0400000000000000" pitchFamily="49" charset="-128"/>
              </a:rPr>
              <a:t>ひとり親の雇用促進等に貢献し、</a:t>
            </a:r>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功績が顕著である企業等</a:t>
            </a:r>
            <a:endParaRPr kumimoji="1" lang="en-US" altLang="ja-JP" dirty="0">
              <a:latin typeface="BIZ UDゴシック" panose="020B0400000000000000" pitchFamily="49" charset="-128"/>
              <a:ea typeface="BIZ UDゴシック" panose="020B0400000000000000" pitchFamily="49" charset="-128"/>
            </a:endParaRPr>
          </a:p>
          <a:p>
            <a:endParaRPr kumimoji="1" lang="en-US" altLang="ja-JP" sz="900" dirty="0">
              <a:latin typeface="BIZ UDゴシック" panose="020B0400000000000000" pitchFamily="49" charset="-128"/>
              <a:ea typeface="BIZ UDゴシック" panose="020B0400000000000000" pitchFamily="49" charset="-128"/>
            </a:endParaRPr>
          </a:p>
          <a:p>
            <a:endParaRPr lang="en-US" altLang="ja-JP" sz="900" dirty="0">
              <a:latin typeface="BIZ UDゴシック" panose="020B0400000000000000" pitchFamily="49" charset="-128"/>
              <a:ea typeface="BIZ UDゴシック" panose="020B0400000000000000" pitchFamily="49" charset="-128"/>
            </a:endParaRPr>
          </a:p>
          <a:p>
            <a:endParaRPr kumimoji="1" lang="en-US" altLang="ja-JP" sz="1000" dirty="0">
              <a:latin typeface="BIZ UDゴシック" panose="020B0400000000000000" pitchFamily="49" charset="-128"/>
              <a:ea typeface="BIZ UDゴシック" panose="020B0400000000000000" pitchFamily="49" charset="-128"/>
            </a:endParaRPr>
          </a:p>
          <a:p>
            <a:r>
              <a:rPr lang="en-US" altLang="ja-JP" sz="2000" b="1" dirty="0">
                <a:latin typeface="BIZ UDゴシック" panose="020B0400000000000000" pitchFamily="49" charset="-128"/>
                <a:ea typeface="BIZ UDゴシック" panose="020B0400000000000000" pitchFamily="49" charset="-128"/>
              </a:rPr>
              <a:t>〈</a:t>
            </a:r>
            <a:r>
              <a:rPr lang="ja-JP" altLang="en-US" sz="2000" b="1" dirty="0">
                <a:latin typeface="BIZ UDゴシック" panose="020B0400000000000000" pitchFamily="49" charset="-128"/>
                <a:ea typeface="BIZ UDゴシック" panose="020B0400000000000000" pitchFamily="49" charset="-128"/>
              </a:rPr>
              <a:t>区分２</a:t>
            </a:r>
            <a:r>
              <a:rPr lang="en-US" altLang="ja-JP" sz="2000" b="1" dirty="0">
                <a:latin typeface="BIZ UDゴシック" panose="020B0400000000000000" pitchFamily="49" charset="-128"/>
                <a:ea typeface="BIZ UDゴシック" panose="020B0400000000000000" pitchFamily="49" charset="-128"/>
              </a:rPr>
              <a:t>〉</a:t>
            </a:r>
          </a:p>
          <a:p>
            <a:pPr algn="dist"/>
            <a:r>
              <a:rPr kumimoji="1" lang="ja-JP" altLang="en-US" dirty="0">
                <a:latin typeface="BIZ UDゴシック" panose="020B0400000000000000" pitchFamily="49" charset="-128"/>
                <a:ea typeface="BIZ UDゴシック" panose="020B0400000000000000" pitchFamily="49" charset="-128"/>
              </a:rPr>
              <a:t>ひとり親の雇用促進等の機運醸成に</a:t>
            </a:r>
            <a:endParaRPr kumimoji="1" lang="en-US" altLang="ja-JP" dirty="0">
              <a:latin typeface="BIZ UDゴシック" panose="020B0400000000000000" pitchFamily="49" charset="-128"/>
              <a:ea typeface="BIZ UDゴシック" panose="020B0400000000000000" pitchFamily="49" charset="-128"/>
            </a:endParaRPr>
          </a:p>
          <a:p>
            <a:pPr algn="dist"/>
            <a:r>
              <a:rPr kumimoji="1" lang="ja-JP" altLang="en-US" dirty="0">
                <a:latin typeface="BIZ UDゴシック" panose="020B0400000000000000" pitchFamily="49" charset="-128"/>
                <a:ea typeface="BIZ UDゴシック" panose="020B0400000000000000" pitchFamily="49" charset="-128"/>
              </a:rPr>
              <a:t>つながる優れた支援や取組みを行って</a:t>
            </a:r>
            <a:endParaRPr kumimoji="1" lang="en-US" altLang="ja-JP" dirty="0">
              <a:latin typeface="BIZ UDゴシック" panose="020B0400000000000000" pitchFamily="49" charset="-128"/>
              <a:ea typeface="BIZ UDゴシック" panose="020B0400000000000000" pitchFamily="49" charset="-128"/>
            </a:endParaRPr>
          </a:p>
          <a:p>
            <a:r>
              <a:rPr kumimoji="1" lang="ja-JP" altLang="en-US" dirty="0">
                <a:latin typeface="BIZ UDゴシック" panose="020B0400000000000000" pitchFamily="49" charset="-128"/>
                <a:ea typeface="BIZ UDゴシック" panose="020B0400000000000000" pitchFamily="49" charset="-128"/>
              </a:rPr>
              <a:t>いる企業等</a:t>
            </a:r>
            <a:endParaRPr lang="en-US" altLang="ja-JP" dirty="0">
              <a:latin typeface="BIZ UDゴシック" panose="020B0400000000000000" pitchFamily="49" charset="-128"/>
              <a:ea typeface="BIZ UDゴシック" panose="020B0400000000000000" pitchFamily="49" charset="-128"/>
            </a:endParaRPr>
          </a:p>
        </p:txBody>
      </p:sp>
      <p:sp>
        <p:nvSpPr>
          <p:cNvPr id="39" name="四角形: 角を丸くする 25">
            <a:extLst>
              <a:ext uri="{FF2B5EF4-FFF2-40B4-BE49-F238E27FC236}">
                <a16:creationId xmlns:a16="http://schemas.microsoft.com/office/drawing/2014/main" id="{2798912F-E73A-48F3-B2A6-26E3D732C4E4}"/>
              </a:ext>
            </a:extLst>
          </p:cNvPr>
          <p:cNvSpPr/>
          <p:nvPr/>
        </p:nvSpPr>
        <p:spPr>
          <a:xfrm>
            <a:off x="229334" y="8474253"/>
            <a:ext cx="6948000" cy="348156"/>
          </a:xfrm>
          <a:prstGeom prst="roundRect">
            <a:avLst/>
          </a:prstGeom>
          <a:solidFill>
            <a:schemeClr val="accent6">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433" b="1" dirty="0">
                <a:solidFill>
                  <a:schemeClr val="bg1"/>
                </a:solidFill>
                <a:latin typeface="BIZ UDゴシック" panose="020B0400000000000000" pitchFamily="49" charset="-128"/>
                <a:ea typeface="BIZ UDゴシック" panose="020B0400000000000000" pitchFamily="49" charset="-128"/>
              </a:rPr>
              <a:t>応募用紙の提出先及び問い合わせ先</a:t>
            </a:r>
            <a:r>
              <a:rPr kumimoji="1" lang="en-US" altLang="ja-JP" sz="1433" b="1" dirty="0">
                <a:solidFill>
                  <a:schemeClr val="bg1"/>
                </a:solidFill>
                <a:latin typeface="BIZ UDゴシック" panose="020B0400000000000000" pitchFamily="49" charset="-128"/>
                <a:ea typeface="BIZ UDゴシック" panose="020B0400000000000000" pitchFamily="49" charset="-128"/>
              </a:rPr>
              <a:t>【</a:t>
            </a:r>
            <a:r>
              <a:rPr kumimoji="1" lang="ja-JP" altLang="en-US" sz="1433" b="1" dirty="0">
                <a:solidFill>
                  <a:schemeClr val="bg1"/>
                </a:solidFill>
                <a:latin typeface="BIZ UDゴシック" panose="020B0400000000000000" pitchFamily="49" charset="-128"/>
                <a:ea typeface="BIZ UDゴシック" panose="020B0400000000000000" pitchFamily="49" charset="-128"/>
              </a:rPr>
              <a:t>事務局</a:t>
            </a:r>
            <a:r>
              <a:rPr kumimoji="1" lang="en-US" altLang="ja-JP" sz="1433" b="1" dirty="0">
                <a:solidFill>
                  <a:schemeClr val="bg1"/>
                </a:solidFill>
                <a:latin typeface="BIZ UDゴシック" panose="020B0400000000000000" pitchFamily="49" charset="-128"/>
                <a:ea typeface="BIZ UDゴシック" panose="020B0400000000000000" pitchFamily="49" charset="-128"/>
              </a:rPr>
              <a:t>】</a:t>
            </a:r>
            <a:endParaRPr kumimoji="1" lang="ja-JP" altLang="en-US" sz="1433" b="1" dirty="0">
              <a:solidFill>
                <a:schemeClr val="bg1"/>
              </a:solidFill>
              <a:latin typeface="BIZ UDゴシック" panose="020B0400000000000000" pitchFamily="49" charset="-128"/>
              <a:ea typeface="BIZ UDゴシック" panose="020B0400000000000000" pitchFamily="49" charset="-128"/>
            </a:endParaRPr>
          </a:p>
        </p:txBody>
      </p:sp>
      <p:sp>
        <p:nvSpPr>
          <p:cNvPr id="40" name="テキスト ボックス 39">
            <a:extLst>
              <a:ext uri="{FF2B5EF4-FFF2-40B4-BE49-F238E27FC236}">
                <a16:creationId xmlns:a16="http://schemas.microsoft.com/office/drawing/2014/main" id="{A09822BC-A3C4-49E6-936A-75E20653A0D5}"/>
              </a:ext>
            </a:extLst>
          </p:cNvPr>
          <p:cNvSpPr txBox="1"/>
          <p:nvPr/>
        </p:nvSpPr>
        <p:spPr>
          <a:xfrm>
            <a:off x="439662" y="8873997"/>
            <a:ext cx="4675759" cy="1516825"/>
          </a:xfrm>
          <a:prstGeom prst="rect">
            <a:avLst/>
          </a:prstGeom>
          <a:noFill/>
        </p:spPr>
        <p:txBody>
          <a:bodyPr wrap="square" rtlCol="0">
            <a:spAutoFit/>
          </a:bodyPr>
          <a:lstStyle/>
          <a:p>
            <a:r>
              <a:rPr lang="ja-JP" altLang="en-US" sz="1157" dirty="0">
                <a:latin typeface="BIZ UDゴシック" panose="020B0400000000000000" pitchFamily="49" charset="-128"/>
                <a:ea typeface="BIZ UDゴシック" panose="020B0400000000000000" pitchFamily="49" charset="-128"/>
              </a:rPr>
              <a:t>大阪府 福祉部 子ども家庭局 子育て支援課 事業推進グループ</a:t>
            </a:r>
            <a:endParaRPr lang="en-US" altLang="ja-JP" sz="1157" dirty="0">
              <a:latin typeface="BIZ UDゴシック" panose="020B0400000000000000" pitchFamily="49" charset="-128"/>
              <a:ea typeface="BIZ UDゴシック" panose="020B0400000000000000" pitchFamily="49" charset="-128"/>
            </a:endParaRPr>
          </a:p>
          <a:p>
            <a:r>
              <a:rPr kumimoji="1" lang="zh-TW" altLang="en-US" sz="1157" dirty="0">
                <a:latin typeface="BIZ UDゴシック" panose="020B0400000000000000" pitchFamily="49" charset="-128"/>
                <a:ea typeface="BIZ UDゴシック" panose="020B0400000000000000" pitchFamily="49" charset="-128"/>
              </a:rPr>
              <a:t>〒</a:t>
            </a:r>
            <a:r>
              <a:rPr kumimoji="1" lang="en-US" altLang="zh-TW" sz="1157" dirty="0">
                <a:latin typeface="BIZ UDゴシック" panose="020B0400000000000000" pitchFamily="49" charset="-128"/>
                <a:ea typeface="BIZ UDゴシック" panose="020B0400000000000000" pitchFamily="49" charset="-128"/>
              </a:rPr>
              <a:t>540-8570</a:t>
            </a:r>
            <a:r>
              <a:rPr kumimoji="1" lang="zh-TW" altLang="en-US" sz="1157" dirty="0">
                <a:latin typeface="BIZ UDゴシック" panose="020B0400000000000000" pitchFamily="49" charset="-128"/>
                <a:ea typeface="BIZ UDゴシック" panose="020B0400000000000000" pitchFamily="49" charset="-128"/>
              </a:rPr>
              <a:t>　大阪市中央区大手前</a:t>
            </a:r>
            <a:r>
              <a:rPr kumimoji="1" lang="en-US" altLang="zh-TW" sz="1157" dirty="0">
                <a:latin typeface="BIZ UDゴシック" panose="020B0400000000000000" pitchFamily="49" charset="-128"/>
                <a:ea typeface="BIZ UDゴシック" panose="020B0400000000000000" pitchFamily="49" charset="-128"/>
              </a:rPr>
              <a:t>3</a:t>
            </a:r>
            <a:r>
              <a:rPr kumimoji="1" lang="zh-TW" altLang="en-US" sz="1157" dirty="0">
                <a:latin typeface="BIZ UDゴシック" panose="020B0400000000000000" pitchFamily="49" charset="-128"/>
                <a:ea typeface="BIZ UDゴシック" panose="020B0400000000000000" pitchFamily="49" charset="-128"/>
              </a:rPr>
              <a:t>丁目</a:t>
            </a:r>
            <a:r>
              <a:rPr kumimoji="1" lang="en-US" altLang="zh-TW" sz="1157" dirty="0">
                <a:latin typeface="BIZ UDゴシック" panose="020B0400000000000000" pitchFamily="49" charset="-128"/>
                <a:ea typeface="BIZ UDゴシック" panose="020B0400000000000000" pitchFamily="49" charset="-128"/>
              </a:rPr>
              <a:t>2-12</a:t>
            </a:r>
            <a:r>
              <a:rPr kumimoji="1" lang="zh-TW" altLang="en-US" sz="1157" dirty="0">
                <a:latin typeface="BIZ UDゴシック" panose="020B0400000000000000" pitchFamily="49" charset="-128"/>
                <a:ea typeface="BIZ UDゴシック" panose="020B0400000000000000" pitchFamily="49" charset="-128"/>
              </a:rPr>
              <a:t> 大阪府庁別館</a:t>
            </a:r>
            <a:r>
              <a:rPr kumimoji="1" lang="en-US" altLang="ja-JP" sz="1157" dirty="0">
                <a:latin typeface="BIZ UDゴシック" panose="020B0400000000000000" pitchFamily="49" charset="-128"/>
                <a:ea typeface="BIZ UDゴシック" panose="020B0400000000000000" pitchFamily="49" charset="-128"/>
              </a:rPr>
              <a:t>6</a:t>
            </a:r>
            <a:r>
              <a:rPr kumimoji="1" lang="zh-TW" altLang="en-US" sz="1157" dirty="0">
                <a:latin typeface="BIZ UDゴシック" panose="020B0400000000000000" pitchFamily="49" charset="-128"/>
                <a:ea typeface="BIZ UDゴシック" panose="020B0400000000000000" pitchFamily="49" charset="-128"/>
              </a:rPr>
              <a:t>階</a:t>
            </a:r>
            <a:endParaRPr kumimoji="1" lang="en-US" altLang="zh-TW" sz="1157" dirty="0">
              <a:latin typeface="BIZ UDゴシック" panose="020B0400000000000000" pitchFamily="49" charset="-128"/>
              <a:ea typeface="BIZ UDゴシック" panose="020B0400000000000000" pitchFamily="49" charset="-128"/>
            </a:endParaRPr>
          </a:p>
          <a:p>
            <a:r>
              <a:rPr kumimoji="1" lang="ja-JP" altLang="en-US" sz="1157" dirty="0">
                <a:latin typeface="BIZ UDゴシック" panose="020B0400000000000000" pitchFamily="49" charset="-128"/>
                <a:ea typeface="BIZ UDゴシック" panose="020B0400000000000000" pitchFamily="49" charset="-128"/>
              </a:rPr>
              <a:t>電 話　  ０６－６９４４－６９８４</a:t>
            </a:r>
          </a:p>
          <a:p>
            <a:r>
              <a:rPr kumimoji="1" lang="ja-JP" altLang="en-US" sz="1157" dirty="0">
                <a:latin typeface="BIZ UDゴシック" panose="020B0400000000000000" pitchFamily="49" charset="-128"/>
                <a:ea typeface="BIZ UDゴシック" panose="020B0400000000000000" pitchFamily="49" charset="-128"/>
              </a:rPr>
              <a:t>ＦＡＸ　 ０６－６９４４－３０５２</a:t>
            </a:r>
            <a:endParaRPr kumimoji="1" lang="en-US" altLang="ja-JP" sz="1157" dirty="0">
              <a:latin typeface="BIZ UDゴシック" panose="020B0400000000000000" pitchFamily="49" charset="-128"/>
              <a:ea typeface="BIZ UDゴシック" panose="020B0400000000000000" pitchFamily="49" charset="-128"/>
            </a:endParaRPr>
          </a:p>
          <a:p>
            <a:r>
              <a:rPr kumimoji="1" lang="ja-JP" altLang="en-US" sz="1157" dirty="0">
                <a:latin typeface="BIZ UDゴシック" panose="020B0400000000000000" pitchFamily="49" charset="-128"/>
                <a:ea typeface="BIZ UDゴシック" panose="020B0400000000000000" pitchFamily="49" charset="-128"/>
              </a:rPr>
              <a:t>メール　 </a:t>
            </a:r>
            <a:r>
              <a:rPr kumimoji="1" lang="en-US" altLang="ja-JP" sz="1157" dirty="0">
                <a:latin typeface="BIZ UDゴシック" panose="020B0400000000000000" pitchFamily="49" charset="-128"/>
                <a:ea typeface="BIZ UDゴシック" panose="020B0400000000000000" pitchFamily="49" charset="-128"/>
                <a:hlinkClick r:id="rId2"/>
              </a:rPr>
              <a:t>hitorioya@gbox.pref.osaka.lg.jp</a:t>
            </a:r>
            <a:endParaRPr kumimoji="1" lang="en-US" altLang="ja-JP" sz="1157" dirty="0">
              <a:latin typeface="BIZ UDゴシック" panose="020B0400000000000000" pitchFamily="49" charset="-128"/>
              <a:ea typeface="BIZ UDゴシック" panose="020B0400000000000000" pitchFamily="49" charset="-128"/>
            </a:endParaRPr>
          </a:p>
          <a:p>
            <a:r>
              <a:rPr kumimoji="1" lang="en-US" altLang="ja-JP" sz="1157" dirty="0">
                <a:latin typeface="BIZ UDゴシック" panose="020B0400000000000000" pitchFamily="49" charset="-128"/>
                <a:ea typeface="BIZ UDゴシック" panose="020B0400000000000000" pitchFamily="49" charset="-128"/>
              </a:rPr>
              <a:t>※</a:t>
            </a:r>
            <a:r>
              <a:rPr kumimoji="1" lang="ja-JP" altLang="en-US" sz="1157" dirty="0">
                <a:latin typeface="BIZ UDゴシック" panose="020B0400000000000000" pitchFamily="49" charset="-128"/>
                <a:ea typeface="BIZ UDゴシック" panose="020B0400000000000000" pitchFamily="49" charset="-128"/>
              </a:rPr>
              <a:t>電話及び窓口の受付は、平日</a:t>
            </a:r>
            <a:r>
              <a:rPr kumimoji="1" lang="en-US" altLang="ja-JP" sz="1157" dirty="0">
                <a:latin typeface="BIZ UDゴシック" panose="020B0400000000000000" pitchFamily="49" charset="-128"/>
                <a:ea typeface="BIZ UDゴシック" panose="020B0400000000000000" pitchFamily="49" charset="-128"/>
              </a:rPr>
              <a:t>9</a:t>
            </a:r>
            <a:r>
              <a:rPr kumimoji="1" lang="ja-JP" altLang="en-US" sz="1157" dirty="0">
                <a:latin typeface="BIZ UDゴシック" panose="020B0400000000000000" pitchFamily="49" charset="-128"/>
                <a:ea typeface="BIZ UDゴシック" panose="020B0400000000000000" pitchFamily="49" charset="-128"/>
              </a:rPr>
              <a:t>時</a:t>
            </a:r>
            <a:r>
              <a:rPr kumimoji="1" lang="en-US" altLang="ja-JP" sz="1157" dirty="0">
                <a:latin typeface="BIZ UDゴシック" panose="020B0400000000000000" pitchFamily="49" charset="-128"/>
                <a:ea typeface="BIZ UDゴシック" panose="020B0400000000000000" pitchFamily="49" charset="-128"/>
              </a:rPr>
              <a:t>30</a:t>
            </a:r>
            <a:r>
              <a:rPr kumimoji="1" lang="ja-JP" altLang="en-US" sz="1157" dirty="0">
                <a:latin typeface="BIZ UDゴシック" panose="020B0400000000000000" pitchFamily="49" charset="-128"/>
                <a:ea typeface="BIZ UDゴシック" panose="020B0400000000000000" pitchFamily="49" charset="-128"/>
              </a:rPr>
              <a:t>分から</a:t>
            </a:r>
            <a:r>
              <a:rPr kumimoji="1" lang="en-US" altLang="ja-JP" sz="1157" dirty="0">
                <a:latin typeface="BIZ UDゴシック" panose="020B0400000000000000" pitchFamily="49" charset="-128"/>
                <a:ea typeface="BIZ UDゴシック" panose="020B0400000000000000" pitchFamily="49" charset="-128"/>
              </a:rPr>
              <a:t>17</a:t>
            </a:r>
            <a:r>
              <a:rPr kumimoji="1" lang="ja-JP" altLang="en-US" sz="1157" dirty="0">
                <a:latin typeface="BIZ UDゴシック" panose="020B0400000000000000" pitchFamily="49" charset="-128"/>
                <a:ea typeface="BIZ UDゴシック" panose="020B0400000000000000" pitchFamily="49" charset="-128"/>
              </a:rPr>
              <a:t>時まで</a:t>
            </a:r>
            <a:endParaRPr kumimoji="1" lang="en-US" altLang="ja-JP" sz="1157" dirty="0">
              <a:latin typeface="BIZ UDゴシック" panose="020B0400000000000000" pitchFamily="49" charset="-128"/>
              <a:ea typeface="BIZ UDゴシック" panose="020B0400000000000000" pitchFamily="49" charset="-128"/>
            </a:endParaRPr>
          </a:p>
          <a:p>
            <a:r>
              <a:rPr kumimoji="1" lang="en-US" altLang="ja-JP" sz="1157" dirty="0">
                <a:latin typeface="BIZ UDゴシック" panose="020B0400000000000000" pitchFamily="49" charset="-128"/>
                <a:ea typeface="BIZ UDゴシック" panose="020B0400000000000000" pitchFamily="49" charset="-128"/>
              </a:rPr>
              <a:t>※</a:t>
            </a:r>
            <a:r>
              <a:rPr kumimoji="1" lang="ja-JP" altLang="en-US" sz="1157" dirty="0">
                <a:latin typeface="BIZ UDゴシック" panose="020B0400000000000000" pitchFamily="49" charset="-128"/>
                <a:ea typeface="BIZ UDゴシック" panose="020B0400000000000000" pitchFamily="49" charset="-128"/>
              </a:rPr>
              <a:t>応募用紙は大阪府ホームページからダウンロード、または、</a:t>
            </a:r>
            <a:endParaRPr kumimoji="1" lang="en-US" altLang="ja-JP" sz="1157" dirty="0">
              <a:latin typeface="BIZ UDゴシック" panose="020B0400000000000000" pitchFamily="49" charset="-128"/>
              <a:ea typeface="BIZ UDゴシック" panose="020B0400000000000000" pitchFamily="49" charset="-128"/>
            </a:endParaRPr>
          </a:p>
          <a:p>
            <a:r>
              <a:rPr kumimoji="1" lang="ja-JP" altLang="en-US" sz="1157" dirty="0">
                <a:latin typeface="BIZ UDゴシック" panose="020B0400000000000000" pitchFamily="49" charset="-128"/>
                <a:ea typeface="BIZ UDゴシック" panose="020B0400000000000000" pitchFamily="49" charset="-128"/>
              </a:rPr>
              <a:t>　事務局へ請求（平日９時</a:t>
            </a:r>
            <a:r>
              <a:rPr kumimoji="1" lang="en-US" altLang="ja-JP" sz="1157" dirty="0">
                <a:latin typeface="BIZ UDゴシック" panose="020B0400000000000000" pitchFamily="49" charset="-128"/>
                <a:ea typeface="BIZ UDゴシック" panose="020B0400000000000000" pitchFamily="49" charset="-128"/>
              </a:rPr>
              <a:t>30</a:t>
            </a:r>
            <a:r>
              <a:rPr kumimoji="1" lang="ja-JP" altLang="en-US" sz="1157" dirty="0">
                <a:latin typeface="BIZ UDゴシック" panose="020B0400000000000000" pitchFamily="49" charset="-128"/>
                <a:ea typeface="BIZ UDゴシック" panose="020B0400000000000000" pitchFamily="49" charset="-128"/>
              </a:rPr>
              <a:t>分～</a:t>
            </a:r>
            <a:r>
              <a:rPr kumimoji="1" lang="en-US" altLang="ja-JP" sz="1157" dirty="0">
                <a:latin typeface="BIZ UDゴシック" panose="020B0400000000000000" pitchFamily="49" charset="-128"/>
                <a:ea typeface="BIZ UDゴシック" panose="020B0400000000000000" pitchFamily="49" charset="-128"/>
              </a:rPr>
              <a:t>17</a:t>
            </a:r>
            <a:r>
              <a:rPr kumimoji="1" lang="ja-JP" altLang="en-US" sz="1157" dirty="0">
                <a:latin typeface="BIZ UDゴシック" panose="020B0400000000000000" pitchFamily="49" charset="-128"/>
                <a:ea typeface="BIZ UDゴシック" panose="020B0400000000000000" pitchFamily="49" charset="-128"/>
              </a:rPr>
              <a:t>時）してください。</a:t>
            </a:r>
          </a:p>
        </p:txBody>
      </p:sp>
      <p:pic>
        <p:nvPicPr>
          <p:cNvPr id="56" name="図 5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22457" y="197293"/>
            <a:ext cx="1347819" cy="388560"/>
          </a:xfrm>
          <a:prstGeom prst="rect">
            <a:avLst/>
          </a:prstGeom>
        </p:spPr>
      </p:pic>
      <p:sp>
        <p:nvSpPr>
          <p:cNvPr id="2" name="テキスト ボックス 1"/>
          <p:cNvSpPr txBox="1"/>
          <p:nvPr/>
        </p:nvSpPr>
        <p:spPr>
          <a:xfrm>
            <a:off x="494206" y="7087007"/>
            <a:ext cx="1166753" cy="363818"/>
          </a:xfrm>
          <a:prstGeom prst="rect">
            <a:avLst/>
          </a:prstGeom>
          <a:noFill/>
          <a:ln w="9525">
            <a:solidFill>
              <a:srgbClr val="92D050"/>
            </a:solidFill>
          </a:ln>
        </p:spPr>
        <p:txBody>
          <a:bodyPr wrap="square" rtlCol="0">
            <a:spAutoFit/>
          </a:bodyPr>
          <a:lstStyle/>
          <a:p>
            <a:r>
              <a:rPr kumimoji="1" lang="en-US" altLang="ja-JP" sz="882" dirty="0">
                <a:latin typeface="BIZ UDゴシック" panose="020B0400000000000000" pitchFamily="49" charset="-128"/>
                <a:ea typeface="BIZ UDゴシック" panose="020B0400000000000000" pitchFamily="49" charset="-128"/>
              </a:rPr>
              <a:t>※</a:t>
            </a:r>
            <a:r>
              <a:rPr kumimoji="1" lang="ja-JP" altLang="en-US" sz="882" dirty="0">
                <a:latin typeface="BIZ UDゴシック" panose="020B0400000000000000" pitchFamily="49" charset="-128"/>
                <a:ea typeface="BIZ UDゴシック" panose="020B0400000000000000" pitchFamily="49" charset="-128"/>
              </a:rPr>
              <a:t>「企業等」には 団体を含みます。</a:t>
            </a:r>
          </a:p>
        </p:txBody>
      </p:sp>
      <p:grpSp>
        <p:nvGrpSpPr>
          <p:cNvPr id="61" name="グループ化 60"/>
          <p:cNvGrpSpPr/>
          <p:nvPr/>
        </p:nvGrpSpPr>
        <p:grpSpPr>
          <a:xfrm>
            <a:off x="5004092" y="8929928"/>
            <a:ext cx="2196680" cy="375283"/>
            <a:chOff x="4539622" y="7433655"/>
            <a:chExt cx="1992788" cy="340450"/>
          </a:xfrm>
        </p:grpSpPr>
        <p:pic>
          <p:nvPicPr>
            <p:cNvPr id="63" name="図 62"/>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539622" y="7433655"/>
              <a:ext cx="1992788" cy="340450"/>
            </a:xfrm>
            <a:prstGeom prst="rect">
              <a:avLst/>
            </a:prstGeom>
          </p:spPr>
        </p:pic>
        <p:sp>
          <p:nvSpPr>
            <p:cNvPr id="64" name="テキスト ボックス 63"/>
            <p:cNvSpPr txBox="1"/>
            <p:nvPr/>
          </p:nvSpPr>
          <p:spPr>
            <a:xfrm>
              <a:off x="4594860" y="7496962"/>
              <a:ext cx="1932934" cy="214585"/>
            </a:xfrm>
            <a:prstGeom prst="rect">
              <a:avLst/>
            </a:prstGeom>
            <a:noFill/>
          </p:spPr>
          <p:txBody>
            <a:bodyPr wrap="square" rtlCol="0">
              <a:spAutoFit/>
            </a:bodyPr>
            <a:lstStyle/>
            <a:p>
              <a:r>
                <a:rPr kumimoji="1" lang="ja-JP" altLang="en-US" sz="937" dirty="0">
                  <a:latin typeface="BIZ UDゴシック" panose="020B0400000000000000" pitchFamily="49" charset="-128"/>
                  <a:ea typeface="BIZ UDゴシック" panose="020B0400000000000000" pitchFamily="49" charset="-128"/>
                </a:rPr>
                <a:t>大阪府　子育て　企業顕彰</a:t>
              </a:r>
            </a:p>
          </p:txBody>
        </p:sp>
      </p:grpSp>
      <p:sp>
        <p:nvSpPr>
          <p:cNvPr id="65" name="テキスト ボックス 64">
            <a:extLst>
              <a:ext uri="{FF2B5EF4-FFF2-40B4-BE49-F238E27FC236}">
                <a16:creationId xmlns:a16="http://schemas.microsoft.com/office/drawing/2014/main" id="{74D2054E-49C3-4C29-BA9C-9AF98085F5AF}"/>
              </a:ext>
            </a:extLst>
          </p:cNvPr>
          <p:cNvSpPr txBox="1"/>
          <p:nvPr/>
        </p:nvSpPr>
        <p:spPr>
          <a:xfrm>
            <a:off x="1240806" y="3774689"/>
            <a:ext cx="5121696" cy="261931"/>
          </a:xfrm>
          <a:prstGeom prst="rect">
            <a:avLst/>
          </a:prstGeom>
          <a:noFill/>
        </p:spPr>
        <p:txBody>
          <a:bodyPr wrap="square" rtlCol="0" anchor="ctr">
            <a:spAutoFit/>
          </a:bodyPr>
          <a:lstStyle/>
          <a:p>
            <a:r>
              <a:rPr kumimoji="1" lang="en-US" altLang="ja-JP" sz="1100" dirty="0">
                <a:latin typeface="BIZ UDゴシック" panose="020B0400000000000000" pitchFamily="49" charset="-128"/>
                <a:ea typeface="BIZ UDゴシック" panose="020B0400000000000000" pitchFamily="49" charset="-128"/>
              </a:rPr>
              <a:t>※</a:t>
            </a:r>
            <a:r>
              <a:rPr kumimoji="1" lang="ja-JP" altLang="en-US" sz="1100" dirty="0">
                <a:latin typeface="BIZ UDゴシック" panose="020B0400000000000000" pitchFamily="49" charset="-128"/>
                <a:ea typeface="BIZ UDゴシック" panose="020B0400000000000000" pitchFamily="49" charset="-128"/>
              </a:rPr>
              <a:t>両方の区分へ応募可。</a:t>
            </a:r>
            <a:r>
              <a:rPr kumimoji="1" lang="ja-JP" altLang="en-US" sz="900" dirty="0">
                <a:latin typeface="BIZ UDゴシック" panose="020B0400000000000000" pitchFamily="49" charset="-128"/>
                <a:ea typeface="BIZ UDゴシック" panose="020B0400000000000000" pitchFamily="49" charset="-128"/>
              </a:rPr>
              <a:t>（</a:t>
            </a:r>
            <a:r>
              <a:rPr kumimoji="1" lang="ja-JP" altLang="en-US" sz="900">
                <a:latin typeface="BIZ UDゴシック" panose="020B0400000000000000" pitchFamily="49" charset="-128"/>
                <a:ea typeface="BIZ UDゴシック" panose="020B0400000000000000" pitchFamily="49" charset="-128"/>
              </a:rPr>
              <a:t>ただし、いずれ</a:t>
            </a:r>
            <a:r>
              <a:rPr kumimoji="1" lang="ja-JP" altLang="en-US" sz="900" dirty="0">
                <a:latin typeface="BIZ UDゴシック" panose="020B0400000000000000" pitchFamily="49" charset="-128"/>
                <a:ea typeface="BIZ UDゴシック" panose="020B0400000000000000" pitchFamily="49" charset="-128"/>
              </a:rPr>
              <a:t>かの区分での表彰となります。）</a:t>
            </a:r>
            <a:endParaRPr kumimoji="1" lang="en-US" altLang="ja-JP" sz="900" dirty="0">
              <a:latin typeface="BIZ UDゴシック" panose="020B0400000000000000" pitchFamily="49" charset="-128"/>
              <a:ea typeface="BIZ UDゴシック" panose="020B0400000000000000" pitchFamily="49" charset="-128"/>
            </a:endParaRPr>
          </a:p>
        </p:txBody>
      </p:sp>
      <p:sp>
        <p:nvSpPr>
          <p:cNvPr id="52" name="テキスト ボックス 51">
            <a:extLst>
              <a:ext uri="{FF2B5EF4-FFF2-40B4-BE49-F238E27FC236}">
                <a16:creationId xmlns:a16="http://schemas.microsoft.com/office/drawing/2014/main" id="{F71AABEF-F0B2-471D-AF71-3E5297B99083}"/>
              </a:ext>
            </a:extLst>
          </p:cNvPr>
          <p:cNvSpPr txBox="1"/>
          <p:nvPr/>
        </p:nvSpPr>
        <p:spPr>
          <a:xfrm>
            <a:off x="302548" y="657454"/>
            <a:ext cx="1858194" cy="461665"/>
          </a:xfrm>
          <a:prstGeom prst="rect">
            <a:avLst/>
          </a:prstGeom>
          <a:noFill/>
        </p:spPr>
        <p:txBody>
          <a:bodyPr wrap="square" rtlCol="0">
            <a:spAutoFit/>
          </a:bodyPr>
          <a:lstStyle/>
          <a:p>
            <a:r>
              <a:rPr kumimoji="1" lang="ja-JP" altLang="en-US" sz="2400" b="1" dirty="0">
                <a:latin typeface="BIZ UDゴシック" panose="020B0400000000000000" pitchFamily="49" charset="-128"/>
                <a:ea typeface="BIZ UDゴシック" panose="020B0400000000000000" pitchFamily="49" charset="-128"/>
              </a:rPr>
              <a:t>令和</a:t>
            </a:r>
            <a:r>
              <a:rPr lang="ja-JP" altLang="en-US" sz="2400" b="1" dirty="0">
                <a:latin typeface="BIZ UDゴシック" panose="020B0400000000000000" pitchFamily="49" charset="-128"/>
                <a:ea typeface="BIZ UDゴシック" panose="020B0400000000000000" pitchFamily="49" charset="-128"/>
              </a:rPr>
              <a:t>６</a:t>
            </a:r>
            <a:r>
              <a:rPr kumimoji="1" lang="ja-JP" altLang="en-US" sz="2400" b="1" dirty="0">
                <a:latin typeface="BIZ UDゴシック" panose="020B0400000000000000" pitchFamily="49" charset="-128"/>
                <a:ea typeface="BIZ UDゴシック" panose="020B0400000000000000" pitchFamily="49" charset="-128"/>
              </a:rPr>
              <a:t>年度</a:t>
            </a:r>
          </a:p>
        </p:txBody>
      </p:sp>
      <p:grpSp>
        <p:nvGrpSpPr>
          <p:cNvPr id="81" name="グループ化 80">
            <a:extLst>
              <a:ext uri="{FF2B5EF4-FFF2-40B4-BE49-F238E27FC236}">
                <a16:creationId xmlns:a16="http://schemas.microsoft.com/office/drawing/2014/main" id="{4E340368-C2B6-4DAA-B61A-34F4DA66977C}"/>
              </a:ext>
            </a:extLst>
          </p:cNvPr>
          <p:cNvGrpSpPr/>
          <p:nvPr/>
        </p:nvGrpSpPr>
        <p:grpSpPr>
          <a:xfrm>
            <a:off x="4778069" y="4202194"/>
            <a:ext cx="1584433" cy="1187333"/>
            <a:chOff x="3748527" y="3220228"/>
            <a:chExt cx="1513568" cy="1218800"/>
          </a:xfrm>
        </p:grpSpPr>
        <p:sp>
          <p:nvSpPr>
            <p:cNvPr id="82" name="楕円 81">
              <a:extLst>
                <a:ext uri="{FF2B5EF4-FFF2-40B4-BE49-F238E27FC236}">
                  <a16:creationId xmlns:a16="http://schemas.microsoft.com/office/drawing/2014/main" id="{A745E30F-CBB5-4AEA-8A16-1A0E4AC5F072}"/>
                </a:ext>
              </a:extLst>
            </p:cNvPr>
            <p:cNvSpPr/>
            <p:nvPr/>
          </p:nvSpPr>
          <p:spPr>
            <a:xfrm>
              <a:off x="3854933" y="3220228"/>
              <a:ext cx="1218800" cy="1218800"/>
            </a:xfrm>
            <a:prstGeom prst="ellipse">
              <a:avLst/>
            </a:prstGeom>
            <a:solidFill>
              <a:schemeClr val="accent4">
                <a:lumMod val="20000"/>
                <a:lumOff val="80000"/>
              </a:schemeClr>
            </a:solidFill>
            <a:ln>
              <a:solidFill>
                <a:srgbClr val="FFFF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dirty="0">
                <a:latin typeface="BIZ UDゴシック" panose="020B0400000000000000" pitchFamily="49" charset="-128"/>
                <a:ea typeface="BIZ UDゴシック" panose="020B0400000000000000" pitchFamily="49" charset="-128"/>
              </a:endParaRPr>
            </a:p>
          </p:txBody>
        </p:sp>
        <p:sp>
          <p:nvSpPr>
            <p:cNvPr id="83" name="テキスト ボックス 82">
              <a:extLst>
                <a:ext uri="{FF2B5EF4-FFF2-40B4-BE49-F238E27FC236}">
                  <a16:creationId xmlns:a16="http://schemas.microsoft.com/office/drawing/2014/main" id="{CB8E0148-0559-4A3F-AF96-B1FAC36E5C50}"/>
                </a:ext>
              </a:extLst>
            </p:cNvPr>
            <p:cNvSpPr txBox="1"/>
            <p:nvPr/>
          </p:nvSpPr>
          <p:spPr>
            <a:xfrm>
              <a:off x="3748527" y="3477870"/>
              <a:ext cx="1513568" cy="669581"/>
            </a:xfrm>
            <a:prstGeom prst="rect">
              <a:avLst/>
            </a:prstGeom>
            <a:noFill/>
          </p:spPr>
          <p:txBody>
            <a:bodyPr wrap="square" rtlCol="0">
              <a:spAutoFit/>
            </a:bodyPr>
            <a:lstStyle/>
            <a:p>
              <a:pPr algn="ctr"/>
              <a:r>
                <a:rPr kumimoji="1" lang="ja-JP" altLang="en-US" sz="1213" dirty="0">
                  <a:latin typeface="BIZ UDゴシック" panose="020B0400000000000000" pitchFamily="49" charset="-128"/>
                  <a:ea typeface="BIZ UDゴシック" panose="020B0400000000000000" pitchFamily="49" charset="-128"/>
                </a:rPr>
                <a:t>ひとり親家庭</a:t>
              </a:r>
              <a:endParaRPr kumimoji="1" lang="en-US" altLang="ja-JP" sz="1213" dirty="0">
                <a:latin typeface="BIZ UDゴシック" panose="020B0400000000000000" pitchFamily="49" charset="-128"/>
                <a:ea typeface="BIZ UDゴシック" panose="020B0400000000000000" pitchFamily="49" charset="-128"/>
              </a:endParaRPr>
            </a:p>
            <a:p>
              <a:pPr algn="ctr"/>
              <a:r>
                <a:rPr kumimoji="1" lang="ja-JP" altLang="en-US" sz="1213" dirty="0">
                  <a:latin typeface="BIZ UDゴシック" panose="020B0400000000000000" pitchFamily="49" charset="-128"/>
                  <a:ea typeface="BIZ UDゴシック" panose="020B0400000000000000" pitchFamily="49" charset="-128"/>
                </a:rPr>
                <a:t>の方を</a:t>
              </a:r>
              <a:endParaRPr kumimoji="1" lang="en-US" altLang="ja-JP" sz="1213" dirty="0">
                <a:latin typeface="BIZ UDゴシック" panose="020B0400000000000000" pitchFamily="49" charset="-128"/>
                <a:ea typeface="BIZ UDゴシック" panose="020B0400000000000000" pitchFamily="49" charset="-128"/>
              </a:endParaRPr>
            </a:p>
            <a:p>
              <a:pPr algn="ctr"/>
              <a:r>
                <a:rPr kumimoji="1" lang="ja-JP" altLang="en-US" sz="1213" dirty="0">
                  <a:latin typeface="BIZ UDゴシック" panose="020B0400000000000000" pitchFamily="49" charset="-128"/>
                  <a:ea typeface="BIZ UDゴシック" panose="020B0400000000000000" pitchFamily="49" charset="-128"/>
                </a:rPr>
                <a:t>積極的に採用</a:t>
              </a:r>
            </a:p>
          </p:txBody>
        </p:sp>
      </p:grpSp>
      <p:grpSp>
        <p:nvGrpSpPr>
          <p:cNvPr id="84" name="グループ化 83">
            <a:extLst>
              <a:ext uri="{FF2B5EF4-FFF2-40B4-BE49-F238E27FC236}">
                <a16:creationId xmlns:a16="http://schemas.microsoft.com/office/drawing/2014/main" id="{290ABDA9-5881-4986-9CEE-4A510E058EF3}"/>
              </a:ext>
            </a:extLst>
          </p:cNvPr>
          <p:cNvGrpSpPr/>
          <p:nvPr/>
        </p:nvGrpSpPr>
        <p:grpSpPr>
          <a:xfrm>
            <a:off x="4531532" y="6324737"/>
            <a:ext cx="1884810" cy="1412428"/>
            <a:chOff x="3763484" y="3274902"/>
            <a:chExt cx="1513568" cy="1218800"/>
          </a:xfrm>
        </p:grpSpPr>
        <p:sp>
          <p:nvSpPr>
            <p:cNvPr id="85" name="楕円 84">
              <a:extLst>
                <a:ext uri="{FF2B5EF4-FFF2-40B4-BE49-F238E27FC236}">
                  <a16:creationId xmlns:a16="http://schemas.microsoft.com/office/drawing/2014/main" id="{1B7C58DF-9B7E-45C7-AD94-7612E38DF0B8}"/>
                </a:ext>
              </a:extLst>
            </p:cNvPr>
            <p:cNvSpPr/>
            <p:nvPr/>
          </p:nvSpPr>
          <p:spPr>
            <a:xfrm>
              <a:off x="3867633" y="3274902"/>
              <a:ext cx="1218800" cy="1218800"/>
            </a:xfrm>
            <a:prstGeom prst="ellipse">
              <a:avLst/>
            </a:prstGeom>
            <a:solidFill>
              <a:schemeClr val="accent4">
                <a:lumMod val="20000"/>
                <a:lumOff val="80000"/>
              </a:schemeClr>
            </a:solidFill>
            <a:ln>
              <a:solidFill>
                <a:srgbClr val="FFFF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dirty="0">
                <a:latin typeface="BIZ UDゴシック" panose="020B0400000000000000" pitchFamily="49" charset="-128"/>
                <a:ea typeface="BIZ UDゴシック" panose="020B0400000000000000" pitchFamily="49" charset="-128"/>
              </a:endParaRPr>
            </a:p>
          </p:txBody>
        </p:sp>
        <p:sp>
          <p:nvSpPr>
            <p:cNvPr id="86" name="テキスト ボックス 85">
              <a:extLst>
                <a:ext uri="{FF2B5EF4-FFF2-40B4-BE49-F238E27FC236}">
                  <a16:creationId xmlns:a16="http://schemas.microsoft.com/office/drawing/2014/main" id="{141D087F-3965-40CE-9F94-C39719EFFB46}"/>
                </a:ext>
              </a:extLst>
            </p:cNvPr>
            <p:cNvSpPr txBox="1"/>
            <p:nvPr/>
          </p:nvSpPr>
          <p:spPr>
            <a:xfrm>
              <a:off x="3763484" y="3532520"/>
              <a:ext cx="1513568" cy="723938"/>
            </a:xfrm>
            <a:prstGeom prst="rect">
              <a:avLst/>
            </a:prstGeom>
            <a:noFill/>
          </p:spPr>
          <p:txBody>
            <a:bodyPr wrap="square" rtlCol="0">
              <a:spAutoFit/>
            </a:bodyPr>
            <a:lstStyle/>
            <a:p>
              <a:pPr algn="ctr"/>
              <a:r>
                <a:rPr kumimoji="1" lang="ja-JP" altLang="en-US" sz="1213" dirty="0">
                  <a:latin typeface="BIZ UDゴシック" panose="020B0400000000000000" pitchFamily="49" charset="-128"/>
                  <a:ea typeface="BIZ UDゴシック" panose="020B0400000000000000" pitchFamily="49" charset="-128"/>
                </a:rPr>
                <a:t>ひとり親世帯や</a:t>
              </a:r>
              <a:endParaRPr kumimoji="1" lang="en-US" altLang="ja-JP" sz="1213" dirty="0">
                <a:latin typeface="BIZ UDゴシック" panose="020B0400000000000000" pitchFamily="49" charset="-128"/>
                <a:ea typeface="BIZ UDゴシック" panose="020B0400000000000000" pitchFamily="49" charset="-128"/>
              </a:endParaRPr>
            </a:p>
            <a:p>
              <a:pPr algn="ctr"/>
              <a:r>
                <a:rPr kumimoji="1" lang="ja-JP" altLang="en-US" sz="1213" dirty="0">
                  <a:latin typeface="BIZ UDゴシック" panose="020B0400000000000000" pitchFamily="49" charset="-128"/>
                  <a:ea typeface="BIZ UDゴシック" panose="020B0400000000000000" pitchFamily="49" charset="-128"/>
                </a:rPr>
                <a:t>子育て世帯が</a:t>
              </a:r>
              <a:endParaRPr kumimoji="1" lang="en-US" altLang="ja-JP" sz="1213" dirty="0">
                <a:latin typeface="BIZ UDゴシック" panose="020B0400000000000000" pitchFamily="49" charset="-128"/>
                <a:ea typeface="BIZ UDゴシック" panose="020B0400000000000000" pitchFamily="49" charset="-128"/>
              </a:endParaRPr>
            </a:p>
            <a:p>
              <a:pPr algn="ctr"/>
              <a:r>
                <a:rPr kumimoji="1" lang="ja-JP" altLang="en-US" sz="1213" dirty="0">
                  <a:latin typeface="BIZ UDゴシック" panose="020B0400000000000000" pitchFamily="49" charset="-128"/>
                  <a:ea typeface="BIZ UDゴシック" panose="020B0400000000000000" pitchFamily="49" charset="-128"/>
                </a:rPr>
                <a:t>働きやすい</a:t>
              </a:r>
              <a:endParaRPr kumimoji="1" lang="en-US" altLang="ja-JP" sz="1213" dirty="0">
                <a:latin typeface="BIZ UDゴシック" panose="020B0400000000000000" pitchFamily="49" charset="-128"/>
                <a:ea typeface="BIZ UDゴシック" panose="020B0400000000000000" pitchFamily="49" charset="-128"/>
              </a:endParaRPr>
            </a:p>
            <a:p>
              <a:pPr algn="ctr"/>
              <a:r>
                <a:rPr kumimoji="1" lang="ja-JP" altLang="en-US" sz="1213" dirty="0">
                  <a:latin typeface="BIZ UDゴシック" panose="020B0400000000000000" pitchFamily="49" charset="-128"/>
                  <a:ea typeface="BIZ UDゴシック" panose="020B0400000000000000" pitchFamily="49" charset="-128"/>
                </a:rPr>
                <a:t>柔軟な勤務体制</a:t>
              </a:r>
            </a:p>
          </p:txBody>
        </p:sp>
      </p:grpSp>
      <p:grpSp>
        <p:nvGrpSpPr>
          <p:cNvPr id="3" name="グループ化 2">
            <a:extLst>
              <a:ext uri="{FF2B5EF4-FFF2-40B4-BE49-F238E27FC236}">
                <a16:creationId xmlns:a16="http://schemas.microsoft.com/office/drawing/2014/main" id="{20E0EF40-AD07-4C21-A481-31427DEA2301}"/>
              </a:ext>
            </a:extLst>
          </p:cNvPr>
          <p:cNvGrpSpPr/>
          <p:nvPr/>
        </p:nvGrpSpPr>
        <p:grpSpPr>
          <a:xfrm>
            <a:off x="5900763" y="2272373"/>
            <a:ext cx="1611628" cy="1771540"/>
            <a:chOff x="5865146" y="2567887"/>
            <a:chExt cx="1611628" cy="1771540"/>
          </a:xfrm>
        </p:grpSpPr>
        <p:sp>
          <p:nvSpPr>
            <p:cNvPr id="59" name="テキスト ボックス 58"/>
            <p:cNvSpPr txBox="1"/>
            <p:nvPr/>
          </p:nvSpPr>
          <p:spPr>
            <a:xfrm>
              <a:off x="5982701" y="4111351"/>
              <a:ext cx="1494073" cy="228076"/>
            </a:xfrm>
            <a:prstGeom prst="rect">
              <a:avLst/>
            </a:prstGeom>
            <a:noFill/>
          </p:spPr>
          <p:txBody>
            <a:bodyPr wrap="square" rtlCol="0">
              <a:spAutoFit/>
            </a:bodyPr>
            <a:lstStyle/>
            <a:p>
              <a:r>
                <a:rPr lang="ja-JP" altLang="en-US" sz="882" dirty="0">
                  <a:latin typeface="BIZ UDゴシック" panose="020B0400000000000000" pitchFamily="49" charset="-128"/>
                  <a:ea typeface="BIZ UDゴシック" panose="020B0400000000000000" pitchFamily="49" charset="-128"/>
                </a:rPr>
                <a:t>Ⓒ</a:t>
              </a:r>
              <a:r>
                <a:rPr lang="en-US" altLang="ja-JP" sz="882" dirty="0">
                  <a:latin typeface="BIZ UDゴシック" panose="020B0400000000000000" pitchFamily="49" charset="-128"/>
                  <a:ea typeface="BIZ UDゴシック" panose="020B0400000000000000" pitchFamily="49" charset="-128"/>
                </a:rPr>
                <a:t>2014 </a:t>
              </a:r>
              <a:r>
                <a:rPr lang="ja-JP" altLang="en-US" sz="882" dirty="0">
                  <a:latin typeface="BIZ UDゴシック" panose="020B0400000000000000" pitchFamily="49" charset="-128"/>
                  <a:ea typeface="BIZ UDゴシック" panose="020B0400000000000000" pitchFamily="49" charset="-128"/>
                </a:rPr>
                <a:t>大阪府も</a:t>
              </a:r>
              <a:r>
                <a:rPr lang="ja-JP" altLang="en-US" sz="882" dirty="0" err="1">
                  <a:latin typeface="BIZ UDゴシック" panose="020B0400000000000000" pitchFamily="49" charset="-128"/>
                  <a:ea typeface="BIZ UDゴシック" panose="020B0400000000000000" pitchFamily="49" charset="-128"/>
                </a:rPr>
                <a:t>ずやん</a:t>
              </a:r>
              <a:endParaRPr kumimoji="1" lang="ja-JP" altLang="en-US" sz="882" dirty="0">
                <a:latin typeface="BIZ UDゴシック" panose="020B0400000000000000" pitchFamily="49" charset="-128"/>
                <a:ea typeface="BIZ UDゴシック" panose="020B0400000000000000" pitchFamily="49" charset="-128"/>
              </a:endParaRPr>
            </a:p>
          </p:txBody>
        </p:sp>
        <p:pic>
          <p:nvPicPr>
            <p:cNvPr id="8" name="図 7">
              <a:extLst>
                <a:ext uri="{FF2B5EF4-FFF2-40B4-BE49-F238E27FC236}">
                  <a16:creationId xmlns:a16="http://schemas.microsoft.com/office/drawing/2014/main" id="{8DC227D1-0B1C-4C2A-A04C-CAAE9382A323}"/>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5865146" y="2567887"/>
              <a:ext cx="1494073" cy="1583062"/>
            </a:xfrm>
            <a:prstGeom prst="rect">
              <a:avLst/>
            </a:prstGeom>
          </p:spPr>
        </p:pic>
      </p:grpSp>
      <p:sp>
        <p:nvSpPr>
          <p:cNvPr id="9" name="テキスト ボックス 8">
            <a:extLst>
              <a:ext uri="{FF2B5EF4-FFF2-40B4-BE49-F238E27FC236}">
                <a16:creationId xmlns:a16="http://schemas.microsoft.com/office/drawing/2014/main" id="{BE6DB3D8-FB0D-49C2-A639-89000FEA378D}"/>
              </a:ext>
            </a:extLst>
          </p:cNvPr>
          <p:cNvSpPr txBox="1"/>
          <p:nvPr/>
        </p:nvSpPr>
        <p:spPr>
          <a:xfrm>
            <a:off x="4854522" y="4777834"/>
            <a:ext cx="914400" cy="369332"/>
          </a:xfrm>
          <a:prstGeom prst="rect">
            <a:avLst/>
          </a:prstGeom>
          <a:noFill/>
        </p:spPr>
        <p:txBody>
          <a:bodyPr wrap="square" rtlCol="0">
            <a:spAutoFit/>
          </a:bodyPr>
          <a:lstStyle/>
          <a:p>
            <a:endParaRPr kumimoji="1" lang="ja-JP" altLang="en-US" dirty="0">
              <a:latin typeface="BIZ UDゴシック" panose="020B0400000000000000" pitchFamily="49" charset="-128"/>
              <a:ea typeface="BIZ UDゴシック" panose="020B0400000000000000" pitchFamily="49" charset="-128"/>
            </a:endParaRPr>
          </a:p>
        </p:txBody>
      </p:sp>
      <p:sp>
        <p:nvSpPr>
          <p:cNvPr id="10" name="テキスト ボックス 9">
            <a:extLst>
              <a:ext uri="{FF2B5EF4-FFF2-40B4-BE49-F238E27FC236}">
                <a16:creationId xmlns:a16="http://schemas.microsoft.com/office/drawing/2014/main" id="{038934BD-FE46-4EE0-A90B-4202BFC077AD}"/>
              </a:ext>
            </a:extLst>
          </p:cNvPr>
          <p:cNvSpPr txBox="1"/>
          <p:nvPr/>
        </p:nvSpPr>
        <p:spPr>
          <a:xfrm>
            <a:off x="3000709" y="1806967"/>
            <a:ext cx="3701419" cy="584775"/>
          </a:xfrm>
          <a:prstGeom prst="rect">
            <a:avLst/>
          </a:prstGeom>
          <a:noFill/>
        </p:spPr>
        <p:txBody>
          <a:bodyPr wrap="square" rtlCol="0">
            <a:spAutoFit/>
          </a:bodyPr>
          <a:lstStyle/>
          <a:p>
            <a:r>
              <a:rPr kumimoji="1" lang="ja-JP" altLang="en-US" sz="3200" dirty="0">
                <a:latin typeface="BIZ UDゴシック" panose="020B0400000000000000" pitchFamily="49" charset="-128"/>
                <a:ea typeface="BIZ UDゴシック" panose="020B0400000000000000" pitchFamily="49" charset="-128"/>
              </a:rPr>
              <a:t>企業等募集中！</a:t>
            </a:r>
          </a:p>
        </p:txBody>
      </p:sp>
      <p:sp>
        <p:nvSpPr>
          <p:cNvPr id="16" name="テキスト ボックス 15">
            <a:extLst>
              <a:ext uri="{FF2B5EF4-FFF2-40B4-BE49-F238E27FC236}">
                <a16:creationId xmlns:a16="http://schemas.microsoft.com/office/drawing/2014/main" id="{7EC68D74-27C7-4A1D-A30E-EF6C02333919}"/>
              </a:ext>
            </a:extLst>
          </p:cNvPr>
          <p:cNvSpPr txBox="1"/>
          <p:nvPr/>
        </p:nvSpPr>
        <p:spPr>
          <a:xfrm>
            <a:off x="975360" y="7946640"/>
            <a:ext cx="5821680" cy="369332"/>
          </a:xfrm>
          <a:prstGeom prst="rect">
            <a:avLst/>
          </a:prstGeom>
          <a:noFill/>
        </p:spPr>
        <p:txBody>
          <a:bodyPr wrap="square" rtlCol="0">
            <a:spAutoFit/>
          </a:bodyPr>
          <a:lstStyle/>
          <a:p>
            <a:r>
              <a:rPr lang="ja-JP" altLang="en-US" b="1" dirty="0">
                <a:latin typeface="BIZ UDゴシック" panose="020B0400000000000000" pitchFamily="49" charset="-128"/>
                <a:ea typeface="BIZ UDゴシック" panose="020B0400000000000000" pitchFamily="49" charset="-128"/>
              </a:rPr>
              <a:t>このような取組をされていたら、ぜひご応募ください</a:t>
            </a:r>
            <a:endParaRPr kumimoji="1" lang="ja-JP" altLang="en-US" b="1" dirty="0">
              <a:latin typeface="BIZ UDゴシック" panose="020B0400000000000000" pitchFamily="49" charset="-128"/>
              <a:ea typeface="BIZ UDゴシック" panose="020B0400000000000000" pitchFamily="49" charset="-128"/>
            </a:endParaRPr>
          </a:p>
        </p:txBody>
      </p:sp>
      <p:grpSp>
        <p:nvGrpSpPr>
          <p:cNvPr id="19" name="グループ化 18">
            <a:extLst>
              <a:ext uri="{FF2B5EF4-FFF2-40B4-BE49-F238E27FC236}">
                <a16:creationId xmlns:a16="http://schemas.microsoft.com/office/drawing/2014/main" id="{A1ADECAA-FBC7-42E2-8086-A34974292AA7}"/>
              </a:ext>
            </a:extLst>
          </p:cNvPr>
          <p:cNvGrpSpPr/>
          <p:nvPr/>
        </p:nvGrpSpPr>
        <p:grpSpPr>
          <a:xfrm>
            <a:off x="3458342" y="625311"/>
            <a:ext cx="3994571" cy="729963"/>
            <a:chOff x="3144347" y="562539"/>
            <a:chExt cx="3929433" cy="729963"/>
          </a:xfrm>
        </p:grpSpPr>
        <p:sp>
          <p:nvSpPr>
            <p:cNvPr id="6" name="テキスト ボックス 5">
              <a:extLst>
                <a:ext uri="{FF2B5EF4-FFF2-40B4-BE49-F238E27FC236}">
                  <a16:creationId xmlns:a16="http://schemas.microsoft.com/office/drawing/2014/main" id="{331F6219-F40B-4FC7-986A-0E54949449D6}"/>
                </a:ext>
              </a:extLst>
            </p:cNvPr>
            <p:cNvSpPr txBox="1"/>
            <p:nvPr/>
          </p:nvSpPr>
          <p:spPr>
            <a:xfrm rot="245592">
              <a:off x="3373514" y="562539"/>
              <a:ext cx="3539099" cy="584775"/>
            </a:xfrm>
            <a:prstGeom prst="rect">
              <a:avLst/>
            </a:prstGeom>
            <a:noFill/>
          </p:spPr>
          <p:txBody>
            <a:bodyPr wrap="square" rIns="0" rtlCol="0">
              <a:spAutoFit/>
            </a:bodyPr>
            <a:lstStyle/>
            <a:p>
              <a:r>
                <a:rPr kumimoji="1" lang="ja-JP" altLang="en-US" sz="1600" dirty="0">
                  <a:latin typeface="BIZ UDゴシック" panose="020B0400000000000000" pitchFamily="49" charset="-128"/>
                  <a:ea typeface="BIZ UDゴシック" panose="020B0400000000000000" pitchFamily="49" charset="-128"/>
                </a:rPr>
                <a:t>働く</a:t>
              </a:r>
              <a:r>
                <a:rPr lang="ja-JP" altLang="en-US" sz="1600" dirty="0">
                  <a:latin typeface="BIZ UDゴシック" panose="020B0400000000000000" pitchFamily="49" charset="-128"/>
                  <a:ea typeface="BIZ UDゴシック" panose="020B0400000000000000" pitchFamily="49" charset="-128"/>
                </a:rPr>
                <a:t>ひとり親を応援する企業等を表彰</a:t>
              </a:r>
              <a:endParaRPr kumimoji="1" lang="ja-JP" altLang="en-US" sz="1600" dirty="0">
                <a:latin typeface="BIZ UDゴシック" panose="020B0400000000000000" pitchFamily="49" charset="-128"/>
                <a:ea typeface="BIZ UDゴシック" panose="020B0400000000000000" pitchFamily="49" charset="-128"/>
              </a:endParaRPr>
            </a:p>
          </p:txBody>
        </p:sp>
        <p:grpSp>
          <p:nvGrpSpPr>
            <p:cNvPr id="15" name="グループ化 14">
              <a:extLst>
                <a:ext uri="{FF2B5EF4-FFF2-40B4-BE49-F238E27FC236}">
                  <a16:creationId xmlns:a16="http://schemas.microsoft.com/office/drawing/2014/main" id="{CFAAE7B7-A326-4495-9D0B-70FE1A96DAC6}"/>
                </a:ext>
              </a:extLst>
            </p:cNvPr>
            <p:cNvGrpSpPr/>
            <p:nvPr/>
          </p:nvGrpSpPr>
          <p:grpSpPr>
            <a:xfrm>
              <a:off x="3144347" y="584310"/>
              <a:ext cx="378862" cy="470097"/>
              <a:chOff x="3144347" y="584310"/>
              <a:chExt cx="378862" cy="470097"/>
            </a:xfrm>
          </p:grpSpPr>
          <p:cxnSp>
            <p:nvCxnSpPr>
              <p:cNvPr id="12" name="直線コネクタ 11">
                <a:extLst>
                  <a:ext uri="{FF2B5EF4-FFF2-40B4-BE49-F238E27FC236}">
                    <a16:creationId xmlns:a16="http://schemas.microsoft.com/office/drawing/2014/main" id="{3CC898BE-0BB6-4424-870C-629EE2FCBBC8}"/>
                  </a:ext>
                </a:extLst>
              </p:cNvPr>
              <p:cNvCxnSpPr/>
              <p:nvPr/>
            </p:nvCxnSpPr>
            <p:spPr>
              <a:xfrm>
                <a:off x="3224564" y="584310"/>
                <a:ext cx="298645" cy="46024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466861CD-F2FF-436B-A094-BBBF14D0EAF0}"/>
                  </a:ext>
                </a:extLst>
              </p:cNvPr>
              <p:cNvCxnSpPr/>
              <p:nvPr/>
            </p:nvCxnSpPr>
            <p:spPr>
              <a:xfrm>
                <a:off x="3144347" y="594165"/>
                <a:ext cx="298645" cy="46024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nvGrpSpPr>
            <p:cNvPr id="47" name="グループ化 46">
              <a:extLst>
                <a:ext uri="{FF2B5EF4-FFF2-40B4-BE49-F238E27FC236}">
                  <a16:creationId xmlns:a16="http://schemas.microsoft.com/office/drawing/2014/main" id="{2C5979BA-3F2D-4C47-856B-8C1664E27070}"/>
                </a:ext>
              </a:extLst>
            </p:cNvPr>
            <p:cNvGrpSpPr/>
            <p:nvPr/>
          </p:nvGrpSpPr>
          <p:grpSpPr>
            <a:xfrm flipH="1">
              <a:off x="6694918" y="822405"/>
              <a:ext cx="378862" cy="470097"/>
              <a:chOff x="3144347" y="584310"/>
              <a:chExt cx="378862" cy="470097"/>
            </a:xfrm>
          </p:grpSpPr>
          <p:cxnSp>
            <p:nvCxnSpPr>
              <p:cNvPr id="48" name="直線コネクタ 47">
                <a:extLst>
                  <a:ext uri="{FF2B5EF4-FFF2-40B4-BE49-F238E27FC236}">
                    <a16:creationId xmlns:a16="http://schemas.microsoft.com/office/drawing/2014/main" id="{0E0F44A6-DBAD-4E0F-91C8-96ED4C5BA392}"/>
                  </a:ext>
                </a:extLst>
              </p:cNvPr>
              <p:cNvCxnSpPr/>
              <p:nvPr/>
            </p:nvCxnSpPr>
            <p:spPr>
              <a:xfrm>
                <a:off x="3224564" y="584310"/>
                <a:ext cx="298645" cy="46024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AFEFA4E1-5E63-4B48-BBF6-A3141D5810CD}"/>
                  </a:ext>
                </a:extLst>
              </p:cNvPr>
              <p:cNvCxnSpPr/>
              <p:nvPr/>
            </p:nvCxnSpPr>
            <p:spPr>
              <a:xfrm>
                <a:off x="3144347" y="594165"/>
                <a:ext cx="298645" cy="460242"/>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grpSp>
      </p:grpSp>
      <p:sp>
        <p:nvSpPr>
          <p:cNvPr id="58" name="楕円 57">
            <a:extLst>
              <a:ext uri="{FF2B5EF4-FFF2-40B4-BE49-F238E27FC236}">
                <a16:creationId xmlns:a16="http://schemas.microsoft.com/office/drawing/2014/main" id="{65A502AF-5564-488D-8F42-EA6FBD9D0926}"/>
              </a:ext>
            </a:extLst>
          </p:cNvPr>
          <p:cNvSpPr/>
          <p:nvPr/>
        </p:nvSpPr>
        <p:spPr>
          <a:xfrm>
            <a:off x="4503276" y="5213303"/>
            <a:ext cx="387523" cy="360633"/>
          </a:xfrm>
          <a:prstGeom prst="ellipse">
            <a:avLst/>
          </a:prstGeom>
          <a:solidFill>
            <a:schemeClr val="accent4">
              <a:lumMod val="20000"/>
              <a:lumOff val="80000"/>
            </a:schemeClr>
          </a:solidFill>
          <a:ln>
            <a:solidFill>
              <a:srgbClr val="FFFF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dirty="0">
              <a:latin typeface="BIZ UDゴシック" panose="020B0400000000000000" pitchFamily="49" charset="-128"/>
              <a:ea typeface="BIZ UDゴシック" panose="020B0400000000000000" pitchFamily="49" charset="-128"/>
            </a:endParaRPr>
          </a:p>
        </p:txBody>
      </p:sp>
      <p:sp>
        <p:nvSpPr>
          <p:cNvPr id="66" name="楕円 65">
            <a:extLst>
              <a:ext uri="{FF2B5EF4-FFF2-40B4-BE49-F238E27FC236}">
                <a16:creationId xmlns:a16="http://schemas.microsoft.com/office/drawing/2014/main" id="{393231B6-CB84-4094-8AF0-EE18529C9935}"/>
              </a:ext>
            </a:extLst>
          </p:cNvPr>
          <p:cNvSpPr/>
          <p:nvPr/>
        </p:nvSpPr>
        <p:spPr>
          <a:xfrm>
            <a:off x="3846369" y="5413249"/>
            <a:ext cx="235123" cy="218808"/>
          </a:xfrm>
          <a:prstGeom prst="ellipse">
            <a:avLst/>
          </a:prstGeom>
          <a:solidFill>
            <a:schemeClr val="accent4">
              <a:lumMod val="20000"/>
              <a:lumOff val="80000"/>
            </a:schemeClr>
          </a:solidFill>
          <a:ln>
            <a:solidFill>
              <a:srgbClr val="FFFF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dirty="0">
              <a:latin typeface="BIZ UDゴシック" panose="020B0400000000000000" pitchFamily="49" charset="-128"/>
              <a:ea typeface="BIZ UDゴシック" panose="020B0400000000000000" pitchFamily="49" charset="-128"/>
            </a:endParaRPr>
          </a:p>
        </p:txBody>
      </p:sp>
      <p:sp>
        <p:nvSpPr>
          <p:cNvPr id="67" name="楕円 66">
            <a:extLst>
              <a:ext uri="{FF2B5EF4-FFF2-40B4-BE49-F238E27FC236}">
                <a16:creationId xmlns:a16="http://schemas.microsoft.com/office/drawing/2014/main" id="{3160F8A3-FD05-4F7F-BF2B-71B9E1BFE8AE}"/>
              </a:ext>
            </a:extLst>
          </p:cNvPr>
          <p:cNvSpPr/>
          <p:nvPr/>
        </p:nvSpPr>
        <p:spPr>
          <a:xfrm>
            <a:off x="2254071" y="7029169"/>
            <a:ext cx="358060" cy="333214"/>
          </a:xfrm>
          <a:prstGeom prst="ellipse">
            <a:avLst/>
          </a:prstGeom>
          <a:solidFill>
            <a:schemeClr val="accent4">
              <a:lumMod val="20000"/>
              <a:lumOff val="80000"/>
            </a:schemeClr>
          </a:solidFill>
          <a:ln>
            <a:solidFill>
              <a:srgbClr val="FFFF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dirty="0">
              <a:latin typeface="BIZ UDゴシック" panose="020B0400000000000000" pitchFamily="49" charset="-128"/>
              <a:ea typeface="BIZ UDゴシック" panose="020B0400000000000000" pitchFamily="49" charset="-128"/>
            </a:endParaRPr>
          </a:p>
        </p:txBody>
      </p:sp>
      <p:sp>
        <p:nvSpPr>
          <p:cNvPr id="68" name="楕円 67">
            <a:extLst>
              <a:ext uri="{FF2B5EF4-FFF2-40B4-BE49-F238E27FC236}">
                <a16:creationId xmlns:a16="http://schemas.microsoft.com/office/drawing/2014/main" id="{BE45B76A-7729-47EF-9D73-E003EFAF690E}"/>
              </a:ext>
            </a:extLst>
          </p:cNvPr>
          <p:cNvSpPr/>
          <p:nvPr/>
        </p:nvSpPr>
        <p:spPr>
          <a:xfrm>
            <a:off x="2039593" y="6678057"/>
            <a:ext cx="235122" cy="218807"/>
          </a:xfrm>
          <a:prstGeom prst="ellipse">
            <a:avLst/>
          </a:prstGeom>
          <a:solidFill>
            <a:schemeClr val="accent4">
              <a:lumMod val="20000"/>
              <a:lumOff val="80000"/>
            </a:schemeClr>
          </a:solidFill>
          <a:ln>
            <a:solidFill>
              <a:srgbClr val="FFFF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dirty="0">
              <a:latin typeface="BIZ UDゴシック" panose="020B0400000000000000" pitchFamily="49" charset="-128"/>
              <a:ea typeface="BIZ UDゴシック" panose="020B0400000000000000" pitchFamily="49" charset="-128"/>
            </a:endParaRPr>
          </a:p>
        </p:txBody>
      </p:sp>
      <p:grpSp>
        <p:nvGrpSpPr>
          <p:cNvPr id="69" name="グループ化 68">
            <a:extLst>
              <a:ext uri="{FF2B5EF4-FFF2-40B4-BE49-F238E27FC236}">
                <a16:creationId xmlns:a16="http://schemas.microsoft.com/office/drawing/2014/main" id="{FCE6EC8C-1864-4728-91E1-E93C553AE229}"/>
              </a:ext>
            </a:extLst>
          </p:cNvPr>
          <p:cNvGrpSpPr/>
          <p:nvPr/>
        </p:nvGrpSpPr>
        <p:grpSpPr>
          <a:xfrm>
            <a:off x="5837317" y="5256328"/>
            <a:ext cx="1615596" cy="1210686"/>
            <a:chOff x="3773301" y="3274902"/>
            <a:chExt cx="1513568" cy="1218800"/>
          </a:xfrm>
        </p:grpSpPr>
        <p:sp>
          <p:nvSpPr>
            <p:cNvPr id="70" name="楕円 69">
              <a:extLst>
                <a:ext uri="{FF2B5EF4-FFF2-40B4-BE49-F238E27FC236}">
                  <a16:creationId xmlns:a16="http://schemas.microsoft.com/office/drawing/2014/main" id="{2D8CBDF2-A192-476A-ACD1-E0743BC08832}"/>
                </a:ext>
              </a:extLst>
            </p:cNvPr>
            <p:cNvSpPr/>
            <p:nvPr/>
          </p:nvSpPr>
          <p:spPr>
            <a:xfrm>
              <a:off x="3867633" y="3274902"/>
              <a:ext cx="1218800" cy="1218800"/>
            </a:xfrm>
            <a:prstGeom prst="ellipse">
              <a:avLst/>
            </a:prstGeom>
            <a:solidFill>
              <a:schemeClr val="accent4">
                <a:lumMod val="20000"/>
                <a:lumOff val="80000"/>
              </a:schemeClr>
            </a:solidFill>
            <a:ln>
              <a:solidFill>
                <a:srgbClr val="FFFF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dirty="0">
                <a:latin typeface="BIZ UDゴシック" panose="020B0400000000000000" pitchFamily="49" charset="-128"/>
                <a:ea typeface="BIZ UDゴシック" panose="020B0400000000000000" pitchFamily="49" charset="-128"/>
              </a:endParaRPr>
            </a:p>
          </p:txBody>
        </p:sp>
        <p:sp>
          <p:nvSpPr>
            <p:cNvPr id="71" name="テキスト ボックス 70">
              <a:extLst>
                <a:ext uri="{FF2B5EF4-FFF2-40B4-BE49-F238E27FC236}">
                  <a16:creationId xmlns:a16="http://schemas.microsoft.com/office/drawing/2014/main" id="{AECF6219-778A-479B-AF31-E7981AEFB4B5}"/>
                </a:ext>
              </a:extLst>
            </p:cNvPr>
            <p:cNvSpPr txBox="1"/>
            <p:nvPr/>
          </p:nvSpPr>
          <p:spPr>
            <a:xfrm>
              <a:off x="3773301" y="3452624"/>
              <a:ext cx="1513568" cy="844571"/>
            </a:xfrm>
            <a:prstGeom prst="rect">
              <a:avLst/>
            </a:prstGeom>
            <a:noFill/>
          </p:spPr>
          <p:txBody>
            <a:bodyPr wrap="square" rtlCol="0">
              <a:spAutoFit/>
            </a:bodyPr>
            <a:lstStyle/>
            <a:p>
              <a:pPr algn="ctr"/>
              <a:r>
                <a:rPr kumimoji="1" lang="ja-JP" altLang="en-US" sz="1213" dirty="0">
                  <a:latin typeface="BIZ UDゴシック" panose="020B0400000000000000" pitchFamily="49" charset="-128"/>
                  <a:ea typeface="BIZ UDゴシック" panose="020B0400000000000000" pitchFamily="49" charset="-128"/>
                </a:rPr>
                <a:t>ひとり親世帯や</a:t>
              </a:r>
              <a:endParaRPr kumimoji="1" lang="en-US" altLang="ja-JP" sz="1213" dirty="0">
                <a:latin typeface="BIZ UDゴシック" panose="020B0400000000000000" pitchFamily="49" charset="-128"/>
                <a:ea typeface="BIZ UDゴシック" panose="020B0400000000000000" pitchFamily="49" charset="-128"/>
              </a:endParaRPr>
            </a:p>
            <a:p>
              <a:pPr algn="ctr"/>
              <a:r>
                <a:rPr kumimoji="1" lang="ja-JP" altLang="en-US" sz="1213" dirty="0">
                  <a:latin typeface="BIZ UDゴシック" panose="020B0400000000000000" pitchFamily="49" charset="-128"/>
                  <a:ea typeface="BIZ UDゴシック" panose="020B0400000000000000" pitchFamily="49" charset="-128"/>
                </a:rPr>
                <a:t>子育て世帯</a:t>
              </a:r>
              <a:endParaRPr kumimoji="1" lang="en-US" altLang="ja-JP" sz="1213" dirty="0">
                <a:latin typeface="BIZ UDゴシック" panose="020B0400000000000000" pitchFamily="49" charset="-128"/>
                <a:ea typeface="BIZ UDゴシック" panose="020B0400000000000000" pitchFamily="49" charset="-128"/>
              </a:endParaRPr>
            </a:p>
            <a:p>
              <a:pPr algn="ctr"/>
              <a:r>
                <a:rPr kumimoji="1" lang="ja-JP" altLang="en-US" sz="1213" dirty="0">
                  <a:latin typeface="BIZ UDゴシック" panose="020B0400000000000000" pitchFamily="49" charset="-128"/>
                  <a:ea typeface="BIZ UDゴシック" panose="020B0400000000000000" pitchFamily="49" charset="-128"/>
                </a:rPr>
                <a:t>の柔軟な勤務に</a:t>
              </a:r>
              <a:endParaRPr kumimoji="1" lang="en-US" altLang="ja-JP" sz="1213" dirty="0">
                <a:latin typeface="BIZ UDゴシック" panose="020B0400000000000000" pitchFamily="49" charset="-128"/>
                <a:ea typeface="BIZ UDゴシック" panose="020B0400000000000000" pitchFamily="49" charset="-128"/>
              </a:endParaRPr>
            </a:p>
            <a:p>
              <a:pPr algn="ctr"/>
              <a:r>
                <a:rPr kumimoji="1" lang="ja-JP" altLang="en-US" sz="1213" dirty="0">
                  <a:latin typeface="BIZ UDゴシック" panose="020B0400000000000000" pitchFamily="49" charset="-128"/>
                  <a:ea typeface="BIZ UDゴシック" panose="020B0400000000000000" pitchFamily="49" charset="-128"/>
                </a:rPr>
                <a:t>対応している</a:t>
              </a:r>
            </a:p>
          </p:txBody>
        </p:sp>
      </p:grpSp>
      <p:sp>
        <p:nvSpPr>
          <p:cNvPr id="72" name="楕円 71">
            <a:extLst>
              <a:ext uri="{FF2B5EF4-FFF2-40B4-BE49-F238E27FC236}">
                <a16:creationId xmlns:a16="http://schemas.microsoft.com/office/drawing/2014/main" id="{0A7A8573-998B-4FED-80D9-4E80AD8A0727}"/>
              </a:ext>
            </a:extLst>
          </p:cNvPr>
          <p:cNvSpPr/>
          <p:nvPr/>
        </p:nvSpPr>
        <p:spPr>
          <a:xfrm>
            <a:off x="4686487" y="6151985"/>
            <a:ext cx="233781" cy="217559"/>
          </a:xfrm>
          <a:prstGeom prst="ellipse">
            <a:avLst/>
          </a:prstGeom>
          <a:solidFill>
            <a:schemeClr val="accent4">
              <a:lumMod val="20000"/>
              <a:lumOff val="80000"/>
            </a:schemeClr>
          </a:solidFill>
          <a:ln>
            <a:solidFill>
              <a:srgbClr val="FFFF00"/>
            </a:solidFill>
          </a:ln>
          <a:effectLst>
            <a:glow rad="63500">
              <a:schemeClr val="accent4">
                <a:satMod val="175000"/>
                <a:alpha val="40000"/>
              </a:schemeClr>
            </a:glo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dirty="0">
              <a:latin typeface="BIZ UDゴシック" panose="020B0400000000000000" pitchFamily="49" charset="-128"/>
              <a:ea typeface="BIZ UDゴシック" panose="020B0400000000000000" pitchFamily="49" charset="-128"/>
            </a:endParaRPr>
          </a:p>
        </p:txBody>
      </p:sp>
      <p:grpSp>
        <p:nvGrpSpPr>
          <p:cNvPr id="29" name="グループ化 28">
            <a:extLst>
              <a:ext uri="{FF2B5EF4-FFF2-40B4-BE49-F238E27FC236}">
                <a16:creationId xmlns:a16="http://schemas.microsoft.com/office/drawing/2014/main" id="{6EC0976B-8614-4557-B2F2-26F3DC9FD4EE}"/>
              </a:ext>
            </a:extLst>
          </p:cNvPr>
          <p:cNvGrpSpPr/>
          <p:nvPr/>
        </p:nvGrpSpPr>
        <p:grpSpPr>
          <a:xfrm>
            <a:off x="6620691" y="8046812"/>
            <a:ext cx="582625" cy="207391"/>
            <a:chOff x="6620691" y="8046812"/>
            <a:chExt cx="582625" cy="207391"/>
          </a:xfrm>
        </p:grpSpPr>
        <p:sp>
          <p:nvSpPr>
            <p:cNvPr id="28" name="直角三角形 27">
              <a:extLst>
                <a:ext uri="{FF2B5EF4-FFF2-40B4-BE49-F238E27FC236}">
                  <a16:creationId xmlns:a16="http://schemas.microsoft.com/office/drawing/2014/main" id="{A7E1EDDB-12FE-4C22-AFCC-641C2028786C}"/>
                </a:ext>
              </a:extLst>
            </p:cNvPr>
            <p:cNvSpPr/>
            <p:nvPr/>
          </p:nvSpPr>
          <p:spPr>
            <a:xfrm rot="2700000" flipH="1" flipV="1">
              <a:off x="6620691" y="8046812"/>
              <a:ext cx="207391" cy="207391"/>
            </a:xfrm>
            <a:prstGeom prst="rtTriangl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sp>
          <p:nvSpPr>
            <p:cNvPr id="75" name="直角三角形 74">
              <a:extLst>
                <a:ext uri="{FF2B5EF4-FFF2-40B4-BE49-F238E27FC236}">
                  <a16:creationId xmlns:a16="http://schemas.microsoft.com/office/drawing/2014/main" id="{4669C91E-4335-4151-A241-3711C41B9FBF}"/>
                </a:ext>
              </a:extLst>
            </p:cNvPr>
            <p:cNvSpPr/>
            <p:nvPr/>
          </p:nvSpPr>
          <p:spPr>
            <a:xfrm rot="2700000" flipH="1" flipV="1">
              <a:off x="6808308" y="8046812"/>
              <a:ext cx="207391" cy="207391"/>
            </a:xfrm>
            <a:prstGeom prst="rtTriangl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sp>
          <p:nvSpPr>
            <p:cNvPr id="76" name="直角三角形 75">
              <a:extLst>
                <a:ext uri="{FF2B5EF4-FFF2-40B4-BE49-F238E27FC236}">
                  <a16:creationId xmlns:a16="http://schemas.microsoft.com/office/drawing/2014/main" id="{E7B9A55E-40B2-42B7-8102-B8539BE524E5}"/>
                </a:ext>
              </a:extLst>
            </p:cNvPr>
            <p:cNvSpPr/>
            <p:nvPr/>
          </p:nvSpPr>
          <p:spPr>
            <a:xfrm rot="2700000" flipH="1" flipV="1">
              <a:off x="6995925" y="8046812"/>
              <a:ext cx="207391" cy="207391"/>
            </a:xfrm>
            <a:prstGeom prst="rtTriangle">
              <a:avLst/>
            </a:prstGeom>
            <a:solidFill>
              <a:srgbClr val="FF66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grpSp>
      <p:cxnSp>
        <p:nvCxnSpPr>
          <p:cNvPr id="77" name="直線コネクタ 76">
            <a:extLst>
              <a:ext uri="{FF2B5EF4-FFF2-40B4-BE49-F238E27FC236}">
                <a16:creationId xmlns:a16="http://schemas.microsoft.com/office/drawing/2014/main" id="{C145E7FE-91B5-4A37-B9E5-C0C66CC0023A}"/>
              </a:ext>
            </a:extLst>
          </p:cNvPr>
          <p:cNvCxnSpPr>
            <a:cxnSpLocks/>
          </p:cNvCxnSpPr>
          <p:nvPr/>
        </p:nvCxnSpPr>
        <p:spPr>
          <a:xfrm>
            <a:off x="3000709" y="2391742"/>
            <a:ext cx="3103498" cy="0"/>
          </a:xfrm>
          <a:prstGeom prst="line">
            <a:avLst/>
          </a:prstGeom>
          <a:ln w="12700">
            <a:solidFill>
              <a:srgbClr val="92D050"/>
            </a:solidFill>
          </a:ln>
          <a:effectLst>
            <a:glow rad="63500">
              <a:schemeClr val="accent4">
                <a:satMod val="175000"/>
                <a:alpha val="40000"/>
              </a:schemeClr>
            </a:glow>
          </a:effectLst>
        </p:spPr>
        <p:style>
          <a:lnRef idx="1">
            <a:schemeClr val="accent1"/>
          </a:lnRef>
          <a:fillRef idx="0">
            <a:schemeClr val="accent1"/>
          </a:fillRef>
          <a:effectRef idx="0">
            <a:schemeClr val="accent1"/>
          </a:effectRef>
          <a:fontRef idx="minor">
            <a:schemeClr val="tx1"/>
          </a:fontRef>
        </p:style>
      </p:cxnSp>
      <p:pic>
        <p:nvPicPr>
          <p:cNvPr id="11" name="図 10">
            <a:extLst>
              <a:ext uri="{FF2B5EF4-FFF2-40B4-BE49-F238E27FC236}">
                <a16:creationId xmlns:a16="http://schemas.microsoft.com/office/drawing/2014/main" id="{C5D86FE3-EC6C-4CE9-8315-25EAA16B8A35}"/>
              </a:ext>
            </a:extLst>
          </p:cNvPr>
          <p:cNvPicPr>
            <a:picLocks noChangeAspect="1"/>
          </p:cNvPicPr>
          <p:nvPr/>
        </p:nvPicPr>
        <p:blipFill>
          <a:blip r:embed="rId6"/>
          <a:stretch>
            <a:fillRect/>
          </a:stretch>
        </p:blipFill>
        <p:spPr>
          <a:xfrm>
            <a:off x="5484838" y="9370209"/>
            <a:ext cx="1160277" cy="1160277"/>
          </a:xfrm>
          <a:prstGeom prst="rect">
            <a:avLst/>
          </a:prstGeom>
        </p:spPr>
      </p:pic>
    </p:spTree>
    <p:extLst>
      <p:ext uri="{BB962C8B-B14F-4D97-AF65-F5344CB8AC3E}">
        <p14:creationId xmlns:p14="http://schemas.microsoft.com/office/powerpoint/2010/main" val="19870944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正方形/長方形 14">
            <a:extLst>
              <a:ext uri="{FF2B5EF4-FFF2-40B4-BE49-F238E27FC236}">
                <a16:creationId xmlns:a16="http://schemas.microsoft.com/office/drawing/2014/main" id="{2F5F3AC4-2202-46FB-A9CA-E1F45648D955}"/>
              </a:ext>
            </a:extLst>
          </p:cNvPr>
          <p:cNvSpPr/>
          <p:nvPr/>
        </p:nvSpPr>
        <p:spPr>
          <a:xfrm>
            <a:off x="174477" y="9924433"/>
            <a:ext cx="7322904" cy="588451"/>
          </a:xfrm>
          <a:prstGeom prst="rect">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sp>
        <p:nvSpPr>
          <p:cNvPr id="40" name="正方形/長方形 39">
            <a:extLst>
              <a:ext uri="{FF2B5EF4-FFF2-40B4-BE49-F238E27FC236}">
                <a16:creationId xmlns:a16="http://schemas.microsoft.com/office/drawing/2014/main" id="{BA92619E-FEB7-4DB3-9E24-1CF82A7A8ED6}"/>
              </a:ext>
            </a:extLst>
          </p:cNvPr>
          <p:cNvSpPr/>
          <p:nvPr/>
        </p:nvSpPr>
        <p:spPr>
          <a:xfrm>
            <a:off x="293112" y="792317"/>
            <a:ext cx="7028655" cy="5339472"/>
          </a:xfrm>
          <a:prstGeom prst="rect">
            <a:avLst/>
          </a:prstGeom>
          <a:solidFill>
            <a:schemeClr val="accent6">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grpSp>
        <p:nvGrpSpPr>
          <p:cNvPr id="16" name="グループ化 15">
            <a:extLst>
              <a:ext uri="{FF2B5EF4-FFF2-40B4-BE49-F238E27FC236}">
                <a16:creationId xmlns:a16="http://schemas.microsoft.com/office/drawing/2014/main" id="{516FBDF9-379D-4346-A216-8B14163A5173}"/>
              </a:ext>
            </a:extLst>
          </p:cNvPr>
          <p:cNvGrpSpPr/>
          <p:nvPr/>
        </p:nvGrpSpPr>
        <p:grpSpPr>
          <a:xfrm>
            <a:off x="237909" y="6172429"/>
            <a:ext cx="7083857" cy="637401"/>
            <a:chOff x="237909" y="6073573"/>
            <a:chExt cx="7083857" cy="637401"/>
          </a:xfrm>
        </p:grpSpPr>
        <p:sp>
          <p:nvSpPr>
            <p:cNvPr id="13" name="正方形/長方形 12">
              <a:extLst>
                <a:ext uri="{FF2B5EF4-FFF2-40B4-BE49-F238E27FC236}">
                  <a16:creationId xmlns:a16="http://schemas.microsoft.com/office/drawing/2014/main" id="{4A356528-312E-4983-BFD8-EDA62A496F53}"/>
                </a:ext>
              </a:extLst>
            </p:cNvPr>
            <p:cNvSpPr/>
            <p:nvPr/>
          </p:nvSpPr>
          <p:spPr>
            <a:xfrm>
              <a:off x="293112" y="6073573"/>
              <a:ext cx="7028654" cy="629096"/>
            </a:xfrm>
            <a:prstGeom prst="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sp>
          <p:nvSpPr>
            <p:cNvPr id="42" name="テキスト ボックス 41">
              <a:extLst>
                <a:ext uri="{FF2B5EF4-FFF2-40B4-BE49-F238E27FC236}">
                  <a16:creationId xmlns:a16="http://schemas.microsoft.com/office/drawing/2014/main" id="{F07451D3-70E8-4673-ADAA-6555AC0E3267}"/>
                </a:ext>
              </a:extLst>
            </p:cNvPr>
            <p:cNvSpPr txBox="1"/>
            <p:nvPr/>
          </p:nvSpPr>
          <p:spPr>
            <a:xfrm>
              <a:off x="237909" y="6095421"/>
              <a:ext cx="6715896" cy="615553"/>
            </a:xfrm>
            <a:prstGeom prst="rect">
              <a:avLst/>
            </a:prstGeom>
            <a:noFill/>
          </p:spPr>
          <p:txBody>
            <a:bodyPr wrap="square" rtlCol="0" anchor="t">
              <a:spAutoFit/>
            </a:bodyPr>
            <a:lstStyle/>
            <a:p>
              <a:pPr>
                <a:lnSpc>
                  <a:spcPts val="1400"/>
                </a:lnSpc>
              </a:pPr>
              <a:r>
                <a:rPr lang="en-US" altLang="ja-JP" sz="1000" b="1" dirty="0">
                  <a:latin typeface="BIZ UDゴシック" panose="020B0400000000000000" pitchFamily="49" charset="-128"/>
                  <a:ea typeface="BIZ UDゴシック" panose="020B0400000000000000" pitchFamily="49" charset="-128"/>
                </a:rPr>
                <a:t>【</a:t>
              </a:r>
              <a:r>
                <a:rPr lang="ja-JP" altLang="en-US" sz="1000" b="1" dirty="0">
                  <a:latin typeface="BIZ UDゴシック" panose="020B0400000000000000" pitchFamily="49" charset="-128"/>
                  <a:ea typeface="BIZ UDゴシック" panose="020B0400000000000000" pitchFamily="49" charset="-128"/>
                </a:rPr>
                <a:t>令和４年度</a:t>
              </a:r>
              <a:r>
                <a:rPr lang="en-US" altLang="ja-JP" sz="1000" b="1" dirty="0">
                  <a:latin typeface="BIZ UDゴシック" panose="020B0400000000000000" pitchFamily="49" charset="-128"/>
                  <a:ea typeface="BIZ UDゴシック" panose="020B0400000000000000" pitchFamily="49" charset="-128"/>
                </a:rPr>
                <a:t>】</a:t>
              </a:r>
            </a:p>
            <a:p>
              <a:pPr>
                <a:lnSpc>
                  <a:spcPts val="1000"/>
                </a:lnSpc>
              </a:pPr>
              <a:r>
                <a:rPr lang="ja-JP" altLang="en-US" sz="1050" b="1" dirty="0">
                  <a:solidFill>
                    <a:schemeClr val="bg1"/>
                  </a:solidFill>
                  <a:latin typeface="BIZ UDゴシック" panose="020B0400000000000000" pitchFamily="49" charset="-128"/>
                  <a:ea typeface="BIZ UDゴシック" panose="020B0400000000000000" pitchFamily="49" charset="-128"/>
                </a:rPr>
                <a:t>　 </a:t>
              </a:r>
              <a:r>
                <a:rPr lang="ja-JP" altLang="en-US" sz="1050" b="1" dirty="0">
                  <a:latin typeface="BIZ UDゴシック" panose="020B0400000000000000" pitchFamily="49" charset="-128"/>
                  <a:ea typeface="BIZ UDゴシック" panose="020B0400000000000000" pitchFamily="49" charset="-128"/>
                </a:rPr>
                <a:t>～表彰区分１～</a:t>
              </a:r>
              <a:endParaRPr lang="en-US" altLang="ja-JP" sz="1050" b="1" dirty="0">
                <a:latin typeface="BIZ UDゴシック" panose="020B0400000000000000" pitchFamily="49" charset="-128"/>
                <a:ea typeface="BIZ UDゴシック" panose="020B0400000000000000" pitchFamily="49" charset="-128"/>
              </a:endParaRPr>
            </a:p>
            <a:p>
              <a:r>
                <a:rPr lang="ja-JP" altLang="en-US" sz="1400" b="1" dirty="0">
                  <a:latin typeface="BIZ UDゴシック" panose="020B0400000000000000" pitchFamily="49" charset="-128"/>
                  <a:ea typeface="BIZ UDゴシック" panose="020B0400000000000000" pitchFamily="49" charset="-128"/>
                </a:rPr>
                <a:t>　社会福祉法人のぞみ </a:t>
              </a:r>
              <a:r>
                <a:rPr lang="en-US" altLang="ja-JP" sz="1100" b="1" dirty="0">
                  <a:latin typeface="BIZ UDゴシック" panose="020B0400000000000000" pitchFamily="49" charset="-128"/>
                  <a:ea typeface="BIZ UDゴシック" panose="020B0400000000000000" pitchFamily="49" charset="-128"/>
                </a:rPr>
                <a:t>(</a:t>
              </a:r>
              <a:r>
                <a:rPr lang="ja-JP" altLang="ja-JP" sz="1100" dirty="0">
                  <a:latin typeface="BIZ UDゴシック" panose="020B0400000000000000" pitchFamily="49" charset="-128"/>
                  <a:ea typeface="BIZ UDゴシック" panose="020B0400000000000000" pitchFamily="49" charset="-128"/>
                </a:rPr>
                <a:t>池田市古江町</a:t>
              </a:r>
              <a:r>
                <a:rPr lang="en-US" altLang="ja-JP" sz="1100" dirty="0">
                  <a:latin typeface="BIZ UDゴシック" panose="020B0400000000000000" pitchFamily="49" charset="-128"/>
                  <a:ea typeface="BIZ UDゴシック" panose="020B0400000000000000" pitchFamily="49" charset="-128"/>
                </a:rPr>
                <a:t>18</a:t>
              </a:r>
              <a:r>
                <a:rPr lang="ja-JP" altLang="ja-JP" sz="1100" dirty="0">
                  <a:latin typeface="BIZ UDゴシック" panose="020B0400000000000000" pitchFamily="49" charset="-128"/>
                  <a:ea typeface="BIZ UDゴシック" panose="020B0400000000000000" pitchFamily="49" charset="-128"/>
                </a:rPr>
                <a:t>番地の</a:t>
              </a:r>
              <a:r>
                <a:rPr lang="en-US" altLang="ja-JP" sz="1100" dirty="0">
                  <a:latin typeface="BIZ UDゴシック" panose="020B0400000000000000" pitchFamily="49" charset="-128"/>
                  <a:ea typeface="BIZ UDゴシック" panose="020B0400000000000000" pitchFamily="49" charset="-128"/>
                </a:rPr>
                <a:t>2</a:t>
              </a:r>
              <a:r>
                <a:rPr lang="en-US" altLang="ja-JP" sz="1100" b="1" dirty="0">
                  <a:latin typeface="BIZ UDゴシック" panose="020B0400000000000000" pitchFamily="49" charset="-128"/>
                  <a:ea typeface="BIZ UDゴシック" panose="020B0400000000000000" pitchFamily="49" charset="-128"/>
                </a:rPr>
                <a:t>)</a:t>
              </a:r>
              <a:r>
                <a:rPr lang="ja-JP" altLang="en-US" sz="1100" dirty="0">
                  <a:latin typeface="BIZ UDゴシック" panose="020B0400000000000000" pitchFamily="49" charset="-128"/>
                  <a:ea typeface="BIZ UDゴシック" panose="020B0400000000000000" pitchFamily="49" charset="-128"/>
                </a:rPr>
                <a:t>　　　</a:t>
              </a:r>
            </a:p>
          </p:txBody>
        </p:sp>
      </p:grpSp>
      <p:sp>
        <p:nvSpPr>
          <p:cNvPr id="6" name="下リボン 5"/>
          <p:cNvSpPr/>
          <p:nvPr/>
        </p:nvSpPr>
        <p:spPr>
          <a:xfrm>
            <a:off x="198923" y="200390"/>
            <a:ext cx="3810504" cy="461980"/>
          </a:xfrm>
          <a:prstGeom prst="ribbon">
            <a:avLst>
              <a:gd name="adj1" fmla="val 16667"/>
              <a:gd name="adj2" fmla="val 75000"/>
            </a:avLst>
          </a:prstGeom>
          <a:solidFill>
            <a:schemeClr val="accent4">
              <a:lumMod val="20000"/>
              <a:lumOff val="80000"/>
            </a:schemeClr>
          </a:solidFill>
          <a:ln>
            <a:solidFill>
              <a:schemeClr val="accent4">
                <a:lumMod val="60000"/>
                <a:lumOff val="40000"/>
              </a:schemeClr>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2263">
              <a:latin typeface="BIZ UDゴシック" panose="020B0400000000000000" pitchFamily="49" charset="-128"/>
              <a:ea typeface="BIZ UDゴシック" panose="020B0400000000000000" pitchFamily="49" charset="-128"/>
            </a:endParaRPr>
          </a:p>
        </p:txBody>
      </p:sp>
      <p:sp>
        <p:nvSpPr>
          <p:cNvPr id="71" name="テキスト ボックス 70">
            <a:extLst>
              <a:ext uri="{FF2B5EF4-FFF2-40B4-BE49-F238E27FC236}">
                <a16:creationId xmlns:a16="http://schemas.microsoft.com/office/drawing/2014/main" id="{F07451D3-70E8-4673-ADAA-6555AC0E3267}"/>
              </a:ext>
            </a:extLst>
          </p:cNvPr>
          <p:cNvSpPr txBox="1"/>
          <p:nvPr/>
        </p:nvSpPr>
        <p:spPr>
          <a:xfrm>
            <a:off x="1540701" y="8414739"/>
            <a:ext cx="5781066" cy="1320618"/>
          </a:xfrm>
          <a:prstGeom prst="rect">
            <a:avLst/>
          </a:prstGeom>
          <a:noFill/>
        </p:spPr>
        <p:txBody>
          <a:bodyPr wrap="square" rtlCol="0" anchor="ctr">
            <a:spAutoFit/>
          </a:bodyPr>
          <a:lstStyle/>
          <a:p>
            <a:r>
              <a:rPr lang="ja-JP" altLang="en-US" sz="1200" dirty="0">
                <a:latin typeface="BIZ UDゴシック" panose="020B0400000000000000" pitchFamily="49" charset="-128"/>
                <a:ea typeface="BIZ UDゴシック" panose="020B0400000000000000" pitchFamily="49" charset="-128"/>
              </a:rPr>
              <a:t>○ </a:t>
            </a:r>
            <a:r>
              <a:rPr lang="ja-JP" altLang="ja-JP" sz="1200" dirty="0">
                <a:latin typeface="BIZ UDゴシック" panose="020B0400000000000000" pitchFamily="49" charset="-128"/>
                <a:ea typeface="BIZ UDゴシック" panose="020B0400000000000000" pitchFamily="49" charset="-128"/>
              </a:rPr>
              <a:t>大阪府内に事務所または事業所を設置していること。</a:t>
            </a:r>
          </a:p>
          <a:p>
            <a:pPr>
              <a:lnSpc>
                <a:spcPts val="1543"/>
              </a:lnSpc>
            </a:pPr>
            <a:r>
              <a:rPr lang="ja-JP" altLang="en-US" sz="1200" dirty="0">
                <a:latin typeface="BIZ UDゴシック" panose="020B0400000000000000" pitchFamily="49" charset="-128"/>
                <a:ea typeface="BIZ UDゴシック" panose="020B0400000000000000" pitchFamily="49" charset="-128"/>
              </a:rPr>
              <a:t>○ 表彰を実施する年度の６月１日現在において、ひとり親を雇用し、定性的評価</a:t>
            </a:r>
            <a:endParaRPr lang="en-US" altLang="ja-JP" sz="1200" dirty="0">
              <a:latin typeface="BIZ UDゴシック" panose="020B0400000000000000" pitchFamily="49" charset="-128"/>
              <a:ea typeface="BIZ UDゴシック" panose="020B0400000000000000" pitchFamily="49" charset="-128"/>
            </a:endParaRPr>
          </a:p>
          <a:p>
            <a:pPr>
              <a:lnSpc>
                <a:spcPts val="1543"/>
              </a:lnSpc>
            </a:pPr>
            <a:r>
              <a:rPr lang="ja-JP" altLang="en-US" sz="1200" dirty="0">
                <a:latin typeface="BIZ UDゴシック" panose="020B0400000000000000" pitchFamily="49" charset="-128"/>
                <a:ea typeface="BIZ UDゴシック" panose="020B0400000000000000" pitchFamily="49" charset="-128"/>
              </a:rPr>
              <a:t>　 における視点に基づく取組みを行っていること。</a:t>
            </a:r>
          </a:p>
          <a:p>
            <a:pPr>
              <a:lnSpc>
                <a:spcPts val="1543"/>
              </a:lnSpc>
            </a:pPr>
            <a:r>
              <a:rPr lang="ja-JP" altLang="en-US" sz="1200" dirty="0">
                <a:latin typeface="BIZ UDゴシック" panose="020B0400000000000000" pitchFamily="49" charset="-128"/>
                <a:ea typeface="BIZ UDゴシック" panose="020B0400000000000000" pitchFamily="49" charset="-128"/>
              </a:rPr>
              <a:t>　 ただし、雇用者のうち、少なくとも１名については、区分（１）は</a:t>
            </a:r>
            <a:r>
              <a:rPr lang="en-US" altLang="ja-JP" sz="1200" dirty="0">
                <a:latin typeface="BIZ UDゴシック" panose="020B0400000000000000" pitchFamily="49" charset="-128"/>
                <a:ea typeface="BIZ UDゴシック" panose="020B0400000000000000" pitchFamily="49" charset="-128"/>
              </a:rPr>
              <a:t>1</a:t>
            </a:r>
            <a:r>
              <a:rPr lang="ja-JP" altLang="en-US" sz="1200" dirty="0">
                <a:latin typeface="BIZ UDゴシック" panose="020B0400000000000000" pitchFamily="49" charset="-128"/>
                <a:ea typeface="BIZ UDゴシック" panose="020B0400000000000000" pitchFamily="49" charset="-128"/>
              </a:rPr>
              <a:t>年間、</a:t>
            </a:r>
            <a:endParaRPr lang="en-US" altLang="ja-JP" sz="1200" dirty="0">
              <a:latin typeface="BIZ UDゴシック" panose="020B0400000000000000" pitchFamily="49" charset="-128"/>
              <a:ea typeface="BIZ UDゴシック" panose="020B0400000000000000" pitchFamily="49" charset="-128"/>
            </a:endParaRPr>
          </a:p>
          <a:p>
            <a:pPr>
              <a:lnSpc>
                <a:spcPts val="1543"/>
              </a:lnSpc>
            </a:pPr>
            <a:r>
              <a:rPr lang="ja-JP" altLang="en-US" sz="1200" dirty="0">
                <a:latin typeface="BIZ UDゴシック" panose="020B0400000000000000" pitchFamily="49" charset="-128"/>
                <a:ea typeface="BIZ UDゴシック" panose="020B0400000000000000" pitchFamily="49" charset="-128"/>
              </a:rPr>
              <a:t>　 区分（２）は３か月間、継続して雇用していること。</a:t>
            </a:r>
            <a:endParaRPr lang="en-US" altLang="ja-JP" sz="1200" dirty="0">
              <a:latin typeface="BIZ UDゴシック" panose="020B0400000000000000" pitchFamily="49" charset="-128"/>
              <a:ea typeface="BIZ UDゴシック" panose="020B0400000000000000" pitchFamily="49" charset="-128"/>
            </a:endParaRPr>
          </a:p>
          <a:p>
            <a:endParaRPr lang="en-US" altLang="ja-JP" sz="700" dirty="0">
              <a:latin typeface="BIZ UDゴシック" panose="020B0400000000000000" pitchFamily="49" charset="-128"/>
              <a:ea typeface="BIZ UDゴシック" panose="020B0400000000000000" pitchFamily="49" charset="-128"/>
            </a:endParaRPr>
          </a:p>
          <a:p>
            <a:pPr>
              <a:lnSpc>
                <a:spcPts val="1543"/>
              </a:lnSpc>
            </a:pPr>
            <a:r>
              <a:rPr lang="ja-JP" altLang="en-US" sz="1200" dirty="0">
                <a:latin typeface="BIZ UDゴシック" panose="020B0400000000000000" pitchFamily="49" charset="-128"/>
                <a:ea typeface="BIZ UDゴシック" panose="020B0400000000000000" pitchFamily="49" charset="-128"/>
              </a:rPr>
              <a:t>　　</a:t>
            </a:r>
            <a:r>
              <a:rPr lang="en-US" altLang="ja-JP" sz="1200" dirty="0">
                <a:latin typeface="BIZ UDゴシック" panose="020B0400000000000000" pitchFamily="49" charset="-128"/>
                <a:ea typeface="BIZ UDゴシック" panose="020B0400000000000000" pitchFamily="49" charset="-128"/>
              </a:rPr>
              <a:t>※ </a:t>
            </a:r>
            <a:r>
              <a:rPr lang="ja-JP" altLang="en-US" sz="1200" dirty="0">
                <a:latin typeface="BIZ UDゴシック" panose="020B0400000000000000" pitchFamily="49" charset="-128"/>
                <a:ea typeface="BIZ UDゴシック" panose="020B0400000000000000" pitchFamily="49" charset="-128"/>
              </a:rPr>
              <a:t>その他、詳しくは募集要項をご確認ください。</a:t>
            </a:r>
          </a:p>
        </p:txBody>
      </p:sp>
      <p:sp>
        <p:nvSpPr>
          <p:cNvPr id="122" name="テキスト ボックス 121">
            <a:extLst>
              <a:ext uri="{FF2B5EF4-FFF2-40B4-BE49-F238E27FC236}">
                <a16:creationId xmlns:a16="http://schemas.microsoft.com/office/drawing/2014/main" id="{008D6520-E4EB-4FCC-9B07-B756E96556AA}"/>
              </a:ext>
            </a:extLst>
          </p:cNvPr>
          <p:cNvSpPr txBox="1"/>
          <p:nvPr/>
        </p:nvSpPr>
        <p:spPr>
          <a:xfrm>
            <a:off x="674864" y="330336"/>
            <a:ext cx="3162731" cy="346698"/>
          </a:xfrm>
          <a:prstGeom prst="rect">
            <a:avLst/>
          </a:prstGeom>
          <a:noFill/>
        </p:spPr>
        <p:txBody>
          <a:bodyPr wrap="square" rtlCol="0">
            <a:spAutoFit/>
          </a:bodyPr>
          <a:lstStyle/>
          <a:p>
            <a:r>
              <a:rPr lang="ja-JP" altLang="en-US" sz="1653" b="1" dirty="0">
                <a:latin typeface="BIZ UDゴシック" panose="020B0400000000000000" pitchFamily="49" charset="-128"/>
                <a:ea typeface="BIZ UDゴシック" panose="020B0400000000000000" pitchFamily="49" charset="-128"/>
              </a:rPr>
              <a:t>これまでの</a:t>
            </a:r>
            <a:r>
              <a:rPr kumimoji="1" lang="ja-JP" altLang="en-US" sz="1653" b="1" dirty="0">
                <a:latin typeface="BIZ UDゴシック" panose="020B0400000000000000" pitchFamily="49" charset="-128"/>
                <a:ea typeface="BIZ UDゴシック" panose="020B0400000000000000" pitchFamily="49" charset="-128"/>
              </a:rPr>
              <a:t>受賞企業のご紹介</a:t>
            </a:r>
          </a:p>
        </p:txBody>
      </p:sp>
      <p:sp>
        <p:nvSpPr>
          <p:cNvPr id="27" name="四角形: 角を丸くする 23">
            <a:extLst>
              <a:ext uri="{FF2B5EF4-FFF2-40B4-BE49-F238E27FC236}">
                <a16:creationId xmlns:a16="http://schemas.microsoft.com/office/drawing/2014/main" id="{B0F549EB-8126-4DC1-B3B7-7727EBF42AD0}"/>
              </a:ext>
            </a:extLst>
          </p:cNvPr>
          <p:cNvSpPr/>
          <p:nvPr/>
        </p:nvSpPr>
        <p:spPr>
          <a:xfrm>
            <a:off x="174477" y="8043613"/>
            <a:ext cx="5114361" cy="360000"/>
          </a:xfrm>
          <a:prstGeom prst="roundRect">
            <a:avLst/>
          </a:prstGeom>
          <a:solidFill>
            <a:schemeClr val="accent6">
              <a:lumMod val="75000"/>
            </a:schemeClr>
          </a:solidFill>
          <a:ln w="12700">
            <a:noFill/>
          </a:ln>
        </p:spPr>
        <p:style>
          <a:lnRef idx="2">
            <a:schemeClr val="accent1">
              <a:shade val="50000"/>
            </a:schemeClr>
          </a:lnRef>
          <a:fillRef idx="1">
            <a:schemeClr val="accent1"/>
          </a:fillRef>
          <a:effectRef idx="0">
            <a:schemeClr val="accent1"/>
          </a:effectRef>
          <a:fontRef idx="minor">
            <a:schemeClr val="lt1"/>
          </a:fontRef>
        </p:style>
        <p:txBody>
          <a:bodyPr bIns="72000" rtlCol="0" anchor="ctr"/>
          <a:lstStyle/>
          <a:p>
            <a:r>
              <a:rPr kumimoji="1" lang="ja-JP" altLang="en-US" sz="1433" b="1" dirty="0">
                <a:solidFill>
                  <a:schemeClr val="bg1"/>
                </a:solidFill>
                <a:latin typeface="BIZ UDゴシック" panose="020B0400000000000000" pitchFamily="49" charset="-128"/>
                <a:ea typeface="BIZ UDゴシック" panose="020B0400000000000000" pitchFamily="49" charset="-128"/>
              </a:rPr>
              <a:t>応募要件</a:t>
            </a:r>
            <a:r>
              <a:rPr lang="ja-JP" altLang="en-US" sz="1433" b="1" dirty="0">
                <a:solidFill>
                  <a:schemeClr val="bg1"/>
                </a:solidFill>
                <a:latin typeface="BIZ UDゴシック" panose="020B0400000000000000" pitchFamily="49" charset="-128"/>
                <a:ea typeface="BIZ UDゴシック" panose="020B0400000000000000" pitchFamily="49" charset="-128"/>
              </a:rPr>
              <a:t>等は必ず募集要項をご確認ください</a:t>
            </a:r>
            <a:endParaRPr kumimoji="1" lang="ja-JP" altLang="en-US" sz="1433" b="1" dirty="0">
              <a:solidFill>
                <a:schemeClr val="bg1"/>
              </a:solidFill>
              <a:latin typeface="BIZ UDゴシック" panose="020B0400000000000000" pitchFamily="49" charset="-128"/>
              <a:ea typeface="BIZ UDゴシック" panose="020B0400000000000000" pitchFamily="49" charset="-128"/>
            </a:endParaRPr>
          </a:p>
        </p:txBody>
      </p:sp>
      <p:sp>
        <p:nvSpPr>
          <p:cNvPr id="5" name="テキスト ボックス 4"/>
          <p:cNvSpPr txBox="1"/>
          <p:nvPr/>
        </p:nvSpPr>
        <p:spPr>
          <a:xfrm>
            <a:off x="4727464" y="495504"/>
            <a:ext cx="2705877" cy="246221"/>
          </a:xfrm>
          <a:prstGeom prst="rect">
            <a:avLst/>
          </a:prstGeom>
          <a:noFill/>
        </p:spPr>
        <p:txBody>
          <a:bodyPr wrap="square" rtlCol="0">
            <a:spAutoFit/>
          </a:bodyPr>
          <a:lstStyle/>
          <a:p>
            <a:r>
              <a:rPr kumimoji="1" lang="en-US" altLang="ja-JP" sz="1000" dirty="0">
                <a:latin typeface="BIZ UDゴシック" panose="020B0400000000000000" pitchFamily="49" charset="-128"/>
                <a:ea typeface="BIZ UDゴシック" panose="020B0400000000000000" pitchFamily="49" charset="-128"/>
              </a:rPr>
              <a:t>※</a:t>
            </a:r>
            <a:r>
              <a:rPr kumimoji="1" lang="ja-JP" altLang="en-US" sz="1000" dirty="0">
                <a:latin typeface="BIZ UDゴシック" panose="020B0400000000000000" pitchFamily="49" charset="-128"/>
                <a:ea typeface="BIZ UDゴシック" panose="020B0400000000000000" pitchFamily="49" charset="-128"/>
              </a:rPr>
              <a:t>掲載情報は、各受賞年度時点の情報です。</a:t>
            </a:r>
          </a:p>
        </p:txBody>
      </p:sp>
      <p:grpSp>
        <p:nvGrpSpPr>
          <p:cNvPr id="17" name="グループ化 16">
            <a:extLst>
              <a:ext uri="{FF2B5EF4-FFF2-40B4-BE49-F238E27FC236}">
                <a16:creationId xmlns:a16="http://schemas.microsoft.com/office/drawing/2014/main" id="{B719AE8C-546B-420A-8169-08BD117B9302}"/>
              </a:ext>
            </a:extLst>
          </p:cNvPr>
          <p:cNvGrpSpPr/>
          <p:nvPr/>
        </p:nvGrpSpPr>
        <p:grpSpPr>
          <a:xfrm>
            <a:off x="174477" y="6841223"/>
            <a:ext cx="7147289" cy="1076285"/>
            <a:chOff x="174477" y="6841223"/>
            <a:chExt cx="7147289" cy="1076285"/>
          </a:xfrm>
        </p:grpSpPr>
        <p:sp>
          <p:nvSpPr>
            <p:cNvPr id="14" name="正方形/長方形 13">
              <a:extLst>
                <a:ext uri="{FF2B5EF4-FFF2-40B4-BE49-F238E27FC236}">
                  <a16:creationId xmlns:a16="http://schemas.microsoft.com/office/drawing/2014/main" id="{5B1E6161-ED3A-4915-A400-056336674902}"/>
                </a:ext>
              </a:extLst>
            </p:cNvPr>
            <p:cNvSpPr/>
            <p:nvPr/>
          </p:nvSpPr>
          <p:spPr>
            <a:xfrm>
              <a:off x="293112" y="6841223"/>
              <a:ext cx="7028654" cy="1008000"/>
            </a:xfrm>
            <a:prstGeom prst="rect">
              <a:avLst/>
            </a:prstGeom>
            <a:solidFill>
              <a:schemeClr val="accent2">
                <a:lumMod val="20000"/>
                <a:lumOff val="8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BIZ UDゴシック" panose="020B0400000000000000" pitchFamily="49" charset="-128"/>
                <a:ea typeface="BIZ UDゴシック" panose="020B0400000000000000" pitchFamily="49" charset="-128"/>
              </a:endParaRPr>
            </a:p>
          </p:txBody>
        </p:sp>
        <p:sp>
          <p:nvSpPr>
            <p:cNvPr id="28" name="テキスト ボックス 27">
              <a:extLst>
                <a:ext uri="{FF2B5EF4-FFF2-40B4-BE49-F238E27FC236}">
                  <a16:creationId xmlns:a16="http://schemas.microsoft.com/office/drawing/2014/main" id="{F07451D3-70E8-4673-ADAA-6555AC0E3267}"/>
                </a:ext>
              </a:extLst>
            </p:cNvPr>
            <p:cNvSpPr txBox="1"/>
            <p:nvPr/>
          </p:nvSpPr>
          <p:spPr>
            <a:xfrm>
              <a:off x="174477" y="6865938"/>
              <a:ext cx="7028655" cy="1051570"/>
            </a:xfrm>
            <a:prstGeom prst="rect">
              <a:avLst/>
            </a:prstGeom>
            <a:noFill/>
          </p:spPr>
          <p:txBody>
            <a:bodyPr wrap="square" rtlCol="0" anchor="t">
              <a:spAutoFit/>
            </a:bodyPr>
            <a:lstStyle/>
            <a:p>
              <a:pPr>
                <a:lnSpc>
                  <a:spcPts val="1400"/>
                </a:lnSpc>
              </a:pPr>
              <a:r>
                <a:rPr lang="ja-JP" altLang="en-US" sz="1000" b="1" dirty="0">
                  <a:latin typeface="BIZ UDゴシック" panose="020B0400000000000000" pitchFamily="49" charset="-128"/>
                  <a:ea typeface="BIZ UDゴシック" panose="020B0400000000000000" pitchFamily="49" charset="-128"/>
                </a:rPr>
                <a:t> </a:t>
              </a:r>
              <a:r>
                <a:rPr lang="en-US" altLang="ja-JP" sz="1000" b="1" dirty="0">
                  <a:latin typeface="BIZ UDゴシック" panose="020B0400000000000000" pitchFamily="49" charset="-128"/>
                  <a:ea typeface="BIZ UDゴシック" panose="020B0400000000000000" pitchFamily="49" charset="-128"/>
                </a:rPr>
                <a:t>【</a:t>
              </a:r>
              <a:r>
                <a:rPr lang="ja-JP" altLang="en-US" sz="1000" b="1" dirty="0">
                  <a:latin typeface="BIZ UDゴシック" panose="020B0400000000000000" pitchFamily="49" charset="-128"/>
                  <a:ea typeface="BIZ UDゴシック" panose="020B0400000000000000" pitchFamily="49" charset="-128"/>
                </a:rPr>
                <a:t>令和３年度</a:t>
              </a:r>
              <a:r>
                <a:rPr lang="en-US" altLang="ja-JP" sz="1000" b="1" dirty="0">
                  <a:latin typeface="BIZ UDゴシック" panose="020B0400000000000000" pitchFamily="49" charset="-128"/>
                  <a:ea typeface="BIZ UDゴシック" panose="020B0400000000000000" pitchFamily="49" charset="-128"/>
                </a:rPr>
                <a:t>】</a:t>
              </a:r>
            </a:p>
            <a:p>
              <a:pPr>
                <a:lnSpc>
                  <a:spcPts val="1000"/>
                </a:lnSpc>
              </a:pPr>
              <a:r>
                <a:rPr lang="ja-JP" altLang="en-US" sz="1000" b="1" dirty="0">
                  <a:latin typeface="BIZ UDゴシック" panose="020B0400000000000000" pitchFamily="49" charset="-128"/>
                  <a:ea typeface="BIZ UDゴシック" panose="020B0400000000000000" pitchFamily="49" charset="-128"/>
                </a:rPr>
                <a:t>　　</a:t>
              </a:r>
              <a:r>
                <a:rPr lang="ja-JP" altLang="en-US" sz="1050" b="1" dirty="0">
                  <a:latin typeface="BIZ UDゴシック" panose="020B0400000000000000" pitchFamily="49" charset="-128"/>
                  <a:ea typeface="BIZ UDゴシック" panose="020B0400000000000000" pitchFamily="49" charset="-128"/>
                </a:rPr>
                <a:t>～表彰区分１～</a:t>
              </a:r>
              <a:endParaRPr lang="en-US" altLang="ja-JP" sz="1050" b="1" dirty="0">
                <a:latin typeface="BIZ UDゴシック" panose="020B0400000000000000" pitchFamily="49" charset="-128"/>
                <a:ea typeface="BIZ UDゴシック" panose="020B0400000000000000" pitchFamily="49" charset="-128"/>
              </a:endParaRPr>
            </a:p>
            <a:p>
              <a:r>
                <a:rPr lang="ja-JP" altLang="en-US" sz="1000" b="1" dirty="0">
                  <a:latin typeface="BIZ UDゴシック" panose="020B0400000000000000" pitchFamily="49" charset="-128"/>
                  <a:ea typeface="BIZ UDゴシック" panose="020B0400000000000000" pitchFamily="49" charset="-128"/>
                </a:rPr>
                <a:t>　　</a:t>
              </a:r>
              <a:r>
                <a:rPr lang="ja-JP" altLang="en-US" sz="1400" b="1" dirty="0">
                  <a:latin typeface="BIZ UDゴシック" panose="020B0400000000000000" pitchFamily="49" charset="-128"/>
                  <a:ea typeface="BIZ UDゴシック" panose="020B0400000000000000" pitchFamily="49" charset="-128"/>
                </a:rPr>
                <a:t>社会医療法人ペガサス</a:t>
              </a:r>
              <a:r>
                <a:rPr lang="ja-JP" altLang="en-US" sz="1100" dirty="0">
                  <a:latin typeface="BIZ UDゴシック" panose="020B0400000000000000" pitchFamily="49" charset="-128"/>
                  <a:ea typeface="BIZ UDゴシック" panose="020B0400000000000000" pitchFamily="49" charset="-128"/>
                </a:rPr>
                <a:t>（堺市西区浜寺船尾町東</a:t>
              </a:r>
              <a:r>
                <a:rPr lang="en-US" altLang="ja-JP" sz="1100" dirty="0">
                  <a:latin typeface="BIZ UDゴシック" panose="020B0400000000000000" pitchFamily="49" charset="-128"/>
                  <a:ea typeface="BIZ UDゴシック" panose="020B0400000000000000" pitchFamily="49" charset="-128"/>
                </a:rPr>
                <a:t>4-244</a:t>
              </a:r>
              <a:r>
                <a:rPr lang="ja-JP" altLang="en-US" sz="1100" dirty="0">
                  <a:latin typeface="BIZ UDゴシック" panose="020B0400000000000000" pitchFamily="49" charset="-128"/>
                  <a:ea typeface="BIZ UDゴシック" panose="020B0400000000000000" pitchFamily="49" charset="-128"/>
                </a:rPr>
                <a:t>）</a:t>
              </a:r>
              <a:r>
                <a:rPr lang="en-US" altLang="ja-JP" sz="1100" dirty="0">
                  <a:latin typeface="BIZ UDゴシック" panose="020B0400000000000000" pitchFamily="49" charset="-128"/>
                  <a:ea typeface="BIZ UDゴシック" panose="020B0400000000000000" pitchFamily="49" charset="-128"/>
                </a:rPr>
                <a:t> </a:t>
              </a:r>
            </a:p>
            <a:p>
              <a:endParaRPr lang="en-US" altLang="ja-JP" sz="300" dirty="0">
                <a:latin typeface="BIZ UDゴシック" panose="020B0400000000000000" pitchFamily="49" charset="-128"/>
                <a:ea typeface="BIZ UDゴシック" panose="020B0400000000000000" pitchFamily="49" charset="-128"/>
              </a:endParaRPr>
            </a:p>
            <a:p>
              <a:pPr>
                <a:lnSpc>
                  <a:spcPts val="1000"/>
                </a:lnSpc>
              </a:pPr>
              <a:r>
                <a:rPr lang="ja-JP" altLang="en-US" sz="1000" dirty="0">
                  <a:latin typeface="BIZ UDゴシック" panose="020B0400000000000000" pitchFamily="49" charset="-128"/>
                  <a:ea typeface="BIZ UDゴシック" panose="020B0400000000000000" pitchFamily="49" charset="-128"/>
                </a:rPr>
                <a:t>　　～</a:t>
              </a:r>
              <a:r>
                <a:rPr lang="ja-JP" altLang="en-US" sz="1000" b="1" dirty="0">
                  <a:latin typeface="BIZ UDゴシック" panose="020B0400000000000000" pitchFamily="49" charset="-128"/>
                  <a:ea typeface="BIZ UDゴシック" panose="020B0400000000000000" pitchFamily="49" charset="-128"/>
                </a:rPr>
                <a:t>表彰区分２～</a:t>
              </a:r>
              <a:endParaRPr lang="en-US" altLang="ja-JP" sz="1000" b="1" dirty="0">
                <a:latin typeface="BIZ UDゴシック" panose="020B0400000000000000" pitchFamily="49" charset="-128"/>
                <a:ea typeface="BIZ UDゴシック" panose="020B0400000000000000" pitchFamily="49" charset="-128"/>
              </a:endParaRPr>
            </a:p>
            <a:p>
              <a:r>
                <a:rPr lang="ja-JP" altLang="en-US" sz="1400" b="1" dirty="0">
                  <a:latin typeface="BIZ UDゴシック" panose="020B0400000000000000" pitchFamily="49" charset="-128"/>
                  <a:ea typeface="BIZ UDゴシック" panose="020B0400000000000000" pitchFamily="49" charset="-128"/>
                </a:rPr>
                <a:t>　 株式会社やまねメディカル</a:t>
              </a:r>
              <a:r>
                <a:rPr lang="ja-JP" altLang="en-US" sz="1100" dirty="0">
                  <a:latin typeface="BIZ UDゴシック" panose="020B0400000000000000" pitchFamily="49" charset="-128"/>
                  <a:ea typeface="BIZ UDゴシック" panose="020B0400000000000000" pitchFamily="49" charset="-128"/>
                </a:rPr>
                <a:t>（府内の主な事業所 大阪市淀川区西中島</a:t>
              </a:r>
              <a:r>
                <a:rPr lang="en-US" altLang="ja-JP" sz="1100" dirty="0">
                  <a:latin typeface="BIZ UDゴシック" panose="020B0400000000000000" pitchFamily="49" charset="-128"/>
                  <a:ea typeface="BIZ UDゴシック" panose="020B0400000000000000" pitchFamily="49" charset="-128"/>
                </a:rPr>
                <a:t>4-3-22</a:t>
              </a:r>
              <a:r>
                <a:rPr lang="ja-JP" altLang="en-US" sz="1100" dirty="0">
                  <a:latin typeface="BIZ UDゴシック" panose="020B0400000000000000" pitchFamily="49" charset="-128"/>
                  <a:ea typeface="BIZ UDゴシック" panose="020B0400000000000000" pitchFamily="49" charset="-128"/>
                </a:rPr>
                <a:t>　新大阪長谷ビル</a:t>
              </a:r>
              <a:r>
                <a:rPr lang="en-US" altLang="ja-JP" sz="1100" dirty="0">
                  <a:latin typeface="BIZ UDゴシック" panose="020B0400000000000000" pitchFamily="49" charset="-128"/>
                  <a:ea typeface="BIZ UDゴシック" panose="020B0400000000000000" pitchFamily="49" charset="-128"/>
                </a:rPr>
                <a:t>1F</a:t>
              </a:r>
              <a:r>
                <a:rPr lang="ja-JP" altLang="en-US" sz="1100" dirty="0">
                  <a:latin typeface="BIZ UDゴシック" panose="020B0400000000000000" pitchFamily="49" charset="-128"/>
                  <a:ea typeface="BIZ UDゴシック" panose="020B0400000000000000" pitchFamily="49" charset="-128"/>
                </a:rPr>
                <a:t>）</a:t>
              </a:r>
              <a:r>
                <a:rPr lang="en-US" altLang="ja-JP" sz="1100" dirty="0">
                  <a:latin typeface="BIZ UDゴシック" panose="020B0400000000000000" pitchFamily="49" charset="-128"/>
                  <a:ea typeface="BIZ UDゴシック" panose="020B0400000000000000" pitchFamily="49" charset="-128"/>
                </a:rPr>
                <a:t> </a:t>
              </a:r>
              <a:r>
                <a:rPr lang="ja-JP" altLang="en-US" sz="1100" dirty="0">
                  <a:latin typeface="BIZ UDゴシック" panose="020B0400000000000000" pitchFamily="49" charset="-128"/>
                  <a:ea typeface="BIZ UDゴシック" panose="020B0400000000000000" pitchFamily="49" charset="-128"/>
                </a:rPr>
                <a:t>　　　　　　　　　　　　　　　　</a:t>
              </a:r>
              <a:endParaRPr lang="en-US" altLang="ja-JP" sz="1100" dirty="0">
                <a:latin typeface="BIZ UDゴシック" panose="020B0400000000000000" pitchFamily="49" charset="-128"/>
                <a:ea typeface="BIZ UDゴシック" panose="020B0400000000000000" pitchFamily="49" charset="-128"/>
              </a:endParaRPr>
            </a:p>
            <a:p>
              <a:endParaRPr lang="en-US" altLang="ja-JP" sz="300" b="1" dirty="0">
                <a:latin typeface="BIZ UDゴシック" panose="020B0400000000000000" pitchFamily="49" charset="-128"/>
                <a:ea typeface="BIZ UDゴシック" panose="020B0400000000000000" pitchFamily="49" charset="-128"/>
              </a:endParaRPr>
            </a:p>
          </p:txBody>
        </p:sp>
      </p:grpSp>
      <p:sp>
        <p:nvSpPr>
          <p:cNvPr id="9" name="テキスト ボックス 8">
            <a:extLst>
              <a:ext uri="{FF2B5EF4-FFF2-40B4-BE49-F238E27FC236}">
                <a16:creationId xmlns:a16="http://schemas.microsoft.com/office/drawing/2014/main" id="{368922EE-639C-41C0-AB6A-C3BEB1D76B96}"/>
              </a:ext>
            </a:extLst>
          </p:cNvPr>
          <p:cNvSpPr txBox="1"/>
          <p:nvPr/>
        </p:nvSpPr>
        <p:spPr>
          <a:xfrm>
            <a:off x="231058" y="823468"/>
            <a:ext cx="6972074" cy="5321970"/>
          </a:xfrm>
          <a:prstGeom prst="rect">
            <a:avLst/>
          </a:prstGeom>
          <a:noFill/>
        </p:spPr>
        <p:txBody>
          <a:bodyPr wrap="square" rtlCol="0">
            <a:spAutoFit/>
          </a:bodyPr>
          <a:lstStyle/>
          <a:p>
            <a:r>
              <a:rPr lang="en-US" altLang="ja-JP" sz="1400" dirty="0">
                <a:latin typeface="BIZ UDゴシック" panose="020B0400000000000000" pitchFamily="49" charset="-128"/>
                <a:ea typeface="BIZ UDゴシック" panose="020B0400000000000000" pitchFamily="49" charset="-128"/>
              </a:rPr>
              <a:t>【</a:t>
            </a:r>
            <a:r>
              <a:rPr lang="ja-JP" altLang="en-US" sz="1400" b="1" dirty="0">
                <a:latin typeface="BIZ UDゴシック" panose="020B0400000000000000" pitchFamily="49" charset="-128"/>
                <a:ea typeface="BIZ UDゴシック" panose="020B0400000000000000" pitchFamily="49" charset="-128"/>
              </a:rPr>
              <a:t>令和５年度</a:t>
            </a:r>
            <a:r>
              <a:rPr lang="en-US" altLang="ja-JP" sz="1400" dirty="0">
                <a:latin typeface="BIZ UDゴシック" panose="020B0400000000000000" pitchFamily="49" charset="-128"/>
                <a:ea typeface="BIZ UDゴシック" panose="020B0400000000000000" pitchFamily="49" charset="-128"/>
              </a:rPr>
              <a:t>】</a:t>
            </a:r>
          </a:p>
          <a:p>
            <a:pPr>
              <a:lnSpc>
                <a:spcPct val="150000"/>
              </a:lnSpc>
            </a:pPr>
            <a:r>
              <a:rPr lang="ja-JP" altLang="en-US" sz="1100" dirty="0">
                <a:latin typeface="BIZ UDゴシック" panose="020B0400000000000000" pitchFamily="49" charset="-128"/>
                <a:ea typeface="BIZ UDゴシック" panose="020B0400000000000000" pitchFamily="49" charset="-128"/>
              </a:rPr>
              <a:t>　</a:t>
            </a:r>
            <a:r>
              <a:rPr lang="ja-JP" altLang="en-US" sz="1100" b="1" dirty="0">
                <a:latin typeface="BIZ UDゴシック" panose="020B0400000000000000" pitchFamily="49" charset="-128"/>
                <a:ea typeface="BIZ UDゴシック" panose="020B0400000000000000" pitchFamily="49" charset="-128"/>
              </a:rPr>
              <a:t>～表彰区分１～</a:t>
            </a:r>
            <a:endParaRPr lang="en-US" altLang="ja-JP" sz="1100" b="1" dirty="0">
              <a:latin typeface="BIZ UDゴシック" panose="020B0400000000000000" pitchFamily="49" charset="-128"/>
              <a:ea typeface="BIZ UDゴシック" panose="020B0400000000000000" pitchFamily="49" charset="-128"/>
            </a:endParaRPr>
          </a:p>
          <a:p>
            <a:pPr>
              <a:lnSpc>
                <a:spcPct val="150000"/>
              </a:lnSpc>
            </a:pPr>
            <a:r>
              <a:rPr lang="ja-JP" altLang="en-US" sz="1400" b="1" dirty="0">
                <a:latin typeface="BIZ UDゴシック" panose="020B0400000000000000" pitchFamily="49" charset="-128"/>
                <a:ea typeface="BIZ UDゴシック" panose="020B0400000000000000" pitchFamily="49" charset="-128"/>
              </a:rPr>
              <a:t>　社会福祉法人おおとり福祉会</a:t>
            </a:r>
            <a:r>
              <a:rPr kumimoji="1" lang="ja-JP" altLang="en-US" sz="1050" dirty="0">
                <a:latin typeface="BIZ UDゴシック" panose="020B0400000000000000" pitchFamily="49" charset="-128"/>
                <a:ea typeface="BIZ UDゴシック" panose="020B0400000000000000" pitchFamily="49" charset="-128"/>
              </a:rPr>
              <a:t>（堺市西区鳳東町６丁</a:t>
            </a:r>
            <a:r>
              <a:rPr kumimoji="1" lang="en-US" altLang="ja-JP" sz="1050" dirty="0">
                <a:latin typeface="BIZ UDゴシック" panose="020B0400000000000000" pitchFamily="49" charset="-128"/>
                <a:ea typeface="BIZ UDゴシック" panose="020B0400000000000000" pitchFamily="49" charset="-128"/>
              </a:rPr>
              <a:t>659</a:t>
            </a:r>
            <a:r>
              <a:rPr kumimoji="1" lang="ja-JP" altLang="en-US" sz="1050" dirty="0">
                <a:latin typeface="BIZ UDゴシック" panose="020B0400000000000000" pitchFamily="49" charset="-128"/>
                <a:ea typeface="BIZ UDゴシック" panose="020B0400000000000000" pitchFamily="49" charset="-128"/>
              </a:rPr>
              <a:t>番地</a:t>
            </a:r>
            <a:r>
              <a:rPr kumimoji="1" lang="en-US" altLang="ja-JP" sz="1050" dirty="0">
                <a:latin typeface="BIZ UDゴシック" panose="020B0400000000000000" pitchFamily="49" charset="-128"/>
                <a:ea typeface="BIZ UDゴシック" panose="020B0400000000000000" pitchFamily="49" charset="-128"/>
              </a:rPr>
              <a:t>1</a:t>
            </a:r>
            <a:r>
              <a:rPr kumimoji="1" lang="ja-JP" altLang="en-US" sz="1050" dirty="0">
                <a:latin typeface="BIZ UDゴシック" panose="020B0400000000000000" pitchFamily="49" charset="-128"/>
                <a:ea typeface="BIZ UDゴシック" panose="020B0400000000000000" pitchFamily="49" charset="-128"/>
              </a:rPr>
              <a:t>）</a:t>
            </a:r>
            <a:endParaRPr kumimoji="1" lang="en-US" altLang="ja-JP" sz="1050" dirty="0">
              <a:latin typeface="BIZ UDゴシック" panose="020B0400000000000000" pitchFamily="49" charset="-128"/>
              <a:ea typeface="BIZ UDゴシック" panose="020B0400000000000000" pitchFamily="49" charset="-128"/>
            </a:endParaRPr>
          </a:p>
          <a:p>
            <a:r>
              <a:rPr kumimoji="1" lang="ja-JP" altLang="en-US" sz="1050" dirty="0">
                <a:latin typeface="BIZ UDゴシック" panose="020B0400000000000000" pitchFamily="49" charset="-128"/>
                <a:ea typeface="BIZ UDゴシック" panose="020B0400000000000000" pitchFamily="49" charset="-128"/>
              </a:rPr>
              <a:t>　　代表者：理事長　山本　</a:t>
            </a:r>
            <a:r>
              <a:rPr lang="ja-JP" altLang="en-US" sz="1050" dirty="0">
                <a:latin typeface="BIZ UDゴシック" panose="020B0400000000000000" pitchFamily="49" charset="-128"/>
                <a:ea typeface="BIZ UDゴシック" panose="020B0400000000000000" pitchFamily="49" charset="-128"/>
              </a:rPr>
              <a:t>鉄也　　設立：昭和</a:t>
            </a:r>
            <a:r>
              <a:rPr lang="en-US" altLang="ja-JP" sz="1050" dirty="0">
                <a:latin typeface="BIZ UDゴシック" panose="020B0400000000000000" pitchFamily="49" charset="-128"/>
                <a:ea typeface="BIZ UDゴシック" panose="020B0400000000000000" pitchFamily="49" charset="-128"/>
              </a:rPr>
              <a:t>61</a:t>
            </a:r>
            <a:r>
              <a:rPr lang="ja-JP" altLang="en-US" sz="1050" dirty="0">
                <a:latin typeface="BIZ UDゴシック" panose="020B0400000000000000" pitchFamily="49" charset="-128"/>
                <a:ea typeface="BIZ UDゴシック" panose="020B0400000000000000" pitchFamily="49" charset="-128"/>
              </a:rPr>
              <a:t>年</a:t>
            </a:r>
            <a:r>
              <a:rPr lang="en-US" altLang="ja-JP" sz="1050" dirty="0">
                <a:latin typeface="BIZ UDゴシック" panose="020B0400000000000000" pitchFamily="49" charset="-128"/>
                <a:ea typeface="BIZ UDゴシック" panose="020B0400000000000000" pitchFamily="49" charset="-128"/>
              </a:rPr>
              <a:t>10</a:t>
            </a:r>
            <a:r>
              <a:rPr lang="ja-JP" altLang="en-US" sz="1050" dirty="0">
                <a:latin typeface="BIZ UDゴシック" panose="020B0400000000000000" pitchFamily="49" charset="-128"/>
                <a:ea typeface="BIZ UDゴシック" panose="020B0400000000000000" pitchFamily="49" charset="-128"/>
              </a:rPr>
              <a:t>月　</a:t>
            </a:r>
            <a:br>
              <a:rPr kumimoji="1" lang="ja-JP" altLang="en-US" sz="1050" dirty="0">
                <a:latin typeface="BIZ UDゴシック" panose="020B0400000000000000" pitchFamily="49" charset="-128"/>
                <a:ea typeface="BIZ UDゴシック" panose="020B0400000000000000" pitchFamily="49" charset="-128"/>
              </a:rPr>
            </a:br>
            <a:r>
              <a:rPr kumimoji="1" lang="ja-JP" altLang="en-US" sz="1050" dirty="0">
                <a:latin typeface="BIZ UDゴシック" panose="020B0400000000000000" pitchFamily="49" charset="-128"/>
                <a:ea typeface="BIZ UDゴシック" panose="020B0400000000000000" pitchFamily="49" charset="-128"/>
              </a:rPr>
              <a:t>　　業種：高齢者介護事業　　　　　職員数：</a:t>
            </a:r>
            <a:r>
              <a:rPr lang="en-US" altLang="ja-JP" sz="1050" dirty="0">
                <a:latin typeface="BIZ UDゴシック" panose="020B0400000000000000" pitchFamily="49" charset="-128"/>
                <a:ea typeface="BIZ UDゴシック" panose="020B0400000000000000" pitchFamily="49" charset="-128"/>
              </a:rPr>
              <a:t>159</a:t>
            </a:r>
            <a:r>
              <a:rPr lang="ja-JP" altLang="en-US" sz="1050" dirty="0">
                <a:latin typeface="BIZ UDゴシック" panose="020B0400000000000000" pitchFamily="49" charset="-128"/>
                <a:ea typeface="BIZ UDゴシック" panose="020B0400000000000000" pitchFamily="49" charset="-128"/>
              </a:rPr>
              <a:t>人</a:t>
            </a:r>
            <a:r>
              <a:rPr kumimoji="1" lang="ja-JP" altLang="en-US" sz="1050" dirty="0">
                <a:latin typeface="BIZ UDゴシック" panose="020B0400000000000000" pitchFamily="49" charset="-128"/>
                <a:ea typeface="BIZ UDゴシック" panose="020B0400000000000000" pitchFamily="49" charset="-128"/>
              </a:rPr>
              <a:t>（令和</a:t>
            </a:r>
            <a:r>
              <a:rPr kumimoji="1" lang="en-US" altLang="ja-JP" sz="1050" dirty="0">
                <a:latin typeface="BIZ UDゴシック" panose="020B0400000000000000" pitchFamily="49" charset="-128"/>
                <a:ea typeface="BIZ UDゴシック" panose="020B0400000000000000" pitchFamily="49" charset="-128"/>
              </a:rPr>
              <a:t>5</a:t>
            </a:r>
            <a:r>
              <a:rPr kumimoji="1" lang="ja-JP" altLang="en-US" sz="1050" dirty="0">
                <a:latin typeface="BIZ UDゴシック" panose="020B0400000000000000" pitchFamily="49" charset="-128"/>
                <a:ea typeface="BIZ UDゴシック" panose="020B0400000000000000" pitchFamily="49" charset="-128"/>
              </a:rPr>
              <a:t>年</a:t>
            </a:r>
            <a:r>
              <a:rPr kumimoji="1" lang="en-US" altLang="ja-JP" sz="1050" dirty="0">
                <a:latin typeface="BIZ UDゴシック" panose="020B0400000000000000" pitchFamily="49" charset="-128"/>
                <a:ea typeface="BIZ UDゴシック" panose="020B0400000000000000" pitchFamily="49" charset="-128"/>
              </a:rPr>
              <a:t>6</a:t>
            </a:r>
            <a:r>
              <a:rPr kumimoji="1" lang="ja-JP" altLang="en-US" sz="1050" dirty="0">
                <a:latin typeface="BIZ UDゴシック" panose="020B0400000000000000" pitchFamily="49" charset="-128"/>
                <a:ea typeface="BIZ UDゴシック" panose="020B0400000000000000" pitchFamily="49" charset="-128"/>
              </a:rPr>
              <a:t>月</a:t>
            </a:r>
            <a:r>
              <a:rPr kumimoji="1" lang="en-US" altLang="ja-JP" sz="1050" dirty="0">
                <a:latin typeface="BIZ UDゴシック" panose="020B0400000000000000" pitchFamily="49" charset="-128"/>
                <a:ea typeface="BIZ UDゴシック" panose="020B0400000000000000" pitchFamily="49" charset="-128"/>
              </a:rPr>
              <a:t>1</a:t>
            </a:r>
            <a:r>
              <a:rPr kumimoji="1" lang="ja-JP" altLang="en-US" sz="1050" dirty="0">
                <a:latin typeface="BIZ UDゴシック" panose="020B0400000000000000" pitchFamily="49" charset="-128"/>
                <a:ea typeface="BIZ UDゴシック" panose="020B0400000000000000" pitchFamily="49" charset="-128"/>
              </a:rPr>
              <a:t>日現在）</a:t>
            </a:r>
            <a:endParaRPr kumimoji="1" lang="en-US" altLang="ja-JP" sz="1050" dirty="0">
              <a:latin typeface="BIZ UDゴシック" panose="020B0400000000000000" pitchFamily="49" charset="-128"/>
              <a:ea typeface="BIZ UDゴシック" panose="020B0400000000000000" pitchFamily="49" charset="-128"/>
            </a:endParaRPr>
          </a:p>
          <a:p>
            <a:pPr>
              <a:lnSpc>
                <a:spcPts val="500"/>
              </a:lnSpc>
            </a:pPr>
            <a:endParaRPr kumimoji="1" lang="en-US" altLang="ja-JP" sz="1050" dirty="0">
              <a:latin typeface="BIZ UDゴシック" panose="020B0400000000000000" pitchFamily="49" charset="-128"/>
              <a:ea typeface="BIZ UDゴシック" panose="020B0400000000000000" pitchFamily="49" charset="-128"/>
            </a:endParaRPr>
          </a:p>
          <a:p>
            <a:r>
              <a:rPr kumimoji="1" lang="ja-JP" altLang="en-US" sz="1050" dirty="0">
                <a:latin typeface="BIZ UDゴシック" panose="020B0400000000000000" pitchFamily="49" charset="-128"/>
                <a:ea typeface="BIZ UDゴシック" panose="020B0400000000000000" pitchFamily="49" charset="-128"/>
              </a:rPr>
              <a:t>　　◆ひとり親の雇用状況　正職員に占めるひとり親の割合 </a:t>
            </a:r>
            <a:r>
              <a:rPr lang="en-US" altLang="ja-JP" sz="1050" dirty="0">
                <a:latin typeface="BIZ UDゴシック" panose="020B0400000000000000" pitchFamily="49" charset="-128"/>
                <a:ea typeface="BIZ UDゴシック" panose="020B0400000000000000" pitchFamily="49" charset="-128"/>
              </a:rPr>
              <a:t>6.92</a:t>
            </a:r>
            <a:r>
              <a:rPr kumimoji="1" lang="en-US" altLang="ja-JP" sz="1050" dirty="0">
                <a:latin typeface="BIZ UDゴシック" panose="020B0400000000000000" pitchFamily="49" charset="-128"/>
                <a:ea typeface="BIZ UDゴシック" panose="020B0400000000000000" pitchFamily="49" charset="-128"/>
              </a:rPr>
              <a:t>%</a:t>
            </a:r>
          </a:p>
          <a:p>
            <a:pPr>
              <a:lnSpc>
                <a:spcPts val="600"/>
              </a:lnSpc>
            </a:pPr>
            <a:r>
              <a:rPr lang="ja-JP" altLang="en-US" sz="1050" dirty="0">
                <a:latin typeface="BIZ UDゴシック" panose="020B0400000000000000" pitchFamily="49" charset="-128"/>
                <a:ea typeface="BIZ UDゴシック" panose="020B0400000000000000" pitchFamily="49" charset="-128"/>
              </a:rPr>
              <a:t>　　</a:t>
            </a:r>
            <a:endParaRPr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◆受賞のポイント</a:t>
            </a:r>
          </a:p>
          <a:p>
            <a:r>
              <a:rPr lang="ja-JP" altLang="en-US" sz="1050" dirty="0">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産後・育休後の職場復帰にあたり、保育園に預けることが出来ない</a:t>
            </a:r>
            <a:endParaRPr kumimoji="1"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日曜日の勤務や、早出・遅出の変則勤務を免除する取組を行っていること、扶養手当の支給による金銭的</a:t>
            </a:r>
            <a:endParaRPr kumimoji="1"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補助を行っていることが、ひとり親家庭を含めた子育て世帯にとって有用な取組であり評価できる。</a:t>
            </a:r>
            <a:endParaRPr kumimoji="1"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さらに家庭の事情により特定の曜日や夜勤が出来なくなった場合も、正職員の身分を維持しながら</a:t>
            </a:r>
            <a:endParaRPr kumimoji="1"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勤務を継続できる「限定正職員制度」を設けていることは、ひとり親が子育てと仕事を両立するために</a:t>
            </a:r>
            <a:endParaRPr kumimoji="1"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重要な取組である。</a:t>
            </a:r>
          </a:p>
          <a:p>
            <a:endParaRPr lang="en-US" altLang="ja-JP" sz="1100" dirty="0">
              <a:latin typeface="BIZ UDゴシック" panose="020B0400000000000000" pitchFamily="49" charset="-128"/>
              <a:ea typeface="BIZ UDゴシック" panose="020B0400000000000000" pitchFamily="49" charset="-128"/>
            </a:endParaRPr>
          </a:p>
          <a:p>
            <a:endParaRPr lang="en-US" altLang="ja-JP" sz="1100" dirty="0">
              <a:latin typeface="BIZ UDゴシック" panose="020B0400000000000000" pitchFamily="49" charset="-128"/>
              <a:ea typeface="BIZ UDゴシック" panose="020B0400000000000000" pitchFamily="49" charset="-128"/>
            </a:endParaRPr>
          </a:p>
          <a:p>
            <a:pPr>
              <a:lnSpc>
                <a:spcPct val="150000"/>
              </a:lnSpc>
            </a:pPr>
            <a:r>
              <a:rPr lang="ja-JP" altLang="en-US" sz="1100" dirty="0">
                <a:latin typeface="BIZ UDゴシック" panose="020B0400000000000000" pitchFamily="49" charset="-128"/>
                <a:ea typeface="BIZ UDゴシック" panose="020B0400000000000000" pitchFamily="49" charset="-128"/>
              </a:rPr>
              <a:t>　</a:t>
            </a:r>
            <a:r>
              <a:rPr lang="ja-JP" altLang="en-US" sz="1100" b="1" dirty="0">
                <a:latin typeface="BIZ UDゴシック" panose="020B0400000000000000" pitchFamily="49" charset="-128"/>
                <a:ea typeface="BIZ UDゴシック" panose="020B0400000000000000" pitchFamily="49" charset="-128"/>
              </a:rPr>
              <a:t>～表彰区分２～</a:t>
            </a:r>
            <a:endParaRPr lang="en-US" altLang="ja-JP" sz="1100" b="1" dirty="0">
              <a:latin typeface="BIZ UDゴシック" panose="020B0400000000000000" pitchFamily="49" charset="-128"/>
              <a:ea typeface="BIZ UDゴシック" panose="020B0400000000000000" pitchFamily="49" charset="-128"/>
            </a:endParaRPr>
          </a:p>
          <a:p>
            <a:pPr>
              <a:lnSpc>
                <a:spcPct val="150000"/>
              </a:lnSpc>
            </a:pPr>
            <a:r>
              <a:rPr lang="ja-JP" altLang="en-US" sz="1400" b="1" dirty="0">
                <a:latin typeface="BIZ UDゴシック" panose="020B0400000000000000" pitchFamily="49" charset="-128"/>
                <a:ea typeface="BIZ UDゴシック" panose="020B0400000000000000" pitchFamily="49" charset="-128"/>
              </a:rPr>
              <a:t>　カンケンフローシステム株式会社</a:t>
            </a:r>
            <a:r>
              <a:rPr kumimoji="1" lang="ja-JP" altLang="en-US" sz="1050" dirty="0">
                <a:latin typeface="BIZ UDゴシック" panose="020B0400000000000000" pitchFamily="49" charset="-128"/>
                <a:ea typeface="BIZ UDゴシック" panose="020B0400000000000000" pitchFamily="49" charset="-128"/>
              </a:rPr>
              <a:t>（寝屋川市大成町</a:t>
            </a:r>
            <a:r>
              <a:rPr kumimoji="1" lang="en-US" altLang="ja-JP" sz="1050">
                <a:latin typeface="BIZ UDゴシック" panose="020B0400000000000000" pitchFamily="49" charset="-128"/>
                <a:ea typeface="BIZ UDゴシック" panose="020B0400000000000000" pitchFamily="49" charset="-128"/>
              </a:rPr>
              <a:t>13-5</a:t>
            </a:r>
            <a:r>
              <a:rPr kumimoji="1" lang="ja-JP" altLang="en-US" sz="1050">
                <a:latin typeface="BIZ UDゴシック" panose="020B0400000000000000" pitchFamily="49" charset="-128"/>
                <a:ea typeface="BIZ UDゴシック" panose="020B0400000000000000" pitchFamily="49" charset="-128"/>
              </a:rPr>
              <a:t>）</a:t>
            </a:r>
            <a:endParaRPr kumimoji="1" lang="en-US" altLang="ja-JP" sz="1050" dirty="0">
              <a:latin typeface="BIZ UDゴシック" panose="020B0400000000000000" pitchFamily="49" charset="-128"/>
              <a:ea typeface="BIZ UDゴシック" panose="020B0400000000000000" pitchFamily="49" charset="-128"/>
            </a:endParaRPr>
          </a:p>
          <a:p>
            <a:r>
              <a:rPr kumimoji="1" lang="ja-JP" altLang="en-US" sz="1050" dirty="0">
                <a:latin typeface="BIZ UDゴシック" panose="020B0400000000000000" pitchFamily="49" charset="-128"/>
                <a:ea typeface="BIZ UDゴシック" panose="020B0400000000000000" pitchFamily="49" charset="-128"/>
              </a:rPr>
              <a:t>　　代表者：代表取締役　飯野　勝久　　設立：昭和</a:t>
            </a:r>
            <a:r>
              <a:rPr lang="en-US" altLang="ja-JP" sz="1050" dirty="0">
                <a:latin typeface="BIZ UDゴシック" panose="020B0400000000000000" pitchFamily="49" charset="-128"/>
                <a:ea typeface="BIZ UDゴシック" panose="020B0400000000000000" pitchFamily="49" charset="-128"/>
              </a:rPr>
              <a:t>46</a:t>
            </a:r>
            <a:r>
              <a:rPr kumimoji="1" lang="ja-JP" altLang="en-US" sz="1050" dirty="0">
                <a:latin typeface="BIZ UDゴシック" panose="020B0400000000000000" pitchFamily="49" charset="-128"/>
                <a:ea typeface="BIZ UDゴシック" panose="020B0400000000000000" pitchFamily="49" charset="-128"/>
              </a:rPr>
              <a:t>年</a:t>
            </a:r>
            <a:r>
              <a:rPr kumimoji="1" lang="en-US" altLang="ja-JP" sz="1050" dirty="0">
                <a:latin typeface="BIZ UDゴシック" panose="020B0400000000000000" pitchFamily="49" charset="-128"/>
                <a:ea typeface="BIZ UDゴシック" panose="020B0400000000000000" pitchFamily="49" charset="-128"/>
              </a:rPr>
              <a:t>10</a:t>
            </a:r>
            <a:r>
              <a:rPr kumimoji="1" lang="ja-JP" altLang="en-US" sz="1050" dirty="0">
                <a:latin typeface="BIZ UDゴシック" panose="020B0400000000000000" pitchFamily="49" charset="-128"/>
                <a:ea typeface="BIZ UDゴシック" panose="020B0400000000000000" pitchFamily="49" charset="-128"/>
              </a:rPr>
              <a:t>月</a:t>
            </a:r>
            <a:br>
              <a:rPr kumimoji="1" lang="en-US" altLang="ja-JP" sz="1050" dirty="0">
                <a:latin typeface="BIZ UDゴシック" panose="020B0400000000000000" pitchFamily="49" charset="-128"/>
                <a:ea typeface="BIZ UDゴシック" panose="020B0400000000000000" pitchFamily="49" charset="-128"/>
              </a:rPr>
            </a:br>
            <a:r>
              <a:rPr kumimoji="1" lang="ja-JP" altLang="en-US" sz="1050" dirty="0">
                <a:latin typeface="BIZ UDゴシック" panose="020B0400000000000000" pitchFamily="49" charset="-128"/>
                <a:ea typeface="BIZ UDゴシック" panose="020B0400000000000000" pitchFamily="49" charset="-128"/>
              </a:rPr>
              <a:t>　　業種：ゴム製造業　　　　　　　　　職員数：</a:t>
            </a:r>
            <a:r>
              <a:rPr kumimoji="1" lang="en-US" altLang="ja-JP" sz="1050" dirty="0">
                <a:latin typeface="BIZ UDゴシック" panose="020B0400000000000000" pitchFamily="49" charset="-128"/>
                <a:ea typeface="BIZ UDゴシック" panose="020B0400000000000000" pitchFamily="49" charset="-128"/>
              </a:rPr>
              <a:t> 23</a:t>
            </a:r>
            <a:r>
              <a:rPr kumimoji="1" lang="ja-JP" altLang="en-US" sz="1050" dirty="0">
                <a:latin typeface="BIZ UDゴシック" panose="020B0400000000000000" pitchFamily="49" charset="-128"/>
                <a:ea typeface="BIZ UDゴシック" panose="020B0400000000000000" pitchFamily="49" charset="-128"/>
              </a:rPr>
              <a:t>人（令和</a:t>
            </a:r>
            <a:r>
              <a:rPr lang="en-US" altLang="ja-JP" sz="1050" dirty="0">
                <a:latin typeface="BIZ UDゴシック" panose="020B0400000000000000" pitchFamily="49" charset="-128"/>
                <a:ea typeface="BIZ UDゴシック" panose="020B0400000000000000" pitchFamily="49" charset="-128"/>
              </a:rPr>
              <a:t>5</a:t>
            </a:r>
            <a:r>
              <a:rPr kumimoji="1" lang="ja-JP" altLang="en-US" sz="1050" dirty="0">
                <a:latin typeface="BIZ UDゴシック" panose="020B0400000000000000" pitchFamily="49" charset="-128"/>
                <a:ea typeface="BIZ UDゴシック" panose="020B0400000000000000" pitchFamily="49" charset="-128"/>
              </a:rPr>
              <a:t>年</a:t>
            </a:r>
            <a:r>
              <a:rPr kumimoji="1" lang="en-US" altLang="ja-JP" sz="1050" dirty="0">
                <a:latin typeface="BIZ UDゴシック" panose="020B0400000000000000" pitchFamily="49" charset="-128"/>
                <a:ea typeface="BIZ UDゴシック" panose="020B0400000000000000" pitchFamily="49" charset="-128"/>
              </a:rPr>
              <a:t>6</a:t>
            </a:r>
            <a:r>
              <a:rPr kumimoji="1" lang="ja-JP" altLang="en-US" sz="1050" dirty="0">
                <a:latin typeface="BIZ UDゴシック" panose="020B0400000000000000" pitchFamily="49" charset="-128"/>
                <a:ea typeface="BIZ UDゴシック" panose="020B0400000000000000" pitchFamily="49" charset="-128"/>
              </a:rPr>
              <a:t>月</a:t>
            </a:r>
            <a:r>
              <a:rPr kumimoji="1" lang="en-US" altLang="ja-JP" sz="1050" dirty="0">
                <a:latin typeface="BIZ UDゴシック" panose="020B0400000000000000" pitchFamily="49" charset="-128"/>
                <a:ea typeface="BIZ UDゴシック" panose="020B0400000000000000" pitchFamily="49" charset="-128"/>
              </a:rPr>
              <a:t>1</a:t>
            </a:r>
            <a:r>
              <a:rPr kumimoji="1" lang="ja-JP" altLang="en-US" sz="1050" dirty="0">
                <a:latin typeface="BIZ UDゴシック" panose="020B0400000000000000" pitchFamily="49" charset="-128"/>
                <a:ea typeface="BIZ UDゴシック" panose="020B0400000000000000" pitchFamily="49" charset="-128"/>
              </a:rPr>
              <a:t>日現在）</a:t>
            </a:r>
            <a:endParaRPr kumimoji="1" lang="en-US" altLang="ja-JP" sz="1050" dirty="0">
              <a:latin typeface="BIZ UDゴシック" panose="020B0400000000000000" pitchFamily="49" charset="-128"/>
              <a:ea typeface="BIZ UDゴシック" panose="020B0400000000000000" pitchFamily="49" charset="-128"/>
            </a:endParaRPr>
          </a:p>
          <a:p>
            <a:pPr>
              <a:lnSpc>
                <a:spcPts val="500"/>
              </a:lnSpc>
            </a:pPr>
            <a:endParaRPr kumimoji="1" lang="en-US" altLang="ja-JP" sz="1050" dirty="0">
              <a:latin typeface="BIZ UDゴシック" panose="020B0400000000000000" pitchFamily="49" charset="-128"/>
              <a:ea typeface="BIZ UDゴシック" panose="020B0400000000000000" pitchFamily="49" charset="-128"/>
            </a:endParaRPr>
          </a:p>
          <a:p>
            <a:r>
              <a:rPr kumimoji="1" lang="ja-JP" altLang="en-US" sz="1050" dirty="0">
                <a:latin typeface="BIZ UDゴシック" panose="020B0400000000000000" pitchFamily="49" charset="-128"/>
                <a:ea typeface="BIZ UDゴシック" panose="020B0400000000000000" pitchFamily="49" charset="-128"/>
              </a:rPr>
              <a:t>　　◆ひとり親の雇用状況　正職員に占めるひとり親の割合 </a:t>
            </a:r>
            <a:r>
              <a:rPr kumimoji="1" lang="en-US" altLang="ja-JP" sz="1050" dirty="0">
                <a:latin typeface="BIZ UDゴシック" panose="020B0400000000000000" pitchFamily="49" charset="-128"/>
                <a:ea typeface="BIZ UDゴシック" panose="020B0400000000000000" pitchFamily="49" charset="-128"/>
              </a:rPr>
              <a:t>8.7%</a:t>
            </a:r>
          </a:p>
          <a:p>
            <a:pPr>
              <a:lnSpc>
                <a:spcPts val="600"/>
              </a:lnSpc>
            </a:pPr>
            <a:endParaRPr kumimoji="1" lang="en-US" altLang="ja-JP" sz="1050" dirty="0">
              <a:latin typeface="BIZ UDゴシック" panose="020B0400000000000000" pitchFamily="49" charset="-128"/>
              <a:ea typeface="BIZ UDゴシック" panose="020B0400000000000000" pitchFamily="49" charset="-128"/>
            </a:endParaRPr>
          </a:p>
          <a:p>
            <a:r>
              <a:rPr kumimoji="1" lang="ja-JP" altLang="en-US" sz="1050" dirty="0">
                <a:latin typeface="BIZ UDゴシック" panose="020B0400000000000000" pitchFamily="49" charset="-128"/>
                <a:ea typeface="BIZ UDゴシック" panose="020B0400000000000000" pitchFamily="49" charset="-128"/>
              </a:rPr>
              <a:t>　　◆受賞のポイント</a:t>
            </a:r>
          </a:p>
          <a:p>
            <a:r>
              <a:rPr kumimoji="1" lang="ja-JP" altLang="en-US" sz="1050" dirty="0">
                <a:latin typeface="BIZ UDゴシック" panose="020B0400000000000000" pitchFamily="49" charset="-128"/>
                <a:ea typeface="BIZ UDゴシック" panose="020B0400000000000000" pitchFamily="49" charset="-128"/>
              </a:rPr>
              <a:t>　　　有給休暇に加えて子どものために特別休暇を取得できる制度はすぐれた取組であり評価できる。また、</a:t>
            </a:r>
            <a:endParaRPr kumimoji="1"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様々な手法による相談窓口を設置し、寄せられた相談から休暇制度の見直しを行ったことに加え、大規模</a:t>
            </a:r>
            <a:endParaRPr kumimoji="1"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なシステムを導入せずとも、休暇の管理方法を変えることで迅速に制度の変更がなされており、小規模</a:t>
            </a:r>
            <a:endParaRPr kumimoji="1"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事業所であることを活かした柔軟な対応がなされている。さらに、ひとり親世帯や子ども食堂に対して</a:t>
            </a:r>
            <a:endParaRPr kumimoji="1" lang="en-US" altLang="ja-JP" sz="1050" dirty="0">
              <a:latin typeface="BIZ UDゴシック" panose="020B0400000000000000" pitchFamily="49" charset="-128"/>
              <a:ea typeface="BIZ UDゴシック" panose="020B0400000000000000" pitchFamily="49" charset="-128"/>
            </a:endParaRPr>
          </a:p>
          <a:p>
            <a:r>
              <a:rPr lang="ja-JP" altLang="en-US" sz="1050" dirty="0">
                <a:latin typeface="BIZ UDゴシック" panose="020B0400000000000000" pitchFamily="49" charset="-128"/>
                <a:ea typeface="BIZ UDゴシック" panose="020B0400000000000000" pitchFamily="49" charset="-128"/>
              </a:rPr>
              <a:t>　　　</a:t>
            </a:r>
            <a:r>
              <a:rPr kumimoji="1" lang="ja-JP" altLang="en-US" sz="1050" dirty="0">
                <a:latin typeface="BIZ UDゴシック" panose="020B0400000000000000" pitchFamily="49" charset="-128"/>
                <a:ea typeface="BIZ UDゴシック" panose="020B0400000000000000" pitchFamily="49" charset="-128"/>
              </a:rPr>
              <a:t>お米を配布する取組は、社会貢献として、ひとり親家庭の貧困対策に資する取組である。</a:t>
            </a:r>
          </a:p>
        </p:txBody>
      </p:sp>
      <p:sp>
        <p:nvSpPr>
          <p:cNvPr id="7" name="五角形 6">
            <a:extLst>
              <a:ext uri="{FF2B5EF4-FFF2-40B4-BE49-F238E27FC236}">
                <a16:creationId xmlns:a16="http://schemas.microsoft.com/office/drawing/2014/main" id="{7D5DF6C7-5314-4A68-9432-1A3A4F2635D4}"/>
              </a:ext>
            </a:extLst>
          </p:cNvPr>
          <p:cNvSpPr/>
          <p:nvPr/>
        </p:nvSpPr>
        <p:spPr>
          <a:xfrm>
            <a:off x="375838" y="8494340"/>
            <a:ext cx="1077239" cy="1025942"/>
          </a:xfrm>
          <a:prstGeom prst="pentagon">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144000" rtlCol="0" anchor="ctr"/>
          <a:lstStyle/>
          <a:p>
            <a:pPr algn="ctr"/>
            <a:r>
              <a:rPr lang="ja-JP" altLang="en-US" dirty="0">
                <a:latin typeface="BIZ UDゴシック" panose="020B0400000000000000" pitchFamily="49" charset="-128"/>
                <a:ea typeface="BIZ UDゴシック" panose="020B0400000000000000" pitchFamily="49" charset="-128"/>
              </a:rPr>
              <a:t>応募要件</a:t>
            </a:r>
            <a:endParaRPr lang="en-US" altLang="ja-JP" dirty="0">
              <a:latin typeface="BIZ UDゴシック" panose="020B0400000000000000" pitchFamily="49" charset="-128"/>
              <a:ea typeface="BIZ UDゴシック" panose="020B0400000000000000" pitchFamily="49" charset="-128"/>
            </a:endParaRPr>
          </a:p>
          <a:p>
            <a:pPr algn="ctr"/>
            <a:r>
              <a:rPr lang="en-US" altLang="ja-JP" sz="900" dirty="0">
                <a:latin typeface="BIZ UDゴシック" panose="020B0400000000000000" pitchFamily="49" charset="-128"/>
                <a:ea typeface="BIZ UDゴシック" panose="020B0400000000000000" pitchFamily="49" charset="-128"/>
              </a:rPr>
              <a:t>(</a:t>
            </a:r>
            <a:r>
              <a:rPr lang="ja-JP" altLang="en-US" sz="900" dirty="0">
                <a:latin typeface="BIZ UDゴシック" panose="020B0400000000000000" pitchFamily="49" charset="-128"/>
                <a:ea typeface="BIZ UDゴシック" panose="020B0400000000000000" pitchFamily="49" charset="-128"/>
              </a:rPr>
              <a:t>主なもの</a:t>
            </a:r>
            <a:r>
              <a:rPr lang="en-US" altLang="ja-JP" sz="900" dirty="0">
                <a:latin typeface="BIZ UDゴシック" panose="020B0400000000000000" pitchFamily="49" charset="-128"/>
                <a:ea typeface="BIZ UDゴシック" panose="020B0400000000000000" pitchFamily="49" charset="-128"/>
              </a:rPr>
              <a:t>)</a:t>
            </a:r>
            <a:endParaRPr kumimoji="1" lang="ja-JP" altLang="en-US" sz="900" dirty="0">
              <a:latin typeface="BIZ UDゴシック" panose="020B0400000000000000" pitchFamily="49" charset="-128"/>
              <a:ea typeface="BIZ UDゴシック" panose="020B0400000000000000" pitchFamily="49" charset="-128"/>
            </a:endParaRPr>
          </a:p>
        </p:txBody>
      </p:sp>
      <p:pic>
        <p:nvPicPr>
          <p:cNvPr id="10" name="図 9">
            <a:extLst>
              <a:ext uri="{FF2B5EF4-FFF2-40B4-BE49-F238E27FC236}">
                <a16:creationId xmlns:a16="http://schemas.microsoft.com/office/drawing/2014/main" id="{DCA4D989-580F-47AC-9C42-A1DCC736F5A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288838" y="3727441"/>
            <a:ext cx="1791664" cy="1164582"/>
          </a:xfrm>
          <a:prstGeom prst="rect">
            <a:avLst/>
          </a:prstGeom>
        </p:spPr>
      </p:pic>
      <p:sp>
        <p:nvSpPr>
          <p:cNvPr id="41" name="テキスト ボックス 40">
            <a:extLst>
              <a:ext uri="{FF2B5EF4-FFF2-40B4-BE49-F238E27FC236}">
                <a16:creationId xmlns:a16="http://schemas.microsoft.com/office/drawing/2014/main" id="{CCAF9474-BB4C-466C-9074-B94F1A889A59}"/>
              </a:ext>
            </a:extLst>
          </p:cNvPr>
          <p:cNvSpPr txBox="1"/>
          <p:nvPr/>
        </p:nvSpPr>
        <p:spPr>
          <a:xfrm>
            <a:off x="1901144" y="9949024"/>
            <a:ext cx="5522095" cy="523220"/>
          </a:xfrm>
          <a:prstGeom prst="rect">
            <a:avLst/>
          </a:prstGeom>
          <a:noFill/>
        </p:spPr>
        <p:txBody>
          <a:bodyPr wrap="square">
            <a:spAutoFit/>
          </a:bodyPr>
          <a:lstStyle/>
          <a:p>
            <a:r>
              <a:rPr lang="ja-JP" altLang="en-US" sz="1400" dirty="0">
                <a:latin typeface="BIZ UDゴシック" panose="020B0400000000000000" pitchFamily="49" charset="-128"/>
                <a:ea typeface="BIZ UDゴシック" panose="020B0400000000000000" pitchFamily="49" charset="-128"/>
              </a:rPr>
              <a:t>応募用紙に必要事項を記載のうえ、添付書類ととも応募期間内に、事務局へ電子メール、郵送または持参にて提出してください。</a:t>
            </a:r>
          </a:p>
        </p:txBody>
      </p:sp>
      <p:sp>
        <p:nvSpPr>
          <p:cNvPr id="44" name="矢印: 五方向 43">
            <a:extLst>
              <a:ext uri="{FF2B5EF4-FFF2-40B4-BE49-F238E27FC236}">
                <a16:creationId xmlns:a16="http://schemas.microsoft.com/office/drawing/2014/main" id="{6796C693-E2CD-4315-B063-389AE4474855}"/>
              </a:ext>
            </a:extLst>
          </p:cNvPr>
          <p:cNvSpPr/>
          <p:nvPr/>
        </p:nvSpPr>
        <p:spPr>
          <a:xfrm>
            <a:off x="293111" y="9795910"/>
            <a:ext cx="1552629" cy="799741"/>
          </a:xfrm>
          <a:prstGeom prst="homePlate">
            <a:avLst/>
          </a:prstGeom>
          <a:solidFill>
            <a:srgbClr val="33CC33"/>
          </a:solidFill>
          <a:ln>
            <a:noFill/>
          </a:ln>
        </p:spPr>
        <p:style>
          <a:lnRef idx="2">
            <a:schemeClr val="accent1">
              <a:shade val="50000"/>
            </a:schemeClr>
          </a:lnRef>
          <a:fillRef idx="1">
            <a:schemeClr val="accent1"/>
          </a:fillRef>
          <a:effectRef idx="0">
            <a:schemeClr val="accent1"/>
          </a:effectRef>
          <a:fontRef idx="minor">
            <a:schemeClr val="lt1"/>
          </a:fontRef>
        </p:style>
        <p:txBody>
          <a:bodyPr lIns="0" tIns="0" rIns="0" bIns="72000" rtlCol="0" anchor="ctr"/>
          <a:lstStyle/>
          <a:p>
            <a:pPr algn="ctr"/>
            <a:r>
              <a:rPr lang="ja-JP" altLang="en-US" dirty="0">
                <a:latin typeface="BIZ UDゴシック" panose="020B0400000000000000" pitchFamily="49" charset="-128"/>
                <a:ea typeface="BIZ UDゴシック" panose="020B0400000000000000" pitchFamily="49" charset="-128"/>
              </a:rPr>
              <a:t>応募</a:t>
            </a:r>
            <a:endParaRPr lang="en-US" altLang="ja-JP" dirty="0">
              <a:latin typeface="BIZ UDゴシック" panose="020B0400000000000000" pitchFamily="49" charset="-128"/>
              <a:ea typeface="BIZ UDゴシック" panose="020B0400000000000000" pitchFamily="49" charset="-128"/>
            </a:endParaRPr>
          </a:p>
          <a:p>
            <a:pPr algn="ctr"/>
            <a:r>
              <a:rPr lang="ja-JP" altLang="en-US" dirty="0">
                <a:latin typeface="BIZ UDゴシック" panose="020B0400000000000000" pitchFamily="49" charset="-128"/>
                <a:ea typeface="BIZ UDゴシック" panose="020B0400000000000000" pitchFamily="49" charset="-128"/>
              </a:rPr>
              <a:t>方法は</a:t>
            </a:r>
            <a:endParaRPr kumimoji="1" lang="ja-JP" altLang="en-US" sz="900" dirty="0">
              <a:latin typeface="BIZ UDゴシック" panose="020B0400000000000000" pitchFamily="49" charset="-128"/>
              <a:ea typeface="BIZ UDゴシック" panose="020B0400000000000000" pitchFamily="49" charset="-128"/>
            </a:endParaRPr>
          </a:p>
        </p:txBody>
      </p:sp>
      <p:sp>
        <p:nvSpPr>
          <p:cNvPr id="19" name="テキスト ボックス 18">
            <a:extLst>
              <a:ext uri="{FF2B5EF4-FFF2-40B4-BE49-F238E27FC236}">
                <a16:creationId xmlns:a16="http://schemas.microsoft.com/office/drawing/2014/main" id="{D6A105D5-700C-45BC-B815-1CAE45E3CC19}"/>
              </a:ext>
            </a:extLst>
          </p:cNvPr>
          <p:cNvSpPr txBox="1"/>
          <p:nvPr/>
        </p:nvSpPr>
        <p:spPr>
          <a:xfrm>
            <a:off x="5227523" y="3514837"/>
            <a:ext cx="1914294" cy="215444"/>
          </a:xfrm>
          <a:prstGeom prst="rect">
            <a:avLst/>
          </a:prstGeom>
          <a:noFill/>
        </p:spPr>
        <p:txBody>
          <a:bodyPr wrap="square" rtlCol="0">
            <a:spAutoFit/>
          </a:bodyPr>
          <a:lstStyle/>
          <a:p>
            <a:r>
              <a:rPr kumimoji="1" lang="ja-JP" altLang="en-US" sz="800" dirty="0">
                <a:latin typeface="BIZ UDゴシック" panose="020B0400000000000000" pitchFamily="49" charset="-128"/>
                <a:ea typeface="BIZ UDゴシック" panose="020B0400000000000000" pitchFamily="49" charset="-128"/>
              </a:rPr>
              <a:t>～ひとり親家庭へのお米配布の取組～</a:t>
            </a:r>
          </a:p>
        </p:txBody>
      </p:sp>
      <p:sp>
        <p:nvSpPr>
          <p:cNvPr id="49" name="テキスト ボックス 48">
            <a:extLst>
              <a:ext uri="{FF2B5EF4-FFF2-40B4-BE49-F238E27FC236}">
                <a16:creationId xmlns:a16="http://schemas.microsoft.com/office/drawing/2014/main" id="{DD7D874E-6088-4DA7-8C7E-F4D30A502E73}"/>
              </a:ext>
            </a:extLst>
          </p:cNvPr>
          <p:cNvSpPr txBox="1"/>
          <p:nvPr/>
        </p:nvSpPr>
        <p:spPr>
          <a:xfrm>
            <a:off x="5283095" y="937125"/>
            <a:ext cx="1914294" cy="215444"/>
          </a:xfrm>
          <a:prstGeom prst="rect">
            <a:avLst/>
          </a:prstGeom>
          <a:noFill/>
        </p:spPr>
        <p:txBody>
          <a:bodyPr wrap="square" rtlCol="0">
            <a:spAutoFit/>
          </a:bodyPr>
          <a:lstStyle/>
          <a:p>
            <a:r>
              <a:rPr kumimoji="1" lang="ja-JP" altLang="en-US" sz="800" dirty="0">
                <a:latin typeface="BIZ UDゴシック" panose="020B0400000000000000" pitchFamily="49" charset="-128"/>
                <a:ea typeface="BIZ UDゴシック" panose="020B0400000000000000" pitchFamily="49" charset="-128"/>
              </a:rPr>
              <a:t>～事業所内保育所の運営～</a:t>
            </a:r>
          </a:p>
        </p:txBody>
      </p:sp>
      <p:pic>
        <p:nvPicPr>
          <p:cNvPr id="3" name="図 2">
            <a:extLst>
              <a:ext uri="{FF2B5EF4-FFF2-40B4-BE49-F238E27FC236}">
                <a16:creationId xmlns:a16="http://schemas.microsoft.com/office/drawing/2014/main" id="{0ABA114C-69A4-4F91-A6CD-62E81EA49C1B}"/>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77352" y="1201408"/>
            <a:ext cx="1803150" cy="1209867"/>
          </a:xfrm>
          <a:prstGeom prst="rect">
            <a:avLst/>
          </a:prstGeom>
        </p:spPr>
      </p:pic>
    </p:spTree>
    <p:extLst>
      <p:ext uri="{BB962C8B-B14F-4D97-AF65-F5344CB8AC3E}">
        <p14:creationId xmlns:p14="http://schemas.microsoft.com/office/powerpoint/2010/main" val="1547133106"/>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1014</Words>
  <Application>Microsoft Office PowerPoint</Application>
  <PresentationFormat>ユーザー設定</PresentationFormat>
  <Paragraphs>99</Paragraphs>
  <Slides>2</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2</vt:i4>
      </vt:variant>
    </vt:vector>
  </HeadingPairs>
  <TitlesOfParts>
    <vt:vector size="7" baseType="lpstr">
      <vt:lpstr>BIZ UDゴシック</vt:lpstr>
      <vt:lpstr>游ゴシック</vt:lpstr>
      <vt:lpstr>游ゴシック Light</vt:lpstr>
      <vt:lpstr>Arial</vt:lpstr>
      <vt:lpstr>Office テーマ</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2022-07-22T04:19:27Z</dcterms:created>
  <dcterms:modified xsi:type="dcterms:W3CDTF">2024-08-29T01:25:34Z</dcterms:modified>
</cp:coreProperties>
</file>