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7" r:id="rId2"/>
    <p:sldId id="336" r:id="rId3"/>
    <p:sldId id="337" r:id="rId4"/>
    <p:sldId id="309" r:id="rId5"/>
    <p:sldId id="371" r:id="rId6"/>
    <p:sldId id="343" r:id="rId7"/>
    <p:sldId id="375" r:id="rId8"/>
    <p:sldId id="373" r:id="rId9"/>
    <p:sldId id="374" r:id="rId10"/>
    <p:sldId id="378" r:id="rId11"/>
    <p:sldId id="400" r:id="rId12"/>
    <p:sldId id="389" r:id="rId13"/>
    <p:sldId id="390" r:id="rId14"/>
    <p:sldId id="385" r:id="rId15"/>
    <p:sldId id="398" r:id="rId16"/>
    <p:sldId id="386" r:id="rId17"/>
    <p:sldId id="387" r:id="rId18"/>
    <p:sldId id="401" r:id="rId19"/>
    <p:sldId id="402" r:id="rId20"/>
    <p:sldId id="260" r:id="rId21"/>
    <p:sldId id="382" r:id="rId22"/>
    <p:sldId id="397" r:id="rId23"/>
    <p:sldId id="391" r:id="rId24"/>
    <p:sldId id="262" r:id="rId25"/>
    <p:sldId id="372" r:id="rId26"/>
    <p:sldId id="383" r:id="rId27"/>
    <p:sldId id="399" r:id="rId28"/>
    <p:sldId id="393" r:id="rId29"/>
    <p:sldId id="380" r:id="rId30"/>
    <p:sldId id="394" r:id="rId31"/>
    <p:sldId id="381" r:id="rId32"/>
    <p:sldId id="379" r:id="rId33"/>
    <p:sldId id="395" r:id="rId34"/>
    <p:sldId id="396" r:id="rId35"/>
  </p:sldIdLst>
  <p:sldSz cx="12192000" cy="6858000"/>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57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471" autoAdjust="0"/>
    <p:restoredTop sz="94660"/>
  </p:normalViewPr>
  <p:slideViewPr>
    <p:cSldViewPr snapToGrid="0">
      <p:cViewPr varScale="1">
        <p:scale>
          <a:sx n="78" d="100"/>
          <a:sy n="78" d="100"/>
        </p:scale>
        <p:origin x="234"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______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______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a:t>本イベントの内容や印象はどうでしたか</a:t>
            </a:r>
            <a:r>
              <a:rPr lang="ja-JP" altLang="en-US" dirty="0" smtClean="0"/>
              <a:t>？</a:t>
            </a:r>
            <a:endParaRPr lang="en-US" altLang="ja-JP" dirty="0" smtClean="0"/>
          </a:p>
          <a:p>
            <a:pPr algn="l">
              <a:defRPr/>
            </a:pPr>
            <a:r>
              <a:rPr lang="ja-JP" altLang="en-US" sz="1200" dirty="0" smtClean="0"/>
              <a:t>（</a:t>
            </a:r>
            <a:r>
              <a:rPr lang="en-US" altLang="ja-JP" sz="1200" dirty="0" smtClean="0"/>
              <a:t>120</a:t>
            </a:r>
            <a:r>
              <a:rPr lang="ja-JP" altLang="en-US" sz="1200" dirty="0" smtClean="0"/>
              <a:t>件の回答）</a:t>
            </a:r>
            <a:endParaRPr lang="ja-JP" altLang="en-US" sz="1200" dirty="0"/>
          </a:p>
        </c:rich>
      </c:tx>
      <c:layout>
        <c:manualLayout>
          <c:xMode val="edge"/>
          <c:yMode val="edge"/>
          <c:x val="2.225136651572374E-2"/>
          <c:y val="1.6390803210661508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本イベントの内容や印象はどうでしたか？</c:v>
                </c:pt>
              </c:strCache>
            </c:strRef>
          </c:tx>
          <c:dPt>
            <c:idx val="0"/>
            <c:bubble3D val="0"/>
            <c:spPr>
              <a:pattFill prst="narHorz">
                <a:fgClr>
                  <a:schemeClr val="accent1"/>
                </a:fgClr>
                <a:bgClr>
                  <a:schemeClr val="bg1"/>
                </a:bgClr>
              </a:pattFill>
              <a:ln w="19050">
                <a:solidFill>
                  <a:schemeClr val="lt1"/>
                </a:solidFill>
              </a:ln>
              <a:effectLst/>
            </c:spPr>
            <c:extLst>
              <c:ext xmlns:c16="http://schemas.microsoft.com/office/drawing/2014/chart" uri="{C3380CC4-5D6E-409C-BE32-E72D297353CC}">
                <c16:uniqueId val="{00000002-F463-4DB9-88D8-B50FC228E71F}"/>
              </c:ext>
            </c:extLst>
          </c:dPt>
          <c:dPt>
            <c:idx val="1"/>
            <c:bubble3D val="0"/>
            <c:spPr>
              <a:pattFill prst="ltHorz">
                <a:fgClr>
                  <a:schemeClr val="accent1"/>
                </a:fgClr>
                <a:bgClr>
                  <a:schemeClr val="bg1"/>
                </a:bgClr>
              </a:pattFill>
              <a:ln w="19050">
                <a:solidFill>
                  <a:schemeClr val="lt1"/>
                </a:solidFill>
              </a:ln>
              <a:effectLst/>
            </c:spPr>
            <c:extLst>
              <c:ext xmlns:c16="http://schemas.microsoft.com/office/drawing/2014/chart" uri="{C3380CC4-5D6E-409C-BE32-E72D297353CC}">
                <c16:uniqueId val="{00000003-F463-4DB9-88D8-B50FC228E71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1-F463-4DB9-88D8-B50FC228E71F}"/>
              </c:ext>
            </c:extLst>
          </c:dPt>
          <c:dPt>
            <c:idx val="3"/>
            <c:bubble3D val="0"/>
            <c:spPr>
              <a:pattFill prst="dkHorz">
                <a:fgClr>
                  <a:schemeClr val="accent1"/>
                </a:fgClr>
                <a:bgClr>
                  <a:schemeClr val="bg1"/>
                </a:bgClr>
              </a:pattFill>
              <a:ln w="19050">
                <a:solidFill>
                  <a:schemeClr val="lt1"/>
                </a:solidFill>
              </a:ln>
              <a:effectLst/>
            </c:spPr>
            <c:extLst>
              <c:ext xmlns:c16="http://schemas.microsoft.com/office/drawing/2014/chart" uri="{C3380CC4-5D6E-409C-BE32-E72D297353CC}">
                <c16:uniqueId val="{00000004-F463-4DB9-88D8-B50FC228E71F}"/>
              </c:ext>
            </c:extLst>
          </c:dPt>
          <c:dLbls>
            <c:dLbl>
              <c:idx val="0"/>
              <c:layout>
                <c:manualLayout>
                  <c:x val="-4.3212465901263592E-3"/>
                  <c:y val="-1.1141874339971717E-2"/>
                </c:manualLayout>
              </c:layout>
              <c:tx>
                <c:rich>
                  <a:bodyPr/>
                  <a:lstStyle/>
                  <a:p>
                    <a:fld id="{2187DC1F-03F8-400C-ADF7-1335BE608AAE}" type="VALUE">
                      <a:rPr lang="en-US" altLang="ja-JP" smtClean="0"/>
                      <a:pPr/>
                      <a:t>[値]</a:t>
                    </a:fld>
                    <a:r>
                      <a:rPr lang="ja-JP" altLang="en-US" dirty="0" smtClean="0"/>
                      <a:t>％</a:t>
                    </a:r>
                  </a:p>
                </c:rich>
              </c:tx>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2-F463-4DB9-88D8-B50FC228E71F}"/>
                </c:ext>
              </c:extLst>
            </c:dLbl>
            <c:dLbl>
              <c:idx val="1"/>
              <c:layout>
                <c:manualLayout>
                  <c:x val="9.5673934046401436E-4"/>
                  <c:y val="4.7046767672302599E-2"/>
                </c:manualLayout>
              </c:layout>
              <c:tx>
                <c:rich>
                  <a:bodyPr/>
                  <a:lstStyle/>
                  <a:p>
                    <a:fld id="{FE6CD9CF-2477-4C14-8A75-FE8ADA9DEC03}" type="VALUE">
                      <a:rPr lang="en-US" altLang="ja-JP" smtClean="0"/>
                      <a:pPr/>
                      <a:t>[値]</a:t>
                    </a:fld>
                    <a:r>
                      <a:rPr lang="ja-JP" altLang="en-US" dirty="0" smtClean="0"/>
                      <a:t>％</a:t>
                    </a:r>
                  </a:p>
                </c:rich>
              </c:tx>
              <c:showLegendKey val="0"/>
              <c:showVal val="0"/>
              <c:showCatName val="0"/>
              <c:showSerName val="0"/>
              <c:showPercent val="1"/>
              <c:showBubbleSize val="0"/>
              <c:extLst>
                <c:ext xmlns:c15="http://schemas.microsoft.com/office/drawing/2012/chart" uri="{CE6537A1-D6FC-4f65-9D91-7224C49458BB}">
                  <c15:layout>
                    <c:manualLayout>
                      <c:w val="0.14777803856082325"/>
                      <c:h val="0.12055435761441539"/>
                    </c:manualLayout>
                  </c15:layout>
                  <c15:dlblFieldTable/>
                  <c15:showDataLabelsRange val="0"/>
                </c:ext>
                <c:ext xmlns:c16="http://schemas.microsoft.com/office/drawing/2014/chart" uri="{C3380CC4-5D6E-409C-BE32-E72D297353CC}">
                  <c16:uniqueId val="{00000003-F463-4DB9-88D8-B50FC228E71F}"/>
                </c:ext>
              </c:extLst>
            </c:dLbl>
            <c:dLbl>
              <c:idx val="2"/>
              <c:delete val="1"/>
              <c:extLst>
                <c:ext xmlns:c15="http://schemas.microsoft.com/office/drawing/2012/chart" uri="{CE6537A1-D6FC-4f65-9D91-7224C49458BB}"/>
                <c:ext xmlns:c16="http://schemas.microsoft.com/office/drawing/2014/chart" uri="{C3380CC4-5D6E-409C-BE32-E72D297353CC}">
                  <c16:uniqueId val="{00000001-F463-4DB9-88D8-B50FC228E71F}"/>
                </c:ext>
              </c:extLst>
            </c:dLbl>
            <c:dLbl>
              <c:idx val="3"/>
              <c:layout/>
              <c:tx>
                <c:rich>
                  <a:bodyPr/>
                  <a:lstStyle/>
                  <a:p>
                    <a:fld id="{30B4DCF3-AEA8-4061-8710-DF05A2A31AB3}" type="VALUE">
                      <a:rPr lang="en-US" altLang="ja-JP" smtClean="0"/>
                      <a:pPr/>
                      <a:t>[値]</a:t>
                    </a:fld>
                    <a:r>
                      <a:rPr lang="ja-JP" altLang="en-US" dirty="0" smtClean="0"/>
                      <a:t>％</a:t>
                    </a:r>
                  </a:p>
                </c:rich>
              </c:tx>
              <c:showLegendKey val="0"/>
              <c:showVal val="0"/>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4-F463-4DB9-88D8-B50FC228E71F}"/>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すごくおもしろかった</c:v>
                </c:pt>
                <c:pt idx="1">
                  <c:v>おもしろかった</c:v>
                </c:pt>
                <c:pt idx="2">
                  <c:v>あまりおもしろくなかった</c:v>
                </c:pt>
                <c:pt idx="3">
                  <c:v>参加していない</c:v>
                </c:pt>
              </c:strCache>
            </c:strRef>
          </c:cat>
          <c:val>
            <c:numRef>
              <c:f>Sheet1!$B$2:$B$5</c:f>
              <c:numCache>
                <c:formatCode>0.0</c:formatCode>
                <c:ptCount val="4"/>
                <c:pt idx="0" formatCode="General">
                  <c:v>67.5</c:v>
                </c:pt>
                <c:pt idx="1">
                  <c:v>26.666666666666668</c:v>
                </c:pt>
                <c:pt idx="2" formatCode="General">
                  <c:v>0</c:v>
                </c:pt>
                <c:pt idx="3">
                  <c:v>5.833333333333333</c:v>
                </c:pt>
              </c:numCache>
            </c:numRef>
          </c:val>
          <c:extLst>
            <c:ext xmlns:c16="http://schemas.microsoft.com/office/drawing/2014/chart" uri="{C3380CC4-5D6E-409C-BE32-E72D297353CC}">
              <c16:uniqueId val="{00000000-F463-4DB9-88D8-B50FC228E71F}"/>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9003310398150743"/>
          <c:y val="0.2830540067286183"/>
          <c:w val="0.39670929686530854"/>
          <c:h val="0.5984553281241984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solidFill>
        <a:schemeClr val="accent1"/>
      </a:solid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smtClean="0"/>
              <a:t>今後も本イベントのようなものづくり体験やわくわく体験に参加したいですか？</a:t>
            </a:r>
            <a:r>
              <a:rPr lang="ja-JP" altLang="en-US" sz="1200" dirty="0" smtClean="0"/>
              <a:t>（</a:t>
            </a:r>
            <a:r>
              <a:rPr lang="en-US" altLang="ja-JP" sz="1200" dirty="0" smtClean="0"/>
              <a:t>120</a:t>
            </a:r>
            <a:r>
              <a:rPr lang="ja-JP" altLang="en-US" sz="1200" dirty="0" smtClean="0"/>
              <a:t>件の回答）</a:t>
            </a:r>
            <a:endParaRPr lang="en-US" altLang="ja-JP" sz="1200" dirty="0" smtClean="0"/>
          </a:p>
        </c:rich>
      </c:tx>
      <c:layout>
        <c:manualLayout>
          <c:xMode val="edge"/>
          <c:yMode val="edge"/>
          <c:x val="2.2251366515723722E-2"/>
          <c:y val="1.229310240799613E-2"/>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今後も本イベントのようなものづくり体験やわくわく体験に参加したいですか？</c:v>
                </c:pt>
              </c:strCache>
            </c:strRef>
          </c:tx>
          <c:dPt>
            <c:idx val="0"/>
            <c:bubble3D val="0"/>
            <c:spPr>
              <a:pattFill prst="narHorz">
                <a:fgClr>
                  <a:schemeClr val="accent1"/>
                </a:fgClr>
                <a:bgClr>
                  <a:schemeClr val="bg1"/>
                </a:bgClr>
              </a:pattFill>
              <a:ln w="19050">
                <a:solidFill>
                  <a:schemeClr val="lt1"/>
                </a:solidFill>
              </a:ln>
              <a:effectLst/>
            </c:spPr>
            <c:extLst>
              <c:ext xmlns:c16="http://schemas.microsoft.com/office/drawing/2014/chart" uri="{C3380CC4-5D6E-409C-BE32-E72D297353CC}">
                <c16:uniqueId val="{00000001-E8F4-4B89-9082-CE63EC71E98C}"/>
              </c:ext>
            </c:extLst>
          </c:dPt>
          <c:dPt>
            <c:idx val="1"/>
            <c:bubble3D val="0"/>
            <c:spPr>
              <a:pattFill prst="ltHorz">
                <a:fgClr>
                  <a:schemeClr val="accent1"/>
                </a:fgClr>
                <a:bgClr>
                  <a:schemeClr val="bg1"/>
                </a:bgClr>
              </a:pattFill>
              <a:ln w="19050">
                <a:solidFill>
                  <a:schemeClr val="lt1"/>
                </a:solidFill>
              </a:ln>
              <a:effectLst/>
            </c:spPr>
            <c:extLst>
              <c:ext xmlns:c16="http://schemas.microsoft.com/office/drawing/2014/chart" uri="{C3380CC4-5D6E-409C-BE32-E72D297353CC}">
                <c16:uniqueId val="{00000003-E8F4-4B89-9082-CE63EC71E98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8F4-4B89-9082-CE63EC71E98C}"/>
              </c:ext>
            </c:extLst>
          </c:dPt>
          <c:dPt>
            <c:idx val="3"/>
            <c:bubble3D val="0"/>
            <c:spPr>
              <a:pattFill prst="dkHorz">
                <a:fgClr>
                  <a:schemeClr val="accent1"/>
                </a:fgClr>
                <a:bgClr>
                  <a:schemeClr val="bg1"/>
                </a:bgClr>
              </a:pattFill>
              <a:ln w="19050">
                <a:solidFill>
                  <a:schemeClr val="lt1"/>
                </a:solidFill>
              </a:ln>
              <a:effectLst/>
            </c:spPr>
            <c:extLst>
              <c:ext xmlns:c16="http://schemas.microsoft.com/office/drawing/2014/chart" uri="{C3380CC4-5D6E-409C-BE32-E72D297353CC}">
                <c16:uniqueId val="{00000007-E8F4-4B89-9082-CE63EC71E98C}"/>
              </c:ext>
            </c:extLst>
          </c:dPt>
          <c:dLbls>
            <c:dLbl>
              <c:idx val="0"/>
              <c:layout>
                <c:manualLayout>
                  <c:x val="1.3355552280785511E-2"/>
                  <c:y val="-6.0314283971956241E-2"/>
                </c:manualLayout>
              </c:layout>
              <c:tx>
                <c:rich>
                  <a:bodyPr/>
                  <a:lstStyle/>
                  <a:p>
                    <a:fld id="{DF28E3C7-7BC3-408F-893F-FF166D2A4A3F}" type="VALUE">
                      <a:rPr lang="en-US" altLang="ja-JP" baseline="0" smtClean="0"/>
                      <a:pPr/>
                      <a:t>[値]</a:t>
                    </a:fld>
                    <a:r>
                      <a:rPr lang="ja-JP" altLang="en-US" baseline="0" dirty="0" smtClean="0"/>
                      <a:t>％</a:t>
                    </a:r>
                  </a:p>
                </c:rich>
              </c:tx>
              <c:showLegendKey val="0"/>
              <c:showVal val="1"/>
              <c:showCatName val="0"/>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1-E8F4-4B89-9082-CE63EC71E98C}"/>
                </c:ext>
              </c:extLst>
            </c:dLbl>
            <c:dLbl>
              <c:idx val="1"/>
              <c:layout>
                <c:manualLayout>
                  <c:x val="3.4759935350756302E-3"/>
                  <c:y val="7.1632949375665403E-2"/>
                </c:manualLayout>
              </c:layout>
              <c:tx>
                <c:rich>
                  <a:bodyPr/>
                  <a:lstStyle/>
                  <a:p>
                    <a:fld id="{051D1EBD-6D35-4512-8CC0-61B05156092A}" type="VALUE">
                      <a:rPr lang="en-US" altLang="ja-JP" baseline="0" smtClean="0"/>
                      <a:pPr/>
                      <a:t>[値]</a:t>
                    </a:fld>
                    <a:r>
                      <a:rPr lang="ja-JP" altLang="en-US" baseline="0" dirty="0" smtClean="0"/>
                      <a:t>％</a:t>
                    </a:r>
                  </a:p>
                </c:rich>
              </c:tx>
              <c:showLegendKey val="0"/>
              <c:showVal val="1"/>
              <c:showCatName val="0"/>
              <c:showSerName val="0"/>
              <c:showPercent val="1"/>
              <c:showBubbleSize val="0"/>
              <c:extLst>
                <c:ext xmlns:c15="http://schemas.microsoft.com/office/drawing/2012/chart" uri="{CE6537A1-D6FC-4f65-9D91-7224C49458BB}">
                  <c15:layout>
                    <c:manualLayout>
                      <c:w val="0.19531766651640228"/>
                      <c:h val="0.12055435761441539"/>
                    </c:manualLayout>
                  </c15:layout>
                  <c15:dlblFieldTable/>
                  <c15:showDataLabelsRange val="0"/>
                </c:ext>
                <c:ext xmlns:c16="http://schemas.microsoft.com/office/drawing/2014/chart" uri="{C3380CC4-5D6E-409C-BE32-E72D297353CC}">
                  <c16:uniqueId val="{00000003-E8F4-4B89-9082-CE63EC71E98C}"/>
                </c:ext>
              </c:extLst>
            </c:dLbl>
            <c:dLbl>
              <c:idx val="2"/>
              <c:layout>
                <c:manualLayout>
                  <c:x val="2.5768805913097964E-2"/>
                  <c:y val="3.0579818210505021E-2"/>
                </c:manualLayout>
              </c:layout>
              <c:tx>
                <c:rich>
                  <a:bodyPr/>
                  <a:lstStyle/>
                  <a:p>
                    <a:fld id="{42BA4479-F430-4E2A-BE4C-400770AEDF9F}" type="VALUE">
                      <a:rPr lang="en-US" altLang="ja-JP" smtClean="0"/>
                      <a:pPr/>
                      <a:t>[値]</a:t>
                    </a:fld>
                    <a:r>
                      <a:rPr lang="ja-JP" altLang="en-US" dirty="0" smtClean="0"/>
                      <a:t>％</a:t>
                    </a:r>
                  </a:p>
                </c:rich>
              </c:tx>
              <c:showLegendKey val="0"/>
              <c:showVal val="1"/>
              <c:showCatName val="0"/>
              <c:showSerName val="0"/>
              <c:showPercent val="0"/>
              <c:showBubbleSize val="0"/>
              <c:extLst>
                <c:ext xmlns:c15="http://schemas.microsoft.com/office/drawing/2012/chart" uri="{CE6537A1-D6FC-4f65-9D91-7224C49458BB}">
                  <c15:layout>
                    <c:manualLayout>
                      <c:w val="0.13581296833295434"/>
                      <c:h val="0.12055435761441539"/>
                    </c:manualLayout>
                  </c15:layout>
                  <c15:dlblFieldTable/>
                  <c15:showDataLabelsRange val="0"/>
                </c:ext>
                <c:ext xmlns:c16="http://schemas.microsoft.com/office/drawing/2014/chart" uri="{C3380CC4-5D6E-409C-BE32-E72D297353CC}">
                  <c16:uniqueId val="{00000005-E8F4-4B89-9082-CE63EC71E98C}"/>
                </c:ext>
              </c:extLst>
            </c:dLbl>
            <c:dLbl>
              <c:idx val="3"/>
              <c:delete val="1"/>
              <c:extLst>
                <c:ext xmlns:c15="http://schemas.microsoft.com/office/drawing/2012/chart" uri="{CE6537A1-D6FC-4f65-9D91-7224C49458BB}"/>
                <c:ext xmlns:c16="http://schemas.microsoft.com/office/drawing/2014/chart" uri="{C3380CC4-5D6E-409C-BE32-E72D297353CC}">
                  <c16:uniqueId val="{00000007-E8F4-4B89-9082-CE63EC71E98C}"/>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ぜひ参加したい</c:v>
                </c:pt>
                <c:pt idx="1">
                  <c:v>参加したい</c:v>
                </c:pt>
                <c:pt idx="2">
                  <c:v>わからない</c:v>
                </c:pt>
                <c:pt idx="3">
                  <c:v>参加したくない</c:v>
                </c:pt>
              </c:strCache>
            </c:strRef>
          </c:cat>
          <c:val>
            <c:numRef>
              <c:f>Sheet1!$B$2:$B$5</c:f>
              <c:numCache>
                <c:formatCode>0.0</c:formatCode>
                <c:ptCount val="4"/>
                <c:pt idx="0">
                  <c:v>83.333333333333343</c:v>
                </c:pt>
                <c:pt idx="1">
                  <c:v>14.166666666666666</c:v>
                </c:pt>
                <c:pt idx="2" formatCode="General">
                  <c:v>2.5</c:v>
                </c:pt>
                <c:pt idx="3" formatCode="General">
                  <c:v>0</c:v>
                </c:pt>
              </c:numCache>
            </c:numRef>
          </c:val>
          <c:extLst>
            <c:ext xmlns:c16="http://schemas.microsoft.com/office/drawing/2014/chart" uri="{C3380CC4-5D6E-409C-BE32-E72D297353CC}">
              <c16:uniqueId val="{00000008-E8F4-4B89-9082-CE63EC71E98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9003310398150743"/>
          <c:y val="0.2830540067286183"/>
          <c:w val="0.39670929686530854"/>
          <c:h val="0.59845532812419844"/>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solidFill>
        <a:schemeClr val="accent1"/>
      </a:solid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r>
              <a:rPr lang="ja-JP" altLang="en-US" dirty="0" smtClean="0"/>
              <a:t>工科・工業高校に入学したい（させたい）</a:t>
            </a:r>
            <a:endParaRPr lang="en-US" altLang="ja-JP" dirty="0" smtClean="0"/>
          </a:p>
          <a:p>
            <a:pPr algn="l">
              <a:defRPr/>
            </a:pPr>
            <a:r>
              <a:rPr lang="ja-JP" altLang="en-US" dirty="0" smtClean="0"/>
              <a:t>ですか？</a:t>
            </a:r>
            <a:r>
              <a:rPr lang="ja-JP" altLang="en-US" sz="1200" dirty="0" smtClean="0"/>
              <a:t>（</a:t>
            </a:r>
            <a:r>
              <a:rPr lang="en-US" altLang="ja-JP" sz="1200" dirty="0" smtClean="0"/>
              <a:t>120</a:t>
            </a:r>
            <a:r>
              <a:rPr lang="ja-JP" altLang="en-US" sz="1200" dirty="0" smtClean="0"/>
              <a:t>件の回答）</a:t>
            </a:r>
            <a:endParaRPr lang="en-US" altLang="ja-JP" sz="1200" dirty="0" smtClean="0"/>
          </a:p>
        </c:rich>
      </c:tx>
      <c:layout>
        <c:manualLayout>
          <c:xMode val="edge"/>
          <c:yMode val="edge"/>
          <c:x val="1.6511238028206875E-2"/>
          <c:y val="4.0976994805278612E-3"/>
        </c:manualLayout>
      </c:layout>
      <c:overlay val="0"/>
      <c:spPr>
        <a:noFill/>
        <a:ln>
          <a:noFill/>
        </a:ln>
        <a:effectLst/>
      </c:spPr>
      <c:txPr>
        <a:bodyPr rot="0" spcFirstLastPara="1" vertOverflow="ellipsis" vert="horz" wrap="square" anchor="ctr" anchorCtr="1"/>
        <a:lstStyle/>
        <a:p>
          <a:pPr algn="l">
            <a:defRPr sz="1862" b="0" i="0" u="none" strike="noStrike" kern="1200" spc="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title>
    <c:autoTitleDeleted val="0"/>
    <c:plotArea>
      <c:layout/>
      <c:pieChart>
        <c:varyColors val="1"/>
        <c:ser>
          <c:idx val="0"/>
          <c:order val="0"/>
          <c:tx>
            <c:strRef>
              <c:f>Sheet1!$B$1</c:f>
              <c:strCache>
                <c:ptCount val="1"/>
                <c:pt idx="0">
                  <c:v>列1</c:v>
                </c:pt>
              </c:strCache>
            </c:strRef>
          </c:tx>
          <c:dPt>
            <c:idx val="0"/>
            <c:bubble3D val="0"/>
            <c:spPr>
              <a:pattFill prst="narHorz">
                <a:fgClr>
                  <a:schemeClr val="accent1"/>
                </a:fgClr>
                <a:bgClr>
                  <a:schemeClr val="bg1"/>
                </a:bgClr>
              </a:pattFill>
              <a:ln w="19050">
                <a:solidFill>
                  <a:schemeClr val="lt1"/>
                </a:solidFill>
              </a:ln>
              <a:effectLst/>
            </c:spPr>
            <c:extLst>
              <c:ext xmlns:c16="http://schemas.microsoft.com/office/drawing/2014/chart" uri="{C3380CC4-5D6E-409C-BE32-E72D297353CC}">
                <c16:uniqueId val="{00000001-DCA9-456A-A877-43DD3CD02CB2}"/>
              </c:ext>
            </c:extLst>
          </c:dPt>
          <c:dPt>
            <c:idx val="1"/>
            <c:bubble3D val="0"/>
            <c:spPr>
              <a:pattFill prst="ltHorz">
                <a:fgClr>
                  <a:schemeClr val="accent1"/>
                </a:fgClr>
                <a:bgClr>
                  <a:schemeClr val="bg1"/>
                </a:bgClr>
              </a:pattFill>
              <a:ln w="19050">
                <a:solidFill>
                  <a:schemeClr val="lt1"/>
                </a:solidFill>
              </a:ln>
              <a:effectLst/>
            </c:spPr>
            <c:extLst>
              <c:ext xmlns:c16="http://schemas.microsoft.com/office/drawing/2014/chart" uri="{C3380CC4-5D6E-409C-BE32-E72D297353CC}">
                <c16:uniqueId val="{00000003-DCA9-456A-A877-43DD3CD02CB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DCA9-456A-A877-43DD3CD02CB2}"/>
              </c:ext>
            </c:extLst>
          </c:dPt>
          <c:dPt>
            <c:idx val="3"/>
            <c:bubble3D val="0"/>
            <c:spPr>
              <a:pattFill prst="dkHorz">
                <a:fgClr>
                  <a:schemeClr val="accent1"/>
                </a:fgClr>
                <a:bgClr>
                  <a:schemeClr val="bg1"/>
                </a:bgClr>
              </a:pattFill>
              <a:ln w="19050">
                <a:solidFill>
                  <a:schemeClr val="lt1"/>
                </a:solidFill>
              </a:ln>
              <a:effectLst/>
            </c:spPr>
            <c:extLst>
              <c:ext xmlns:c16="http://schemas.microsoft.com/office/drawing/2014/chart" uri="{C3380CC4-5D6E-409C-BE32-E72D297353CC}">
                <c16:uniqueId val="{00000007-DCA9-456A-A877-43DD3CD02CB2}"/>
              </c:ext>
            </c:extLst>
          </c:dPt>
          <c:dLbls>
            <c:dLbl>
              <c:idx val="0"/>
              <c:layout>
                <c:manualLayout>
                  <c:x val="-1.6109652949356169E-2"/>
                  <c:y val="5.4690413964443581E-2"/>
                </c:manualLayout>
              </c:layout>
              <c:tx>
                <c:rich>
                  <a:bodyPr/>
                  <a:lstStyle/>
                  <a:p>
                    <a:fld id="{DF28E3C7-7BC3-408F-893F-FF166D2A4A3F}" type="VALUE">
                      <a:rPr lang="en-US" altLang="ja-JP" baseline="0" smtClean="0"/>
                      <a:pPr/>
                      <a:t>[値]</a:t>
                    </a:fld>
                    <a:r>
                      <a:rPr lang="ja-JP" altLang="en-US" baseline="0" dirty="0" smtClean="0"/>
                      <a:t>％</a:t>
                    </a:r>
                  </a:p>
                </c:rich>
              </c:tx>
              <c:showLegendKey val="0"/>
              <c:showVal val="0"/>
              <c:showCatName val="0"/>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DCA9-456A-A877-43DD3CD02CB2}"/>
                </c:ext>
              </c:extLst>
            </c:dLbl>
            <c:dLbl>
              <c:idx val="1"/>
              <c:layout>
                <c:manualLayout>
                  <c:x val="4.7997451068083119E-2"/>
                  <c:y val="-0.10516116542445068"/>
                </c:manualLayout>
              </c:layout>
              <c:tx>
                <c:rich>
                  <a:bodyPr/>
                  <a:lstStyle/>
                  <a:p>
                    <a:fld id="{051D1EBD-6D35-4512-8CC0-61B05156092A}" type="VALUE">
                      <a:rPr lang="en-US" altLang="ja-JP" baseline="0" smtClean="0"/>
                      <a:pPr/>
                      <a:t>[値]</a:t>
                    </a:fld>
                    <a:r>
                      <a:rPr lang="ja-JP" altLang="en-US" baseline="0" dirty="0" smtClean="0"/>
                      <a:t>％</a:t>
                    </a:r>
                  </a:p>
                </c:rich>
              </c:tx>
              <c:showLegendKey val="0"/>
              <c:showVal val="0"/>
              <c:showCatName val="0"/>
              <c:showSerName val="0"/>
              <c:showPercent val="1"/>
              <c:showBubbleSize val="0"/>
              <c:extLst>
                <c:ext xmlns:c15="http://schemas.microsoft.com/office/drawing/2012/chart" uri="{CE6537A1-D6FC-4f65-9D91-7224C49458BB}">
                  <c15:layout>
                    <c:manualLayout>
                      <c:w val="0.19531766651640228"/>
                      <c:h val="0.12055435761441539"/>
                    </c:manualLayout>
                  </c15:layout>
                  <c15:dlblFieldTable/>
                  <c15:showDataLabelsRange val="0"/>
                </c:ext>
                <c:ext xmlns:c16="http://schemas.microsoft.com/office/drawing/2014/chart" uri="{C3380CC4-5D6E-409C-BE32-E72D297353CC}">
                  <c16:uniqueId val="{00000003-DCA9-456A-A877-43DD3CD02CB2}"/>
                </c:ext>
              </c:extLst>
            </c:dLbl>
            <c:dLbl>
              <c:idx val="2"/>
              <c:layout>
                <c:manualLayout>
                  <c:x val="2.0174014091219016E-2"/>
                  <c:y val="1.4529087213241662E-2"/>
                </c:manualLayout>
              </c:layout>
              <c:tx>
                <c:rich>
                  <a:bodyPr/>
                  <a:lstStyle/>
                  <a:p>
                    <a:fld id="{42BA4479-F430-4E2A-BE4C-400770AEDF9F}" type="VALUE">
                      <a:rPr lang="en-US" altLang="ja-JP" smtClean="0"/>
                      <a:pPr/>
                      <a:t>[値]</a:t>
                    </a:fld>
                    <a:r>
                      <a:rPr lang="ja-JP" altLang="en-US" dirty="0" smtClean="0"/>
                      <a:t>％</a:t>
                    </a:r>
                  </a:p>
                </c:rich>
              </c:tx>
              <c:showLegendKey val="0"/>
              <c:showVal val="0"/>
              <c:showCatName val="0"/>
              <c:showSerName val="0"/>
              <c:showPercent val="1"/>
              <c:showBubbleSize val="0"/>
              <c:extLst>
                <c:ext xmlns:c15="http://schemas.microsoft.com/office/drawing/2012/chart" uri="{CE6537A1-D6FC-4f65-9D91-7224C49458BB}">
                  <c15:layout>
                    <c:manualLayout>
                      <c:w val="0.13581296833295434"/>
                      <c:h val="0.12055435761441539"/>
                    </c:manualLayout>
                  </c15:layout>
                  <c15:dlblFieldTable/>
                  <c15:showDataLabelsRange val="0"/>
                </c:ext>
                <c:ext xmlns:c16="http://schemas.microsoft.com/office/drawing/2014/chart" uri="{C3380CC4-5D6E-409C-BE32-E72D297353CC}">
                  <c16:uniqueId val="{00000005-DCA9-456A-A877-43DD3CD02CB2}"/>
                </c:ext>
              </c:extLst>
            </c:dLbl>
            <c:dLbl>
              <c:idx val="3"/>
              <c:layout>
                <c:manualLayout>
                  <c:x val="1.633766382936086E-2"/>
                  <c:y val="3.8202174684606201E-4"/>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7-DCA9-456A-A877-43DD3CD02CB2}"/>
                </c:ext>
              </c:extLst>
            </c:dLbl>
            <c:spPr>
              <a:noFill/>
              <a:ln>
                <a:noFill/>
              </a:ln>
              <a:effectLst/>
            </c:spPr>
            <c:txPr>
              <a:bodyPr rot="0" spcFirstLastPara="1" vertOverflow="ellipsis" vert="horz" wrap="square" anchor="ctr" anchorCtr="1"/>
              <a:lstStyle/>
              <a:p>
                <a:pPr>
                  <a:defRPr sz="16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わからない</c:v>
                </c:pt>
                <c:pt idx="1">
                  <c:v>どちらかといえば入学したい（させたい）</c:v>
                </c:pt>
                <c:pt idx="2">
                  <c:v>とても入学したい（させたい）</c:v>
                </c:pt>
                <c:pt idx="3">
                  <c:v>あまり入学したくない（させたくない）</c:v>
                </c:pt>
              </c:strCache>
            </c:strRef>
          </c:cat>
          <c:val>
            <c:numRef>
              <c:f>Sheet1!$B$2:$B$5</c:f>
              <c:numCache>
                <c:formatCode>0.0</c:formatCode>
                <c:ptCount val="4"/>
                <c:pt idx="0">
                  <c:v>61.666666666666671</c:v>
                </c:pt>
                <c:pt idx="1">
                  <c:v>23.333333333333332</c:v>
                </c:pt>
                <c:pt idx="2">
                  <c:v>10.833333333333334</c:v>
                </c:pt>
                <c:pt idx="3">
                  <c:v>4.1666666666666661</c:v>
                </c:pt>
              </c:numCache>
            </c:numRef>
          </c:val>
          <c:extLst>
            <c:ext xmlns:c16="http://schemas.microsoft.com/office/drawing/2014/chart" uri="{C3380CC4-5D6E-409C-BE32-E72D297353CC}">
              <c16:uniqueId val="{00000008-DCA9-456A-A877-43DD3CD02CB2}"/>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54884726883675461"/>
          <c:y val="0.20865324428096668"/>
          <c:w val="0.43839442238676568"/>
          <c:h val="0.7199664440357500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legend>
    <c:plotVisOnly val="1"/>
    <c:dispBlanksAs val="gap"/>
    <c:showDLblsOverMax val="0"/>
  </c:chart>
  <c:spPr>
    <a:noFill/>
    <a:ln>
      <a:solidFill>
        <a:schemeClr val="accent1"/>
      </a:solidFill>
    </a:ln>
    <a:effectLst/>
  </c:spPr>
  <c:txPr>
    <a:bodyPr/>
    <a:lstStyle/>
    <a:p>
      <a:pPr>
        <a:defRPr>
          <a:latin typeface="Meiryo UI" panose="020B0604030504040204" pitchFamily="50" charset="-128"/>
          <a:ea typeface="Meiryo UI" panose="020B0604030504040204" pitchFamily="50" charset="-128"/>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image" Target="../media/image5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56038" y="0"/>
            <a:ext cx="2949575" cy="498475"/>
          </a:xfrm>
          <a:prstGeom prst="rect">
            <a:avLst/>
          </a:prstGeom>
        </p:spPr>
        <p:txBody>
          <a:bodyPr vert="horz" lIns="91440" tIns="45720" rIns="91440" bIns="45720" rtlCol="0"/>
          <a:lstStyle>
            <a:lvl1pPr algn="r">
              <a:defRPr sz="1200"/>
            </a:lvl1pPr>
          </a:lstStyle>
          <a:p>
            <a:fld id="{925B89E5-CA52-471A-B493-2766F8ED6727}" type="datetimeFigureOut">
              <a:rPr kumimoji="1" lang="ja-JP" altLang="en-US" smtClean="0"/>
              <a:t>2022/9/30</a:t>
            </a:fld>
            <a:endParaRPr kumimoji="1" lang="ja-JP" altLang="en-US"/>
          </a:p>
        </p:txBody>
      </p:sp>
      <p:sp>
        <p:nvSpPr>
          <p:cNvPr id="4" name="フッター プレースホルダー 3"/>
          <p:cNvSpPr>
            <a:spLocks noGrp="1"/>
          </p:cNvSpPr>
          <p:nvPr>
            <p:ph type="ftr" sz="quarter" idx="2"/>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56038" y="9440863"/>
            <a:ext cx="2949575" cy="498475"/>
          </a:xfrm>
          <a:prstGeom prst="rect">
            <a:avLst/>
          </a:prstGeom>
        </p:spPr>
        <p:txBody>
          <a:bodyPr vert="horz" lIns="91440" tIns="45720" rIns="91440" bIns="45720" rtlCol="0" anchor="b"/>
          <a:lstStyle>
            <a:lvl1pPr algn="r">
              <a:defRPr sz="1200"/>
            </a:lvl1pPr>
          </a:lstStyle>
          <a:p>
            <a:fld id="{485A13FD-FDD4-46EA-9CF3-37B444B1219A}" type="slidenum">
              <a:rPr kumimoji="1" lang="ja-JP" altLang="en-US" smtClean="0"/>
              <a:t>‹#›</a:t>
            </a:fld>
            <a:endParaRPr kumimoji="1" lang="ja-JP" altLang="en-US"/>
          </a:p>
        </p:txBody>
      </p:sp>
    </p:spTree>
    <p:extLst>
      <p:ext uri="{BB962C8B-B14F-4D97-AF65-F5344CB8AC3E}">
        <p14:creationId xmlns:p14="http://schemas.microsoft.com/office/powerpoint/2010/main" val="18166387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5FCE0394-9F6D-4E5B-90F2-33C69C4416E4}" type="datetimeFigureOut">
              <a:rPr kumimoji="1" lang="ja-JP" altLang="en-US" smtClean="0"/>
              <a:t>2022/9/30</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2650"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874DD596-11B1-4C1F-BC9F-BC7CF001A766}" type="slidenum">
              <a:rPr kumimoji="1" lang="ja-JP" altLang="en-US" smtClean="0"/>
              <a:t>‹#›</a:t>
            </a:fld>
            <a:endParaRPr kumimoji="1" lang="ja-JP" altLang="en-US"/>
          </a:p>
        </p:txBody>
      </p:sp>
    </p:spTree>
    <p:extLst>
      <p:ext uri="{BB962C8B-B14F-4D97-AF65-F5344CB8AC3E}">
        <p14:creationId xmlns:p14="http://schemas.microsoft.com/office/powerpoint/2010/main" val="229879871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15054076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3152581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2917562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2433048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3313659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42506321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789540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24449938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102075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13753856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3A144EDB-57DE-4356-B13A-73ECE3768691}" type="datetimeFigureOut">
              <a:rPr kumimoji="1" lang="ja-JP" altLang="en-US" smtClean="0"/>
              <a:t>2022/9/30</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12847740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A144EDB-57DE-4356-B13A-73ECE3768691}" type="datetimeFigureOut">
              <a:rPr kumimoji="1" lang="ja-JP" altLang="en-US" smtClean="0"/>
              <a:t>2022/9/30</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4503FC-515F-41E6-B179-4214F3298170}" type="slidenum">
              <a:rPr kumimoji="1" lang="ja-JP" altLang="en-US" smtClean="0"/>
              <a:t>‹#›</a:t>
            </a:fld>
            <a:endParaRPr kumimoji="1" lang="ja-JP" altLang="en-US"/>
          </a:p>
        </p:txBody>
      </p:sp>
    </p:spTree>
    <p:extLst>
      <p:ext uri="{BB962C8B-B14F-4D97-AF65-F5344CB8AC3E}">
        <p14:creationId xmlns:p14="http://schemas.microsoft.com/office/powerpoint/2010/main" val="3328608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png"/><Relationship Id="rId4" Type="http://schemas.openxmlformats.org/officeDocument/2006/relationships/image" Target="../media/image45.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image" Target="../media/image53.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oleObject" Target="../embeddings/oleObject1.bin"/><Relationship Id="rId7" Type="http://schemas.openxmlformats.org/officeDocument/2006/relationships/image" Target="../media/image58.e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59.jpeg"/><Relationship Id="rId4" Type="http://schemas.openxmlformats.org/officeDocument/2006/relationships/image" Target="../media/image57.emf"/><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586849" y="5918581"/>
            <a:ext cx="2834430" cy="338554"/>
          </a:xfrm>
          <a:prstGeom prst="rect">
            <a:avLst/>
          </a:prstGeom>
        </p:spPr>
        <p:txBody>
          <a:bodyPr wrap="none">
            <a:spAutoFit/>
          </a:bodyPr>
          <a:lstStyle/>
          <a:p>
            <a:pPr algn="r"/>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令和</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４</a:t>
            </a:r>
            <a:r>
              <a:rPr lang="ja-JP" altLang="ja-JP" sz="1600" kern="100" dirty="0" smtClean="0">
                <a:latin typeface="Meiryo UI" panose="020B0604030504040204" pitchFamily="50" charset="-128"/>
                <a:ea typeface="Meiryo UI" panose="020B0604030504040204" pitchFamily="50" charset="-128"/>
                <a:cs typeface="Times New Roman" panose="02020603050405020304" pitchFamily="18" charset="0"/>
              </a:rPr>
              <a:t>年</a:t>
            </a:r>
            <a:r>
              <a:rPr lang="en-US" altLang="ja-JP" sz="1600" kern="100" dirty="0">
                <a:latin typeface="Meiryo UI" panose="020B0604030504040204" pitchFamily="50" charset="-128"/>
                <a:ea typeface="Meiryo UI" panose="020B0604030504040204" pitchFamily="50" charset="-128"/>
                <a:cs typeface="Times New Roman" panose="02020603050405020304" pitchFamily="18" charset="0"/>
              </a:rPr>
              <a:t>10</a:t>
            </a:r>
            <a:r>
              <a:rPr lang="ja-JP" altLang="en-US" sz="1600" kern="100" dirty="0" smtClean="0">
                <a:latin typeface="Meiryo UI" panose="020B0604030504040204" pitchFamily="50" charset="-128"/>
                <a:ea typeface="Meiryo UI" panose="020B0604030504040204" pitchFamily="50" charset="-128"/>
                <a:cs typeface="Times New Roman" panose="02020603050405020304" pitchFamily="18" charset="0"/>
              </a:rPr>
              <a:t>月</a:t>
            </a:r>
            <a:r>
              <a:rPr lang="ja-JP" altLang="ja-JP" sz="1600" kern="100" dirty="0">
                <a:latin typeface="Meiryo UI" panose="020B0604030504040204" pitchFamily="50" charset="-128"/>
                <a:ea typeface="Meiryo UI" panose="020B0604030504040204" pitchFamily="50" charset="-128"/>
                <a:cs typeface="Times New Roman" panose="02020603050405020304" pitchFamily="18" charset="0"/>
              </a:rPr>
              <a:t>　大阪府教育庁</a:t>
            </a:r>
          </a:p>
        </p:txBody>
      </p:sp>
      <p:cxnSp>
        <p:nvCxnSpPr>
          <p:cNvPr id="7" name="直線コネクタ 6">
            <a:extLst>
              <a:ext uri="{FF2B5EF4-FFF2-40B4-BE49-F238E27FC236}">
                <a16:creationId xmlns:a16="http://schemas.microsoft.com/office/drawing/2014/main" id="{5BFAD1CC-12BB-4AB2-9F04-F1BCBE5E9BAF}"/>
              </a:ext>
            </a:extLst>
          </p:cNvPr>
          <p:cNvCxnSpPr/>
          <p:nvPr/>
        </p:nvCxnSpPr>
        <p:spPr>
          <a:xfrm>
            <a:off x="1515949" y="1535141"/>
            <a:ext cx="9160101"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10" name="正方形/長方形 9">
            <a:extLst>
              <a:ext uri="{FF2B5EF4-FFF2-40B4-BE49-F238E27FC236}">
                <a16:creationId xmlns:a16="http://schemas.microsoft.com/office/drawing/2014/main" id="{85C03CDC-570D-472D-B0CD-626EC835F9F6}"/>
              </a:ext>
            </a:extLst>
          </p:cNvPr>
          <p:cNvSpPr/>
          <p:nvPr/>
        </p:nvSpPr>
        <p:spPr>
          <a:xfrm>
            <a:off x="1515949" y="974262"/>
            <a:ext cx="8036416" cy="461665"/>
          </a:xfrm>
          <a:prstGeom prst="rect">
            <a:avLst/>
          </a:prstGeom>
        </p:spPr>
        <p:txBody>
          <a:bodyPr wrap="square">
            <a:spAutoFit/>
          </a:bodyPr>
          <a:lstStyle/>
          <a:p>
            <a:r>
              <a:rPr lang="ja-JP" altLang="en-US" sz="2400" b="1" dirty="0" smtClean="0">
                <a:latin typeface="Meiryo UI" panose="020B0604030504040204" pitchFamily="50" charset="-128"/>
                <a:ea typeface="Meiryo UI" panose="020B0604030504040204" pitchFamily="50" charset="-128"/>
              </a:rPr>
              <a:t>第５回</a:t>
            </a:r>
            <a:r>
              <a:rPr lang="ja-JP" altLang="en-US" sz="2400" b="1" dirty="0">
                <a:latin typeface="Meiryo UI" panose="020B0604030504040204" pitchFamily="50" charset="-128"/>
                <a:ea typeface="Meiryo UI" panose="020B0604030504040204" pitchFamily="50" charset="-128"/>
              </a:rPr>
              <a:t>大阪府学校教育審議会　工業教育部会　資料</a:t>
            </a:r>
            <a:endParaRPr lang="en-US" altLang="ja-JP" sz="2400" b="1"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20607042-D53A-4E69-917E-B6250902E102}" type="slidenum">
              <a:rPr kumimoji="1" lang="ja-JP" altLang="en-US" smtClean="0">
                <a:latin typeface="Meiryo UI" panose="020B0604030504040204" pitchFamily="50" charset="-128"/>
                <a:ea typeface="Meiryo UI" panose="020B0604030504040204" pitchFamily="50" charset="-128"/>
              </a:rPr>
              <a:t>1</a:t>
            </a:fld>
            <a:endParaRPr kumimoji="1" lang="ja-JP" altLang="en-US" dirty="0">
              <a:latin typeface="Meiryo UI" panose="020B0604030504040204" pitchFamily="50" charset="-128"/>
              <a:ea typeface="Meiryo UI" panose="020B0604030504040204" pitchFamily="50" charset="-128"/>
            </a:endParaRPr>
          </a:p>
        </p:txBody>
      </p:sp>
      <p:sp>
        <p:nvSpPr>
          <p:cNvPr id="3" name="テキスト ボックス 2"/>
          <p:cNvSpPr txBox="1"/>
          <p:nvPr/>
        </p:nvSpPr>
        <p:spPr>
          <a:xfrm>
            <a:off x="10676050" y="265810"/>
            <a:ext cx="1111224"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ja-JP" altLang="en-US" sz="2400" dirty="0" smtClean="0">
                <a:latin typeface="Meiryo UI" panose="020B0604030504040204" pitchFamily="50" charset="-128"/>
                <a:ea typeface="Meiryo UI" panose="020B0604030504040204" pitchFamily="50" charset="-128"/>
              </a:rPr>
              <a:t>資料１</a:t>
            </a:r>
            <a:endParaRPr kumimoji="1" lang="ja-JP" altLang="en-US" sz="2400" dirty="0">
              <a:latin typeface="Meiryo UI" panose="020B0604030504040204" pitchFamily="50" charset="-128"/>
              <a:ea typeface="Meiryo UI" panose="020B0604030504040204" pitchFamily="50" charset="-128"/>
            </a:endParaRPr>
          </a:p>
        </p:txBody>
      </p:sp>
      <p:sp>
        <p:nvSpPr>
          <p:cNvPr id="11" name="正方形/長方形 10"/>
          <p:cNvSpPr/>
          <p:nvPr/>
        </p:nvSpPr>
        <p:spPr>
          <a:xfrm>
            <a:off x="1515949" y="1435927"/>
            <a:ext cx="9395067" cy="4785926"/>
          </a:xfrm>
          <a:prstGeom prst="rect">
            <a:avLst/>
          </a:prstGeom>
        </p:spPr>
        <p:txBody>
          <a:bodyPr wrap="square">
            <a:spAutoFit/>
          </a:bodyPr>
          <a:lstStyle/>
          <a:p>
            <a:endParaRPr lang="en-US" altLang="ja-JP" sz="2400" b="1" dirty="0" smtClean="0">
              <a:latin typeface="Meiryo UI" panose="020B0604030504040204" pitchFamily="50" charset="-128"/>
              <a:ea typeface="Meiryo UI" panose="020B0604030504040204" pitchFamily="50" charset="-128"/>
            </a:endParaRPr>
          </a:p>
          <a:p>
            <a:r>
              <a:rPr lang="en-US" altLang="ja-JP" sz="2400" b="1" dirty="0" smtClean="0">
                <a:latin typeface="Meiryo UI" panose="020B0604030504040204" pitchFamily="50" charset="-128"/>
                <a:ea typeface="Meiryo UI" panose="020B0604030504040204" pitchFamily="50" charset="-128"/>
              </a:rPr>
              <a:t>『</a:t>
            </a:r>
            <a:r>
              <a:rPr lang="ja-JP" altLang="en-US" sz="2400" b="1" dirty="0" smtClean="0">
                <a:latin typeface="Meiryo UI" panose="020B0604030504040204" pitchFamily="50" charset="-128"/>
                <a:ea typeface="Meiryo UI" panose="020B0604030504040204" pitchFamily="50" charset="-128"/>
              </a:rPr>
              <a:t>工業系高校の魅力発信とイメージ戦略</a:t>
            </a:r>
            <a:r>
              <a:rPr lang="en-US" altLang="ja-JP" sz="2400" b="1" dirty="0" smtClean="0">
                <a:latin typeface="Meiryo UI" panose="020B0604030504040204" pitchFamily="50" charset="-128"/>
                <a:ea typeface="Meiryo UI" panose="020B0604030504040204" pitchFamily="50" charset="-128"/>
              </a:rPr>
              <a:t>』</a:t>
            </a:r>
            <a:endParaRPr lang="en-US" altLang="ja-JP" sz="2400" b="1" dirty="0">
              <a:latin typeface="Meiryo UI" panose="020B0604030504040204" pitchFamily="50" charset="-128"/>
              <a:ea typeface="Meiryo UI" panose="020B0604030504040204" pitchFamily="50" charset="-128"/>
            </a:endParaRPr>
          </a:p>
          <a:p>
            <a:endParaRPr lang="en-US" altLang="ja-JP" sz="2400" b="1" dirty="0" smtClean="0">
              <a:latin typeface="Meiryo UI" panose="020B0604030504040204" pitchFamily="50" charset="-128"/>
              <a:ea typeface="Meiryo UI" panose="020B0604030504040204" pitchFamily="50" charset="-128"/>
            </a:endParaRPr>
          </a:p>
          <a:p>
            <a:r>
              <a:rPr lang="ja-JP" altLang="en-US" sz="2400" b="1" dirty="0" smtClean="0">
                <a:latin typeface="Meiryo UI" panose="020B0604030504040204" pitchFamily="50" charset="-128"/>
                <a:ea typeface="Meiryo UI" panose="020B0604030504040204" pitchFamily="50" charset="-128"/>
              </a:rPr>
              <a:t>　１　今回の審議内容</a:t>
            </a:r>
            <a:endParaRPr lang="en-US" altLang="ja-JP" sz="2400" b="1" dirty="0" smtClean="0">
              <a:latin typeface="Meiryo UI" panose="020B0604030504040204" pitchFamily="50" charset="-128"/>
              <a:ea typeface="Meiryo UI" panose="020B0604030504040204" pitchFamily="50" charset="-128"/>
            </a:endParaRPr>
          </a:p>
          <a:p>
            <a:endParaRPr lang="en-US" altLang="ja-JP" sz="1100" b="1" dirty="0" smtClean="0">
              <a:latin typeface="Meiryo UI" panose="020B0604030504040204" pitchFamily="50" charset="-128"/>
              <a:ea typeface="Meiryo UI" panose="020B0604030504040204" pitchFamily="50" charset="-128"/>
            </a:endParaRPr>
          </a:p>
          <a:p>
            <a:r>
              <a:rPr lang="ja-JP" altLang="en-US" sz="2400" b="1" dirty="0">
                <a:latin typeface="Meiryo UI" panose="020B0604030504040204" pitchFamily="50" charset="-128"/>
                <a:ea typeface="Meiryo UI" panose="020B0604030504040204" pitchFamily="50" charset="-128"/>
              </a:rPr>
              <a:t>　</a:t>
            </a:r>
            <a:r>
              <a:rPr lang="ja-JP" altLang="en-US" sz="2400" b="1" dirty="0" smtClean="0">
                <a:latin typeface="Meiryo UI" panose="020B0604030504040204" pitchFamily="50" charset="-128"/>
                <a:ea typeface="Meiryo UI" panose="020B0604030504040204" pitchFamily="50" charset="-128"/>
              </a:rPr>
              <a:t>２　これまでの魅力発信の取組み</a:t>
            </a:r>
            <a:endParaRPr lang="en-US" altLang="ja-JP" sz="2400" b="1"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(1)</a:t>
            </a:r>
            <a:r>
              <a:rPr lang="ja-JP" altLang="en-US" sz="1600" dirty="0" smtClean="0">
                <a:latin typeface="Meiryo UI" panose="020B0604030504040204" pitchFamily="50" charset="-128"/>
                <a:ea typeface="Meiryo UI" panose="020B0604030504040204" pitchFamily="50" charset="-128"/>
              </a:rPr>
              <a:t>　これまでの工業系高校の魅力発信</a:t>
            </a:r>
            <a:r>
              <a:rPr lang="ja-JP" altLang="en-US" sz="1600" dirty="0">
                <a:latin typeface="Meiryo UI" panose="020B0604030504040204" pitchFamily="50" charset="-128"/>
                <a:ea typeface="Meiryo UI" panose="020B0604030504040204" pitchFamily="50" charset="-128"/>
              </a:rPr>
              <a:t>について（平成</a:t>
            </a:r>
            <a:r>
              <a:rPr lang="en-US" altLang="ja-JP" sz="1600" dirty="0">
                <a:latin typeface="Meiryo UI" panose="020B0604030504040204" pitchFamily="50" charset="-128"/>
                <a:ea typeface="Meiryo UI" panose="020B0604030504040204" pitchFamily="50" charset="-128"/>
              </a:rPr>
              <a:t>30</a:t>
            </a:r>
            <a:r>
              <a:rPr lang="ja-JP" altLang="en-US" sz="1600" dirty="0">
                <a:latin typeface="Meiryo UI" panose="020B0604030504040204" pitchFamily="50" charset="-128"/>
                <a:ea typeface="Meiryo UI" panose="020B0604030504040204" pitchFamily="50" charset="-128"/>
              </a:rPr>
              <a:t>年度以前からの取組み）</a:t>
            </a:r>
          </a:p>
          <a:p>
            <a:r>
              <a:rPr lang="ja-JP" altLang="en-US" sz="1600"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(2)</a:t>
            </a:r>
            <a:r>
              <a:rPr lang="ja-JP" altLang="en-US" sz="1600" dirty="0" smtClean="0">
                <a:latin typeface="Meiryo UI" panose="020B0604030504040204" pitchFamily="50" charset="-128"/>
                <a:ea typeface="Meiryo UI" panose="020B0604030504040204" pitchFamily="50" charset="-128"/>
              </a:rPr>
              <a:t>　未来</a:t>
            </a:r>
            <a:r>
              <a:rPr lang="ja-JP" altLang="en-US" sz="1600" dirty="0">
                <a:latin typeface="Meiryo UI" panose="020B0604030504040204" pitchFamily="50" charset="-128"/>
                <a:ea typeface="Meiryo UI" panose="020B0604030504040204" pitchFamily="50" charset="-128"/>
              </a:rPr>
              <a:t>のものづくり人材育成事業（令和元年度からの取組み）</a:t>
            </a:r>
          </a:p>
          <a:p>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(3)</a:t>
            </a:r>
            <a:r>
              <a:rPr lang="ja-JP" altLang="en-US" sz="1600" dirty="0" smtClean="0">
                <a:latin typeface="Meiryo UI" panose="020B0604030504040204" pitchFamily="50" charset="-128"/>
                <a:ea typeface="Meiryo UI" panose="020B0604030504040204" pitchFamily="50" charset="-128"/>
              </a:rPr>
              <a:t>　小・中学生や保護者、中学校教員の声</a:t>
            </a:r>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b="1" dirty="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(4)  </a:t>
            </a:r>
            <a:r>
              <a:rPr lang="ja-JP" altLang="en-US" sz="1600" dirty="0" smtClean="0">
                <a:latin typeface="Meiryo UI" panose="020B0604030504040204" pitchFamily="50" charset="-128"/>
                <a:ea typeface="Meiryo UI" panose="020B0604030504040204" pitchFamily="50" charset="-128"/>
              </a:rPr>
              <a:t>就職先企業の声</a:t>
            </a:r>
            <a:endParaRPr lang="en-US" altLang="ja-JP" sz="1600" dirty="0" smtClean="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(5)  </a:t>
            </a:r>
            <a:r>
              <a:rPr lang="ja-JP" altLang="en-US" sz="1600" dirty="0" smtClean="0">
                <a:latin typeface="Meiryo UI" panose="020B0604030504040204" pitchFamily="50" charset="-128"/>
                <a:ea typeface="Meiryo UI" panose="020B0604030504040204" pitchFamily="50" charset="-128"/>
              </a:rPr>
              <a:t>市町村</a:t>
            </a:r>
            <a:r>
              <a:rPr lang="ja-JP" altLang="en-US" sz="1600" dirty="0">
                <a:latin typeface="Meiryo UI" panose="020B0604030504040204" pitchFamily="50" charset="-128"/>
                <a:ea typeface="Meiryo UI" panose="020B0604030504040204" pitchFamily="50" charset="-128"/>
              </a:rPr>
              <a:t>教育委員会の進路指導担当者の</a:t>
            </a:r>
            <a:r>
              <a:rPr lang="ja-JP" altLang="en-US" sz="1600" dirty="0" smtClean="0">
                <a:latin typeface="Meiryo UI" panose="020B0604030504040204" pitchFamily="50" charset="-128"/>
                <a:ea typeface="Meiryo UI" panose="020B0604030504040204" pitchFamily="50" charset="-128"/>
              </a:rPr>
              <a:t>声</a:t>
            </a:r>
            <a:endParaRPr lang="en-US" altLang="ja-JP" sz="1600" dirty="0" smtClean="0">
              <a:latin typeface="Meiryo UI" panose="020B0604030504040204" pitchFamily="50" charset="-128"/>
              <a:ea typeface="Meiryo UI" panose="020B0604030504040204" pitchFamily="50" charset="-128"/>
            </a:endParaRPr>
          </a:p>
          <a:p>
            <a:endParaRPr lang="en-US" altLang="ja-JP" sz="1100" b="1" dirty="0">
              <a:latin typeface="Meiryo UI" panose="020B0604030504040204" pitchFamily="50" charset="-128"/>
              <a:ea typeface="Meiryo UI" panose="020B0604030504040204" pitchFamily="50" charset="-128"/>
            </a:endParaRPr>
          </a:p>
          <a:p>
            <a:r>
              <a:rPr lang="ja-JP" altLang="en-US" sz="2400" b="1" dirty="0">
                <a:latin typeface="Meiryo UI" panose="020B0604030504040204" pitchFamily="50" charset="-128"/>
                <a:ea typeface="Meiryo UI" panose="020B0604030504040204" pitchFamily="50" charset="-128"/>
              </a:rPr>
              <a:t>　</a:t>
            </a:r>
            <a:r>
              <a:rPr lang="ja-JP" altLang="en-US" sz="2400" b="1" dirty="0" smtClean="0">
                <a:latin typeface="Meiryo UI" panose="020B0604030504040204" pitchFamily="50" charset="-128"/>
                <a:ea typeface="Meiryo UI" panose="020B0604030504040204" pitchFamily="50" charset="-128"/>
              </a:rPr>
              <a:t>３</a:t>
            </a:r>
            <a:r>
              <a:rPr lang="ja-JP" altLang="en-US" sz="2400" b="1" dirty="0">
                <a:latin typeface="Meiryo UI" panose="020B0604030504040204" pitchFamily="50" charset="-128"/>
                <a:ea typeface="Meiryo UI" panose="020B0604030504040204" pitchFamily="50" charset="-128"/>
              </a:rPr>
              <a:t>　</a:t>
            </a:r>
            <a:r>
              <a:rPr lang="ja-JP" altLang="en-US" sz="2400" b="1" dirty="0" smtClean="0">
                <a:latin typeface="Meiryo UI" panose="020B0604030504040204" pitchFamily="50" charset="-128"/>
                <a:ea typeface="Meiryo UI" panose="020B0604030504040204" pitchFamily="50" charset="-128"/>
              </a:rPr>
              <a:t>今後の</a:t>
            </a:r>
            <a:r>
              <a:rPr lang="ja-JP" altLang="en-US" sz="2400" b="1" dirty="0">
                <a:latin typeface="Meiryo UI" panose="020B0604030504040204" pitchFamily="50" charset="-128"/>
                <a:ea typeface="Meiryo UI" panose="020B0604030504040204" pitchFamily="50" charset="-128"/>
              </a:rPr>
              <a:t>魅力発信の</a:t>
            </a:r>
            <a:r>
              <a:rPr lang="ja-JP" altLang="en-US" sz="2400" b="1" dirty="0" smtClean="0">
                <a:latin typeface="Meiryo UI" panose="020B0604030504040204" pitchFamily="50" charset="-128"/>
                <a:ea typeface="Meiryo UI" panose="020B0604030504040204" pitchFamily="50" charset="-128"/>
              </a:rPr>
              <a:t>取組み</a:t>
            </a:r>
            <a:endParaRPr lang="en-US" altLang="ja-JP" sz="2400" b="1" dirty="0" smtClean="0">
              <a:latin typeface="Meiryo UI" panose="020B0604030504040204" pitchFamily="50" charset="-128"/>
              <a:ea typeface="Meiryo UI" panose="020B0604030504040204" pitchFamily="50" charset="-128"/>
            </a:endParaRPr>
          </a:p>
          <a:p>
            <a:endParaRPr lang="en-US" altLang="ja-JP" sz="1100" b="1" dirty="0" smtClean="0">
              <a:latin typeface="Meiryo UI" panose="020B0604030504040204" pitchFamily="50" charset="-128"/>
              <a:ea typeface="Meiryo UI" panose="020B0604030504040204" pitchFamily="50" charset="-128"/>
            </a:endParaRPr>
          </a:p>
          <a:p>
            <a:r>
              <a:rPr lang="ja-JP" altLang="en-US" sz="2400" b="1" dirty="0" smtClean="0">
                <a:latin typeface="Meiryo UI" panose="020B0604030504040204" pitchFamily="50" charset="-128"/>
                <a:ea typeface="Meiryo UI" panose="020B0604030504040204" pitchFamily="50" charset="-128"/>
              </a:rPr>
              <a:t>　４　参考</a:t>
            </a:r>
            <a:endParaRPr lang="en-US" altLang="ja-JP" sz="2400" b="1" dirty="0">
              <a:latin typeface="Meiryo UI" panose="020B0604030504040204" pitchFamily="50" charset="-128"/>
              <a:ea typeface="Meiryo UI" panose="020B0604030504040204" pitchFamily="50" charset="-128"/>
            </a:endParaRPr>
          </a:p>
          <a:p>
            <a:endParaRPr lang="en-US" altLang="ja-JP" sz="2400" b="1"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29682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取組み（２）</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10</a:t>
            </a:fld>
            <a:endParaRPr lang="ja-JP" altLang="en-US" dirty="0">
              <a:solidFill>
                <a:prstClr val="black">
                  <a:tint val="75000"/>
                </a:prstClr>
              </a:solidFill>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45014" y="1491086"/>
            <a:ext cx="2569756" cy="2530721"/>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619421" y="1584211"/>
            <a:ext cx="2684480" cy="2161401"/>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26206" y="4519107"/>
            <a:ext cx="2688564" cy="1587414"/>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619421" y="3847827"/>
            <a:ext cx="2804787" cy="2258693"/>
          </a:xfrm>
          <a:prstGeom prst="rect">
            <a:avLst/>
          </a:prstGeom>
        </p:spPr>
      </p:pic>
      <p:pic>
        <p:nvPicPr>
          <p:cNvPr id="2" name="図 1"/>
          <p:cNvPicPr>
            <a:picLocks noChangeAspect="1"/>
          </p:cNvPicPr>
          <p:nvPr/>
        </p:nvPicPr>
        <p:blipFill>
          <a:blip r:embed="rId6"/>
          <a:stretch>
            <a:fillRect/>
          </a:stretch>
        </p:blipFill>
        <p:spPr>
          <a:xfrm>
            <a:off x="6408552" y="1584211"/>
            <a:ext cx="5430086" cy="4260696"/>
          </a:xfrm>
          <a:prstGeom prst="rect">
            <a:avLst/>
          </a:prstGeom>
        </p:spPr>
      </p:pic>
      <p:sp>
        <p:nvSpPr>
          <p:cNvPr id="11" name="角丸四角形 10"/>
          <p:cNvSpPr/>
          <p:nvPr/>
        </p:nvSpPr>
        <p:spPr>
          <a:xfrm>
            <a:off x="945014" y="899979"/>
            <a:ext cx="4251812"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UI" panose="020B0604030504040204" pitchFamily="50" charset="-128"/>
                <a:ea typeface="Meiryo UI" panose="020B0604030504040204" pitchFamily="50" charset="-128"/>
              </a:rPr>
              <a:t>ものづくりワークショップの内容と活動状況</a:t>
            </a:r>
          </a:p>
        </p:txBody>
      </p:sp>
    </p:spTree>
    <p:extLst>
      <p:ext uri="{BB962C8B-B14F-4D97-AF65-F5344CB8AC3E}">
        <p14:creationId xmlns:p14="http://schemas.microsoft.com/office/powerpoint/2010/main" val="8492886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取組み（２）</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11</a:t>
            </a:fld>
            <a:endParaRPr lang="ja-JP" altLang="en-US" dirty="0">
              <a:solidFill>
                <a:prstClr val="black">
                  <a:tint val="75000"/>
                </a:prstClr>
              </a:solidFill>
            </a:endParaRPr>
          </a:p>
        </p:txBody>
      </p:sp>
      <p:pic>
        <p:nvPicPr>
          <p:cNvPr id="12" name="図 1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35128" y="4502497"/>
            <a:ext cx="3040919" cy="2147067"/>
          </a:xfrm>
          <a:prstGeom prst="rect">
            <a:avLst/>
          </a:prstGeom>
        </p:spPr>
      </p:pic>
      <p:pic>
        <p:nvPicPr>
          <p:cNvPr id="13" name="図 12"/>
          <p:cNvPicPr>
            <a:picLocks noChangeAspect="1"/>
          </p:cNvPicPr>
          <p:nvPr/>
        </p:nvPicPr>
        <p:blipFill>
          <a:blip r:embed="rId3"/>
          <a:stretch>
            <a:fillRect/>
          </a:stretch>
        </p:blipFill>
        <p:spPr>
          <a:xfrm>
            <a:off x="3436640" y="2813915"/>
            <a:ext cx="2703303" cy="3835649"/>
          </a:xfrm>
          <a:prstGeom prst="rect">
            <a:avLst/>
          </a:prstGeom>
        </p:spPr>
      </p:pic>
      <p:sp>
        <p:nvSpPr>
          <p:cNvPr id="17" name="テキスト ボックス 2"/>
          <p:cNvSpPr txBox="1">
            <a:spLocks noChangeArrowheads="1"/>
          </p:cNvSpPr>
          <p:nvPr/>
        </p:nvSpPr>
        <p:spPr bwMode="auto">
          <a:xfrm>
            <a:off x="335128" y="3519292"/>
            <a:ext cx="2562182" cy="584775"/>
          </a:xfrm>
          <a:prstGeom prst="rect">
            <a:avLst/>
          </a:prstGeom>
          <a:solidFill>
            <a:sysClr val="window" lastClr="FFFFFF"/>
          </a:solidFill>
          <a:ln>
            <a:solidFill>
              <a:schemeClr val="accent1"/>
            </a:solidFill>
          </a:ln>
          <a:extLst/>
        </p:spPr>
        <p:txBody>
          <a:bodyPr rot="0" vert="horz" wrap="square" lIns="91440" tIns="45720" rIns="91440" bIns="45720" anchor="t" anchorCtr="0" upright="1">
            <a:spAutoFit/>
          </a:bodyPr>
          <a:lstStyle/>
          <a:p>
            <a:pPr algn="ctr">
              <a:spcAft>
                <a:spcPts val="0"/>
              </a:spcAft>
            </a:pPr>
            <a:r>
              <a:rPr lang="ja-JP" altLang="en-US" kern="100" dirty="0" smtClean="0">
                <a:effectLst/>
                <a:latin typeface="Meiryo UI" panose="020B0604030504040204" pitchFamily="50" charset="-128"/>
                <a:ea typeface="Meiryo UI" panose="020B0604030504040204" pitchFamily="50" charset="-128"/>
                <a:cs typeface="Times New Roman" panose="02020603050405020304" pitchFamily="18" charset="0"/>
              </a:rPr>
              <a:t>告知</a:t>
            </a:r>
            <a:r>
              <a:rPr lang="en-US" altLang="ja-JP" kern="100" dirty="0" smtClean="0">
                <a:effectLst/>
                <a:latin typeface="Meiryo UI" panose="020B0604030504040204" pitchFamily="50" charset="-128"/>
                <a:ea typeface="Meiryo UI" panose="020B0604030504040204" pitchFamily="50" charset="-128"/>
                <a:cs typeface="Times New Roman" panose="02020603050405020304" pitchFamily="18" charset="0"/>
              </a:rPr>
              <a:t>POP</a:t>
            </a: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等</a:t>
            </a:r>
            <a:endParaRPr lang="en-US" altLang="ja-JP"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（イオンモール</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鶴見</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緑地作成）</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9" name="直線矢印コネクタ 18"/>
          <p:cNvCxnSpPr>
            <a:stCxn id="17" idx="3"/>
          </p:cNvCxnSpPr>
          <p:nvPr/>
        </p:nvCxnSpPr>
        <p:spPr>
          <a:xfrm flipV="1">
            <a:off x="2897310" y="3687735"/>
            <a:ext cx="539330" cy="1239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直線矢印コネクタ 19"/>
          <p:cNvCxnSpPr/>
          <p:nvPr/>
        </p:nvCxnSpPr>
        <p:spPr>
          <a:xfrm flipH="1">
            <a:off x="1616219" y="4148838"/>
            <a:ext cx="1" cy="3536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pic>
        <p:nvPicPr>
          <p:cNvPr id="5" name="図 4"/>
          <p:cNvPicPr>
            <a:picLocks noChangeAspect="1"/>
          </p:cNvPicPr>
          <p:nvPr/>
        </p:nvPicPr>
        <p:blipFill>
          <a:blip r:embed="rId4"/>
          <a:stretch>
            <a:fillRect/>
          </a:stretch>
        </p:blipFill>
        <p:spPr>
          <a:xfrm>
            <a:off x="6296635" y="3413916"/>
            <a:ext cx="2584928" cy="3304318"/>
          </a:xfrm>
          <a:prstGeom prst="rect">
            <a:avLst/>
          </a:prstGeom>
        </p:spPr>
      </p:pic>
      <p:sp>
        <p:nvSpPr>
          <p:cNvPr id="21" name="テキスト ボックス 2"/>
          <p:cNvSpPr txBox="1">
            <a:spLocks noChangeArrowheads="1"/>
          </p:cNvSpPr>
          <p:nvPr/>
        </p:nvSpPr>
        <p:spPr bwMode="auto">
          <a:xfrm>
            <a:off x="8294049" y="6086603"/>
            <a:ext cx="2562182" cy="646331"/>
          </a:xfrm>
          <a:prstGeom prst="rect">
            <a:avLst/>
          </a:prstGeom>
          <a:solidFill>
            <a:sysClr val="window" lastClr="FFFFFF"/>
          </a:solidFill>
          <a:ln>
            <a:solidFill>
              <a:schemeClr val="accent1"/>
            </a:solidFill>
          </a:ln>
          <a:extLst/>
        </p:spPr>
        <p:txBody>
          <a:bodyPr rot="0" vert="horz" wrap="square" lIns="91440" tIns="45720" rIns="91440" bIns="45720" anchor="t" anchorCtr="0" upright="1">
            <a:spAutoFit/>
          </a:bodyPr>
          <a:lstStyle/>
          <a:p>
            <a:pPr algn="ctr">
              <a:spcAft>
                <a:spcPts val="0"/>
              </a:spcAft>
            </a:pP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月間ｲﾍﾞﾝﾄｲﾝﾌｫﾒｰｼｮﾝ（</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アリオ八尾作成）</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1" name="図 10"/>
          <p:cNvPicPr>
            <a:picLocks noChangeAspect="1"/>
          </p:cNvPicPr>
          <p:nvPr/>
        </p:nvPicPr>
        <p:blipFill>
          <a:blip r:embed="rId5"/>
          <a:stretch>
            <a:fillRect/>
          </a:stretch>
        </p:blipFill>
        <p:spPr>
          <a:xfrm>
            <a:off x="7911608" y="641699"/>
            <a:ext cx="3894909" cy="2236573"/>
          </a:xfrm>
          <a:prstGeom prst="rect">
            <a:avLst/>
          </a:prstGeom>
        </p:spPr>
      </p:pic>
      <p:sp>
        <p:nvSpPr>
          <p:cNvPr id="24" name="テキスト ボックス 23"/>
          <p:cNvSpPr txBox="1"/>
          <p:nvPr/>
        </p:nvSpPr>
        <p:spPr>
          <a:xfrm>
            <a:off x="8294049" y="2720972"/>
            <a:ext cx="3227999" cy="369332"/>
          </a:xfrm>
          <a:prstGeom prst="rect">
            <a:avLst/>
          </a:prstGeom>
          <a:solidFill>
            <a:schemeClr val="bg1"/>
          </a:solidFill>
          <a:ln>
            <a:solidFill>
              <a:schemeClr val="accent1"/>
            </a:solidFill>
          </a:ln>
        </p:spPr>
        <p:txBody>
          <a:bodyPr wrap="square" rtlCol="0">
            <a:spAutoFit/>
          </a:bodyPr>
          <a:lstStyle/>
          <a:p>
            <a:pPr algn="ctr"/>
            <a:r>
              <a:rPr lang="ja-JP" altLang="en-US" dirty="0" smtClean="0">
                <a:solidFill>
                  <a:prstClr val="black"/>
                </a:solidFill>
                <a:latin typeface="Meiryo UI" panose="020B0604030504040204" pitchFamily="50" charset="-128"/>
                <a:ea typeface="Meiryo UI" panose="020B0604030504040204" pitchFamily="50" charset="-128"/>
              </a:rPr>
              <a:t>毎日新聞への掲載</a:t>
            </a:r>
            <a:endParaRPr lang="ja-JP" altLang="en-US" dirty="0">
              <a:solidFill>
                <a:prstClr val="black"/>
              </a:solidFill>
              <a:latin typeface="Meiryo UI" panose="020B0604030504040204" pitchFamily="50" charset="-128"/>
              <a:ea typeface="Meiryo UI" panose="020B0604030504040204" pitchFamily="50" charset="-128"/>
            </a:endParaRPr>
          </a:p>
        </p:txBody>
      </p:sp>
      <p:pic>
        <p:nvPicPr>
          <p:cNvPr id="25" name="図 24"/>
          <p:cNvPicPr>
            <a:picLocks noChangeAspect="1"/>
          </p:cNvPicPr>
          <p:nvPr/>
        </p:nvPicPr>
        <p:blipFill rotWithShape="1">
          <a:blip r:embed="rId6"/>
          <a:srcRect l="14061" r="13715"/>
          <a:stretch/>
        </p:blipFill>
        <p:spPr>
          <a:xfrm>
            <a:off x="8953217" y="3301859"/>
            <a:ext cx="3154668" cy="2119637"/>
          </a:xfrm>
          <a:prstGeom prst="rect">
            <a:avLst/>
          </a:prstGeom>
        </p:spPr>
      </p:pic>
      <p:sp>
        <p:nvSpPr>
          <p:cNvPr id="26" name="テキスト ボックス 2"/>
          <p:cNvSpPr txBox="1">
            <a:spLocks noChangeArrowheads="1"/>
          </p:cNvSpPr>
          <p:nvPr/>
        </p:nvSpPr>
        <p:spPr bwMode="auto">
          <a:xfrm>
            <a:off x="9060531" y="5309885"/>
            <a:ext cx="2947693" cy="646331"/>
          </a:xfrm>
          <a:prstGeom prst="rect">
            <a:avLst/>
          </a:prstGeom>
          <a:solidFill>
            <a:sysClr val="window" lastClr="FFFFFF"/>
          </a:solidFill>
          <a:ln>
            <a:solidFill>
              <a:schemeClr val="accent1"/>
            </a:solidFill>
          </a:ln>
          <a:extLst/>
        </p:spPr>
        <p:txBody>
          <a:bodyPr rot="0" vert="horz" wrap="square" lIns="91440" tIns="45720" rIns="91440" bIns="45720" anchor="t" anchorCtr="0" upright="1">
            <a:spAutoFit/>
          </a:bodyPr>
          <a:lstStyle/>
          <a:p>
            <a:pPr algn="ctr">
              <a:spcAft>
                <a:spcPts val="0"/>
              </a:spcAft>
            </a:pP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夏のイベント全国紹介ページ（</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アリオ八尾作成）</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角丸四角形 17"/>
          <p:cNvSpPr/>
          <p:nvPr/>
        </p:nvSpPr>
        <p:spPr>
          <a:xfrm>
            <a:off x="835488" y="1128374"/>
            <a:ext cx="3952803"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Meiryo UI" panose="020B0604030504040204" pitchFamily="50" charset="-128"/>
                <a:ea typeface="Meiryo UI" panose="020B0604030504040204" pitchFamily="50" charset="-128"/>
              </a:rPr>
              <a:t>ショッピングモールと連携した広報</a:t>
            </a:r>
          </a:p>
        </p:txBody>
      </p:sp>
      <p:sp>
        <p:nvSpPr>
          <p:cNvPr id="23" name="テキスト ボックス 22"/>
          <p:cNvSpPr txBox="1"/>
          <p:nvPr/>
        </p:nvSpPr>
        <p:spPr>
          <a:xfrm>
            <a:off x="1232001" y="1501604"/>
            <a:ext cx="10129267" cy="1200329"/>
          </a:xfrm>
          <a:prstGeom prst="rect">
            <a:avLst/>
          </a:prstGeom>
          <a:noFill/>
          <a:ln>
            <a:noFill/>
          </a:ln>
        </p:spPr>
        <p:txBody>
          <a:bodyPr wrap="square" rtlCol="0">
            <a:spAutoFit/>
          </a:bodyPr>
          <a:lstStyle/>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ショッピングモールホームページやアプリへの情報</a:t>
            </a:r>
            <a:r>
              <a:rPr lang="ja-JP" altLang="en-US" dirty="0" smtClean="0">
                <a:latin typeface="Meiryo UI" panose="020B0604030504040204" pitchFamily="50" charset="-128"/>
                <a:ea typeface="Meiryo UI" panose="020B0604030504040204" pitchFamily="50" charset="-128"/>
              </a:rPr>
              <a:t>掲載</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館内での告知（デジタルサイネージやイベントインフォメーション</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新聞への情報掲載</a:t>
            </a:r>
          </a:p>
          <a:p>
            <a:pPr marL="180975" indent="-180975">
              <a:buFont typeface="Wingdings" pitchFamily="2" charset="2"/>
              <a:buChar char="Ø"/>
            </a:pP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656533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184159"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取組み（３）</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12</a:t>
            </a:fld>
            <a:endParaRPr lang="ja-JP" altLang="en-US" dirty="0">
              <a:solidFill>
                <a:prstClr val="black">
                  <a:tint val="75000"/>
                </a:prstClr>
              </a:solidFill>
            </a:endParaRPr>
          </a:p>
        </p:txBody>
      </p:sp>
      <p:sp>
        <p:nvSpPr>
          <p:cNvPr id="14" name="角丸四角形 13"/>
          <p:cNvSpPr/>
          <p:nvPr/>
        </p:nvSpPr>
        <p:spPr>
          <a:xfrm>
            <a:off x="1744641" y="1494296"/>
            <a:ext cx="2543153"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①出前</a:t>
            </a:r>
            <a:r>
              <a:rPr lang="ja-JP" altLang="en-US" b="1" dirty="0">
                <a:latin typeface="Meiryo UI" panose="020B0604030504040204" pitchFamily="50" charset="-128"/>
                <a:ea typeface="Meiryo UI" panose="020B0604030504040204" pitchFamily="50" charset="-128"/>
              </a:rPr>
              <a:t>授業・体験授業</a:t>
            </a:r>
            <a:endParaRPr lang="en-US" altLang="ja-JP" b="1"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1464146" y="1964782"/>
            <a:ext cx="10207902" cy="2308324"/>
          </a:xfrm>
          <a:prstGeom prst="rect">
            <a:avLst/>
          </a:prstGeom>
          <a:noFill/>
          <a:ln>
            <a:noFill/>
          </a:ln>
        </p:spPr>
        <p:txBody>
          <a:bodyPr wrap="square" rtlCol="0">
            <a:spAutoFit/>
          </a:bodyPr>
          <a:lstStyle/>
          <a:p>
            <a:pPr marL="285750" indent="-285750">
              <a:buFont typeface="Wingdings" panose="05000000000000000000" pitchFamily="2" charset="2"/>
              <a:buChar char="Ø"/>
            </a:pPr>
            <a:r>
              <a:rPr lang="ja-JP" altLang="en-US"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中学生　</a:t>
            </a:r>
            <a:r>
              <a:rPr lang="ja-JP" altLang="en-US" dirty="0" smtClean="0">
                <a:latin typeface="Meiryo UI" panose="020B0604030504040204" pitchFamily="50" charset="-128"/>
                <a:ea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 工業系高校</a:t>
            </a:r>
            <a:r>
              <a:rPr lang="ja-JP" altLang="en-US" dirty="0">
                <a:latin typeface="Meiryo UI" panose="020B0604030504040204" pitchFamily="50" charset="-128"/>
                <a:ea typeface="Meiryo UI" panose="020B0604030504040204" pitchFamily="50" charset="-128"/>
              </a:rPr>
              <a:t>に入学して、卒業したら、技術者として企業で働いてみたい</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出前</a:t>
            </a:r>
            <a:r>
              <a:rPr lang="ja-JP" altLang="en-US" dirty="0">
                <a:latin typeface="Meiryo UI" panose="020B0604030504040204" pitchFamily="50" charset="-128"/>
                <a:ea typeface="Meiryo UI" panose="020B0604030504040204" pitchFamily="50" charset="-128"/>
              </a:rPr>
              <a:t>授業を受けて、ものづくりを支える仕事がたくさんあることが分かりとても良かった</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中学校</a:t>
            </a:r>
            <a:r>
              <a:rPr lang="ja-JP" altLang="en-US" b="1" dirty="0">
                <a:latin typeface="Meiryo UI" panose="020B0604030504040204" pitchFamily="50" charset="-128"/>
                <a:ea typeface="Meiryo UI" panose="020B0604030504040204" pitchFamily="50" charset="-128"/>
              </a:rPr>
              <a:t>教員</a:t>
            </a:r>
          </a:p>
          <a:p>
            <a:r>
              <a:rPr lang="ja-JP" altLang="en-US" dirty="0" smtClean="0">
                <a:latin typeface="Meiryo UI" panose="020B0604030504040204" pitchFamily="50" charset="-128"/>
                <a:ea typeface="Meiryo UI" panose="020B0604030504040204" pitchFamily="50" charset="-128"/>
              </a:rPr>
              <a:t>　　　・ 今回</a:t>
            </a:r>
            <a:r>
              <a:rPr lang="ja-JP" altLang="en-US" dirty="0">
                <a:latin typeface="Meiryo UI" panose="020B0604030504040204" pitchFamily="50" charset="-128"/>
                <a:ea typeface="Meiryo UI" panose="020B0604030504040204" pitchFamily="50" charset="-128"/>
              </a:rPr>
              <a:t>の出前授業を通して、企業技術者を呼んだ就業体験などにも取り組んでみたい</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中学校</a:t>
            </a:r>
            <a:r>
              <a:rPr lang="ja-JP" altLang="en-US" dirty="0">
                <a:latin typeface="Meiryo UI" panose="020B0604030504040204" pitchFamily="50" charset="-128"/>
                <a:ea typeface="Meiryo UI" panose="020B0604030504040204" pitchFamily="50" charset="-128"/>
              </a:rPr>
              <a:t>へのキャリア教育のコーディネートや放課後授業にも協力してほしい</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技術</a:t>
            </a:r>
            <a:r>
              <a:rPr lang="ja-JP" altLang="en-US" dirty="0">
                <a:latin typeface="Meiryo UI" panose="020B0604030504040204" pitchFamily="50" charset="-128"/>
                <a:ea typeface="Meiryo UI" panose="020B0604030504040204" pitchFamily="50" charset="-128"/>
              </a:rPr>
              <a:t>家庭科（技術分野）で</a:t>
            </a:r>
            <a:r>
              <a:rPr lang="ja-JP" altLang="en-US" dirty="0" smtClean="0">
                <a:latin typeface="Meiryo UI" panose="020B0604030504040204" pitchFamily="50" charset="-128"/>
                <a:ea typeface="Meiryo UI" panose="020B0604030504040204" pitchFamily="50" charset="-128"/>
              </a:rPr>
              <a:t>工業系高校</a:t>
            </a:r>
            <a:r>
              <a:rPr lang="ja-JP" altLang="en-US" dirty="0">
                <a:latin typeface="Meiryo UI" panose="020B0604030504040204" pitchFamily="50" charset="-128"/>
                <a:ea typeface="Meiryo UI" panose="020B0604030504040204" pitchFamily="50" charset="-128"/>
              </a:rPr>
              <a:t>の協力をお願いしたい</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7" name="角丸四角形 6"/>
          <p:cNvSpPr/>
          <p:nvPr/>
        </p:nvSpPr>
        <p:spPr>
          <a:xfrm>
            <a:off x="1744642" y="4778238"/>
            <a:ext cx="2760123"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②体験教室（企業連携）</a:t>
            </a:r>
          </a:p>
        </p:txBody>
      </p:sp>
      <p:sp>
        <p:nvSpPr>
          <p:cNvPr id="10" name="額縁 9"/>
          <p:cNvSpPr/>
          <p:nvPr/>
        </p:nvSpPr>
        <p:spPr>
          <a:xfrm>
            <a:off x="1704144" y="684686"/>
            <a:ext cx="3806969"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（３）小・中学生や保護者、中学校教員の声</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464146" y="5271808"/>
            <a:ext cx="10791658" cy="923330"/>
          </a:xfrm>
          <a:prstGeom prst="rect">
            <a:avLst/>
          </a:prstGeom>
          <a:noFill/>
          <a:ln>
            <a:noFill/>
          </a:ln>
        </p:spPr>
        <p:txBody>
          <a:bodyPr wrap="square" rtlCol="0">
            <a:spAutoFit/>
          </a:bodyPr>
          <a:lstStyle/>
          <a:p>
            <a:pPr marL="285750" indent="-285750">
              <a:buFont typeface="Wingdings" panose="05000000000000000000"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中学生</a:t>
            </a:r>
            <a:endParaRPr lang="en-US" altLang="ja-JP" b="1"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工業系高校</a:t>
            </a:r>
            <a:r>
              <a:rPr lang="ja-JP" altLang="en-US" dirty="0">
                <a:latin typeface="Meiryo UI" panose="020B0604030504040204" pitchFamily="50" charset="-128"/>
                <a:ea typeface="Meiryo UI" panose="020B0604030504040204" pitchFamily="50" charset="-128"/>
              </a:rPr>
              <a:t>に入学して、卒業したら、連携した企業で働いてみたい</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タイル</a:t>
            </a:r>
            <a:r>
              <a:rPr lang="ja-JP" altLang="en-US" dirty="0">
                <a:latin typeface="Meiryo UI" panose="020B0604030504040204" pitchFamily="50" charset="-128"/>
                <a:ea typeface="Meiryo UI" panose="020B0604030504040204" pitchFamily="50" charset="-128"/>
              </a:rPr>
              <a:t>施工企業と連携した授業を</a:t>
            </a:r>
            <a:r>
              <a:rPr lang="ja-JP" altLang="en-US">
                <a:latin typeface="Meiryo UI" panose="020B0604030504040204" pitchFamily="50" charset="-128"/>
                <a:ea typeface="Meiryo UI" panose="020B0604030504040204" pitchFamily="50" charset="-128"/>
              </a:rPr>
              <a:t>受けて</a:t>
            </a:r>
            <a:r>
              <a:rPr lang="ja-JP" altLang="en-US" smtClean="0">
                <a:latin typeface="Meiryo UI" panose="020B0604030504040204" pitchFamily="50" charset="-128"/>
                <a:ea typeface="Meiryo UI" panose="020B0604030504040204" pitchFamily="50" charset="-128"/>
              </a:rPr>
              <a:t>、仕事の内容がよく分かりとて</a:t>
            </a:r>
            <a:r>
              <a:rPr lang="ja-JP" altLang="en-US" dirty="0" smtClean="0">
                <a:latin typeface="Meiryo UI" panose="020B0604030504040204" pitchFamily="50" charset="-128"/>
                <a:ea typeface="Meiryo UI" panose="020B0604030504040204" pitchFamily="50" charset="-128"/>
              </a:rPr>
              <a:t>も</a:t>
            </a:r>
            <a:r>
              <a:rPr lang="ja-JP" altLang="en-US" dirty="0">
                <a:latin typeface="Meiryo UI" panose="020B0604030504040204" pitchFamily="50" charset="-128"/>
                <a:ea typeface="Meiryo UI" panose="020B0604030504040204" pitchFamily="50" charset="-128"/>
              </a:rPr>
              <a:t>良かった</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73191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取組み（３）</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13</a:t>
            </a:fld>
            <a:endParaRPr lang="ja-JP" altLang="en-US" dirty="0">
              <a:solidFill>
                <a:prstClr val="black">
                  <a:tint val="75000"/>
                </a:prstClr>
              </a:solidFill>
            </a:endParaRPr>
          </a:p>
        </p:txBody>
      </p:sp>
      <p:sp>
        <p:nvSpPr>
          <p:cNvPr id="13" name="角丸四角形 12"/>
          <p:cNvSpPr/>
          <p:nvPr/>
        </p:nvSpPr>
        <p:spPr>
          <a:xfrm>
            <a:off x="1750178" y="1025825"/>
            <a:ext cx="3062136"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③学校説明会・個別相談会</a:t>
            </a:r>
            <a:endParaRPr lang="en-US" altLang="ja-JP" b="1" dirty="0">
              <a:latin typeface="Meiryo UI" panose="020B0604030504040204" pitchFamily="50" charset="-128"/>
              <a:ea typeface="Meiryo UI" panose="020B0604030504040204" pitchFamily="50" charset="-128"/>
            </a:endParaRPr>
          </a:p>
        </p:txBody>
      </p:sp>
      <p:sp>
        <p:nvSpPr>
          <p:cNvPr id="16" name="角丸四角形 15"/>
          <p:cNvSpPr/>
          <p:nvPr/>
        </p:nvSpPr>
        <p:spPr>
          <a:xfrm>
            <a:off x="1750178" y="3045854"/>
            <a:ext cx="2639099"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④ものづくりワークショップ</a:t>
            </a:r>
            <a:endParaRPr lang="en-US" altLang="ja-JP" b="1"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442784" y="3411051"/>
            <a:ext cx="10665101" cy="3139321"/>
          </a:xfrm>
          <a:prstGeom prst="rect">
            <a:avLst/>
          </a:prstGeom>
          <a:noFill/>
          <a:ln>
            <a:noFill/>
          </a:ln>
        </p:spPr>
        <p:txBody>
          <a:bodyPr wrap="square" rtlCol="0">
            <a:spAutoFit/>
          </a:bodyPr>
          <a:lstStyle/>
          <a:p>
            <a:pPr marL="285750" indent="-285750">
              <a:buFont typeface="Wingdings" panose="05000000000000000000"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小・中学生</a:t>
            </a:r>
            <a:endParaRPr lang="en-US" altLang="ja-JP" b="1"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ものづくり</a:t>
            </a:r>
            <a:r>
              <a:rPr lang="ja-JP" altLang="en-US" dirty="0">
                <a:latin typeface="Meiryo UI" panose="020B0604030504040204" pitchFamily="50" charset="-128"/>
                <a:ea typeface="Meiryo UI" panose="020B0604030504040204" pitchFamily="50" charset="-128"/>
              </a:rPr>
              <a:t>の楽しさや</a:t>
            </a:r>
            <a:r>
              <a:rPr lang="ja-JP" altLang="en-US" dirty="0" smtClean="0">
                <a:latin typeface="Meiryo UI" panose="020B0604030504040204" pitchFamily="50" charset="-128"/>
                <a:ea typeface="Meiryo UI" panose="020B0604030504040204" pitchFamily="50" charset="-128"/>
              </a:rPr>
              <a:t>、ものづくりの裏側を</a:t>
            </a:r>
            <a:r>
              <a:rPr lang="ja-JP" altLang="en-US" dirty="0">
                <a:latin typeface="Meiryo UI" panose="020B0604030504040204" pitchFamily="50" charset="-128"/>
                <a:ea typeface="Meiryo UI" panose="020B0604030504040204" pitchFamily="50" charset="-128"/>
              </a:rPr>
              <a:t>知ることができてよかった</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お兄さん</a:t>
            </a:r>
            <a:r>
              <a:rPr lang="ja-JP" altLang="en-US" dirty="0">
                <a:latin typeface="Meiryo UI" panose="020B0604030504040204" pitchFamily="50" charset="-128"/>
                <a:ea typeface="Meiryo UI" panose="020B0604030504040204" pitchFamily="50" charset="-128"/>
              </a:rPr>
              <a:t>とお姉さんが丁寧に教えてくれた。また参加したい</a:t>
            </a:r>
            <a:r>
              <a:rPr lang="ja-JP" altLang="en-US" dirty="0" smtClean="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保護者</a:t>
            </a:r>
            <a:endParaRPr lang="en-US" altLang="ja-JP" b="1"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子ども</a:t>
            </a:r>
            <a:r>
              <a:rPr lang="ja-JP" altLang="en-US" dirty="0">
                <a:latin typeface="Meiryo UI" panose="020B0604030504040204" pitchFamily="50" charset="-128"/>
                <a:ea typeface="Meiryo UI" panose="020B0604030504040204" pitchFamily="50" charset="-128"/>
              </a:rPr>
              <a:t>が実習している様子を見て、ものづくりに対する印象が変わった</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工業系高校</a:t>
            </a:r>
            <a:r>
              <a:rPr lang="ja-JP" altLang="en-US" dirty="0">
                <a:latin typeface="Meiryo UI" panose="020B0604030504040204" pitchFamily="50" charset="-128"/>
                <a:ea typeface="Meiryo UI" panose="020B0604030504040204" pitchFamily="50" charset="-128"/>
              </a:rPr>
              <a:t>にも女子生徒が通っていることを初めて知った</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ちょっと</a:t>
            </a:r>
            <a:r>
              <a:rPr lang="ja-JP" altLang="en-US" dirty="0">
                <a:latin typeface="Meiryo UI" panose="020B0604030504040204" pitchFamily="50" charset="-128"/>
                <a:ea typeface="Meiryo UI" panose="020B0604030504040204" pitchFamily="50" charset="-128"/>
              </a:rPr>
              <a:t>昔のイメージが</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だけど体験を教えてくれたお兄さんは丁寧で優しかった</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工業系高校生徒</a:t>
            </a:r>
            <a:endParaRPr lang="en-US" altLang="ja-JP" b="1"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企画</a:t>
            </a:r>
            <a:r>
              <a:rPr lang="ja-JP" altLang="en-US" dirty="0">
                <a:latin typeface="Meiryo UI" panose="020B0604030504040204" pitchFamily="50" charset="-128"/>
                <a:ea typeface="Meiryo UI" panose="020B0604030504040204" pitchFamily="50" charset="-128"/>
              </a:rPr>
              <a:t>から準備、運営まで携われるのがおもしろい</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442784" y="1433264"/>
            <a:ext cx="10207902" cy="1477328"/>
          </a:xfrm>
          <a:prstGeom prst="rect">
            <a:avLst/>
          </a:prstGeom>
          <a:noFill/>
          <a:ln>
            <a:noFill/>
          </a:ln>
        </p:spPr>
        <p:txBody>
          <a:bodyPr wrap="square" rtlCol="0">
            <a:spAutoFit/>
          </a:bodyPr>
          <a:lstStyle/>
          <a:p>
            <a:pPr marL="285750" indent="-285750">
              <a:buFont typeface="Wingdings" panose="05000000000000000000"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中学生</a:t>
            </a:r>
            <a:r>
              <a:rPr lang="ja-JP" altLang="en-US" dirty="0" smtClean="0">
                <a:latin typeface="Meiryo UI" panose="020B0604030504040204" pitchFamily="50" charset="-128"/>
                <a:ea typeface="Meiryo UI" panose="020B0604030504040204" pitchFamily="50" charset="-128"/>
              </a:rPr>
              <a:t>　</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 具体的な工</a:t>
            </a:r>
            <a:r>
              <a:rPr lang="ja-JP" altLang="en-US" dirty="0">
                <a:latin typeface="Meiryo UI" panose="020B0604030504040204" pitchFamily="50" charset="-128"/>
                <a:ea typeface="Meiryo UI" panose="020B0604030504040204" pitchFamily="50" charset="-128"/>
              </a:rPr>
              <a:t>業系</a:t>
            </a:r>
            <a:r>
              <a:rPr lang="ja-JP" altLang="en-US" dirty="0" smtClean="0">
                <a:latin typeface="Meiryo UI" panose="020B0604030504040204" pitchFamily="50" charset="-128"/>
                <a:ea typeface="Meiryo UI" panose="020B0604030504040204" pitchFamily="50" charset="-128"/>
              </a:rPr>
              <a:t>高校のイメージ</a:t>
            </a:r>
            <a:r>
              <a:rPr lang="ja-JP" altLang="en-US" dirty="0">
                <a:latin typeface="Meiryo UI" panose="020B0604030504040204" pitchFamily="50" charset="-128"/>
                <a:ea typeface="Meiryo UI" panose="020B0604030504040204" pitchFamily="50" charset="-128"/>
              </a:rPr>
              <a:t>がもてる</a:t>
            </a:r>
            <a:r>
              <a:rPr lang="ja-JP" altLang="en-US" dirty="0" smtClean="0">
                <a:latin typeface="Meiryo UI" panose="020B0604030504040204" pitchFamily="50" charset="-128"/>
                <a:ea typeface="Meiryo UI" panose="020B0604030504040204" pitchFamily="50" charset="-128"/>
              </a:rPr>
              <a:t>説明だった。</a:t>
            </a:r>
            <a:endParaRPr lang="en-US" altLang="ja-JP" dirty="0" smtClean="0">
              <a:latin typeface="Meiryo UI" panose="020B0604030504040204" pitchFamily="50" charset="-128"/>
              <a:ea typeface="Meiryo UI" panose="020B0604030504040204" pitchFamily="50" charset="-128"/>
            </a:endParaRPr>
          </a:p>
          <a:p>
            <a:endParaRPr lang="en-US" altLang="ja-JP"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中学校教員</a:t>
            </a:r>
            <a:endParaRPr lang="ja-JP" altLang="en-US" b="1"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 卒業生</a:t>
            </a:r>
            <a:r>
              <a:rPr lang="ja-JP" altLang="en-US" dirty="0">
                <a:latin typeface="Meiryo UI" panose="020B0604030504040204" pitchFamily="50" charset="-128"/>
                <a:ea typeface="Meiryo UI" panose="020B0604030504040204" pitchFamily="50" charset="-128"/>
              </a:rPr>
              <a:t>の活躍がイメージできた</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701250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取組み（３）</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14</a:t>
            </a:fld>
            <a:endParaRPr lang="ja-JP" altLang="en-US" dirty="0">
              <a:solidFill>
                <a:prstClr val="black">
                  <a:tint val="75000"/>
                </a:prstClr>
              </a:solidFill>
            </a:endParaRPr>
          </a:p>
        </p:txBody>
      </p:sp>
      <p:sp>
        <p:nvSpPr>
          <p:cNvPr id="22" name="テキスト ボックス 21"/>
          <p:cNvSpPr txBox="1"/>
          <p:nvPr/>
        </p:nvSpPr>
        <p:spPr>
          <a:xfrm>
            <a:off x="210209" y="5226933"/>
            <a:ext cx="11790098" cy="646331"/>
          </a:xfrm>
          <a:prstGeom prst="rect">
            <a:avLst/>
          </a:prstGeom>
          <a:noFill/>
          <a:ln>
            <a:noFill/>
          </a:ln>
        </p:spPr>
        <p:txBody>
          <a:bodyPr wrap="square" rtlCol="0">
            <a:spAutoFit/>
          </a:bodyPr>
          <a:lstStyle/>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府民</a:t>
            </a:r>
            <a:r>
              <a:rPr lang="ja-JP" altLang="en-US" dirty="0">
                <a:latin typeface="Meiryo UI" panose="020B0604030504040204" pitchFamily="50" charset="-128"/>
                <a:ea typeface="Meiryo UI" panose="020B0604030504040204" pitchFamily="50" charset="-128"/>
              </a:rPr>
              <a:t>のものづくりイベントに対する印象として</a:t>
            </a:r>
            <a:r>
              <a:rPr lang="ja-JP" altLang="en-US"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「すごくおもしろかった」「おもしろかった」が</a:t>
            </a:r>
            <a:r>
              <a:rPr lang="en-US" altLang="ja-JP" b="1" dirty="0">
                <a:latin typeface="Meiryo UI" panose="020B0604030504040204" pitchFamily="50" charset="-128"/>
                <a:ea typeface="Meiryo UI" panose="020B0604030504040204" pitchFamily="50" charset="-128"/>
              </a:rPr>
              <a:t>94.2</a:t>
            </a:r>
            <a:r>
              <a:rPr lang="ja-JP" altLang="en-US" b="1" dirty="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今後</a:t>
            </a:r>
            <a:r>
              <a:rPr lang="ja-JP" altLang="en-US" dirty="0">
                <a:latin typeface="Meiryo UI" panose="020B0604030504040204" pitchFamily="50" charset="-128"/>
                <a:ea typeface="Meiryo UI" panose="020B0604030504040204" pitchFamily="50" charset="-128"/>
              </a:rPr>
              <a:t>の参加</a:t>
            </a:r>
            <a:r>
              <a:rPr lang="ja-JP" altLang="en-US" dirty="0" smtClean="0">
                <a:latin typeface="Meiryo UI" panose="020B0604030504040204" pitchFamily="50" charset="-128"/>
                <a:ea typeface="Meiryo UI" panose="020B0604030504040204" pitchFamily="50" charset="-128"/>
              </a:rPr>
              <a:t>意向に</a:t>
            </a:r>
            <a:r>
              <a:rPr lang="ja-JP" altLang="en-US" dirty="0">
                <a:latin typeface="Meiryo UI" panose="020B0604030504040204" pitchFamily="50" charset="-128"/>
                <a:ea typeface="Meiryo UI" panose="020B0604030504040204" pitchFamily="50" charset="-128"/>
              </a:rPr>
              <a:t>関しても</a:t>
            </a: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「ぜひ参加したい」「参加したい」が</a:t>
            </a:r>
            <a:r>
              <a:rPr lang="en-US" altLang="ja-JP" b="1" dirty="0" smtClean="0">
                <a:latin typeface="Meiryo UI" panose="020B0604030504040204" pitchFamily="50" charset="-128"/>
                <a:ea typeface="Meiryo UI" panose="020B0604030504040204" pitchFamily="50" charset="-128"/>
              </a:rPr>
              <a:t>97.5</a:t>
            </a:r>
            <a:r>
              <a:rPr lang="ja-JP" altLang="en-US" b="1"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と</a:t>
            </a:r>
            <a:r>
              <a:rPr lang="ja-JP" altLang="en-US" dirty="0">
                <a:latin typeface="Meiryo UI" panose="020B0604030504040204" pitchFamily="50" charset="-128"/>
                <a:ea typeface="Meiryo UI" panose="020B0604030504040204" pitchFamily="50" charset="-128"/>
              </a:rPr>
              <a:t>非常</a:t>
            </a:r>
            <a:r>
              <a:rPr lang="ja-JP" altLang="en-US">
                <a:latin typeface="Meiryo UI" panose="020B0604030504040204" pitchFamily="50" charset="-128"/>
                <a:ea typeface="Meiryo UI" panose="020B0604030504040204" pitchFamily="50" charset="-128"/>
              </a:rPr>
              <a:t>に</a:t>
            </a:r>
            <a:r>
              <a:rPr lang="ja-JP" altLang="en-US" smtClean="0">
                <a:latin typeface="Meiryo UI" panose="020B0604030504040204" pitchFamily="50" charset="-128"/>
                <a:ea typeface="Meiryo UI" panose="020B0604030504040204" pitchFamily="50" charset="-128"/>
              </a:rPr>
              <a:t>高い評価を得ている。</a:t>
            </a:r>
            <a:endParaRPr lang="ja-JP" altLang="en-US" dirty="0">
              <a:latin typeface="Meiryo UI" panose="020B0604030504040204" pitchFamily="50" charset="-128"/>
              <a:ea typeface="Meiryo UI" panose="020B0604030504040204" pitchFamily="50" charset="-128"/>
            </a:endParaRPr>
          </a:p>
        </p:txBody>
      </p:sp>
      <p:graphicFrame>
        <p:nvGraphicFramePr>
          <p:cNvPr id="6" name="グラフ 5"/>
          <p:cNvGraphicFramePr/>
          <p:nvPr>
            <p:extLst>
              <p:ext uri="{D42A27DB-BD31-4B8C-83A1-F6EECF244321}">
                <p14:modId xmlns:p14="http://schemas.microsoft.com/office/powerpoint/2010/main" val="298095624"/>
              </p:ext>
            </p:extLst>
          </p:nvPr>
        </p:nvGraphicFramePr>
        <p:xfrm>
          <a:off x="210209" y="1585182"/>
          <a:ext cx="5747647" cy="309929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2" name="グラフ 11"/>
          <p:cNvGraphicFramePr/>
          <p:nvPr>
            <p:extLst>
              <p:ext uri="{D42A27DB-BD31-4B8C-83A1-F6EECF244321}">
                <p14:modId xmlns:p14="http://schemas.microsoft.com/office/powerpoint/2010/main" val="1724757554"/>
              </p:ext>
            </p:extLst>
          </p:nvPr>
        </p:nvGraphicFramePr>
        <p:xfrm>
          <a:off x="6105258" y="1585182"/>
          <a:ext cx="5972537" cy="3099300"/>
        </p:xfrm>
        <a:graphic>
          <a:graphicData uri="http://schemas.openxmlformats.org/drawingml/2006/chart">
            <c:chart xmlns:c="http://schemas.openxmlformats.org/drawingml/2006/chart" xmlns:r="http://schemas.openxmlformats.org/officeDocument/2006/relationships" r:id="rId3"/>
          </a:graphicData>
        </a:graphic>
      </p:graphicFrame>
      <p:sp>
        <p:nvSpPr>
          <p:cNvPr id="10" name="角丸四角形 9"/>
          <p:cNvSpPr/>
          <p:nvPr/>
        </p:nvSpPr>
        <p:spPr>
          <a:xfrm>
            <a:off x="754489" y="953956"/>
            <a:ext cx="7351543"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Meiryo UI" panose="020B0604030504040204" pitchFamily="50" charset="-128"/>
                <a:ea typeface="Meiryo UI" panose="020B0604030504040204" pitchFamily="50" charset="-128"/>
              </a:rPr>
              <a:t>ものづくりワークショップ参加者アンケートまとめ（</a:t>
            </a:r>
            <a:r>
              <a:rPr lang="en-US" altLang="ja-JP" b="1" dirty="0">
                <a:solidFill>
                  <a:schemeClr val="bg1"/>
                </a:solidFill>
                <a:latin typeface="Meiryo UI" panose="020B0604030504040204" pitchFamily="50" charset="-128"/>
                <a:ea typeface="Meiryo UI" panose="020B0604030504040204" pitchFamily="50" charset="-128"/>
              </a:rPr>
              <a:t>R4</a:t>
            </a:r>
            <a:r>
              <a:rPr lang="ja-JP" altLang="en-US" b="1" dirty="0">
                <a:solidFill>
                  <a:schemeClr val="bg1"/>
                </a:solidFill>
                <a:latin typeface="Meiryo UI" panose="020B0604030504040204" pitchFamily="50" charset="-128"/>
                <a:ea typeface="Meiryo UI" panose="020B0604030504040204" pitchFamily="50" charset="-128"/>
              </a:rPr>
              <a:t>年度　</a:t>
            </a:r>
            <a:r>
              <a:rPr lang="en-US" altLang="ja-JP" b="1" dirty="0">
                <a:solidFill>
                  <a:schemeClr val="bg1"/>
                </a:solidFill>
                <a:latin typeface="Meiryo UI" panose="020B0604030504040204" pitchFamily="50" charset="-128"/>
                <a:ea typeface="Meiryo UI" panose="020B0604030504040204" pitchFamily="50" charset="-128"/>
              </a:rPr>
              <a:t>8/21</a:t>
            </a:r>
            <a:r>
              <a:rPr lang="ja-JP" altLang="en-US" b="1" dirty="0">
                <a:solidFill>
                  <a:schemeClr val="bg1"/>
                </a:solidFill>
                <a:latin typeface="Meiryo UI" panose="020B0604030504040204" pitchFamily="50" charset="-128"/>
                <a:ea typeface="Meiryo UI" panose="020B0604030504040204" pitchFamily="50" charset="-128"/>
              </a:rPr>
              <a:t>時点）</a:t>
            </a:r>
          </a:p>
        </p:txBody>
      </p:sp>
    </p:spTree>
    <p:extLst>
      <p:ext uri="{BB962C8B-B14F-4D97-AF65-F5344CB8AC3E}">
        <p14:creationId xmlns:p14="http://schemas.microsoft.com/office/powerpoint/2010/main" val="1685322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取組み（３）</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15</a:t>
            </a:fld>
            <a:endParaRPr lang="ja-JP" altLang="en-US" dirty="0">
              <a:solidFill>
                <a:prstClr val="black">
                  <a:tint val="75000"/>
                </a:prstClr>
              </a:solidFill>
            </a:endParaRPr>
          </a:p>
        </p:txBody>
      </p:sp>
      <p:sp>
        <p:nvSpPr>
          <p:cNvPr id="22" name="テキスト ボックス 21"/>
          <p:cNvSpPr txBox="1"/>
          <p:nvPr/>
        </p:nvSpPr>
        <p:spPr>
          <a:xfrm>
            <a:off x="730957" y="5576052"/>
            <a:ext cx="11120937" cy="646331"/>
          </a:xfrm>
          <a:prstGeom prst="rect">
            <a:avLst/>
          </a:prstGeom>
          <a:noFill/>
          <a:ln>
            <a:noFill/>
          </a:ln>
        </p:spPr>
        <p:txBody>
          <a:bodyPr wrap="square" rtlCol="0">
            <a:spAutoFit/>
          </a:bodyPr>
          <a:lstStyle/>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工業</a:t>
            </a:r>
            <a:r>
              <a:rPr lang="ja-JP" altLang="en-US" dirty="0">
                <a:latin typeface="Meiryo UI" panose="020B0604030504040204" pitchFamily="50" charset="-128"/>
                <a:ea typeface="Meiryo UI" panose="020B0604030504040204" pitchFamily="50" charset="-128"/>
              </a:rPr>
              <a:t>系高校では、ものづくりの技術・技能が学べ、多くの資格が取得でき、</a:t>
            </a:r>
            <a:r>
              <a:rPr lang="ja-JP" altLang="en-US" b="1" dirty="0">
                <a:latin typeface="Meiryo UI" panose="020B0604030504040204" pitchFamily="50" charset="-128"/>
                <a:ea typeface="Meiryo UI" panose="020B0604030504040204" pitchFamily="50" charset="-128"/>
              </a:rPr>
              <a:t>就職に強い学校というイメージ</a:t>
            </a:r>
            <a:r>
              <a:rPr lang="ja-JP" altLang="en-US" dirty="0">
                <a:latin typeface="Meiryo UI" panose="020B0604030504040204" pitchFamily="50" charset="-128"/>
                <a:ea typeface="Meiryo UI" panose="020B0604030504040204" pitchFamily="50" charset="-128"/>
              </a:rPr>
              <a:t>はある</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en-US" altLang="ja-JP" dirty="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しかし、</a:t>
            </a:r>
            <a:r>
              <a:rPr lang="ja-JP" altLang="en-US" b="1" dirty="0" smtClean="0">
                <a:latin typeface="Meiryo UI" panose="020B0604030504040204" pitchFamily="50" charset="-128"/>
                <a:ea typeface="Meiryo UI" panose="020B0604030504040204" pitchFamily="50" charset="-128"/>
              </a:rPr>
              <a:t>進学できる学校</a:t>
            </a:r>
            <a:r>
              <a:rPr lang="ja-JP" altLang="en-US" b="1" dirty="0">
                <a:latin typeface="Meiryo UI" panose="020B0604030504040204" pitchFamily="50" charset="-128"/>
                <a:ea typeface="Meiryo UI" panose="020B0604030504040204" pitchFamily="50" charset="-128"/>
              </a:rPr>
              <a:t>と</a:t>
            </a:r>
            <a:r>
              <a:rPr lang="ja-JP" altLang="en-US" b="1" dirty="0" smtClean="0">
                <a:latin typeface="Meiryo UI" panose="020B0604030504040204" pitchFamily="50" charset="-128"/>
                <a:ea typeface="Meiryo UI" panose="020B0604030504040204" pitchFamily="50" charset="-128"/>
              </a:rPr>
              <a:t>いうイメージは薄い</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730957" y="1258807"/>
            <a:ext cx="10748603" cy="3989256"/>
          </a:xfrm>
          <a:prstGeom prst="rect">
            <a:avLst/>
          </a:prstGeom>
        </p:spPr>
      </p:pic>
      <p:grpSp>
        <p:nvGrpSpPr>
          <p:cNvPr id="6" name="グループ化 5"/>
          <p:cNvGrpSpPr/>
          <p:nvPr/>
        </p:nvGrpSpPr>
        <p:grpSpPr>
          <a:xfrm>
            <a:off x="811808" y="2199020"/>
            <a:ext cx="2582758" cy="2387366"/>
            <a:chOff x="811808" y="2199020"/>
            <a:chExt cx="2582758" cy="2387366"/>
          </a:xfrm>
        </p:grpSpPr>
        <p:sp>
          <p:nvSpPr>
            <p:cNvPr id="5" name="テキスト ボックス 4"/>
            <p:cNvSpPr txBox="1"/>
            <p:nvPr/>
          </p:nvSpPr>
          <p:spPr>
            <a:xfrm>
              <a:off x="811808" y="2199020"/>
              <a:ext cx="2582758" cy="261610"/>
            </a:xfrm>
            <a:prstGeom prst="rect">
              <a:avLst/>
            </a:prstGeom>
            <a:solidFill>
              <a:schemeClr val="bg1"/>
            </a:solidFill>
            <a:ln>
              <a:noFill/>
            </a:ln>
          </p:spPr>
          <p:txBody>
            <a:bodyPr wrap="non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ものづくりの技術・技能を学べる学校</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8" name="テキスト ボックス 7"/>
            <p:cNvSpPr txBox="1"/>
            <p:nvPr/>
          </p:nvSpPr>
          <p:spPr>
            <a:xfrm>
              <a:off x="1445198" y="2398818"/>
              <a:ext cx="1949368" cy="261610"/>
            </a:xfrm>
            <a:prstGeom prst="rect">
              <a:avLst/>
            </a:prstGeom>
            <a:solidFill>
              <a:schemeClr val="bg1"/>
            </a:solidFill>
            <a:ln>
              <a:noFill/>
            </a:ln>
          </p:spPr>
          <p:txBody>
            <a:bodyPr wrap="squar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多くの資格がとれる学校</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1" name="テキスト ボックス 10"/>
            <p:cNvSpPr txBox="1"/>
            <p:nvPr/>
          </p:nvSpPr>
          <p:spPr>
            <a:xfrm>
              <a:off x="1052675" y="2788619"/>
              <a:ext cx="2341891" cy="261610"/>
            </a:xfrm>
            <a:prstGeom prst="rect">
              <a:avLst/>
            </a:prstGeom>
            <a:solidFill>
              <a:schemeClr val="bg1"/>
            </a:solidFill>
          </p:spPr>
          <p:txBody>
            <a:bodyPr wrap="squar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学習内容が専門的すぎる学校</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0" name="テキスト ボックス 9"/>
            <p:cNvSpPr txBox="1"/>
            <p:nvPr/>
          </p:nvSpPr>
          <p:spPr>
            <a:xfrm>
              <a:off x="811808" y="2598616"/>
              <a:ext cx="2582758" cy="261610"/>
            </a:xfrm>
            <a:prstGeom prst="rect">
              <a:avLst/>
            </a:prstGeom>
            <a:solidFill>
              <a:schemeClr val="bg1"/>
            </a:solidFill>
          </p:spPr>
          <p:txBody>
            <a:bodyPr wrap="non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何を学んでいるのかわかりにくい学校</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2" name="テキスト ボックス 11"/>
            <p:cNvSpPr txBox="1"/>
            <p:nvPr/>
          </p:nvSpPr>
          <p:spPr>
            <a:xfrm>
              <a:off x="923322" y="2985579"/>
              <a:ext cx="2471244" cy="261610"/>
            </a:xfrm>
            <a:prstGeom prst="rect">
              <a:avLst/>
            </a:prstGeom>
            <a:solidFill>
              <a:schemeClr val="bg1"/>
            </a:solidFill>
          </p:spPr>
          <p:txBody>
            <a:bodyPr wrap="squar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イメージや校風がよくない学校</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5" name="テキスト ボックス 14"/>
            <p:cNvSpPr txBox="1"/>
            <p:nvPr/>
          </p:nvSpPr>
          <p:spPr>
            <a:xfrm>
              <a:off x="923322" y="3542337"/>
              <a:ext cx="2471244" cy="261610"/>
            </a:xfrm>
            <a:prstGeom prst="rect">
              <a:avLst/>
            </a:prstGeom>
            <a:solidFill>
              <a:schemeClr val="bg1"/>
            </a:solidFill>
          </p:spPr>
          <p:txBody>
            <a:bodyPr wrap="squar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就職も進学もできる学校</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4" name="テキスト ボックス 13"/>
            <p:cNvSpPr txBox="1"/>
            <p:nvPr/>
          </p:nvSpPr>
          <p:spPr>
            <a:xfrm>
              <a:off x="923322" y="3353033"/>
              <a:ext cx="2471244" cy="261610"/>
            </a:xfrm>
            <a:prstGeom prst="rect">
              <a:avLst/>
            </a:prstGeom>
            <a:solidFill>
              <a:schemeClr val="bg1"/>
            </a:solidFill>
          </p:spPr>
          <p:txBody>
            <a:bodyPr wrap="squar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就職に</a:t>
              </a:r>
              <a:r>
                <a:rPr lang="ja-JP" altLang="en-US" sz="1100" dirty="0">
                  <a:latin typeface="ＭＳ ゴシック" panose="020B0609070205080204" pitchFamily="49" charset="-128"/>
                  <a:ea typeface="ＭＳ ゴシック" panose="020B0609070205080204" pitchFamily="49" charset="-128"/>
                </a:rPr>
                <a:t>強い</a:t>
              </a:r>
              <a:r>
                <a:rPr kumimoji="1" lang="ja-JP" altLang="en-US" sz="1100" dirty="0" smtClean="0">
                  <a:latin typeface="ＭＳ ゴシック" panose="020B0609070205080204" pitchFamily="49" charset="-128"/>
                  <a:ea typeface="ＭＳ ゴシック" panose="020B0609070205080204" pitchFamily="49" charset="-128"/>
                </a:rPr>
                <a:t>学校</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6" name="テキスト ボックス 15"/>
            <p:cNvSpPr txBox="1"/>
            <p:nvPr/>
          </p:nvSpPr>
          <p:spPr>
            <a:xfrm>
              <a:off x="923322" y="3742160"/>
              <a:ext cx="2471244" cy="261610"/>
            </a:xfrm>
            <a:prstGeom prst="rect">
              <a:avLst/>
            </a:prstGeom>
            <a:solidFill>
              <a:schemeClr val="bg1"/>
            </a:solidFill>
          </p:spPr>
          <p:txBody>
            <a:bodyPr wrap="squar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理工系大学進学に強い学校</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8" name="テキスト ボックス 17"/>
            <p:cNvSpPr txBox="1"/>
            <p:nvPr/>
          </p:nvSpPr>
          <p:spPr>
            <a:xfrm>
              <a:off x="923322" y="4120123"/>
              <a:ext cx="2471244" cy="261610"/>
            </a:xfrm>
            <a:prstGeom prst="rect">
              <a:avLst/>
            </a:prstGeom>
            <a:solidFill>
              <a:schemeClr val="bg1"/>
            </a:solidFill>
          </p:spPr>
          <p:txBody>
            <a:bodyPr wrap="squar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特に印象は無い</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7" name="テキスト ボックス 16"/>
            <p:cNvSpPr txBox="1"/>
            <p:nvPr/>
          </p:nvSpPr>
          <p:spPr>
            <a:xfrm>
              <a:off x="923322" y="3942632"/>
              <a:ext cx="2471244" cy="261610"/>
            </a:xfrm>
            <a:prstGeom prst="rect">
              <a:avLst/>
            </a:prstGeom>
            <a:solidFill>
              <a:schemeClr val="bg1"/>
            </a:solidFill>
          </p:spPr>
          <p:txBody>
            <a:bodyPr wrap="squar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大学に進学できない学校</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9" name="テキスト ボックス 18"/>
            <p:cNvSpPr txBox="1"/>
            <p:nvPr/>
          </p:nvSpPr>
          <p:spPr>
            <a:xfrm>
              <a:off x="923322" y="4324776"/>
              <a:ext cx="2471244" cy="261610"/>
            </a:xfrm>
            <a:prstGeom prst="rect">
              <a:avLst/>
            </a:prstGeom>
            <a:solidFill>
              <a:schemeClr val="bg1"/>
            </a:solidFill>
          </p:spPr>
          <p:txBody>
            <a:bodyPr wrap="square" rtlCol="0">
              <a:spAutoFit/>
            </a:bodyPr>
            <a:lstStyle/>
            <a:p>
              <a:pPr algn="r"/>
              <a:r>
                <a:rPr kumimoji="1" lang="ja-JP" altLang="en-US" sz="1100" dirty="0" smtClean="0">
                  <a:latin typeface="ＭＳ ゴシック" panose="020B0609070205080204" pitchFamily="49" charset="-128"/>
                  <a:ea typeface="ＭＳ ゴシック" panose="020B0609070205080204" pitchFamily="49" charset="-128"/>
                </a:rPr>
                <a:t>わからない</a:t>
              </a:r>
              <a:endParaRPr kumimoji="1" lang="ja-JP" altLang="en-US" sz="1100" dirty="0">
                <a:latin typeface="ＭＳ ゴシック" panose="020B0609070205080204" pitchFamily="49" charset="-128"/>
                <a:ea typeface="ＭＳ ゴシック" panose="020B0609070205080204" pitchFamily="49" charset="-128"/>
              </a:endParaRPr>
            </a:p>
          </p:txBody>
        </p:sp>
        <p:sp>
          <p:nvSpPr>
            <p:cNvPr id="13" name="テキスト ボックス 12"/>
            <p:cNvSpPr txBox="1"/>
            <p:nvPr/>
          </p:nvSpPr>
          <p:spPr>
            <a:xfrm>
              <a:off x="811808" y="3199376"/>
              <a:ext cx="2582758" cy="215444"/>
            </a:xfrm>
            <a:prstGeom prst="rect">
              <a:avLst/>
            </a:prstGeom>
            <a:solidFill>
              <a:schemeClr val="bg1"/>
            </a:solidFill>
          </p:spPr>
          <p:txBody>
            <a:bodyPr wrap="square" rtlCol="0">
              <a:spAutoFit/>
            </a:bodyPr>
            <a:lstStyle/>
            <a:p>
              <a:pPr algn="r"/>
              <a:r>
                <a:rPr kumimoji="1" lang="ja-JP" altLang="en-US" sz="800" dirty="0" smtClean="0">
                  <a:latin typeface="ＭＳ ゴシック" panose="020B0609070205080204" pitchFamily="49" charset="-128"/>
                  <a:ea typeface="ＭＳ ゴシック" panose="020B0609070205080204" pitchFamily="49" charset="-128"/>
                </a:rPr>
                <a:t>工科・工業高校については全くイメージがない</a:t>
              </a:r>
              <a:endParaRPr kumimoji="1" lang="ja-JP" altLang="en-US" sz="800" dirty="0">
                <a:latin typeface="ＭＳ ゴシック" panose="020B0609070205080204" pitchFamily="49" charset="-128"/>
                <a:ea typeface="ＭＳ ゴシック" panose="020B0609070205080204" pitchFamily="49" charset="-128"/>
              </a:endParaRPr>
            </a:p>
          </p:txBody>
        </p:sp>
      </p:grpSp>
    </p:spTree>
    <p:extLst>
      <p:ext uri="{BB962C8B-B14F-4D97-AF65-F5344CB8AC3E}">
        <p14:creationId xmlns:p14="http://schemas.microsoft.com/office/powerpoint/2010/main" val="27752130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取組み（３）</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16</a:t>
            </a:fld>
            <a:endParaRPr lang="ja-JP" altLang="en-US" dirty="0">
              <a:solidFill>
                <a:prstClr val="black">
                  <a:tint val="75000"/>
                </a:prstClr>
              </a:solidFill>
            </a:endParaRPr>
          </a:p>
        </p:txBody>
      </p:sp>
      <p:sp>
        <p:nvSpPr>
          <p:cNvPr id="22" name="テキスト ボックス 21"/>
          <p:cNvSpPr txBox="1"/>
          <p:nvPr/>
        </p:nvSpPr>
        <p:spPr>
          <a:xfrm>
            <a:off x="620472" y="4634951"/>
            <a:ext cx="10996341" cy="1200329"/>
          </a:xfrm>
          <a:prstGeom prst="rect">
            <a:avLst/>
          </a:prstGeom>
          <a:noFill/>
          <a:ln>
            <a:noFill/>
          </a:ln>
        </p:spPr>
        <p:txBody>
          <a:bodyPr wrap="square" rtlCol="0">
            <a:spAutoFit/>
          </a:bodyPr>
          <a:lstStyle/>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「工業</a:t>
            </a:r>
            <a:r>
              <a:rPr lang="ja-JP" altLang="en-US" b="1" dirty="0">
                <a:latin typeface="Meiryo UI" panose="020B0604030504040204" pitchFamily="50" charset="-128"/>
                <a:ea typeface="Meiryo UI" panose="020B0604030504040204" pitchFamily="50" charset="-128"/>
              </a:rPr>
              <a:t>系高校に入学したいです</a:t>
            </a:r>
            <a:r>
              <a:rPr lang="ja-JP" altLang="en-US" b="1" dirty="0" smtClean="0">
                <a:latin typeface="Meiryo UI" panose="020B0604030504040204" pitchFamily="50" charset="-128"/>
                <a:ea typeface="Meiryo UI" panose="020B0604030504040204" pitchFamily="50" charset="-128"/>
              </a:rPr>
              <a:t>か」</a:t>
            </a:r>
            <a:r>
              <a:rPr lang="ja-JP" altLang="en-US" b="1" dirty="0">
                <a:latin typeface="Meiryo UI" panose="020B0604030504040204" pitchFamily="50" charset="-128"/>
                <a:ea typeface="Meiryo UI" panose="020B0604030504040204" pitchFamily="50" charset="-128"/>
              </a:rPr>
              <a:t>への質問</a:t>
            </a:r>
            <a:r>
              <a:rPr lang="ja-JP" altLang="en-US" b="1" dirty="0" smtClean="0">
                <a:latin typeface="Meiryo UI" panose="020B0604030504040204" pitchFamily="50" charset="-128"/>
                <a:ea typeface="Meiryo UI" panose="020B0604030504040204" pitchFamily="50" charset="-128"/>
              </a:rPr>
              <a:t>に対する</a:t>
            </a:r>
            <a:r>
              <a:rPr lang="ja-JP" altLang="en-US" b="1" dirty="0">
                <a:latin typeface="Meiryo UI" panose="020B0604030504040204" pitchFamily="50" charset="-128"/>
                <a:ea typeface="Meiryo UI" panose="020B0604030504040204" pitchFamily="50" charset="-128"/>
              </a:rPr>
              <a:t>回答</a:t>
            </a:r>
            <a:r>
              <a:rPr lang="ja-JP" altLang="en-US" b="1" dirty="0" smtClean="0">
                <a:latin typeface="Meiryo UI" panose="020B0604030504040204" pitchFamily="50" charset="-128"/>
                <a:ea typeface="Meiryo UI" panose="020B0604030504040204" pitchFamily="50" charset="-128"/>
              </a:rPr>
              <a:t>は「わからない」が</a:t>
            </a:r>
            <a:r>
              <a:rPr lang="en-US" altLang="ja-JP" b="1" dirty="0" smtClean="0">
                <a:latin typeface="Meiryo UI" panose="020B0604030504040204" pitchFamily="50" charset="-128"/>
                <a:ea typeface="Meiryo UI" panose="020B0604030504040204" pitchFamily="50" charset="-128"/>
              </a:rPr>
              <a:t>61.7</a:t>
            </a:r>
            <a:r>
              <a:rPr lang="ja-JP" altLang="en-US" b="1"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と多くを占めている現状がある。</a:t>
            </a:r>
          </a:p>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今後</a:t>
            </a:r>
            <a:r>
              <a:rPr lang="ja-JP" altLang="en-US" dirty="0">
                <a:latin typeface="Meiryo UI" panose="020B0604030504040204" pitchFamily="50" charset="-128"/>
                <a:ea typeface="Meiryo UI" panose="020B0604030504040204" pitchFamily="50" charset="-128"/>
              </a:rPr>
              <a:t>、工業系高校に</a:t>
            </a:r>
            <a:r>
              <a:rPr lang="ja-JP" altLang="en-US" dirty="0" smtClean="0">
                <a:latin typeface="Meiryo UI" panose="020B0604030504040204" pitchFamily="50" charset="-128"/>
                <a:ea typeface="Meiryo UI" panose="020B0604030504040204" pitchFamily="50" charset="-128"/>
              </a:rPr>
              <a:t>対する従来のイメージ</a:t>
            </a:r>
            <a:r>
              <a:rPr lang="ja-JP" altLang="en-US" dirty="0">
                <a:latin typeface="Meiryo UI" panose="020B0604030504040204" pitchFamily="50" charset="-128"/>
                <a:ea typeface="Meiryo UI" panose="020B0604030504040204" pitchFamily="50" charset="-128"/>
              </a:rPr>
              <a:t>を払しょくする</a:t>
            </a:r>
            <a:r>
              <a:rPr lang="en-US" altLang="ja-JP" dirty="0">
                <a:latin typeface="Meiryo UI" panose="020B0604030504040204" pitchFamily="50" charset="-128"/>
                <a:ea typeface="Meiryo UI" panose="020B0604030504040204" pitchFamily="50" charset="-128"/>
              </a:rPr>
              <a:t>PR</a:t>
            </a:r>
            <a:r>
              <a:rPr lang="ja-JP" altLang="en-US" dirty="0">
                <a:latin typeface="Meiryo UI" panose="020B0604030504040204" pitchFamily="50" charset="-128"/>
                <a:ea typeface="Meiryo UI" panose="020B0604030504040204" pitchFamily="50" charset="-128"/>
              </a:rPr>
              <a:t>を行い、理工系大学進学にも強い</a:t>
            </a:r>
            <a:r>
              <a:rPr lang="ja-JP" altLang="en-US" dirty="0" smtClean="0">
                <a:latin typeface="Meiryo UI" panose="020B0604030504040204" pitchFamily="50" charset="-128"/>
                <a:ea typeface="Meiryo UI" panose="020B0604030504040204" pitchFamily="50" charset="-128"/>
              </a:rPr>
              <a:t>学校であることを</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en-US" altLang="ja-JP" dirty="0" smtClean="0">
                <a:latin typeface="Meiryo UI" panose="020B0604030504040204" pitchFamily="50" charset="-128"/>
                <a:ea typeface="Meiryo UI" panose="020B0604030504040204" pitchFamily="50" charset="-128"/>
              </a:rPr>
              <a:t>PR</a:t>
            </a:r>
            <a:r>
              <a:rPr lang="ja-JP" altLang="en-US" dirty="0" smtClean="0">
                <a:latin typeface="Meiryo UI" panose="020B0604030504040204" pitchFamily="50" charset="-128"/>
                <a:ea typeface="Meiryo UI" panose="020B0604030504040204" pitchFamily="50" charset="-128"/>
              </a:rPr>
              <a:t>していくこと</a:t>
            </a:r>
            <a:r>
              <a:rPr lang="ja-JP" altLang="en-US" dirty="0">
                <a:latin typeface="Meiryo UI" panose="020B0604030504040204" pitchFamily="50" charset="-128"/>
                <a:ea typeface="Meiryo UI" panose="020B0604030504040204" pitchFamily="50" charset="-128"/>
              </a:rPr>
              <a:t>で、</a:t>
            </a:r>
            <a:r>
              <a:rPr lang="ja-JP" altLang="en-US" b="1" dirty="0" smtClean="0">
                <a:latin typeface="Meiryo UI" panose="020B0604030504040204" pitchFamily="50" charset="-128"/>
                <a:ea typeface="Meiryo UI" panose="020B0604030504040204" pitchFamily="50" charset="-128"/>
              </a:rPr>
              <a:t>小・中学生</a:t>
            </a:r>
            <a:r>
              <a:rPr lang="ja-JP" altLang="en-US" b="1" dirty="0">
                <a:latin typeface="Meiryo UI" panose="020B0604030504040204" pitchFamily="50" charset="-128"/>
                <a:ea typeface="Meiryo UI" panose="020B0604030504040204" pitchFamily="50" charset="-128"/>
              </a:rPr>
              <a:t>とその</a:t>
            </a:r>
            <a:r>
              <a:rPr lang="ja-JP" altLang="en-US" b="1" dirty="0" smtClean="0">
                <a:latin typeface="Meiryo UI" panose="020B0604030504040204" pitchFamily="50" charset="-128"/>
                <a:ea typeface="Meiryo UI" panose="020B0604030504040204" pitchFamily="50" charset="-128"/>
              </a:rPr>
              <a:t>保護者に</a:t>
            </a:r>
            <a:r>
              <a:rPr lang="ja-JP" altLang="en-US" b="1" dirty="0">
                <a:latin typeface="Meiryo UI" panose="020B0604030504040204" pitchFamily="50" charset="-128"/>
                <a:ea typeface="Meiryo UI" panose="020B0604030504040204" pitchFamily="50" charset="-128"/>
              </a:rPr>
              <a:t>工業系高校に</a:t>
            </a:r>
            <a:r>
              <a:rPr lang="ja-JP" altLang="en-US" b="1" dirty="0" smtClean="0">
                <a:latin typeface="Meiryo UI" panose="020B0604030504040204" pitchFamily="50" charset="-128"/>
                <a:ea typeface="Meiryo UI" panose="020B0604030504040204" pitchFamily="50" charset="-128"/>
              </a:rPr>
              <a:t>対するプラスのイメージを持っていただけるよう取組みを</a:t>
            </a:r>
            <a:endParaRPr lang="en-US" altLang="ja-JP" b="1" dirty="0" smtClean="0">
              <a:latin typeface="Meiryo UI" panose="020B0604030504040204" pitchFamily="50" charset="-128"/>
              <a:ea typeface="Meiryo UI" panose="020B0604030504040204" pitchFamily="50" charset="-128"/>
            </a:endParaRPr>
          </a:p>
          <a:p>
            <a:r>
              <a:rPr lang="en-US" altLang="ja-JP" b="1" dirty="0">
                <a:latin typeface="Meiryo UI" panose="020B0604030504040204" pitchFamily="50" charset="-128"/>
                <a:ea typeface="Meiryo UI" panose="020B0604030504040204" pitchFamily="50" charset="-128"/>
              </a:rPr>
              <a:t> </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進めていく必要がある</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graphicFrame>
        <p:nvGraphicFramePr>
          <p:cNvPr id="12" name="グラフ 11"/>
          <p:cNvGraphicFramePr/>
          <p:nvPr>
            <p:extLst>
              <p:ext uri="{D42A27DB-BD31-4B8C-83A1-F6EECF244321}">
                <p14:modId xmlns:p14="http://schemas.microsoft.com/office/powerpoint/2010/main" val="1224344434"/>
              </p:ext>
            </p:extLst>
          </p:nvPr>
        </p:nvGraphicFramePr>
        <p:xfrm>
          <a:off x="1612665" y="1148504"/>
          <a:ext cx="8183820" cy="3099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793196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取組み（４）</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17</a:t>
            </a:fld>
            <a:endParaRPr lang="ja-JP" altLang="en-US" dirty="0">
              <a:solidFill>
                <a:prstClr val="black">
                  <a:tint val="75000"/>
                </a:prstClr>
              </a:solidFill>
            </a:endParaRPr>
          </a:p>
        </p:txBody>
      </p:sp>
      <p:sp>
        <p:nvSpPr>
          <p:cNvPr id="11" name="角丸四角形 10"/>
          <p:cNvSpPr/>
          <p:nvPr/>
        </p:nvSpPr>
        <p:spPr>
          <a:xfrm>
            <a:off x="780812" y="1314876"/>
            <a:ext cx="2543153"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①出前授業・体験授業</a:t>
            </a:r>
            <a:endParaRPr lang="en-US" altLang="ja-JP" b="1" dirty="0">
              <a:latin typeface="Meiryo UI" panose="020B0604030504040204" pitchFamily="50" charset="-128"/>
              <a:ea typeface="Meiryo UI" panose="020B0604030504040204" pitchFamily="50" charset="-128"/>
            </a:endParaRPr>
          </a:p>
        </p:txBody>
      </p:sp>
      <p:sp>
        <p:nvSpPr>
          <p:cNvPr id="12" name="角丸四角形 11"/>
          <p:cNvSpPr/>
          <p:nvPr/>
        </p:nvSpPr>
        <p:spPr>
          <a:xfrm>
            <a:off x="780813" y="3644381"/>
            <a:ext cx="2123023"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②工業系高校離れ</a:t>
            </a:r>
            <a:endParaRPr lang="en-US" altLang="ja-JP" b="1" dirty="0">
              <a:latin typeface="Meiryo UI" panose="020B0604030504040204" pitchFamily="50" charset="-128"/>
              <a:ea typeface="Meiryo UI" panose="020B0604030504040204" pitchFamily="50" charset="-128"/>
            </a:endParaRPr>
          </a:p>
        </p:txBody>
      </p:sp>
      <p:sp>
        <p:nvSpPr>
          <p:cNvPr id="14" name="角丸四角形 13"/>
          <p:cNvSpPr/>
          <p:nvPr/>
        </p:nvSpPr>
        <p:spPr>
          <a:xfrm>
            <a:off x="780812" y="5185453"/>
            <a:ext cx="2654365"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③工業系高校のイメージ</a:t>
            </a:r>
            <a:endParaRPr lang="en-US" altLang="ja-JP" b="1" dirty="0">
              <a:latin typeface="Meiryo UI" panose="020B0604030504040204" pitchFamily="50" charset="-128"/>
              <a:ea typeface="Meiryo UI" panose="020B0604030504040204" pitchFamily="50" charset="-128"/>
            </a:endParaRPr>
          </a:p>
        </p:txBody>
      </p:sp>
      <p:sp>
        <p:nvSpPr>
          <p:cNvPr id="15" name="額縁 14"/>
          <p:cNvSpPr/>
          <p:nvPr/>
        </p:nvSpPr>
        <p:spPr>
          <a:xfrm>
            <a:off x="780812" y="672733"/>
            <a:ext cx="2289157"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sz="1400" b="1" dirty="0" smtClean="0">
                <a:solidFill>
                  <a:prstClr val="black"/>
                </a:solidFill>
                <a:latin typeface="Meiryo UI" panose="020B0604030504040204" pitchFamily="50" charset="-128"/>
                <a:ea typeface="Meiryo UI" panose="020B0604030504040204" pitchFamily="50" charset="-128"/>
              </a:rPr>
              <a:t>（４）就職先企業の声</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780812" y="1721737"/>
            <a:ext cx="10996341" cy="1754326"/>
          </a:xfrm>
          <a:prstGeom prst="rect">
            <a:avLst/>
          </a:prstGeom>
          <a:noFill/>
          <a:ln>
            <a:noFill/>
          </a:ln>
        </p:spPr>
        <p:txBody>
          <a:bodyPr wrap="square" rtlCol="0">
            <a:spAutoFit/>
          </a:bodyPr>
          <a:lstStyle/>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人材</a:t>
            </a:r>
            <a:r>
              <a:rPr lang="ja-JP" altLang="en-US" b="1" dirty="0">
                <a:latin typeface="Meiryo UI" panose="020B0604030504040204" pitchFamily="50" charset="-128"/>
                <a:ea typeface="Meiryo UI" panose="020B0604030504040204" pitchFamily="50" charset="-128"/>
              </a:rPr>
              <a:t>開発部は出前授業等に力を入れている</a:t>
            </a:r>
            <a:r>
              <a:rPr lang="ja-JP" altLang="en-US" dirty="0">
                <a:latin typeface="Meiryo UI" panose="020B0604030504040204" pitchFamily="50" charset="-128"/>
                <a:ea typeface="Meiryo UI" panose="020B0604030504040204" pitchFamily="50" charset="-128"/>
              </a:rPr>
              <a:t>。協力できることは協力していきたい</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中学生</a:t>
            </a:r>
            <a:r>
              <a:rPr lang="ja-JP" altLang="en-US" dirty="0">
                <a:latin typeface="Meiryo UI" panose="020B0604030504040204" pitchFamily="50" charset="-128"/>
                <a:ea typeface="Meiryo UI" panose="020B0604030504040204" pitchFamily="50" charset="-128"/>
              </a:rPr>
              <a:t>の志願者を増やすのは、学校だけでは無理だと考えている。民間企業の協力も得て</a:t>
            </a:r>
            <a:r>
              <a:rPr lang="en-US" altLang="ja-JP" dirty="0">
                <a:latin typeface="Meiryo UI" panose="020B0604030504040204" pitchFamily="50" charset="-128"/>
                <a:ea typeface="Meiryo UI" panose="020B0604030504040204" pitchFamily="50" charset="-128"/>
              </a:rPr>
              <a:t>PR</a:t>
            </a:r>
            <a:r>
              <a:rPr lang="ja-JP" altLang="en-US" dirty="0">
                <a:latin typeface="Meiryo UI" panose="020B0604030504040204" pitchFamily="50" charset="-128"/>
                <a:ea typeface="Meiryo UI" panose="020B0604030504040204" pitchFamily="50" charset="-128"/>
              </a:rPr>
              <a:t>が必要ではないか。</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エレベータの安全や仕事について出前授業等可能</a:t>
            </a:r>
            <a:r>
              <a:rPr lang="ja-JP" altLang="en-US" dirty="0">
                <a:latin typeface="Meiryo UI" panose="020B0604030504040204" pitchFamily="50" charset="-128"/>
                <a:ea typeface="Meiryo UI" panose="020B0604030504040204" pitchFamily="50" charset="-128"/>
              </a:rPr>
              <a:t>である</a:t>
            </a:r>
            <a:r>
              <a:rPr lang="ja-JP" altLang="en-US" dirty="0" smtClean="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企業での活躍や技術力の</a:t>
            </a:r>
            <a:r>
              <a:rPr lang="en-US" altLang="ja-JP" dirty="0">
                <a:latin typeface="Meiryo UI" panose="020B0604030504040204" pitchFamily="50" charset="-128"/>
                <a:ea typeface="Meiryo UI" panose="020B0604030504040204" pitchFamily="50" charset="-128"/>
              </a:rPr>
              <a:t>PR</a:t>
            </a:r>
            <a:r>
              <a:rPr lang="ja-JP" altLang="en-US" dirty="0">
                <a:latin typeface="Meiryo UI" panose="020B0604030504040204" pitchFamily="50" charset="-128"/>
                <a:ea typeface="Meiryo UI" panose="020B0604030504040204" pitchFamily="50" charset="-128"/>
              </a:rPr>
              <a:t>を含め、</a:t>
            </a:r>
            <a:r>
              <a:rPr lang="ja-JP" altLang="en-US" b="1" dirty="0">
                <a:latin typeface="Meiryo UI" panose="020B0604030504040204" pitchFamily="50" charset="-128"/>
                <a:ea typeface="Meiryo UI" panose="020B0604030504040204" pitchFamily="50" charset="-128"/>
              </a:rPr>
              <a:t>工業系高校とタッグを組んで小・中学校への出前授業</a:t>
            </a:r>
            <a:r>
              <a:rPr lang="ja-JP" altLang="en-US" dirty="0">
                <a:latin typeface="Meiryo UI" panose="020B0604030504040204" pitchFamily="50" charset="-128"/>
                <a:ea typeface="Meiryo UI" panose="020B0604030504040204" pitchFamily="50" charset="-128"/>
              </a:rPr>
              <a:t>も考えたい</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企業</a:t>
            </a:r>
            <a:r>
              <a:rPr lang="ja-JP" altLang="en-US" dirty="0">
                <a:latin typeface="Meiryo UI" panose="020B0604030504040204" pitchFamily="50" charset="-128"/>
                <a:ea typeface="Meiryo UI" panose="020B0604030504040204" pitchFamily="50" charset="-128"/>
              </a:rPr>
              <a:t>としても少子化の影響等、人材採用に問題意識を持っている。</a:t>
            </a:r>
            <a:r>
              <a:rPr lang="ja-JP" altLang="en-US" b="1" dirty="0">
                <a:latin typeface="Meiryo UI" panose="020B0604030504040204" pitchFamily="50" charset="-128"/>
                <a:ea typeface="Meiryo UI" panose="020B0604030504040204" pitchFamily="50" charset="-128"/>
              </a:rPr>
              <a:t>企業の</a:t>
            </a:r>
            <a:r>
              <a:rPr lang="en-US" altLang="ja-JP" b="1" dirty="0">
                <a:latin typeface="Meiryo UI" panose="020B0604030504040204" pitchFamily="50" charset="-128"/>
                <a:ea typeface="Meiryo UI" panose="020B0604030504040204" pitchFamily="50" charset="-128"/>
              </a:rPr>
              <a:t>PR</a:t>
            </a:r>
            <a:r>
              <a:rPr lang="ja-JP" altLang="en-US" b="1" dirty="0">
                <a:latin typeface="Meiryo UI" panose="020B0604030504040204" pitchFamily="50" charset="-128"/>
                <a:ea typeface="Meiryo UI" panose="020B0604030504040204" pitchFamily="50" charset="-128"/>
              </a:rPr>
              <a:t>（魅力を伝える場）も必要</a:t>
            </a:r>
            <a:r>
              <a:rPr lang="ja-JP" altLang="en-US" dirty="0" smtClean="0">
                <a:latin typeface="Meiryo UI" panose="020B0604030504040204" pitchFamily="50" charset="-128"/>
                <a:ea typeface="Meiryo UI" panose="020B0604030504040204" pitchFamily="50" charset="-128"/>
              </a:rPr>
              <a:t>と</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考えている</a:t>
            </a:r>
            <a:r>
              <a:rPr lang="ja-JP" altLang="en-US" dirty="0">
                <a:latin typeface="Meiryo UI" panose="020B0604030504040204" pitchFamily="50" charset="-128"/>
                <a:ea typeface="Meiryo UI" panose="020B0604030504040204" pitchFamily="50" charset="-128"/>
              </a:rPr>
              <a:t>ので、協力できる部分は、協力していきたい。 　</a:t>
            </a:r>
            <a:endParaRPr lang="en-US" altLang="ja-JP"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780812" y="4062136"/>
            <a:ext cx="10996341" cy="923330"/>
          </a:xfrm>
          <a:prstGeom prst="rect">
            <a:avLst/>
          </a:prstGeom>
          <a:noFill/>
          <a:ln>
            <a:noFill/>
          </a:ln>
        </p:spPr>
        <p:txBody>
          <a:bodyPr wrap="square" rtlCol="0">
            <a:spAutoFit/>
          </a:bodyPr>
          <a:lstStyle/>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理系</a:t>
            </a:r>
            <a:r>
              <a:rPr lang="ja-JP" altLang="en-US" b="1" dirty="0">
                <a:latin typeface="Meiryo UI" panose="020B0604030504040204" pitchFamily="50" charset="-128"/>
                <a:ea typeface="Meiryo UI" panose="020B0604030504040204" pitchFamily="50" charset="-128"/>
              </a:rPr>
              <a:t>離れを食い止める</a:t>
            </a:r>
            <a:r>
              <a:rPr lang="ja-JP" altLang="en-US" dirty="0">
                <a:latin typeface="Meiryo UI" panose="020B0604030504040204" pitchFamily="50" charset="-128"/>
                <a:ea typeface="Meiryo UI" panose="020B0604030504040204" pitchFamily="50" charset="-128"/>
              </a:rPr>
              <a:t>ためのＰＲ活動が必要</a:t>
            </a:r>
            <a:r>
              <a:rPr lang="ja-JP" altLang="en-US" dirty="0" smtClean="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en-US" altLang="ja-JP"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企業</a:t>
            </a:r>
            <a:r>
              <a:rPr lang="ja-JP" altLang="en-US" dirty="0">
                <a:latin typeface="Meiryo UI" panose="020B0604030504040204" pitchFamily="50" charset="-128"/>
                <a:ea typeface="Meiryo UI" panose="020B0604030504040204" pitchFamily="50" charset="-128"/>
              </a:rPr>
              <a:t>も少子化の影響で</a:t>
            </a:r>
            <a:r>
              <a:rPr lang="ja-JP" altLang="en-US" b="1" dirty="0">
                <a:latin typeface="Meiryo UI" panose="020B0604030504040204" pitchFamily="50" charset="-128"/>
                <a:ea typeface="Meiryo UI" panose="020B0604030504040204" pitchFamily="50" charset="-128"/>
              </a:rPr>
              <a:t>工業系高校離れや理系離れを危惧している</a:t>
            </a:r>
            <a:r>
              <a:rPr lang="ja-JP" altLang="en-US" dirty="0">
                <a:latin typeface="Meiryo UI" panose="020B0604030504040204" pitchFamily="50" charset="-128"/>
                <a:ea typeface="Meiryo UI" panose="020B0604030504040204" pitchFamily="50" charset="-128"/>
              </a:rPr>
              <a:t>。また、大阪府の産業人材（エンジニア）が</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減少</a:t>
            </a:r>
            <a:r>
              <a:rPr lang="ja-JP" altLang="en-US" dirty="0">
                <a:latin typeface="Meiryo UI" panose="020B0604030504040204" pitchFamily="50" charset="-128"/>
                <a:ea typeface="Meiryo UI" panose="020B0604030504040204" pitchFamily="50" charset="-128"/>
              </a:rPr>
              <a:t>し、ものづくり産業が低迷する可能性があることにも危惧している</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780813" y="5569680"/>
            <a:ext cx="10996341" cy="923330"/>
          </a:xfrm>
          <a:prstGeom prst="rect">
            <a:avLst/>
          </a:prstGeom>
          <a:noFill/>
          <a:ln>
            <a:noFill/>
          </a:ln>
        </p:spPr>
        <p:txBody>
          <a:bodyPr wrap="square" rtlCol="0">
            <a:spAutoFit/>
          </a:bodyPr>
          <a:lstStyle/>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昔</a:t>
            </a:r>
            <a:r>
              <a:rPr lang="ja-JP" altLang="en-US" b="1" dirty="0">
                <a:latin typeface="Meiryo UI" panose="020B0604030504040204" pitchFamily="50" charset="-128"/>
                <a:ea typeface="Meiryo UI" panose="020B0604030504040204" pitchFamily="50" charset="-128"/>
              </a:rPr>
              <a:t>の</a:t>
            </a:r>
            <a:r>
              <a:rPr lang="ja-JP" altLang="en-US" b="1" dirty="0" smtClean="0">
                <a:latin typeface="Meiryo UI" panose="020B0604030504040204" pitchFamily="50" charset="-128"/>
                <a:ea typeface="Meiryo UI" panose="020B0604030504040204" pitchFamily="50" charset="-128"/>
              </a:rPr>
              <a:t>工業高校の</a:t>
            </a:r>
            <a:r>
              <a:rPr lang="ja-JP" altLang="en-US" b="1" dirty="0">
                <a:latin typeface="Meiryo UI" panose="020B0604030504040204" pitchFamily="50" charset="-128"/>
                <a:ea typeface="Meiryo UI" panose="020B0604030504040204" pitchFamily="50" charset="-128"/>
              </a:rPr>
              <a:t>イメージが悪いので、払しょくする</a:t>
            </a:r>
            <a:r>
              <a:rPr lang="en-US" altLang="ja-JP" b="1" dirty="0">
                <a:latin typeface="Meiryo UI" panose="020B0604030504040204" pitchFamily="50" charset="-128"/>
                <a:ea typeface="Meiryo UI" panose="020B0604030504040204" pitchFamily="50" charset="-128"/>
              </a:rPr>
              <a:t>PR</a:t>
            </a:r>
            <a:r>
              <a:rPr lang="ja-JP" altLang="en-US" dirty="0">
                <a:latin typeface="Meiryo UI" panose="020B0604030504040204" pitchFamily="50" charset="-128"/>
                <a:ea typeface="Meiryo UI" panose="020B0604030504040204" pitchFamily="50" charset="-128"/>
              </a:rPr>
              <a:t>が必要。（</a:t>
            </a:r>
            <a:r>
              <a:rPr lang="ja-JP" altLang="en-US" dirty="0" smtClean="0">
                <a:latin typeface="Meiryo UI" panose="020B0604030504040204" pitchFamily="50" charset="-128"/>
                <a:ea typeface="Meiryo UI" panose="020B0604030504040204" pitchFamily="50" charset="-128"/>
              </a:rPr>
              <a:t>工業高校＝</a:t>
            </a:r>
            <a:r>
              <a:rPr lang="ja-JP" altLang="en-US" dirty="0">
                <a:latin typeface="Meiryo UI" panose="020B0604030504040204" pitchFamily="50" charset="-128"/>
                <a:ea typeface="Meiryo UI" panose="020B0604030504040204" pitchFamily="50" charset="-128"/>
              </a:rPr>
              <a:t>やんちゃ）</a:t>
            </a:r>
          </a:p>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高卒</a:t>
            </a:r>
            <a:r>
              <a:rPr lang="ja-JP" altLang="en-US" b="1" dirty="0">
                <a:latin typeface="Meiryo UI" panose="020B0604030504040204" pitchFamily="50" charset="-128"/>
                <a:ea typeface="Meiryo UI" panose="020B0604030504040204" pitchFamily="50" charset="-128"/>
              </a:rPr>
              <a:t>でも</a:t>
            </a:r>
            <a:r>
              <a:rPr lang="ja-JP" altLang="en-US" b="1" dirty="0" smtClean="0">
                <a:latin typeface="Meiryo UI" panose="020B0604030504040204" pitchFamily="50" charset="-128"/>
                <a:ea typeface="Meiryo UI" panose="020B0604030504040204" pitchFamily="50" charset="-128"/>
              </a:rPr>
              <a:t>進路が充実</a:t>
            </a:r>
            <a:r>
              <a:rPr lang="ja-JP" altLang="en-US" b="1" dirty="0">
                <a:latin typeface="Meiryo UI" panose="020B0604030504040204" pitchFamily="50" charset="-128"/>
                <a:ea typeface="Meiryo UI" panose="020B0604030504040204" pitchFamily="50" charset="-128"/>
              </a:rPr>
              <a:t>しているし、活躍する場はたくさんある</a:t>
            </a:r>
            <a:r>
              <a:rPr lang="ja-JP" altLang="en-US" dirty="0">
                <a:latin typeface="Meiryo UI" panose="020B0604030504040204" pitchFamily="50" charset="-128"/>
                <a:ea typeface="Meiryo UI" panose="020B0604030504040204" pitchFamily="50" charset="-128"/>
              </a:rPr>
              <a:t>という</a:t>
            </a:r>
            <a:r>
              <a:rPr lang="en-US" altLang="ja-JP" dirty="0">
                <a:latin typeface="Meiryo UI" panose="020B0604030504040204" pitchFamily="50" charset="-128"/>
                <a:ea typeface="Meiryo UI" panose="020B0604030504040204" pitchFamily="50" charset="-128"/>
              </a:rPr>
              <a:t>PR</a:t>
            </a:r>
            <a:r>
              <a:rPr lang="ja-JP" altLang="en-US" dirty="0">
                <a:latin typeface="Meiryo UI" panose="020B0604030504040204" pitchFamily="50" charset="-128"/>
                <a:ea typeface="Meiryo UI" panose="020B0604030504040204" pitchFamily="50" charset="-128"/>
              </a:rPr>
              <a:t>をしていく必要がある</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世の中</a:t>
            </a:r>
            <a:r>
              <a:rPr lang="ja-JP" altLang="en-US" b="1" dirty="0">
                <a:latin typeface="Meiryo UI" panose="020B0604030504040204" pitchFamily="50" charset="-128"/>
                <a:ea typeface="Meiryo UI" panose="020B0604030504040204" pitchFamily="50" charset="-128"/>
              </a:rPr>
              <a:t>に、「工場＝海外」日本で様々なものづくりをしている意識が薄い</a:t>
            </a:r>
            <a:r>
              <a:rPr lang="ja-JP" altLang="en-US" dirty="0">
                <a:latin typeface="Meiryo UI" panose="020B0604030504040204" pitchFamily="50" charset="-128"/>
                <a:ea typeface="Meiryo UI" panose="020B0604030504040204" pitchFamily="50" charset="-128"/>
              </a:rPr>
              <a:t>のではないか</a:t>
            </a:r>
            <a:r>
              <a:rPr lang="ja-JP" altLang="en-US" dirty="0" smtClean="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043845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取組み（５）</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18</a:t>
            </a:fld>
            <a:endParaRPr lang="ja-JP" altLang="en-US" dirty="0">
              <a:solidFill>
                <a:prstClr val="black">
                  <a:tint val="75000"/>
                </a:prstClr>
              </a:solidFill>
            </a:endParaRPr>
          </a:p>
        </p:txBody>
      </p:sp>
      <p:sp>
        <p:nvSpPr>
          <p:cNvPr id="11" name="角丸四角形 10"/>
          <p:cNvSpPr/>
          <p:nvPr/>
        </p:nvSpPr>
        <p:spPr>
          <a:xfrm>
            <a:off x="780813" y="1279594"/>
            <a:ext cx="2802646"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①工業系高校の就職実績</a:t>
            </a:r>
            <a:endParaRPr lang="en-US" altLang="ja-JP" b="1" dirty="0">
              <a:latin typeface="Meiryo UI" panose="020B0604030504040204" pitchFamily="50" charset="-128"/>
              <a:ea typeface="Meiryo UI" panose="020B0604030504040204" pitchFamily="50" charset="-128"/>
            </a:endParaRPr>
          </a:p>
        </p:txBody>
      </p:sp>
      <p:sp>
        <p:nvSpPr>
          <p:cNvPr id="12" name="角丸四角形 11"/>
          <p:cNvSpPr/>
          <p:nvPr/>
        </p:nvSpPr>
        <p:spPr>
          <a:xfrm>
            <a:off x="780813" y="2554233"/>
            <a:ext cx="2802646"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②工業系高校の進学実績</a:t>
            </a:r>
            <a:endParaRPr lang="en-US" altLang="ja-JP" b="1" dirty="0">
              <a:latin typeface="Meiryo UI" panose="020B0604030504040204" pitchFamily="50" charset="-128"/>
              <a:ea typeface="Meiryo UI" panose="020B0604030504040204" pitchFamily="50" charset="-128"/>
            </a:endParaRPr>
          </a:p>
        </p:txBody>
      </p:sp>
      <p:sp>
        <p:nvSpPr>
          <p:cNvPr id="14" name="角丸四角形 13"/>
          <p:cNvSpPr/>
          <p:nvPr/>
        </p:nvSpPr>
        <p:spPr>
          <a:xfrm>
            <a:off x="780813" y="5138013"/>
            <a:ext cx="2802646"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④工業系高校のイメージ</a:t>
            </a:r>
            <a:endParaRPr lang="en-US" altLang="ja-JP" b="1" dirty="0">
              <a:latin typeface="Meiryo UI" panose="020B0604030504040204" pitchFamily="50" charset="-128"/>
              <a:ea typeface="Meiryo UI" panose="020B0604030504040204" pitchFamily="50" charset="-128"/>
            </a:endParaRPr>
          </a:p>
        </p:txBody>
      </p:sp>
      <p:sp>
        <p:nvSpPr>
          <p:cNvPr id="15" name="角丸四角形 14"/>
          <p:cNvSpPr/>
          <p:nvPr/>
        </p:nvSpPr>
        <p:spPr>
          <a:xfrm>
            <a:off x="780810" y="3587248"/>
            <a:ext cx="3630549"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③工業系高校の大学進学</a:t>
            </a:r>
            <a:r>
              <a:rPr lang="ja-JP" altLang="en-US" b="1" dirty="0">
                <a:latin typeface="Meiryo UI" panose="020B0604030504040204" pitchFamily="50" charset="-128"/>
                <a:ea typeface="Meiryo UI" panose="020B0604030504040204" pitchFamily="50" charset="-128"/>
              </a:rPr>
              <a:t>へ</a:t>
            </a:r>
            <a:r>
              <a:rPr lang="ja-JP" altLang="en-US" b="1" dirty="0" smtClean="0">
                <a:latin typeface="Meiryo UI" panose="020B0604030504040204" pitchFamily="50" charset="-128"/>
                <a:ea typeface="Meiryo UI" panose="020B0604030504040204" pitchFamily="50" charset="-128"/>
              </a:rPr>
              <a:t>の対応</a:t>
            </a:r>
            <a:endParaRPr lang="en-US" altLang="ja-JP" b="1" dirty="0">
              <a:latin typeface="Meiryo UI" panose="020B0604030504040204" pitchFamily="50" charset="-128"/>
              <a:ea typeface="Meiryo UI" panose="020B0604030504040204" pitchFamily="50" charset="-128"/>
            </a:endParaRPr>
          </a:p>
        </p:txBody>
      </p:sp>
      <p:sp>
        <p:nvSpPr>
          <p:cNvPr id="18" name="額縁 17"/>
          <p:cNvSpPr/>
          <p:nvPr/>
        </p:nvSpPr>
        <p:spPr>
          <a:xfrm>
            <a:off x="780813" y="696914"/>
            <a:ext cx="4297814"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r>
              <a:rPr lang="ja-JP" altLang="en-US" sz="1400" b="1" dirty="0" smtClean="0">
                <a:solidFill>
                  <a:prstClr val="black"/>
                </a:solidFill>
                <a:latin typeface="Meiryo UI" panose="020B0604030504040204" pitchFamily="50" charset="-128"/>
                <a:ea typeface="Meiryo UI" panose="020B0604030504040204" pitchFamily="50" charset="-128"/>
              </a:rPr>
              <a:t>（５）市町村教育委員会の進路指導担当者の声</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780811" y="1603429"/>
            <a:ext cx="10996341" cy="923330"/>
          </a:xfrm>
          <a:prstGeom prst="rect">
            <a:avLst/>
          </a:prstGeom>
          <a:noFill/>
          <a:ln>
            <a:noFill/>
          </a:ln>
        </p:spPr>
        <p:txBody>
          <a:bodyPr wrap="square" rtlCol="0">
            <a:spAutoFit/>
          </a:bodyPr>
          <a:lstStyle/>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進路指導担当は知っているが、希望</a:t>
            </a:r>
            <a:r>
              <a:rPr lang="ja-JP" altLang="en-US" dirty="0">
                <a:latin typeface="Meiryo UI" panose="020B0604030504040204" pitchFamily="50" charset="-128"/>
                <a:ea typeface="Meiryo UI" panose="020B0604030504040204" pitchFamily="50" charset="-128"/>
              </a:rPr>
              <a:t>する就職先に</a:t>
            </a:r>
            <a:r>
              <a:rPr lang="ja-JP" altLang="en-US" dirty="0" smtClean="0">
                <a:latin typeface="Meiryo UI" panose="020B0604030504040204" pitchFamily="50" charset="-128"/>
                <a:ea typeface="Meiryo UI" panose="020B0604030504040204" pitchFamily="50" charset="-128"/>
              </a:rPr>
              <a:t>行くためには入学後勉強</a:t>
            </a:r>
            <a:r>
              <a:rPr lang="ja-JP" altLang="en-US" dirty="0">
                <a:latin typeface="Meiryo UI" panose="020B0604030504040204" pitchFamily="50" charset="-128"/>
                <a:ea typeface="Meiryo UI" panose="020B0604030504040204" pitchFamily="50" charset="-128"/>
              </a:rPr>
              <a:t>しなければならない</a:t>
            </a:r>
            <a:r>
              <a:rPr lang="ja-JP" altLang="en-US" dirty="0" smtClean="0">
                <a:latin typeface="Meiryo UI" panose="020B0604030504040204" pitchFamily="50" charset="-128"/>
                <a:ea typeface="Meiryo UI" panose="020B0604030504040204" pitchFamily="50" charset="-128"/>
              </a:rPr>
              <a:t>イメージがある。</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en-US" altLang="ja-JP"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ほとんど</a:t>
            </a:r>
            <a:r>
              <a:rPr lang="ja-JP" altLang="en-US" dirty="0">
                <a:latin typeface="Meiryo UI" panose="020B0604030504040204" pitchFamily="50" charset="-128"/>
                <a:ea typeface="Meiryo UI" panose="020B0604030504040204" pitchFamily="50" charset="-128"/>
              </a:rPr>
              <a:t>の中学生は</a:t>
            </a:r>
            <a:r>
              <a:rPr lang="en-US" altLang="ja-JP" dirty="0">
                <a:latin typeface="Meiryo UI" panose="020B0604030504040204" pitchFamily="50" charset="-128"/>
                <a:ea typeface="Meiryo UI" panose="020B0604030504040204" pitchFamily="50" charset="-128"/>
              </a:rPr>
              <a:t>15</a:t>
            </a:r>
            <a:r>
              <a:rPr lang="ja-JP" altLang="en-US" dirty="0">
                <a:latin typeface="Meiryo UI" panose="020B0604030504040204" pitchFamily="50" charset="-128"/>
                <a:ea typeface="Meiryo UI" panose="020B0604030504040204" pitchFamily="50" charset="-128"/>
              </a:rPr>
              <a:t>歳段階で進路を</a:t>
            </a:r>
            <a:r>
              <a:rPr lang="ja-JP" altLang="en-US" dirty="0" smtClean="0">
                <a:latin typeface="Meiryo UI" panose="020B0604030504040204" pitchFamily="50" charset="-128"/>
                <a:ea typeface="Meiryo UI" panose="020B0604030504040204" pitchFamily="50" charset="-128"/>
              </a:rPr>
              <a:t>決められていないことから、</a:t>
            </a:r>
            <a:r>
              <a:rPr lang="ja-JP" altLang="en-US" dirty="0">
                <a:latin typeface="Meiryo UI" panose="020B0604030504040204" pitchFamily="50" charset="-128"/>
                <a:ea typeface="Meiryo UI" panose="020B0604030504040204" pitchFamily="50" charset="-128"/>
              </a:rPr>
              <a:t>就職のイメージが強い</a:t>
            </a:r>
            <a:r>
              <a:rPr lang="ja-JP" altLang="en-US" dirty="0" smtClean="0">
                <a:latin typeface="Meiryo UI" panose="020B0604030504040204" pitchFamily="50" charset="-128"/>
                <a:ea typeface="Meiryo UI" panose="020B0604030504040204" pitchFamily="50" charset="-128"/>
              </a:rPr>
              <a:t>工業系高校</a:t>
            </a:r>
            <a:r>
              <a:rPr lang="ja-JP" altLang="en-US" dirty="0">
                <a:latin typeface="Meiryo UI" panose="020B0604030504040204" pitchFamily="50" charset="-128"/>
                <a:ea typeface="Meiryo UI" panose="020B0604030504040204" pitchFamily="50" charset="-128"/>
              </a:rPr>
              <a:t>の情報</a:t>
            </a:r>
            <a:r>
              <a:rPr lang="ja-JP" altLang="en-US" dirty="0" smtClean="0">
                <a:latin typeface="Meiryo UI" panose="020B0604030504040204" pitchFamily="50" charset="-128"/>
                <a:ea typeface="Meiryo UI" panose="020B0604030504040204" pitchFamily="50" charset="-128"/>
              </a:rPr>
              <a:t>は</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保護者も含めて主体的に取得していない。そのため、</a:t>
            </a:r>
            <a:r>
              <a:rPr lang="ja-JP" altLang="en-US" b="1" dirty="0" smtClean="0">
                <a:latin typeface="Meiryo UI" panose="020B0604030504040204" pitchFamily="50" charset="-128"/>
                <a:ea typeface="Meiryo UI" panose="020B0604030504040204" pitchFamily="50" charset="-128"/>
              </a:rPr>
              <a:t>中学生</a:t>
            </a:r>
            <a:r>
              <a:rPr lang="ja-JP" altLang="en-US" b="1" dirty="0">
                <a:latin typeface="Meiryo UI" panose="020B0604030504040204" pitchFamily="50" charset="-128"/>
                <a:ea typeface="Meiryo UI" panose="020B0604030504040204" pitchFamily="50" charset="-128"/>
              </a:rPr>
              <a:t>や保護者は</a:t>
            </a:r>
            <a:r>
              <a:rPr lang="ja-JP" altLang="en-US" b="1" dirty="0" smtClean="0">
                <a:latin typeface="Meiryo UI" panose="020B0604030504040204" pitchFamily="50" charset="-128"/>
                <a:ea typeface="Meiryo UI" panose="020B0604030504040204" pitchFamily="50" charset="-128"/>
              </a:rPr>
              <a:t>知らない</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780810" y="2914233"/>
            <a:ext cx="10996341" cy="646331"/>
          </a:xfrm>
          <a:prstGeom prst="rect">
            <a:avLst/>
          </a:prstGeom>
          <a:noFill/>
          <a:ln>
            <a:noFill/>
          </a:ln>
        </p:spPr>
        <p:txBody>
          <a:bodyPr wrap="square" rtlCol="0">
            <a:spAutoFit/>
          </a:bodyPr>
          <a:lstStyle/>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進路指導担当でもよく知らない</a:t>
            </a:r>
            <a:r>
              <a:rPr lang="ja-JP" altLang="en-US" dirty="0">
                <a:latin typeface="Meiryo UI" panose="020B0604030504040204" pitchFamily="50" charset="-128"/>
                <a:ea typeface="Meiryo UI" panose="020B0604030504040204" pitchFamily="50" charset="-128"/>
              </a:rPr>
              <a:t>ので、</a:t>
            </a:r>
            <a:r>
              <a:rPr lang="ja-JP" altLang="en-US" b="1" dirty="0">
                <a:latin typeface="Meiryo UI" panose="020B0604030504040204" pitchFamily="50" charset="-128"/>
                <a:ea typeface="Meiryo UI" panose="020B0604030504040204" pitchFamily="50" charset="-128"/>
              </a:rPr>
              <a:t>中学生やその保護者は</a:t>
            </a:r>
            <a:r>
              <a:rPr lang="ja-JP" altLang="en-US" b="1" dirty="0" smtClean="0">
                <a:latin typeface="Meiryo UI" panose="020B0604030504040204" pitchFamily="50" charset="-128"/>
                <a:ea typeface="Meiryo UI" panose="020B0604030504040204" pitchFamily="50" charset="-128"/>
              </a:rPr>
              <a:t>知らない</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en-US" altLang="ja-JP"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多様な推薦入試に</a:t>
            </a:r>
            <a:r>
              <a:rPr lang="ja-JP" altLang="en-US" dirty="0">
                <a:latin typeface="Meiryo UI" panose="020B0604030504040204" pitchFamily="50" charset="-128"/>
                <a:ea typeface="Meiryo UI" panose="020B0604030504040204" pitchFamily="50" charset="-128"/>
              </a:rPr>
              <a:t>ついても</a:t>
            </a:r>
            <a:r>
              <a:rPr lang="ja-JP" alt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知らなかった</a:t>
            </a:r>
            <a:r>
              <a:rPr lang="ja-JP" altLang="en-US" dirty="0" smtClean="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中学生やその保護者は知っている人は</a:t>
            </a:r>
            <a:r>
              <a:rPr lang="ja-JP" altLang="en-US" b="1" dirty="0" smtClean="0">
                <a:latin typeface="Meiryo UI" panose="020B0604030504040204" pitchFamily="50" charset="-128"/>
                <a:ea typeface="Meiryo UI" panose="020B0604030504040204" pitchFamily="50" charset="-128"/>
              </a:rPr>
              <a:t>いない</a:t>
            </a:r>
            <a:r>
              <a:rPr lang="ja-JP" altLang="en-US" dirty="0" smtClean="0">
                <a:latin typeface="Meiryo UI" panose="020B0604030504040204" pitchFamily="50" charset="-128"/>
                <a:ea typeface="Meiryo UI" panose="020B0604030504040204" pitchFamily="50" charset="-128"/>
              </a:rPr>
              <a:t>のでは。</a:t>
            </a:r>
            <a:endParaRPr lang="en-US" altLang="ja-JP" dirty="0">
              <a:latin typeface="Meiryo UI" panose="020B0604030504040204" pitchFamily="50" charset="-128"/>
              <a:ea typeface="Meiryo UI" panose="020B0604030504040204" pitchFamily="50" charset="-128"/>
            </a:endParaRPr>
          </a:p>
        </p:txBody>
      </p:sp>
      <p:sp>
        <p:nvSpPr>
          <p:cNvPr id="21" name="テキスト ボックス 20"/>
          <p:cNvSpPr txBox="1"/>
          <p:nvPr/>
        </p:nvSpPr>
        <p:spPr>
          <a:xfrm>
            <a:off x="780810" y="3920105"/>
            <a:ext cx="10996341" cy="1200329"/>
          </a:xfrm>
          <a:prstGeom prst="rect">
            <a:avLst/>
          </a:prstGeom>
          <a:noFill/>
          <a:ln>
            <a:noFill/>
          </a:ln>
        </p:spPr>
        <p:txBody>
          <a:bodyPr wrap="square" rtlCol="0">
            <a:spAutoFit/>
          </a:bodyPr>
          <a:lstStyle/>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進路指導担当でも大学</a:t>
            </a:r>
            <a:r>
              <a:rPr lang="ja-JP" altLang="en-US" dirty="0">
                <a:latin typeface="Meiryo UI" panose="020B0604030504040204" pitchFamily="50" charset="-128"/>
                <a:ea typeface="Meiryo UI" panose="020B0604030504040204" pitchFamily="50" charset="-128"/>
              </a:rPr>
              <a:t>進学をめざす学科が</a:t>
            </a:r>
            <a:r>
              <a:rPr lang="ja-JP" altLang="en-US" dirty="0" smtClean="0">
                <a:latin typeface="Meiryo UI" panose="020B0604030504040204" pitchFamily="50" charset="-128"/>
                <a:ea typeface="Meiryo UI" panose="020B0604030504040204" pitchFamily="50" charset="-128"/>
              </a:rPr>
              <a:t>あること</a:t>
            </a:r>
            <a:r>
              <a:rPr lang="ja-JP" altLang="en-US" dirty="0">
                <a:latin typeface="Meiryo UI" panose="020B0604030504040204" pitchFamily="50" charset="-128"/>
                <a:ea typeface="Meiryo UI" panose="020B0604030504040204" pitchFamily="50" charset="-128"/>
              </a:rPr>
              <a:t>しか知らない。</a:t>
            </a:r>
            <a:r>
              <a:rPr lang="ja-JP" altLang="en-US" b="1" dirty="0">
                <a:latin typeface="Meiryo UI" panose="020B0604030504040204" pitchFamily="50" charset="-128"/>
                <a:ea typeface="Meiryo UI" panose="020B0604030504040204" pitchFamily="50" charset="-128"/>
              </a:rPr>
              <a:t>中学生や</a:t>
            </a:r>
            <a:r>
              <a:rPr lang="ja-JP" altLang="en-US" b="1" dirty="0" smtClean="0">
                <a:latin typeface="Meiryo UI" panose="020B0604030504040204" pitchFamily="50" charset="-128"/>
                <a:ea typeface="Meiryo UI" panose="020B0604030504040204" pitchFamily="50" charset="-128"/>
              </a:rPr>
              <a:t>保護者に知って</a:t>
            </a:r>
            <a:r>
              <a:rPr lang="ja-JP" altLang="en-US" b="1" dirty="0">
                <a:latin typeface="Meiryo UI" panose="020B0604030504040204" pitchFamily="50" charset="-128"/>
                <a:ea typeface="Meiryo UI" panose="020B0604030504040204" pitchFamily="50" charset="-128"/>
              </a:rPr>
              <a:t>いる人</a:t>
            </a:r>
            <a:r>
              <a:rPr lang="ja-JP" altLang="en-US" b="1" dirty="0" smtClean="0">
                <a:latin typeface="Meiryo UI" panose="020B0604030504040204" pitchFamily="50" charset="-128"/>
                <a:ea typeface="Meiryo UI" panose="020B0604030504040204" pitchFamily="50" charset="-128"/>
              </a:rPr>
              <a:t>はいる</a:t>
            </a:r>
            <a:r>
              <a:rPr lang="ja-JP" altLang="en-US" b="1" dirty="0">
                <a:latin typeface="Meiryo UI" panose="020B0604030504040204" pitchFamily="50" charset="-128"/>
                <a:ea typeface="Meiryo UI" panose="020B0604030504040204" pitchFamily="50" charset="-128"/>
              </a:rPr>
              <a:t>ようだが</a:t>
            </a:r>
            <a:r>
              <a:rPr lang="ja-JP" altLang="en-US" b="1" dirty="0" smtClean="0">
                <a:latin typeface="Meiryo UI" panose="020B0604030504040204" pitchFamily="50" charset="-128"/>
                <a:ea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endParaRPr>
          </a:p>
          <a:p>
            <a:r>
              <a:rPr lang="ja-JP" altLang="en-US" b="1" dirty="0" smtClean="0">
                <a:latin typeface="Meiryo UI" panose="020B0604030504040204" pitchFamily="50" charset="-128"/>
                <a:ea typeface="Meiryo UI" panose="020B0604030504040204" pitchFamily="50" charset="-128"/>
              </a:rPr>
              <a:t>　大学</a:t>
            </a:r>
            <a:r>
              <a:rPr lang="ja-JP" altLang="en-US" b="1" dirty="0">
                <a:latin typeface="Meiryo UI" panose="020B0604030504040204" pitchFamily="50" charset="-128"/>
                <a:ea typeface="Meiryo UI" panose="020B0604030504040204" pitchFamily="50" charset="-128"/>
              </a:rPr>
              <a:t>進学をめざすなら普通科でいい</a:t>
            </a:r>
            <a:r>
              <a:rPr lang="ja-JP" altLang="en-US" dirty="0" smtClean="0">
                <a:latin typeface="Meiryo UI" panose="020B0604030504040204" pitchFamily="50" charset="-128"/>
                <a:ea typeface="Meiryo UI" panose="020B0604030504040204" pitchFamily="50" charset="-128"/>
              </a:rPr>
              <a:t>の</a:t>
            </a:r>
            <a:r>
              <a:rPr lang="ja-JP" altLang="en-US" dirty="0">
                <a:latin typeface="Meiryo UI" panose="020B0604030504040204" pitchFamily="50" charset="-128"/>
                <a:ea typeface="Meiryo UI" panose="020B0604030504040204" pitchFamily="50" charset="-128"/>
              </a:rPr>
              <a:t>では</a:t>
            </a:r>
            <a:r>
              <a:rPr lang="ja-JP" alt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となっている</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大学進学への</a:t>
            </a:r>
            <a:r>
              <a:rPr lang="ja-JP" altLang="en-US" b="1" dirty="0">
                <a:latin typeface="Meiryo UI" panose="020B0604030504040204" pitchFamily="50" charset="-128"/>
                <a:ea typeface="Meiryo UI" panose="020B0604030504040204" pitchFamily="50" charset="-128"/>
              </a:rPr>
              <a:t>対応</a:t>
            </a:r>
            <a:r>
              <a:rPr lang="ja-JP" altLang="en-US" b="1" dirty="0" smtClean="0">
                <a:latin typeface="Meiryo UI" panose="020B0604030504040204" pitchFamily="50" charset="-128"/>
                <a:ea typeface="Meiryo UI" panose="020B0604030504040204" pitchFamily="50" charset="-128"/>
              </a:rPr>
              <a:t>拡充</a:t>
            </a:r>
            <a:r>
              <a:rPr lang="ja-JP" altLang="en-US" b="1" dirty="0">
                <a:latin typeface="Meiryo UI" panose="020B0604030504040204" pitchFamily="50" charset="-128"/>
                <a:ea typeface="Meiryo UI" panose="020B0604030504040204" pitchFamily="50" charset="-128"/>
              </a:rPr>
              <a:t>することは賛成</a:t>
            </a:r>
            <a:r>
              <a:rPr lang="ja-JP" altLang="en-US" dirty="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15</a:t>
            </a:r>
            <a:r>
              <a:rPr lang="ja-JP" altLang="en-US" dirty="0">
                <a:latin typeface="Meiryo UI" panose="020B0604030504040204" pitchFamily="50" charset="-128"/>
                <a:ea typeface="Meiryo UI" panose="020B0604030504040204" pitchFamily="50" charset="-128"/>
              </a:rPr>
              <a:t>歳時点では進路を決められていない生徒がほとんどなので、そう</a:t>
            </a:r>
            <a:r>
              <a:rPr lang="ja-JP" altLang="en-US" dirty="0" smtClean="0">
                <a:latin typeface="Meiryo UI" panose="020B0604030504040204" pitchFamily="50" charset="-128"/>
                <a:ea typeface="Meiryo UI" panose="020B0604030504040204" pitchFamily="50" charset="-128"/>
              </a:rPr>
              <a:t>いった</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生徒</a:t>
            </a:r>
            <a:r>
              <a:rPr lang="ja-JP" altLang="en-US" dirty="0">
                <a:latin typeface="Meiryo UI" panose="020B0604030504040204" pitchFamily="50" charset="-128"/>
                <a:ea typeface="Meiryo UI" panose="020B0604030504040204" pitchFamily="50" charset="-128"/>
              </a:rPr>
              <a:t>でも行きやすくなる</a:t>
            </a:r>
            <a:r>
              <a:rPr lang="ja-JP" altLang="en-US" dirty="0" smtClean="0">
                <a:latin typeface="Meiryo UI" panose="020B0604030504040204" pitchFamily="50" charset="-128"/>
                <a:ea typeface="Meiryo UI" panose="020B0604030504040204" pitchFamily="50" charset="-128"/>
              </a:rPr>
              <a:t>。また</a:t>
            </a:r>
            <a:r>
              <a:rPr lang="ja-JP" altLang="en-US"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入学後に就職と進学のどちらにも対応できるようにして</a:t>
            </a:r>
            <a:r>
              <a:rPr lang="ja-JP" altLang="en-US" b="1" dirty="0" smtClean="0">
                <a:latin typeface="Meiryo UI" panose="020B0604030504040204" pitchFamily="50" charset="-128"/>
                <a:ea typeface="Meiryo UI" panose="020B0604030504040204" pitchFamily="50" charset="-128"/>
              </a:rPr>
              <a:t>もらえればより良い</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23" name="テキスト ボックス 22"/>
          <p:cNvSpPr txBox="1"/>
          <p:nvPr/>
        </p:nvSpPr>
        <p:spPr>
          <a:xfrm>
            <a:off x="780810" y="5498013"/>
            <a:ext cx="10996341" cy="1200329"/>
          </a:xfrm>
          <a:prstGeom prst="rect">
            <a:avLst/>
          </a:prstGeom>
          <a:noFill/>
          <a:ln>
            <a:noFill/>
          </a:ln>
        </p:spPr>
        <p:txBody>
          <a:bodyPr wrap="square" rtlCol="0">
            <a:spAutoFit/>
          </a:bodyPr>
          <a:lstStyle/>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中学生</a:t>
            </a:r>
            <a:r>
              <a:rPr lang="ja-JP" altLang="en-US" dirty="0">
                <a:latin typeface="Meiryo UI" panose="020B0604030504040204" pitchFamily="50" charset="-128"/>
                <a:ea typeface="Meiryo UI" panose="020B0604030504040204" pitchFamily="50" charset="-128"/>
              </a:rPr>
              <a:t>、特に女子生徒からすると、</a:t>
            </a:r>
            <a:r>
              <a:rPr lang="ja-JP" altLang="en-US" b="1" dirty="0">
                <a:latin typeface="Meiryo UI" panose="020B0604030504040204" pitchFamily="50" charset="-128"/>
                <a:ea typeface="Meiryo UI" panose="020B0604030504040204" pitchFamily="50" charset="-128"/>
              </a:rPr>
              <a:t>普通科の方が高校生活をイメージしやすい</a:t>
            </a:r>
            <a:r>
              <a:rPr lang="ja-JP" altLang="en-US" dirty="0">
                <a:latin typeface="Meiryo UI" panose="020B0604030504040204" pitchFamily="50" charset="-128"/>
                <a:ea typeface="Meiryo UI" panose="020B0604030504040204" pitchFamily="50" charset="-128"/>
              </a:rPr>
              <a:t>ようだ。</a:t>
            </a:r>
          </a:p>
          <a:p>
            <a:r>
              <a:rPr lang="ja-JP" altLang="en-US" b="1" dirty="0">
                <a:latin typeface="Meiryo UI" panose="020B0604030504040204" pitchFamily="50" charset="-128"/>
                <a:ea typeface="Meiryo UI" panose="020B0604030504040204" pitchFamily="50" charset="-128"/>
              </a:rPr>
              <a:t>　　</a:t>
            </a:r>
            <a:r>
              <a:rPr lang="ja-JP" altLang="en-US" sz="500"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工業系高校での一日等</a:t>
            </a:r>
            <a:r>
              <a:rPr lang="ja-JP" altLang="en-US" dirty="0" smtClean="0">
                <a:latin typeface="Meiryo UI" panose="020B0604030504040204" pitchFamily="50" charset="-128"/>
                <a:ea typeface="Meiryo UI" panose="020B0604030504040204" pitchFamily="50" charset="-128"/>
              </a:rPr>
              <a:t>、どう</a:t>
            </a:r>
            <a:r>
              <a:rPr lang="ja-JP" altLang="en-US" dirty="0">
                <a:latin typeface="Meiryo UI" panose="020B0604030504040204" pitchFamily="50" charset="-128"/>
                <a:ea typeface="Meiryo UI" panose="020B0604030504040204" pitchFamily="50" charset="-128"/>
              </a:rPr>
              <a:t>いう高校生活になるか</a:t>
            </a:r>
            <a:r>
              <a:rPr lang="ja-JP" altLang="en-US" b="1" dirty="0">
                <a:latin typeface="Meiryo UI" panose="020B0604030504040204" pitchFamily="50" charset="-128"/>
                <a:ea typeface="Meiryo UI" panose="020B0604030504040204" pitchFamily="50" charset="-128"/>
              </a:rPr>
              <a:t>イメージできるような材料の提供が必要</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女子</a:t>
            </a:r>
            <a:r>
              <a:rPr lang="ja-JP" altLang="en-US" dirty="0">
                <a:latin typeface="Meiryo UI" panose="020B0604030504040204" pitchFamily="50" charset="-128"/>
                <a:ea typeface="Meiryo UI" panose="020B0604030504040204" pitchFamily="50" charset="-128"/>
              </a:rPr>
              <a:t>生徒に志願してもらうには、</a:t>
            </a:r>
            <a:r>
              <a:rPr lang="ja-JP" altLang="en-US" b="1" dirty="0">
                <a:latin typeface="Meiryo UI" panose="020B0604030504040204" pitchFamily="50" charset="-128"/>
                <a:ea typeface="Meiryo UI" panose="020B0604030504040204" pitchFamily="50" charset="-128"/>
              </a:rPr>
              <a:t>制服や施設を良くすることに加え、盛んな部活動があれば良い</a:t>
            </a:r>
            <a:r>
              <a:rPr lang="ja-JP" altLang="en-US" dirty="0">
                <a:latin typeface="Meiryo UI" panose="020B0604030504040204" pitchFamily="50" charset="-128"/>
                <a:ea typeface="Meiryo UI" panose="020B0604030504040204" pitchFamily="50" charset="-128"/>
              </a:rPr>
              <a:t>と思う</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sz="500" b="1"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また、それに合わせて工業高校や工科高校という名前をオシャレな名前にすることも一つの案。</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7845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a:t>
            </a:r>
            <a:r>
              <a:rPr lang="ja-JP" altLang="en-US" b="1" dirty="0">
                <a:latin typeface="Meiryo UI" panose="020B0604030504040204" pitchFamily="50" charset="-128"/>
                <a:ea typeface="Meiryo UI" panose="020B0604030504040204" pitchFamily="50" charset="-128"/>
              </a:rPr>
              <a:t>５</a:t>
            </a:r>
            <a:r>
              <a:rPr lang="ja-JP" altLang="en-US"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19</a:t>
            </a:fld>
            <a:endParaRPr lang="ja-JP" altLang="en-US" dirty="0">
              <a:solidFill>
                <a:prstClr val="black">
                  <a:tint val="75000"/>
                </a:prstClr>
              </a:solidFill>
            </a:endParaRPr>
          </a:p>
        </p:txBody>
      </p:sp>
      <p:sp>
        <p:nvSpPr>
          <p:cNvPr id="11" name="角丸四角形 10"/>
          <p:cNvSpPr/>
          <p:nvPr/>
        </p:nvSpPr>
        <p:spPr>
          <a:xfrm>
            <a:off x="780813" y="862880"/>
            <a:ext cx="2345446"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⑤中学校の進路指導</a:t>
            </a:r>
            <a:endParaRPr lang="en-US" altLang="ja-JP" b="1" dirty="0">
              <a:latin typeface="Meiryo UI" panose="020B0604030504040204" pitchFamily="50" charset="-128"/>
              <a:ea typeface="Meiryo UI" panose="020B0604030504040204" pitchFamily="50" charset="-128"/>
            </a:endParaRPr>
          </a:p>
        </p:txBody>
      </p:sp>
      <p:sp>
        <p:nvSpPr>
          <p:cNvPr id="14" name="角丸四角形 13"/>
          <p:cNvSpPr/>
          <p:nvPr/>
        </p:nvSpPr>
        <p:spPr>
          <a:xfrm>
            <a:off x="780811" y="3973494"/>
            <a:ext cx="2765578"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⑦工業系高校の広報活動</a:t>
            </a:r>
            <a:endParaRPr lang="en-US" altLang="ja-JP" b="1" dirty="0">
              <a:latin typeface="Meiryo UI" panose="020B0604030504040204" pitchFamily="50" charset="-128"/>
              <a:ea typeface="Meiryo UI" panose="020B0604030504040204" pitchFamily="50" charset="-128"/>
            </a:endParaRPr>
          </a:p>
        </p:txBody>
      </p:sp>
      <p:sp>
        <p:nvSpPr>
          <p:cNvPr id="15" name="角丸四角形 14"/>
          <p:cNvSpPr/>
          <p:nvPr/>
        </p:nvSpPr>
        <p:spPr>
          <a:xfrm>
            <a:off x="780811" y="2833631"/>
            <a:ext cx="2765578"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⑥工業系高校の教育内容</a:t>
            </a:r>
            <a:endParaRPr lang="en-US" altLang="ja-JP" b="1" dirty="0">
              <a:latin typeface="Meiryo UI" panose="020B0604030504040204" pitchFamily="50" charset="-128"/>
              <a:ea typeface="Meiryo UI" panose="020B0604030504040204" pitchFamily="50" charset="-128"/>
            </a:endParaRPr>
          </a:p>
        </p:txBody>
      </p:sp>
      <p:sp>
        <p:nvSpPr>
          <p:cNvPr id="12" name="テキスト ボックス 11"/>
          <p:cNvSpPr txBox="1"/>
          <p:nvPr/>
        </p:nvSpPr>
        <p:spPr>
          <a:xfrm>
            <a:off x="780811" y="1254972"/>
            <a:ext cx="10996341" cy="1477328"/>
          </a:xfrm>
          <a:prstGeom prst="rect">
            <a:avLst/>
          </a:prstGeom>
          <a:noFill/>
          <a:ln>
            <a:noFill/>
          </a:ln>
        </p:spPr>
        <p:txBody>
          <a:bodyPr wrap="square" rtlCol="0">
            <a:spAutoFit/>
          </a:bodyPr>
          <a:lstStyle/>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工業系高校</a:t>
            </a:r>
            <a:r>
              <a:rPr lang="ja-JP" altLang="en-US" dirty="0">
                <a:latin typeface="Meiryo UI" panose="020B0604030504040204" pitchFamily="50" charset="-128"/>
                <a:ea typeface="Meiryo UI" panose="020B0604030504040204" pitchFamily="50" charset="-128"/>
              </a:rPr>
              <a:t>は学習内容が</a:t>
            </a:r>
            <a:r>
              <a:rPr lang="ja-JP" altLang="en-US" dirty="0" smtClean="0">
                <a:latin typeface="Meiryo UI" panose="020B0604030504040204" pitchFamily="50" charset="-128"/>
                <a:ea typeface="Meiryo UI" panose="020B0604030504040204" pitchFamily="50" charset="-128"/>
              </a:rPr>
              <a:t>特殊であるので、</a:t>
            </a:r>
            <a:r>
              <a:rPr lang="ja-JP" altLang="en-US" b="1" dirty="0">
                <a:latin typeface="Meiryo UI" panose="020B0604030504040204" pitchFamily="50" charset="-128"/>
                <a:ea typeface="Meiryo UI" panose="020B0604030504040204" pitchFamily="50" charset="-128"/>
              </a:rPr>
              <a:t>その生徒にフィットする</a:t>
            </a:r>
            <a:r>
              <a:rPr lang="ja-JP" altLang="en-US" b="1" dirty="0" smtClean="0">
                <a:latin typeface="Meiryo UI" panose="020B0604030504040204" pitchFamily="50" charset="-128"/>
                <a:ea typeface="Meiryo UI" panose="020B0604030504040204" pitchFamily="50" charset="-128"/>
              </a:rPr>
              <a:t>か見極め</a:t>
            </a:r>
            <a:r>
              <a:rPr lang="ja-JP" altLang="en-US" b="1" smtClean="0">
                <a:latin typeface="Meiryo UI" panose="020B0604030504040204" pitchFamily="50" charset="-128"/>
                <a:ea typeface="Meiryo UI" panose="020B0604030504040204" pitchFamily="50" charset="-128"/>
              </a:rPr>
              <a:t>が難しい</a:t>
            </a:r>
            <a:r>
              <a:rPr lang="ja-JP" altLang="en-US"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今まで</a:t>
            </a:r>
            <a:r>
              <a:rPr lang="ja-JP" altLang="en-US" b="1" dirty="0">
                <a:latin typeface="Meiryo UI" panose="020B0604030504040204" pitchFamily="50" charset="-128"/>
                <a:ea typeface="Meiryo UI" panose="020B0604030504040204" pitchFamily="50" charset="-128"/>
              </a:rPr>
              <a:t>就職を見据えた高校だと思っていた</a:t>
            </a:r>
            <a:r>
              <a:rPr lang="ja-JP" altLang="en-US" dirty="0">
                <a:latin typeface="Meiryo UI" panose="020B0604030504040204" pitchFamily="50" charset="-128"/>
                <a:ea typeface="Meiryo UI" panose="020B0604030504040204" pitchFamily="50" charset="-128"/>
              </a:rPr>
              <a:t>ので、進路が一本化されて</a:t>
            </a:r>
            <a:r>
              <a:rPr lang="ja-JP" altLang="en-US" dirty="0" smtClean="0">
                <a:latin typeface="Meiryo UI" panose="020B0604030504040204" pitchFamily="50" charset="-128"/>
                <a:ea typeface="Meiryo UI" panose="020B0604030504040204" pitchFamily="50" charset="-128"/>
              </a:rPr>
              <a:t>しまうおそれから勧めにくい</a:t>
            </a:r>
            <a:r>
              <a:rPr lang="ja-JP" altLang="en-US" dirty="0">
                <a:latin typeface="Meiryo UI" panose="020B0604030504040204" pitchFamily="50" charset="-128"/>
                <a:ea typeface="Meiryo UI" panose="020B0604030504040204" pitchFamily="50" charset="-128"/>
              </a:rPr>
              <a:t>と考えていた。</a:t>
            </a:r>
            <a:endParaRPr lang="en-US" altLang="ja-JP" dirty="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進学もできるイメージ</a:t>
            </a:r>
            <a:r>
              <a:rPr lang="ja-JP" altLang="en-US" dirty="0">
                <a:latin typeface="Meiryo UI" panose="020B0604030504040204" pitchFamily="50" charset="-128"/>
                <a:ea typeface="Meiryo UI" panose="020B0604030504040204" pitchFamily="50" charset="-128"/>
              </a:rPr>
              <a:t>をつくって</a:t>
            </a:r>
            <a:r>
              <a:rPr lang="ja-JP" altLang="en-US" dirty="0" smtClean="0">
                <a:latin typeface="Meiryo UI" panose="020B0604030504040204" pitchFamily="50" charset="-128"/>
                <a:ea typeface="Meiryo UI" panose="020B0604030504040204" pitchFamily="50" charset="-128"/>
              </a:rPr>
              <a:t>いただければ、選択肢の一つとして勧めやすい。生徒の視野も広がる。</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中学生や</a:t>
            </a:r>
            <a:r>
              <a:rPr lang="ja-JP" altLang="en-US" dirty="0" smtClean="0">
                <a:latin typeface="Meiryo UI" panose="020B0604030504040204" pitchFamily="50" charset="-128"/>
                <a:ea typeface="Meiryo UI" panose="020B0604030504040204" pitchFamily="50" charset="-128"/>
              </a:rPr>
              <a:t>保護者</a:t>
            </a:r>
            <a:r>
              <a:rPr lang="ja-JP" altLang="en-US" dirty="0">
                <a:latin typeface="Meiryo UI" panose="020B0604030504040204" pitchFamily="50" charset="-128"/>
                <a:ea typeface="Meiryo UI" panose="020B0604030504040204" pitchFamily="50" charset="-128"/>
              </a:rPr>
              <a:t>だけで</a:t>
            </a:r>
            <a:r>
              <a:rPr lang="ja-JP" altLang="en-US" dirty="0" smtClean="0">
                <a:latin typeface="Meiryo UI" panose="020B0604030504040204" pitchFamily="50" charset="-128"/>
                <a:ea typeface="Meiryo UI" panose="020B0604030504040204" pitchFamily="50" charset="-128"/>
              </a:rPr>
              <a:t>なく、現場</a:t>
            </a:r>
            <a:r>
              <a:rPr lang="ja-JP" altLang="en-US" dirty="0">
                <a:latin typeface="Meiryo UI" panose="020B0604030504040204" pitchFamily="50" charset="-128"/>
                <a:ea typeface="Meiryo UI" panose="020B0604030504040204" pitchFamily="50" charset="-128"/>
              </a:rPr>
              <a:t>の教員も</a:t>
            </a:r>
            <a:r>
              <a:rPr lang="ja-JP" altLang="en-US" dirty="0" smtClean="0">
                <a:latin typeface="Meiryo UI" panose="020B0604030504040204" pitchFamily="50" charset="-128"/>
                <a:ea typeface="Meiryo UI" panose="020B0604030504040204" pitchFamily="50" charset="-128"/>
              </a:rPr>
              <a:t>工業系高校</a:t>
            </a:r>
            <a:r>
              <a:rPr lang="ja-JP" altLang="en-US" dirty="0">
                <a:latin typeface="Meiryo UI" panose="020B0604030504040204" pitchFamily="50" charset="-128"/>
                <a:ea typeface="Meiryo UI" panose="020B0604030504040204" pitchFamily="50" charset="-128"/>
              </a:rPr>
              <a:t>での高校生活がイメージできていないので</a:t>
            </a:r>
            <a:r>
              <a:rPr lang="ja-JP" altLang="en-US"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教員、特に</a:t>
            </a:r>
            <a:endParaRPr lang="en-US" altLang="ja-JP" b="1"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担任にも正しく理解</a:t>
            </a:r>
            <a:r>
              <a:rPr lang="ja-JP" altLang="en-US" b="1" dirty="0">
                <a:latin typeface="Meiryo UI" panose="020B0604030504040204" pitchFamily="50" charset="-128"/>
                <a:ea typeface="Meiryo UI" panose="020B0604030504040204" pitchFamily="50" charset="-128"/>
              </a:rPr>
              <a:t>してもらうことが</a:t>
            </a:r>
            <a:r>
              <a:rPr lang="ja-JP" altLang="en-US" b="1" dirty="0" smtClean="0">
                <a:latin typeface="Meiryo UI" panose="020B0604030504040204" pitchFamily="50" charset="-128"/>
                <a:ea typeface="Meiryo UI" panose="020B0604030504040204" pitchFamily="50" charset="-128"/>
              </a:rPr>
              <a:t>必要</a:t>
            </a:r>
            <a:r>
              <a:rPr lang="ja-JP" altLang="en-US" dirty="0" smtClean="0">
                <a:latin typeface="Meiryo UI" panose="020B0604030504040204" pitchFamily="50" charset="-128"/>
                <a:ea typeface="Meiryo UI" panose="020B0604030504040204" pitchFamily="50" charset="-128"/>
              </a:rPr>
              <a:t>。</a:t>
            </a:r>
            <a:endParaRPr lang="en-US" altLang="ja-JP" b="1" dirty="0">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780811" y="3214765"/>
            <a:ext cx="10996341" cy="646331"/>
          </a:xfrm>
          <a:prstGeom prst="rect">
            <a:avLst/>
          </a:prstGeom>
          <a:noFill/>
          <a:ln>
            <a:noFill/>
          </a:ln>
        </p:spPr>
        <p:txBody>
          <a:bodyPr wrap="square" rtlCol="0">
            <a:spAutoFit/>
          </a:bodyPr>
          <a:lstStyle/>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一人一台端末</a:t>
            </a:r>
            <a:r>
              <a:rPr lang="ja-JP" altLang="en-US" dirty="0">
                <a:latin typeface="Meiryo UI" panose="020B0604030504040204" pitchFamily="50" charset="-128"/>
                <a:ea typeface="Meiryo UI" panose="020B0604030504040204" pitchFamily="50" charset="-128"/>
              </a:rPr>
              <a:t>の時代に対応した、</a:t>
            </a:r>
            <a:r>
              <a:rPr lang="ja-JP" altLang="en-US" b="1" dirty="0">
                <a:latin typeface="Meiryo UI" panose="020B0604030504040204" pitchFamily="50" charset="-128"/>
                <a:ea typeface="Meiryo UI" panose="020B0604030504040204" pitchFamily="50" charset="-128"/>
              </a:rPr>
              <a:t>プログラミング等</a:t>
            </a:r>
            <a:r>
              <a:rPr lang="en-US" altLang="ja-JP" b="1" dirty="0">
                <a:latin typeface="Meiryo UI" panose="020B0604030504040204" pitchFamily="50" charset="-128"/>
                <a:ea typeface="Meiryo UI" panose="020B0604030504040204" pitchFamily="50" charset="-128"/>
              </a:rPr>
              <a:t>PC</a:t>
            </a:r>
            <a:r>
              <a:rPr lang="ja-JP" altLang="en-US" b="1" dirty="0">
                <a:latin typeface="Meiryo UI" panose="020B0604030504040204" pitchFamily="50" charset="-128"/>
                <a:ea typeface="Meiryo UI" panose="020B0604030504040204" pitchFamily="50" charset="-128"/>
              </a:rPr>
              <a:t>スキルが学習できるカリキュラム</a:t>
            </a:r>
            <a:r>
              <a:rPr lang="ja-JP" altLang="en-US" dirty="0">
                <a:latin typeface="Meiryo UI" panose="020B0604030504040204" pitchFamily="50" charset="-128"/>
                <a:ea typeface="Meiryo UI" panose="020B0604030504040204" pitchFamily="50" charset="-128"/>
              </a:rPr>
              <a:t>があれば良い</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一見して凄いと思える機械の導入</a:t>
            </a:r>
            <a:r>
              <a:rPr lang="ja-JP" altLang="en-US" dirty="0" smtClean="0">
                <a:latin typeface="Meiryo UI" panose="020B0604030504040204" pitchFamily="50" charset="-128"/>
                <a:ea typeface="Meiryo UI" panose="020B0604030504040204" pitchFamily="50" charset="-128"/>
              </a:rPr>
              <a:t>。手作業のイメージを覆すことが必要ではないか。</a:t>
            </a:r>
            <a:endParaRPr lang="en-US" altLang="ja-JP" dirty="0">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780811" y="4406648"/>
            <a:ext cx="10996341" cy="2031325"/>
          </a:xfrm>
          <a:prstGeom prst="rect">
            <a:avLst/>
          </a:prstGeom>
          <a:noFill/>
          <a:ln>
            <a:noFill/>
          </a:ln>
        </p:spPr>
        <p:txBody>
          <a:bodyPr wrap="square" rtlCol="0">
            <a:spAutoFit/>
          </a:bodyPr>
          <a:lstStyle/>
          <a:p>
            <a:pPr marL="180975" indent="-180975">
              <a:buFont typeface="Wingdings" pitchFamily="2" charset="2"/>
              <a:buChar char="Ø"/>
            </a:pPr>
            <a:r>
              <a:rPr lang="ja-JP" altLang="en-US" b="1" dirty="0" smtClean="0">
                <a:latin typeface="Meiryo UI" panose="020B0604030504040204" pitchFamily="50" charset="-128"/>
                <a:ea typeface="Meiryo UI" panose="020B0604030504040204" pitchFamily="50" charset="-128"/>
              </a:rPr>
              <a:t>　中学生</a:t>
            </a:r>
            <a:r>
              <a:rPr lang="ja-JP" altLang="en-US" b="1" dirty="0">
                <a:latin typeface="Meiryo UI" panose="020B0604030504040204" pitchFamily="50" charset="-128"/>
                <a:ea typeface="Meiryo UI" panose="020B0604030504040204" pitchFamily="50" charset="-128"/>
              </a:rPr>
              <a:t>や保護者、現場の教員向けに</a:t>
            </a:r>
            <a:r>
              <a:rPr lang="ja-JP" altLang="en-US" b="1" dirty="0" smtClean="0">
                <a:latin typeface="Meiryo UI" panose="020B0604030504040204" pitchFamily="50" charset="-128"/>
                <a:ea typeface="Meiryo UI" panose="020B0604030504040204" pitchFamily="50" charset="-128"/>
              </a:rPr>
              <a:t>工業系高校</a:t>
            </a:r>
            <a:r>
              <a:rPr lang="ja-JP" altLang="en-US" b="1" dirty="0">
                <a:latin typeface="Meiryo UI" panose="020B0604030504040204" pitchFamily="50" charset="-128"/>
                <a:ea typeface="Meiryo UI" panose="020B0604030504040204" pitchFamily="50" charset="-128"/>
              </a:rPr>
              <a:t>の</a:t>
            </a:r>
            <a:r>
              <a:rPr lang="ja-JP" altLang="en-US" b="1" dirty="0" smtClean="0">
                <a:latin typeface="Meiryo UI" panose="020B0604030504040204" pitchFamily="50" charset="-128"/>
                <a:ea typeface="Meiryo UI" panose="020B0604030504040204" pitchFamily="50" charset="-128"/>
              </a:rPr>
              <a:t>メリットに特化したリーフレット</a:t>
            </a:r>
            <a:r>
              <a:rPr lang="ja-JP" altLang="en-US" b="1" dirty="0">
                <a:latin typeface="Meiryo UI" panose="020B0604030504040204" pitchFamily="50" charset="-128"/>
                <a:ea typeface="Meiryo UI" panose="020B0604030504040204" pitchFamily="50" charset="-128"/>
              </a:rPr>
              <a:t>を配る</a:t>
            </a:r>
            <a:r>
              <a:rPr lang="ja-JP" altLang="en-US" dirty="0">
                <a:latin typeface="Meiryo UI" panose="020B0604030504040204" pitchFamily="50" charset="-128"/>
                <a:ea typeface="Meiryo UI" panose="020B0604030504040204" pitchFamily="50" charset="-128"/>
              </a:rPr>
              <a:t>というの</a:t>
            </a:r>
            <a:r>
              <a:rPr lang="ja-JP" altLang="en-US" dirty="0" smtClean="0">
                <a:latin typeface="Meiryo UI" panose="020B0604030504040204" pitchFamily="50" charset="-128"/>
                <a:ea typeface="Meiryo UI" panose="020B0604030504040204" pitchFamily="50" charset="-128"/>
              </a:rPr>
              <a:t>は良い案。</a:t>
            </a:r>
            <a:endParaRPr lang="en-US" altLang="ja-JP"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sz="500"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特に大学進学への対応や多様な推薦入試について周知</a:t>
            </a:r>
            <a:r>
              <a:rPr lang="ja-JP" altLang="en-US" dirty="0" smtClean="0">
                <a:latin typeface="Meiryo UI" panose="020B0604030504040204" pitchFamily="50" charset="-128"/>
                <a:ea typeface="Meiryo UI" panose="020B0604030504040204" pitchFamily="50" charset="-128"/>
              </a:rPr>
              <a:t>することで、普通科と比較してもらえるようになると思う。</a:t>
            </a:r>
            <a:endParaRPr lang="en-US" altLang="ja-JP"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sz="500"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中３に絞らず中１、中２にも配ることで、出前授業や学校説明会への参加率も上がる</a:t>
            </a:r>
            <a:r>
              <a:rPr lang="ja-JP" altLang="en-US" dirty="0" smtClean="0">
                <a:latin typeface="Meiryo UI" panose="020B0604030504040204" pitchFamily="50" charset="-128"/>
                <a:ea typeface="Meiryo UI" panose="020B0604030504040204" pitchFamily="50" charset="-128"/>
              </a:rPr>
              <a:t>と思う。</a:t>
            </a:r>
            <a:endParaRPr lang="en-US" altLang="ja-JP"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sz="500" b="1"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また、リーフレット</a:t>
            </a:r>
            <a:r>
              <a:rPr lang="ja-JP" altLang="en-US" dirty="0">
                <a:latin typeface="Meiryo UI" panose="020B0604030504040204" pitchFamily="50" charset="-128"/>
                <a:ea typeface="Meiryo UI" panose="020B0604030504040204" pitchFamily="50" charset="-128"/>
              </a:rPr>
              <a:t>には</a:t>
            </a:r>
            <a:r>
              <a:rPr lang="en-US" altLang="ja-JP" b="1" dirty="0">
                <a:latin typeface="Meiryo UI" panose="020B0604030504040204" pitchFamily="50" charset="-128"/>
                <a:ea typeface="Meiryo UI" panose="020B0604030504040204" pitchFamily="50" charset="-128"/>
              </a:rPr>
              <a:t>QR</a:t>
            </a:r>
            <a:r>
              <a:rPr lang="ja-JP" altLang="en-US" b="1" dirty="0">
                <a:latin typeface="Meiryo UI" panose="020B0604030504040204" pitchFamily="50" charset="-128"/>
                <a:ea typeface="Meiryo UI" panose="020B0604030504040204" pitchFamily="50" charset="-128"/>
              </a:rPr>
              <a:t>コードをつけていただき、細かいデータが見られる</a:t>
            </a:r>
            <a:r>
              <a:rPr lang="en-US" altLang="ja-JP" b="1" dirty="0">
                <a:latin typeface="Meiryo UI" panose="020B0604030504040204" pitchFamily="50" charset="-128"/>
                <a:ea typeface="Meiryo UI" panose="020B0604030504040204" pitchFamily="50" charset="-128"/>
              </a:rPr>
              <a:t>HP</a:t>
            </a:r>
            <a:r>
              <a:rPr lang="ja-JP" altLang="en-US" b="1" dirty="0">
                <a:latin typeface="Meiryo UI" panose="020B0604030504040204" pitchFamily="50" charset="-128"/>
                <a:ea typeface="Meiryo UI" panose="020B0604030504040204" pitchFamily="50" charset="-128"/>
              </a:rPr>
              <a:t>を用意して</a:t>
            </a:r>
            <a:r>
              <a:rPr lang="ja-JP" altLang="en-US" b="1" dirty="0" smtClean="0">
                <a:latin typeface="Meiryo UI" panose="020B0604030504040204" pitchFamily="50" charset="-128"/>
                <a:ea typeface="Meiryo UI" panose="020B0604030504040204" pitchFamily="50" charset="-128"/>
              </a:rPr>
              <a:t>いただければより良い</a:t>
            </a:r>
            <a:r>
              <a:rPr lang="ja-JP" altLang="en-US" dirty="0" smtClean="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出前授業や体験授業をもっと増やす</a:t>
            </a:r>
            <a:r>
              <a:rPr lang="ja-JP" altLang="en-US" dirty="0" smtClean="0">
                <a:latin typeface="Meiryo UI" panose="020B0604030504040204" pitchFamily="50" charset="-128"/>
                <a:ea typeface="Meiryo UI" panose="020B0604030504040204" pitchFamily="50" charset="-128"/>
              </a:rPr>
              <a:t>ことで、中学生が工業系高校に直接触れられる機会を増やしてほしい。</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テレビ</a:t>
            </a:r>
            <a:r>
              <a:rPr lang="ja-JP" altLang="en-US" dirty="0">
                <a:latin typeface="Meiryo UI" panose="020B0604030504040204" pitchFamily="50" charset="-128"/>
                <a:ea typeface="Meiryo UI" panose="020B0604030504040204" pitchFamily="50" charset="-128"/>
              </a:rPr>
              <a:t>でやっているような</a:t>
            </a:r>
            <a:r>
              <a:rPr lang="ja-JP" altLang="en-US" b="1" dirty="0">
                <a:latin typeface="Meiryo UI" panose="020B0604030504040204" pitchFamily="50" charset="-128"/>
                <a:ea typeface="Meiryo UI" panose="020B0604030504040204" pitchFamily="50" charset="-128"/>
              </a:rPr>
              <a:t>ロボットコンテストや鳥人間コンテストで結果を残せば、名前が売れる</a:t>
            </a:r>
            <a:r>
              <a:rPr lang="ja-JP" altLang="en-US" dirty="0">
                <a:latin typeface="Meiryo UI" panose="020B0604030504040204" pitchFamily="50" charset="-128"/>
                <a:ea typeface="Meiryo UI" panose="020B0604030504040204" pitchFamily="50" charset="-128"/>
              </a:rPr>
              <a:t>とともにやってみたいと</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思う</a:t>
            </a:r>
            <a:r>
              <a:rPr lang="ja-JP" altLang="en-US" dirty="0">
                <a:latin typeface="Meiryo UI" panose="020B0604030504040204" pitchFamily="50" charset="-128"/>
                <a:ea typeface="Meiryo UI" panose="020B0604030504040204" pitchFamily="50" charset="-128"/>
              </a:rPr>
              <a:t>子どもが増えるのでは</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92704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flipV="1">
            <a:off x="2193701" y="2286847"/>
            <a:ext cx="8036417"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8" name="正方形/長方形 7"/>
          <p:cNvSpPr/>
          <p:nvPr/>
        </p:nvSpPr>
        <p:spPr>
          <a:xfrm>
            <a:off x="2193701" y="1825182"/>
            <a:ext cx="7182119" cy="461665"/>
          </a:xfrm>
          <a:prstGeom prst="rect">
            <a:avLst/>
          </a:prstGeom>
        </p:spPr>
        <p:txBody>
          <a:bodyPr wrap="square">
            <a:spAutoFit/>
          </a:bodyPr>
          <a:lstStyle/>
          <a:p>
            <a:r>
              <a:rPr lang="ja-JP" altLang="en-US" sz="2400" dirty="0">
                <a:latin typeface="Meiryo UI" panose="020B0604030504040204" pitchFamily="50" charset="-128"/>
                <a:ea typeface="Meiryo UI" panose="020B0604030504040204" pitchFamily="50" charset="-128"/>
              </a:rPr>
              <a:t>１</a:t>
            </a:r>
            <a:r>
              <a:rPr lang="ja-JP" altLang="en-US" sz="2400" dirty="0" smtClean="0">
                <a:latin typeface="Meiryo UI" panose="020B0604030504040204" pitchFamily="50" charset="-128"/>
                <a:ea typeface="Meiryo UI" panose="020B0604030504040204" pitchFamily="50" charset="-128"/>
              </a:rPr>
              <a:t>．今回の審議内容</a:t>
            </a:r>
            <a:endParaRPr lang="en-US" altLang="ja-JP" sz="24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20607042-D53A-4E69-917E-B6250902E102}" type="slidenum">
              <a:rPr kumimoji="1" lang="ja-JP" altLang="en-US" smtClean="0"/>
              <a:t>2</a:t>
            </a:fld>
            <a:endParaRPr kumimoji="1" lang="ja-JP" altLang="en-US" dirty="0"/>
          </a:p>
        </p:txBody>
      </p:sp>
    </p:spTree>
    <p:extLst>
      <p:ext uri="{BB962C8B-B14F-4D97-AF65-F5344CB8AC3E}">
        <p14:creationId xmlns:p14="http://schemas.microsoft.com/office/powerpoint/2010/main" val="15392298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a:extLst>
              <a:ext uri="{FF2B5EF4-FFF2-40B4-BE49-F238E27FC236}">
                <a16:creationId xmlns:a16="http://schemas.microsoft.com/office/drawing/2014/main" id="{5BFAD1CC-12BB-4AB2-9F04-F1BCBE5E9BAF}"/>
              </a:ext>
            </a:extLst>
          </p:cNvPr>
          <p:cNvCxnSpPr/>
          <p:nvPr/>
        </p:nvCxnSpPr>
        <p:spPr>
          <a:xfrm>
            <a:off x="1515949" y="2359389"/>
            <a:ext cx="9160101"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2" name="スライド番号プレースホルダー 1"/>
          <p:cNvSpPr>
            <a:spLocks noGrp="1"/>
          </p:cNvSpPr>
          <p:nvPr>
            <p:ph type="sldNum" sz="quarter" idx="12"/>
          </p:nvPr>
        </p:nvSpPr>
        <p:spPr/>
        <p:txBody>
          <a:bodyPr/>
          <a:lstStyle/>
          <a:p>
            <a:fld id="{20607042-D53A-4E69-917E-B6250902E102}" type="slidenum">
              <a:rPr kumimoji="1" lang="ja-JP" altLang="en-US" smtClean="0">
                <a:latin typeface="Meiryo UI" panose="020B0604030504040204" pitchFamily="50" charset="-128"/>
                <a:ea typeface="Meiryo UI" panose="020B0604030504040204" pitchFamily="50" charset="-128"/>
              </a:rPr>
              <a:t>20</a:t>
            </a:fld>
            <a:endParaRPr kumimoji="1" lang="ja-JP" altLang="en-US" dirty="0">
              <a:latin typeface="Meiryo UI" panose="020B0604030504040204" pitchFamily="50" charset="-128"/>
              <a:ea typeface="Meiryo UI" panose="020B0604030504040204" pitchFamily="50" charset="-128"/>
            </a:endParaRPr>
          </a:p>
        </p:txBody>
      </p:sp>
      <p:sp>
        <p:nvSpPr>
          <p:cNvPr id="11" name="正方形/長方形 10"/>
          <p:cNvSpPr/>
          <p:nvPr/>
        </p:nvSpPr>
        <p:spPr>
          <a:xfrm>
            <a:off x="1515949" y="1757123"/>
            <a:ext cx="4001416" cy="461665"/>
          </a:xfrm>
          <a:prstGeom prst="rect">
            <a:avLst/>
          </a:prstGeom>
        </p:spPr>
        <p:txBody>
          <a:bodyPr wrap="none">
            <a:spAutoFit/>
          </a:bodyPr>
          <a:lstStyle/>
          <a:p>
            <a:r>
              <a:rPr lang="ja-JP" altLang="en-US" sz="2400" dirty="0">
                <a:latin typeface="Meiryo UI" panose="020B0604030504040204" pitchFamily="50" charset="-128"/>
                <a:ea typeface="Meiryo UI" panose="020B0604030504040204" pitchFamily="50" charset="-128"/>
              </a:rPr>
              <a:t>３</a:t>
            </a:r>
            <a:r>
              <a:rPr lang="ja-JP" altLang="en-US" sz="2400" dirty="0" smtClean="0">
                <a:latin typeface="Meiryo UI" panose="020B0604030504040204" pitchFamily="50" charset="-128"/>
                <a:ea typeface="Meiryo UI" panose="020B0604030504040204" pitchFamily="50" charset="-128"/>
              </a:rPr>
              <a:t>．今後の魅力発信の取組み</a:t>
            </a:r>
            <a:endParaRPr lang="en-US" altLang="ja-JP"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81779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3086101"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３ー今後の魅力</a:t>
            </a:r>
            <a:r>
              <a:rPr lang="ja-JP" altLang="en-US" b="1" dirty="0">
                <a:latin typeface="Meiryo UI" panose="020B0604030504040204" pitchFamily="50" charset="-128"/>
                <a:ea typeface="Meiryo UI" panose="020B0604030504040204" pitchFamily="50" charset="-128"/>
              </a:rPr>
              <a:t>発信の取組み</a:t>
            </a: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21</a:t>
            </a:fld>
            <a:endParaRPr lang="ja-JP" altLang="en-US" dirty="0">
              <a:solidFill>
                <a:prstClr val="black">
                  <a:tint val="75000"/>
                </a:prstClr>
              </a:solidFill>
            </a:endParaRPr>
          </a:p>
        </p:txBody>
      </p:sp>
      <p:sp>
        <p:nvSpPr>
          <p:cNvPr id="14" name="角丸四角形 13"/>
          <p:cNvSpPr/>
          <p:nvPr/>
        </p:nvSpPr>
        <p:spPr>
          <a:xfrm>
            <a:off x="1112630" y="1570993"/>
            <a:ext cx="2273121"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①ものづくりイベント</a:t>
            </a:r>
            <a:endParaRPr lang="en-US" altLang="ja-JP" b="1" dirty="0" smtClean="0">
              <a:latin typeface="Meiryo UI" panose="020B0604030504040204" pitchFamily="50" charset="-128"/>
              <a:ea typeface="Meiryo UI" panose="020B0604030504040204" pitchFamily="50" charset="-128"/>
            </a:endParaRPr>
          </a:p>
        </p:txBody>
      </p:sp>
      <p:sp>
        <p:nvSpPr>
          <p:cNvPr id="20" name="角丸四角形 19"/>
          <p:cNvSpPr/>
          <p:nvPr/>
        </p:nvSpPr>
        <p:spPr>
          <a:xfrm>
            <a:off x="1112630" y="2782267"/>
            <a:ext cx="2841532"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②工業系高校の魅力発信</a:t>
            </a:r>
            <a:endParaRPr lang="en-US" altLang="ja-JP" b="1" dirty="0" smtClean="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1112629" y="1989112"/>
            <a:ext cx="10363243" cy="646331"/>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従来の</a:t>
            </a:r>
            <a:r>
              <a:rPr lang="ja-JP" altLang="en-US" b="1" dirty="0" smtClean="0">
                <a:latin typeface="Meiryo UI" panose="020B0604030504040204" pitchFamily="50" charset="-128"/>
                <a:ea typeface="Meiryo UI" panose="020B0604030504040204" pitchFamily="50" charset="-128"/>
              </a:rPr>
              <a:t>ものづくりイベントの拡充</a:t>
            </a:r>
            <a:r>
              <a:rPr lang="ja-JP" altLang="en-US" dirty="0" smtClean="0">
                <a:latin typeface="Meiryo UI" panose="020B0604030504040204" pitchFamily="50" charset="-128"/>
                <a:ea typeface="Meiryo UI" panose="020B0604030504040204" pitchFamily="50" charset="-128"/>
              </a:rPr>
              <a:t>（継続的な実施や参加校の増加）</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a:latin typeface="Meiryo UI" panose="020B0604030504040204" pitchFamily="50" charset="-128"/>
                <a:ea typeface="Meiryo UI" panose="020B0604030504040204" pitchFamily="50" charset="-128"/>
              </a:rPr>
              <a:t>工業</a:t>
            </a:r>
            <a:r>
              <a:rPr lang="ja-JP" altLang="en-US" b="1" dirty="0" smtClean="0">
                <a:latin typeface="Meiryo UI" panose="020B0604030504040204" pitchFamily="50" charset="-128"/>
                <a:ea typeface="Meiryo UI" panose="020B0604030504040204" pitchFamily="50" charset="-128"/>
              </a:rPr>
              <a:t>系高校を会場としたものづくりフェスティバルの新規開催</a:t>
            </a:r>
            <a:endParaRPr lang="en-US" altLang="ja-JP" b="1" dirty="0" smtClean="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112629" y="3202207"/>
            <a:ext cx="10182899" cy="1200329"/>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堅実な就職状況</a:t>
            </a:r>
            <a:r>
              <a:rPr lang="ja-JP" altLang="en-US" dirty="0" smtClean="0">
                <a:latin typeface="Meiryo UI" panose="020B0604030504040204" pitchFamily="50" charset="-128"/>
                <a:ea typeface="Meiryo UI" panose="020B0604030504040204" pitchFamily="50" charset="-128"/>
              </a:rPr>
              <a:t>の発信（大手企業からオンリーワン企業まで多様な企業から求人があることを周知）</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多様な推薦入試制度</a:t>
            </a:r>
            <a:r>
              <a:rPr lang="ja-JP" altLang="en-US" dirty="0" smtClean="0">
                <a:latin typeface="Meiryo UI" panose="020B0604030504040204" pitchFamily="50" charset="-128"/>
                <a:ea typeface="Meiryo UI" panose="020B0604030504040204" pitchFamily="50" charset="-128"/>
              </a:rPr>
              <a:t>を利用した進学状況の発信（</a:t>
            </a:r>
            <a:r>
              <a:rPr lang="ja-JP" altLang="en-US" dirty="0">
                <a:latin typeface="Meiryo UI" panose="020B0604030504040204" pitchFamily="50" charset="-128"/>
                <a:ea typeface="Meiryo UI" panose="020B0604030504040204" pitchFamily="50" charset="-128"/>
              </a:rPr>
              <a:t>多様な</a:t>
            </a:r>
            <a:r>
              <a:rPr lang="ja-JP" altLang="en-US" dirty="0" smtClean="0">
                <a:latin typeface="Meiryo UI" panose="020B0604030504040204" pitchFamily="50" charset="-128"/>
                <a:ea typeface="Meiryo UI" panose="020B0604030504040204" pitchFamily="50" charset="-128"/>
              </a:rPr>
              <a:t>推薦入試を周知）</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工業系高校卒業生の</a:t>
            </a:r>
            <a:r>
              <a:rPr lang="ja-JP" altLang="en-US" b="1" dirty="0" smtClean="0">
                <a:latin typeface="Meiryo UI" panose="020B0604030504040204" pitchFamily="50" charset="-128"/>
                <a:ea typeface="Meiryo UI" panose="020B0604030504040204" pitchFamily="50" charset="-128"/>
              </a:rPr>
              <a:t>ロールモデル</a:t>
            </a:r>
            <a:r>
              <a:rPr lang="ja-JP" altLang="en-US" dirty="0" smtClean="0">
                <a:latin typeface="Meiryo UI" panose="020B0604030504040204" pitchFamily="50" charset="-128"/>
                <a:ea typeface="Meiryo UI" panose="020B0604030504040204" pitchFamily="50" charset="-128"/>
              </a:rPr>
              <a:t>の発信</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府内全中学生への</a:t>
            </a:r>
            <a:r>
              <a:rPr lang="ja-JP" altLang="en-US" b="1" dirty="0" smtClean="0">
                <a:latin typeface="Meiryo UI" panose="020B0604030504040204" pitchFamily="50" charset="-128"/>
                <a:ea typeface="Meiryo UI" panose="020B0604030504040204" pitchFamily="50" charset="-128"/>
              </a:rPr>
              <a:t>継続的な情報提供</a:t>
            </a:r>
            <a:endParaRPr lang="en-US" altLang="ja-JP" b="1" dirty="0" smtClean="0">
              <a:latin typeface="Meiryo UI" panose="020B0604030504040204" pitchFamily="50" charset="-128"/>
              <a:ea typeface="Meiryo UI" panose="020B0604030504040204" pitchFamily="50" charset="-128"/>
            </a:endParaRPr>
          </a:p>
        </p:txBody>
      </p:sp>
      <p:sp>
        <p:nvSpPr>
          <p:cNvPr id="18" name="角丸四角形 17"/>
          <p:cNvSpPr/>
          <p:nvPr/>
        </p:nvSpPr>
        <p:spPr>
          <a:xfrm>
            <a:off x="1112629" y="4510662"/>
            <a:ext cx="2507901"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③小・中学校との連携</a:t>
            </a:r>
            <a:endParaRPr lang="en-US" altLang="ja-JP" b="1" dirty="0" smtClean="0">
              <a:latin typeface="Meiryo UI" panose="020B0604030504040204" pitchFamily="50" charset="-128"/>
              <a:ea typeface="Meiryo UI" panose="020B0604030504040204" pitchFamily="50" charset="-128"/>
            </a:endParaRPr>
          </a:p>
        </p:txBody>
      </p:sp>
      <p:sp>
        <p:nvSpPr>
          <p:cNvPr id="19" name="テキスト ボックス 18"/>
          <p:cNvSpPr txBox="1"/>
          <p:nvPr/>
        </p:nvSpPr>
        <p:spPr>
          <a:xfrm>
            <a:off x="1112629" y="4930602"/>
            <a:ext cx="10640100" cy="646331"/>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小・中学校への</a:t>
            </a:r>
            <a:r>
              <a:rPr lang="ja-JP" altLang="en-US" b="1" dirty="0" smtClean="0">
                <a:latin typeface="Meiryo UI" panose="020B0604030504040204" pitchFamily="50" charset="-128"/>
                <a:ea typeface="Meiryo UI" panose="020B0604030504040204" pitchFamily="50" charset="-128"/>
              </a:rPr>
              <a:t>出前授業等</a:t>
            </a:r>
            <a:r>
              <a:rPr lang="ja-JP" altLang="en-US"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工業系高校の生徒が小・中学生を指導</a:t>
            </a:r>
            <a:r>
              <a:rPr lang="ja-JP" altLang="en-US"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や学校説明会等の拡充</a:t>
            </a:r>
            <a:endParaRPr lang="en-US" altLang="ja-JP" b="1"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小・中学校</a:t>
            </a:r>
            <a:r>
              <a:rPr lang="ja-JP" altLang="en-US" b="1" dirty="0" smtClean="0">
                <a:latin typeface="Meiryo UI" panose="020B0604030504040204" pitchFamily="50" charset="-128"/>
                <a:ea typeface="Meiryo UI" panose="020B0604030504040204" pitchFamily="50" charset="-128"/>
              </a:rPr>
              <a:t>教員等向けの工業系高校説明会や学校見学会、体験実習の拡充</a:t>
            </a:r>
            <a:endParaRPr lang="en-US" altLang="ja-JP" b="1" dirty="0" smtClean="0">
              <a:latin typeface="Meiryo UI" panose="020B0604030504040204" pitchFamily="50" charset="-128"/>
              <a:ea typeface="Meiryo UI" panose="020B0604030504040204" pitchFamily="50" charset="-128"/>
            </a:endParaRPr>
          </a:p>
        </p:txBody>
      </p:sp>
      <p:sp>
        <p:nvSpPr>
          <p:cNvPr id="21" name="角丸四角形 20"/>
          <p:cNvSpPr/>
          <p:nvPr/>
        </p:nvSpPr>
        <p:spPr>
          <a:xfrm>
            <a:off x="1112631" y="5696812"/>
            <a:ext cx="1469931"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④企業連携</a:t>
            </a:r>
            <a:endParaRPr lang="en-US" altLang="ja-JP" b="1" dirty="0" smtClean="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112627" y="6104999"/>
            <a:ext cx="10182899" cy="369332"/>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企業と連携</a:t>
            </a:r>
            <a:r>
              <a:rPr lang="ja-JP" altLang="en-US" dirty="0" smtClean="0">
                <a:latin typeface="Meiryo UI" panose="020B0604030504040204" pitchFamily="50" charset="-128"/>
                <a:ea typeface="Meiryo UI" panose="020B0604030504040204" pitchFamily="50" charset="-128"/>
              </a:rPr>
              <a:t>した小・中学校への出前授業等や企業見学会の拡充（継続的な実施や参加企業の増加）</a:t>
            </a:r>
            <a:endParaRPr lang="en-US" altLang="ja-JP" dirty="0" smtClean="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022456" y="758633"/>
            <a:ext cx="10363243" cy="646331"/>
          </a:xfrm>
          <a:prstGeom prst="rect">
            <a:avLst/>
          </a:prstGeom>
          <a:noFill/>
          <a:ln w="76200" cmpd="dbl">
            <a:solidFill>
              <a:schemeClr val="accent1"/>
            </a:solidFill>
          </a:ln>
        </p:spPr>
        <p:txBody>
          <a:bodyPr wrap="square" rtlCol="0">
            <a:spAutoFit/>
          </a:bodyPr>
          <a:lstStyle/>
          <a:p>
            <a:r>
              <a:rPr lang="ja-JP" altLang="en-US" dirty="0" smtClean="0">
                <a:latin typeface="Meiryo UI" panose="020B0604030504040204" pitchFamily="50" charset="-128"/>
                <a:ea typeface="Meiryo UI" panose="020B0604030504040204" pitchFamily="50" charset="-128"/>
              </a:rPr>
              <a:t>　これまでの魅力発信の取組みやアンケートの結果等を踏まえ、今後は、より幅広い工業系高校の魅力発信とイメージ戦略が必要である。そのため、以下のような取組みを検討する。</a:t>
            </a:r>
            <a:endParaRPr lang="en-US" alt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706164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240263"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３ー今後の魅力</a:t>
            </a:r>
            <a:r>
              <a:rPr lang="ja-JP" altLang="en-US" b="1" dirty="0">
                <a:latin typeface="Meiryo UI" panose="020B0604030504040204" pitchFamily="50" charset="-128"/>
                <a:ea typeface="Meiryo UI" panose="020B0604030504040204" pitchFamily="50" charset="-128"/>
              </a:rPr>
              <a:t>発信の</a:t>
            </a:r>
            <a:r>
              <a:rPr lang="ja-JP" altLang="en-US" b="1" dirty="0" smtClean="0">
                <a:latin typeface="Meiryo UI" panose="020B0604030504040204" pitchFamily="50" charset="-128"/>
                <a:ea typeface="Meiryo UI" panose="020B0604030504040204" pitchFamily="50" charset="-128"/>
              </a:rPr>
              <a:t>取組み（具体例）</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22</a:t>
            </a:fld>
            <a:endParaRPr lang="ja-JP" altLang="en-US" dirty="0">
              <a:solidFill>
                <a:prstClr val="black">
                  <a:tint val="75000"/>
                </a:prstClr>
              </a:solidFill>
            </a:endParaRPr>
          </a:p>
        </p:txBody>
      </p:sp>
      <p:sp>
        <p:nvSpPr>
          <p:cNvPr id="23" name="額縁 22"/>
          <p:cNvSpPr/>
          <p:nvPr/>
        </p:nvSpPr>
        <p:spPr>
          <a:xfrm>
            <a:off x="1371600" y="693630"/>
            <a:ext cx="1915297"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ものづくりイベント</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 name="正方形/長方形 1"/>
          <p:cNvSpPr/>
          <p:nvPr/>
        </p:nvSpPr>
        <p:spPr>
          <a:xfrm>
            <a:off x="1132201" y="1311844"/>
            <a:ext cx="9819984" cy="369332"/>
          </a:xfrm>
          <a:prstGeom prst="rect">
            <a:avLst/>
          </a:prstGeom>
          <a:ln>
            <a:solidFill>
              <a:schemeClr val="accent1"/>
            </a:solidFill>
          </a:ln>
        </p:spPr>
        <p:txBody>
          <a:bodyPr wrap="square">
            <a:spAutoFit/>
          </a:bodyPr>
          <a:lstStyle/>
          <a:p>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工業</a:t>
            </a:r>
            <a:r>
              <a:rPr lang="ja-JP" altLang="en-US" b="1" dirty="0">
                <a:latin typeface="Meiryo UI" panose="020B0604030504040204" pitchFamily="50" charset="-128"/>
                <a:ea typeface="Meiryo UI" panose="020B0604030504040204" pitchFamily="50" charset="-128"/>
              </a:rPr>
              <a:t>系高校を会場とし</a:t>
            </a:r>
            <a:r>
              <a:rPr lang="ja-JP" altLang="en-US" b="1" dirty="0" smtClean="0">
                <a:latin typeface="Meiryo UI" panose="020B0604030504040204" pitchFamily="50" charset="-128"/>
                <a:ea typeface="Meiryo UI" panose="020B0604030504040204" pitchFamily="50" charset="-128"/>
              </a:rPr>
              <a:t>、地元や企業</a:t>
            </a:r>
            <a:r>
              <a:rPr lang="ja-JP" altLang="en-US" b="1" dirty="0">
                <a:latin typeface="Meiryo UI" panose="020B0604030504040204" pitchFamily="50" charset="-128"/>
                <a:ea typeface="Meiryo UI" panose="020B0604030504040204" pitchFamily="50" charset="-128"/>
              </a:rPr>
              <a:t>等と連携したものづくりフェスティバルの実施を</a:t>
            </a:r>
            <a:r>
              <a:rPr lang="ja-JP" altLang="en-US" b="1" dirty="0" smtClean="0">
                <a:latin typeface="Meiryo UI" panose="020B0604030504040204" pitchFamily="50" charset="-128"/>
                <a:ea typeface="Meiryo UI" panose="020B0604030504040204" pitchFamily="50" charset="-128"/>
              </a:rPr>
              <a:t>検討</a:t>
            </a:r>
            <a:r>
              <a:rPr lang="ja-JP" altLang="en-US" dirty="0">
                <a:latin typeface="Meiryo UI" panose="020B0604030504040204" pitchFamily="50" charset="-128"/>
                <a:ea typeface="Meiryo UI" panose="020B0604030504040204" pitchFamily="50" charset="-128"/>
              </a:rPr>
              <a:t>して</a:t>
            </a:r>
            <a:r>
              <a:rPr lang="ja-JP" altLang="en-US" dirty="0" smtClean="0">
                <a:latin typeface="Meiryo UI" panose="020B0604030504040204" pitchFamily="50" charset="-128"/>
                <a:ea typeface="Meiryo UI" panose="020B0604030504040204" pitchFamily="50" charset="-128"/>
              </a:rPr>
              <a:t>いく。</a:t>
            </a:r>
            <a:endParaRPr lang="ja-JP" altLang="en-US"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03596" y="1821031"/>
            <a:ext cx="10061386" cy="369332"/>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大阪工業</a:t>
            </a:r>
            <a:r>
              <a:rPr lang="ja-JP" altLang="en-US" dirty="0" smtClean="0">
                <a:latin typeface="Meiryo UI" panose="020B0604030504040204" pitchFamily="50" charset="-128"/>
                <a:ea typeface="Meiryo UI" panose="020B0604030504040204" pitchFamily="50" charset="-128"/>
              </a:rPr>
              <a:t>大学「工作・実験フェア」（参考）</a:t>
            </a:r>
            <a:endParaRPr lang="ja-JP" altLang="en-US"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0799" y="2219656"/>
            <a:ext cx="3247303" cy="4594098"/>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17013" y="2215845"/>
            <a:ext cx="3221755" cy="4649646"/>
          </a:xfrm>
          <a:prstGeom prst="rect">
            <a:avLst/>
          </a:prstGeom>
        </p:spPr>
      </p:pic>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558725" y="2215845"/>
            <a:ext cx="3273503" cy="4597908"/>
          </a:xfrm>
          <a:prstGeom prst="rect">
            <a:avLst/>
          </a:prstGeom>
        </p:spPr>
      </p:pic>
      <p:sp>
        <p:nvSpPr>
          <p:cNvPr id="17" name="テキスト ボックス 16"/>
          <p:cNvSpPr txBox="1"/>
          <p:nvPr/>
        </p:nvSpPr>
        <p:spPr>
          <a:xfrm>
            <a:off x="10764982" y="6003441"/>
            <a:ext cx="1732756" cy="600164"/>
          </a:xfrm>
          <a:prstGeom prst="rect">
            <a:avLst/>
          </a:prstGeom>
          <a:noFill/>
        </p:spPr>
        <p:txBody>
          <a:bodyPr wrap="square" rtlCol="0">
            <a:spAutoFit/>
          </a:bodyPr>
          <a:lstStyle/>
          <a:p>
            <a:r>
              <a:rPr lang="ja-JP" altLang="en-US" sz="1100" dirty="0" smtClean="0">
                <a:solidFill>
                  <a:prstClr val="black"/>
                </a:solidFill>
                <a:latin typeface="Meiryo UI" panose="020B0604030504040204" pitchFamily="50" charset="-128"/>
                <a:ea typeface="Meiryo UI" panose="020B0604030504040204" pitchFamily="50" charset="-128"/>
              </a:rPr>
              <a:t>（出典）</a:t>
            </a:r>
            <a:endParaRPr lang="en-US" altLang="ja-JP" sz="1100" dirty="0" smtClean="0">
              <a:solidFill>
                <a:prstClr val="black"/>
              </a:solidFill>
              <a:latin typeface="Meiryo UI" panose="020B0604030504040204" pitchFamily="50" charset="-128"/>
              <a:ea typeface="Meiryo UI" panose="020B0604030504040204" pitchFamily="50" charset="-128"/>
            </a:endParaRPr>
          </a:p>
          <a:p>
            <a:r>
              <a:rPr lang="ja-JP" altLang="en-US" sz="1100" dirty="0">
                <a:solidFill>
                  <a:prstClr val="black"/>
                </a:solidFill>
                <a:latin typeface="Meiryo UI" panose="020B0604030504040204" pitchFamily="50" charset="-128"/>
                <a:ea typeface="Meiryo UI" panose="020B0604030504040204" pitchFamily="50" charset="-128"/>
              </a:rPr>
              <a:t>　</a:t>
            </a:r>
            <a:r>
              <a:rPr lang="ja-JP" altLang="en-US" sz="1100" dirty="0" smtClean="0">
                <a:solidFill>
                  <a:prstClr val="black"/>
                </a:solidFill>
                <a:latin typeface="Meiryo UI" panose="020B0604030504040204" pitchFamily="50" charset="-128"/>
                <a:ea typeface="Meiryo UI" panose="020B0604030504040204" pitchFamily="50" charset="-128"/>
              </a:rPr>
              <a:t>大阪工業大学</a:t>
            </a:r>
            <a:endParaRPr lang="en-US" altLang="ja-JP" sz="1100" dirty="0">
              <a:solidFill>
                <a:prstClr val="black"/>
              </a:solidFill>
              <a:latin typeface="Meiryo UI" panose="020B0604030504040204" pitchFamily="50" charset="-128"/>
              <a:ea typeface="Meiryo UI" panose="020B0604030504040204" pitchFamily="50" charset="-128"/>
            </a:endParaRPr>
          </a:p>
          <a:p>
            <a:r>
              <a:rPr lang="ja-JP" altLang="en-US" sz="1100" dirty="0" smtClean="0">
                <a:solidFill>
                  <a:prstClr val="black"/>
                </a:solidFill>
                <a:latin typeface="Meiryo UI" panose="020B0604030504040204" pitchFamily="50" charset="-128"/>
                <a:ea typeface="Meiryo UI" panose="020B0604030504040204" pitchFamily="50" charset="-128"/>
              </a:rPr>
              <a:t>　ホームページより抜粋</a:t>
            </a:r>
            <a:endParaRPr lang="ja-JP" altLang="en-US" sz="1100" dirty="0">
              <a:solidFill>
                <a:prstClr val="black"/>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719445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240263"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３ー今後の魅力</a:t>
            </a:r>
            <a:r>
              <a:rPr lang="ja-JP" altLang="en-US" b="1" dirty="0">
                <a:latin typeface="Meiryo UI" panose="020B0604030504040204" pitchFamily="50" charset="-128"/>
                <a:ea typeface="Meiryo UI" panose="020B0604030504040204" pitchFamily="50" charset="-128"/>
              </a:rPr>
              <a:t>発信の</a:t>
            </a:r>
            <a:r>
              <a:rPr lang="ja-JP" altLang="en-US" b="1" dirty="0" smtClean="0">
                <a:latin typeface="Meiryo UI" panose="020B0604030504040204" pitchFamily="50" charset="-128"/>
                <a:ea typeface="Meiryo UI" panose="020B0604030504040204" pitchFamily="50" charset="-128"/>
              </a:rPr>
              <a:t>取組み（具体例）</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23</a:t>
            </a:fld>
            <a:endParaRPr lang="ja-JP" altLang="en-US" dirty="0">
              <a:solidFill>
                <a:prstClr val="black">
                  <a:tint val="75000"/>
                </a:prstClr>
              </a:solidFill>
            </a:endParaRPr>
          </a:p>
        </p:txBody>
      </p:sp>
      <p:sp>
        <p:nvSpPr>
          <p:cNvPr id="15" name="テキスト ボックス 14"/>
          <p:cNvSpPr txBox="1"/>
          <p:nvPr/>
        </p:nvSpPr>
        <p:spPr>
          <a:xfrm>
            <a:off x="1371600" y="3520198"/>
            <a:ext cx="10061386" cy="646331"/>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ものづくりイベントの協働開催（工業系高校の</a:t>
            </a:r>
            <a:r>
              <a:rPr lang="en-US" altLang="ja-JP" dirty="0" smtClean="0">
                <a:latin typeface="Meiryo UI" panose="020B0604030504040204" pitchFamily="50" charset="-128"/>
                <a:ea typeface="Meiryo UI" panose="020B0604030504040204" pitchFamily="50" charset="-128"/>
              </a:rPr>
              <a:t>PR</a:t>
            </a:r>
            <a:r>
              <a:rPr lang="ja-JP" altLang="en-US" dirty="0" smtClean="0">
                <a:latin typeface="Meiryo UI" panose="020B0604030504040204" pitchFamily="50" charset="-128"/>
                <a:ea typeface="Meiryo UI" panose="020B0604030504040204" pitchFamily="50" charset="-128"/>
              </a:rPr>
              <a:t>と産業界の</a:t>
            </a:r>
            <a:r>
              <a:rPr lang="en-US" altLang="ja-JP" dirty="0" smtClean="0">
                <a:latin typeface="Meiryo UI" panose="020B0604030504040204" pitchFamily="50" charset="-128"/>
                <a:ea typeface="Meiryo UI" panose="020B0604030504040204" pitchFamily="50" charset="-128"/>
              </a:rPr>
              <a:t>PR</a:t>
            </a:r>
            <a:r>
              <a:rPr lang="ja-JP" altLang="en-US" dirty="0" smtClean="0">
                <a:latin typeface="Meiryo UI" panose="020B0604030504040204" pitchFamily="50" charset="-128"/>
                <a:ea typeface="Meiryo UI" panose="020B0604030504040204" pitchFamily="50" charset="-128"/>
              </a:rPr>
              <a:t>を同時に開催）</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生徒、教員を対象とした技術者による講演会や出前授業</a:t>
            </a:r>
            <a:r>
              <a:rPr lang="ja-JP" altLang="en-US" dirty="0" smtClean="0">
                <a:latin typeface="Meiryo UI" panose="020B0604030504040204" pitchFamily="50" charset="-128"/>
                <a:ea typeface="Meiryo UI" panose="020B0604030504040204" pitchFamily="50" charset="-128"/>
              </a:rPr>
              <a:t>（</a:t>
            </a:r>
            <a:r>
              <a:rPr lang="en-US" altLang="ja-JP" dirty="0">
                <a:latin typeface="Meiryo UI" panose="020B0604030504040204" pitchFamily="50" charset="-128"/>
                <a:ea typeface="Meiryo UI" panose="020B0604030504040204" pitchFamily="50" charset="-128"/>
              </a:rPr>
              <a:t>EV</a:t>
            </a:r>
            <a:r>
              <a:rPr lang="ja-JP" altLang="en-US" dirty="0" smtClean="0">
                <a:latin typeface="Meiryo UI" panose="020B0604030504040204" pitchFamily="50" charset="-128"/>
                <a:ea typeface="Meiryo UI" panose="020B0604030504040204" pitchFamily="50" charset="-128"/>
              </a:rPr>
              <a:t>技術</a:t>
            </a:r>
            <a:r>
              <a:rPr lang="ja-JP" altLang="en-US" dirty="0">
                <a:latin typeface="Meiryo UI" panose="020B0604030504040204" pitchFamily="50" charset="-128"/>
                <a:ea typeface="Meiryo UI" panose="020B0604030504040204" pitchFamily="50" charset="-128"/>
              </a:rPr>
              <a:t>や生産現場での効率化など</a:t>
            </a:r>
            <a:r>
              <a:rPr lang="ja-JP" altLang="en-US" dirty="0" smtClean="0">
                <a:latin typeface="Meiryo UI" panose="020B0604030504040204" pitchFamily="50" charset="-128"/>
                <a:ea typeface="Meiryo UI" panose="020B0604030504040204" pitchFamily="50" charset="-128"/>
              </a:rPr>
              <a:t>）</a:t>
            </a:r>
            <a:endParaRPr lang="ja-JP" altLang="en-US" dirty="0">
              <a:latin typeface="Meiryo UI" panose="020B0604030504040204" pitchFamily="50" charset="-128"/>
              <a:ea typeface="Meiryo UI" panose="020B0604030504040204" pitchFamily="50" charset="-128"/>
            </a:endParaRPr>
          </a:p>
        </p:txBody>
      </p:sp>
      <p:sp>
        <p:nvSpPr>
          <p:cNvPr id="21" name="角丸四角形 20"/>
          <p:cNvSpPr/>
          <p:nvPr/>
        </p:nvSpPr>
        <p:spPr>
          <a:xfrm>
            <a:off x="1468456" y="3143622"/>
            <a:ext cx="2780815"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①自動車メーカーとの連携</a:t>
            </a:r>
            <a:endParaRPr lang="en-US" altLang="ja-JP" b="1" dirty="0" smtClean="0">
              <a:latin typeface="Meiryo UI" panose="020B0604030504040204" pitchFamily="50" charset="-128"/>
              <a:ea typeface="Meiryo UI" panose="020B0604030504040204" pitchFamily="50" charset="-128"/>
            </a:endParaRPr>
          </a:p>
        </p:txBody>
      </p:sp>
      <p:sp>
        <p:nvSpPr>
          <p:cNvPr id="13" name="額縁 12"/>
          <p:cNvSpPr/>
          <p:nvPr/>
        </p:nvSpPr>
        <p:spPr>
          <a:xfrm>
            <a:off x="1371600" y="693630"/>
            <a:ext cx="1618735"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企業連携</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816286" y="1331302"/>
            <a:ext cx="1699504" cy="646331"/>
          </a:xfrm>
          <a:prstGeom prst="rect">
            <a:avLst/>
          </a:prstGeom>
          <a:noFill/>
          <a:ln>
            <a:solidFill>
              <a:schemeClr val="accent1"/>
            </a:solidFill>
          </a:ln>
        </p:spPr>
        <p:txBody>
          <a:bodyPr wrap="none" rtlCol="0">
            <a:spAutoFit/>
          </a:bodyPr>
          <a:lstStyle/>
          <a:p>
            <a:r>
              <a:rPr lang="ja-JP" altLang="en-US" dirty="0" smtClean="0">
                <a:latin typeface="Meiryo UI" panose="020B0604030504040204" pitchFamily="50" charset="-128"/>
                <a:ea typeface="Meiryo UI" panose="020B0604030504040204" pitchFamily="50" charset="-128"/>
              </a:rPr>
              <a:t>小・中学生と</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その保護者対象</a:t>
            </a:r>
            <a:endParaRPr kumimoji="1" lang="ja-JP" altLang="en-US" dirty="0">
              <a:latin typeface="Meiryo UI" panose="020B0604030504040204" pitchFamily="50" charset="-128"/>
              <a:ea typeface="Meiryo UI" panose="020B0604030504040204" pitchFamily="50" charset="-128"/>
            </a:endParaRPr>
          </a:p>
        </p:txBody>
      </p:sp>
      <p:sp>
        <p:nvSpPr>
          <p:cNvPr id="25" name="テキスト ボックス 24"/>
          <p:cNvSpPr txBox="1"/>
          <p:nvPr/>
        </p:nvSpPr>
        <p:spPr>
          <a:xfrm>
            <a:off x="3202648" y="1326433"/>
            <a:ext cx="2409634" cy="923330"/>
          </a:xfrm>
          <a:prstGeom prst="rect">
            <a:avLst/>
          </a:prstGeom>
          <a:noFill/>
          <a:ln>
            <a:solidFill>
              <a:schemeClr val="accent1"/>
            </a:solidFill>
          </a:ln>
        </p:spPr>
        <p:txBody>
          <a:bodyPr wrap="none" rtlCol="0">
            <a:spAutoFit/>
          </a:bodyPr>
          <a:lstStyle/>
          <a:p>
            <a:r>
              <a:rPr lang="ja-JP" altLang="en-US" dirty="0" smtClean="0">
                <a:latin typeface="Meiryo UI" panose="020B0604030504040204" pitchFamily="50" charset="-128"/>
                <a:ea typeface="Meiryo UI" panose="020B0604030504040204" pitchFamily="50" charset="-128"/>
              </a:rPr>
              <a:t>ものづくりへの興味関心</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工業技術への興味関心</a:t>
            </a:r>
          </a:p>
          <a:p>
            <a:r>
              <a:rPr lang="ja-JP" altLang="en-US" dirty="0">
                <a:latin typeface="Meiryo UI" panose="020B0604030504040204" pitchFamily="50" charset="-128"/>
                <a:ea typeface="Meiryo UI" panose="020B0604030504040204" pitchFamily="50" charset="-128"/>
              </a:rPr>
              <a:t>先端技術への興味</a:t>
            </a:r>
            <a:r>
              <a:rPr lang="ja-JP" altLang="en-US" dirty="0" smtClean="0">
                <a:latin typeface="Meiryo UI" panose="020B0604030504040204" pitchFamily="50" charset="-128"/>
                <a:ea typeface="Meiryo UI" panose="020B0604030504040204" pitchFamily="50" charset="-128"/>
              </a:rPr>
              <a:t>関心</a:t>
            </a:r>
            <a:endParaRPr lang="ja-JP" altLang="en-US" dirty="0">
              <a:latin typeface="Meiryo UI" panose="020B0604030504040204" pitchFamily="50" charset="-128"/>
              <a:ea typeface="Meiryo UI" panose="020B0604030504040204" pitchFamily="50" charset="-128"/>
            </a:endParaRPr>
          </a:p>
        </p:txBody>
      </p:sp>
      <p:sp>
        <p:nvSpPr>
          <p:cNvPr id="26" name="右矢印 25"/>
          <p:cNvSpPr/>
          <p:nvPr/>
        </p:nvSpPr>
        <p:spPr>
          <a:xfrm>
            <a:off x="2596699" y="1471991"/>
            <a:ext cx="527196"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6366605" y="1333399"/>
            <a:ext cx="2066384" cy="707886"/>
          </a:xfrm>
          <a:prstGeom prst="rect">
            <a:avLst/>
          </a:prstGeom>
          <a:noFill/>
          <a:ln w="66675" cmpd="dbl">
            <a:solidFill>
              <a:schemeClr val="accent1"/>
            </a:solidFill>
            <a:prstDash val="sysDash"/>
          </a:ln>
        </p:spPr>
        <p:txBody>
          <a:bodyPr wrap="square" rtlCol="0">
            <a:spAutoFit/>
          </a:bodyPr>
          <a:lstStyle/>
          <a:p>
            <a:r>
              <a:rPr lang="ja-JP" altLang="en-US" sz="2000" b="1" dirty="0" smtClean="0">
                <a:latin typeface="Meiryo UI" panose="020B0604030504040204" pitchFamily="50" charset="-128"/>
                <a:ea typeface="Meiryo UI" panose="020B0604030504040204" pitchFamily="50" charset="-128"/>
              </a:rPr>
              <a:t>工業系高校の</a:t>
            </a:r>
            <a:r>
              <a:rPr lang="en-US" altLang="ja-JP" sz="2000" b="1" dirty="0" smtClean="0">
                <a:latin typeface="Meiryo UI" panose="020B0604030504040204" pitchFamily="50" charset="-128"/>
                <a:ea typeface="Meiryo UI" panose="020B0604030504040204" pitchFamily="50" charset="-128"/>
              </a:rPr>
              <a:t>PR</a:t>
            </a:r>
          </a:p>
          <a:p>
            <a:r>
              <a:rPr lang="ja-JP" altLang="en-US" sz="2000" b="1" dirty="0">
                <a:latin typeface="Meiryo UI" panose="020B0604030504040204" pitchFamily="50" charset="-128"/>
                <a:ea typeface="Meiryo UI" panose="020B0604030504040204" pitchFamily="50" charset="-128"/>
              </a:rPr>
              <a:t>産業界</a:t>
            </a:r>
            <a:r>
              <a:rPr lang="ja-JP" altLang="en-US" sz="2000" b="1" dirty="0" smtClean="0">
                <a:latin typeface="Meiryo UI" panose="020B0604030504040204" pitchFamily="50" charset="-128"/>
                <a:ea typeface="Meiryo UI" panose="020B0604030504040204" pitchFamily="50" charset="-128"/>
              </a:rPr>
              <a:t>の</a:t>
            </a:r>
            <a:r>
              <a:rPr lang="en-US" altLang="ja-JP" sz="2000" b="1" dirty="0" smtClean="0">
                <a:latin typeface="Meiryo UI" panose="020B0604030504040204" pitchFamily="50" charset="-128"/>
                <a:ea typeface="Meiryo UI" panose="020B0604030504040204" pitchFamily="50" charset="-128"/>
              </a:rPr>
              <a:t>PR</a:t>
            </a:r>
          </a:p>
        </p:txBody>
      </p:sp>
      <p:sp>
        <p:nvSpPr>
          <p:cNvPr id="29" name="右矢印 28"/>
          <p:cNvSpPr/>
          <p:nvPr/>
        </p:nvSpPr>
        <p:spPr>
          <a:xfrm>
            <a:off x="5693767" y="1471991"/>
            <a:ext cx="527196"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9194898" y="1333399"/>
            <a:ext cx="1338828" cy="646331"/>
          </a:xfrm>
          <a:prstGeom prst="rect">
            <a:avLst/>
          </a:prstGeom>
          <a:noFill/>
          <a:ln>
            <a:solidFill>
              <a:schemeClr val="accent1"/>
            </a:solidFill>
          </a:ln>
        </p:spPr>
        <p:txBody>
          <a:bodyPr wrap="none" rtlCol="0">
            <a:spAutoFit/>
          </a:bodyPr>
          <a:lstStyle/>
          <a:p>
            <a:r>
              <a:rPr lang="ja-JP" altLang="en-US" dirty="0" smtClean="0">
                <a:latin typeface="Meiryo UI" panose="020B0604030504040204" pitchFamily="50" charset="-128"/>
                <a:ea typeface="Meiryo UI" panose="020B0604030504040204" pitchFamily="50" charset="-128"/>
              </a:rPr>
              <a:t>工業系高校</a:t>
            </a:r>
            <a:endParaRPr lang="en-US" altLang="ja-JP" dirty="0" smtClean="0">
              <a:latin typeface="Meiryo UI" panose="020B0604030504040204" pitchFamily="50" charset="-128"/>
              <a:ea typeface="Meiryo UI" panose="020B0604030504040204" pitchFamily="50" charset="-128"/>
            </a:endParaRPr>
          </a:p>
          <a:p>
            <a:r>
              <a:rPr lang="ja-JP" altLang="en-US" dirty="0" err="1" smtClean="0">
                <a:latin typeface="Meiryo UI" panose="020B0604030504040204" pitchFamily="50" charset="-128"/>
                <a:ea typeface="Meiryo UI" panose="020B0604030504040204" pitchFamily="50" charset="-128"/>
              </a:rPr>
              <a:t>への</a:t>
            </a:r>
            <a:r>
              <a:rPr lang="ja-JP" altLang="en-US" dirty="0" smtClean="0">
                <a:latin typeface="Meiryo UI" panose="020B0604030504040204" pitchFamily="50" charset="-128"/>
                <a:ea typeface="Meiryo UI" panose="020B0604030504040204" pitchFamily="50" charset="-128"/>
              </a:rPr>
              <a:t>進学</a:t>
            </a:r>
            <a:endParaRPr kumimoji="1" lang="ja-JP" altLang="en-US" dirty="0">
              <a:latin typeface="Meiryo UI" panose="020B0604030504040204" pitchFamily="50" charset="-128"/>
              <a:ea typeface="Meiryo UI" panose="020B0604030504040204" pitchFamily="50" charset="-128"/>
            </a:endParaRPr>
          </a:p>
        </p:txBody>
      </p:sp>
      <p:sp>
        <p:nvSpPr>
          <p:cNvPr id="31" name="右矢印 30"/>
          <p:cNvSpPr/>
          <p:nvPr/>
        </p:nvSpPr>
        <p:spPr>
          <a:xfrm>
            <a:off x="8589525" y="1482839"/>
            <a:ext cx="527196"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右矢印 31"/>
          <p:cNvSpPr/>
          <p:nvPr/>
        </p:nvSpPr>
        <p:spPr>
          <a:xfrm>
            <a:off x="2623169" y="2508543"/>
            <a:ext cx="527196"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3321022" y="2318623"/>
            <a:ext cx="1915909" cy="646331"/>
          </a:xfrm>
          <a:prstGeom prst="rect">
            <a:avLst/>
          </a:prstGeom>
          <a:noFill/>
          <a:ln>
            <a:solidFill>
              <a:schemeClr val="accent1"/>
            </a:solidFill>
          </a:ln>
        </p:spPr>
        <p:txBody>
          <a:bodyPr wrap="none" rtlCol="0">
            <a:spAutoFit/>
          </a:bodyPr>
          <a:lstStyle/>
          <a:p>
            <a:r>
              <a:rPr lang="ja-JP" altLang="en-US" dirty="0" smtClean="0">
                <a:latin typeface="Meiryo UI" panose="020B0604030504040204" pitchFamily="50" charset="-128"/>
                <a:ea typeface="Meiryo UI" panose="020B0604030504040204" pitchFamily="50" charset="-128"/>
              </a:rPr>
              <a:t>専門的技術・技能</a:t>
            </a:r>
            <a:endParaRPr lang="en-US" altLang="ja-JP" dirty="0" smtClean="0">
              <a:latin typeface="Meiryo UI" panose="020B0604030504040204" pitchFamily="50" charset="-128"/>
              <a:ea typeface="Meiryo UI" panose="020B0604030504040204" pitchFamily="50" charset="-128"/>
            </a:endParaRPr>
          </a:p>
          <a:p>
            <a:r>
              <a:rPr lang="ja-JP" altLang="en-US" dirty="0" err="1" smtClean="0">
                <a:latin typeface="Meiryo UI" panose="020B0604030504040204" pitchFamily="50" charset="-128"/>
                <a:ea typeface="Meiryo UI" panose="020B0604030504040204" pitchFamily="50" charset="-128"/>
              </a:rPr>
              <a:t>の修</a:t>
            </a:r>
            <a:r>
              <a:rPr lang="ja-JP" altLang="en-US" dirty="0" smtClean="0">
                <a:latin typeface="Meiryo UI" panose="020B0604030504040204" pitchFamily="50" charset="-128"/>
                <a:ea typeface="Meiryo UI" panose="020B0604030504040204" pitchFamily="50" charset="-128"/>
              </a:rPr>
              <a:t>得</a:t>
            </a:r>
            <a:endParaRPr kumimoji="1" lang="ja-JP" altLang="en-US" dirty="0">
              <a:latin typeface="Meiryo UI" panose="020B0604030504040204" pitchFamily="50" charset="-128"/>
              <a:ea typeface="Meiryo UI" panose="020B0604030504040204" pitchFamily="50" charset="-128"/>
            </a:endParaRPr>
          </a:p>
        </p:txBody>
      </p:sp>
      <p:sp>
        <p:nvSpPr>
          <p:cNvPr id="35" name="テキスト ボックス 34"/>
          <p:cNvSpPr txBox="1"/>
          <p:nvPr/>
        </p:nvSpPr>
        <p:spPr>
          <a:xfrm>
            <a:off x="6105441" y="2331615"/>
            <a:ext cx="2190023" cy="646331"/>
          </a:xfrm>
          <a:prstGeom prst="rect">
            <a:avLst/>
          </a:prstGeom>
          <a:noFill/>
          <a:ln>
            <a:solidFill>
              <a:schemeClr val="accent1"/>
            </a:solidFill>
          </a:ln>
        </p:spPr>
        <p:txBody>
          <a:bodyPr wrap="none" rtlCol="0">
            <a:spAutoFit/>
          </a:bodyPr>
          <a:lstStyle/>
          <a:p>
            <a:r>
              <a:rPr lang="ja-JP" altLang="en-US" dirty="0" smtClean="0">
                <a:latin typeface="Meiryo UI" panose="020B0604030504040204" pitchFamily="50" charset="-128"/>
                <a:ea typeface="Meiryo UI" panose="020B0604030504040204" pitchFamily="50" charset="-128"/>
              </a:rPr>
              <a:t>ものづくり企業へ就職</a:t>
            </a:r>
            <a:endParaRPr lang="en-US" altLang="ja-JP" dirty="0" smtClean="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理工系大学</a:t>
            </a:r>
            <a:r>
              <a:rPr kumimoji="1" lang="ja-JP" altLang="en-US" dirty="0" smtClean="0">
                <a:latin typeface="Meiryo UI" panose="020B0604030504040204" pitchFamily="50" charset="-128"/>
                <a:ea typeface="Meiryo UI" panose="020B0604030504040204" pitchFamily="50" charset="-128"/>
              </a:rPr>
              <a:t>へ進学</a:t>
            </a:r>
            <a:endParaRPr kumimoji="1" lang="ja-JP" altLang="en-US" dirty="0">
              <a:latin typeface="Meiryo UI" panose="020B0604030504040204" pitchFamily="50" charset="-128"/>
              <a:ea typeface="Meiryo UI" panose="020B0604030504040204" pitchFamily="50" charset="-128"/>
            </a:endParaRPr>
          </a:p>
        </p:txBody>
      </p:sp>
      <p:sp>
        <p:nvSpPr>
          <p:cNvPr id="37" name="テキスト ボックス 36"/>
          <p:cNvSpPr txBox="1"/>
          <p:nvPr/>
        </p:nvSpPr>
        <p:spPr>
          <a:xfrm>
            <a:off x="9163974" y="2512822"/>
            <a:ext cx="2024913" cy="369332"/>
          </a:xfrm>
          <a:prstGeom prst="rect">
            <a:avLst/>
          </a:prstGeom>
          <a:noFill/>
          <a:ln>
            <a:solidFill>
              <a:schemeClr val="accent1"/>
            </a:solidFill>
          </a:ln>
        </p:spPr>
        <p:txBody>
          <a:bodyPr wrap="none" rtlCol="0">
            <a:spAutoFit/>
          </a:bodyPr>
          <a:lstStyle/>
          <a:p>
            <a:r>
              <a:rPr lang="ja-JP" altLang="en-US" dirty="0" smtClean="0">
                <a:latin typeface="Meiryo UI" panose="020B0604030504040204" pitchFamily="50" charset="-128"/>
                <a:ea typeface="Meiryo UI" panose="020B0604030504040204" pitchFamily="50" charset="-128"/>
              </a:rPr>
              <a:t>エンジニアとして活躍</a:t>
            </a:r>
            <a:endParaRPr kumimoji="1" lang="ja-JP" altLang="en-US" dirty="0">
              <a:latin typeface="Meiryo UI" panose="020B0604030504040204" pitchFamily="50" charset="-128"/>
              <a:ea typeface="Meiryo UI" panose="020B0604030504040204" pitchFamily="50" charset="-128"/>
            </a:endParaRPr>
          </a:p>
        </p:txBody>
      </p:sp>
      <p:sp>
        <p:nvSpPr>
          <p:cNvPr id="39" name="角丸四角形 38"/>
          <p:cNvSpPr/>
          <p:nvPr/>
        </p:nvSpPr>
        <p:spPr>
          <a:xfrm>
            <a:off x="1468456" y="4298581"/>
            <a:ext cx="2308922"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②鉄道業界との連携</a:t>
            </a:r>
            <a:endParaRPr lang="en-US" altLang="ja-JP" b="1" dirty="0" smtClean="0">
              <a:latin typeface="Meiryo UI" panose="020B0604030504040204" pitchFamily="50" charset="-128"/>
              <a:ea typeface="Meiryo UI" panose="020B0604030504040204" pitchFamily="50" charset="-128"/>
            </a:endParaRPr>
          </a:p>
        </p:txBody>
      </p:sp>
      <p:sp>
        <p:nvSpPr>
          <p:cNvPr id="40" name="テキスト ボックス 39"/>
          <p:cNvSpPr txBox="1"/>
          <p:nvPr/>
        </p:nvSpPr>
        <p:spPr>
          <a:xfrm>
            <a:off x="1371600" y="4712119"/>
            <a:ext cx="10061386" cy="646331"/>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ものづくりイベントの協働開催（工業系高校の</a:t>
            </a:r>
            <a:r>
              <a:rPr lang="en-US" altLang="ja-JP" dirty="0" smtClean="0">
                <a:latin typeface="Meiryo UI" panose="020B0604030504040204" pitchFamily="50" charset="-128"/>
                <a:ea typeface="Meiryo UI" panose="020B0604030504040204" pitchFamily="50" charset="-128"/>
              </a:rPr>
              <a:t>PR</a:t>
            </a:r>
            <a:r>
              <a:rPr lang="ja-JP" altLang="en-US" dirty="0" smtClean="0">
                <a:latin typeface="Meiryo UI" panose="020B0604030504040204" pitchFamily="50" charset="-128"/>
                <a:ea typeface="Meiryo UI" panose="020B0604030504040204" pitchFamily="50" charset="-128"/>
              </a:rPr>
              <a:t>と産業界の</a:t>
            </a:r>
            <a:r>
              <a:rPr lang="en-US" altLang="ja-JP" dirty="0" smtClean="0">
                <a:latin typeface="Meiryo UI" panose="020B0604030504040204" pitchFamily="50" charset="-128"/>
                <a:ea typeface="Meiryo UI" panose="020B0604030504040204" pitchFamily="50" charset="-128"/>
              </a:rPr>
              <a:t>PR</a:t>
            </a:r>
            <a:r>
              <a:rPr lang="ja-JP" altLang="en-US" dirty="0" smtClean="0">
                <a:latin typeface="Meiryo UI" panose="020B0604030504040204" pitchFamily="50" charset="-128"/>
                <a:ea typeface="Meiryo UI" panose="020B0604030504040204" pitchFamily="50" charset="-128"/>
              </a:rPr>
              <a:t>を同時に開催）</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生徒、教員を対象とした技術者による講演会や出前授業</a:t>
            </a:r>
            <a:r>
              <a:rPr lang="ja-JP" altLang="en-US" dirty="0" smtClean="0">
                <a:latin typeface="Meiryo UI" panose="020B0604030504040204" pitchFamily="50" charset="-128"/>
                <a:ea typeface="Meiryo UI" panose="020B0604030504040204" pitchFamily="50" charset="-128"/>
              </a:rPr>
              <a:t>（今後の鉄道技術など）</a:t>
            </a:r>
            <a:endParaRPr lang="ja-JP" altLang="en-US" dirty="0">
              <a:latin typeface="Meiryo UI" panose="020B0604030504040204" pitchFamily="50" charset="-128"/>
              <a:ea typeface="Meiryo UI" panose="020B0604030504040204" pitchFamily="50" charset="-128"/>
            </a:endParaRPr>
          </a:p>
        </p:txBody>
      </p:sp>
      <p:sp>
        <p:nvSpPr>
          <p:cNvPr id="23" name="右矢印 22"/>
          <p:cNvSpPr/>
          <p:nvPr/>
        </p:nvSpPr>
        <p:spPr>
          <a:xfrm>
            <a:off x="10611903" y="1466893"/>
            <a:ext cx="527196"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11158294" y="1466893"/>
            <a:ext cx="604653" cy="369332"/>
          </a:xfrm>
          <a:prstGeom prst="rect">
            <a:avLst/>
          </a:prstGeom>
          <a:noFill/>
        </p:spPr>
        <p:txBody>
          <a:bodyPr wrap="none" rtlCol="0">
            <a:spAutoFit/>
          </a:bodyPr>
          <a:lstStyle/>
          <a:p>
            <a:r>
              <a:rPr lang="ja-JP" altLang="en-US" dirty="0" smtClean="0">
                <a:latin typeface="Meiryo UI" panose="020B0604030504040204" pitchFamily="50" charset="-128"/>
                <a:ea typeface="Meiryo UI" panose="020B0604030504040204" pitchFamily="50" charset="-128"/>
              </a:rPr>
              <a:t>下</a:t>
            </a:r>
            <a:r>
              <a:rPr kumimoji="1" lang="ja-JP" altLang="en-US" dirty="0" smtClean="0">
                <a:latin typeface="Meiryo UI" panose="020B0604030504040204" pitchFamily="50" charset="-128"/>
                <a:ea typeface="Meiryo UI" panose="020B0604030504040204" pitchFamily="50" charset="-128"/>
              </a:rPr>
              <a:t>へ</a:t>
            </a:r>
            <a:endParaRPr kumimoji="1" lang="ja-JP" altLang="en-US" dirty="0">
              <a:latin typeface="Meiryo UI" panose="020B0604030504040204" pitchFamily="50" charset="-128"/>
              <a:ea typeface="Meiryo UI" panose="020B0604030504040204" pitchFamily="50" charset="-128"/>
            </a:endParaRPr>
          </a:p>
        </p:txBody>
      </p:sp>
      <p:sp>
        <p:nvSpPr>
          <p:cNvPr id="27" name="右矢印 26"/>
          <p:cNvSpPr/>
          <p:nvPr/>
        </p:nvSpPr>
        <p:spPr>
          <a:xfrm>
            <a:off x="5407588" y="2508543"/>
            <a:ext cx="527196"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右矢印 35"/>
          <p:cNvSpPr/>
          <p:nvPr/>
        </p:nvSpPr>
        <p:spPr>
          <a:xfrm>
            <a:off x="8466121" y="2508543"/>
            <a:ext cx="527196"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角丸四角形 33"/>
          <p:cNvSpPr/>
          <p:nvPr/>
        </p:nvSpPr>
        <p:spPr>
          <a:xfrm>
            <a:off x="1496091" y="5486224"/>
            <a:ext cx="2308922"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③その他の連携</a:t>
            </a:r>
            <a:endParaRPr lang="en-US" altLang="ja-JP" b="1" dirty="0" smtClean="0">
              <a:latin typeface="Meiryo UI" panose="020B0604030504040204" pitchFamily="50" charset="-128"/>
              <a:ea typeface="Meiryo UI" panose="020B0604030504040204" pitchFamily="50" charset="-128"/>
            </a:endParaRPr>
          </a:p>
        </p:txBody>
      </p:sp>
      <p:sp>
        <p:nvSpPr>
          <p:cNvPr id="38" name="テキスト ボックス 37"/>
          <p:cNvSpPr txBox="1"/>
          <p:nvPr/>
        </p:nvSpPr>
        <p:spPr>
          <a:xfrm>
            <a:off x="1399235" y="5899762"/>
            <a:ext cx="10061386" cy="646331"/>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外部</a:t>
            </a:r>
            <a:r>
              <a:rPr lang="ja-JP" altLang="en-US" dirty="0">
                <a:latin typeface="Meiryo UI" panose="020B0604030504040204" pitchFamily="50" charset="-128"/>
                <a:ea typeface="Meiryo UI" panose="020B0604030504040204" pitchFamily="50" charset="-128"/>
              </a:rPr>
              <a:t>連携を活用した、</a:t>
            </a:r>
            <a:r>
              <a:rPr lang="en-US" altLang="ja-JP" dirty="0">
                <a:latin typeface="Meiryo UI" panose="020B0604030504040204" pitchFamily="50" charset="-128"/>
                <a:ea typeface="Meiryo UI" panose="020B0604030504040204" pitchFamily="50" charset="-128"/>
              </a:rPr>
              <a:t>PR</a:t>
            </a:r>
            <a:r>
              <a:rPr lang="ja-JP" altLang="en-US" dirty="0">
                <a:latin typeface="Meiryo UI" panose="020B0604030504040204" pitchFamily="50" charset="-128"/>
                <a:ea typeface="Meiryo UI" panose="020B0604030504040204" pitchFamily="50" charset="-128"/>
              </a:rPr>
              <a:t>リーフレット等の</a:t>
            </a:r>
            <a:r>
              <a:rPr lang="ja-JP" altLang="en-US" dirty="0" smtClean="0">
                <a:latin typeface="Meiryo UI" panose="020B0604030504040204" pitchFamily="50" charset="-128"/>
                <a:ea typeface="Meiryo UI" panose="020B0604030504040204" pitchFamily="50" charset="-128"/>
              </a:rPr>
              <a:t>作成</a:t>
            </a:r>
            <a:endParaRPr lang="en-US" altLang="ja-JP" dirty="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工業系高校</a:t>
            </a:r>
            <a:r>
              <a:rPr lang="ja-JP" altLang="en-US" dirty="0" smtClean="0">
                <a:latin typeface="Meiryo UI" panose="020B0604030504040204" pitchFamily="50" charset="-128"/>
                <a:ea typeface="Meiryo UI" panose="020B0604030504040204" pitchFamily="50" charset="-128"/>
              </a:rPr>
              <a:t>卒業生へのインタビュー</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432808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コネクタ 3"/>
          <p:cNvCxnSpPr/>
          <p:nvPr/>
        </p:nvCxnSpPr>
        <p:spPr>
          <a:xfrm flipV="1">
            <a:off x="2193701" y="2286847"/>
            <a:ext cx="8036417"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8" name="正方形/長方形 7"/>
          <p:cNvSpPr/>
          <p:nvPr/>
        </p:nvSpPr>
        <p:spPr>
          <a:xfrm>
            <a:off x="2193701" y="1825182"/>
            <a:ext cx="7182119" cy="461665"/>
          </a:xfrm>
          <a:prstGeom prst="rect">
            <a:avLst/>
          </a:prstGeom>
        </p:spPr>
        <p:txBody>
          <a:bodyPr wrap="square">
            <a:spAutoFit/>
          </a:bodyPr>
          <a:lstStyle/>
          <a:p>
            <a:r>
              <a:rPr lang="en-US" altLang="ja-JP" sz="2400" dirty="0" smtClean="0">
                <a:latin typeface="Meiryo UI" panose="020B0604030504040204" pitchFamily="50" charset="-128"/>
                <a:ea typeface="Meiryo UI" panose="020B0604030504040204" pitchFamily="50" charset="-128"/>
              </a:rPr>
              <a:t>4</a:t>
            </a:r>
            <a:r>
              <a:rPr lang="ja-JP" altLang="en-US" sz="2400" dirty="0" err="1" smtClean="0">
                <a:latin typeface="Meiryo UI" panose="020B0604030504040204" pitchFamily="50" charset="-128"/>
                <a:ea typeface="Meiryo UI" panose="020B0604030504040204" pitchFamily="50" charset="-128"/>
              </a:rPr>
              <a:t>．</a:t>
            </a:r>
            <a:r>
              <a:rPr lang="ja-JP" altLang="en-US" sz="2400" dirty="0" smtClean="0">
                <a:latin typeface="Meiryo UI" panose="020B0604030504040204" pitchFamily="50" charset="-128"/>
                <a:ea typeface="Meiryo UI" panose="020B0604030504040204" pitchFamily="50" charset="-128"/>
              </a:rPr>
              <a:t>参考</a:t>
            </a:r>
            <a:endParaRPr lang="en-US" altLang="ja-JP" sz="2400" dirty="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p:txBody>
          <a:bodyPr/>
          <a:lstStyle/>
          <a:p>
            <a:fld id="{20607042-D53A-4E69-917E-B6250902E102}" type="slidenum">
              <a:rPr kumimoji="1" lang="ja-JP" altLang="en-US" smtClean="0"/>
              <a:t>24</a:t>
            </a:fld>
            <a:endParaRPr kumimoji="1" lang="ja-JP" altLang="en-US" dirty="0"/>
          </a:p>
        </p:txBody>
      </p:sp>
    </p:spTree>
    <p:extLst>
      <p:ext uri="{BB962C8B-B14F-4D97-AF65-F5344CB8AC3E}">
        <p14:creationId xmlns:p14="http://schemas.microsoft.com/office/powerpoint/2010/main" val="285955090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8478603"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４ー</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参考</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文部科学省 専門</a:t>
            </a:r>
            <a:r>
              <a:rPr lang="ja-JP" altLang="en-US" b="1" dirty="0">
                <a:latin typeface="Meiryo UI" panose="020B0604030504040204" pitchFamily="50" charset="-128"/>
                <a:ea typeface="Meiryo UI" panose="020B0604030504040204" pitchFamily="50" charset="-128"/>
              </a:rPr>
              <a:t>高校の魅力発信に関する調査研究事業（令和３年度</a:t>
            </a:r>
            <a:r>
              <a:rPr lang="ja-JP" altLang="en-US" b="1" dirty="0" smtClean="0">
                <a:latin typeface="Meiryo UI" panose="020B0604030504040204" pitchFamily="50" charset="-128"/>
                <a:ea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25</a:t>
            </a:fld>
            <a:endParaRPr lang="ja-JP" altLang="en-US" dirty="0">
              <a:solidFill>
                <a:prstClr val="black">
                  <a:tint val="75000"/>
                </a:prstClr>
              </a:solidFill>
            </a:endParaRPr>
          </a:p>
        </p:txBody>
      </p:sp>
      <p:sp>
        <p:nvSpPr>
          <p:cNvPr id="10" name="額縁 9"/>
          <p:cNvSpPr/>
          <p:nvPr/>
        </p:nvSpPr>
        <p:spPr>
          <a:xfrm>
            <a:off x="1486438" y="640315"/>
            <a:ext cx="3529316" cy="622649"/>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a:solidFill>
                  <a:prstClr val="black"/>
                </a:solidFill>
                <a:latin typeface="Meiryo UI" panose="020B0604030504040204" pitchFamily="50" charset="-128"/>
                <a:ea typeface="Meiryo UI" panose="020B0604030504040204" pitchFamily="50" charset="-128"/>
              </a:rPr>
              <a:t>専門高校の魅力発信に関する調査研究</a:t>
            </a:r>
            <a:endParaRPr lang="ja-JP" altLang="en-US" sz="1400" b="1" dirty="0">
              <a:latin typeface="Meiryo UI" panose="020B0604030504040204" pitchFamily="50" charset="-128"/>
              <a:ea typeface="Meiryo UI" panose="020B0604030504040204" pitchFamily="50" charset="-128"/>
            </a:endParaRPr>
          </a:p>
        </p:txBody>
      </p:sp>
      <p:sp>
        <p:nvSpPr>
          <p:cNvPr id="14" name="角丸四角形 13"/>
          <p:cNvSpPr/>
          <p:nvPr/>
        </p:nvSpPr>
        <p:spPr>
          <a:xfrm>
            <a:off x="649627" y="1472863"/>
            <a:ext cx="1673621"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①事業の趣旨</a:t>
            </a:r>
            <a:endParaRPr lang="en-US" altLang="ja-JP" b="1" dirty="0" smtClean="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2"/>
          <a:stretch>
            <a:fillRect/>
          </a:stretch>
        </p:blipFill>
        <p:spPr>
          <a:xfrm>
            <a:off x="11294954" y="535286"/>
            <a:ext cx="428522" cy="727678"/>
          </a:xfrm>
          <a:prstGeom prst="rect">
            <a:avLst/>
          </a:prstGeom>
        </p:spPr>
      </p:pic>
      <p:sp>
        <p:nvSpPr>
          <p:cNvPr id="22" name="テキスト ボックス 21"/>
          <p:cNvSpPr txBox="1"/>
          <p:nvPr/>
        </p:nvSpPr>
        <p:spPr>
          <a:xfrm>
            <a:off x="343131" y="1872013"/>
            <a:ext cx="11551023" cy="2369880"/>
          </a:xfrm>
          <a:prstGeom prst="rect">
            <a:avLst/>
          </a:prstGeom>
          <a:noFill/>
          <a:ln>
            <a:noFill/>
          </a:ln>
        </p:spPr>
        <p:txBody>
          <a:bodyPr wrap="square" rtlCol="0">
            <a:spAutoFit/>
          </a:bodyPr>
          <a:lstStyle/>
          <a:p>
            <a:r>
              <a:rPr lang="ja-JP" altLang="en-US" sz="1600" dirty="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少子</a:t>
            </a:r>
            <a:r>
              <a:rPr lang="ja-JP" altLang="en-US" sz="1600" dirty="0">
                <a:latin typeface="Meiryo UI" panose="020B0604030504040204" pitchFamily="50" charset="-128"/>
                <a:ea typeface="Meiryo UI" panose="020B0604030504040204" pitchFamily="50" charset="-128"/>
              </a:rPr>
              <a:t>高齢化への対応や地方創生に向け、地域産業の担い手不足が進む中で、優秀な人材を確保し、多様な担い手を育成することが求められている。　</a:t>
            </a:r>
          </a:p>
          <a:p>
            <a:r>
              <a:rPr lang="ja-JP" altLang="en-US" sz="1600" dirty="0" smtClean="0">
                <a:latin typeface="Meiryo UI" panose="020B0604030504040204" pitchFamily="50" charset="-128"/>
                <a:ea typeface="Meiryo UI" panose="020B0604030504040204" pitchFamily="50" charset="-128"/>
              </a:rPr>
              <a:t>　専門</a:t>
            </a:r>
            <a:r>
              <a:rPr lang="ja-JP" altLang="en-US" sz="1600" dirty="0">
                <a:latin typeface="Meiryo UI" panose="020B0604030504040204" pitchFamily="50" charset="-128"/>
                <a:ea typeface="Meiryo UI" panose="020B0604030504040204" pitchFamily="50" charset="-128"/>
              </a:rPr>
              <a:t>高校は、社会の第一線で活躍できる専門的職業人を育成することと同時に、専門高校における優れた取組や特色ある取組について、全国の専門高校間で共有するとともに、これらを専門高校の魅力として広く社会へ発信していくことが求められている。</a:t>
            </a:r>
          </a:p>
          <a:p>
            <a:r>
              <a:rPr lang="ja-JP" altLang="en-US" sz="1600" dirty="0" smtClean="0">
                <a:latin typeface="Meiryo UI" panose="020B0604030504040204" pitchFamily="50" charset="-128"/>
                <a:ea typeface="Meiryo UI" panose="020B0604030504040204" pitchFamily="50" charset="-128"/>
              </a:rPr>
              <a:t>　また</a:t>
            </a:r>
            <a:r>
              <a:rPr lang="ja-JP" altLang="en-US" sz="1600" dirty="0">
                <a:latin typeface="Meiryo UI" panose="020B0604030504040204" pitchFamily="50" charset="-128"/>
                <a:ea typeface="Meiryo UI" panose="020B0604030504040204" pitchFamily="50" charset="-128"/>
              </a:rPr>
              <a:t>、中央教育審議会「新しい時代の高等学校教育の在り方ワーキンググループ」においても、専門高校の教育の実態について、中学生、その保護者、教師等の関係者の中で十分に理解されていないとの指摘があり、専門高校の教育内容、最先端の学びを主体的に行っている生徒の実像の発信強化を行うことにより、専門高校や産業に対する理解、興味関心を高めることが望ましいと言及されている。</a:t>
            </a:r>
          </a:p>
          <a:p>
            <a:r>
              <a:rPr lang="ja-JP" altLang="en-US" sz="1600" dirty="0" smtClean="0">
                <a:latin typeface="Meiryo UI" panose="020B0604030504040204" pitchFamily="50" charset="-128"/>
                <a:ea typeface="Meiryo UI" panose="020B0604030504040204" pitchFamily="50" charset="-128"/>
              </a:rPr>
              <a:t>　そこ</a:t>
            </a:r>
            <a:r>
              <a:rPr lang="ja-JP" altLang="en-US" sz="1600" dirty="0">
                <a:latin typeface="Meiryo UI" panose="020B0604030504040204" pitchFamily="50" charset="-128"/>
                <a:ea typeface="Meiryo UI" panose="020B0604030504040204" pitchFamily="50" charset="-128"/>
              </a:rPr>
              <a:t>で、ＩＣＴなどを活用した魅力発信のためのコンテンツに関する調査研究を行い、その成果を広く全国に普及することにより、ウィズコロナ・ポストコロナ社会における専門高校の魅力向上を推進する。</a:t>
            </a:r>
            <a:endParaRPr lang="en-US" altLang="ja-JP" sz="1600" dirty="0" smtClean="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343131" y="4833765"/>
            <a:ext cx="11551023" cy="1077218"/>
          </a:xfrm>
          <a:prstGeom prst="rect">
            <a:avLst/>
          </a:prstGeom>
          <a:noFill/>
          <a:ln>
            <a:noFill/>
          </a:ln>
        </p:spPr>
        <p:txBody>
          <a:bodyPr wrap="square" rtlCol="0">
            <a:spAutoFit/>
          </a:bodyPr>
          <a:lstStyle/>
          <a:p>
            <a:r>
              <a:rPr lang="ja-JP" altLang="en-US" sz="1600" dirty="0">
                <a:latin typeface="Meiryo UI" panose="020B0604030504040204" pitchFamily="50" charset="-128"/>
                <a:ea typeface="Meiryo UI" panose="020B0604030504040204" pitchFamily="50" charset="-128"/>
              </a:rPr>
              <a:t>　専門高校の生徒の学習成果を発表する場（全国産業教育フェア埼玉大会）を通じて、全国の専門高校から作品動画を募集し、素材を集め、文部科学省、埼玉県教育委員会と協議し、</a:t>
            </a:r>
            <a:r>
              <a:rPr lang="en-US" altLang="ja-JP" sz="1600" dirty="0">
                <a:latin typeface="Meiryo UI" panose="020B0604030504040204" pitchFamily="50" charset="-128"/>
                <a:ea typeface="Meiryo UI" panose="020B0604030504040204" pitchFamily="50" charset="-128"/>
              </a:rPr>
              <a:t>ICT</a:t>
            </a:r>
            <a:r>
              <a:rPr lang="ja-JP" altLang="en-US" sz="1600" dirty="0">
                <a:latin typeface="Meiryo UI" panose="020B0604030504040204" pitchFamily="50" charset="-128"/>
                <a:ea typeface="Meiryo UI" panose="020B0604030504040204" pitchFamily="50" charset="-128"/>
              </a:rPr>
              <a:t>などを活用した魅力発信のためのコンテンツ（魅力発信動画）を試作し、配信するとともに、その内容の魅力発信の効果等について調査研究を実施、検証、分析する。その結果に基づき、コンテンツの内容を再検討し、より効果的な魅力発信のコンテンツを作成する。</a:t>
            </a:r>
            <a:endParaRPr lang="en-US" altLang="ja-JP" sz="1600" dirty="0" smtClean="0">
              <a:latin typeface="Meiryo UI" panose="020B0604030504040204" pitchFamily="50" charset="-128"/>
              <a:ea typeface="Meiryo UI" panose="020B0604030504040204" pitchFamily="50" charset="-128"/>
            </a:endParaRPr>
          </a:p>
        </p:txBody>
      </p:sp>
      <p:sp>
        <p:nvSpPr>
          <p:cNvPr id="16" name="角丸四角形 15"/>
          <p:cNvSpPr/>
          <p:nvPr/>
        </p:nvSpPr>
        <p:spPr>
          <a:xfrm>
            <a:off x="649627" y="4372999"/>
            <a:ext cx="1673621"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②</a:t>
            </a:r>
            <a:r>
              <a:rPr lang="ja-JP" altLang="en-US" b="1" dirty="0" smtClean="0">
                <a:latin typeface="Meiryo UI" panose="020B0604030504040204" pitchFamily="50" charset="-128"/>
                <a:ea typeface="Meiryo UI" panose="020B0604030504040204" pitchFamily="50" charset="-128"/>
              </a:rPr>
              <a:t>事業の内容</a:t>
            </a:r>
            <a:endParaRPr lang="en-US" altLang="ja-JP" b="1"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859548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8478603"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４ー</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参考</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文部科学省 専門</a:t>
            </a:r>
            <a:r>
              <a:rPr lang="ja-JP" altLang="en-US" b="1" dirty="0">
                <a:latin typeface="Meiryo UI" panose="020B0604030504040204" pitchFamily="50" charset="-128"/>
                <a:ea typeface="Meiryo UI" panose="020B0604030504040204" pitchFamily="50" charset="-128"/>
              </a:rPr>
              <a:t>高校の魅力発信に関する調査研究事業（令和３年度</a:t>
            </a:r>
            <a:r>
              <a:rPr lang="ja-JP" altLang="en-US" b="1" dirty="0" smtClean="0">
                <a:latin typeface="Meiryo UI" panose="020B0604030504040204" pitchFamily="50" charset="-128"/>
                <a:ea typeface="Meiryo UI" panose="020B0604030504040204" pitchFamily="50" charset="-128"/>
              </a:rPr>
              <a:t>）</a:t>
            </a:r>
            <a:endParaRPr lang="en-US" altLang="ja-JP" b="1" dirty="0" smtClean="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26</a:t>
            </a:fld>
            <a:endParaRPr lang="ja-JP" altLang="en-US" dirty="0">
              <a:solidFill>
                <a:prstClr val="black">
                  <a:tint val="75000"/>
                </a:prstClr>
              </a:solidFill>
            </a:endParaRPr>
          </a:p>
        </p:txBody>
      </p:sp>
      <p:sp>
        <p:nvSpPr>
          <p:cNvPr id="10" name="額縁 9"/>
          <p:cNvSpPr/>
          <p:nvPr/>
        </p:nvSpPr>
        <p:spPr>
          <a:xfrm>
            <a:off x="1486438" y="640315"/>
            <a:ext cx="3529316" cy="622649"/>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a:solidFill>
                  <a:prstClr val="black"/>
                </a:solidFill>
                <a:latin typeface="Meiryo UI" panose="020B0604030504040204" pitchFamily="50" charset="-128"/>
                <a:ea typeface="Meiryo UI" panose="020B0604030504040204" pitchFamily="50" charset="-128"/>
              </a:rPr>
              <a:t>専門高校の魅力発信に関する調査研究</a:t>
            </a:r>
            <a:endParaRPr lang="ja-JP" altLang="en-US" sz="1400" b="1" dirty="0">
              <a:latin typeface="Meiryo UI" panose="020B0604030504040204" pitchFamily="50" charset="-128"/>
              <a:ea typeface="Meiryo UI" panose="020B0604030504040204" pitchFamily="50" charset="-128"/>
            </a:endParaRPr>
          </a:p>
        </p:txBody>
      </p:sp>
      <p:sp>
        <p:nvSpPr>
          <p:cNvPr id="14" name="角丸四角形 13"/>
          <p:cNvSpPr/>
          <p:nvPr/>
        </p:nvSpPr>
        <p:spPr>
          <a:xfrm>
            <a:off x="218135" y="1508611"/>
            <a:ext cx="5351699"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③専門高校の紹介</a:t>
            </a:r>
            <a:r>
              <a:rPr lang="ja-JP" altLang="en-US" b="1" dirty="0" smtClean="0">
                <a:latin typeface="Meiryo UI" panose="020B0604030504040204" pitchFamily="50" charset="-128"/>
                <a:ea typeface="Meiryo UI" panose="020B0604030504040204" pitchFamily="50" charset="-128"/>
              </a:rPr>
              <a:t>動画「専門</a:t>
            </a:r>
            <a:r>
              <a:rPr lang="ja-JP" altLang="en-US" b="1" dirty="0">
                <a:latin typeface="Meiryo UI" panose="020B0604030504040204" pitchFamily="50" charset="-128"/>
                <a:ea typeface="Meiryo UI" panose="020B0604030504040204" pitchFamily="50" charset="-128"/>
              </a:rPr>
              <a:t>高校ってどんなところ？」</a:t>
            </a:r>
            <a:endParaRPr lang="en-US" altLang="ja-JP" b="1" dirty="0" smtClean="0">
              <a:latin typeface="Meiryo UI" panose="020B0604030504040204" pitchFamily="50" charset="-128"/>
              <a:ea typeface="Meiryo UI" panose="020B0604030504040204" pitchFamily="50" charset="-128"/>
            </a:endParaRPr>
          </a:p>
        </p:txBody>
      </p:sp>
      <p:pic>
        <p:nvPicPr>
          <p:cNvPr id="13" name="図 12"/>
          <p:cNvPicPr>
            <a:picLocks noChangeAspect="1"/>
          </p:cNvPicPr>
          <p:nvPr/>
        </p:nvPicPr>
        <p:blipFill>
          <a:blip r:embed="rId2"/>
          <a:stretch>
            <a:fillRect/>
          </a:stretch>
        </p:blipFill>
        <p:spPr>
          <a:xfrm>
            <a:off x="11294954" y="167837"/>
            <a:ext cx="428522" cy="727678"/>
          </a:xfrm>
          <a:prstGeom prst="rect">
            <a:avLst/>
          </a:prstGeom>
        </p:spPr>
      </p:pic>
      <p:sp>
        <p:nvSpPr>
          <p:cNvPr id="16" name="角丸四角形 15"/>
          <p:cNvSpPr/>
          <p:nvPr/>
        </p:nvSpPr>
        <p:spPr>
          <a:xfrm>
            <a:off x="7590131" y="1506417"/>
            <a:ext cx="4343400"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a:latin typeface="Meiryo UI" panose="020B0604030504040204" pitchFamily="50" charset="-128"/>
                <a:ea typeface="Meiryo UI" panose="020B0604030504040204" pitchFamily="50" charset="-128"/>
              </a:rPr>
              <a:t>④</a:t>
            </a:r>
            <a:r>
              <a:rPr lang="ja-JP" altLang="en-US" b="1" dirty="0" smtClean="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専門高校ってどんなところ？</a:t>
            </a:r>
            <a:r>
              <a:rPr lang="ja-JP" altLang="en-US" b="1" dirty="0" smtClean="0">
                <a:latin typeface="Meiryo UI" panose="020B0604030504040204" pitchFamily="50" charset="-128"/>
                <a:ea typeface="Meiryo UI" panose="020B0604030504040204" pitchFamily="50" charset="-128"/>
              </a:rPr>
              <a:t>」周知チラシ</a:t>
            </a:r>
            <a:endParaRPr lang="en-US" altLang="ja-JP" b="1"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9152" y="2239898"/>
            <a:ext cx="7249962" cy="4076113"/>
          </a:xfrm>
          <a:prstGeom prst="rect">
            <a:avLst/>
          </a:prstGeom>
        </p:spPr>
      </p:pic>
      <p:pic>
        <p:nvPicPr>
          <p:cNvPr id="2" name="図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33765" y="1949122"/>
            <a:ext cx="3468766" cy="4883866"/>
          </a:xfrm>
          <a:prstGeom prst="rect">
            <a:avLst/>
          </a:prstGeom>
        </p:spPr>
      </p:pic>
      <p:sp>
        <p:nvSpPr>
          <p:cNvPr id="6" name="正方形/長方形 5"/>
          <p:cNvSpPr/>
          <p:nvPr/>
        </p:nvSpPr>
        <p:spPr>
          <a:xfrm>
            <a:off x="4174773" y="1870566"/>
            <a:ext cx="3214341" cy="369332"/>
          </a:xfrm>
          <a:prstGeom prst="rect">
            <a:avLst/>
          </a:prstGeom>
        </p:spPr>
        <p:txBody>
          <a:bodyPr wrap="none">
            <a:spAutoFit/>
          </a:bodyPr>
          <a:lstStyle/>
          <a:p>
            <a:r>
              <a:rPr lang="en-US" altLang="zh-TW"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4,228</a:t>
            </a:r>
            <a:r>
              <a:rPr lang="zh-TW" altLang="en-US" dirty="0" smtClean="0">
                <a:latin typeface="Meiryo UI" panose="020B0604030504040204" pitchFamily="50" charset="-128"/>
                <a:ea typeface="Meiryo UI" panose="020B0604030504040204" pitchFamily="50" charset="-128"/>
              </a:rPr>
              <a:t>回</a:t>
            </a:r>
            <a:r>
              <a:rPr lang="zh-TW" altLang="en-US" dirty="0">
                <a:latin typeface="Meiryo UI" panose="020B0604030504040204" pitchFamily="50" charset="-128"/>
                <a:ea typeface="Meiryo UI" panose="020B0604030504040204" pitchFamily="50" charset="-128"/>
              </a:rPr>
              <a:t>再生（</a:t>
            </a:r>
            <a:r>
              <a:rPr lang="en-US" altLang="zh-TW" dirty="0">
                <a:latin typeface="Meiryo UI" panose="020B0604030504040204" pitchFamily="50" charset="-128"/>
                <a:ea typeface="Meiryo UI" panose="020B0604030504040204" pitchFamily="50" charset="-128"/>
              </a:rPr>
              <a:t>8/25</a:t>
            </a:r>
            <a:r>
              <a:rPr lang="zh-TW" altLang="en-US" dirty="0">
                <a:latin typeface="Meiryo UI" panose="020B0604030504040204" pitchFamily="50" charset="-128"/>
                <a:ea typeface="Meiryo UI" panose="020B0604030504040204" pitchFamily="50" charset="-128"/>
              </a:rPr>
              <a:t>現在）</a:t>
            </a:r>
            <a:r>
              <a:rPr lang="en-US" altLang="zh-TW" dirty="0">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0304601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3544560"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４ー</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参考</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ものづくりワークショップ</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27</a:t>
            </a:fld>
            <a:endParaRPr lang="ja-JP" altLang="en-US" dirty="0">
              <a:solidFill>
                <a:prstClr val="black">
                  <a:tint val="75000"/>
                </a:prstClr>
              </a:solidFill>
            </a:endParaRPr>
          </a:p>
        </p:txBody>
      </p:sp>
      <p:sp>
        <p:nvSpPr>
          <p:cNvPr id="10" name="額縁 9"/>
          <p:cNvSpPr/>
          <p:nvPr/>
        </p:nvSpPr>
        <p:spPr>
          <a:xfrm>
            <a:off x="1660329" y="674387"/>
            <a:ext cx="2585012"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ものづくりワークショップの実施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075765" y="1364856"/>
            <a:ext cx="11032120" cy="1508105"/>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ものづくりワークショップの実施①</a:t>
            </a:r>
            <a:endParaRPr lang="en-US" altLang="ja-JP"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令和４年７月</a:t>
            </a:r>
            <a:r>
              <a:rPr lang="en-US" altLang="ja-JP" dirty="0">
                <a:latin typeface="Meiryo UI" panose="020B0604030504040204" pitchFamily="50" charset="-128"/>
                <a:ea typeface="Meiryo UI" panose="020B0604030504040204" pitchFamily="50" charset="-128"/>
              </a:rPr>
              <a:t>30</a:t>
            </a:r>
            <a:r>
              <a:rPr lang="ja-JP" altLang="en-US" dirty="0" smtClean="0">
                <a:latin typeface="Meiryo UI" panose="020B0604030504040204" pitchFamily="50" charset="-128"/>
                <a:ea typeface="Meiryo UI" panose="020B0604030504040204" pitchFamily="50" charset="-128"/>
              </a:rPr>
              <a:t>日</a:t>
            </a:r>
            <a:r>
              <a:rPr lang="en-US" altLang="ja-JP" dirty="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土曜日</a:t>
            </a:r>
            <a:r>
              <a:rPr lang="en-US" altLang="ja-JP" dirty="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布施</a:t>
            </a:r>
            <a:r>
              <a:rPr lang="ja-JP" altLang="en-US" dirty="0" smtClean="0">
                <a:latin typeface="Meiryo UI" panose="020B0604030504040204" pitchFamily="50" charset="-128"/>
                <a:ea typeface="Meiryo UI" panose="020B0604030504040204" pitchFamily="50" charset="-128"/>
              </a:rPr>
              <a:t>工科高校・</a:t>
            </a:r>
            <a:r>
              <a:rPr lang="ja-JP" altLang="en-US" dirty="0">
                <a:latin typeface="Meiryo UI" panose="020B0604030504040204" pitchFamily="50" charset="-128"/>
                <a:ea typeface="Meiryo UI" panose="020B0604030504040204" pitchFamily="50" charset="-128"/>
              </a:rPr>
              <a:t>城東</a:t>
            </a:r>
            <a:r>
              <a:rPr lang="ja-JP" altLang="en-US" dirty="0" smtClean="0">
                <a:latin typeface="Meiryo UI" panose="020B0604030504040204" pitchFamily="50" charset="-128"/>
                <a:ea typeface="Meiryo UI" panose="020B0604030504040204" pitchFamily="50" charset="-128"/>
              </a:rPr>
              <a:t>工科高校によるものづくりワークショップ</a:t>
            </a:r>
            <a:r>
              <a:rPr lang="ja-JP" altLang="en-US" dirty="0">
                <a:latin typeface="Meiryo UI" panose="020B0604030504040204" pitchFamily="50" charset="-128"/>
                <a:ea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rPr>
              <a:t>イオンモール鶴見緑地</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で</a:t>
            </a:r>
            <a:r>
              <a:rPr lang="ja-JP" altLang="en-US" dirty="0">
                <a:latin typeface="Meiryo UI" panose="020B0604030504040204" pitchFamily="50" charset="-128"/>
                <a:ea typeface="Meiryo UI" panose="020B0604030504040204" pitchFamily="50" charset="-128"/>
              </a:rPr>
              <a:t>開催しました。</a:t>
            </a: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大阪府</a:t>
            </a:r>
            <a:r>
              <a:rPr lang="ja-JP" altLang="en-US" dirty="0">
                <a:latin typeface="Meiryo UI" panose="020B0604030504040204" pitchFamily="50" charset="-128"/>
                <a:ea typeface="Meiryo UI" panose="020B0604030504040204" pitchFamily="50" charset="-128"/>
              </a:rPr>
              <a:t>と包括連携協定を締結しているイオン株式会社のご協力により</a:t>
            </a:r>
            <a:r>
              <a:rPr lang="ja-JP" altLang="en-US" dirty="0" smtClean="0">
                <a:latin typeface="Meiryo UI" panose="020B0604030504040204" pitchFamily="50" charset="-128"/>
                <a:ea typeface="Meiryo UI" panose="020B0604030504040204" pitchFamily="50" charset="-128"/>
              </a:rPr>
              <a:t>、生徒</a:t>
            </a:r>
            <a:r>
              <a:rPr lang="ja-JP" altLang="en-US" dirty="0">
                <a:latin typeface="Meiryo UI" panose="020B0604030504040204" pitchFamily="50" charset="-128"/>
                <a:ea typeface="Meiryo UI" panose="020B0604030504040204" pitchFamily="50" charset="-128"/>
              </a:rPr>
              <a:t>・教員が中心となって、小・中学生</a:t>
            </a:r>
            <a:r>
              <a:rPr lang="ja-JP" altLang="en-US" dirty="0" smtClean="0">
                <a:latin typeface="Meiryo UI" panose="020B0604030504040204" pitchFamily="50" charset="-128"/>
                <a:ea typeface="Meiryo UI" panose="020B0604030504040204" pitchFamily="50" charset="-128"/>
              </a:rPr>
              <a:t>及び</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その</a:t>
            </a:r>
            <a:r>
              <a:rPr lang="ja-JP" altLang="en-US" dirty="0">
                <a:latin typeface="Meiryo UI" panose="020B0604030504040204" pitchFamily="50" charset="-128"/>
                <a:ea typeface="Meiryo UI" panose="020B0604030504040204" pitchFamily="50" charset="-128"/>
              </a:rPr>
              <a:t>保護者を対象とした</a:t>
            </a:r>
            <a:r>
              <a:rPr lang="ja-JP" altLang="en-US" dirty="0" smtClean="0">
                <a:latin typeface="Meiryo UI" panose="020B0604030504040204" pitchFamily="50" charset="-128"/>
                <a:ea typeface="Meiryo UI" panose="020B0604030504040204" pitchFamily="50" charset="-128"/>
              </a:rPr>
              <a:t>、ものづくり</a:t>
            </a:r>
            <a:r>
              <a:rPr lang="ja-JP" altLang="en-US" dirty="0">
                <a:latin typeface="Meiryo UI" panose="020B0604030504040204" pitchFamily="50" charset="-128"/>
                <a:ea typeface="Meiryo UI" panose="020B0604030504040204" pitchFamily="50" charset="-128"/>
              </a:rPr>
              <a:t>体験やプログラム体験</a:t>
            </a:r>
            <a:r>
              <a:rPr lang="ja-JP" altLang="en-US" dirty="0" smtClean="0">
                <a:latin typeface="Meiryo UI" panose="020B0604030504040204" pitchFamily="50" charset="-128"/>
                <a:ea typeface="Meiryo UI" panose="020B0604030504040204" pitchFamily="50" charset="-128"/>
              </a:rPr>
              <a:t>などを</a:t>
            </a:r>
            <a:r>
              <a:rPr lang="ja-JP" altLang="en-US" dirty="0">
                <a:latin typeface="Meiryo UI" panose="020B0604030504040204" pitchFamily="50" charset="-128"/>
                <a:ea typeface="Meiryo UI" panose="020B0604030504040204" pitchFamily="50" charset="-128"/>
              </a:rPr>
              <a:t>実施しました。</a:t>
            </a:r>
          </a:p>
        </p:txBody>
      </p:sp>
      <p:sp>
        <p:nvSpPr>
          <p:cNvPr id="13" name="テキスト ボックス 12"/>
          <p:cNvSpPr txBox="1"/>
          <p:nvPr/>
        </p:nvSpPr>
        <p:spPr>
          <a:xfrm>
            <a:off x="1075765" y="3042933"/>
            <a:ext cx="4772776" cy="400110"/>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ものづくりワークショップ当日の内容</a:t>
            </a:r>
            <a:endParaRPr lang="en-US" altLang="ja-JP"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495080" y="3587690"/>
            <a:ext cx="2569756" cy="2530721"/>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245341" y="3613015"/>
            <a:ext cx="2684480" cy="2161401"/>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07921" y="4962959"/>
            <a:ext cx="2688564" cy="1587414"/>
          </a:xfrm>
          <a:prstGeom prst="rect">
            <a:avLst/>
          </a:prstGeom>
        </p:spPr>
      </p:pic>
      <p:pic>
        <p:nvPicPr>
          <p:cNvPr id="18" name="図 17"/>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03098" y="2704266"/>
            <a:ext cx="2804787" cy="2258693"/>
          </a:xfrm>
          <a:prstGeom prst="rect">
            <a:avLst/>
          </a:prstGeom>
        </p:spPr>
      </p:pic>
    </p:spTree>
    <p:extLst>
      <p:ext uri="{BB962C8B-B14F-4D97-AF65-F5344CB8AC3E}">
        <p14:creationId xmlns:p14="http://schemas.microsoft.com/office/powerpoint/2010/main" val="15380447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28</a:t>
            </a:fld>
            <a:endParaRPr lang="ja-JP" altLang="en-US" dirty="0">
              <a:solidFill>
                <a:prstClr val="black">
                  <a:tint val="75000"/>
                </a:prstClr>
              </a:solidFill>
            </a:endParaRPr>
          </a:p>
        </p:txBody>
      </p:sp>
      <p:sp>
        <p:nvSpPr>
          <p:cNvPr id="22" name="テキスト ボックス 21"/>
          <p:cNvSpPr txBox="1"/>
          <p:nvPr/>
        </p:nvSpPr>
        <p:spPr>
          <a:xfrm>
            <a:off x="1063248" y="1284440"/>
            <a:ext cx="4772776" cy="400110"/>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ものづくりワークショップ当日の活動状況</a:t>
            </a:r>
            <a:endParaRPr lang="en-US" altLang="ja-JP"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03070" y="4403305"/>
            <a:ext cx="3040919" cy="2147067"/>
          </a:xfrm>
          <a:prstGeom prst="rect">
            <a:avLst/>
          </a:prstGeom>
        </p:spPr>
      </p:pic>
      <p:pic>
        <p:nvPicPr>
          <p:cNvPr id="8" name="図 7"/>
          <p:cNvPicPr>
            <a:picLocks noChangeAspect="1"/>
          </p:cNvPicPr>
          <p:nvPr/>
        </p:nvPicPr>
        <p:blipFill>
          <a:blip r:embed="rId3"/>
          <a:stretch>
            <a:fillRect/>
          </a:stretch>
        </p:blipFill>
        <p:spPr>
          <a:xfrm>
            <a:off x="9404582" y="2714723"/>
            <a:ext cx="2703303" cy="3835649"/>
          </a:xfrm>
          <a:prstGeom prst="rect">
            <a:avLst/>
          </a:prstGeom>
        </p:spPr>
      </p:pic>
      <p:sp>
        <p:nvSpPr>
          <p:cNvPr id="16" name="テキスト ボックス 15"/>
          <p:cNvSpPr txBox="1"/>
          <p:nvPr/>
        </p:nvSpPr>
        <p:spPr>
          <a:xfrm>
            <a:off x="6303070" y="1665774"/>
            <a:ext cx="5564613" cy="1754326"/>
          </a:xfrm>
          <a:prstGeom prst="rect">
            <a:avLst/>
          </a:prstGeom>
          <a:noFill/>
        </p:spPr>
        <p:txBody>
          <a:bodyPr wrap="square" rtlCol="0">
            <a:spAutoFit/>
          </a:bodyPr>
          <a:lstStyle/>
          <a:p>
            <a:r>
              <a:rPr lang="ja-JP" altLang="en-US" dirty="0" smtClean="0">
                <a:solidFill>
                  <a:prstClr val="black"/>
                </a:solidFill>
                <a:latin typeface="Meiryo UI" panose="020B0604030504040204" pitchFamily="50" charset="-128"/>
                <a:ea typeface="Meiryo UI" panose="020B0604030504040204" pitchFamily="50" charset="-128"/>
              </a:rPr>
              <a:t>・イオンモール鶴見緑地ホームページへの掲載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・も</a:t>
            </a:r>
            <a:r>
              <a:rPr lang="ja-JP" altLang="en-US" dirty="0" err="1" smtClean="0">
                <a:solidFill>
                  <a:prstClr val="black"/>
                </a:solidFill>
                <a:latin typeface="Meiryo UI" panose="020B0604030504040204" pitchFamily="50" charset="-128"/>
                <a:ea typeface="Meiryo UI" panose="020B0604030504040204" pitchFamily="50" charset="-128"/>
              </a:rPr>
              <a:t>ずやん</a:t>
            </a:r>
            <a:r>
              <a:rPr lang="ja-JP" altLang="en-US" dirty="0" smtClean="0">
                <a:solidFill>
                  <a:prstClr val="black"/>
                </a:solidFill>
                <a:latin typeface="Meiryo UI" panose="020B0604030504040204" pitchFamily="50" charset="-128"/>
                <a:ea typeface="Meiryo UI" panose="020B0604030504040204" pitchFamily="50" charset="-128"/>
              </a:rPr>
              <a:t>予定表への掲載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・学校ホームページへの掲載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・イオンモール館内での告知</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（デジタルサイネージや</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　　　イベントインフォメーション）</a:t>
            </a:r>
            <a:endParaRPr lang="en-US" altLang="ja-JP" dirty="0" smtClean="0">
              <a:solidFill>
                <a:prstClr val="black"/>
              </a:solidFill>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0798" y="1947647"/>
            <a:ext cx="2779059" cy="2084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図 11"/>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132109" y="3214811"/>
            <a:ext cx="2779058" cy="208429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図 4"/>
          <p:cNvPicPr>
            <a:picLocks noChangeAspect="1"/>
          </p:cNvPicPr>
          <p:nvPr/>
        </p:nvPicPr>
        <p:blipFill>
          <a:blip r:embed="rId6"/>
          <a:stretch>
            <a:fillRect/>
          </a:stretch>
        </p:blipFill>
        <p:spPr>
          <a:xfrm>
            <a:off x="270798" y="4466077"/>
            <a:ext cx="2779059" cy="208429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テキスト ボックス 12"/>
          <p:cNvSpPr txBox="1"/>
          <p:nvPr/>
        </p:nvSpPr>
        <p:spPr>
          <a:xfrm>
            <a:off x="6179409" y="1284440"/>
            <a:ext cx="4772776" cy="400110"/>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ものづくりワークショップの</a:t>
            </a:r>
            <a:r>
              <a:rPr lang="en-US" altLang="ja-JP" sz="2000" dirty="0" smtClean="0">
                <a:latin typeface="Meiryo UI" panose="020B0604030504040204" pitchFamily="50" charset="-128"/>
                <a:ea typeface="Meiryo UI" panose="020B0604030504040204" pitchFamily="50" charset="-128"/>
              </a:rPr>
              <a:t>PR</a:t>
            </a:r>
            <a:endParaRPr lang="en-US" altLang="ja-JP" dirty="0">
              <a:latin typeface="Meiryo UI" panose="020B0604030504040204" pitchFamily="50" charset="-128"/>
              <a:ea typeface="Meiryo UI" panose="020B0604030504040204" pitchFamily="50" charset="-128"/>
            </a:endParaRPr>
          </a:p>
        </p:txBody>
      </p:sp>
      <p:sp>
        <p:nvSpPr>
          <p:cNvPr id="14" name="テキスト ボックス 2"/>
          <p:cNvSpPr txBox="1">
            <a:spLocks noChangeArrowheads="1"/>
          </p:cNvSpPr>
          <p:nvPr/>
        </p:nvSpPr>
        <p:spPr bwMode="auto">
          <a:xfrm>
            <a:off x="6303070" y="3420100"/>
            <a:ext cx="2562182" cy="584775"/>
          </a:xfrm>
          <a:prstGeom prst="rect">
            <a:avLst/>
          </a:prstGeom>
          <a:solidFill>
            <a:sysClr val="window" lastClr="FFFFFF"/>
          </a:solidFill>
          <a:ln>
            <a:solidFill>
              <a:schemeClr val="accent1"/>
            </a:solidFill>
          </a:ln>
          <a:extLst/>
        </p:spPr>
        <p:txBody>
          <a:bodyPr rot="0" vert="horz" wrap="square" lIns="91440" tIns="45720" rIns="91440" bIns="45720" anchor="t" anchorCtr="0" upright="1">
            <a:spAutoFit/>
          </a:bodyPr>
          <a:lstStyle/>
          <a:p>
            <a:pPr algn="ctr">
              <a:spcAft>
                <a:spcPts val="0"/>
              </a:spcAft>
            </a:pPr>
            <a:r>
              <a:rPr lang="ja-JP" altLang="en-US" kern="100" dirty="0" smtClean="0">
                <a:effectLst/>
                <a:latin typeface="Meiryo UI" panose="020B0604030504040204" pitchFamily="50" charset="-128"/>
                <a:ea typeface="Meiryo UI" panose="020B0604030504040204" pitchFamily="50" charset="-128"/>
                <a:cs typeface="Times New Roman" panose="02020603050405020304" pitchFamily="18" charset="0"/>
              </a:rPr>
              <a:t>告知</a:t>
            </a:r>
            <a:r>
              <a:rPr lang="en-US" altLang="ja-JP" kern="100" dirty="0" smtClean="0">
                <a:effectLst/>
                <a:latin typeface="Meiryo UI" panose="020B0604030504040204" pitchFamily="50" charset="-128"/>
                <a:ea typeface="Meiryo UI" panose="020B0604030504040204" pitchFamily="50" charset="-128"/>
                <a:cs typeface="Times New Roman" panose="02020603050405020304" pitchFamily="18" charset="0"/>
              </a:rPr>
              <a:t>POP</a:t>
            </a: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等</a:t>
            </a:r>
            <a:endParaRPr lang="en-US" altLang="ja-JP" kern="100" dirty="0" smtClean="0">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（イオンモール</a:t>
            </a:r>
            <a:r>
              <a:rPr lang="ja-JP" altLang="en-US" sz="1400" kern="100" dirty="0">
                <a:latin typeface="Meiryo UI" panose="020B0604030504040204" pitchFamily="50" charset="-128"/>
                <a:ea typeface="Meiryo UI" panose="020B0604030504040204" pitchFamily="50" charset="-128"/>
                <a:cs typeface="Times New Roman" panose="02020603050405020304" pitchFamily="18" charset="0"/>
              </a:rPr>
              <a:t>鶴見</a:t>
            </a:r>
            <a:r>
              <a:rPr lang="ja-JP" altLang="en-US" sz="1400" kern="100" dirty="0" smtClean="0">
                <a:latin typeface="Meiryo UI" panose="020B0604030504040204" pitchFamily="50" charset="-128"/>
                <a:ea typeface="Meiryo UI" panose="020B0604030504040204" pitchFamily="50" charset="-128"/>
                <a:cs typeface="Times New Roman" panose="02020603050405020304" pitchFamily="18" charset="0"/>
              </a:rPr>
              <a:t>緑地作成）</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7" name="直線矢印コネクタ 6"/>
          <p:cNvCxnSpPr>
            <a:stCxn id="14" idx="3"/>
          </p:cNvCxnSpPr>
          <p:nvPr/>
        </p:nvCxnSpPr>
        <p:spPr>
          <a:xfrm flipV="1">
            <a:off x="8865252" y="3588543"/>
            <a:ext cx="539330" cy="1239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直線矢印コネクタ 16"/>
          <p:cNvCxnSpPr/>
          <p:nvPr/>
        </p:nvCxnSpPr>
        <p:spPr>
          <a:xfrm flipH="1">
            <a:off x="7584161" y="4049646"/>
            <a:ext cx="1" cy="35365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額縁 17"/>
          <p:cNvSpPr/>
          <p:nvPr/>
        </p:nvSpPr>
        <p:spPr>
          <a:xfrm>
            <a:off x="1660329" y="674387"/>
            <a:ext cx="2585012"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ものづくりワークショップの実施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1" name="正方形/長方形 20"/>
          <p:cNvSpPr/>
          <p:nvPr/>
        </p:nvSpPr>
        <p:spPr>
          <a:xfrm>
            <a:off x="1704145" y="135083"/>
            <a:ext cx="3544560"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４ー</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参考</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ものづくりワークショップ</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9143391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29</a:t>
            </a:fld>
            <a:endParaRPr lang="ja-JP" altLang="en-US" dirty="0">
              <a:solidFill>
                <a:prstClr val="black">
                  <a:tint val="75000"/>
                </a:prstClr>
              </a:solidFill>
            </a:endParaRPr>
          </a:p>
        </p:txBody>
      </p:sp>
      <p:sp>
        <p:nvSpPr>
          <p:cNvPr id="22" name="テキスト ボックス 21"/>
          <p:cNvSpPr txBox="1"/>
          <p:nvPr/>
        </p:nvSpPr>
        <p:spPr>
          <a:xfrm>
            <a:off x="1070658" y="1241620"/>
            <a:ext cx="10870330" cy="1785104"/>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ものづくりワークショップの実施②</a:t>
            </a:r>
            <a:endParaRPr lang="en-US" altLang="ja-JP"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令和４年８月</a:t>
            </a:r>
            <a:r>
              <a:rPr lang="en-US" altLang="ja-JP" dirty="0">
                <a:latin typeface="Meiryo UI" panose="020B0604030504040204" pitchFamily="50" charset="-128"/>
                <a:ea typeface="Meiryo UI" panose="020B0604030504040204" pitchFamily="50" charset="-128"/>
              </a:rPr>
              <a:t>17</a:t>
            </a:r>
            <a:r>
              <a:rPr lang="ja-JP" altLang="en-US" dirty="0" smtClean="0">
                <a:latin typeface="Meiryo UI" panose="020B0604030504040204" pitchFamily="50" charset="-128"/>
                <a:ea typeface="Meiryo UI" panose="020B0604030504040204" pitchFamily="50" charset="-128"/>
              </a:rPr>
              <a:t>日</a:t>
            </a:r>
            <a:r>
              <a:rPr lang="en-US" altLang="ja-JP" dirty="0" smtClean="0">
                <a:latin typeface="Meiryo UI" panose="020B0604030504040204" pitchFamily="50" charset="-128"/>
                <a:ea typeface="Meiryo UI" panose="020B0604030504040204" pitchFamily="50" charset="-128"/>
              </a:rPr>
              <a:t>(</a:t>
            </a:r>
            <a:r>
              <a:rPr lang="ja-JP" altLang="en-US" dirty="0" smtClean="0">
                <a:latin typeface="Meiryo UI" panose="020B0604030504040204" pitchFamily="50" charset="-128"/>
                <a:ea typeface="Meiryo UI" panose="020B0604030504040204" pitchFamily="50" charset="-128"/>
              </a:rPr>
              <a:t>水曜日</a:t>
            </a:r>
            <a:r>
              <a:rPr lang="en-US" altLang="ja-JP" dirty="0">
                <a:latin typeface="Meiryo UI" panose="020B0604030504040204" pitchFamily="50" charset="-128"/>
                <a:ea typeface="Meiryo UI" panose="020B0604030504040204" pitchFamily="50" charset="-128"/>
              </a:rPr>
              <a:t>) 18</a:t>
            </a:r>
            <a:r>
              <a:rPr lang="ja-JP" altLang="en-US" dirty="0" smtClean="0">
                <a:latin typeface="Meiryo UI" panose="020B0604030504040204" pitchFamily="50" charset="-128"/>
                <a:ea typeface="Meiryo UI" panose="020B0604030504040204" pitchFamily="50" charset="-128"/>
              </a:rPr>
              <a:t>日</a:t>
            </a:r>
            <a:r>
              <a:rPr lang="en-US" altLang="ja-JP"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木</a:t>
            </a:r>
            <a:r>
              <a:rPr lang="ja-JP" altLang="en-US" dirty="0" smtClean="0">
                <a:latin typeface="Meiryo UI" panose="020B0604030504040204" pitchFamily="50" charset="-128"/>
                <a:ea typeface="Meiryo UI" panose="020B0604030504040204" pitchFamily="50" charset="-128"/>
              </a:rPr>
              <a:t>曜日</a:t>
            </a:r>
            <a:r>
              <a:rPr lang="en-US" altLang="ja-JP"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ものづくりイベント２</a:t>
            </a:r>
            <a:r>
              <a:rPr lang="en-US" altLang="ja-JP" dirty="0" smtClean="0">
                <a:latin typeface="Meiryo UI" panose="020B0604030504040204" pitchFamily="50" charset="-128"/>
                <a:ea typeface="Meiryo UI" panose="020B0604030504040204" pitchFamily="50" charset="-128"/>
              </a:rPr>
              <a:t>Days</a:t>
            </a:r>
            <a:r>
              <a:rPr lang="ja-JP" altLang="en-US" dirty="0" smtClean="0">
                <a:latin typeface="Meiryo UI" panose="020B0604030504040204" pitchFamily="50" charset="-128"/>
                <a:ea typeface="Meiryo UI" panose="020B0604030504040204" pitchFamily="50" charset="-128"/>
              </a:rPr>
              <a:t>をアリオ八尾で</a:t>
            </a:r>
            <a:r>
              <a:rPr lang="ja-JP" altLang="en-US" dirty="0">
                <a:latin typeface="Meiryo UI" panose="020B0604030504040204" pitchFamily="50" charset="-128"/>
                <a:ea typeface="Meiryo UI" panose="020B0604030504040204" pitchFamily="50" charset="-128"/>
              </a:rPr>
              <a:t>開催しました。</a:t>
            </a: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八尾市</a:t>
            </a:r>
            <a:r>
              <a:rPr lang="ja-JP" altLang="en-US" dirty="0">
                <a:latin typeface="Meiryo UI" panose="020B0604030504040204" pitchFamily="50" charset="-128"/>
                <a:ea typeface="Meiryo UI" panose="020B0604030504040204" pitchFamily="50" charset="-128"/>
              </a:rPr>
              <a:t>と包括連携協定を締結している株式会社セブン＆アイ・クリエイトリンクのご協力により</a:t>
            </a:r>
            <a:r>
              <a:rPr lang="ja-JP" altLang="en-US" dirty="0" smtClean="0">
                <a:latin typeface="Meiryo UI" panose="020B0604030504040204" pitchFamily="50" charset="-128"/>
                <a:ea typeface="Meiryo UI" panose="020B0604030504040204" pitchFamily="50" charset="-128"/>
              </a:rPr>
              <a:t>、</a:t>
            </a:r>
            <a:r>
              <a:rPr lang="en-US" altLang="ja-JP" dirty="0" smtClean="0">
                <a:latin typeface="Meiryo UI" panose="020B0604030504040204" pitchFamily="50" charset="-128"/>
                <a:ea typeface="Meiryo UI" panose="020B0604030504040204" pitchFamily="50" charset="-128"/>
              </a:rPr>
              <a:t>1</a:t>
            </a:r>
            <a:r>
              <a:rPr lang="ja-JP" altLang="en-US" dirty="0" smtClean="0">
                <a:latin typeface="Meiryo UI" panose="020B0604030504040204" pitchFamily="50" charset="-128"/>
                <a:ea typeface="Meiryo UI" panose="020B0604030504040204" pitchFamily="50" charset="-128"/>
              </a:rPr>
              <a:t>日目は、大阪府</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商工労働部人材育成課と大阪府職業能力開発協会によるものづくりワークショップを実施。</a:t>
            </a:r>
            <a:r>
              <a:rPr lang="en-US" altLang="ja-JP" dirty="0" smtClean="0">
                <a:latin typeface="Meiryo UI" panose="020B0604030504040204" pitchFamily="50" charset="-128"/>
                <a:ea typeface="Meiryo UI" panose="020B0604030504040204" pitchFamily="50" charset="-128"/>
              </a:rPr>
              <a:t>2</a:t>
            </a:r>
            <a:r>
              <a:rPr lang="ja-JP" altLang="en-US" dirty="0" smtClean="0">
                <a:latin typeface="Meiryo UI" panose="020B0604030504040204" pitchFamily="50" charset="-128"/>
                <a:ea typeface="Meiryo UI" panose="020B0604030504040204" pitchFamily="50" charset="-128"/>
              </a:rPr>
              <a:t>日目は、藤井寺工科</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高校・</a:t>
            </a:r>
            <a:r>
              <a:rPr lang="ja-JP" altLang="en-US" dirty="0">
                <a:latin typeface="Meiryo UI" panose="020B0604030504040204" pitchFamily="50" charset="-128"/>
                <a:ea typeface="Meiryo UI" panose="020B0604030504040204" pitchFamily="50" charset="-128"/>
              </a:rPr>
              <a:t>布施</a:t>
            </a:r>
            <a:r>
              <a:rPr lang="ja-JP" altLang="en-US" dirty="0" smtClean="0">
                <a:latin typeface="Meiryo UI" panose="020B0604030504040204" pitchFamily="50" charset="-128"/>
                <a:ea typeface="Meiryo UI" panose="020B0604030504040204" pitchFamily="50" charset="-128"/>
              </a:rPr>
              <a:t>工科高校の</a:t>
            </a:r>
            <a:r>
              <a:rPr lang="ja-JP" altLang="en-US" dirty="0">
                <a:latin typeface="Meiryo UI" panose="020B0604030504040204" pitchFamily="50" charset="-128"/>
                <a:ea typeface="Meiryo UI" panose="020B0604030504040204" pitchFamily="50" charset="-128"/>
              </a:rPr>
              <a:t>生徒・教員が中心となって、小・中学生及びその保護者を対象とした</a:t>
            </a:r>
            <a:r>
              <a:rPr lang="ja-JP" altLang="en-US" dirty="0" smtClean="0">
                <a:latin typeface="Meiryo UI" panose="020B0604030504040204" pitchFamily="50" charset="-128"/>
                <a:ea typeface="Meiryo UI" panose="020B0604030504040204" pitchFamily="50" charset="-128"/>
              </a:rPr>
              <a:t>、ものづくり</a:t>
            </a:r>
            <a:r>
              <a:rPr lang="ja-JP" altLang="en-US" dirty="0">
                <a:latin typeface="Meiryo UI" panose="020B0604030504040204" pitchFamily="50" charset="-128"/>
                <a:ea typeface="Meiryo UI" panose="020B0604030504040204" pitchFamily="50" charset="-128"/>
              </a:rPr>
              <a:t>体験や</a:t>
            </a:r>
            <a:r>
              <a:rPr lang="ja-JP" altLang="en-US" dirty="0" smtClean="0">
                <a:latin typeface="Meiryo UI" panose="020B0604030504040204" pitchFamily="50" charset="-128"/>
                <a:ea typeface="Meiryo UI" panose="020B0604030504040204" pitchFamily="50" charset="-128"/>
              </a:rPr>
              <a:t>プログ</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ラム</a:t>
            </a:r>
            <a:r>
              <a:rPr lang="ja-JP" altLang="en-US" dirty="0">
                <a:latin typeface="Meiryo UI" panose="020B0604030504040204" pitchFamily="50" charset="-128"/>
                <a:ea typeface="Meiryo UI" panose="020B0604030504040204" pitchFamily="50" charset="-128"/>
              </a:rPr>
              <a:t>体験</a:t>
            </a:r>
            <a:r>
              <a:rPr lang="ja-JP" altLang="en-US" dirty="0" smtClean="0">
                <a:latin typeface="Meiryo UI" panose="020B0604030504040204" pitchFamily="50" charset="-128"/>
                <a:ea typeface="Meiryo UI" panose="020B0604030504040204" pitchFamily="50" charset="-128"/>
              </a:rPr>
              <a:t>などを</a:t>
            </a:r>
            <a:r>
              <a:rPr lang="ja-JP" altLang="en-US" dirty="0">
                <a:latin typeface="Meiryo UI" panose="020B0604030504040204" pitchFamily="50" charset="-128"/>
                <a:ea typeface="Meiryo UI" panose="020B0604030504040204" pitchFamily="50" charset="-128"/>
              </a:rPr>
              <a:t>実施しました。</a:t>
            </a:r>
          </a:p>
        </p:txBody>
      </p:sp>
      <p:sp>
        <p:nvSpPr>
          <p:cNvPr id="13" name="テキスト ボックス 12"/>
          <p:cNvSpPr txBox="1"/>
          <p:nvPr/>
        </p:nvSpPr>
        <p:spPr>
          <a:xfrm>
            <a:off x="1075765" y="3042933"/>
            <a:ext cx="4772776" cy="400110"/>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ものづくりワークショップ当日の内容</a:t>
            </a:r>
            <a:endParaRPr lang="en-US" altLang="ja-JP" dirty="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9720" y="3423172"/>
            <a:ext cx="5800789" cy="3262943"/>
          </a:xfrm>
          <a:prstGeom prst="rect">
            <a:avLst/>
          </a:prstGeo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554" y="3423172"/>
            <a:ext cx="4466938" cy="3302684"/>
          </a:xfrm>
          <a:prstGeom prst="rect">
            <a:avLst/>
          </a:prstGeom>
        </p:spPr>
      </p:pic>
      <p:sp>
        <p:nvSpPr>
          <p:cNvPr id="12" name="額縁 11"/>
          <p:cNvSpPr/>
          <p:nvPr/>
        </p:nvSpPr>
        <p:spPr>
          <a:xfrm>
            <a:off x="1660329" y="674387"/>
            <a:ext cx="2585012"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ものづくりワークショップの実施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15" name="正方形/長方形 14"/>
          <p:cNvSpPr/>
          <p:nvPr/>
        </p:nvSpPr>
        <p:spPr>
          <a:xfrm>
            <a:off x="1704145" y="135083"/>
            <a:ext cx="3544560"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４ー</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参考</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ものづくりワークショップ</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151231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p:cNvPicPr>
            <a:picLocks noChangeAspect="1"/>
          </p:cNvPicPr>
          <p:nvPr/>
        </p:nvPicPr>
        <p:blipFill>
          <a:blip r:embed="rId2"/>
          <a:stretch>
            <a:fillRect/>
          </a:stretch>
        </p:blipFill>
        <p:spPr>
          <a:xfrm>
            <a:off x="9450906" y="785188"/>
            <a:ext cx="1890945" cy="1431895"/>
          </a:xfrm>
          <a:prstGeom prst="rect">
            <a:avLst/>
          </a:prstGeom>
        </p:spPr>
      </p:pic>
      <p:pic>
        <p:nvPicPr>
          <p:cNvPr id="29" name="図 28"/>
          <p:cNvPicPr>
            <a:picLocks noChangeAspect="1"/>
          </p:cNvPicPr>
          <p:nvPr/>
        </p:nvPicPr>
        <p:blipFill>
          <a:blip r:embed="rId3"/>
          <a:stretch>
            <a:fillRect/>
          </a:stretch>
        </p:blipFill>
        <p:spPr>
          <a:xfrm>
            <a:off x="4019159" y="1397584"/>
            <a:ext cx="1481902" cy="1109671"/>
          </a:xfrm>
          <a:prstGeom prst="rect">
            <a:avLst/>
          </a:prstGeom>
        </p:spPr>
      </p:pic>
      <p:pic>
        <p:nvPicPr>
          <p:cNvPr id="15" name="図 14"/>
          <p:cNvPicPr>
            <a:picLocks noChangeAspect="1"/>
          </p:cNvPicPr>
          <p:nvPr/>
        </p:nvPicPr>
        <p:blipFill>
          <a:blip r:embed="rId4"/>
          <a:stretch>
            <a:fillRect/>
          </a:stretch>
        </p:blipFill>
        <p:spPr>
          <a:xfrm>
            <a:off x="4794642" y="1911674"/>
            <a:ext cx="3054697" cy="1889164"/>
          </a:xfrm>
          <a:prstGeom prst="rect">
            <a:avLst/>
          </a:prstGeom>
        </p:spPr>
      </p:pic>
      <p:cxnSp>
        <p:nvCxnSpPr>
          <p:cNvPr id="2" name="直線コネクタ 1"/>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3" name="正方形/長方形 2"/>
          <p:cNvSpPr/>
          <p:nvPr/>
        </p:nvSpPr>
        <p:spPr>
          <a:xfrm>
            <a:off x="1704145" y="135083"/>
            <a:ext cx="2215671"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１ー今回の審議内容</a:t>
            </a:r>
            <a:endParaRPr lang="ja-JP" altLang="en-US" b="1" dirty="0">
              <a:latin typeface="Meiryo UI" panose="020B0604030504040204" pitchFamily="50" charset="-128"/>
              <a:ea typeface="Meiryo UI" panose="020B0604030504040204" pitchFamily="50" charset="-128"/>
            </a:endParaRPr>
          </a:p>
        </p:txBody>
      </p:sp>
      <p:sp>
        <p:nvSpPr>
          <p:cNvPr id="5" name="角丸四角形 4"/>
          <p:cNvSpPr/>
          <p:nvPr/>
        </p:nvSpPr>
        <p:spPr>
          <a:xfrm>
            <a:off x="3991482" y="1308100"/>
            <a:ext cx="4525404" cy="30667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工業系高校</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4794642" y="3689400"/>
            <a:ext cx="3000404" cy="57658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Meiryo UI" panose="020B0604030504040204" pitchFamily="50" charset="-128"/>
                <a:ea typeface="Meiryo UI" panose="020B0604030504040204" pitchFamily="50" charset="-128"/>
              </a:rPr>
              <a:t>施設・設備の老朽化</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7" name="ホームベース 6"/>
          <p:cNvSpPr/>
          <p:nvPr/>
        </p:nvSpPr>
        <p:spPr>
          <a:xfrm>
            <a:off x="126687" y="2271523"/>
            <a:ext cx="3782822" cy="2103312"/>
          </a:xfrm>
          <a:prstGeom prst="homePlat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674133" y="2956781"/>
            <a:ext cx="1686642" cy="92370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公立中学校</a:t>
            </a:r>
            <a:endParaRPr kumimoji="1" lang="en-US" altLang="ja-JP" dirty="0" smtClean="0">
              <a:solidFill>
                <a:schemeClr val="tx1"/>
              </a:solidFill>
              <a:latin typeface="Meiryo UI" panose="020B0604030504040204" pitchFamily="50" charset="-128"/>
              <a:ea typeface="Meiryo UI" panose="020B0604030504040204" pitchFamily="50" charset="-128"/>
            </a:endParaRPr>
          </a:p>
          <a:p>
            <a:pPr algn="ctr"/>
            <a:r>
              <a:rPr kumimoji="1" lang="ja-JP" altLang="en-US" dirty="0" smtClean="0">
                <a:solidFill>
                  <a:schemeClr val="tx1"/>
                </a:solidFill>
                <a:latin typeface="Meiryo UI" panose="020B0604030504040204" pitchFamily="50" charset="-128"/>
                <a:ea typeface="Meiryo UI" panose="020B0604030504040204" pitchFamily="50" charset="-128"/>
              </a:rPr>
              <a:t>卒業者減少⤵</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9350796" y="2932474"/>
            <a:ext cx="2023616" cy="725626"/>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生徒、保護者等への情報発信が脆弱</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16" name="曲折矢印 15"/>
          <p:cNvSpPr/>
          <p:nvPr/>
        </p:nvSpPr>
        <p:spPr>
          <a:xfrm rot="10800000">
            <a:off x="9215992" y="3674815"/>
            <a:ext cx="1307171" cy="2817552"/>
          </a:xfrm>
          <a:prstGeom prst="bentArrow">
            <a:avLst>
              <a:gd name="adj1" fmla="val 21883"/>
              <a:gd name="adj2" fmla="val 20692"/>
              <a:gd name="adj3" fmla="val 26403"/>
              <a:gd name="adj4" fmla="val 4375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曲折矢印 16"/>
          <p:cNvSpPr/>
          <p:nvPr/>
        </p:nvSpPr>
        <p:spPr>
          <a:xfrm flipV="1">
            <a:off x="1353544" y="3894719"/>
            <a:ext cx="2094178" cy="2612814"/>
          </a:xfrm>
          <a:prstGeom prst="bentArrow">
            <a:avLst>
              <a:gd name="adj1" fmla="val 15124"/>
              <a:gd name="adj2" fmla="val 13657"/>
              <a:gd name="adj3" fmla="val 19221"/>
              <a:gd name="adj4" fmla="val 299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六角形 17"/>
          <p:cNvSpPr/>
          <p:nvPr/>
        </p:nvSpPr>
        <p:spPr>
          <a:xfrm>
            <a:off x="318521" y="4721800"/>
            <a:ext cx="2456040" cy="690479"/>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Meiryo UI" panose="020B0604030504040204" pitchFamily="50" charset="-128"/>
                <a:ea typeface="Meiryo UI" panose="020B0604030504040204" pitchFamily="50" charset="-128"/>
              </a:rPr>
              <a:t>人口減少社会</a:t>
            </a:r>
            <a:r>
              <a:rPr kumimoji="1" lang="ja-JP" altLang="en-US" dirty="0" smtClean="0">
                <a:latin typeface="Meiryo UI" panose="020B0604030504040204" pitchFamily="50" charset="-128"/>
                <a:ea typeface="Meiryo UI" panose="020B0604030504040204" pitchFamily="50" charset="-128"/>
              </a:rPr>
              <a:t>に合わせた学校規模</a:t>
            </a:r>
            <a:endParaRPr kumimoji="1" lang="ja-JP" altLang="en-US" dirty="0">
              <a:latin typeface="Meiryo UI" panose="020B0604030504040204" pitchFamily="50" charset="-128"/>
              <a:ea typeface="Meiryo UI" panose="020B0604030504040204" pitchFamily="50" charset="-128"/>
            </a:endParaRPr>
          </a:p>
        </p:txBody>
      </p:sp>
      <p:sp>
        <p:nvSpPr>
          <p:cNvPr id="19" name="六角形 18"/>
          <p:cNvSpPr/>
          <p:nvPr/>
        </p:nvSpPr>
        <p:spPr>
          <a:xfrm>
            <a:off x="9248948" y="4688006"/>
            <a:ext cx="2227314" cy="731164"/>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新たな魅力発信やイメージ戦略</a:t>
            </a:r>
            <a:endParaRPr kumimoji="1" lang="ja-JP" altLang="en-US" dirty="0">
              <a:latin typeface="Meiryo UI" panose="020B0604030504040204" pitchFamily="50" charset="-128"/>
              <a:ea typeface="Meiryo UI" panose="020B0604030504040204" pitchFamily="50" charset="-128"/>
            </a:endParaRPr>
          </a:p>
        </p:txBody>
      </p:sp>
      <p:sp>
        <p:nvSpPr>
          <p:cNvPr id="20" name="右矢印 19"/>
          <p:cNvSpPr/>
          <p:nvPr/>
        </p:nvSpPr>
        <p:spPr>
          <a:xfrm rot="5400000">
            <a:off x="5565751" y="4775280"/>
            <a:ext cx="1474474" cy="484632"/>
          </a:xfrm>
          <a:prstGeom prst="rightArrow">
            <a:avLst>
              <a:gd name="adj1" fmla="val 61099"/>
              <a:gd name="adj2" fmla="val 472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六角形 20"/>
          <p:cNvSpPr/>
          <p:nvPr/>
        </p:nvSpPr>
        <p:spPr>
          <a:xfrm>
            <a:off x="4501471" y="4672965"/>
            <a:ext cx="3604561" cy="689261"/>
          </a:xfrm>
          <a:prstGeom prst="hexag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latin typeface="Meiryo UI" panose="020B0604030504040204" pitchFamily="50" charset="-128"/>
                <a:ea typeface="Meiryo UI" panose="020B0604030504040204" pitchFamily="50" charset="-128"/>
              </a:rPr>
              <a:t>教育内容の充実や</a:t>
            </a:r>
            <a:endParaRPr kumimoji="1" lang="en-US" altLang="ja-JP" dirty="0" smtClean="0">
              <a:latin typeface="Meiryo UI" panose="020B0604030504040204" pitchFamily="50" charset="-128"/>
              <a:ea typeface="Meiryo UI" panose="020B0604030504040204" pitchFamily="50" charset="-128"/>
            </a:endParaRPr>
          </a:p>
          <a:p>
            <a:pPr algn="ctr"/>
            <a:r>
              <a:rPr kumimoji="1" lang="ja-JP" altLang="en-US" dirty="0" smtClean="0">
                <a:latin typeface="Meiryo UI" panose="020B0604030504040204" pitchFamily="50" charset="-128"/>
                <a:ea typeface="Meiryo UI" panose="020B0604030504040204" pitchFamily="50" charset="-128"/>
              </a:rPr>
              <a:t>必要な施設・設備の整備等</a:t>
            </a:r>
            <a:endParaRPr kumimoji="1" lang="ja-JP" altLang="en-US" dirty="0">
              <a:latin typeface="Meiryo UI" panose="020B0604030504040204" pitchFamily="50" charset="-128"/>
              <a:ea typeface="Meiryo UI" panose="020B0604030504040204" pitchFamily="50" charset="-128"/>
            </a:endParaRPr>
          </a:p>
        </p:txBody>
      </p:sp>
      <p:sp>
        <p:nvSpPr>
          <p:cNvPr id="22" name="フレーム 21"/>
          <p:cNvSpPr/>
          <p:nvPr/>
        </p:nvSpPr>
        <p:spPr>
          <a:xfrm>
            <a:off x="3529695" y="5754833"/>
            <a:ext cx="5521029" cy="914400"/>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solidFill>
                  <a:schemeClr val="tx1"/>
                </a:solidFill>
                <a:latin typeface="Meiryo UI" panose="020B0604030504040204" pitchFamily="50" charset="-128"/>
                <a:ea typeface="Meiryo UI" panose="020B0604030504040204" pitchFamily="50" charset="-128"/>
              </a:rPr>
              <a:t>持続可能な工業教育の実施</a:t>
            </a: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3" name="正方形/長方形 22"/>
          <p:cNvSpPr/>
          <p:nvPr/>
        </p:nvSpPr>
        <p:spPr>
          <a:xfrm>
            <a:off x="1003996" y="2425071"/>
            <a:ext cx="1085090" cy="358228"/>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志願者</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25" name="正方形/長方形 24"/>
          <p:cNvSpPr/>
          <p:nvPr/>
        </p:nvSpPr>
        <p:spPr>
          <a:xfrm>
            <a:off x="9318235" y="2277526"/>
            <a:ext cx="2023616" cy="58000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Meiryo UI" panose="020B0604030504040204" pitchFamily="50" charset="-128"/>
                <a:ea typeface="Meiryo UI" panose="020B0604030504040204" pitchFamily="50" charset="-128"/>
              </a:rPr>
              <a:t>情報発信</a:t>
            </a:r>
            <a:endParaRPr lang="en-US" altLang="ja-JP" dirty="0" smtClean="0">
              <a:solidFill>
                <a:schemeClr val="tx1"/>
              </a:solidFill>
              <a:latin typeface="Meiryo UI" panose="020B0604030504040204" pitchFamily="50" charset="-128"/>
              <a:ea typeface="Meiryo UI" panose="020B0604030504040204" pitchFamily="50" charset="-128"/>
            </a:endParaRPr>
          </a:p>
          <a:p>
            <a:pPr algn="ctr"/>
            <a:r>
              <a:rPr kumimoji="1" lang="ja-JP" altLang="en-US" dirty="0">
                <a:solidFill>
                  <a:schemeClr val="tx1"/>
                </a:solidFill>
                <a:latin typeface="Meiryo UI" panose="020B0604030504040204" pitchFamily="50" charset="-128"/>
                <a:ea typeface="Meiryo UI" panose="020B0604030504040204" pitchFamily="50" charset="-128"/>
              </a:rPr>
              <a:t>イメージ戦略</a:t>
            </a:r>
          </a:p>
        </p:txBody>
      </p:sp>
      <p:sp>
        <p:nvSpPr>
          <p:cNvPr id="24" name="スライド番号プレースホルダー 1"/>
          <p:cNvSpPr>
            <a:spLocks noGrp="1"/>
          </p:cNvSpPr>
          <p:nvPr>
            <p:ph type="sldNum" sz="quarter" idx="12"/>
          </p:nvPr>
        </p:nvSpPr>
        <p:spPr>
          <a:xfrm>
            <a:off x="8610600" y="6356350"/>
            <a:ext cx="2743200" cy="365125"/>
          </a:xfrm>
        </p:spPr>
        <p:txBody>
          <a:bodyPr/>
          <a:lstStyle/>
          <a:p>
            <a:fld id="{20607042-D53A-4E69-917E-B6250902E102}" type="slidenum">
              <a:rPr kumimoji="1" lang="ja-JP" altLang="en-US" smtClean="0"/>
              <a:t>3</a:t>
            </a:fld>
            <a:endParaRPr kumimoji="1" lang="ja-JP" altLang="en-US" dirty="0"/>
          </a:p>
        </p:txBody>
      </p:sp>
      <p:pic>
        <p:nvPicPr>
          <p:cNvPr id="28" name="図 27"/>
          <p:cNvPicPr>
            <a:picLocks noChangeAspect="1"/>
          </p:cNvPicPr>
          <p:nvPr/>
        </p:nvPicPr>
        <p:blipFill>
          <a:blip r:embed="rId5"/>
          <a:stretch>
            <a:fillRect/>
          </a:stretch>
        </p:blipFill>
        <p:spPr>
          <a:xfrm>
            <a:off x="6969957" y="1575349"/>
            <a:ext cx="1468108" cy="734054"/>
          </a:xfrm>
          <a:prstGeom prst="rect">
            <a:avLst/>
          </a:prstGeom>
        </p:spPr>
      </p:pic>
      <p:sp>
        <p:nvSpPr>
          <p:cNvPr id="30" name="角丸四角形 29"/>
          <p:cNvSpPr/>
          <p:nvPr/>
        </p:nvSpPr>
        <p:spPr>
          <a:xfrm>
            <a:off x="8923768" y="1444081"/>
            <a:ext cx="2877671" cy="24506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kumimoji="1" lang="ja-JP" altLang="en-US" b="1" dirty="0">
              <a:solidFill>
                <a:schemeClr val="tx1"/>
              </a:solidFill>
              <a:latin typeface="Meiryo UI" panose="020B0604030504040204" pitchFamily="50" charset="-128"/>
              <a:ea typeface="Meiryo UI" panose="020B0604030504040204" pitchFamily="50" charset="-128"/>
            </a:endParaRPr>
          </a:p>
        </p:txBody>
      </p:sp>
      <p:sp>
        <p:nvSpPr>
          <p:cNvPr id="26" name="角丸四角形 25"/>
          <p:cNvSpPr/>
          <p:nvPr/>
        </p:nvSpPr>
        <p:spPr>
          <a:xfrm>
            <a:off x="8747484" y="712803"/>
            <a:ext cx="3247292" cy="4989787"/>
          </a:xfrm>
          <a:prstGeom prst="roundRect">
            <a:avLst/>
          </a:prstGeom>
          <a:noFill/>
          <a:ln w="152400" cmpd="dbl">
            <a:solidFill>
              <a:srgbClr val="FF0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011286" y="1764213"/>
            <a:ext cx="1070510" cy="58627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審議済</a:t>
            </a:r>
            <a:endParaRPr kumimoji="1" lang="ja-JP" altLang="en-US" dirty="0">
              <a:solidFill>
                <a:schemeClr val="tx1"/>
              </a:solidFill>
              <a:latin typeface="Meiryo UI" panose="020B0604030504040204" pitchFamily="50" charset="-128"/>
              <a:ea typeface="Meiryo UI" panose="020B0604030504040204" pitchFamily="50" charset="-128"/>
            </a:endParaRPr>
          </a:p>
        </p:txBody>
      </p:sp>
      <p:sp>
        <p:nvSpPr>
          <p:cNvPr id="32" name="正方形/長方形 31"/>
          <p:cNvSpPr/>
          <p:nvPr/>
        </p:nvSpPr>
        <p:spPr>
          <a:xfrm>
            <a:off x="5754954" y="818660"/>
            <a:ext cx="1070510" cy="586274"/>
          </a:xfrm>
          <a:prstGeom prst="rect">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solidFill>
                  <a:schemeClr val="tx1"/>
                </a:solidFill>
                <a:latin typeface="Meiryo UI" panose="020B0604030504040204" pitchFamily="50" charset="-128"/>
                <a:ea typeface="Meiryo UI" panose="020B0604030504040204" pitchFamily="50" charset="-128"/>
              </a:rPr>
              <a:t>審議済</a:t>
            </a:r>
            <a:endParaRPr kumimoji="1" lang="ja-JP" altLang="en-US" dirty="0">
              <a:solidFill>
                <a:schemeClr val="tx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054085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30</a:t>
            </a:fld>
            <a:endParaRPr lang="ja-JP" altLang="en-US" dirty="0">
              <a:solidFill>
                <a:prstClr val="black">
                  <a:tint val="75000"/>
                </a:prstClr>
              </a:solidFill>
            </a:endParaRPr>
          </a:p>
        </p:txBody>
      </p:sp>
      <p:pic>
        <p:nvPicPr>
          <p:cNvPr id="7" name="図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09174" y="4337754"/>
            <a:ext cx="2912523" cy="2184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図 7"/>
          <p:cNvPicPr/>
          <p:nvPr/>
        </p:nvPicPr>
        <p:blipFill>
          <a:blip r:embed="rId3" cstate="print">
            <a:extLst>
              <a:ext uri="{28A0092B-C50C-407E-A947-70E740481C1C}">
                <a14:useLocalDpi xmlns:a14="http://schemas.microsoft.com/office/drawing/2010/main"/>
              </a:ext>
            </a:extLst>
          </a:blip>
          <a:stretch>
            <a:fillRect/>
          </a:stretch>
        </p:blipFill>
        <p:spPr>
          <a:xfrm>
            <a:off x="290728" y="4337754"/>
            <a:ext cx="2875945" cy="2184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 name="図 1"/>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0297" y="1907226"/>
            <a:ext cx="2876376" cy="21572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図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9174" y="1905724"/>
            <a:ext cx="2878379" cy="215878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図 5"/>
          <p:cNvPicPr>
            <a:picLocks noChangeAspect="1"/>
          </p:cNvPicPr>
          <p:nvPr/>
        </p:nvPicPr>
        <p:blipFill rotWithShape="1">
          <a:blip r:embed="rId6"/>
          <a:srcRect t="28129"/>
          <a:stretch/>
        </p:blipFill>
        <p:spPr>
          <a:xfrm>
            <a:off x="9070554" y="3428452"/>
            <a:ext cx="2588045" cy="3304482"/>
          </a:xfrm>
          <a:prstGeom prst="rect">
            <a:avLst/>
          </a:prstGeom>
        </p:spPr>
      </p:pic>
      <p:sp>
        <p:nvSpPr>
          <p:cNvPr id="13" name="テキスト ボックス 12"/>
          <p:cNvSpPr txBox="1"/>
          <p:nvPr/>
        </p:nvSpPr>
        <p:spPr>
          <a:xfrm>
            <a:off x="6475228" y="1284440"/>
            <a:ext cx="4772776" cy="400110"/>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ものづくりワークショップの</a:t>
            </a:r>
            <a:r>
              <a:rPr lang="en-US" altLang="ja-JP" sz="2000" dirty="0" smtClean="0">
                <a:latin typeface="Meiryo UI" panose="020B0604030504040204" pitchFamily="50" charset="-128"/>
                <a:ea typeface="Meiryo UI" panose="020B0604030504040204" pitchFamily="50" charset="-128"/>
              </a:rPr>
              <a:t>PR</a:t>
            </a:r>
            <a:endParaRPr lang="en-US" altLang="ja-JP" dirty="0">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1063248" y="1284440"/>
            <a:ext cx="4772776" cy="400110"/>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ものづくりワークショップ当日の活動状況</a:t>
            </a:r>
            <a:endParaRPr lang="en-US" altLang="ja-JP"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6475228" y="1698649"/>
            <a:ext cx="5729439" cy="2308324"/>
          </a:xfrm>
          <a:prstGeom prst="rect">
            <a:avLst/>
          </a:prstGeom>
          <a:noFill/>
        </p:spPr>
        <p:txBody>
          <a:bodyPr wrap="square" rtlCol="0">
            <a:spAutoFit/>
          </a:bodyPr>
          <a:lstStyle/>
          <a:p>
            <a:r>
              <a:rPr lang="ja-JP" altLang="en-US" dirty="0" smtClean="0">
                <a:solidFill>
                  <a:prstClr val="black"/>
                </a:solidFill>
                <a:latin typeface="Meiryo UI" panose="020B0604030504040204" pitchFamily="50" charset="-128"/>
                <a:ea typeface="Meiryo UI" panose="020B0604030504040204" pitchFamily="50" charset="-128"/>
              </a:rPr>
              <a:t>・アリオ八尾ホームページへの掲載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・も</a:t>
            </a:r>
            <a:r>
              <a:rPr lang="ja-JP" altLang="en-US" dirty="0" err="1" smtClean="0">
                <a:solidFill>
                  <a:prstClr val="black"/>
                </a:solidFill>
                <a:latin typeface="Meiryo UI" panose="020B0604030504040204" pitchFamily="50" charset="-128"/>
                <a:ea typeface="Meiryo UI" panose="020B0604030504040204" pitchFamily="50" charset="-128"/>
              </a:rPr>
              <a:t>ずやん</a:t>
            </a:r>
            <a:r>
              <a:rPr lang="ja-JP" altLang="en-US" dirty="0" smtClean="0">
                <a:solidFill>
                  <a:prstClr val="black"/>
                </a:solidFill>
                <a:latin typeface="Meiryo UI" panose="020B0604030504040204" pitchFamily="50" charset="-128"/>
                <a:ea typeface="Meiryo UI" panose="020B0604030504040204" pitchFamily="50" charset="-128"/>
              </a:rPr>
              <a:t>予定表への掲載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・学校ホームページへの掲載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・アリオ八尾館内での告知</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（ポスターやチラシの配布イベントインフォメーションへの掲載）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・株式会社セブン＆アイ・クリエイトリンク夏のイベント全国</a:t>
            </a:r>
            <a:r>
              <a:rPr lang="ja-JP" altLang="en-US" dirty="0" smtClean="0">
                <a:solidFill>
                  <a:prstClr val="black"/>
                </a:solidFill>
                <a:latin typeface="Meiryo UI" panose="020B0604030504040204" pitchFamily="50" charset="-128"/>
                <a:ea typeface="Meiryo UI" panose="020B0604030504040204" pitchFamily="50" charset="-128"/>
              </a:rPr>
              <a:t>紹介</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ページ</a:t>
            </a:r>
            <a:r>
              <a:rPr lang="ja-JP" altLang="en-US" dirty="0">
                <a:solidFill>
                  <a:prstClr val="black"/>
                </a:solidFill>
                <a:latin typeface="Meiryo UI" panose="020B0604030504040204" pitchFamily="50" charset="-128"/>
                <a:ea typeface="Meiryo UI" panose="020B0604030504040204" pitchFamily="50" charset="-128"/>
              </a:rPr>
              <a:t>に掲載</a:t>
            </a:r>
          </a:p>
          <a:p>
            <a:endParaRPr lang="en-US" altLang="ja-JP" dirty="0" smtClean="0">
              <a:solidFill>
                <a:prstClr val="black"/>
              </a:solidFill>
              <a:latin typeface="Meiryo UI" panose="020B0604030504040204" pitchFamily="50" charset="-128"/>
              <a:ea typeface="Meiryo UI" panose="020B0604030504040204" pitchFamily="50" charset="-128"/>
            </a:endParaRPr>
          </a:p>
        </p:txBody>
      </p:sp>
      <p:sp>
        <p:nvSpPr>
          <p:cNvPr id="16" name="テキスト ボックス 2"/>
          <p:cNvSpPr txBox="1">
            <a:spLocks noChangeArrowheads="1"/>
          </p:cNvSpPr>
          <p:nvPr/>
        </p:nvSpPr>
        <p:spPr bwMode="auto">
          <a:xfrm>
            <a:off x="6382106" y="3859056"/>
            <a:ext cx="2562182" cy="646331"/>
          </a:xfrm>
          <a:prstGeom prst="rect">
            <a:avLst/>
          </a:prstGeom>
          <a:solidFill>
            <a:sysClr val="window" lastClr="FFFFFF"/>
          </a:solidFill>
          <a:ln>
            <a:solidFill>
              <a:schemeClr val="accent1"/>
            </a:solidFill>
          </a:ln>
          <a:extLst/>
        </p:spPr>
        <p:txBody>
          <a:bodyPr rot="0" vert="horz" wrap="square" lIns="91440" tIns="45720" rIns="91440" bIns="45720" anchor="t" anchorCtr="0" upright="1">
            <a:spAutoFit/>
          </a:bodyPr>
          <a:lstStyle/>
          <a:p>
            <a:pPr algn="ctr">
              <a:spcAft>
                <a:spcPts val="0"/>
              </a:spcAft>
            </a:pP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月間ｲﾍﾞﾝﾄｲﾝﾌｫﾒｰｼｮﾝ（</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アリオ八尾作成）</a:t>
            </a:r>
            <a:endParaRPr lang="ja-JP" sz="10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17" name="直線矢印コネクタ 16"/>
          <p:cNvCxnSpPr>
            <a:endCxn id="6" idx="1"/>
          </p:cNvCxnSpPr>
          <p:nvPr/>
        </p:nvCxnSpPr>
        <p:spPr>
          <a:xfrm>
            <a:off x="7646126" y="4505387"/>
            <a:ext cx="1424428" cy="5753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額縁 17"/>
          <p:cNvSpPr/>
          <p:nvPr/>
        </p:nvSpPr>
        <p:spPr>
          <a:xfrm>
            <a:off x="1660329" y="674387"/>
            <a:ext cx="2585012"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ものづくりワークショップの実施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1704145" y="135083"/>
            <a:ext cx="3544560"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４ー</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参考</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ものづくりワークショップ</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5113880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31</a:t>
            </a:fld>
            <a:endParaRPr lang="ja-JP" altLang="en-US" dirty="0">
              <a:solidFill>
                <a:prstClr val="black">
                  <a:tint val="75000"/>
                </a:prstClr>
              </a:solidFill>
            </a:endParaRPr>
          </a:p>
        </p:txBody>
      </p:sp>
      <p:sp>
        <p:nvSpPr>
          <p:cNvPr id="22" name="テキスト ボックス 21"/>
          <p:cNvSpPr txBox="1"/>
          <p:nvPr/>
        </p:nvSpPr>
        <p:spPr>
          <a:xfrm>
            <a:off x="1360924" y="1297640"/>
            <a:ext cx="10095969" cy="400110"/>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アリオ八尾と</a:t>
            </a:r>
            <a:r>
              <a:rPr lang="ja-JP" altLang="en-US" sz="2000" dirty="0" smtClean="0">
                <a:latin typeface="Meiryo UI" panose="020B0604030504040204" pitchFamily="50" charset="-128"/>
                <a:ea typeface="Meiryo UI" panose="020B0604030504040204" pitchFamily="50" charset="-128"/>
              </a:rPr>
              <a:t>の連携内容</a:t>
            </a:r>
            <a:endParaRPr lang="en-US" altLang="ja-JP"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7386" y="2619308"/>
            <a:ext cx="3040170" cy="4053560"/>
          </a:xfrm>
          <a:prstGeom prst="rect">
            <a:avLst/>
          </a:prstGeom>
        </p:spPr>
      </p:pic>
      <p:pic>
        <p:nvPicPr>
          <p:cNvPr id="12" name="図 11"/>
          <p:cNvPicPr/>
          <p:nvPr/>
        </p:nvPicPr>
        <p:blipFill rotWithShape="1">
          <a:blip r:embed="rId3" cstate="print">
            <a:extLst>
              <a:ext uri="{28A0092B-C50C-407E-A947-70E740481C1C}">
                <a14:useLocalDpi xmlns:a14="http://schemas.microsoft.com/office/drawing/2010/main"/>
              </a:ext>
            </a:extLst>
          </a:blip>
          <a:srcRect/>
          <a:stretch/>
        </p:blipFill>
        <p:spPr>
          <a:xfrm rot="5400000">
            <a:off x="3677509" y="2415224"/>
            <a:ext cx="2138082" cy="2093744"/>
          </a:xfrm>
          <a:prstGeom prst="rect">
            <a:avLst/>
          </a:prstGeom>
        </p:spPr>
      </p:pic>
      <p:pic>
        <p:nvPicPr>
          <p:cNvPr id="6" name="図 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80516" y="1001998"/>
            <a:ext cx="5176377" cy="2511018"/>
          </a:xfrm>
          <a:prstGeom prst="rect">
            <a:avLst/>
          </a:prstGeom>
        </p:spPr>
      </p:pic>
      <p:pic>
        <p:nvPicPr>
          <p:cNvPr id="7" name="図 6"/>
          <p:cNvPicPr>
            <a:picLocks noChangeAspect="1"/>
          </p:cNvPicPr>
          <p:nvPr/>
        </p:nvPicPr>
        <p:blipFill>
          <a:blip r:embed="rId5"/>
          <a:stretch>
            <a:fillRect/>
          </a:stretch>
        </p:blipFill>
        <p:spPr>
          <a:xfrm>
            <a:off x="6714332" y="4225999"/>
            <a:ext cx="4610387" cy="2592077"/>
          </a:xfrm>
          <a:prstGeom prst="rect">
            <a:avLst/>
          </a:prstGeom>
        </p:spPr>
      </p:pic>
      <p:pic>
        <p:nvPicPr>
          <p:cNvPr id="11" name="図 10"/>
          <p:cNvPicPr/>
          <p:nvPr/>
        </p:nvPicPr>
        <p:blipFill>
          <a:blip r:embed="rId6" cstate="print">
            <a:extLst>
              <a:ext uri="{28A0092B-C50C-407E-A947-70E740481C1C}">
                <a14:useLocalDpi xmlns:a14="http://schemas.microsoft.com/office/drawing/2010/main"/>
              </a:ext>
            </a:extLst>
          </a:blip>
          <a:stretch>
            <a:fillRect/>
          </a:stretch>
        </p:blipFill>
        <p:spPr>
          <a:xfrm rot="5400000">
            <a:off x="3218384" y="4576058"/>
            <a:ext cx="2472944" cy="1854493"/>
          </a:xfrm>
          <a:prstGeom prst="rect">
            <a:avLst/>
          </a:prstGeom>
        </p:spPr>
      </p:pic>
      <p:sp>
        <p:nvSpPr>
          <p:cNvPr id="15" name="テキスト ボックス 14"/>
          <p:cNvSpPr txBox="1"/>
          <p:nvPr/>
        </p:nvSpPr>
        <p:spPr>
          <a:xfrm>
            <a:off x="6714332" y="3546342"/>
            <a:ext cx="4531659" cy="646331"/>
          </a:xfrm>
          <a:prstGeom prst="rect">
            <a:avLst/>
          </a:prstGeom>
          <a:noFill/>
          <a:ln>
            <a:solidFill>
              <a:schemeClr val="accent1"/>
            </a:solidFill>
          </a:ln>
        </p:spPr>
        <p:txBody>
          <a:bodyPr wrap="square" rtlCol="0">
            <a:spAutoFit/>
          </a:bodyPr>
          <a:lstStyle/>
          <a:p>
            <a:pPr algn="ctr"/>
            <a:r>
              <a:rPr lang="ja-JP" altLang="en-US" dirty="0" smtClean="0">
                <a:solidFill>
                  <a:prstClr val="black"/>
                </a:solidFill>
                <a:latin typeface="Meiryo UI" panose="020B0604030504040204" pitchFamily="50" charset="-128"/>
                <a:ea typeface="Meiryo UI" panose="020B0604030504040204" pitchFamily="50" charset="-128"/>
              </a:rPr>
              <a:t>学校紹介プロモーションビデオの製作</a:t>
            </a:r>
            <a:endParaRPr lang="en-US" altLang="ja-JP" dirty="0" smtClean="0">
              <a:solidFill>
                <a:prstClr val="black"/>
              </a:solidFill>
              <a:latin typeface="Meiryo UI" panose="020B0604030504040204" pitchFamily="50" charset="-128"/>
              <a:ea typeface="Meiryo UI" panose="020B0604030504040204" pitchFamily="50" charset="-128"/>
            </a:endParaRPr>
          </a:p>
          <a:p>
            <a:pPr algn="ctr"/>
            <a:r>
              <a:rPr lang="en-US" altLang="ja-JP" dirty="0" smtClean="0">
                <a:solidFill>
                  <a:prstClr val="black"/>
                </a:solidFill>
                <a:latin typeface="Meiryo UI" panose="020B0604030504040204" pitchFamily="50" charset="-128"/>
                <a:ea typeface="Meiryo UI" panose="020B0604030504040204" pitchFamily="50" charset="-128"/>
              </a:rPr>
              <a:t>【7,941</a:t>
            </a:r>
            <a:r>
              <a:rPr lang="ja-JP" altLang="en-US" dirty="0" smtClean="0">
                <a:solidFill>
                  <a:prstClr val="black"/>
                </a:solidFill>
                <a:latin typeface="Meiryo UI" panose="020B0604030504040204" pitchFamily="50" charset="-128"/>
                <a:ea typeface="Meiryo UI" panose="020B0604030504040204" pitchFamily="50" charset="-128"/>
              </a:rPr>
              <a:t>回再生（</a:t>
            </a:r>
            <a:r>
              <a:rPr lang="en-US" altLang="ja-JP" dirty="0" smtClean="0">
                <a:solidFill>
                  <a:prstClr val="black"/>
                </a:solidFill>
                <a:latin typeface="Meiryo UI" panose="020B0604030504040204" pitchFamily="50" charset="-128"/>
                <a:ea typeface="Meiryo UI" panose="020B0604030504040204" pitchFamily="50" charset="-128"/>
              </a:rPr>
              <a:t>8/25</a:t>
            </a:r>
            <a:r>
              <a:rPr lang="ja-JP" altLang="en-US" dirty="0" smtClean="0">
                <a:solidFill>
                  <a:prstClr val="black"/>
                </a:solidFill>
                <a:latin typeface="Meiryo UI" panose="020B0604030504040204" pitchFamily="50" charset="-128"/>
                <a:ea typeface="Meiryo UI" panose="020B0604030504040204" pitchFamily="50" charset="-128"/>
              </a:rPr>
              <a:t>現在）</a:t>
            </a:r>
            <a:r>
              <a:rPr lang="en-US" altLang="ja-JP" dirty="0" smtClean="0">
                <a:solidFill>
                  <a:prstClr val="black"/>
                </a:solidFill>
                <a:latin typeface="Meiryo UI" panose="020B0604030504040204" pitchFamily="50" charset="-128"/>
                <a:ea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16" name="テキスト ボックス 2"/>
          <p:cNvSpPr txBox="1">
            <a:spLocks noChangeArrowheads="1"/>
          </p:cNvSpPr>
          <p:nvPr/>
        </p:nvSpPr>
        <p:spPr bwMode="auto">
          <a:xfrm>
            <a:off x="505893" y="1674276"/>
            <a:ext cx="5139612" cy="646331"/>
          </a:xfrm>
          <a:prstGeom prst="rect">
            <a:avLst/>
          </a:prstGeom>
          <a:solidFill>
            <a:sysClr val="window" lastClr="FFFFFF"/>
          </a:solidFill>
          <a:ln>
            <a:solidFill>
              <a:schemeClr val="accent1"/>
            </a:solidFill>
          </a:ln>
          <a:extLst/>
        </p:spPr>
        <p:txBody>
          <a:bodyPr rot="0" vert="horz" wrap="square" lIns="91440" tIns="45720" rIns="91440" bIns="45720" anchor="t" anchorCtr="0" upright="1">
            <a:spAutoFit/>
          </a:bodyPr>
          <a:lstStyle/>
          <a:p>
            <a:pPr algn="ctr">
              <a:spcAft>
                <a:spcPts val="0"/>
              </a:spcAft>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イベント告知チラシ・ポスターの作成</a:t>
            </a:r>
          </a:p>
          <a:p>
            <a:pPr algn="ctr">
              <a:spcAft>
                <a:spcPts val="0"/>
              </a:spcAft>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（デザイン</a:t>
            </a: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は布施工科</a:t>
            </a: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高校・印刷配架はアリオ八尾）</a:t>
            </a:r>
          </a:p>
        </p:txBody>
      </p:sp>
      <p:sp>
        <p:nvSpPr>
          <p:cNvPr id="17" name="テキスト ボックス 2"/>
          <p:cNvSpPr txBox="1">
            <a:spLocks noChangeArrowheads="1"/>
          </p:cNvSpPr>
          <p:nvPr/>
        </p:nvSpPr>
        <p:spPr bwMode="auto">
          <a:xfrm>
            <a:off x="6504557" y="580908"/>
            <a:ext cx="4728293" cy="646331"/>
          </a:xfrm>
          <a:prstGeom prst="rect">
            <a:avLst/>
          </a:prstGeom>
          <a:solidFill>
            <a:sysClr val="window" lastClr="FFFFFF"/>
          </a:solidFill>
          <a:ln>
            <a:solidFill>
              <a:schemeClr val="accent1"/>
            </a:solidFill>
          </a:ln>
          <a:extLst/>
        </p:spPr>
        <p:txBody>
          <a:bodyPr rot="0" vert="horz" wrap="square" lIns="91440" tIns="45720" rIns="91440" bIns="45720" anchor="t" anchorCtr="0" upright="1">
            <a:spAutoFit/>
          </a:bodyPr>
          <a:lstStyle/>
          <a:p>
            <a:pPr algn="ctr">
              <a:spcAft>
                <a:spcPts val="0"/>
              </a:spcAft>
            </a:pPr>
            <a:r>
              <a:rPr lang="ja-JP" altLang="en-US" kern="100" dirty="0">
                <a:latin typeface="Meiryo UI" panose="020B0604030504040204" pitchFamily="50" charset="-128"/>
                <a:ea typeface="Meiryo UI" panose="020B0604030504040204" pitchFamily="50" charset="-128"/>
                <a:cs typeface="Times New Roman" panose="02020603050405020304" pitchFamily="18" charset="0"/>
              </a:rPr>
              <a:t>夏のイベント全国紹介ページに掲載</a:t>
            </a:r>
          </a:p>
          <a:p>
            <a:pPr algn="ctr">
              <a:spcAft>
                <a:spcPts val="0"/>
              </a:spcAft>
            </a:pPr>
            <a:r>
              <a:rPr lang="ja-JP" altLang="en-US" kern="100" dirty="0" smtClean="0">
                <a:latin typeface="Meiryo UI" panose="020B0604030504040204" pitchFamily="50" charset="-128"/>
                <a:ea typeface="Meiryo UI" panose="020B0604030504040204" pitchFamily="50" charset="-128"/>
                <a:cs typeface="Times New Roman" panose="02020603050405020304" pitchFamily="18" charset="0"/>
              </a:rPr>
              <a:t>（アリオ八尾作成）</a:t>
            </a:r>
            <a:endParaRPr lang="ja-JP" altLang="en-US"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18" name="額縁 17"/>
          <p:cNvSpPr/>
          <p:nvPr/>
        </p:nvSpPr>
        <p:spPr>
          <a:xfrm>
            <a:off x="1660329" y="674387"/>
            <a:ext cx="2585012"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ものづくりワークショップの実施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1704145" y="135083"/>
            <a:ext cx="3544560"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４ー</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参考</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ものづくりワークショップ</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306081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32</a:t>
            </a:fld>
            <a:endParaRPr lang="ja-JP" altLang="en-US" dirty="0">
              <a:solidFill>
                <a:prstClr val="black">
                  <a:tint val="75000"/>
                </a:prstClr>
              </a:solidFill>
            </a:endParaRPr>
          </a:p>
        </p:txBody>
      </p:sp>
      <p:sp>
        <p:nvSpPr>
          <p:cNvPr id="22" name="テキスト ボックス 21"/>
          <p:cNvSpPr txBox="1"/>
          <p:nvPr/>
        </p:nvSpPr>
        <p:spPr>
          <a:xfrm>
            <a:off x="1008531" y="1264225"/>
            <a:ext cx="10811434" cy="1785104"/>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ものづくりワークショップの実施③</a:t>
            </a:r>
            <a:endParaRPr lang="en-US" altLang="ja-JP"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令和４年８月</a:t>
            </a:r>
            <a:r>
              <a:rPr lang="en-US" altLang="ja-JP" dirty="0">
                <a:latin typeface="Meiryo UI" panose="020B0604030504040204" pitchFamily="50" charset="-128"/>
                <a:ea typeface="Meiryo UI" panose="020B0604030504040204" pitchFamily="50" charset="-128"/>
              </a:rPr>
              <a:t>21</a:t>
            </a:r>
            <a:r>
              <a:rPr lang="ja-JP" altLang="en-US" dirty="0" smtClean="0">
                <a:latin typeface="Meiryo UI" panose="020B0604030504040204" pitchFamily="50" charset="-128"/>
                <a:ea typeface="Meiryo UI" panose="020B0604030504040204" pitchFamily="50" charset="-128"/>
              </a:rPr>
              <a:t>日</a:t>
            </a:r>
            <a:r>
              <a:rPr lang="en-US" altLang="ja-JP" dirty="0" smtClean="0">
                <a:latin typeface="Meiryo UI" panose="020B0604030504040204" pitchFamily="50" charset="-128"/>
                <a:ea typeface="Meiryo UI" panose="020B0604030504040204" pitchFamily="50" charset="-128"/>
              </a:rPr>
              <a:t>(</a:t>
            </a:r>
            <a:r>
              <a:rPr lang="ja-JP" altLang="en-US" dirty="0">
                <a:latin typeface="Meiryo UI" panose="020B0604030504040204" pitchFamily="50" charset="-128"/>
                <a:ea typeface="Meiryo UI" panose="020B0604030504040204" pitchFamily="50" charset="-128"/>
              </a:rPr>
              <a:t>日</a:t>
            </a:r>
            <a:r>
              <a:rPr lang="ja-JP" altLang="en-US" dirty="0" smtClean="0">
                <a:latin typeface="Meiryo UI" panose="020B0604030504040204" pitchFamily="50" charset="-128"/>
                <a:ea typeface="Meiryo UI" panose="020B0604030504040204" pitchFamily="50" charset="-128"/>
              </a:rPr>
              <a:t>曜日</a:t>
            </a:r>
            <a:r>
              <a:rPr lang="en-US" altLang="ja-JP"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藤井寺工科高校によるものづくりワークショップ</a:t>
            </a:r>
            <a:r>
              <a:rPr lang="ja-JP" altLang="en-US" dirty="0">
                <a:latin typeface="Meiryo UI" panose="020B0604030504040204" pitchFamily="50" charset="-128"/>
                <a:ea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rPr>
              <a:t>イオン藤井寺ショッピングセンターで</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開催</a:t>
            </a:r>
            <a:r>
              <a:rPr lang="ja-JP" altLang="en-US" dirty="0">
                <a:latin typeface="Meiryo UI" panose="020B0604030504040204" pitchFamily="50" charset="-128"/>
                <a:ea typeface="Meiryo UI" panose="020B0604030504040204" pitchFamily="50" charset="-128"/>
              </a:rPr>
              <a:t>しました。</a:t>
            </a: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本イベント</a:t>
            </a:r>
            <a:r>
              <a:rPr lang="ja-JP" altLang="en-US" dirty="0">
                <a:latin typeface="Meiryo UI" panose="020B0604030504040204" pitchFamily="50" charset="-128"/>
                <a:ea typeface="Meiryo UI" panose="020B0604030504040204" pitchFamily="50" charset="-128"/>
              </a:rPr>
              <a:t>は、大阪府と包括連携協定を締結しているイオン株式会社のご協力により</a:t>
            </a:r>
            <a:r>
              <a:rPr lang="ja-JP" altLang="en-US" dirty="0" smtClean="0">
                <a:latin typeface="Meiryo UI" panose="020B0604030504040204" pitchFamily="50" charset="-128"/>
                <a:ea typeface="Meiryo UI" panose="020B0604030504040204" pitchFamily="50" charset="-128"/>
              </a:rPr>
              <a:t>、藤井寺工科高校の</a:t>
            </a:r>
            <a:r>
              <a:rPr lang="ja-JP" altLang="en-US" dirty="0">
                <a:latin typeface="Meiryo UI" panose="020B0604030504040204" pitchFamily="50" charset="-128"/>
                <a:ea typeface="Meiryo UI" panose="020B0604030504040204" pitchFamily="50" charset="-128"/>
              </a:rPr>
              <a:t>生徒・</a:t>
            </a:r>
            <a:r>
              <a:rPr lang="ja-JP" altLang="en-US" dirty="0" smtClean="0">
                <a:latin typeface="Meiryo UI" panose="020B0604030504040204" pitchFamily="50" charset="-128"/>
                <a:ea typeface="Meiryo UI" panose="020B0604030504040204" pitchFamily="50" charset="-128"/>
              </a:rPr>
              <a:t>教</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員</a:t>
            </a:r>
            <a:r>
              <a:rPr lang="ja-JP" altLang="en-US" dirty="0">
                <a:latin typeface="Meiryo UI" panose="020B0604030504040204" pitchFamily="50" charset="-128"/>
                <a:ea typeface="Meiryo UI" panose="020B0604030504040204" pitchFamily="50" charset="-128"/>
              </a:rPr>
              <a:t>が中心となって、小・中学生及びその保護者を対象とした、ワークショップ（ものづくり体験</a:t>
            </a:r>
            <a:r>
              <a:rPr lang="ja-JP" altLang="en-US" dirty="0" smtClean="0">
                <a:latin typeface="Meiryo UI" panose="020B0604030504040204" pitchFamily="50" charset="-128"/>
                <a:ea typeface="Meiryo UI" panose="020B0604030504040204" pitchFamily="50" charset="-128"/>
              </a:rPr>
              <a:t>や</a:t>
            </a:r>
            <a:r>
              <a:rPr lang="en-US" altLang="ja-JP" dirty="0" smtClean="0">
                <a:latin typeface="Meiryo UI" panose="020B0604030504040204" pitchFamily="50" charset="-128"/>
                <a:ea typeface="Meiryo UI" panose="020B0604030504040204" pitchFamily="50" charset="-128"/>
              </a:rPr>
              <a:t>VR</a:t>
            </a:r>
            <a:r>
              <a:rPr lang="ja-JP" altLang="en-US" dirty="0" smtClean="0">
                <a:latin typeface="Meiryo UI" panose="020B0604030504040204" pitchFamily="50" charset="-128"/>
                <a:ea typeface="Meiryo UI" panose="020B0604030504040204" pitchFamily="50" charset="-128"/>
              </a:rPr>
              <a:t>体験</a:t>
            </a:r>
            <a:r>
              <a:rPr lang="ja-JP" altLang="en-US" dirty="0">
                <a:latin typeface="Meiryo UI" panose="020B0604030504040204" pitchFamily="50" charset="-128"/>
                <a:ea typeface="Meiryo UI" panose="020B0604030504040204" pitchFamily="50" charset="-128"/>
              </a:rPr>
              <a:t>など）</a:t>
            </a:r>
            <a:r>
              <a:rPr lang="ja-JP" altLang="en-US" dirty="0" smtClean="0">
                <a:latin typeface="Meiryo UI" panose="020B0604030504040204" pitchFamily="50" charset="-128"/>
                <a:ea typeface="Meiryo UI" panose="020B0604030504040204" pitchFamily="50" charset="-128"/>
              </a:rPr>
              <a:t>を</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実施</a:t>
            </a:r>
            <a:r>
              <a:rPr lang="ja-JP" altLang="en-US" dirty="0">
                <a:latin typeface="Meiryo UI" panose="020B0604030504040204" pitchFamily="50" charset="-128"/>
                <a:ea typeface="Meiryo UI" panose="020B0604030504040204" pitchFamily="50" charset="-128"/>
              </a:rPr>
              <a:t>しました。</a:t>
            </a:r>
          </a:p>
        </p:txBody>
      </p:sp>
      <p:pic>
        <p:nvPicPr>
          <p:cNvPr id="6" name="図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360" y="3443043"/>
            <a:ext cx="2378996" cy="1794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テキスト ボックス 14"/>
          <p:cNvSpPr txBox="1"/>
          <p:nvPr/>
        </p:nvSpPr>
        <p:spPr>
          <a:xfrm>
            <a:off x="1075765" y="3042933"/>
            <a:ext cx="5768788" cy="400110"/>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ものづくりワークショップ当日の活動状況・内容</a:t>
            </a:r>
            <a:endParaRPr lang="en-US" altLang="ja-JP" dirty="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34137" y="4938252"/>
            <a:ext cx="2378996" cy="17946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図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41568" y="3525142"/>
            <a:ext cx="4327226" cy="3025229"/>
          </a:xfrm>
          <a:prstGeom prst="rect">
            <a:avLst/>
          </a:prstGeom>
        </p:spPr>
      </p:pic>
      <p:pic>
        <p:nvPicPr>
          <p:cNvPr id="16" name="図 1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16925" y="3036141"/>
            <a:ext cx="1968069" cy="1625209"/>
          </a:xfrm>
          <a:prstGeom prst="rect">
            <a:avLst/>
          </a:prstGeom>
        </p:spPr>
      </p:pic>
      <p:pic>
        <p:nvPicPr>
          <p:cNvPr id="17" name="図 16"/>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999763" y="3042933"/>
            <a:ext cx="3394813" cy="2532221"/>
          </a:xfrm>
          <a:prstGeom prst="rect">
            <a:avLst/>
          </a:prstGeom>
        </p:spPr>
      </p:pic>
      <p:sp>
        <p:nvSpPr>
          <p:cNvPr id="13" name="額縁 12"/>
          <p:cNvSpPr/>
          <p:nvPr/>
        </p:nvSpPr>
        <p:spPr>
          <a:xfrm>
            <a:off x="1660329" y="674387"/>
            <a:ext cx="2585012"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ものづくりワークショップの実施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14" name="正方形/長方形 13"/>
          <p:cNvSpPr/>
          <p:nvPr/>
        </p:nvSpPr>
        <p:spPr>
          <a:xfrm>
            <a:off x="1704145" y="135083"/>
            <a:ext cx="3544560"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４ー</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参考</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ものづくりワークショップ</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088620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33</a:t>
            </a:fld>
            <a:endParaRPr lang="ja-JP" altLang="en-US" dirty="0">
              <a:solidFill>
                <a:prstClr val="black">
                  <a:tint val="75000"/>
                </a:prstClr>
              </a:solidFill>
            </a:endParaRPr>
          </a:p>
        </p:txBody>
      </p:sp>
      <p:pic>
        <p:nvPicPr>
          <p:cNvPr id="5" name="図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20208" y="1103774"/>
            <a:ext cx="4352552" cy="2498098"/>
          </a:xfrm>
          <a:prstGeom prst="rect">
            <a:avLst/>
          </a:prstGeom>
        </p:spPr>
      </p:pic>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52459" y="3641825"/>
            <a:ext cx="2216524" cy="3144752"/>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61438" y="3410336"/>
            <a:ext cx="2618955" cy="3202408"/>
          </a:xfrm>
          <a:prstGeom prst="rect">
            <a:avLst/>
          </a:prstGeom>
        </p:spPr>
      </p:pic>
      <p:sp>
        <p:nvSpPr>
          <p:cNvPr id="12" name="テキスト ボックス 11"/>
          <p:cNvSpPr txBox="1"/>
          <p:nvPr/>
        </p:nvSpPr>
        <p:spPr>
          <a:xfrm>
            <a:off x="8182485" y="694489"/>
            <a:ext cx="3227999" cy="369332"/>
          </a:xfrm>
          <a:prstGeom prst="rect">
            <a:avLst/>
          </a:prstGeom>
          <a:noFill/>
          <a:ln>
            <a:solidFill>
              <a:schemeClr val="accent1"/>
            </a:solidFill>
          </a:ln>
        </p:spPr>
        <p:txBody>
          <a:bodyPr wrap="square" rtlCol="0">
            <a:spAutoFit/>
          </a:bodyPr>
          <a:lstStyle/>
          <a:p>
            <a:pPr algn="ctr"/>
            <a:r>
              <a:rPr lang="ja-JP" altLang="en-US" dirty="0" smtClean="0">
                <a:solidFill>
                  <a:prstClr val="black"/>
                </a:solidFill>
                <a:latin typeface="Meiryo UI" panose="020B0604030504040204" pitchFamily="50" charset="-128"/>
                <a:ea typeface="Meiryo UI" panose="020B0604030504040204" pitchFamily="50" charset="-128"/>
              </a:rPr>
              <a:t>毎日新聞への掲載</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13" name="テキスト ボックス 12"/>
          <p:cNvSpPr txBox="1"/>
          <p:nvPr/>
        </p:nvSpPr>
        <p:spPr>
          <a:xfrm>
            <a:off x="4921624" y="2759686"/>
            <a:ext cx="2630009" cy="646331"/>
          </a:xfrm>
          <a:prstGeom prst="rect">
            <a:avLst/>
          </a:prstGeom>
          <a:noFill/>
          <a:ln>
            <a:solidFill>
              <a:schemeClr val="accent1"/>
            </a:solidFill>
          </a:ln>
        </p:spPr>
        <p:txBody>
          <a:bodyPr wrap="square" rtlCol="0">
            <a:spAutoFit/>
          </a:bodyPr>
          <a:lstStyle/>
          <a:p>
            <a:pPr algn="ctr"/>
            <a:r>
              <a:rPr lang="ja-JP" altLang="en-US" dirty="0" smtClean="0">
                <a:solidFill>
                  <a:prstClr val="black"/>
                </a:solidFill>
                <a:latin typeface="Meiryo UI" panose="020B0604030504040204" pitchFamily="50" charset="-128"/>
                <a:ea typeface="Meiryo UI" panose="020B0604030504040204" pitchFamily="50" charset="-128"/>
              </a:rPr>
              <a:t>イオンモールホームページや</a:t>
            </a:r>
            <a:endParaRPr lang="en-US" altLang="ja-JP" dirty="0" smtClean="0">
              <a:solidFill>
                <a:prstClr val="black"/>
              </a:solidFill>
              <a:latin typeface="Meiryo UI" panose="020B0604030504040204" pitchFamily="50" charset="-128"/>
              <a:ea typeface="Meiryo UI" panose="020B0604030504040204" pitchFamily="50" charset="-128"/>
            </a:endParaRPr>
          </a:p>
          <a:p>
            <a:pPr algn="ctr"/>
            <a:r>
              <a:rPr lang="ja-JP" altLang="en-US" dirty="0" smtClean="0">
                <a:solidFill>
                  <a:prstClr val="black"/>
                </a:solidFill>
                <a:latin typeface="Meiryo UI" panose="020B0604030504040204" pitchFamily="50" charset="-128"/>
                <a:ea typeface="Meiryo UI" panose="020B0604030504040204" pitchFamily="50" charset="-128"/>
              </a:rPr>
              <a:t>イオンモールアプリへの掲載</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14" name="テキスト ボックス 13"/>
          <p:cNvSpPr txBox="1"/>
          <p:nvPr/>
        </p:nvSpPr>
        <p:spPr>
          <a:xfrm>
            <a:off x="7620208" y="3672653"/>
            <a:ext cx="1852622" cy="369332"/>
          </a:xfrm>
          <a:prstGeom prst="rect">
            <a:avLst/>
          </a:prstGeom>
          <a:noFill/>
          <a:ln>
            <a:solidFill>
              <a:schemeClr val="accent1"/>
            </a:solidFill>
          </a:ln>
        </p:spPr>
        <p:txBody>
          <a:bodyPr wrap="square" rtlCol="0">
            <a:spAutoFit/>
          </a:bodyPr>
          <a:lstStyle/>
          <a:p>
            <a:pPr algn="ctr"/>
            <a:r>
              <a:rPr lang="ja-JP" altLang="en-US" dirty="0" smtClean="0">
                <a:solidFill>
                  <a:prstClr val="black"/>
                </a:solidFill>
                <a:latin typeface="Meiryo UI" panose="020B0604030504040204" pitchFamily="50" charset="-128"/>
                <a:ea typeface="Meiryo UI" panose="020B0604030504040204" pitchFamily="50" charset="-128"/>
              </a:rPr>
              <a:t>館内</a:t>
            </a:r>
            <a:r>
              <a:rPr lang="en-US" altLang="ja-JP" dirty="0" smtClean="0">
                <a:solidFill>
                  <a:prstClr val="black"/>
                </a:solidFill>
                <a:latin typeface="Meiryo UI" panose="020B0604030504040204" pitchFamily="50" charset="-128"/>
                <a:ea typeface="Meiryo UI" panose="020B0604030504040204" pitchFamily="50" charset="-128"/>
              </a:rPr>
              <a:t>POP</a:t>
            </a:r>
            <a:r>
              <a:rPr lang="ja-JP" altLang="en-US" dirty="0" smtClean="0">
                <a:solidFill>
                  <a:prstClr val="black"/>
                </a:solidFill>
                <a:latin typeface="Meiryo UI" panose="020B0604030504040204" pitchFamily="50" charset="-128"/>
                <a:ea typeface="Meiryo UI" panose="020B0604030504040204" pitchFamily="50" charset="-128"/>
              </a:rPr>
              <a:t>の作成</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1005879" y="1354166"/>
            <a:ext cx="4772776" cy="400110"/>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ものづくりワークショップの</a:t>
            </a:r>
            <a:r>
              <a:rPr lang="en-US" altLang="ja-JP" sz="2000" dirty="0" smtClean="0">
                <a:latin typeface="Meiryo UI" panose="020B0604030504040204" pitchFamily="50" charset="-128"/>
                <a:ea typeface="Meiryo UI" panose="020B0604030504040204" pitchFamily="50" charset="-128"/>
              </a:rPr>
              <a:t>PR</a:t>
            </a:r>
            <a:endParaRPr lang="en-US" altLang="ja-JP"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117895" y="1755946"/>
            <a:ext cx="5924755" cy="2031325"/>
          </a:xfrm>
          <a:prstGeom prst="rect">
            <a:avLst/>
          </a:prstGeom>
          <a:noFill/>
        </p:spPr>
        <p:txBody>
          <a:bodyPr wrap="square" rtlCol="0">
            <a:spAutoFit/>
          </a:bodyPr>
          <a:lstStyle/>
          <a:p>
            <a:r>
              <a:rPr lang="ja-JP" altLang="en-US" dirty="0" smtClean="0">
                <a:solidFill>
                  <a:prstClr val="black"/>
                </a:solidFill>
                <a:latin typeface="Meiryo UI" panose="020B0604030504040204" pitchFamily="50" charset="-128"/>
                <a:ea typeface="Meiryo UI" panose="020B0604030504040204" pitchFamily="50" charset="-128"/>
              </a:rPr>
              <a:t>・イオン藤井寺</a:t>
            </a:r>
            <a:r>
              <a:rPr lang="en-US" altLang="ja-JP" dirty="0" smtClean="0">
                <a:solidFill>
                  <a:prstClr val="black"/>
                </a:solidFill>
                <a:latin typeface="Meiryo UI" panose="020B0604030504040204" pitchFamily="50" charset="-128"/>
                <a:ea typeface="Meiryo UI" panose="020B0604030504040204" pitchFamily="50" charset="-128"/>
              </a:rPr>
              <a:t>SC</a:t>
            </a:r>
            <a:r>
              <a:rPr lang="ja-JP" altLang="en-US" dirty="0" smtClean="0">
                <a:solidFill>
                  <a:prstClr val="black"/>
                </a:solidFill>
                <a:latin typeface="Meiryo UI" panose="020B0604030504040204" pitchFamily="50" charset="-128"/>
                <a:ea typeface="Meiryo UI" panose="020B0604030504040204" pitchFamily="50" charset="-128"/>
              </a:rPr>
              <a:t>（ショッピングセンター）ホームページへの掲載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・イオンモールアプリへの掲載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・も</a:t>
            </a:r>
            <a:r>
              <a:rPr lang="ja-JP" altLang="en-US" dirty="0" err="1" smtClean="0">
                <a:solidFill>
                  <a:prstClr val="black"/>
                </a:solidFill>
                <a:latin typeface="Meiryo UI" panose="020B0604030504040204" pitchFamily="50" charset="-128"/>
                <a:ea typeface="Meiryo UI" panose="020B0604030504040204" pitchFamily="50" charset="-128"/>
              </a:rPr>
              <a:t>ずやん</a:t>
            </a:r>
            <a:r>
              <a:rPr lang="ja-JP" altLang="en-US" dirty="0" smtClean="0">
                <a:solidFill>
                  <a:prstClr val="black"/>
                </a:solidFill>
                <a:latin typeface="Meiryo UI" panose="020B0604030504040204" pitchFamily="50" charset="-128"/>
                <a:ea typeface="Meiryo UI" panose="020B0604030504040204" pitchFamily="50" charset="-128"/>
              </a:rPr>
              <a:t>予定表への掲載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・学校ホームページへの掲載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・イオン藤井寺</a:t>
            </a:r>
            <a:r>
              <a:rPr lang="en-US" altLang="ja-JP" dirty="0" smtClean="0">
                <a:solidFill>
                  <a:prstClr val="black"/>
                </a:solidFill>
                <a:latin typeface="Meiryo UI" panose="020B0604030504040204" pitchFamily="50" charset="-128"/>
                <a:ea typeface="Meiryo UI" panose="020B0604030504040204" pitchFamily="50" charset="-128"/>
              </a:rPr>
              <a:t>SC</a:t>
            </a:r>
            <a:r>
              <a:rPr lang="ja-JP" altLang="en-US" dirty="0" smtClean="0">
                <a:solidFill>
                  <a:prstClr val="black"/>
                </a:solidFill>
                <a:latin typeface="Meiryo UI" panose="020B0604030504040204" pitchFamily="50" charset="-128"/>
                <a:ea typeface="Meiryo UI" panose="020B0604030504040204" pitchFamily="50" charset="-128"/>
              </a:rPr>
              <a:t>館内での告知</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a:solidFill>
                  <a:prstClr val="black"/>
                </a:solidFill>
                <a:latin typeface="Meiryo UI" panose="020B0604030504040204" pitchFamily="50" charset="-128"/>
                <a:ea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rPr>
              <a:t>（ポスター・チラシは藤井寺工科作成）</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・毎日新聞への掲載</a:t>
            </a:r>
            <a:endParaRPr lang="en-US" altLang="ja-JP" dirty="0" smtClean="0">
              <a:solidFill>
                <a:prstClr val="black"/>
              </a:solidFill>
              <a:latin typeface="Meiryo UI" panose="020B0604030504040204" pitchFamily="50" charset="-128"/>
              <a:ea typeface="Meiryo UI" panose="020B0604030504040204" pitchFamily="50" charset="-128"/>
            </a:endParaRPr>
          </a:p>
        </p:txBody>
      </p:sp>
      <p:pic>
        <p:nvPicPr>
          <p:cNvPr id="8" name="図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608729" y="3787271"/>
            <a:ext cx="2129077" cy="3008558"/>
          </a:xfrm>
          <a:prstGeom prst="rect">
            <a:avLst/>
          </a:prstGeom>
        </p:spPr>
      </p:pic>
      <p:sp>
        <p:nvSpPr>
          <p:cNvPr id="18" name="テキスト ボックス 17"/>
          <p:cNvSpPr txBox="1"/>
          <p:nvPr/>
        </p:nvSpPr>
        <p:spPr>
          <a:xfrm>
            <a:off x="142099" y="4230511"/>
            <a:ext cx="2354814" cy="646331"/>
          </a:xfrm>
          <a:prstGeom prst="rect">
            <a:avLst/>
          </a:prstGeom>
          <a:noFill/>
          <a:ln>
            <a:solidFill>
              <a:schemeClr val="accent1"/>
            </a:solidFill>
          </a:ln>
        </p:spPr>
        <p:txBody>
          <a:bodyPr wrap="square" rtlCol="0">
            <a:spAutoFit/>
          </a:bodyPr>
          <a:lstStyle/>
          <a:p>
            <a:pPr algn="ctr"/>
            <a:r>
              <a:rPr lang="ja-JP" altLang="en-US" dirty="0" smtClean="0">
                <a:solidFill>
                  <a:prstClr val="black"/>
                </a:solidFill>
                <a:latin typeface="Meiryo UI" panose="020B0604030504040204" pitchFamily="50" charset="-128"/>
                <a:ea typeface="Meiryo UI" panose="020B0604030504040204" pitchFamily="50" charset="-128"/>
              </a:rPr>
              <a:t>告知チラシ・ポスター（藤井寺工科作成）</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17" name="額縁 16"/>
          <p:cNvSpPr/>
          <p:nvPr/>
        </p:nvSpPr>
        <p:spPr>
          <a:xfrm>
            <a:off x="1660329" y="674387"/>
            <a:ext cx="2585012"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ものづくりワークショップの実施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19" name="正方形/長方形 18"/>
          <p:cNvSpPr/>
          <p:nvPr/>
        </p:nvSpPr>
        <p:spPr>
          <a:xfrm>
            <a:off x="1704145" y="135083"/>
            <a:ext cx="3544560"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４ー</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参考</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ものづくりワークショップ</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713898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オブジェクト 18"/>
          <p:cNvGraphicFramePr>
            <a:graphicFrameLocks noChangeAspect="1"/>
          </p:cNvGraphicFramePr>
          <p:nvPr>
            <p:extLst>
              <p:ext uri="{D42A27DB-BD31-4B8C-83A1-F6EECF244321}">
                <p14:modId xmlns:p14="http://schemas.microsoft.com/office/powerpoint/2010/main" val="1946406034"/>
              </p:ext>
            </p:extLst>
          </p:nvPr>
        </p:nvGraphicFramePr>
        <p:xfrm>
          <a:off x="5119234" y="1241346"/>
          <a:ext cx="4677251" cy="3305183"/>
        </p:xfrm>
        <a:graphic>
          <a:graphicData uri="http://schemas.openxmlformats.org/presentationml/2006/ole">
            <mc:AlternateContent xmlns:mc="http://schemas.openxmlformats.org/markup-compatibility/2006">
              <mc:Choice xmlns:v="urn:schemas-microsoft-com:vml" Requires="v">
                <p:oleObj spid="_x0000_s1128" name="Acrobat Document" r:id="rId3" imgW="8020012" imgH="5667018" progId="AcroExch.Document.DC">
                  <p:embed/>
                </p:oleObj>
              </mc:Choice>
              <mc:Fallback>
                <p:oleObj name="Acrobat Document" r:id="rId3" imgW="8020012" imgH="5667018" progId="AcroExch.Document.DC">
                  <p:embed/>
                  <p:pic>
                    <p:nvPicPr>
                      <p:cNvPr id="0" name=""/>
                      <p:cNvPicPr/>
                      <p:nvPr/>
                    </p:nvPicPr>
                    <p:blipFill>
                      <a:blip r:embed="rId4"/>
                      <a:stretch>
                        <a:fillRect/>
                      </a:stretch>
                    </p:blipFill>
                    <p:spPr>
                      <a:xfrm>
                        <a:off x="5119234" y="1241346"/>
                        <a:ext cx="4677251" cy="3305183"/>
                      </a:xfrm>
                      <a:prstGeom prst="rect">
                        <a:avLst/>
                      </a:prstGeom>
                    </p:spPr>
                  </p:pic>
                </p:oleObj>
              </mc:Fallback>
            </mc:AlternateContent>
          </a:graphicData>
        </a:graphic>
      </p:graphicFrame>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34</a:t>
            </a:fld>
            <a:endParaRPr lang="ja-JP" altLang="en-US" dirty="0">
              <a:solidFill>
                <a:prstClr val="black">
                  <a:tint val="75000"/>
                </a:prstClr>
              </a:solidFill>
            </a:endParaRPr>
          </a:p>
        </p:txBody>
      </p:sp>
      <p:sp>
        <p:nvSpPr>
          <p:cNvPr id="15" name="テキスト ボックス 14"/>
          <p:cNvSpPr txBox="1"/>
          <p:nvPr/>
        </p:nvSpPr>
        <p:spPr>
          <a:xfrm>
            <a:off x="1005879" y="1354166"/>
            <a:ext cx="4772776" cy="707886"/>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大阪府広報担当副知事「</a:t>
            </a:r>
            <a:r>
              <a:rPr lang="ja-JP" altLang="en-US" sz="2000" dirty="0" smtClean="0">
                <a:latin typeface="Meiryo UI" panose="020B0604030504040204" pitchFamily="50" charset="-128"/>
                <a:ea typeface="Meiryo UI" panose="020B0604030504040204" pitchFamily="50" charset="-128"/>
              </a:rPr>
              <a:t>もずやん」を</a:t>
            </a:r>
            <a:endParaRPr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活用した</a:t>
            </a:r>
            <a:r>
              <a:rPr lang="en-US" altLang="ja-JP" sz="2000" dirty="0" smtClean="0">
                <a:latin typeface="Meiryo UI" panose="020B0604030504040204" pitchFamily="50" charset="-128"/>
                <a:ea typeface="Meiryo UI" panose="020B0604030504040204" pitchFamily="50" charset="-128"/>
              </a:rPr>
              <a:t>PR</a:t>
            </a:r>
            <a:endParaRPr lang="en-US" altLang="ja-JP" dirty="0">
              <a:latin typeface="Meiryo UI" panose="020B0604030504040204" pitchFamily="50" charset="-128"/>
              <a:ea typeface="Meiryo UI" panose="020B0604030504040204" pitchFamily="50" charset="-128"/>
            </a:endParaRPr>
          </a:p>
        </p:txBody>
      </p:sp>
      <p:sp>
        <p:nvSpPr>
          <p:cNvPr id="16" name="テキスト ボックス 15"/>
          <p:cNvSpPr txBox="1"/>
          <p:nvPr/>
        </p:nvSpPr>
        <p:spPr>
          <a:xfrm>
            <a:off x="1117896" y="2091097"/>
            <a:ext cx="4153352" cy="1477328"/>
          </a:xfrm>
          <a:prstGeom prst="rect">
            <a:avLst/>
          </a:prstGeom>
          <a:noFill/>
        </p:spPr>
        <p:txBody>
          <a:bodyPr wrap="square" rtlCol="0">
            <a:spAutoFit/>
          </a:bodyPr>
          <a:lstStyle/>
          <a:p>
            <a:r>
              <a:rPr lang="ja-JP" altLang="en-US" dirty="0" smtClean="0">
                <a:solidFill>
                  <a:prstClr val="black"/>
                </a:solidFill>
                <a:latin typeface="Meiryo UI" panose="020B0604030504040204" pitchFamily="50" charset="-128"/>
                <a:ea typeface="Meiryo UI" panose="020B0604030504040204" pitchFamily="50" charset="-128"/>
              </a:rPr>
              <a:t>・も</a:t>
            </a:r>
            <a:r>
              <a:rPr lang="ja-JP" altLang="en-US" dirty="0" err="1" smtClean="0">
                <a:solidFill>
                  <a:prstClr val="black"/>
                </a:solidFill>
                <a:latin typeface="Meiryo UI" panose="020B0604030504040204" pitchFamily="50" charset="-128"/>
                <a:ea typeface="Meiryo UI" panose="020B0604030504040204" pitchFamily="50" charset="-128"/>
              </a:rPr>
              <a:t>ずやん</a:t>
            </a:r>
            <a:r>
              <a:rPr lang="ja-JP" altLang="en-US" dirty="0" smtClean="0">
                <a:solidFill>
                  <a:prstClr val="black"/>
                </a:solidFill>
                <a:latin typeface="Meiryo UI" panose="020B0604030504040204" pitchFamily="50" charset="-128"/>
                <a:ea typeface="Meiryo UI" panose="020B0604030504040204" pitchFamily="50" charset="-128"/>
              </a:rPr>
              <a:t>予定表へのイベント告知掲載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・も</a:t>
            </a:r>
            <a:r>
              <a:rPr lang="ja-JP" altLang="en-US" dirty="0" err="1" smtClean="0">
                <a:solidFill>
                  <a:prstClr val="black"/>
                </a:solidFill>
                <a:latin typeface="Meiryo UI" panose="020B0604030504040204" pitchFamily="50" charset="-128"/>
                <a:ea typeface="Meiryo UI" panose="020B0604030504040204" pitchFamily="50" charset="-128"/>
              </a:rPr>
              <a:t>ずやん</a:t>
            </a:r>
            <a:r>
              <a:rPr lang="ja-JP" altLang="en-US" dirty="0" smtClean="0">
                <a:solidFill>
                  <a:prstClr val="black"/>
                </a:solidFill>
                <a:latin typeface="Meiryo UI" panose="020B0604030504040204" pitchFamily="50" charset="-128"/>
                <a:ea typeface="Meiryo UI" panose="020B0604030504040204" pitchFamily="50" charset="-128"/>
              </a:rPr>
              <a:t>との撮影会</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・イベントオリジナルノベルティのプレゼント（缶バッジやカード）</a:t>
            </a:r>
            <a:endParaRPr lang="en-US" altLang="ja-JP" dirty="0" smtClean="0">
              <a:solidFill>
                <a:prstClr val="black"/>
              </a:solidFill>
              <a:latin typeface="Meiryo UI" panose="020B0604030504040204" pitchFamily="50" charset="-128"/>
              <a:ea typeface="Meiryo UI" panose="020B0604030504040204" pitchFamily="50" charset="-128"/>
            </a:endParaRPr>
          </a:p>
          <a:p>
            <a:r>
              <a:rPr lang="ja-JP" altLang="en-US" dirty="0" smtClean="0">
                <a:solidFill>
                  <a:prstClr val="black"/>
                </a:solidFill>
                <a:latin typeface="Meiryo UI" panose="020B0604030504040204" pitchFamily="50" charset="-128"/>
                <a:ea typeface="Meiryo UI" panose="020B0604030504040204" pitchFamily="50" charset="-128"/>
              </a:rPr>
              <a:t>・塗り絵の配布（工業系高校</a:t>
            </a:r>
            <a:r>
              <a:rPr lang="en-US" altLang="ja-JP" dirty="0" smtClean="0">
                <a:solidFill>
                  <a:prstClr val="black"/>
                </a:solidFill>
                <a:latin typeface="Meiryo UI" panose="020B0604030504040204" pitchFamily="50" charset="-128"/>
                <a:ea typeface="Meiryo UI" panose="020B0604030504040204" pitchFamily="50" charset="-128"/>
              </a:rPr>
              <a:t>PR</a:t>
            </a:r>
            <a:r>
              <a:rPr lang="ja-JP" altLang="en-US" dirty="0" smtClean="0">
                <a:solidFill>
                  <a:prstClr val="black"/>
                </a:solidFill>
                <a:latin typeface="Meiryo UI" panose="020B0604030504040204" pitchFamily="50" charset="-128"/>
                <a:ea typeface="Meiryo UI" panose="020B0604030504040204" pitchFamily="50" charset="-128"/>
              </a:rPr>
              <a:t>チラシ）</a:t>
            </a:r>
            <a:endParaRPr lang="en-US" altLang="ja-JP" dirty="0" smtClean="0">
              <a:solidFill>
                <a:prstClr val="black"/>
              </a:solidFill>
              <a:latin typeface="Meiryo UI" panose="020B0604030504040204" pitchFamily="50" charset="-128"/>
              <a:ea typeface="Meiryo UI" panose="020B0604030504040204" pitchFamily="50" charset="-128"/>
            </a:endParaRPr>
          </a:p>
        </p:txBody>
      </p:sp>
      <p:sp>
        <p:nvSpPr>
          <p:cNvPr id="18" name="テキスト ボックス 17"/>
          <p:cNvSpPr txBox="1"/>
          <p:nvPr/>
        </p:nvSpPr>
        <p:spPr>
          <a:xfrm>
            <a:off x="5271248" y="872014"/>
            <a:ext cx="5096434" cy="369332"/>
          </a:xfrm>
          <a:prstGeom prst="rect">
            <a:avLst/>
          </a:prstGeom>
          <a:noFill/>
          <a:ln>
            <a:solidFill>
              <a:schemeClr val="accent1"/>
            </a:solidFill>
          </a:ln>
        </p:spPr>
        <p:txBody>
          <a:bodyPr wrap="square" rtlCol="0">
            <a:spAutoFit/>
          </a:bodyPr>
          <a:lstStyle/>
          <a:p>
            <a:pPr algn="ctr"/>
            <a:r>
              <a:rPr lang="en-US" altLang="ja-JP" dirty="0" smtClean="0">
                <a:solidFill>
                  <a:prstClr val="black"/>
                </a:solidFill>
                <a:latin typeface="Meiryo UI" panose="020B0604030504040204" pitchFamily="50" charset="-128"/>
                <a:ea typeface="Meiryo UI" panose="020B0604030504040204" pitchFamily="50" charset="-128"/>
              </a:rPr>
              <a:t>PR</a:t>
            </a:r>
            <a:r>
              <a:rPr lang="ja-JP" altLang="en-US" dirty="0" smtClean="0">
                <a:solidFill>
                  <a:prstClr val="black"/>
                </a:solidFill>
                <a:latin typeface="Meiryo UI" panose="020B0604030504040204" pitchFamily="50" charset="-128"/>
                <a:ea typeface="Meiryo UI" panose="020B0604030504040204" pitchFamily="50" charset="-128"/>
              </a:rPr>
              <a:t>塗り絵の配布（表：塗り絵　裏：工業系</a:t>
            </a:r>
            <a:r>
              <a:rPr lang="en-US" altLang="ja-JP" dirty="0" smtClean="0">
                <a:solidFill>
                  <a:prstClr val="black"/>
                </a:solidFill>
                <a:latin typeface="Meiryo UI" panose="020B0604030504040204" pitchFamily="50" charset="-128"/>
                <a:ea typeface="Meiryo UI" panose="020B0604030504040204" pitchFamily="50" charset="-128"/>
              </a:rPr>
              <a:t>PR</a:t>
            </a:r>
            <a:r>
              <a:rPr lang="ja-JP" altLang="en-US" dirty="0" smtClean="0">
                <a:solidFill>
                  <a:prstClr val="black"/>
                </a:solidFill>
                <a:latin typeface="Meiryo UI" panose="020B0604030504040204" pitchFamily="50" charset="-128"/>
                <a:ea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6916" y="3791997"/>
            <a:ext cx="3677833" cy="27583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20" name="オブジェクト 19"/>
          <p:cNvGraphicFramePr>
            <a:graphicFrameLocks noChangeAspect="1"/>
          </p:cNvGraphicFramePr>
          <p:nvPr>
            <p:extLst>
              <p:ext uri="{D42A27DB-BD31-4B8C-83A1-F6EECF244321}">
                <p14:modId xmlns:p14="http://schemas.microsoft.com/office/powerpoint/2010/main" val="3072998796"/>
              </p:ext>
            </p:extLst>
          </p:nvPr>
        </p:nvGraphicFramePr>
        <p:xfrm>
          <a:off x="9779993" y="1354166"/>
          <a:ext cx="2236302" cy="3164386"/>
        </p:xfrm>
        <a:graphic>
          <a:graphicData uri="http://schemas.openxmlformats.org/presentationml/2006/ole">
            <mc:AlternateContent xmlns:mc="http://schemas.openxmlformats.org/markup-compatibility/2006">
              <mc:Choice xmlns:v="urn:schemas-microsoft-com:vml" Requires="v">
                <p:oleObj spid="_x0000_s1129" name="Acrobat Document" r:id="rId6" imgW="5667037" imgH="8019948" progId="AcroExch.Document.DC">
                  <p:embed/>
                </p:oleObj>
              </mc:Choice>
              <mc:Fallback>
                <p:oleObj name="Acrobat Document" r:id="rId6" imgW="5667037" imgH="8019948" progId="AcroExch.Document.DC">
                  <p:embed/>
                  <p:pic>
                    <p:nvPicPr>
                      <p:cNvPr id="0" name=""/>
                      <p:cNvPicPr/>
                      <p:nvPr/>
                    </p:nvPicPr>
                    <p:blipFill>
                      <a:blip r:embed="rId7"/>
                      <a:stretch>
                        <a:fillRect/>
                      </a:stretch>
                    </p:blipFill>
                    <p:spPr>
                      <a:xfrm>
                        <a:off x="9779993" y="1354166"/>
                        <a:ext cx="2236302" cy="3164386"/>
                      </a:xfrm>
                      <a:prstGeom prst="rect">
                        <a:avLst/>
                      </a:prstGeom>
                    </p:spPr>
                  </p:pic>
                </p:oleObj>
              </mc:Fallback>
            </mc:AlternateContent>
          </a:graphicData>
        </a:graphic>
      </p:graphicFrame>
      <p:pic>
        <p:nvPicPr>
          <p:cNvPr id="23" name="図 22"/>
          <p:cNvPicPr>
            <a:picLocks noChangeAspect="1"/>
          </p:cNvPicPr>
          <p:nvPr/>
        </p:nvPicPr>
        <p:blipFill rotWithShape="1">
          <a:blip r:embed="rId8"/>
          <a:srcRect l="22475" t="17916" r="46003" b="5438"/>
          <a:stretch/>
        </p:blipFill>
        <p:spPr>
          <a:xfrm rot="5400000">
            <a:off x="4722158" y="4122300"/>
            <a:ext cx="2311472" cy="3159929"/>
          </a:xfrm>
          <a:prstGeom prst="rect">
            <a:avLst/>
          </a:prstGeom>
        </p:spPr>
      </p:pic>
      <p:pic>
        <p:nvPicPr>
          <p:cNvPr id="24" name="図 23"/>
          <p:cNvPicPr>
            <a:picLocks noChangeAspect="1"/>
          </p:cNvPicPr>
          <p:nvPr/>
        </p:nvPicPr>
        <p:blipFill>
          <a:blip r:embed="rId9"/>
          <a:stretch>
            <a:fillRect/>
          </a:stretch>
        </p:blipFill>
        <p:spPr>
          <a:xfrm>
            <a:off x="9459729" y="4818174"/>
            <a:ext cx="2556566" cy="1975754"/>
          </a:xfrm>
          <a:prstGeom prst="rect">
            <a:avLst/>
          </a:prstGeom>
        </p:spPr>
      </p:pic>
      <p:sp>
        <p:nvSpPr>
          <p:cNvPr id="25" name="テキスト ボックス 24"/>
          <p:cNvSpPr txBox="1"/>
          <p:nvPr/>
        </p:nvSpPr>
        <p:spPr>
          <a:xfrm>
            <a:off x="7563514" y="4698252"/>
            <a:ext cx="1713035" cy="369332"/>
          </a:xfrm>
          <a:prstGeom prst="rect">
            <a:avLst/>
          </a:prstGeom>
          <a:noFill/>
          <a:ln>
            <a:solidFill>
              <a:schemeClr val="accent1"/>
            </a:solidFill>
          </a:ln>
        </p:spPr>
        <p:txBody>
          <a:bodyPr wrap="square" rtlCol="0">
            <a:spAutoFit/>
          </a:bodyPr>
          <a:lstStyle/>
          <a:p>
            <a:pPr algn="ctr"/>
            <a:r>
              <a:rPr lang="ja-JP" altLang="en-US" dirty="0" err="1" smtClean="0">
                <a:solidFill>
                  <a:prstClr val="black"/>
                </a:solidFill>
                <a:latin typeface="Meiryo UI" panose="020B0604030504040204" pitchFamily="50" charset="-128"/>
                <a:ea typeface="Meiryo UI" panose="020B0604030504040204" pitchFamily="50" charset="-128"/>
              </a:rPr>
              <a:t>もずやん</a:t>
            </a:r>
            <a:r>
              <a:rPr lang="ja-JP" altLang="en-US" dirty="0" smtClean="0">
                <a:solidFill>
                  <a:prstClr val="black"/>
                </a:solidFill>
                <a:latin typeface="Meiryo UI" panose="020B0604030504040204" pitchFamily="50" charset="-128"/>
                <a:ea typeface="Meiryo UI" panose="020B0604030504040204" pitchFamily="50" charset="-128"/>
              </a:rPr>
              <a:t>カード</a:t>
            </a:r>
            <a:endParaRPr lang="ja-JP" altLang="en-US" dirty="0">
              <a:solidFill>
                <a:prstClr val="black"/>
              </a:solidFill>
              <a:latin typeface="Meiryo UI" panose="020B0604030504040204" pitchFamily="50" charset="-128"/>
              <a:ea typeface="Meiryo UI" panose="020B0604030504040204" pitchFamily="50" charset="-128"/>
            </a:endParaRPr>
          </a:p>
        </p:txBody>
      </p:sp>
      <p:sp>
        <p:nvSpPr>
          <p:cNvPr id="26" name="テキスト ボックス 25"/>
          <p:cNvSpPr txBox="1"/>
          <p:nvPr/>
        </p:nvSpPr>
        <p:spPr>
          <a:xfrm>
            <a:off x="7882799" y="6095323"/>
            <a:ext cx="1713035" cy="369332"/>
          </a:xfrm>
          <a:prstGeom prst="rect">
            <a:avLst/>
          </a:prstGeom>
          <a:noFill/>
          <a:ln>
            <a:solidFill>
              <a:schemeClr val="accent1"/>
            </a:solidFill>
          </a:ln>
        </p:spPr>
        <p:txBody>
          <a:bodyPr wrap="square" rtlCol="0">
            <a:spAutoFit/>
          </a:bodyPr>
          <a:lstStyle/>
          <a:p>
            <a:pPr algn="ctr"/>
            <a:r>
              <a:rPr lang="ja-JP" altLang="en-US" dirty="0" err="1" smtClean="0">
                <a:solidFill>
                  <a:prstClr val="black"/>
                </a:solidFill>
                <a:latin typeface="Meiryo UI" panose="020B0604030504040204" pitchFamily="50" charset="-128"/>
                <a:ea typeface="Meiryo UI" panose="020B0604030504040204" pitchFamily="50" charset="-128"/>
              </a:rPr>
              <a:t>もずやん</a:t>
            </a:r>
            <a:r>
              <a:rPr lang="ja-JP" altLang="en-US" dirty="0" smtClean="0">
                <a:solidFill>
                  <a:prstClr val="black"/>
                </a:solidFill>
                <a:latin typeface="Meiryo UI" panose="020B0604030504040204" pitchFamily="50" charset="-128"/>
                <a:ea typeface="Meiryo UI" panose="020B0604030504040204" pitchFamily="50" charset="-128"/>
              </a:rPr>
              <a:t>缶バッジ</a:t>
            </a:r>
            <a:endParaRPr lang="ja-JP" altLang="en-US" dirty="0">
              <a:solidFill>
                <a:prstClr val="black"/>
              </a:solidFill>
              <a:latin typeface="Meiryo UI" panose="020B0604030504040204" pitchFamily="50" charset="-128"/>
              <a:ea typeface="Meiryo UI" panose="020B0604030504040204" pitchFamily="50" charset="-128"/>
            </a:endParaRPr>
          </a:p>
        </p:txBody>
      </p:sp>
      <p:cxnSp>
        <p:nvCxnSpPr>
          <p:cNvPr id="27" name="直線矢印コネクタ 26"/>
          <p:cNvCxnSpPr>
            <a:stCxn id="25" idx="3"/>
          </p:cNvCxnSpPr>
          <p:nvPr/>
        </p:nvCxnSpPr>
        <p:spPr>
          <a:xfrm>
            <a:off x="9276549" y="4882918"/>
            <a:ext cx="503444" cy="17135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30" name="直線矢印コネクタ 29"/>
          <p:cNvCxnSpPr/>
          <p:nvPr/>
        </p:nvCxnSpPr>
        <p:spPr>
          <a:xfrm flipH="1" flipV="1">
            <a:off x="7328647" y="5943600"/>
            <a:ext cx="554152" cy="336389"/>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1" name="額縁 20"/>
          <p:cNvSpPr/>
          <p:nvPr/>
        </p:nvSpPr>
        <p:spPr>
          <a:xfrm>
            <a:off x="1660329" y="674387"/>
            <a:ext cx="2585012"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400" b="1" dirty="0" smtClean="0">
                <a:solidFill>
                  <a:prstClr val="black"/>
                </a:solidFill>
                <a:latin typeface="Meiryo UI" panose="020B0604030504040204" pitchFamily="50" charset="-128"/>
                <a:ea typeface="Meiryo UI" panose="020B0604030504040204" pitchFamily="50" charset="-128"/>
              </a:rPr>
              <a:t>ものづくりワークショップの実施</a:t>
            </a:r>
            <a:endParaRPr lang="ja-JP" altLang="en-US" sz="1400" b="1" dirty="0">
              <a:solidFill>
                <a:prstClr val="black"/>
              </a:solidFill>
              <a:latin typeface="Meiryo UI" panose="020B0604030504040204" pitchFamily="50" charset="-128"/>
              <a:ea typeface="Meiryo UI" panose="020B0604030504040204" pitchFamily="50" charset="-128"/>
            </a:endParaRPr>
          </a:p>
        </p:txBody>
      </p:sp>
      <p:sp>
        <p:nvSpPr>
          <p:cNvPr id="22" name="正方形/長方形 21"/>
          <p:cNvSpPr/>
          <p:nvPr/>
        </p:nvSpPr>
        <p:spPr>
          <a:xfrm>
            <a:off x="1704145" y="135083"/>
            <a:ext cx="3544560" cy="369332"/>
          </a:xfrm>
          <a:prstGeom prst="rect">
            <a:avLst/>
          </a:prstGeom>
        </p:spPr>
        <p:txBody>
          <a:bodyPr wrap="none">
            <a:spAutoFit/>
          </a:bodyPr>
          <a:lstStyle/>
          <a:p>
            <a:pPr>
              <a:defRPr/>
            </a:pPr>
            <a:r>
              <a:rPr lang="ja-JP" altLang="en-US" b="1" dirty="0" smtClean="0">
                <a:latin typeface="Meiryo UI" panose="020B0604030504040204" pitchFamily="50" charset="-128"/>
                <a:ea typeface="Meiryo UI" panose="020B0604030504040204" pitchFamily="50" charset="-128"/>
              </a:rPr>
              <a:t>４ー</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参考</a:t>
            </a:r>
            <a:r>
              <a:rPr lang="en-US" altLang="ja-JP" b="1"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ものづくりワークショップ</a:t>
            </a:r>
            <a:endParaRPr lang="ja-JP" altLang="en-US"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924309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直線コネクタ 6">
            <a:extLst>
              <a:ext uri="{FF2B5EF4-FFF2-40B4-BE49-F238E27FC236}">
                <a16:creationId xmlns:a16="http://schemas.microsoft.com/office/drawing/2014/main" id="{5BFAD1CC-12BB-4AB2-9F04-F1BCBE5E9BAF}"/>
              </a:ext>
            </a:extLst>
          </p:cNvPr>
          <p:cNvCxnSpPr/>
          <p:nvPr/>
        </p:nvCxnSpPr>
        <p:spPr>
          <a:xfrm>
            <a:off x="1515949" y="2359389"/>
            <a:ext cx="9160101"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2" name="スライド番号プレースホルダー 1"/>
          <p:cNvSpPr>
            <a:spLocks noGrp="1"/>
          </p:cNvSpPr>
          <p:nvPr>
            <p:ph type="sldNum" sz="quarter" idx="12"/>
          </p:nvPr>
        </p:nvSpPr>
        <p:spPr/>
        <p:txBody>
          <a:bodyPr/>
          <a:lstStyle/>
          <a:p>
            <a:fld id="{20607042-D53A-4E69-917E-B6250902E102}" type="slidenum">
              <a:rPr kumimoji="1" lang="ja-JP" altLang="en-US" smtClean="0">
                <a:latin typeface="Meiryo UI" panose="020B0604030504040204" pitchFamily="50" charset="-128"/>
                <a:ea typeface="Meiryo UI" panose="020B0604030504040204" pitchFamily="50" charset="-128"/>
              </a:rPr>
              <a:t>4</a:t>
            </a:fld>
            <a:endParaRPr kumimoji="1" lang="ja-JP" altLang="en-US" dirty="0">
              <a:latin typeface="Meiryo UI" panose="020B0604030504040204" pitchFamily="50" charset="-128"/>
              <a:ea typeface="Meiryo UI" panose="020B0604030504040204" pitchFamily="50" charset="-128"/>
            </a:endParaRPr>
          </a:p>
        </p:txBody>
      </p:sp>
      <p:sp>
        <p:nvSpPr>
          <p:cNvPr id="11" name="正方形/長方形 10"/>
          <p:cNvSpPr/>
          <p:nvPr/>
        </p:nvSpPr>
        <p:spPr>
          <a:xfrm>
            <a:off x="1515949" y="1757123"/>
            <a:ext cx="4355680" cy="461665"/>
          </a:xfrm>
          <a:prstGeom prst="rect">
            <a:avLst/>
          </a:prstGeom>
        </p:spPr>
        <p:txBody>
          <a:bodyPr wrap="none">
            <a:spAutoFit/>
          </a:bodyPr>
          <a:lstStyle/>
          <a:p>
            <a:r>
              <a:rPr lang="ja-JP" altLang="en-US" sz="2400" dirty="0">
                <a:latin typeface="Meiryo UI" panose="020B0604030504040204" pitchFamily="50" charset="-128"/>
                <a:ea typeface="Meiryo UI" panose="020B0604030504040204" pitchFamily="50" charset="-128"/>
              </a:rPr>
              <a:t>２</a:t>
            </a:r>
            <a:r>
              <a:rPr lang="ja-JP" altLang="en-US" sz="2400" dirty="0" smtClean="0">
                <a:latin typeface="Meiryo UI" panose="020B0604030504040204" pitchFamily="50" charset="-128"/>
                <a:ea typeface="Meiryo UI" panose="020B0604030504040204" pitchFamily="50" charset="-128"/>
              </a:rPr>
              <a:t>．これまでの魅力発信の取組み</a:t>
            </a:r>
            <a:endParaRPr lang="en-US" altLang="ja-JP" sz="2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9404936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1186845" y="1358378"/>
            <a:ext cx="2745693" cy="35478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①産業教育フェアの開催</a:t>
            </a:r>
            <a:endParaRPr lang="en-US" altLang="ja-JP" b="1" dirty="0" smtClean="0">
              <a:latin typeface="Meiryo UI" panose="020B0604030504040204" pitchFamily="50" charset="-128"/>
              <a:ea typeface="Meiryo UI" panose="020B0604030504040204" pitchFamily="50" charset="-128"/>
            </a:endParaRPr>
          </a:p>
        </p:txBody>
      </p:sp>
      <p:sp>
        <p:nvSpPr>
          <p:cNvPr id="2" name="スライド番号プレースホルダー 1"/>
          <p:cNvSpPr>
            <a:spLocks noGrp="1"/>
          </p:cNvSpPr>
          <p:nvPr>
            <p:ph type="sldNum" sz="quarter" idx="12"/>
          </p:nvPr>
        </p:nvSpPr>
        <p:spPr>
          <a:xfrm>
            <a:off x="10031995" y="6438335"/>
            <a:ext cx="2228850" cy="365125"/>
          </a:xfrm>
        </p:spPr>
        <p:txBody>
          <a:bodyPr/>
          <a:lstStyle/>
          <a:p>
            <a:fld id="{20607042-D53A-4E69-917E-B6250902E102}" type="slidenum">
              <a:rPr kumimoji="1" lang="ja-JP" altLang="en-US" smtClean="0"/>
              <a:t>5</a:t>
            </a:fld>
            <a:endParaRPr kumimoji="1" lang="ja-JP" altLang="en-US" dirty="0"/>
          </a:p>
        </p:txBody>
      </p:sp>
      <p:cxnSp>
        <p:nvCxnSpPr>
          <p:cNvPr id="23" name="直線コネクタ 2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26" name="正方形/長方形 25"/>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a:t>
            </a:r>
            <a:r>
              <a:rPr lang="ja-JP" altLang="en-US" b="1" dirty="0" smtClean="0">
                <a:latin typeface="Meiryo UI" panose="020B0604030504040204" pitchFamily="50" charset="-128"/>
                <a:ea typeface="Meiryo UI" panose="020B0604030504040204" pitchFamily="50" charset="-128"/>
              </a:rPr>
              <a:t>ーこれまでの魅力発信の取組み（</a:t>
            </a:r>
            <a:r>
              <a:rPr lang="ja-JP" altLang="en-US" b="1" dirty="0">
                <a:latin typeface="Meiryo UI" panose="020B0604030504040204" pitchFamily="50" charset="-128"/>
                <a:ea typeface="Meiryo UI" panose="020B0604030504040204" pitchFamily="50" charset="-128"/>
              </a:rPr>
              <a:t>１）</a:t>
            </a:r>
          </a:p>
        </p:txBody>
      </p:sp>
      <p:sp>
        <p:nvSpPr>
          <p:cNvPr id="29" name="額縁 28"/>
          <p:cNvSpPr/>
          <p:nvPr/>
        </p:nvSpPr>
        <p:spPr>
          <a:xfrm>
            <a:off x="1728484" y="669042"/>
            <a:ext cx="6340478"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rPr>
              <a:t>(1)</a:t>
            </a:r>
            <a:r>
              <a:rPr lang="ja-JP" altLang="en-US" sz="1400" b="1" dirty="0" smtClean="0">
                <a:solidFill>
                  <a:prstClr val="black"/>
                </a:solidFill>
                <a:latin typeface="Meiryo UI" panose="020B0604030504040204" pitchFamily="50" charset="-128"/>
                <a:ea typeface="Meiryo UI" panose="020B0604030504040204" pitchFamily="50" charset="-128"/>
              </a:rPr>
              <a:t>これ</a:t>
            </a:r>
            <a:r>
              <a:rPr lang="ja-JP" altLang="en-US" sz="1400" b="1" dirty="0">
                <a:solidFill>
                  <a:prstClr val="black"/>
                </a:solidFill>
                <a:latin typeface="Meiryo UI" panose="020B0604030504040204" pitchFamily="50" charset="-128"/>
                <a:ea typeface="Meiryo UI" panose="020B0604030504040204" pitchFamily="50" charset="-128"/>
              </a:rPr>
              <a:t>まで</a:t>
            </a:r>
            <a:r>
              <a:rPr lang="ja-JP" altLang="en-US" sz="1400" b="1" dirty="0" smtClean="0">
                <a:solidFill>
                  <a:prstClr val="black"/>
                </a:solidFill>
                <a:latin typeface="Meiryo UI" panose="020B0604030504040204" pitchFamily="50" charset="-128"/>
                <a:ea typeface="Meiryo UI" panose="020B0604030504040204" pitchFamily="50" charset="-128"/>
              </a:rPr>
              <a:t>の</a:t>
            </a:r>
            <a:r>
              <a:rPr lang="ja-JP" altLang="en-US" sz="1400" b="1" dirty="0">
                <a:solidFill>
                  <a:prstClr val="black"/>
                </a:solidFill>
                <a:latin typeface="Meiryo UI" panose="020B0604030504040204" pitchFamily="50" charset="-128"/>
                <a:ea typeface="Meiryo UI" panose="020B0604030504040204" pitchFamily="50" charset="-128"/>
              </a:rPr>
              <a:t>工業系</a:t>
            </a:r>
            <a:r>
              <a:rPr lang="ja-JP" altLang="en-US" sz="1400" b="1" dirty="0" smtClean="0">
                <a:solidFill>
                  <a:prstClr val="black"/>
                </a:solidFill>
                <a:latin typeface="Meiryo UI" panose="020B0604030504040204" pitchFamily="50" charset="-128"/>
                <a:ea typeface="Meiryo UI" panose="020B0604030504040204" pitchFamily="50" charset="-128"/>
              </a:rPr>
              <a:t>高校</a:t>
            </a:r>
            <a:r>
              <a:rPr lang="ja-JP" altLang="en-US" sz="1400" b="1" dirty="0">
                <a:solidFill>
                  <a:prstClr val="black"/>
                </a:solidFill>
                <a:latin typeface="Meiryo UI" panose="020B0604030504040204" pitchFamily="50" charset="-128"/>
                <a:ea typeface="Meiryo UI" panose="020B0604030504040204" pitchFamily="50" charset="-128"/>
              </a:rPr>
              <a:t>の魅力発信に</a:t>
            </a:r>
            <a:r>
              <a:rPr lang="ja-JP" altLang="en-US" sz="1400" b="1" dirty="0" smtClean="0">
                <a:solidFill>
                  <a:prstClr val="black"/>
                </a:solidFill>
                <a:latin typeface="Meiryo UI" panose="020B0604030504040204" pitchFamily="50" charset="-128"/>
                <a:ea typeface="Meiryo UI" panose="020B0604030504040204" pitchFamily="50" charset="-128"/>
              </a:rPr>
              <a:t>ついて（平成</a:t>
            </a:r>
            <a:r>
              <a:rPr lang="en-US" altLang="ja-JP" sz="1400" b="1" dirty="0" smtClean="0">
                <a:solidFill>
                  <a:prstClr val="black"/>
                </a:solidFill>
                <a:latin typeface="Meiryo UI" panose="020B0604030504040204" pitchFamily="50" charset="-128"/>
                <a:ea typeface="Meiryo UI" panose="020B0604030504040204" pitchFamily="50" charset="-128"/>
              </a:rPr>
              <a:t>30</a:t>
            </a:r>
            <a:r>
              <a:rPr lang="ja-JP" altLang="en-US" sz="1400" b="1" dirty="0" smtClean="0">
                <a:solidFill>
                  <a:prstClr val="black"/>
                </a:solidFill>
                <a:latin typeface="Meiryo UI" panose="020B0604030504040204" pitchFamily="50" charset="-128"/>
                <a:ea typeface="Meiryo UI" panose="020B0604030504040204" pitchFamily="50" charset="-128"/>
              </a:rPr>
              <a:t>年度以前からの取組み）</a:t>
            </a:r>
            <a:endParaRPr lang="en-US" altLang="ja-JP" sz="1400" b="1" dirty="0" smtClean="0">
              <a:solidFill>
                <a:prstClr val="black"/>
              </a:solidFill>
              <a:latin typeface="Meiryo UI" panose="020B0604030504040204" pitchFamily="50" charset="-128"/>
              <a:ea typeface="Meiryo UI" panose="020B0604030504040204" pitchFamily="50" charset="-128"/>
            </a:endParaRPr>
          </a:p>
        </p:txBody>
      </p:sp>
      <p:sp>
        <p:nvSpPr>
          <p:cNvPr id="30" name="角丸四角形 29"/>
          <p:cNvSpPr/>
          <p:nvPr/>
        </p:nvSpPr>
        <p:spPr>
          <a:xfrm>
            <a:off x="1186845" y="2603947"/>
            <a:ext cx="5103341" cy="35478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latin typeface="Meiryo UI" panose="020B0604030504040204" pitchFamily="50" charset="-128"/>
                <a:ea typeface="Meiryo UI" panose="020B0604030504040204" pitchFamily="50" charset="-128"/>
              </a:rPr>
              <a:t>②工科高校魅力化推進プロジェクト</a:t>
            </a:r>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平成</a:t>
            </a:r>
            <a:r>
              <a:rPr lang="en-US" altLang="ja-JP" b="1" dirty="0" smtClean="0">
                <a:latin typeface="Meiryo UI" panose="020B0604030504040204" pitchFamily="50" charset="-128"/>
                <a:ea typeface="Meiryo UI" panose="020B0604030504040204" pitchFamily="50" charset="-128"/>
              </a:rPr>
              <a:t>28</a:t>
            </a:r>
            <a:r>
              <a:rPr lang="ja-JP" altLang="en-US" b="1" dirty="0" smtClean="0">
                <a:latin typeface="Meiryo UI" panose="020B0604030504040204" pitchFamily="50" charset="-128"/>
                <a:ea typeface="Meiryo UI" panose="020B0604030504040204" pitchFamily="50" charset="-128"/>
              </a:rPr>
              <a:t>年度</a:t>
            </a:r>
            <a:r>
              <a:rPr lang="en-US" altLang="ja-JP" b="1" dirty="0" smtClean="0">
                <a:latin typeface="Meiryo UI" panose="020B0604030504040204" pitchFamily="50" charset="-128"/>
                <a:ea typeface="Meiryo UI" panose="020B0604030504040204" pitchFamily="50" charset="-128"/>
              </a:rPr>
              <a:t>】</a:t>
            </a:r>
          </a:p>
        </p:txBody>
      </p:sp>
      <p:sp>
        <p:nvSpPr>
          <p:cNvPr id="31" name="角丸四角形 30"/>
          <p:cNvSpPr/>
          <p:nvPr/>
        </p:nvSpPr>
        <p:spPr>
          <a:xfrm>
            <a:off x="1186845" y="4102947"/>
            <a:ext cx="3014452" cy="35478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③中学生新聞への記事掲載</a:t>
            </a:r>
            <a:endParaRPr lang="en-US" altLang="ja-JP" b="1" dirty="0" smtClean="0">
              <a:latin typeface="Meiryo UI" panose="020B0604030504040204" pitchFamily="50" charset="-128"/>
              <a:ea typeface="Meiryo UI" panose="020B0604030504040204" pitchFamily="50" charset="-128"/>
            </a:endParaRPr>
          </a:p>
        </p:txBody>
      </p:sp>
      <p:sp>
        <p:nvSpPr>
          <p:cNvPr id="32" name="テキスト ボックス 31"/>
          <p:cNvSpPr txBox="1"/>
          <p:nvPr/>
        </p:nvSpPr>
        <p:spPr>
          <a:xfrm>
            <a:off x="1463990" y="1728901"/>
            <a:ext cx="9813581" cy="707886"/>
          </a:xfrm>
          <a:prstGeom prst="rect">
            <a:avLst/>
          </a:prstGeom>
          <a:noFill/>
          <a:ln>
            <a:noFill/>
          </a:ln>
        </p:spPr>
        <p:txBody>
          <a:bodyPr wrap="square" rtlCol="0">
            <a:spAutoFit/>
          </a:bodyPr>
          <a:lstStyle/>
          <a:p>
            <a:pPr marL="180975" indent="-180975">
              <a:buFont typeface="Wingdings" pitchFamily="2" charset="2"/>
              <a:buChar char="Ø"/>
            </a:pPr>
            <a:r>
              <a:rPr lang="ja-JP" altLang="en-US" sz="2000" dirty="0" smtClean="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産業教育を学ぶ高校生の日頃の学習成果を発表</a:t>
            </a:r>
            <a:r>
              <a:rPr lang="ja-JP" altLang="en-US" sz="2000" dirty="0" smtClean="0">
                <a:latin typeface="Meiryo UI" panose="020B0604030504040204" pitchFamily="50" charset="-128"/>
                <a:ea typeface="Meiryo UI" panose="020B0604030504040204" pitchFamily="50" charset="-128"/>
              </a:rPr>
              <a:t>するフェアを毎年開催</a:t>
            </a:r>
            <a:endParaRPr lang="en-US" altLang="ja-JP" sz="2000" dirty="0" smtClean="0">
              <a:latin typeface="Meiryo UI" panose="020B0604030504040204" pitchFamily="50" charset="-128"/>
              <a:ea typeface="Meiryo UI" panose="020B0604030504040204" pitchFamily="50" charset="-128"/>
            </a:endParaRPr>
          </a:p>
          <a:p>
            <a:r>
              <a:rPr lang="ja-JP" altLang="en-US" sz="2000" dirty="0" smtClean="0">
                <a:latin typeface="Meiryo UI" panose="020B0604030504040204" pitchFamily="50" charset="-128"/>
                <a:ea typeface="Meiryo UI" panose="020B0604030504040204" pitchFamily="50" charset="-128"/>
              </a:rPr>
              <a:t>　　（公立高校進学フェアと同時開催）</a:t>
            </a:r>
            <a:endParaRPr lang="ja-JP" altLang="en-US" dirty="0">
              <a:latin typeface="Meiryo UI" panose="020B0604030504040204" pitchFamily="50" charset="-128"/>
              <a:ea typeface="Meiryo UI" panose="020B0604030504040204" pitchFamily="50" charset="-128"/>
            </a:endParaRPr>
          </a:p>
        </p:txBody>
      </p:sp>
      <p:sp>
        <p:nvSpPr>
          <p:cNvPr id="33" name="テキスト ボックス 32"/>
          <p:cNvSpPr txBox="1"/>
          <p:nvPr/>
        </p:nvSpPr>
        <p:spPr>
          <a:xfrm>
            <a:off x="1463990" y="2958729"/>
            <a:ext cx="9813581" cy="1015663"/>
          </a:xfrm>
          <a:prstGeom prst="rect">
            <a:avLst/>
          </a:prstGeom>
          <a:noFill/>
          <a:ln>
            <a:noFill/>
          </a:ln>
        </p:spPr>
        <p:txBody>
          <a:bodyPr wrap="square" rtlCol="0">
            <a:spAutoFit/>
          </a:bodyPr>
          <a:lstStyle/>
          <a:p>
            <a:pPr marL="180975" indent="-180975">
              <a:buFont typeface="Wingdings" pitchFamily="2" charset="2"/>
              <a:buChar char="Ø"/>
            </a:pPr>
            <a:r>
              <a:rPr lang="ja-JP" altLang="en-US" sz="2000" dirty="0" smtClean="0">
                <a:latin typeface="Meiryo UI" panose="020B0604030504040204" pitchFamily="50" charset="-128"/>
                <a:ea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rPr>
              <a:t>HP</a:t>
            </a:r>
            <a:r>
              <a:rPr lang="ja-JP" altLang="en-US" sz="2000" dirty="0" smtClean="0">
                <a:latin typeface="Meiryo UI" panose="020B0604030504040204" pitchFamily="50" charset="-128"/>
                <a:ea typeface="Meiryo UI" panose="020B0604030504040204" pitchFamily="50" charset="-128"/>
              </a:rPr>
              <a:t>「</a:t>
            </a:r>
            <a:r>
              <a:rPr lang="en-US" altLang="ja-JP" sz="2000" dirty="0" smtClean="0">
                <a:latin typeface="Meiryo UI" panose="020B0604030504040204" pitchFamily="50" charset="-128"/>
                <a:ea typeface="Meiryo UI" panose="020B0604030504040204" pitchFamily="50" charset="-128"/>
              </a:rPr>
              <a:t>Be Professional</a:t>
            </a:r>
            <a:r>
              <a:rPr lang="ja-JP" altLang="en-US" sz="2000" dirty="0" smtClean="0">
                <a:latin typeface="Meiryo UI" panose="020B0604030504040204" pitchFamily="50" charset="-128"/>
                <a:ea typeface="Meiryo UI" panose="020B0604030504040204" pitchFamily="50" charset="-128"/>
              </a:rPr>
              <a:t>」開設</a:t>
            </a:r>
            <a:endParaRPr lang="en-US" altLang="ja-JP" sz="2000"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sz="2000" dirty="0">
                <a:latin typeface="Meiryo UI" panose="020B0604030504040204" pitchFamily="50" charset="-128"/>
                <a:ea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rPr>
              <a:t>PR</a:t>
            </a:r>
            <a:r>
              <a:rPr lang="ja-JP" altLang="en-US" sz="2000" dirty="0" smtClean="0">
                <a:latin typeface="Meiryo UI" panose="020B0604030504040204" pitchFamily="50" charset="-128"/>
                <a:ea typeface="Meiryo UI" panose="020B0604030504040204" pitchFamily="50" charset="-128"/>
              </a:rPr>
              <a:t>用リーフレットの作成および配布</a:t>
            </a:r>
            <a:endParaRPr lang="en-US" altLang="ja-JP" sz="2000"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sz="2000" dirty="0">
                <a:latin typeface="Meiryo UI" panose="020B0604030504040204" pitchFamily="50" charset="-128"/>
                <a:ea typeface="Meiryo UI" panose="020B0604030504040204" pitchFamily="50" charset="-128"/>
              </a:rPr>
              <a:t>　</a:t>
            </a:r>
            <a:r>
              <a:rPr lang="en-US" altLang="ja-JP" sz="2000" dirty="0" smtClean="0">
                <a:latin typeface="Meiryo UI" panose="020B0604030504040204" pitchFamily="50" charset="-128"/>
                <a:ea typeface="Meiryo UI" panose="020B0604030504040204" pitchFamily="50" charset="-128"/>
              </a:rPr>
              <a:t>YouTube</a:t>
            </a:r>
            <a:r>
              <a:rPr lang="ja-JP" altLang="en-US" sz="2000" dirty="0" smtClean="0">
                <a:latin typeface="Meiryo UI" panose="020B0604030504040204" pitchFamily="50" charset="-128"/>
                <a:ea typeface="Meiryo UI" panose="020B0604030504040204" pitchFamily="50" charset="-128"/>
              </a:rPr>
              <a:t>へ動画の掲載</a:t>
            </a:r>
            <a:endParaRPr lang="ja-JP" altLang="en-US" dirty="0">
              <a:latin typeface="Meiryo UI" panose="020B0604030504040204" pitchFamily="50" charset="-128"/>
              <a:ea typeface="Meiryo UI" panose="020B0604030504040204" pitchFamily="50" charset="-128"/>
            </a:endParaRPr>
          </a:p>
        </p:txBody>
      </p:sp>
      <p:sp>
        <p:nvSpPr>
          <p:cNvPr id="34" name="テキスト ボックス 33"/>
          <p:cNvSpPr txBox="1"/>
          <p:nvPr/>
        </p:nvSpPr>
        <p:spPr>
          <a:xfrm>
            <a:off x="1440309" y="4496334"/>
            <a:ext cx="9813581" cy="1015663"/>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サンケイリビング新聞社発行（年</a:t>
            </a:r>
            <a:r>
              <a:rPr lang="en-US" altLang="ja-JP" sz="2000" dirty="0" smtClean="0">
                <a:latin typeface="Meiryo UI" panose="020B0604030504040204" pitchFamily="50" charset="-128"/>
                <a:ea typeface="Meiryo UI" panose="020B0604030504040204" pitchFamily="50" charset="-128"/>
              </a:rPr>
              <a:t>2</a:t>
            </a:r>
            <a:r>
              <a:rPr lang="ja-JP" altLang="en-US" sz="2000" dirty="0" smtClean="0">
                <a:latin typeface="Meiryo UI" panose="020B0604030504040204" pitchFamily="50" charset="-128"/>
                <a:ea typeface="Meiryo UI" panose="020B0604030504040204" pitchFamily="50" charset="-128"/>
              </a:rPr>
              <a:t>回）</a:t>
            </a:r>
            <a:endParaRPr lang="en-US" altLang="ja-JP" sz="2000" dirty="0" smtClean="0">
              <a:latin typeface="Meiryo UI" panose="020B0604030504040204" pitchFamily="50" charset="-128"/>
              <a:ea typeface="Meiryo UI" panose="020B0604030504040204" pitchFamily="50" charset="-128"/>
            </a:endParaRPr>
          </a:p>
          <a:p>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　（</a:t>
            </a:r>
            <a:r>
              <a:rPr lang="ja-JP" altLang="en-US" sz="2000" dirty="0">
                <a:latin typeface="Meiryo UI" panose="020B0604030504040204" pitchFamily="50" charset="-128"/>
                <a:ea typeface="Meiryo UI" panose="020B0604030504040204" pitchFamily="50" charset="-128"/>
              </a:rPr>
              <a:t>工業系</a:t>
            </a:r>
            <a:r>
              <a:rPr lang="ja-JP" altLang="en-US" sz="2000" dirty="0" smtClean="0">
                <a:latin typeface="Meiryo UI" panose="020B0604030504040204" pitchFamily="50" charset="-128"/>
                <a:ea typeface="Meiryo UI" panose="020B0604030504040204" pitchFamily="50" charset="-128"/>
              </a:rPr>
              <a:t>高校の魅力や取組みをまとめた記事を掲載）</a:t>
            </a:r>
            <a:endParaRPr lang="en-US" altLang="ja-JP" sz="2000" dirty="0" smtClean="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Ø"/>
            </a:pPr>
            <a:r>
              <a:rPr lang="ja-JP" altLang="en-US" sz="2000" dirty="0" smtClean="0">
                <a:latin typeface="Meiryo UI" panose="020B0604030504040204" pitchFamily="50" charset="-128"/>
                <a:ea typeface="Meiryo UI" panose="020B0604030504040204" pitchFamily="50" charset="-128"/>
              </a:rPr>
              <a:t> 大阪府内全公立中学校生徒へ配付</a:t>
            </a:r>
            <a:endParaRPr lang="ja-JP" altLang="en-US" dirty="0">
              <a:latin typeface="Meiryo UI" panose="020B0604030504040204" pitchFamily="50" charset="-128"/>
              <a:ea typeface="Meiryo UI" panose="020B0604030504040204" pitchFamily="50" charset="-128"/>
            </a:endParaRPr>
          </a:p>
        </p:txBody>
      </p:sp>
      <p:pic>
        <p:nvPicPr>
          <p:cNvPr id="6" name="図 5"/>
          <p:cNvPicPr>
            <a:picLocks noChangeAspect="1"/>
          </p:cNvPicPr>
          <p:nvPr/>
        </p:nvPicPr>
        <p:blipFill rotWithShape="1">
          <a:blip r:embed="rId2"/>
          <a:srcRect t="10091" r="1550" b="4957"/>
          <a:stretch/>
        </p:blipFill>
        <p:spPr>
          <a:xfrm>
            <a:off x="6427693" y="2189731"/>
            <a:ext cx="5419653" cy="2629311"/>
          </a:xfrm>
          <a:prstGeom prst="rect">
            <a:avLst/>
          </a:prstGeom>
        </p:spPr>
      </p:pic>
      <p:sp>
        <p:nvSpPr>
          <p:cNvPr id="35" name="角丸四角形 34"/>
          <p:cNvSpPr/>
          <p:nvPr/>
        </p:nvSpPr>
        <p:spPr>
          <a:xfrm>
            <a:off x="1186845" y="5642157"/>
            <a:ext cx="2745693" cy="354782"/>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④各工業系高校の取組み</a:t>
            </a:r>
            <a:endParaRPr lang="en-US" altLang="ja-JP" b="1" dirty="0" smtClean="0">
              <a:latin typeface="Meiryo UI" panose="020B0604030504040204" pitchFamily="50" charset="-128"/>
              <a:ea typeface="Meiryo UI" panose="020B0604030504040204" pitchFamily="50" charset="-128"/>
            </a:endParaRPr>
          </a:p>
        </p:txBody>
      </p:sp>
      <p:sp>
        <p:nvSpPr>
          <p:cNvPr id="36" name="テキスト ボックス 35"/>
          <p:cNvSpPr txBox="1"/>
          <p:nvPr/>
        </p:nvSpPr>
        <p:spPr>
          <a:xfrm>
            <a:off x="1463990" y="5996939"/>
            <a:ext cx="9813581" cy="707886"/>
          </a:xfrm>
          <a:prstGeom prst="rect">
            <a:avLst/>
          </a:prstGeom>
          <a:noFill/>
          <a:ln>
            <a:noFill/>
          </a:ln>
        </p:spPr>
        <p:txBody>
          <a:bodyPr wrap="square" rtlCol="0">
            <a:spAutoFit/>
          </a:bodyPr>
          <a:lstStyle/>
          <a:p>
            <a:pPr marL="180975" indent="-180975">
              <a:buFont typeface="Wingdings" pitchFamily="2" charset="2"/>
              <a:buChar char="Ø"/>
            </a:pPr>
            <a:r>
              <a:rPr lang="ja-JP" altLang="en-US" sz="2000" dirty="0" smtClean="0">
                <a:latin typeface="Meiryo UI" panose="020B0604030504040204" pitchFamily="50" charset="-128"/>
                <a:ea typeface="Meiryo UI" panose="020B0604030504040204" pitchFamily="50" charset="-128"/>
              </a:rPr>
              <a:t>　体験入学の実施</a:t>
            </a:r>
            <a:endParaRPr lang="en-US" altLang="ja-JP" sz="2000"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sz="2000" dirty="0">
                <a:latin typeface="Meiryo UI" panose="020B0604030504040204" pitchFamily="50" charset="-128"/>
                <a:ea typeface="Meiryo UI" panose="020B0604030504040204" pitchFamily="50" charset="-128"/>
              </a:rPr>
              <a:t>　</a:t>
            </a:r>
            <a:r>
              <a:rPr lang="ja-JP" altLang="en-US" sz="2000" dirty="0" smtClean="0">
                <a:latin typeface="Meiryo UI" panose="020B0604030504040204" pitchFamily="50" charset="-128"/>
                <a:ea typeface="Meiryo UI" panose="020B0604030504040204" pitchFamily="50" charset="-128"/>
              </a:rPr>
              <a:t>学校説明会の実施</a:t>
            </a:r>
            <a:endParaRPr lang="en-US" altLang="ja-JP" sz="2000" dirty="0" smtClean="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59397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取組み（２）</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6</a:t>
            </a:fld>
            <a:endParaRPr lang="ja-JP" altLang="en-US" dirty="0">
              <a:solidFill>
                <a:prstClr val="black">
                  <a:tint val="75000"/>
                </a:prstClr>
              </a:solidFill>
            </a:endParaRPr>
          </a:p>
        </p:txBody>
      </p:sp>
      <p:sp>
        <p:nvSpPr>
          <p:cNvPr id="10" name="額縁 9"/>
          <p:cNvSpPr/>
          <p:nvPr/>
        </p:nvSpPr>
        <p:spPr>
          <a:xfrm>
            <a:off x="1744642" y="701978"/>
            <a:ext cx="5199855" cy="520497"/>
          </a:xfrm>
          <a:prstGeom prst="bevel">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ja-JP" sz="1400" b="1" dirty="0" smtClean="0">
                <a:solidFill>
                  <a:prstClr val="black"/>
                </a:solidFill>
                <a:latin typeface="Meiryo UI" panose="020B0604030504040204" pitchFamily="50" charset="-128"/>
                <a:ea typeface="Meiryo UI" panose="020B0604030504040204" pitchFamily="50" charset="-128"/>
              </a:rPr>
              <a:t>(2)</a:t>
            </a:r>
            <a:r>
              <a:rPr lang="ja-JP" altLang="en-US" sz="1400" b="1" dirty="0" smtClean="0">
                <a:solidFill>
                  <a:prstClr val="black"/>
                </a:solidFill>
                <a:latin typeface="Meiryo UI" panose="020B0604030504040204" pitchFamily="50" charset="-128"/>
                <a:ea typeface="Meiryo UI" panose="020B0604030504040204" pitchFamily="50" charset="-128"/>
              </a:rPr>
              <a:t>未来のものづくり人材育成事業（令和元年度からの取組み）</a:t>
            </a:r>
            <a:endParaRPr lang="ja-JP" altLang="en-US" sz="14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1441605" y="2905836"/>
            <a:ext cx="9813580" cy="2031325"/>
          </a:xfrm>
          <a:prstGeom prst="rect">
            <a:avLst/>
          </a:prstGeom>
          <a:noFill/>
          <a:ln>
            <a:noFill/>
          </a:ln>
        </p:spPr>
        <p:txBody>
          <a:bodyPr wrap="squar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事業のねらい</a:t>
            </a:r>
            <a:r>
              <a:rPr lang="en-US" altLang="ja-JP" b="1" dirty="0" smtClean="0">
                <a:latin typeface="Meiryo UI" panose="020B0604030504040204" pitchFamily="50" charset="-128"/>
                <a:ea typeface="Meiryo UI" panose="020B0604030504040204" pitchFamily="50" charset="-128"/>
              </a:rPr>
              <a:t>】</a:t>
            </a:r>
          </a:p>
          <a:p>
            <a:pPr marL="180975" indent="-180975">
              <a:buFont typeface="Wingdings" pitchFamily="2" charset="2"/>
              <a:buChar char="Ø"/>
            </a:pPr>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近年</a:t>
            </a:r>
            <a:r>
              <a:rPr lang="ja-JP" altLang="en-US" dirty="0">
                <a:latin typeface="Meiryo UI" panose="020B0604030504040204" pitchFamily="50" charset="-128"/>
                <a:ea typeface="Meiryo UI" panose="020B0604030504040204" pitchFamily="50" charset="-128"/>
              </a:rPr>
              <a:t>、若者の理系離れ、ものづくり離れが進んでいる</a:t>
            </a:r>
            <a:r>
              <a:rPr lang="ja-JP" altLang="en-US" dirty="0" smtClean="0">
                <a:latin typeface="Meiryo UI" panose="020B0604030504040204" pitchFamily="50" charset="-128"/>
                <a:ea typeface="Meiryo UI" panose="020B0604030504040204" pitchFamily="50" charset="-128"/>
              </a:rPr>
              <a:t>。今後も大阪</a:t>
            </a:r>
            <a:r>
              <a:rPr lang="ja-JP" altLang="en-US" dirty="0">
                <a:latin typeface="Meiryo UI" panose="020B0604030504040204" pitchFamily="50" charset="-128"/>
                <a:ea typeface="Meiryo UI" panose="020B0604030504040204" pitchFamily="50" charset="-128"/>
              </a:rPr>
              <a:t>の産業</a:t>
            </a:r>
            <a:r>
              <a:rPr lang="ja-JP" altLang="en-US" dirty="0" smtClean="0">
                <a:latin typeface="Meiryo UI" panose="020B0604030504040204" pitchFamily="50" charset="-128"/>
                <a:ea typeface="Meiryo UI" panose="020B0604030504040204" pitchFamily="50" charset="-128"/>
              </a:rPr>
              <a:t>基盤を</a:t>
            </a:r>
            <a:r>
              <a:rPr lang="ja-JP" altLang="en-US" dirty="0">
                <a:latin typeface="Meiryo UI" panose="020B0604030504040204" pitchFamily="50" charset="-128"/>
                <a:ea typeface="Meiryo UI" panose="020B0604030504040204" pitchFamily="50" charset="-128"/>
              </a:rPr>
              <a:t>支える人材</a:t>
            </a:r>
            <a:r>
              <a:rPr lang="ja-JP" altLang="en-US" dirty="0" smtClean="0">
                <a:latin typeface="Meiryo UI" panose="020B0604030504040204" pitchFamily="50" charset="-128"/>
                <a:ea typeface="Meiryo UI" panose="020B0604030504040204" pitchFamily="50" charset="-128"/>
              </a:rPr>
              <a:t>を安定</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して輩出するため、</a:t>
            </a:r>
            <a:r>
              <a:rPr lang="ja-JP" altLang="en-US" b="1" dirty="0" smtClean="0">
                <a:latin typeface="Meiryo UI" panose="020B0604030504040204" pitchFamily="50" charset="-128"/>
                <a:ea typeface="Meiryo UI" panose="020B0604030504040204" pitchFamily="50" charset="-128"/>
              </a:rPr>
              <a:t>工業系高校が</a:t>
            </a:r>
            <a:r>
              <a:rPr lang="ja-JP" altLang="en-US" dirty="0" smtClean="0">
                <a:latin typeface="Meiryo UI" panose="020B0604030504040204" pitchFamily="50" charset="-128"/>
                <a:ea typeface="Meiryo UI" panose="020B0604030504040204" pitchFamily="50" charset="-128"/>
              </a:rPr>
              <a:t>地域</a:t>
            </a:r>
            <a:r>
              <a:rPr lang="ja-JP" altLang="en-US" dirty="0">
                <a:latin typeface="Meiryo UI" panose="020B0604030504040204" pitchFamily="50" charset="-128"/>
                <a:ea typeface="Meiryo UI" panose="020B0604030504040204" pitchFamily="50" charset="-128"/>
              </a:rPr>
              <a:t>のものづくり人材育成の拠点となり、</a:t>
            </a:r>
            <a:r>
              <a:rPr lang="ja-JP" altLang="en-US" b="1" dirty="0">
                <a:latin typeface="Meiryo UI" panose="020B0604030504040204" pitchFamily="50" charset="-128"/>
                <a:ea typeface="Meiryo UI" panose="020B0604030504040204" pitchFamily="50" charset="-128"/>
              </a:rPr>
              <a:t>小・中学生を対象に</a:t>
            </a:r>
            <a:r>
              <a:rPr lang="ja-JP" altLang="en-US" b="1" dirty="0" smtClean="0">
                <a:latin typeface="Meiryo UI" panose="020B0604030504040204" pitchFamily="50" charset="-128"/>
                <a:ea typeface="Meiryo UI" panose="020B0604030504040204" pitchFamily="50" charset="-128"/>
              </a:rPr>
              <a:t>した</a:t>
            </a:r>
            <a:endParaRPr lang="en-US" altLang="ja-JP" b="1"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ものづくり</a:t>
            </a:r>
            <a:r>
              <a:rPr lang="ja-JP" altLang="en-US" b="1" dirty="0">
                <a:latin typeface="Meiryo UI" panose="020B0604030504040204" pitchFamily="50" charset="-128"/>
                <a:ea typeface="Meiryo UI" panose="020B0604030504040204" pitchFamily="50" charset="-128"/>
              </a:rPr>
              <a:t>ワークショップの開催</a:t>
            </a:r>
            <a:r>
              <a:rPr lang="ja-JP" altLang="en-US" dirty="0" smtClean="0">
                <a:latin typeface="Meiryo UI" panose="020B0604030504040204" pitchFamily="50" charset="-128"/>
                <a:ea typeface="Meiryo UI" panose="020B0604030504040204" pitchFamily="50" charset="-128"/>
              </a:rPr>
              <a:t>や</a:t>
            </a:r>
            <a:r>
              <a:rPr lang="ja-JP" altLang="en-US" b="1" dirty="0" smtClean="0">
                <a:latin typeface="Meiryo UI" panose="020B0604030504040204" pitchFamily="50" charset="-128"/>
                <a:ea typeface="Meiryo UI" panose="020B0604030504040204" pitchFamily="50" charset="-128"/>
              </a:rPr>
              <a:t>小</a:t>
            </a:r>
            <a:r>
              <a:rPr lang="ja-JP" altLang="en-US" b="1" dirty="0">
                <a:latin typeface="Meiryo UI" panose="020B0604030504040204" pitchFamily="50" charset="-128"/>
                <a:ea typeface="Meiryo UI" panose="020B0604030504040204" pitchFamily="50" charset="-128"/>
              </a:rPr>
              <a:t>・中学校への出前</a:t>
            </a:r>
            <a:r>
              <a:rPr lang="ja-JP" altLang="en-US" b="1" dirty="0" smtClean="0">
                <a:latin typeface="Meiryo UI" panose="020B0604030504040204" pitchFamily="50" charset="-128"/>
                <a:ea typeface="Meiryo UI" panose="020B0604030504040204" pitchFamily="50" charset="-128"/>
              </a:rPr>
              <a:t>授業</a:t>
            </a:r>
            <a:r>
              <a:rPr lang="ja-JP" altLang="en-US"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工業</a:t>
            </a:r>
            <a:r>
              <a:rPr lang="ja-JP" altLang="en-US" b="1" dirty="0">
                <a:latin typeface="Meiryo UI" panose="020B0604030504040204" pitchFamily="50" charset="-128"/>
                <a:ea typeface="Meiryo UI" panose="020B0604030504040204" pitchFamily="50" charset="-128"/>
              </a:rPr>
              <a:t>系</a:t>
            </a:r>
            <a:r>
              <a:rPr lang="ja-JP" altLang="en-US" b="1" dirty="0" smtClean="0">
                <a:latin typeface="Meiryo UI" panose="020B0604030504040204" pitchFamily="50" charset="-128"/>
                <a:ea typeface="Meiryo UI" panose="020B0604030504040204" pitchFamily="50" charset="-128"/>
              </a:rPr>
              <a:t>高校での体験授業</a:t>
            </a:r>
            <a:r>
              <a:rPr lang="ja-JP" altLang="en-US" dirty="0" smtClean="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企業・</a:t>
            </a:r>
            <a:r>
              <a:rPr lang="ja-JP" altLang="en-US" b="1" dirty="0" smtClean="0">
                <a:latin typeface="Meiryo UI" panose="020B0604030504040204" pitchFamily="50" charset="-128"/>
                <a:ea typeface="Meiryo UI" panose="020B0604030504040204" pitchFamily="50" charset="-128"/>
              </a:rPr>
              <a:t>業界</a:t>
            </a:r>
            <a:endParaRPr lang="en-US" altLang="ja-JP" b="1"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団体等と</a:t>
            </a:r>
            <a:r>
              <a:rPr lang="ja-JP" altLang="en-US" b="1" dirty="0">
                <a:latin typeface="Meiryo UI" panose="020B0604030504040204" pitchFamily="50" charset="-128"/>
                <a:ea typeface="Meiryo UI" panose="020B0604030504040204" pitchFamily="50" charset="-128"/>
              </a:rPr>
              <a:t>協働した体験</a:t>
            </a:r>
            <a:r>
              <a:rPr lang="ja-JP" altLang="en-US" b="1" dirty="0" smtClean="0">
                <a:latin typeface="Meiryo UI" panose="020B0604030504040204" pitchFamily="50" charset="-128"/>
                <a:ea typeface="Meiryo UI" panose="020B0604030504040204" pitchFamily="50" charset="-128"/>
              </a:rPr>
              <a:t>教室等</a:t>
            </a:r>
            <a:r>
              <a:rPr lang="ja-JP" altLang="en-US" dirty="0" smtClean="0">
                <a:latin typeface="Meiryo UI" panose="020B0604030504040204" pitchFamily="50" charset="-128"/>
                <a:ea typeface="Meiryo UI" panose="020B0604030504040204" pitchFamily="50" charset="-128"/>
              </a:rPr>
              <a:t>を開催することで、</a:t>
            </a:r>
            <a:r>
              <a:rPr lang="ja-JP" altLang="en-US" b="1" dirty="0">
                <a:latin typeface="Meiryo UI" panose="020B0604030504040204" pitchFamily="50" charset="-128"/>
                <a:ea typeface="Meiryo UI" panose="020B0604030504040204" pitchFamily="50" charset="-128"/>
              </a:rPr>
              <a:t>子どもたち</a:t>
            </a:r>
            <a:r>
              <a:rPr lang="ja-JP" altLang="en-US" b="1" dirty="0" smtClean="0">
                <a:latin typeface="Meiryo UI" panose="020B0604030504040204" pitchFamily="50" charset="-128"/>
                <a:ea typeface="Meiryo UI" panose="020B0604030504040204" pitchFamily="50" charset="-128"/>
              </a:rPr>
              <a:t>とその</a:t>
            </a:r>
            <a:r>
              <a:rPr lang="ja-JP" altLang="en-US" b="1" dirty="0">
                <a:latin typeface="Meiryo UI" panose="020B0604030504040204" pitchFamily="50" charset="-128"/>
                <a:ea typeface="Meiryo UI" panose="020B0604030504040204" pitchFamily="50" charset="-128"/>
              </a:rPr>
              <a:t>保護者、中学校教員等に</a:t>
            </a:r>
            <a:r>
              <a:rPr lang="ja-JP" altLang="en-US" b="1" dirty="0" smtClean="0">
                <a:latin typeface="Meiryo UI" panose="020B0604030504040204" pitchFamily="50" charset="-128"/>
                <a:ea typeface="Meiryo UI" panose="020B0604030504040204" pitchFamily="50" charset="-128"/>
              </a:rPr>
              <a:t>ものづくり</a:t>
            </a:r>
            <a:endParaRPr lang="en-US" altLang="ja-JP" b="1"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の魅力を発信</a:t>
            </a:r>
            <a:r>
              <a:rPr lang="ja-JP" altLang="en-US" dirty="0" smtClean="0">
                <a:latin typeface="Meiryo UI" panose="020B0604030504040204" pitchFamily="50" charset="-128"/>
                <a:ea typeface="Meiryo UI" panose="020B0604030504040204" pitchFamily="50" charset="-128"/>
              </a:rPr>
              <a:t>する</a:t>
            </a:r>
            <a:r>
              <a:rPr lang="ja-JP" altLang="en-US" dirty="0">
                <a:latin typeface="Meiryo UI" panose="020B0604030504040204" pitchFamily="50" charset="-128"/>
                <a:ea typeface="Meiryo UI" panose="020B0604030504040204" pitchFamily="50" charset="-128"/>
              </a:rPr>
              <a:t>と</a:t>
            </a:r>
            <a:r>
              <a:rPr lang="ja-JP" altLang="en-US" dirty="0" smtClean="0">
                <a:latin typeface="Meiryo UI" panose="020B0604030504040204" pitchFamily="50" charset="-128"/>
                <a:ea typeface="Meiryo UI" panose="020B0604030504040204" pitchFamily="50" charset="-128"/>
              </a:rPr>
              <a:t>ともに、</a:t>
            </a:r>
            <a:r>
              <a:rPr lang="ja-JP" altLang="en-US" b="1" dirty="0" smtClean="0">
                <a:latin typeface="Meiryo UI" panose="020B0604030504040204" pitchFamily="50" charset="-128"/>
                <a:ea typeface="Meiryo UI" panose="020B0604030504040204" pitchFamily="50" charset="-128"/>
              </a:rPr>
              <a:t>工業系高校</a:t>
            </a:r>
            <a:r>
              <a:rPr lang="ja-JP" altLang="en-US" b="1" dirty="0">
                <a:latin typeface="Meiryo UI" panose="020B0604030504040204" pitchFamily="50" charset="-128"/>
                <a:ea typeface="Meiryo UI" panose="020B0604030504040204" pitchFamily="50" charset="-128"/>
              </a:rPr>
              <a:t>へ</a:t>
            </a:r>
            <a:r>
              <a:rPr lang="ja-JP" altLang="en-US" b="1" dirty="0" smtClean="0">
                <a:latin typeface="Meiryo UI" panose="020B0604030504040204" pitchFamily="50" charset="-128"/>
                <a:ea typeface="Meiryo UI" panose="020B0604030504040204" pitchFamily="50" charset="-128"/>
              </a:rPr>
              <a:t>の興味・関心を深めてもらう</a:t>
            </a:r>
            <a:r>
              <a:rPr lang="ja-JP" altLang="en-US" dirty="0" smtClean="0">
                <a:latin typeface="Meiryo UI" panose="020B0604030504040204" pitchFamily="50" charset="-128"/>
                <a:ea typeface="Meiryo UI" panose="020B0604030504040204" pitchFamily="50" charset="-128"/>
              </a:rPr>
              <a:t>。</a:t>
            </a:r>
            <a:endParaRPr lang="en-US" altLang="ja-JP" dirty="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1441604" y="5005103"/>
            <a:ext cx="9813581" cy="1477328"/>
          </a:xfrm>
          <a:prstGeom prst="rect">
            <a:avLst/>
          </a:prstGeom>
          <a:noFill/>
          <a:ln>
            <a:noFill/>
          </a:ln>
        </p:spPr>
        <p:txBody>
          <a:bodyPr wrap="square" rtlCol="0">
            <a:spAutoFit/>
          </a:bodyPr>
          <a:lstStyle/>
          <a:p>
            <a:r>
              <a:rPr lang="en-US" altLang="ja-JP" b="1"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事業の内容</a:t>
            </a:r>
            <a:r>
              <a:rPr lang="en-US" altLang="ja-JP" b="1" dirty="0" smtClean="0">
                <a:latin typeface="Meiryo UI" panose="020B0604030504040204" pitchFamily="50" charset="-128"/>
                <a:ea typeface="Meiryo UI" panose="020B0604030504040204" pitchFamily="50" charset="-128"/>
              </a:rPr>
              <a:t>】</a:t>
            </a:r>
          </a:p>
          <a:p>
            <a:r>
              <a:rPr lang="ja-JP" altLang="en-US" b="1" dirty="0" smtClean="0">
                <a:latin typeface="Meiryo UI" panose="020B0604030504040204" pitchFamily="50" charset="-128"/>
                <a:ea typeface="Meiryo UI" panose="020B0604030504040204" pitchFamily="50" charset="-128"/>
              </a:rPr>
              <a:t>    ①出前授業・体験授業</a:t>
            </a:r>
            <a:endParaRPr lang="en-US" altLang="ja-JP" b="1"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　②体験教室（企業連携）</a:t>
            </a:r>
            <a:endParaRPr lang="en-US" altLang="ja-JP" b="1"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③</a:t>
            </a:r>
            <a:r>
              <a:rPr lang="ja-JP" altLang="en-US" b="1" dirty="0" smtClean="0">
                <a:latin typeface="Meiryo UI" panose="020B0604030504040204" pitchFamily="50" charset="-128"/>
                <a:ea typeface="Meiryo UI" panose="020B0604030504040204" pitchFamily="50" charset="-128"/>
              </a:rPr>
              <a:t>学校説明会・個別相談会</a:t>
            </a:r>
            <a:endParaRPr lang="en-US" altLang="ja-JP" b="1" dirty="0" smtClean="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④ものづくりワークショップ</a:t>
            </a:r>
            <a:endParaRPr lang="ja-JP" altLang="en-US" b="1" dirty="0">
              <a:latin typeface="Meiryo UI" panose="020B0604030504040204" pitchFamily="50" charset="-128"/>
              <a:ea typeface="Meiryo UI" panose="020B0604030504040204" pitchFamily="50" charset="-128"/>
            </a:endParaRPr>
          </a:p>
        </p:txBody>
      </p:sp>
      <p:sp>
        <p:nvSpPr>
          <p:cNvPr id="8" name="テキスト ボックス 7"/>
          <p:cNvSpPr txBox="1"/>
          <p:nvPr/>
        </p:nvSpPr>
        <p:spPr>
          <a:xfrm>
            <a:off x="1441603" y="1305398"/>
            <a:ext cx="9813581" cy="1200329"/>
          </a:xfrm>
          <a:prstGeom prst="rect">
            <a:avLst/>
          </a:prstGeom>
          <a:noFill/>
          <a:ln>
            <a:noFill/>
          </a:ln>
        </p:spPr>
        <p:txBody>
          <a:bodyPr wrap="square" rtlCol="0">
            <a:spAutoFit/>
          </a:bodyPr>
          <a:lstStyle/>
          <a:p>
            <a:r>
              <a:rPr lang="en-US" altLang="ja-JP" dirty="0" smtClean="0">
                <a:latin typeface="Meiryo UI" panose="020B0604030504040204" pitchFamily="50" charset="-128"/>
                <a:ea typeface="Meiryo UI" panose="020B0604030504040204" pitchFamily="50" charset="-128"/>
              </a:rPr>
              <a:t>【</a:t>
            </a:r>
            <a:r>
              <a:rPr lang="ja-JP" altLang="en-US" b="1" dirty="0" smtClean="0">
                <a:latin typeface="Meiryo UI" panose="020B0604030504040204" pitchFamily="50" charset="-128"/>
                <a:ea typeface="Meiryo UI" panose="020B0604030504040204" pitchFamily="50" charset="-128"/>
              </a:rPr>
              <a:t>経緯</a:t>
            </a:r>
            <a:r>
              <a:rPr lang="en-US" altLang="ja-JP" b="1" dirty="0" smtClean="0">
                <a:latin typeface="Meiryo UI" panose="020B0604030504040204" pitchFamily="50" charset="-128"/>
                <a:ea typeface="Meiryo UI" panose="020B0604030504040204" pitchFamily="50" charset="-128"/>
              </a:rPr>
              <a:t>】</a:t>
            </a:r>
          </a:p>
          <a:p>
            <a:pPr marL="180975" indent="-180975">
              <a:buFont typeface="Wingdings" pitchFamily="2" charset="2"/>
              <a:buChar char="Ø"/>
            </a:pPr>
            <a:r>
              <a:rPr lang="ja-JP" altLang="en-US" b="1"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これまで</a:t>
            </a:r>
            <a:r>
              <a:rPr lang="ja-JP" altLang="en-US" dirty="0" smtClean="0">
                <a:latin typeface="Meiryo UI" panose="020B0604030504040204" pitchFamily="50" charset="-128"/>
                <a:ea typeface="Meiryo UI" panose="020B0604030504040204" pitchFamily="50" charset="-128"/>
              </a:rPr>
              <a:t>も中学生とその保護者をメインターゲットに魅力発信を続けてきたが、中長期的な観点から、</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更に幅広い</a:t>
            </a:r>
            <a:r>
              <a:rPr lang="ja-JP" altLang="en-US" dirty="0">
                <a:latin typeface="Meiryo UI" panose="020B0604030504040204" pitchFamily="50" charset="-128"/>
                <a:ea typeface="Meiryo UI" panose="020B0604030504040204" pitchFamily="50" charset="-128"/>
              </a:rPr>
              <a:t>層</a:t>
            </a:r>
            <a:r>
              <a:rPr lang="ja-JP" altLang="en-US" dirty="0" smtClean="0">
                <a:latin typeface="Meiryo UI" panose="020B0604030504040204" pitchFamily="50" charset="-128"/>
                <a:ea typeface="Meiryo UI" panose="020B0604030504040204" pitchFamily="50" charset="-128"/>
              </a:rPr>
              <a:t>へダイレクトに魅力を伝える必要があると判断し</a:t>
            </a:r>
            <a:r>
              <a:rPr lang="ja-JP" altLang="en-US" dirty="0">
                <a:latin typeface="Meiryo UI" panose="020B0604030504040204" pitchFamily="50" charset="-128"/>
                <a:ea typeface="Meiryo UI" panose="020B0604030504040204" pitchFamily="50" charset="-128"/>
              </a:rPr>
              <a:t>、令和元</a:t>
            </a:r>
            <a:r>
              <a:rPr lang="ja-JP" altLang="en-US" dirty="0" smtClean="0">
                <a:latin typeface="Meiryo UI" panose="020B0604030504040204" pitchFamily="50" charset="-128"/>
                <a:ea typeface="Meiryo UI" panose="020B0604030504040204" pitchFamily="50" charset="-128"/>
              </a:rPr>
              <a:t>年度より、これまでの取組みに</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加えて魅力発信のメニューをワンパッケージにした</a:t>
            </a:r>
            <a:r>
              <a:rPr lang="ja-JP" altLang="en-US" b="1" dirty="0" smtClean="0">
                <a:latin typeface="Meiryo UI" panose="020B0604030504040204" pitchFamily="50" charset="-128"/>
                <a:ea typeface="Meiryo UI" panose="020B0604030504040204" pitchFamily="50" charset="-128"/>
              </a:rPr>
              <a:t>「未来のものづくり人材育成事業」</a:t>
            </a:r>
            <a:r>
              <a:rPr lang="ja-JP" altLang="en-US" dirty="0" smtClean="0">
                <a:latin typeface="Meiryo UI" panose="020B0604030504040204" pitchFamily="50" charset="-128"/>
                <a:ea typeface="Meiryo UI" panose="020B0604030504040204" pitchFamily="50" charset="-128"/>
              </a:rPr>
              <a:t>をスタートした。</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896841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取組み（２）</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7</a:t>
            </a:fld>
            <a:endParaRPr lang="ja-JP" altLang="en-US" dirty="0">
              <a:solidFill>
                <a:prstClr val="black">
                  <a:tint val="75000"/>
                </a:prstClr>
              </a:solidFill>
            </a:endParaRPr>
          </a:p>
        </p:txBody>
      </p:sp>
      <p:sp>
        <p:nvSpPr>
          <p:cNvPr id="14" name="角丸四角形 13"/>
          <p:cNvSpPr/>
          <p:nvPr/>
        </p:nvSpPr>
        <p:spPr>
          <a:xfrm>
            <a:off x="1704145" y="892073"/>
            <a:ext cx="2509510"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①出前授業・体験授業</a:t>
            </a:r>
            <a:endParaRPr lang="en-US" altLang="ja-JP" b="1" dirty="0" smtClean="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1704145" y="1359252"/>
            <a:ext cx="8905584" cy="923330"/>
          </a:xfrm>
          <a:prstGeom prst="rect">
            <a:avLst/>
          </a:prstGeom>
          <a:noFill/>
          <a:ln>
            <a:noFill/>
          </a:ln>
        </p:spPr>
        <p:txBody>
          <a:bodyPr wrap="square" rtlCol="0">
            <a:spAutoFit/>
          </a:bodyPr>
          <a:lstStyle/>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中学校への出前授業の実施</a:t>
            </a:r>
            <a:endParaRPr lang="en-US" altLang="ja-JP" dirty="0">
              <a:latin typeface="Meiryo UI" panose="020B0604030504040204" pitchFamily="50" charset="-128"/>
              <a:ea typeface="Meiryo UI" panose="020B0604030504040204" pitchFamily="50" charset="-128"/>
            </a:endParaRPr>
          </a:p>
          <a:p>
            <a:endParaRPr lang="ja-JP" altLang="en-US" dirty="0">
              <a:latin typeface="Meiryo UI" panose="020B0604030504040204" pitchFamily="50" charset="-128"/>
              <a:ea typeface="Meiryo UI" panose="020B0604030504040204" pitchFamily="50" charset="-128"/>
            </a:endParaRPr>
          </a:p>
          <a:p>
            <a:pPr>
              <a:buFont typeface="Wingdings" panose="05000000000000000000" pitchFamily="2" charset="2"/>
              <a:buChar char="Ø"/>
            </a:pPr>
            <a:r>
              <a:rPr lang="ja-JP" altLang="en-US" dirty="0" smtClean="0">
                <a:latin typeface="Meiryo UI" panose="020B0604030504040204" pitchFamily="50" charset="-128"/>
                <a:ea typeface="Meiryo UI" panose="020B0604030504040204" pitchFamily="50" charset="-128"/>
              </a:rPr>
              <a:t>　工業系高校</a:t>
            </a:r>
            <a:r>
              <a:rPr lang="ja-JP" altLang="en-US" dirty="0">
                <a:latin typeface="Meiryo UI" panose="020B0604030504040204" pitchFamily="50" charset="-128"/>
                <a:ea typeface="Meiryo UI" panose="020B0604030504040204" pitchFamily="50" charset="-128"/>
              </a:rPr>
              <a:t>での</a:t>
            </a:r>
            <a:r>
              <a:rPr lang="ja-JP" altLang="en-US" dirty="0" smtClean="0">
                <a:latin typeface="Meiryo UI" panose="020B0604030504040204" pitchFamily="50" charset="-128"/>
                <a:ea typeface="Meiryo UI" panose="020B0604030504040204" pitchFamily="50" charset="-128"/>
              </a:rPr>
              <a:t>体験</a:t>
            </a:r>
            <a:r>
              <a:rPr lang="ja-JP" altLang="en-US" dirty="0">
                <a:latin typeface="Meiryo UI" panose="020B0604030504040204" pitchFamily="50" charset="-128"/>
                <a:ea typeface="Meiryo UI" panose="020B0604030504040204" pitchFamily="50" charset="-128"/>
              </a:rPr>
              <a:t>授業</a:t>
            </a:r>
            <a:r>
              <a:rPr lang="ja-JP" altLang="en-US" dirty="0" smtClean="0">
                <a:latin typeface="Meiryo UI" panose="020B0604030504040204" pitchFamily="50" charset="-128"/>
                <a:ea typeface="Meiryo UI" panose="020B0604030504040204" pitchFamily="50" charset="-128"/>
              </a:rPr>
              <a:t>の実施</a:t>
            </a:r>
            <a:endParaRPr lang="en-US" altLang="ja-JP" dirty="0" smtClean="0">
              <a:latin typeface="Meiryo UI" panose="020B0604030504040204" pitchFamily="50" charset="-128"/>
              <a:ea typeface="Meiryo UI" panose="020B0604030504040204" pitchFamily="50" charset="-128"/>
            </a:endParaRPr>
          </a:p>
        </p:txBody>
      </p:sp>
      <p:pic>
        <p:nvPicPr>
          <p:cNvPr id="2" name="図 1"/>
          <p:cNvPicPr>
            <a:picLocks noChangeAspect="1"/>
          </p:cNvPicPr>
          <p:nvPr/>
        </p:nvPicPr>
        <p:blipFill>
          <a:blip r:embed="rId2"/>
          <a:stretch>
            <a:fillRect/>
          </a:stretch>
        </p:blipFill>
        <p:spPr>
          <a:xfrm>
            <a:off x="6731553" y="867304"/>
            <a:ext cx="2278564" cy="128099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図 4"/>
          <p:cNvPicPr>
            <a:picLocks noChangeAspect="1"/>
          </p:cNvPicPr>
          <p:nvPr/>
        </p:nvPicPr>
        <p:blipFill>
          <a:blip r:embed="rId3"/>
          <a:stretch>
            <a:fillRect/>
          </a:stretch>
        </p:blipFill>
        <p:spPr>
          <a:xfrm>
            <a:off x="4479803" y="2333026"/>
            <a:ext cx="2251750" cy="126438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図 5"/>
          <p:cNvPicPr>
            <a:picLocks noChangeAspect="1"/>
          </p:cNvPicPr>
          <p:nvPr/>
        </p:nvPicPr>
        <p:blipFill>
          <a:blip r:embed="rId4"/>
          <a:stretch>
            <a:fillRect/>
          </a:stretch>
        </p:blipFill>
        <p:spPr>
          <a:xfrm>
            <a:off x="9389011" y="968480"/>
            <a:ext cx="2572782" cy="1480918"/>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正方形/長方形 6"/>
          <p:cNvSpPr/>
          <p:nvPr/>
        </p:nvSpPr>
        <p:spPr>
          <a:xfrm>
            <a:off x="9076247" y="2502987"/>
            <a:ext cx="3198311" cy="369332"/>
          </a:xfrm>
          <a:prstGeom prst="rect">
            <a:avLst/>
          </a:prstGeom>
        </p:spPr>
        <p:txBody>
          <a:bodyPr wrap="none">
            <a:spAutoFit/>
          </a:bodyPr>
          <a:lstStyle/>
          <a:p>
            <a:r>
              <a:rPr lang="ja-JP" altLang="en-US" dirty="0">
                <a:latin typeface="Meiryo UI" panose="020B0604030504040204" pitchFamily="50" charset="-128"/>
                <a:ea typeface="Meiryo UI" panose="020B0604030504040204" pitchFamily="50" charset="-128"/>
              </a:rPr>
              <a:t>プログラミング</a:t>
            </a:r>
            <a:r>
              <a:rPr lang="ja-JP" altLang="en-US" dirty="0" smtClean="0">
                <a:latin typeface="Meiryo UI" panose="020B0604030504040204" pitchFamily="50" charset="-128"/>
                <a:ea typeface="Meiryo UI" panose="020B0604030504040204" pitchFamily="50" charset="-128"/>
              </a:rPr>
              <a:t>学習（出前授業）</a:t>
            </a:r>
            <a:endParaRPr lang="ja-JP" altLang="en-US" dirty="0">
              <a:latin typeface="Meiryo UI" panose="020B0604030504040204" pitchFamily="50" charset="-128"/>
              <a:ea typeface="Meiryo UI" panose="020B0604030504040204" pitchFamily="50" charset="-128"/>
            </a:endParaRPr>
          </a:p>
        </p:txBody>
      </p:sp>
      <p:sp>
        <p:nvSpPr>
          <p:cNvPr id="8" name="正方形/長方形 7"/>
          <p:cNvSpPr/>
          <p:nvPr/>
        </p:nvSpPr>
        <p:spPr>
          <a:xfrm>
            <a:off x="3654280" y="3663782"/>
            <a:ext cx="4338047" cy="369332"/>
          </a:xfrm>
          <a:prstGeom prst="rect">
            <a:avLst/>
          </a:prstGeom>
        </p:spPr>
        <p:txBody>
          <a:bodyPr wrap="none">
            <a:spAutoFit/>
          </a:bodyPr>
          <a:lstStyle/>
          <a:p>
            <a:r>
              <a:rPr lang="ja-JP" altLang="en-US" dirty="0" smtClean="0">
                <a:latin typeface="Meiryo UI" panose="020B0604030504040204" pitchFamily="50" charset="-128"/>
                <a:ea typeface="Meiryo UI" panose="020B0604030504040204" pitchFamily="50" charset="-128"/>
              </a:rPr>
              <a:t>建築構造</a:t>
            </a:r>
            <a:r>
              <a:rPr lang="ja-JP" altLang="en-US" dirty="0">
                <a:latin typeface="Meiryo UI" panose="020B0604030504040204" pitchFamily="50" charset="-128"/>
                <a:ea typeface="Meiryo UI" panose="020B0604030504040204" pitchFamily="50" charset="-128"/>
              </a:rPr>
              <a:t>についての考察</a:t>
            </a:r>
            <a:r>
              <a:rPr lang="ja-JP" altLang="en-US" dirty="0" smtClean="0">
                <a:latin typeface="Meiryo UI" panose="020B0604030504040204" pitchFamily="50" charset="-128"/>
                <a:ea typeface="Meiryo UI" panose="020B0604030504040204" pitchFamily="50" charset="-128"/>
              </a:rPr>
              <a:t>実験（出前授業）</a:t>
            </a:r>
            <a:endParaRPr lang="ja-JP" altLang="en-US" dirty="0">
              <a:latin typeface="Meiryo UI" panose="020B0604030504040204" pitchFamily="50" charset="-128"/>
              <a:ea typeface="Meiryo UI" panose="020B0604030504040204" pitchFamily="50" charset="-128"/>
            </a:endParaRPr>
          </a:p>
        </p:txBody>
      </p:sp>
      <p:sp>
        <p:nvSpPr>
          <p:cNvPr id="10" name="正方形/長方形 9"/>
          <p:cNvSpPr/>
          <p:nvPr/>
        </p:nvSpPr>
        <p:spPr>
          <a:xfrm>
            <a:off x="6393508" y="2201891"/>
            <a:ext cx="2954655" cy="369332"/>
          </a:xfrm>
          <a:prstGeom prst="rect">
            <a:avLst/>
          </a:prstGeom>
        </p:spPr>
        <p:txBody>
          <a:bodyPr wrap="none">
            <a:spAutoFit/>
          </a:bodyPr>
          <a:lstStyle/>
          <a:p>
            <a:r>
              <a:rPr lang="zh-TW" altLang="en-US" dirty="0">
                <a:latin typeface="Meiryo UI" panose="020B0604030504040204" pitchFamily="50" charset="-128"/>
                <a:ea typeface="Meiryo UI" panose="020B0604030504040204" pitchFamily="50" charset="-128"/>
              </a:rPr>
              <a:t>電気工事</a:t>
            </a:r>
            <a:r>
              <a:rPr lang="zh-TW" altLang="en-US" dirty="0" smtClean="0">
                <a:latin typeface="Meiryo UI" panose="020B0604030504040204" pitchFamily="50" charset="-128"/>
                <a:ea typeface="Meiryo UI" panose="020B0604030504040204" pitchFamily="50" charset="-128"/>
              </a:rPr>
              <a:t>配線</a:t>
            </a:r>
            <a:r>
              <a:rPr lang="ja-JP" altLang="en-US" dirty="0" smtClean="0">
                <a:latin typeface="Meiryo UI" panose="020B0604030504040204" pitchFamily="50" charset="-128"/>
                <a:ea typeface="Meiryo UI" panose="020B0604030504040204" pitchFamily="50" charset="-128"/>
              </a:rPr>
              <a:t>（出前授業）</a:t>
            </a:r>
            <a:endParaRPr lang="zh-TW" altLang="en-US" dirty="0">
              <a:latin typeface="Meiryo UI" panose="020B0604030504040204" pitchFamily="50" charset="-128"/>
              <a:ea typeface="Meiryo UI" panose="020B0604030504040204" pitchFamily="50" charset="-128"/>
            </a:endParaRPr>
          </a:p>
        </p:txBody>
      </p:sp>
      <p:sp>
        <p:nvSpPr>
          <p:cNvPr id="16" name="角丸四角形 15"/>
          <p:cNvSpPr/>
          <p:nvPr/>
        </p:nvSpPr>
        <p:spPr>
          <a:xfrm>
            <a:off x="1704146" y="4601347"/>
            <a:ext cx="2775658"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②体験教室（</a:t>
            </a:r>
            <a:r>
              <a:rPr lang="ja-JP" altLang="en-US" b="1" dirty="0">
                <a:latin typeface="Meiryo UI" panose="020B0604030504040204" pitchFamily="50" charset="-128"/>
                <a:ea typeface="Meiryo UI" panose="020B0604030504040204" pitchFamily="50" charset="-128"/>
              </a:rPr>
              <a:t>企業連携</a:t>
            </a:r>
            <a:r>
              <a:rPr lang="ja-JP" altLang="en-US" b="1" dirty="0" smtClean="0">
                <a:latin typeface="Meiryo UI" panose="020B0604030504040204" pitchFamily="50" charset="-128"/>
                <a:ea typeface="Meiryo UI" panose="020B0604030504040204" pitchFamily="50" charset="-128"/>
              </a:rPr>
              <a:t>）</a:t>
            </a:r>
            <a:endParaRPr lang="ja-JP" altLang="en-US" b="1" dirty="0">
              <a:latin typeface="Meiryo UI" panose="020B0604030504040204" pitchFamily="50" charset="-128"/>
              <a:ea typeface="Meiryo UI" panose="020B0604030504040204" pitchFamily="50" charset="-128"/>
            </a:endParaRPr>
          </a:p>
        </p:txBody>
      </p:sp>
      <p:sp>
        <p:nvSpPr>
          <p:cNvPr id="17" name="テキスト ボックス 16"/>
          <p:cNvSpPr txBox="1"/>
          <p:nvPr/>
        </p:nvSpPr>
        <p:spPr>
          <a:xfrm>
            <a:off x="1704145" y="5060002"/>
            <a:ext cx="8905584" cy="923330"/>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企業</a:t>
            </a:r>
            <a:r>
              <a:rPr lang="ja-JP" altLang="en-US" dirty="0">
                <a:latin typeface="Meiryo UI" panose="020B0604030504040204" pitchFamily="50" charset="-128"/>
                <a:ea typeface="Meiryo UI" panose="020B0604030504040204" pitchFamily="50" charset="-128"/>
              </a:rPr>
              <a:t>と連携した出前</a:t>
            </a:r>
            <a:r>
              <a:rPr lang="ja-JP" altLang="en-US" dirty="0" smtClean="0">
                <a:latin typeface="Meiryo UI" panose="020B0604030504040204" pitchFamily="50" charset="-128"/>
                <a:ea typeface="Meiryo UI" panose="020B0604030504040204" pitchFamily="50" charset="-128"/>
              </a:rPr>
              <a:t>授業や講演会・見学会を</a:t>
            </a:r>
            <a:r>
              <a:rPr lang="ja-JP" altLang="en-US" dirty="0">
                <a:latin typeface="Meiryo UI" panose="020B0604030504040204" pitchFamily="50" charset="-128"/>
                <a:ea typeface="Meiryo UI" panose="020B0604030504040204" pitchFamily="50" charset="-128"/>
              </a:rPr>
              <a:t>実施</a:t>
            </a:r>
          </a:p>
          <a:p>
            <a:pPr marL="180975" indent="-180975">
              <a:buFont typeface="Wingdings" pitchFamily="2" charset="2"/>
              <a:buChar char="Ø"/>
            </a:pP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文化祭等において企業のブース</a:t>
            </a:r>
            <a:r>
              <a:rPr lang="ja-JP" altLang="en-US" dirty="0">
                <a:latin typeface="Meiryo UI" panose="020B0604030504040204" pitchFamily="50" charset="-128"/>
                <a:ea typeface="Meiryo UI" panose="020B0604030504040204" pitchFamily="50" charset="-128"/>
              </a:rPr>
              <a:t>を</a:t>
            </a:r>
            <a:r>
              <a:rPr lang="ja-JP" altLang="en-US" dirty="0" smtClean="0">
                <a:latin typeface="Meiryo UI" panose="020B0604030504040204" pitchFamily="50" charset="-128"/>
                <a:ea typeface="Meiryo UI" panose="020B0604030504040204" pitchFamily="50" charset="-128"/>
              </a:rPr>
              <a:t>設け、ものづくり体験を実施</a:t>
            </a:r>
            <a:endParaRPr lang="en-US" altLang="ja-JP" dirty="0" smtClean="0">
              <a:latin typeface="Meiryo UI" panose="020B0604030504040204" pitchFamily="50" charset="-128"/>
              <a:ea typeface="Meiryo UI" panose="020B0604030504040204" pitchFamily="50" charset="-128"/>
            </a:endParaRPr>
          </a:p>
        </p:txBody>
      </p:sp>
      <p:pic>
        <p:nvPicPr>
          <p:cNvPr id="11" name="図 10"/>
          <p:cNvPicPr>
            <a:picLocks noChangeAspect="1"/>
          </p:cNvPicPr>
          <p:nvPr/>
        </p:nvPicPr>
        <p:blipFill>
          <a:blip r:embed="rId5"/>
          <a:stretch>
            <a:fillRect/>
          </a:stretch>
        </p:blipFill>
        <p:spPr>
          <a:xfrm>
            <a:off x="8348702" y="4239693"/>
            <a:ext cx="2324852" cy="174363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8" name="正方形/長方形 17"/>
          <p:cNvSpPr/>
          <p:nvPr/>
        </p:nvSpPr>
        <p:spPr>
          <a:xfrm>
            <a:off x="7992327" y="6054697"/>
            <a:ext cx="3531736" cy="646331"/>
          </a:xfrm>
          <a:prstGeom prst="rect">
            <a:avLst/>
          </a:prstGeom>
        </p:spPr>
        <p:txBody>
          <a:bodyPr wrap="none">
            <a:spAutoFit/>
          </a:bodyPr>
          <a:lstStyle/>
          <a:p>
            <a:r>
              <a:rPr lang="ja-JP" altLang="en-US" dirty="0" smtClean="0">
                <a:latin typeface="Meiryo UI" panose="020B0604030504040204" pitchFamily="50" charset="-128"/>
                <a:ea typeface="Meiryo UI" panose="020B0604030504040204" pitchFamily="50" charset="-128"/>
              </a:rPr>
              <a:t>企業技術者による講演会</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（参加者：工業系高校・中学校）</a:t>
            </a:r>
            <a:endParaRPr lang="ja-JP" altLang="en-US"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74909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取組み（２）</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8</a:t>
            </a:fld>
            <a:endParaRPr lang="ja-JP" altLang="en-US" dirty="0">
              <a:solidFill>
                <a:prstClr val="black">
                  <a:tint val="75000"/>
                </a:prstClr>
              </a:solidFill>
            </a:endParaRPr>
          </a:p>
        </p:txBody>
      </p:sp>
      <p:sp>
        <p:nvSpPr>
          <p:cNvPr id="20" name="角丸四角形 19"/>
          <p:cNvSpPr/>
          <p:nvPr/>
        </p:nvSpPr>
        <p:spPr>
          <a:xfrm>
            <a:off x="1704145" y="1024062"/>
            <a:ext cx="3053206"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③学校説明会・個別相談会</a:t>
            </a:r>
            <a:endParaRPr lang="en-US" altLang="ja-JP" b="1"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704144" y="1520046"/>
            <a:ext cx="10129267" cy="2862322"/>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地元中学校への個別訪問による学校説明会の実施</a:t>
            </a:r>
            <a:endParaRPr lang="en-US" altLang="ja-JP" dirty="0" smtClean="0">
              <a:latin typeface="Meiryo UI" panose="020B0604030504040204" pitchFamily="50" charset="-128"/>
              <a:ea typeface="Meiryo UI" panose="020B0604030504040204" pitchFamily="50" charset="-128"/>
            </a:endParaRPr>
          </a:p>
          <a:p>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中学校等で開催される合同学校説明会への参加</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工業系</a:t>
            </a:r>
            <a:r>
              <a:rPr lang="ja-JP" altLang="en-US" dirty="0" smtClean="0">
                <a:latin typeface="Meiryo UI" panose="020B0604030504040204" pitchFamily="50" charset="-128"/>
                <a:ea typeface="Meiryo UI" panose="020B0604030504040204" pitchFamily="50" charset="-128"/>
              </a:rPr>
              <a:t>高校への進学を希望</a:t>
            </a:r>
            <a:r>
              <a:rPr lang="ja-JP" altLang="en-US" dirty="0">
                <a:latin typeface="Meiryo UI" panose="020B0604030504040204" pitchFamily="50" charset="-128"/>
                <a:ea typeface="Meiryo UI" panose="020B0604030504040204" pitchFamily="50" charset="-128"/>
              </a:rPr>
              <a:t>する</a:t>
            </a:r>
            <a:r>
              <a:rPr lang="ja-JP" altLang="en-US" dirty="0" smtClean="0">
                <a:latin typeface="Meiryo UI" panose="020B0604030504040204" pitchFamily="50" charset="-128"/>
                <a:ea typeface="Meiryo UI" panose="020B0604030504040204" pitchFamily="50" charset="-128"/>
              </a:rPr>
              <a:t>中学生やその保護者に対して、</a:t>
            </a:r>
            <a:r>
              <a:rPr lang="ja-JP" altLang="en-US" dirty="0">
                <a:latin typeface="Meiryo UI" panose="020B0604030504040204" pitchFamily="50" charset="-128"/>
                <a:ea typeface="Meiryo UI" panose="020B0604030504040204" pitchFamily="50" charset="-128"/>
              </a:rPr>
              <a:t>進路</a:t>
            </a:r>
            <a:r>
              <a:rPr lang="ja-JP" altLang="en-US" dirty="0" smtClean="0">
                <a:latin typeface="Meiryo UI" panose="020B0604030504040204" pitchFamily="50" charset="-128"/>
                <a:ea typeface="Meiryo UI" panose="020B0604030504040204" pitchFamily="50" charset="-128"/>
              </a:rPr>
              <a:t>説明会や学校見学会の実施</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endParaRPr lang="en-US" altLang="ja-JP" dirty="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中学校教員等に対して、</a:t>
            </a:r>
            <a:r>
              <a:rPr lang="ja-JP" altLang="en-US" dirty="0">
                <a:latin typeface="Meiryo UI" panose="020B0604030504040204" pitchFamily="50" charset="-128"/>
                <a:ea typeface="Meiryo UI" panose="020B0604030504040204" pitchFamily="50" charset="-128"/>
              </a:rPr>
              <a:t>進路説明会や学校見学会の</a:t>
            </a:r>
            <a:r>
              <a:rPr lang="ja-JP" altLang="en-US" dirty="0" smtClean="0">
                <a:latin typeface="Meiryo UI" panose="020B0604030504040204" pitchFamily="50" charset="-128"/>
                <a:ea typeface="Meiryo UI" panose="020B0604030504040204" pitchFamily="50" charset="-128"/>
              </a:rPr>
              <a:t>実施</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endParaRPr lang="ja-JP" altLang="en-US" dirty="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工業系高校</a:t>
            </a:r>
            <a:r>
              <a:rPr lang="ja-JP" altLang="en-US" dirty="0">
                <a:latin typeface="Meiryo UI" panose="020B0604030504040204" pitchFamily="50" charset="-128"/>
                <a:ea typeface="Meiryo UI" panose="020B0604030504040204" pitchFamily="50" charset="-128"/>
              </a:rPr>
              <a:t>へ進学を希望する中学生</a:t>
            </a:r>
            <a:r>
              <a:rPr lang="ja-JP" altLang="en-US" dirty="0" smtClean="0">
                <a:latin typeface="Meiryo UI" panose="020B0604030504040204" pitchFamily="50" charset="-128"/>
                <a:ea typeface="Meiryo UI" panose="020B0604030504040204" pitchFamily="50" charset="-128"/>
              </a:rPr>
              <a:t>やその保護者</a:t>
            </a:r>
            <a:r>
              <a:rPr lang="ja-JP" altLang="en-US" dirty="0">
                <a:latin typeface="Meiryo UI" panose="020B0604030504040204" pitchFamily="50" charset="-128"/>
                <a:ea typeface="Meiryo UI" panose="020B0604030504040204" pitchFamily="50" charset="-128"/>
              </a:rPr>
              <a:t>に対して</a:t>
            </a:r>
            <a:r>
              <a:rPr lang="ja-JP" altLang="en-US" dirty="0" smtClean="0">
                <a:latin typeface="Meiryo UI" panose="020B0604030504040204" pitchFamily="50" charset="-128"/>
                <a:ea typeface="Meiryo UI" panose="020B0604030504040204" pitchFamily="50" charset="-128"/>
              </a:rPr>
              <a:t>、より具体的に工業系高校での学習を</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イメージしてもらうための個別相談会の実施</a:t>
            </a:r>
            <a:endParaRPr lang="ja-JP" altLang="en-US" dirty="0">
              <a:latin typeface="Meiryo UI" panose="020B0604030504040204" pitchFamily="50" charset="-128"/>
              <a:ea typeface="Meiryo UI" panose="020B0604030504040204" pitchFamily="50" charset="-128"/>
            </a:endParaRPr>
          </a:p>
        </p:txBody>
      </p:sp>
      <p:pic>
        <p:nvPicPr>
          <p:cNvPr id="5" name="図 4"/>
          <p:cNvPicPr>
            <a:picLocks noChangeAspect="1"/>
          </p:cNvPicPr>
          <p:nvPr/>
        </p:nvPicPr>
        <p:blipFill>
          <a:blip r:embed="rId2"/>
          <a:stretch>
            <a:fillRect/>
          </a:stretch>
        </p:blipFill>
        <p:spPr>
          <a:xfrm>
            <a:off x="2489981" y="5519725"/>
            <a:ext cx="902286" cy="1213209"/>
          </a:xfrm>
          <a:prstGeom prst="rect">
            <a:avLst/>
          </a:prstGeom>
        </p:spPr>
      </p:pic>
      <p:pic>
        <p:nvPicPr>
          <p:cNvPr id="6" name="図 5"/>
          <p:cNvPicPr>
            <a:picLocks noChangeAspect="1"/>
          </p:cNvPicPr>
          <p:nvPr/>
        </p:nvPicPr>
        <p:blipFill>
          <a:blip r:embed="rId3"/>
          <a:stretch>
            <a:fillRect/>
          </a:stretch>
        </p:blipFill>
        <p:spPr>
          <a:xfrm>
            <a:off x="4330305" y="4388666"/>
            <a:ext cx="3334801" cy="1453820"/>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71988" y="5403818"/>
            <a:ext cx="1219306" cy="1268223"/>
          </a:xfrm>
          <a:prstGeom prst="rect">
            <a:avLst/>
          </a:prstGeom>
        </p:spPr>
      </p:pic>
      <p:sp>
        <p:nvSpPr>
          <p:cNvPr id="8" name="下矢印 7"/>
          <p:cNvSpPr/>
          <p:nvPr/>
        </p:nvSpPr>
        <p:spPr>
          <a:xfrm rot="6482694">
            <a:off x="7998435" y="5305383"/>
            <a:ext cx="536023" cy="847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下矢印 15"/>
          <p:cNvSpPr/>
          <p:nvPr/>
        </p:nvSpPr>
        <p:spPr>
          <a:xfrm rot="15615693" flipH="1">
            <a:off x="3671123" y="5310216"/>
            <a:ext cx="536023" cy="8471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2"/>
          <p:cNvSpPr txBox="1">
            <a:spLocks noChangeArrowheads="1"/>
          </p:cNvSpPr>
          <p:nvPr/>
        </p:nvSpPr>
        <p:spPr bwMode="auto">
          <a:xfrm>
            <a:off x="4464727" y="5842486"/>
            <a:ext cx="3279192" cy="707886"/>
          </a:xfrm>
          <a:prstGeom prst="rect">
            <a:avLst/>
          </a:prstGeom>
          <a:solidFill>
            <a:sysClr val="window" lastClr="FFFFFF"/>
          </a:solidFill>
          <a:ln>
            <a:solidFill>
              <a:schemeClr val="accent1"/>
            </a:solidFill>
          </a:ln>
          <a:extLst/>
        </p:spPr>
        <p:txBody>
          <a:bodyPr rot="0" vert="horz" wrap="square" lIns="91440" tIns="45720" rIns="91440" bIns="45720" anchor="t" anchorCtr="0" upright="1">
            <a:spAutoFit/>
          </a:bodyPr>
          <a:lstStyle/>
          <a:p>
            <a:pPr algn="ctr">
              <a:spcAft>
                <a:spcPts val="0"/>
              </a:spcAft>
            </a:pPr>
            <a:r>
              <a:rPr lang="ja-JP" altLang="en-US" sz="2000" kern="100" dirty="0" smtClean="0">
                <a:effectLst/>
                <a:latin typeface="Meiryo UI" panose="020B0604030504040204" pitchFamily="50" charset="-128"/>
                <a:ea typeface="Meiryo UI" panose="020B0604030504040204" pitchFamily="50" charset="-128"/>
                <a:cs typeface="Times New Roman" panose="02020603050405020304" pitchFamily="18" charset="0"/>
              </a:rPr>
              <a:t>中学生・保護者・中学校教員へ工業系高校の魅力を伝える</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63075901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2"/>
          <a:stretch>
            <a:fillRect/>
          </a:stretch>
        </p:blipFill>
        <p:spPr>
          <a:xfrm>
            <a:off x="9748716" y="1848086"/>
            <a:ext cx="1477163" cy="1118564"/>
          </a:xfrm>
          <a:prstGeom prst="rect">
            <a:avLst/>
          </a:prstGeom>
        </p:spPr>
      </p:pic>
      <p:cxnSp>
        <p:nvCxnSpPr>
          <p:cNvPr id="3" name="直線コネクタ 2"/>
          <p:cNvCxnSpPr/>
          <p:nvPr/>
        </p:nvCxnSpPr>
        <p:spPr>
          <a:xfrm flipV="1">
            <a:off x="1744643" y="531676"/>
            <a:ext cx="8748000" cy="0"/>
          </a:xfrm>
          <a:prstGeom prst="line">
            <a:avLst/>
          </a:prstGeom>
          <a:ln w="57150">
            <a:solidFill>
              <a:schemeClr val="accent1"/>
            </a:solidFill>
          </a:ln>
        </p:spPr>
        <p:style>
          <a:lnRef idx="3">
            <a:schemeClr val="accent5"/>
          </a:lnRef>
          <a:fillRef idx="0">
            <a:schemeClr val="accent5"/>
          </a:fillRef>
          <a:effectRef idx="2">
            <a:schemeClr val="accent5"/>
          </a:effectRef>
          <a:fontRef idx="minor">
            <a:schemeClr val="tx1"/>
          </a:fontRef>
        </p:style>
      </p:cxnSp>
      <p:sp>
        <p:nvSpPr>
          <p:cNvPr id="4" name="正方形/長方形 3"/>
          <p:cNvSpPr/>
          <p:nvPr/>
        </p:nvSpPr>
        <p:spPr>
          <a:xfrm>
            <a:off x="1704145" y="135083"/>
            <a:ext cx="4068743" cy="369332"/>
          </a:xfrm>
          <a:prstGeom prst="rect">
            <a:avLst/>
          </a:prstGeom>
        </p:spPr>
        <p:txBody>
          <a:bodyPr wrap="none">
            <a:spAutoFit/>
          </a:bodyPr>
          <a:lstStyle/>
          <a:p>
            <a:pPr>
              <a:defRPr/>
            </a:pPr>
            <a:r>
              <a:rPr lang="ja-JP" altLang="en-US" b="1" dirty="0">
                <a:latin typeface="Meiryo UI" panose="020B0604030504040204" pitchFamily="50" charset="-128"/>
                <a:ea typeface="Meiryo UI" panose="020B0604030504040204" pitchFamily="50" charset="-128"/>
              </a:rPr>
              <a:t>２ーこれまでの魅力発信の</a:t>
            </a:r>
            <a:r>
              <a:rPr lang="ja-JP" altLang="en-US" b="1" dirty="0" smtClean="0">
                <a:latin typeface="Meiryo UI" panose="020B0604030504040204" pitchFamily="50" charset="-128"/>
                <a:ea typeface="Meiryo UI" panose="020B0604030504040204" pitchFamily="50" charset="-128"/>
              </a:rPr>
              <a:t>取組み（２）</a:t>
            </a:r>
            <a:endParaRPr lang="ja-JP" altLang="en-US" b="1" dirty="0">
              <a:latin typeface="Meiryo UI" panose="020B0604030504040204" pitchFamily="50" charset="-128"/>
              <a:ea typeface="Meiryo UI" panose="020B0604030504040204" pitchFamily="50" charset="-128"/>
            </a:endParaRPr>
          </a:p>
        </p:txBody>
      </p:sp>
      <p:sp>
        <p:nvSpPr>
          <p:cNvPr id="9" name="スライド番号プレースホルダー 2"/>
          <p:cNvSpPr>
            <a:spLocks noGrp="1"/>
          </p:cNvSpPr>
          <p:nvPr>
            <p:ph type="sldNum" sz="quarter" idx="12"/>
          </p:nvPr>
        </p:nvSpPr>
        <p:spPr>
          <a:xfrm>
            <a:off x="9796485" y="6550372"/>
            <a:ext cx="2311400" cy="365125"/>
          </a:xfrm>
        </p:spPr>
        <p:txBody>
          <a:bodyPr/>
          <a:lstStyle/>
          <a:p>
            <a:fld id="{AC1F0867-EFB9-42FF-BF2D-7B625E83DED1}" type="slidenum">
              <a:rPr lang="ja-JP" altLang="en-US" smtClean="0">
                <a:solidFill>
                  <a:prstClr val="black">
                    <a:tint val="75000"/>
                  </a:prstClr>
                </a:solidFill>
              </a:rPr>
              <a:pPr/>
              <a:t>9</a:t>
            </a:fld>
            <a:endParaRPr lang="ja-JP" altLang="en-US" dirty="0">
              <a:solidFill>
                <a:prstClr val="black">
                  <a:tint val="75000"/>
                </a:prstClr>
              </a:solidFill>
            </a:endParaRPr>
          </a:p>
        </p:txBody>
      </p:sp>
      <p:sp>
        <p:nvSpPr>
          <p:cNvPr id="20" name="角丸四角形 19"/>
          <p:cNvSpPr/>
          <p:nvPr/>
        </p:nvSpPr>
        <p:spPr>
          <a:xfrm>
            <a:off x="1704145" y="1112809"/>
            <a:ext cx="2731931" cy="360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b="1" dirty="0" smtClean="0">
                <a:latin typeface="Meiryo UI" panose="020B0604030504040204" pitchFamily="50" charset="-128"/>
                <a:ea typeface="Meiryo UI" panose="020B0604030504040204" pitchFamily="50" charset="-128"/>
              </a:rPr>
              <a:t>④ものづくりワークショップ</a:t>
            </a:r>
            <a:endParaRPr lang="en-US" altLang="ja-JP" b="1" dirty="0" smtClean="0">
              <a:latin typeface="Meiryo UI" panose="020B0604030504040204" pitchFamily="50" charset="-128"/>
              <a:ea typeface="Meiryo UI" panose="020B0604030504040204" pitchFamily="50" charset="-128"/>
            </a:endParaRPr>
          </a:p>
        </p:txBody>
      </p:sp>
      <p:sp>
        <p:nvSpPr>
          <p:cNvPr id="11" name="テキスト ボックス 10"/>
          <p:cNvSpPr txBox="1"/>
          <p:nvPr/>
        </p:nvSpPr>
        <p:spPr>
          <a:xfrm>
            <a:off x="1704145" y="1623419"/>
            <a:ext cx="6942157" cy="4247317"/>
          </a:xfrm>
          <a:prstGeom prst="rect">
            <a:avLst/>
          </a:prstGeom>
          <a:noFill/>
          <a:ln>
            <a:noFill/>
          </a:ln>
        </p:spPr>
        <p:txBody>
          <a:bodyPr wrap="square" rtlCol="0">
            <a:spAutoFit/>
          </a:bodyPr>
          <a:lstStyle/>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企業等と連携した小・中学生向け</a:t>
            </a:r>
            <a:r>
              <a:rPr lang="ja-JP" altLang="en-US" b="1" dirty="0">
                <a:latin typeface="Meiryo UI" panose="020B0604030504040204" pitchFamily="50" charset="-128"/>
                <a:ea typeface="Meiryo UI" panose="020B0604030504040204" pitchFamily="50" charset="-128"/>
              </a:rPr>
              <a:t>ものづくり</a:t>
            </a:r>
            <a:r>
              <a:rPr lang="ja-JP" altLang="en-US" b="1" dirty="0" smtClean="0">
                <a:latin typeface="Meiryo UI" panose="020B0604030504040204" pitchFamily="50" charset="-128"/>
                <a:ea typeface="Meiryo UI" panose="020B0604030504040204" pitchFamily="50" charset="-128"/>
              </a:rPr>
              <a:t>イベントの実施</a:t>
            </a:r>
            <a:endParaRPr lang="en-US" altLang="ja-JP" b="1"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・イオン株式会社（大阪府と包括連携協定）</a:t>
            </a:r>
            <a:endParaRPr lang="en-US" altLang="ja-JP" dirty="0" smtClean="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a:t>
            </a:r>
            <a:r>
              <a:rPr lang="ja-JP" altLang="en-US" dirty="0">
                <a:latin typeface="Meiryo UI" panose="020B0604030504040204" pitchFamily="50" charset="-128"/>
                <a:ea typeface="Meiryo UI" panose="020B0604030504040204" pitchFamily="50" charset="-128"/>
              </a:rPr>
              <a:t>株式会社セブン＆アイ・クリエイトリンク（八尾市と包括連携協定）</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・三井不動産（大阪府と包括連携協定）</a:t>
            </a: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endParaRPr lang="en-US" altLang="ja-JP" dirty="0">
              <a:latin typeface="Meiryo UI" panose="020B0604030504040204" pitchFamily="50" charset="-128"/>
              <a:ea typeface="Meiryo UI" panose="020B0604030504040204" pitchFamily="50" charset="-128"/>
            </a:endParaRPr>
          </a:p>
          <a:p>
            <a:pPr marL="180975" indent="-180975">
              <a:buFont typeface="Wingdings" pitchFamily="2" charset="2"/>
              <a:buChar char="Ø"/>
            </a:pPr>
            <a:endParaRPr lang="en-US" altLang="ja-JP" dirty="0" smtClean="0">
              <a:latin typeface="Meiryo UI" panose="020B0604030504040204" pitchFamily="50" charset="-128"/>
              <a:ea typeface="Meiryo UI" panose="020B0604030504040204" pitchFamily="50" charset="-128"/>
            </a:endParaRPr>
          </a:p>
          <a:p>
            <a:pPr marL="180975" indent="-180975">
              <a:buFont typeface="Wingdings" pitchFamily="2" charset="2"/>
              <a:buChar char="Ø"/>
            </a:pPr>
            <a:endParaRPr lang="ja-JP" altLang="en-US" dirty="0">
              <a:latin typeface="Meiryo UI" panose="020B0604030504040204" pitchFamily="50" charset="-128"/>
              <a:ea typeface="Meiryo UI" panose="020B0604030504040204" pitchFamily="50" charset="-128"/>
            </a:endParaRPr>
          </a:p>
          <a:p>
            <a:pPr marL="180975" indent="-180975">
              <a:buFont typeface="Wingdings" pitchFamily="2" charset="2"/>
              <a:buChar char="Ø"/>
            </a:pPr>
            <a:r>
              <a:rPr lang="ja-JP" altLang="en-US" dirty="0" smtClean="0">
                <a:latin typeface="Meiryo UI" panose="020B0604030504040204" pitchFamily="50" charset="-128"/>
                <a:ea typeface="Meiryo UI" panose="020B0604030504040204" pitchFamily="50" charset="-128"/>
              </a:rPr>
              <a:t>　</a:t>
            </a:r>
            <a:r>
              <a:rPr lang="ja-JP" altLang="en-US" b="1" dirty="0" smtClean="0">
                <a:latin typeface="Meiryo UI" panose="020B0604030504040204" pitchFamily="50" charset="-128"/>
                <a:ea typeface="Meiryo UI" panose="020B0604030504040204" pitchFamily="50" charset="-128"/>
              </a:rPr>
              <a:t>他部局等と連携した小・中学生向け</a:t>
            </a:r>
            <a:r>
              <a:rPr lang="ja-JP" altLang="en-US" b="1" dirty="0">
                <a:latin typeface="Meiryo UI" panose="020B0604030504040204" pitchFamily="50" charset="-128"/>
                <a:ea typeface="Meiryo UI" panose="020B0604030504040204" pitchFamily="50" charset="-128"/>
              </a:rPr>
              <a:t>ものづくりイベントの実施</a:t>
            </a:r>
            <a:endParaRPr lang="en-US" altLang="ja-JP" b="1" dirty="0">
              <a:latin typeface="Meiryo UI" panose="020B0604030504040204" pitchFamily="50" charset="-128"/>
              <a:ea typeface="Meiryo UI" panose="020B0604030504040204" pitchFamily="50" charset="-128"/>
            </a:endParaRPr>
          </a:p>
          <a:p>
            <a:r>
              <a:rPr lang="ja-JP" altLang="en-US" dirty="0" smtClean="0">
                <a:latin typeface="Meiryo UI" panose="020B0604030504040204" pitchFamily="50" charset="-128"/>
                <a:ea typeface="Meiryo UI" panose="020B0604030504040204" pitchFamily="50" charset="-128"/>
              </a:rPr>
              <a:t>　　　・商工労働部就業促進課（</a:t>
            </a:r>
            <a:r>
              <a:rPr lang="en-US" altLang="ja-JP" dirty="0">
                <a:latin typeface="Meiryo UI" panose="020B0604030504040204" pitchFamily="50" charset="-128"/>
                <a:ea typeface="Meiryo UI" panose="020B0604030504040204" pitchFamily="50" charset="-128"/>
              </a:rPr>
              <a:t>Osaka</a:t>
            </a:r>
            <a:r>
              <a:rPr lang="ja-JP" altLang="en-US" dirty="0">
                <a:latin typeface="Meiryo UI" panose="020B0604030504040204" pitchFamily="50" charset="-128"/>
                <a:ea typeface="Meiryo UI" panose="020B0604030504040204" pitchFamily="50" charset="-128"/>
              </a:rPr>
              <a:t>しごとフィールド</a:t>
            </a:r>
            <a:r>
              <a:rPr lang="ja-JP" altLang="en-US" dirty="0" smtClean="0">
                <a:latin typeface="Meiryo UI" panose="020B0604030504040204" pitchFamily="50" charset="-128"/>
                <a:ea typeface="Meiryo UI" panose="020B0604030504040204" pitchFamily="50" charset="-128"/>
              </a:rPr>
              <a:t>）</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・商工労働部人材育成課</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・大阪府職業能力開発協会</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・一般社団法人大阪府技能士会連合会</a:t>
            </a:r>
            <a:endParaRPr lang="en-US" altLang="ja-JP" dirty="0" smtClean="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a:t>
            </a:r>
            <a:r>
              <a:rPr lang="ja-JP" altLang="en-US" dirty="0" smtClean="0">
                <a:latin typeface="Meiryo UI" panose="020B0604030504040204" pitchFamily="50" charset="-128"/>
                <a:ea typeface="Meiryo UI" panose="020B0604030504040204" pitchFamily="50" charset="-128"/>
              </a:rPr>
              <a:t>　　・東大阪市都市魅力産業スポーツ部（モノづくり支援室）</a:t>
            </a:r>
            <a:endParaRPr lang="ja-JP" altLang="en-US" dirty="0">
              <a:latin typeface="Meiryo UI" panose="020B0604030504040204" pitchFamily="50" charset="-128"/>
              <a:ea typeface="Meiryo UI" panose="020B0604030504040204" pitchFamily="50" charset="-128"/>
            </a:endParaRPr>
          </a:p>
        </p:txBody>
      </p:sp>
      <p:sp>
        <p:nvSpPr>
          <p:cNvPr id="2" name="右中かっこ 1"/>
          <p:cNvSpPr/>
          <p:nvPr/>
        </p:nvSpPr>
        <p:spPr>
          <a:xfrm>
            <a:off x="8350122" y="1650681"/>
            <a:ext cx="379307" cy="449705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角丸四角形 12"/>
          <p:cNvSpPr/>
          <p:nvPr/>
        </p:nvSpPr>
        <p:spPr>
          <a:xfrm>
            <a:off x="9279640" y="3087903"/>
            <a:ext cx="2426003" cy="646986"/>
          </a:xfrm>
          <a:prstGeom prst="round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wrap="square" rtlCol="0" anchor="ctr" upright="1">
            <a:spAutoFit/>
          </a:bodyPr>
          <a:lstStyle/>
          <a:p>
            <a:pPr algn="ctr">
              <a:spcAft>
                <a:spcPts val="0"/>
              </a:spcAft>
            </a:pPr>
            <a:r>
              <a:rPr lang="ja-JP" altLang="en-US" sz="1600" b="1"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ものづくりイベントを通して</a:t>
            </a:r>
            <a:endParaRPr lang="en-US" altLang="ja-JP" sz="1600" b="1"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600" b="1"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工業系高校の</a:t>
            </a:r>
            <a:r>
              <a:rPr lang="ja-JP" altLang="en-US" sz="1600" b="1" dirty="0" smtClean="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魅力</a:t>
            </a:r>
            <a:r>
              <a:rPr lang="ja-JP" altLang="en-US" sz="1600" b="1" dirty="0">
                <a:solidFill>
                  <a:sysClr val="windowText" lastClr="000000"/>
                </a:solidFill>
                <a:latin typeface="Meiryo UI" panose="020B0604030504040204" pitchFamily="50" charset="-128"/>
                <a:ea typeface="Meiryo UI" panose="020B0604030504040204" pitchFamily="50" charset="-128"/>
                <a:cs typeface="Times New Roman" panose="02020603050405020304" pitchFamily="18" charset="0"/>
              </a:rPr>
              <a:t>発信</a:t>
            </a:r>
            <a:endParaRPr lang="ja-JP" dirty="0">
              <a:solidFill>
                <a:sysClr val="windowText" lastClr="000000"/>
              </a:solidFill>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16" name="角丸四角形 15"/>
          <p:cNvSpPr/>
          <p:nvPr/>
        </p:nvSpPr>
        <p:spPr>
          <a:xfrm>
            <a:off x="9279640" y="4050433"/>
            <a:ext cx="2426003" cy="646986"/>
          </a:xfrm>
          <a:prstGeom prst="roundRect">
            <a:avLst/>
          </a:prstGeom>
          <a:solidFill>
            <a:schemeClr val="bg1"/>
          </a:solidFill>
          <a:ln>
            <a:solidFill>
              <a:schemeClr val="tx1"/>
            </a:solidFill>
          </a:ln>
        </p:spPr>
        <p:style>
          <a:lnRef idx="3">
            <a:schemeClr val="lt1"/>
          </a:lnRef>
          <a:fillRef idx="1">
            <a:schemeClr val="dk1"/>
          </a:fillRef>
          <a:effectRef idx="1">
            <a:schemeClr val="dk1"/>
          </a:effectRef>
          <a:fontRef idx="minor">
            <a:schemeClr val="lt1"/>
          </a:fontRef>
        </p:style>
        <p:txBody>
          <a:bodyPr wrap="square" rtlCol="0" anchor="ctr" upright="1">
            <a:spAutoFit/>
          </a:bodyPr>
          <a:lstStyle/>
          <a:p>
            <a:pPr algn="ctr">
              <a:spcAft>
                <a:spcPts val="0"/>
              </a:spcAft>
            </a:pPr>
            <a:r>
              <a:rPr lang="ja-JP" altLang="en-US" sz="1600" b="1"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ものづくりイベントを通して</a:t>
            </a:r>
            <a:endParaRPr lang="en-US" altLang="ja-JP" sz="1600" b="1"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endParaRPr>
          </a:p>
          <a:p>
            <a:pPr algn="ctr">
              <a:spcAft>
                <a:spcPts val="0"/>
              </a:spcAft>
            </a:pPr>
            <a:r>
              <a:rPr lang="ja-JP" altLang="en-US" sz="1600" b="1" dirty="0" smtClean="0">
                <a:solidFill>
                  <a:sysClr val="windowText" lastClr="000000"/>
                </a:solidFill>
                <a:effectLst/>
                <a:latin typeface="Meiryo UI" panose="020B0604030504040204" pitchFamily="50" charset="-128"/>
                <a:ea typeface="Meiryo UI" panose="020B0604030504040204" pitchFamily="50" charset="-128"/>
                <a:cs typeface="Times New Roman" panose="02020603050405020304" pitchFamily="18" charset="0"/>
              </a:rPr>
              <a:t>生徒の成長を実感！</a:t>
            </a:r>
            <a:endParaRPr lang="ja-JP" dirty="0">
              <a:solidFill>
                <a:sysClr val="windowText" lastClr="000000"/>
              </a:solidFill>
              <a:effectLst/>
              <a:latin typeface="Meiryo UI" panose="020B0604030504040204" pitchFamily="50" charset="-128"/>
              <a:ea typeface="Meiryo UI" panose="020B0604030504040204" pitchFamily="50" charset="-128"/>
              <a:cs typeface="ＭＳ Ｐゴシック" panose="020B0600070205080204" pitchFamily="50" charset="-128"/>
            </a:endParaRPr>
          </a:p>
        </p:txBody>
      </p:sp>
      <p:pic>
        <p:nvPicPr>
          <p:cNvPr id="6" name="図 5"/>
          <p:cNvPicPr>
            <a:picLocks noChangeAspect="1"/>
          </p:cNvPicPr>
          <p:nvPr/>
        </p:nvPicPr>
        <p:blipFill>
          <a:blip r:embed="rId3"/>
          <a:stretch>
            <a:fillRect/>
          </a:stretch>
        </p:blipFill>
        <p:spPr>
          <a:xfrm>
            <a:off x="1343274" y="3225686"/>
            <a:ext cx="1706800" cy="517730"/>
          </a:xfrm>
          <a:prstGeom prst="rect">
            <a:avLst/>
          </a:prstGeom>
        </p:spPr>
      </p:pic>
      <p:pic>
        <p:nvPicPr>
          <p:cNvPr id="8" name="図 7"/>
          <p:cNvPicPr>
            <a:picLocks noChangeAspect="1"/>
          </p:cNvPicPr>
          <p:nvPr/>
        </p:nvPicPr>
        <p:blipFill>
          <a:blip r:embed="rId4"/>
          <a:stretch>
            <a:fillRect/>
          </a:stretch>
        </p:blipFill>
        <p:spPr>
          <a:xfrm>
            <a:off x="5968668" y="3208751"/>
            <a:ext cx="2298327" cy="551598"/>
          </a:xfrm>
          <a:prstGeom prst="rect">
            <a:avLst/>
          </a:prstGeom>
        </p:spPr>
      </p:pic>
      <p:pic>
        <p:nvPicPr>
          <p:cNvPr id="10" name="図 9"/>
          <p:cNvPicPr>
            <a:picLocks noChangeAspect="1"/>
          </p:cNvPicPr>
          <p:nvPr/>
        </p:nvPicPr>
        <p:blipFill>
          <a:blip r:embed="rId5"/>
          <a:stretch>
            <a:fillRect/>
          </a:stretch>
        </p:blipFill>
        <p:spPr>
          <a:xfrm>
            <a:off x="3758922" y="3196136"/>
            <a:ext cx="1634349" cy="576829"/>
          </a:xfrm>
          <a:prstGeom prst="rect">
            <a:avLst/>
          </a:prstGeom>
        </p:spPr>
      </p:pic>
    </p:spTree>
    <p:extLst>
      <p:ext uri="{BB962C8B-B14F-4D97-AF65-F5344CB8AC3E}">
        <p14:creationId xmlns:p14="http://schemas.microsoft.com/office/powerpoint/2010/main" val="79608283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7946</TotalTime>
  <Words>4745</Words>
  <Application>Microsoft Office PowerPoint</Application>
  <PresentationFormat>ワイド画面</PresentationFormat>
  <Paragraphs>438</Paragraphs>
  <Slides>34</Slides>
  <Notes>0</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34</vt:i4>
      </vt:variant>
    </vt:vector>
  </HeadingPairs>
  <TitlesOfParts>
    <vt:vector size="44" baseType="lpstr">
      <vt:lpstr>Meiryo UI</vt:lpstr>
      <vt:lpstr>ＭＳ Ｐゴシック</vt:lpstr>
      <vt:lpstr>ＭＳ ゴシック</vt:lpstr>
      <vt:lpstr>游ゴシック</vt:lpstr>
      <vt:lpstr>游ゴシック Light</vt:lpstr>
      <vt:lpstr>Arial</vt:lpstr>
      <vt:lpstr>Times New Roman</vt:lpstr>
      <vt:lpstr>Wingdings</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福本　統</dc:creator>
  <cp:lastModifiedBy>中村　和寛</cp:lastModifiedBy>
  <cp:revision>786</cp:revision>
  <cp:lastPrinted>2022-09-26T06:18:13Z</cp:lastPrinted>
  <dcterms:created xsi:type="dcterms:W3CDTF">2022-03-10T02:47:48Z</dcterms:created>
  <dcterms:modified xsi:type="dcterms:W3CDTF">2022-09-30T08:02:50Z</dcterms:modified>
</cp:coreProperties>
</file>