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309" r:id="rId3"/>
    <p:sldId id="415" r:id="rId4"/>
    <p:sldId id="416" r:id="rId5"/>
    <p:sldId id="371" r:id="rId6"/>
    <p:sldId id="373" r:id="rId7"/>
    <p:sldId id="396" r:id="rId8"/>
    <p:sldId id="382" r:id="rId9"/>
    <p:sldId id="372" r:id="rId10"/>
    <p:sldId id="374" r:id="rId11"/>
    <p:sldId id="407" r:id="rId12"/>
    <p:sldId id="414" r:id="rId13"/>
    <p:sldId id="260" r:id="rId14"/>
    <p:sldId id="413" r:id="rId15"/>
    <p:sldId id="390" r:id="rId16"/>
    <p:sldId id="385" r:id="rId17"/>
    <p:sldId id="387" r:id="rId18"/>
    <p:sldId id="403" r:id="rId19"/>
    <p:sldId id="412" r:id="rId20"/>
    <p:sldId id="408" r:id="rId21"/>
    <p:sldId id="395" r:id="rId22"/>
    <p:sldId id="379" r:id="rId23"/>
    <p:sldId id="377" r:id="rId24"/>
    <p:sldId id="354" r:id="rId25"/>
    <p:sldId id="402" r:id="rId26"/>
    <p:sldId id="406" r:id="rId27"/>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EAEFF7"/>
    <a:srgbClr val="FF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1" autoAdjust="0"/>
    <p:restoredTop sz="94660"/>
  </p:normalViewPr>
  <p:slideViewPr>
    <p:cSldViewPr snapToGrid="0">
      <p:cViewPr varScale="1">
        <p:scale>
          <a:sx n="78" d="100"/>
          <a:sy n="78"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0"/>
          <c:tx>
            <c:strRef>
              <c:f>Sheet1!$B$2</c:f>
              <c:strCache>
                <c:ptCount val="1"/>
                <c:pt idx="0">
                  <c:v>公立中学校卒業者</c:v>
                </c:pt>
              </c:strCache>
            </c:strRef>
          </c:tx>
          <c:spPr>
            <a:gradFill rotWithShape="1">
              <a:gsLst>
                <a:gs pos="0">
                  <a:schemeClr val="accent5">
                    <a:lumMod val="60000"/>
                    <a:lumMod val="110000"/>
                    <a:satMod val="105000"/>
                    <a:tint val="67000"/>
                  </a:schemeClr>
                </a:gs>
                <a:gs pos="50000">
                  <a:schemeClr val="accent5">
                    <a:lumMod val="60000"/>
                    <a:lumMod val="105000"/>
                    <a:satMod val="103000"/>
                    <a:tint val="73000"/>
                  </a:schemeClr>
                </a:gs>
                <a:gs pos="100000">
                  <a:schemeClr val="accent5">
                    <a:lumMod val="60000"/>
                    <a:lumMod val="105000"/>
                    <a:satMod val="109000"/>
                    <a:tint val="81000"/>
                  </a:schemeClr>
                </a:gs>
              </a:gsLst>
              <a:lin ang="5400000" scaled="0"/>
            </a:gradFill>
            <a:ln w="9525" cap="flat" cmpd="sng" algn="ctr">
              <a:solidFill>
                <a:schemeClr val="accent5">
                  <a:lumMod val="60000"/>
                  <a:shade val="95000"/>
                </a:schemeClr>
              </a:solidFill>
              <a:round/>
            </a:ln>
            <a:effectLst/>
          </c:spPr>
          <c:invertIfNegative val="0"/>
          <c:dLbls>
            <c:dLbl>
              <c:idx val="5"/>
              <c:layout>
                <c:manualLayout>
                  <c:x val="0"/>
                  <c:y val="1.5809181109314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F2-4761-841A-13017EAA4B82}"/>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H28</c:v>
                </c:pt>
                <c:pt idx="1">
                  <c:v>H29</c:v>
                </c:pt>
                <c:pt idx="2">
                  <c:v>H30</c:v>
                </c:pt>
                <c:pt idx="3">
                  <c:v>H31</c:v>
                </c:pt>
                <c:pt idx="4">
                  <c:v>R2</c:v>
                </c:pt>
                <c:pt idx="5">
                  <c:v>R3</c:v>
                </c:pt>
                <c:pt idx="6">
                  <c:v>R4</c:v>
                </c:pt>
              </c:strCache>
            </c:strRef>
          </c:cat>
          <c:val>
            <c:numRef>
              <c:f>Sheet1!$B$3:$B$9</c:f>
              <c:numCache>
                <c:formatCode>#,##0_);[Red]\(#,##0\)</c:formatCode>
                <c:ptCount val="7"/>
                <c:pt idx="0">
                  <c:v>74849</c:v>
                </c:pt>
                <c:pt idx="1">
                  <c:v>74051</c:v>
                </c:pt>
                <c:pt idx="2">
                  <c:v>71929</c:v>
                </c:pt>
                <c:pt idx="3">
                  <c:v>69913</c:v>
                </c:pt>
                <c:pt idx="4">
                  <c:v>68590</c:v>
                </c:pt>
                <c:pt idx="5">
                  <c:v>65551</c:v>
                </c:pt>
                <c:pt idx="6">
                  <c:v>67150</c:v>
                </c:pt>
              </c:numCache>
            </c:numRef>
          </c:val>
          <c:extLst xmlns:c15="http://schemas.microsoft.com/office/drawing/2012/chart">
            <c:ext xmlns:c16="http://schemas.microsoft.com/office/drawing/2014/chart" uri="{C3380CC4-5D6E-409C-BE32-E72D297353CC}">
              <c16:uniqueId val="{00000005-69A3-40AC-9C19-E058FBFC48CB}"/>
            </c:ext>
          </c:extLst>
        </c:ser>
        <c:ser>
          <c:idx val="8"/>
          <c:order val="1"/>
          <c:tx>
            <c:strRef>
              <c:f>Sheet1!$C$2</c:f>
              <c:strCache>
                <c:ptCount val="1"/>
                <c:pt idx="0">
                  <c:v>工業系高校志願者</c:v>
                </c:pt>
              </c:strCache>
            </c:strRef>
          </c:tx>
          <c:spPr>
            <a:pattFill prst="pct20">
              <a:fgClr>
                <a:srgbClr val="FF0000"/>
              </a:fgClr>
              <a:bgClr>
                <a:schemeClr val="bg1"/>
              </a:bgClr>
            </a:pattFill>
            <a:ln w="9525" cap="flat" cmpd="sng" algn="ctr">
              <a:solidFill>
                <a:schemeClr val="tx1"/>
              </a:solidFill>
              <a:round/>
            </a:ln>
            <a:effectLst/>
          </c:spPr>
          <c:invertIfNegative val="0"/>
          <c:dLbls>
            <c:dLbl>
              <c:idx val="0"/>
              <c:layout>
                <c:manualLayout>
                  <c:x val="3.125E-2"/>
                  <c:y val="-9.66105462814273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C5-490E-A71B-13434F93E1BD}"/>
                </c:ext>
              </c:extLst>
            </c:dLbl>
            <c:dLbl>
              <c:idx val="1"/>
              <c:layout>
                <c:manualLayout>
                  <c:x val="3.437499999999994E-2"/>
                  <c:y val="-2.6348635182192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C5-490E-A71B-13434F93E1BD}"/>
                </c:ext>
              </c:extLst>
            </c:dLbl>
            <c:dLbl>
              <c:idx val="2"/>
              <c:layout>
                <c:manualLayout>
                  <c:x val="2.5000000000000001E-2"/>
                  <c:y val="-2.6348635182192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C5-490E-A71B-13434F93E1BD}"/>
                </c:ext>
              </c:extLst>
            </c:dLbl>
            <c:dLbl>
              <c:idx val="3"/>
              <c:layout>
                <c:manualLayout>
                  <c:x val="2.8125000000000001E-2"/>
                  <c:y val="-9.66105462814273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C5-490E-A71B-13434F93E1BD}"/>
                </c:ext>
              </c:extLst>
            </c:dLbl>
            <c:dLbl>
              <c:idx val="4"/>
              <c:layout>
                <c:manualLayout>
                  <c:x val="2.6562499999999885E-2"/>
                  <c:y val="-2.6348635182192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C5-490E-A71B-13434F93E1BD}"/>
                </c:ext>
              </c:extLst>
            </c:dLbl>
            <c:dLbl>
              <c:idx val="5"/>
              <c:layout>
                <c:manualLayout>
                  <c:x val="2.6562499999999999E-2"/>
                  <c:y val="-2.63486351821914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C5-490E-A71B-13434F93E1BD}"/>
                </c:ext>
              </c:extLst>
            </c:dLbl>
            <c:dLbl>
              <c:idx val="6"/>
              <c:layout>
                <c:manualLayout>
                  <c:x val="2.3437499999999886E-2"/>
                  <c:y val="-9.66105462814273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F3-42A5-B246-497781ED055C}"/>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H28</c:v>
                </c:pt>
                <c:pt idx="1">
                  <c:v>H29</c:v>
                </c:pt>
                <c:pt idx="2">
                  <c:v>H30</c:v>
                </c:pt>
                <c:pt idx="3">
                  <c:v>H31</c:v>
                </c:pt>
                <c:pt idx="4">
                  <c:v>R2</c:v>
                </c:pt>
                <c:pt idx="5">
                  <c:v>R3</c:v>
                </c:pt>
                <c:pt idx="6">
                  <c:v>R4</c:v>
                </c:pt>
              </c:strCache>
            </c:strRef>
          </c:cat>
          <c:val>
            <c:numRef>
              <c:f>Sheet1!$C$3:$C$9</c:f>
              <c:numCache>
                <c:formatCode>#,##0_);[Red]\(#,##0\)</c:formatCode>
                <c:ptCount val="7"/>
                <c:pt idx="0">
                  <c:v>3540</c:v>
                </c:pt>
                <c:pt idx="1">
                  <c:v>3693</c:v>
                </c:pt>
                <c:pt idx="2">
                  <c:v>3386</c:v>
                </c:pt>
                <c:pt idx="3">
                  <c:v>3019</c:v>
                </c:pt>
                <c:pt idx="4">
                  <c:v>2750</c:v>
                </c:pt>
                <c:pt idx="5">
                  <c:v>2213</c:v>
                </c:pt>
                <c:pt idx="6">
                  <c:v>2176</c:v>
                </c:pt>
              </c:numCache>
            </c:numRef>
          </c:val>
          <c:extLst xmlns:c15="http://schemas.microsoft.com/office/drawing/2012/chart">
            <c:ext xmlns:c16="http://schemas.microsoft.com/office/drawing/2014/chart" uri="{C3380CC4-5D6E-409C-BE32-E72D297353CC}">
              <c16:uniqueId val="{00000008-69A3-40AC-9C19-E058FBFC48CB}"/>
            </c:ext>
          </c:extLst>
        </c:ser>
        <c:dLbls>
          <c:showLegendKey val="0"/>
          <c:showVal val="0"/>
          <c:showCatName val="0"/>
          <c:showSerName val="0"/>
          <c:showPercent val="0"/>
          <c:showBubbleSize val="0"/>
        </c:dLbls>
        <c:gapWidth val="247"/>
        <c:axId val="1514152191"/>
        <c:axId val="1514167167"/>
        <c:extLst/>
      </c:barChart>
      <c:lineChart>
        <c:grouping val="stacked"/>
        <c:varyColors val="0"/>
        <c:ser>
          <c:idx val="11"/>
          <c:order val="2"/>
          <c:tx>
            <c:strRef>
              <c:f>Sheet1!$D$2</c:f>
              <c:strCache>
                <c:ptCount val="1"/>
                <c:pt idx="0">
                  <c:v>公立中学校卒業者に占める工業系高校志願者の割合</c:v>
                </c:pt>
              </c:strCache>
            </c:strRef>
          </c:tx>
          <c:spPr>
            <a:ln w="15875" cap="rnd">
              <a:solidFill>
                <a:schemeClr val="accent5">
                  <a:lumMod val="80000"/>
                </a:schemeClr>
              </a:solidFill>
              <a:round/>
            </a:ln>
            <a:effectLst/>
          </c:spPr>
          <c:marker>
            <c:symbol val="diamond"/>
            <c:size val="10"/>
            <c:spPr>
              <a:solidFill>
                <a:schemeClr val="tx1"/>
              </a:solidFill>
              <a:ln w="9525" cap="flat" cmpd="sng" algn="ctr">
                <a:solidFill>
                  <a:schemeClr val="accent5">
                    <a:lumMod val="80000"/>
                    <a:shade val="95000"/>
                  </a:schemeClr>
                </a:solidFill>
                <a:round/>
              </a:ln>
              <a:effectLst/>
            </c:spPr>
          </c:marker>
          <c:dLbls>
            <c:dLbl>
              <c:idx val="0"/>
              <c:layout>
                <c:manualLayout>
                  <c:x val="0"/>
                  <c:y val="-5.7966997400821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C5-490E-A71B-13434F93E1BD}"/>
                </c:ext>
              </c:extLst>
            </c:dLbl>
            <c:dLbl>
              <c:idx val="1"/>
              <c:layout>
                <c:manualLayout>
                  <c:x val="4.6874999999999998E-3"/>
                  <c:y val="-3.16183622186297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C5-490E-A71B-13434F93E1BD}"/>
                </c:ext>
              </c:extLst>
            </c:dLbl>
            <c:dLbl>
              <c:idx val="2"/>
              <c:layout>
                <c:manualLayout>
                  <c:x val="4.6874999999999426E-3"/>
                  <c:y val="-1.8444044627534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C5-490E-A71B-13434F93E1BD}"/>
                </c:ext>
              </c:extLst>
            </c:dLbl>
            <c:dLbl>
              <c:idx val="3"/>
              <c:layout>
                <c:manualLayout>
                  <c:x val="1.5625000000000001E-3"/>
                  <c:y val="-3.4253225736848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C5-490E-A71B-13434F93E1BD}"/>
                </c:ext>
              </c:extLst>
            </c:dLbl>
            <c:dLbl>
              <c:idx val="4"/>
              <c:layout>
                <c:manualLayout>
                  <c:x val="1.5624999999998854E-3"/>
                  <c:y val="-1.5809181109314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65-4426-850A-001922042F61}"/>
                </c:ext>
              </c:extLst>
            </c:dLbl>
            <c:dLbl>
              <c:idx val="5"/>
              <c:layout>
                <c:manualLayout>
                  <c:x val="-1.40625E-2"/>
                  <c:y val="-3.4253225736849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4F2-4761-841A-13017EAA4B82}"/>
                </c:ext>
              </c:extLst>
            </c:dLbl>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Sheet1!$A$3:$A$9</c:f>
              <c:strCache>
                <c:ptCount val="7"/>
                <c:pt idx="0">
                  <c:v>H28</c:v>
                </c:pt>
                <c:pt idx="1">
                  <c:v>H29</c:v>
                </c:pt>
                <c:pt idx="2">
                  <c:v>H30</c:v>
                </c:pt>
                <c:pt idx="3">
                  <c:v>H31</c:v>
                </c:pt>
                <c:pt idx="4">
                  <c:v>R2</c:v>
                </c:pt>
                <c:pt idx="5">
                  <c:v>R3</c:v>
                </c:pt>
                <c:pt idx="6">
                  <c:v>R4</c:v>
                </c:pt>
              </c:strCache>
            </c:strRef>
          </c:cat>
          <c:val>
            <c:numRef>
              <c:f>Sheet1!$D$3:$D$9</c:f>
              <c:numCache>
                <c:formatCode>0.00%</c:formatCode>
                <c:ptCount val="7"/>
                <c:pt idx="0">
                  <c:v>4.729522104503734E-2</c:v>
                </c:pt>
                <c:pt idx="1">
                  <c:v>4.9871034827348719E-2</c:v>
                </c:pt>
                <c:pt idx="2">
                  <c:v>4.7074198167637533E-2</c:v>
                </c:pt>
                <c:pt idx="3">
                  <c:v>4.3182240784975616E-2</c:v>
                </c:pt>
                <c:pt idx="4">
                  <c:v>4.0093308062399767E-2</c:v>
                </c:pt>
                <c:pt idx="5">
                  <c:v>3.3759973150676574E-2</c:v>
                </c:pt>
                <c:pt idx="6">
                  <c:v>3.2405063291139242E-2</c:v>
                </c:pt>
              </c:numCache>
            </c:numRef>
          </c:val>
          <c:smooth val="0"/>
          <c:extLst xmlns:c15="http://schemas.microsoft.com/office/drawing/2012/chart">
            <c:ext xmlns:c16="http://schemas.microsoft.com/office/drawing/2014/chart" uri="{C3380CC4-5D6E-409C-BE32-E72D297353CC}">
              <c16:uniqueId val="{0000000B-69A3-40AC-9C19-E058FBFC48CB}"/>
            </c:ext>
          </c:extLst>
        </c:ser>
        <c:dLbls>
          <c:showLegendKey val="0"/>
          <c:showVal val="0"/>
          <c:showCatName val="0"/>
          <c:showSerName val="0"/>
          <c:showPercent val="0"/>
          <c:showBubbleSize val="0"/>
        </c:dLbls>
        <c:marker val="1"/>
        <c:smooth val="0"/>
        <c:axId val="189561456"/>
        <c:axId val="189576016"/>
      </c:lineChart>
      <c:catAx>
        <c:axId val="1514152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514167167"/>
        <c:crosses val="autoZero"/>
        <c:auto val="1"/>
        <c:lblAlgn val="ctr"/>
        <c:lblOffset val="100"/>
        <c:noMultiLvlLbl val="0"/>
      </c:catAx>
      <c:valAx>
        <c:axId val="1514167167"/>
        <c:scaling>
          <c:orientation val="minMax"/>
          <c:max val="77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514152191"/>
        <c:crosses val="autoZero"/>
        <c:crossBetween val="between"/>
      </c:valAx>
      <c:valAx>
        <c:axId val="189576016"/>
        <c:scaling>
          <c:orientation val="minMax"/>
          <c:max val="6.0000000000000012E-2"/>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crossAx val="189561456"/>
        <c:crosses val="max"/>
        <c:crossBetween val="between"/>
      </c:valAx>
      <c:catAx>
        <c:axId val="189561456"/>
        <c:scaling>
          <c:orientation val="minMax"/>
        </c:scaling>
        <c:delete val="1"/>
        <c:axPos val="b"/>
        <c:numFmt formatCode="General" sourceLinked="1"/>
        <c:majorTickMark val="out"/>
        <c:minorTickMark val="none"/>
        <c:tickLblPos val="nextTo"/>
        <c:crossAx val="189576016"/>
        <c:crosses val="autoZero"/>
        <c:auto val="1"/>
        <c:lblAlgn val="ctr"/>
        <c:lblOffset val="100"/>
        <c:noMultiLvlLbl val="0"/>
      </c:catAx>
      <c:spPr>
        <a:noFill/>
        <a:ln>
          <a:noFill/>
        </a:ln>
        <a:effectLst/>
      </c:spPr>
    </c:plotArea>
    <c:legend>
      <c:legendPos val="b"/>
      <c:layout>
        <c:manualLayout>
          <c:xMode val="edge"/>
          <c:yMode val="edge"/>
          <c:x val="0.05"/>
          <c:y val="0.91027522083060852"/>
          <c:w val="0.9"/>
          <c:h val="5.54715534325425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dk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a:pPr>
            <a:r>
              <a:rPr lang="ja-JP" sz="1200"/>
              <a:t>高等学校（全・定）卒業後の進学率の推移（全国・大阪府）</a:t>
            </a:r>
          </a:p>
        </c:rich>
      </c:tx>
      <c:overlay val="0"/>
      <c:spPr>
        <a:noFill/>
        <a:ln>
          <a:noFill/>
        </a:ln>
        <a:effectLst/>
      </c:spPr>
    </c:title>
    <c:autoTitleDeleted val="0"/>
    <c:plotArea>
      <c:layout/>
      <c:lineChart>
        <c:grouping val="standard"/>
        <c:varyColors val="0"/>
        <c:ser>
          <c:idx val="0"/>
          <c:order val="0"/>
          <c:tx>
            <c:strRef>
              <c:f>Sheet1!$A$2</c:f>
              <c:strCache>
                <c:ptCount val="1"/>
                <c:pt idx="0">
                  <c:v>全国進学率</c:v>
                </c:pt>
              </c:strCache>
            </c:strRef>
          </c:tx>
          <c:spPr>
            <a:ln w="25400" cap="rnd">
              <a:solidFill>
                <a:schemeClr val="accent1"/>
              </a:solidFill>
              <a:prstDash val="dash"/>
              <a:round/>
            </a:ln>
            <a:effectLst/>
          </c:spPr>
          <c:marker>
            <c:symbol val="none"/>
          </c:marker>
          <c:dLbls>
            <c:dLbl>
              <c:idx val="0"/>
              <c:layout>
                <c:manualLayout>
                  <c:x val="-3.1771547272164281E-2"/>
                  <c:y val="-6.30311728167655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B2-4316-BFB9-76BAD2627CD2}"/>
                </c:ext>
              </c:extLst>
            </c:dLbl>
            <c:dLbl>
              <c:idx val="1"/>
              <c:layout>
                <c:manualLayout>
                  <c:x val="-2.5921698900740602E-17"/>
                  <c:y val="-5.18256676542728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B2-4316-BFB9-76BAD2627CD2}"/>
                </c:ext>
              </c:extLst>
            </c:dLbl>
            <c:dLbl>
              <c:idx val="2"/>
              <c:layout>
                <c:manualLayout>
                  <c:x val="0"/>
                  <c:y val="-5.65370919864793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B2-4316-BFB9-76BAD2627CD2}"/>
                </c:ext>
              </c:extLst>
            </c:dLbl>
            <c:dLbl>
              <c:idx val="3"/>
              <c:layout>
                <c:manualLayout>
                  <c:x val="-5.1843397801481203E-17"/>
                  <c:y val="-4.2402818989859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B2-4316-BFB9-76BAD2627CD2}"/>
                </c:ext>
              </c:extLst>
            </c:dLbl>
            <c:dLbl>
              <c:idx val="4"/>
              <c:layout>
                <c:manualLayout>
                  <c:x val="-5.1843397801481203E-17"/>
                  <c:y val="-4.2402818989859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B2-4316-BFB9-76BAD2627CD2}"/>
                </c:ext>
              </c:extLst>
            </c:dLbl>
            <c:dLbl>
              <c:idx val="5"/>
              <c:layout>
                <c:manualLayout>
                  <c:x val="0"/>
                  <c:y val="-5.41813798203760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B2-4316-BFB9-76BAD2627CD2}"/>
                </c:ext>
              </c:extLst>
            </c:dLbl>
            <c:dLbl>
              <c:idx val="6"/>
              <c:layout>
                <c:manualLayout>
                  <c:x val="-1.0368679560296241E-16"/>
                  <c:y val="-4.71142433220661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B2-4316-BFB9-76BAD2627CD2}"/>
                </c:ext>
              </c:extLst>
            </c:dLbl>
            <c:dLbl>
              <c:idx val="7"/>
              <c:layout>
                <c:manualLayout>
                  <c:x val="-1.0368679560296241E-16"/>
                  <c:y val="4.9469955488169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B2-4316-BFB9-76BAD2627CD2}"/>
                </c:ext>
              </c:extLst>
            </c:dLbl>
            <c:dLbl>
              <c:idx val="8"/>
              <c:layout>
                <c:manualLayout>
                  <c:x val="-1.0368679560296241E-16"/>
                  <c:y val="4.4758531155962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B2-4316-BFB9-76BAD2627CD2}"/>
                </c:ext>
              </c:extLst>
            </c:dLbl>
            <c:spPr>
              <a:noFill/>
              <a:ln>
                <a:noFill/>
              </a:ln>
              <a:effectLst/>
            </c:spPr>
            <c:txPr>
              <a:bodyPr rot="0" vert="horz"/>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H23</c:v>
                </c:pt>
                <c:pt idx="1">
                  <c:v>H24</c:v>
                </c:pt>
                <c:pt idx="2">
                  <c:v>H25</c:v>
                </c:pt>
                <c:pt idx="3">
                  <c:v>H26</c:v>
                </c:pt>
                <c:pt idx="4">
                  <c:v>H27</c:v>
                </c:pt>
                <c:pt idx="5">
                  <c:v>H28</c:v>
                </c:pt>
                <c:pt idx="6">
                  <c:v>H29</c:v>
                </c:pt>
                <c:pt idx="7">
                  <c:v>H30</c:v>
                </c:pt>
                <c:pt idx="8">
                  <c:v>H31</c:v>
                </c:pt>
                <c:pt idx="9">
                  <c:v>R2</c:v>
                </c:pt>
              </c:strCache>
            </c:strRef>
          </c:cat>
          <c:val>
            <c:numRef>
              <c:f>Sheet1!$B$2:$K$2</c:f>
              <c:numCache>
                <c:formatCode>General</c:formatCode>
                <c:ptCount val="10"/>
                <c:pt idx="0">
                  <c:v>53.5</c:v>
                </c:pt>
                <c:pt idx="1">
                  <c:v>53.1</c:v>
                </c:pt>
                <c:pt idx="2">
                  <c:v>53.7</c:v>
                </c:pt>
                <c:pt idx="3">
                  <c:v>54.4</c:v>
                </c:pt>
                <c:pt idx="4">
                  <c:v>54.7</c:v>
                </c:pt>
                <c:pt idx="5">
                  <c:v>54.7</c:v>
                </c:pt>
                <c:pt idx="6">
                  <c:v>54.7</c:v>
                </c:pt>
                <c:pt idx="7">
                  <c:v>54.6</c:v>
                </c:pt>
                <c:pt idx="8">
                  <c:v>55.7</c:v>
                </c:pt>
                <c:pt idx="9">
                  <c:v>57.3</c:v>
                </c:pt>
              </c:numCache>
            </c:numRef>
          </c:val>
          <c:smooth val="0"/>
          <c:extLst>
            <c:ext xmlns:c16="http://schemas.microsoft.com/office/drawing/2014/chart" uri="{C3380CC4-5D6E-409C-BE32-E72D297353CC}">
              <c16:uniqueId val="{00000009-8EB2-4316-BFB9-76BAD2627CD2}"/>
            </c:ext>
          </c:extLst>
        </c:ser>
        <c:ser>
          <c:idx val="2"/>
          <c:order val="2"/>
          <c:tx>
            <c:strRef>
              <c:f>Sheet1!$A$4</c:f>
              <c:strCache>
                <c:ptCount val="1"/>
                <c:pt idx="0">
                  <c:v>大阪進学率</c:v>
                </c:pt>
              </c:strCache>
            </c:strRef>
          </c:tx>
          <c:spPr>
            <a:ln w="25400" cap="rnd">
              <a:solidFill>
                <a:schemeClr val="accent3"/>
              </a:solidFill>
              <a:round/>
            </a:ln>
            <a:effectLst/>
          </c:spPr>
          <c:marker>
            <c:symbol val="none"/>
          </c:marker>
          <c:dLbls>
            <c:dLbl>
              <c:idx val="0"/>
              <c:layout>
                <c:manualLayout>
                  <c:x val="-3.0740208741216985E-2"/>
                  <c:y val="-4.8043703663363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B2-4316-BFB9-76BAD2627CD2}"/>
                </c:ext>
              </c:extLst>
            </c:dLbl>
            <c:dLbl>
              <c:idx val="1"/>
              <c:layout>
                <c:manualLayout>
                  <c:x val="-2.9326296488860541E-2"/>
                  <c:y val="-6.8315591533910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EB2-4316-BFB9-76BAD2627CD2}"/>
                </c:ext>
              </c:extLst>
            </c:dLbl>
            <c:dLbl>
              <c:idx val="2"/>
              <c:layout>
                <c:manualLayout>
                  <c:x val="-2.7912384236504096E-2"/>
                  <c:y val="-6.7386162571050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B2-4316-BFB9-76BAD2627CD2}"/>
                </c:ext>
              </c:extLst>
            </c:dLbl>
            <c:dLbl>
              <c:idx val="3"/>
              <c:layout>
                <c:manualLayout>
                  <c:x val="-2.8294957957913314E-2"/>
                  <c:y val="-6.4317253059032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B2-4316-BFB9-76BAD2627CD2}"/>
                </c:ext>
              </c:extLst>
            </c:dLbl>
            <c:dLbl>
              <c:idx val="4"/>
              <c:layout>
                <c:manualLayout>
                  <c:x val="-5.1843397801481203E-17"/>
                  <c:y val="-4.00471068237561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EB2-4316-BFB9-76BAD2627CD2}"/>
                </c:ext>
              </c:extLst>
            </c:dLbl>
            <c:dLbl>
              <c:idx val="5"/>
              <c:layout>
                <c:manualLayout>
                  <c:x val="0"/>
                  <c:y val="-4.4758531155962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EB2-4316-BFB9-76BAD2627CD2}"/>
                </c:ext>
              </c:extLst>
            </c:dLbl>
            <c:dLbl>
              <c:idx val="6"/>
              <c:layout>
                <c:manualLayout>
                  <c:x val="-2.3537551935370261E-2"/>
                  <c:y val="-5.76066563515428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EB2-4316-BFB9-76BAD2627CD2}"/>
                </c:ext>
              </c:extLst>
            </c:dLbl>
            <c:dLbl>
              <c:idx val="7"/>
              <c:layout>
                <c:manualLayout>
                  <c:x val="-1.4139271827501921E-3"/>
                  <c:y val="3.53356824915495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EB2-4316-BFB9-76BAD2627CD2}"/>
                </c:ext>
              </c:extLst>
            </c:dLbl>
            <c:dLbl>
              <c:idx val="8"/>
              <c:layout>
                <c:manualLayout>
                  <c:x val="4.2417815482500574E-3"/>
                  <c:y val="2.35571216610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EB2-4316-BFB9-76BAD2627CD2}"/>
                </c:ext>
              </c:extLst>
            </c:dLbl>
            <c:spPr>
              <a:noFill/>
              <a:ln>
                <a:noFill/>
              </a:ln>
              <a:effectLst/>
            </c:spPr>
            <c:txPr>
              <a:bodyPr rot="0" vert="horz"/>
              <a:lstStyle/>
              <a:p>
                <a:pPr>
                  <a:defRPr sz="105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Sheet1!$B$1:$K$1</c:f>
              <c:strCache>
                <c:ptCount val="10"/>
                <c:pt idx="0">
                  <c:v>H23</c:v>
                </c:pt>
                <c:pt idx="1">
                  <c:v>H24</c:v>
                </c:pt>
                <c:pt idx="2">
                  <c:v>H25</c:v>
                </c:pt>
                <c:pt idx="3">
                  <c:v>H26</c:v>
                </c:pt>
                <c:pt idx="4">
                  <c:v>H27</c:v>
                </c:pt>
                <c:pt idx="5">
                  <c:v>H28</c:v>
                </c:pt>
                <c:pt idx="6">
                  <c:v>H29</c:v>
                </c:pt>
                <c:pt idx="7">
                  <c:v>H30</c:v>
                </c:pt>
                <c:pt idx="8">
                  <c:v>H31</c:v>
                </c:pt>
                <c:pt idx="9">
                  <c:v>R2</c:v>
                </c:pt>
              </c:strCache>
            </c:strRef>
          </c:cat>
          <c:val>
            <c:numRef>
              <c:f>Sheet1!$B$4:$K$4</c:f>
              <c:numCache>
                <c:formatCode>General</c:formatCode>
                <c:ptCount val="10"/>
                <c:pt idx="0">
                  <c:v>58.1</c:v>
                </c:pt>
                <c:pt idx="1">
                  <c:v>57.6</c:v>
                </c:pt>
                <c:pt idx="2">
                  <c:v>58.3</c:v>
                </c:pt>
                <c:pt idx="3">
                  <c:v>59.4</c:v>
                </c:pt>
                <c:pt idx="4">
                  <c:v>60.5</c:v>
                </c:pt>
                <c:pt idx="5">
                  <c:v>59.7</c:v>
                </c:pt>
                <c:pt idx="6">
                  <c:v>59.5</c:v>
                </c:pt>
                <c:pt idx="7">
                  <c:v>59.6</c:v>
                </c:pt>
                <c:pt idx="8">
                  <c:v>61.8</c:v>
                </c:pt>
                <c:pt idx="9">
                  <c:v>64.3</c:v>
                </c:pt>
              </c:numCache>
            </c:numRef>
          </c:val>
          <c:smooth val="0"/>
          <c:extLst>
            <c:ext xmlns:c16="http://schemas.microsoft.com/office/drawing/2014/chart" uri="{C3380CC4-5D6E-409C-BE32-E72D297353CC}">
              <c16:uniqueId val="{00000013-8EB2-4316-BFB9-76BAD2627CD2}"/>
            </c:ext>
          </c:extLst>
        </c:ser>
        <c:dLbls>
          <c:showLegendKey val="0"/>
          <c:showVal val="1"/>
          <c:showCatName val="0"/>
          <c:showSerName val="0"/>
          <c:showPercent val="0"/>
          <c:showBubbleSize val="0"/>
        </c:dLbls>
        <c:smooth val="0"/>
        <c:axId val="2102142384"/>
        <c:axId val="2092345536"/>
        <c:extLst>
          <c:ext xmlns:c15="http://schemas.microsoft.com/office/drawing/2012/chart" uri="{02D57815-91ED-43cb-92C2-25804820EDAC}">
            <c15:filteredLineSeries>
              <c15:ser>
                <c:idx val="1"/>
                <c:order val="1"/>
                <c:tx>
                  <c:strRef>
                    <c:extLst>
                      <c:ext uri="{02D57815-91ED-43cb-92C2-25804820EDAC}">
                        <c15:formulaRef>
                          <c15:sqref>Sheet1!$A$3</c15:sqref>
                        </c15:formulaRef>
                      </c:ext>
                    </c:extLst>
                    <c:strCache>
                      <c:ptCount val="1"/>
                      <c:pt idx="0">
                        <c:v>全国就職率</c:v>
                      </c:pt>
                    </c:strCache>
                  </c:strRef>
                </c:tx>
                <c:spPr>
                  <a:ln w="38100" cap="rnd" cmpd="dbl">
                    <a:solidFill>
                      <a:schemeClr val="accent2"/>
                    </a:solidFill>
                    <a:prstDash val="dash"/>
                    <a:round/>
                  </a:ln>
                  <a:effectLst/>
                </c:spPr>
                <c:marker>
                  <c:symbol val="none"/>
                </c:marker>
                <c:dLbls>
                  <c:dLbl>
                    <c:idx val="0"/>
                    <c:layout>
                      <c:manualLayout>
                        <c:x val="-1.6967126193001062E-2"/>
                        <c:y val="-4.475853115596282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4-8EB2-4316-BFB9-76BAD2627CD2}"/>
                      </c:ext>
                    </c:extLst>
                  </c:dLbl>
                  <c:dLbl>
                    <c:idx val="1"/>
                    <c:layout>
                      <c:manualLayout>
                        <c:x val="-1.4139271827501142E-3"/>
                        <c:y val="-5.182566765427273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5-8EB2-4316-BFB9-76BAD2627CD2}"/>
                      </c:ext>
                    </c:extLst>
                  </c:dLbl>
                  <c:dLbl>
                    <c:idx val="2"/>
                    <c:layout>
                      <c:manualLayout>
                        <c:x val="-5.6557087310003537E-3"/>
                        <c:y val="-5.653709198647932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6-8EB2-4316-BFB9-76BAD2627CD2}"/>
                      </c:ext>
                    </c:extLst>
                  </c:dLbl>
                  <c:dLbl>
                    <c:idx val="3"/>
                    <c:layout>
                      <c:manualLayout>
                        <c:x val="-5.1843397801481203E-17"/>
                        <c:y val="-4.240281898985949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7-8EB2-4316-BFB9-76BAD2627CD2}"/>
                      </c:ext>
                    </c:extLst>
                  </c:dLbl>
                  <c:dLbl>
                    <c:idx val="4"/>
                    <c:layout>
                      <c:manualLayout>
                        <c:x val="-5.1843397801481203E-17"/>
                        <c:y val="-4.00471068237561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8-8EB2-4316-BFB9-76BAD2627CD2}"/>
                      </c:ext>
                    </c:extLst>
                  </c:dLbl>
                  <c:dLbl>
                    <c:idx val="5"/>
                    <c:layout>
                      <c:manualLayout>
                        <c:x val="-1.4139271827500884E-3"/>
                        <c:y val="-5.182566765427271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9-8EB2-4316-BFB9-76BAD2627CD2}"/>
                      </c:ext>
                    </c:extLst>
                  </c:dLbl>
                  <c:dLbl>
                    <c:idx val="6"/>
                    <c:layout>
                      <c:manualLayout>
                        <c:x val="-1.0368679560296241E-16"/>
                        <c:y val="-3.76913946576528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A-8EB2-4316-BFB9-76BAD2627CD2}"/>
                      </c:ext>
                    </c:extLst>
                  </c:dLbl>
                  <c:dLbl>
                    <c:idx val="7"/>
                    <c:layout>
                      <c:manualLayout>
                        <c:x val="-1.0368679560296241E-16"/>
                        <c:y val="-3.76913946576528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B-8EB2-4316-BFB9-76BAD2627CD2}"/>
                      </c:ext>
                    </c:extLst>
                  </c:dLbl>
                  <c:dLbl>
                    <c:idx val="8"/>
                    <c:layout>
                      <c:manualLayout>
                        <c:x val="-1.0368679560296241E-16"/>
                        <c:y val="-4.240281898985951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1C-8EB2-4316-BFB9-76BAD2627CD2}"/>
                      </c:ext>
                    </c:extLst>
                  </c:dLbl>
                  <c:spPr>
                    <a:noFill/>
                    <a:ln>
                      <a:noFill/>
                    </a:ln>
                    <a:effectLst/>
                  </c:spPr>
                  <c:txPr>
                    <a:bodyPr rot="0" spcFirstLastPara="1" vertOverflow="overflow" horzOverflow="overflow" vert="horz" wrap="square" lIns="38100" tIns="19050" rIns="38100" bIns="19050" anchor="ctr" anchorCtr="0">
                      <a:spAutoFit/>
                    </a:bodyPr>
                    <a:lstStyle/>
                    <a:p>
                      <a:pPr>
                        <a:defRPr sz="105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Sheet1!$B$1:$K$1</c15:sqref>
                        </c15:formulaRef>
                      </c:ext>
                    </c:extLst>
                    <c:strCache>
                      <c:ptCount val="10"/>
                      <c:pt idx="0">
                        <c:v>H23</c:v>
                      </c:pt>
                      <c:pt idx="1">
                        <c:v>H24</c:v>
                      </c:pt>
                      <c:pt idx="2">
                        <c:v>H25</c:v>
                      </c:pt>
                      <c:pt idx="3">
                        <c:v>H26</c:v>
                      </c:pt>
                      <c:pt idx="4">
                        <c:v>H27</c:v>
                      </c:pt>
                      <c:pt idx="5">
                        <c:v>H28</c:v>
                      </c:pt>
                      <c:pt idx="6">
                        <c:v>H29</c:v>
                      </c:pt>
                      <c:pt idx="7">
                        <c:v>H30</c:v>
                      </c:pt>
                      <c:pt idx="8">
                        <c:v>H31</c:v>
                      </c:pt>
                      <c:pt idx="9">
                        <c:v>R2</c:v>
                      </c:pt>
                    </c:strCache>
                  </c:strRef>
                </c:cat>
                <c:val>
                  <c:numRef>
                    <c:extLst>
                      <c:ext uri="{02D57815-91ED-43cb-92C2-25804820EDAC}">
                        <c15:formulaRef>
                          <c15:sqref>Sheet1!$B$3:$K$3</c15:sqref>
                        </c15:formulaRef>
                      </c:ext>
                    </c:extLst>
                    <c:numCache>
                      <c:formatCode>0.0</c:formatCode>
                      <c:ptCount val="10"/>
                      <c:pt idx="0" formatCode="General">
                        <c:v>16.8</c:v>
                      </c:pt>
                      <c:pt idx="1">
                        <c:v>17</c:v>
                      </c:pt>
                      <c:pt idx="2" formatCode="General">
                        <c:v>17.5</c:v>
                      </c:pt>
                      <c:pt idx="3" formatCode="General">
                        <c:v>17.8</c:v>
                      </c:pt>
                      <c:pt idx="4" formatCode="General">
                        <c:v>17.899999999999999</c:v>
                      </c:pt>
                      <c:pt idx="5" formatCode="General">
                        <c:v>17.8</c:v>
                      </c:pt>
                      <c:pt idx="6" formatCode="General">
                        <c:v>17.600000000000001</c:v>
                      </c:pt>
                      <c:pt idx="7" formatCode="General">
                        <c:v>17.7</c:v>
                      </c:pt>
                      <c:pt idx="8" formatCode="General">
                        <c:v>17.399999999999999</c:v>
                      </c:pt>
                      <c:pt idx="9" formatCode="General">
                        <c:v>15.7</c:v>
                      </c:pt>
                    </c:numCache>
                  </c:numRef>
                </c:val>
                <c:smooth val="0"/>
                <c:extLst>
                  <c:ext xmlns:c16="http://schemas.microsoft.com/office/drawing/2014/chart" uri="{C3380CC4-5D6E-409C-BE32-E72D297353CC}">
                    <c16:uniqueId val="{0000001D-8EB2-4316-BFB9-76BAD2627CD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Sheet1!$A$5</c15:sqref>
                        </c15:formulaRef>
                      </c:ext>
                    </c:extLst>
                    <c:strCache>
                      <c:ptCount val="1"/>
                      <c:pt idx="0">
                        <c:v>大阪就職率</c:v>
                      </c:pt>
                    </c:strCache>
                  </c:strRef>
                </c:tx>
                <c:spPr>
                  <a:ln w="38100" cap="rnd" cmpd="dbl">
                    <a:solidFill>
                      <a:schemeClr val="accent4"/>
                    </a:solidFill>
                    <a:round/>
                  </a:ln>
                  <a:effectLst/>
                </c:spPr>
                <c:marker>
                  <c:symbol val="none"/>
                </c:marker>
                <c:dLbls>
                  <c:dLbl>
                    <c:idx val="0"/>
                    <c:layout>
                      <c:manualLayout>
                        <c:x val="-4.2417815482502655E-3"/>
                        <c:y val="4.240281898985949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8EB2-4316-BFB9-76BAD2627CD2}"/>
                      </c:ext>
                    </c:extLst>
                  </c:dLbl>
                  <c:dLbl>
                    <c:idx val="1"/>
                    <c:layout>
                      <c:manualLayout>
                        <c:x val="-2.5921698900740602E-17"/>
                        <c:y val="3.769139465765288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8EB2-4316-BFB9-76BAD2627CD2}"/>
                      </c:ext>
                    </c:extLst>
                  </c:dLbl>
                  <c:dLbl>
                    <c:idx val="2"/>
                    <c:layout>
                      <c:manualLayout>
                        <c:x val="1.4139271827500884E-3"/>
                        <c:y val="-4.240281898985949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0-8EB2-4316-BFB9-76BAD2627CD2}"/>
                      </c:ext>
                    </c:extLst>
                  </c:dLbl>
                  <c:dLbl>
                    <c:idx val="3"/>
                    <c:layout>
                      <c:manualLayout>
                        <c:x val="-5.1843397801481203E-17"/>
                        <c:y val="-3.769139465765288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1-8EB2-4316-BFB9-76BAD2627CD2}"/>
                      </c:ext>
                    </c:extLst>
                  </c:dLbl>
                  <c:dLbl>
                    <c:idx val="4"/>
                    <c:layout>
                      <c:manualLayout>
                        <c:x val="-5.1843397801481203E-17"/>
                        <c:y val="-5.182566765427271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2-8EB2-4316-BFB9-76BAD2627CD2}"/>
                      </c:ext>
                    </c:extLst>
                  </c:dLbl>
                  <c:dLbl>
                    <c:idx val="5"/>
                    <c:layout>
                      <c:manualLayout>
                        <c:x val="0"/>
                        <c:y val="-5.1825667654272711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3-8EB2-4316-BFB9-76BAD2627CD2}"/>
                      </c:ext>
                    </c:extLst>
                  </c:dLbl>
                  <c:dLbl>
                    <c:idx val="6"/>
                    <c:layout>
                      <c:manualLayout>
                        <c:x val="-1.0368679560296241E-16"/>
                        <c:y val="-4.2402818989859495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4-8EB2-4316-BFB9-76BAD2627CD2}"/>
                      </c:ext>
                    </c:extLst>
                  </c:dLbl>
                  <c:dLbl>
                    <c:idx val="7"/>
                    <c:layout>
                      <c:manualLayout>
                        <c:x val="-1.0368679560296241E-16"/>
                        <c:y val="-4.0047106823756187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5-8EB2-4316-BFB9-76BAD2627CD2}"/>
                      </c:ext>
                    </c:extLst>
                  </c:dLbl>
                  <c:dLbl>
                    <c:idx val="8"/>
                    <c:layout>
                      <c:manualLayout>
                        <c:x val="-1.0368679560296241E-16"/>
                        <c:y val="-4.4758531155962802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26-8EB2-4316-BFB9-76BAD2627CD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50000"/>
                              <a:lumOff val="50000"/>
                            </a:schemeClr>
                          </a:solidFill>
                          <a:latin typeface="+mn-lt"/>
                          <a:ea typeface="+mn-ea"/>
                          <a:cs typeface="+mn-cs"/>
                        </a:defRPr>
                      </a:pPr>
                      <a:endParaRPr lang="ja-JP"/>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Sheet1!$B$1:$K$1</c15:sqref>
                        </c15:formulaRef>
                      </c:ext>
                    </c:extLst>
                    <c:strCache>
                      <c:ptCount val="10"/>
                      <c:pt idx="0">
                        <c:v>H23</c:v>
                      </c:pt>
                      <c:pt idx="1">
                        <c:v>H24</c:v>
                      </c:pt>
                      <c:pt idx="2">
                        <c:v>H25</c:v>
                      </c:pt>
                      <c:pt idx="3">
                        <c:v>H26</c:v>
                      </c:pt>
                      <c:pt idx="4">
                        <c:v>H27</c:v>
                      </c:pt>
                      <c:pt idx="5">
                        <c:v>H28</c:v>
                      </c:pt>
                      <c:pt idx="6">
                        <c:v>H29</c:v>
                      </c:pt>
                      <c:pt idx="7">
                        <c:v>H30</c:v>
                      </c:pt>
                      <c:pt idx="8">
                        <c:v>H31</c:v>
                      </c:pt>
                      <c:pt idx="9">
                        <c:v>R2</c:v>
                      </c:pt>
                    </c:strCache>
                  </c:strRef>
                </c:cat>
                <c:val>
                  <c:numRef>
                    <c:extLst xmlns:c15="http://schemas.microsoft.com/office/drawing/2012/chart">
                      <c:ext xmlns:c15="http://schemas.microsoft.com/office/drawing/2012/chart" uri="{02D57815-91ED-43cb-92C2-25804820EDAC}">
                        <c15:formulaRef>
                          <c15:sqref>Sheet1!$B$5:$K$5</c15:sqref>
                        </c15:formulaRef>
                      </c:ext>
                    </c:extLst>
                    <c:numCache>
                      <c:formatCode>General</c:formatCode>
                      <c:ptCount val="10"/>
                      <c:pt idx="0">
                        <c:v>11.3</c:v>
                      </c:pt>
                      <c:pt idx="1">
                        <c:v>11.2</c:v>
                      </c:pt>
                      <c:pt idx="2">
                        <c:v>11.6</c:v>
                      </c:pt>
                      <c:pt idx="3">
                        <c:v>11.7</c:v>
                      </c:pt>
                      <c:pt idx="4">
                        <c:v>11.6</c:v>
                      </c:pt>
                      <c:pt idx="5">
                        <c:v>11.8</c:v>
                      </c:pt>
                      <c:pt idx="6">
                        <c:v>11.5</c:v>
                      </c:pt>
                      <c:pt idx="7">
                        <c:v>11.2</c:v>
                      </c:pt>
                      <c:pt idx="8">
                        <c:v>11.2</c:v>
                      </c:pt>
                      <c:pt idx="9">
                        <c:v>9.9</c:v>
                      </c:pt>
                    </c:numCache>
                  </c:numRef>
                </c:val>
                <c:smooth val="0"/>
                <c:extLst xmlns:c15="http://schemas.microsoft.com/office/drawing/2012/chart">
                  <c:ext xmlns:c16="http://schemas.microsoft.com/office/drawing/2014/chart" uri="{C3380CC4-5D6E-409C-BE32-E72D297353CC}">
                    <c16:uniqueId val="{00000027-8EB2-4316-BFB9-76BAD2627CD2}"/>
                  </c:ext>
                </c:extLst>
              </c15:ser>
            </c15:filteredLineSeries>
          </c:ext>
        </c:extLst>
      </c:lineChart>
      <c:catAx>
        <c:axId val="210214238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ja-JP"/>
          </a:p>
        </c:txPr>
        <c:crossAx val="2092345536"/>
        <c:crosses val="autoZero"/>
        <c:auto val="1"/>
        <c:lblAlgn val="ctr"/>
        <c:lblOffset val="100"/>
        <c:noMultiLvlLbl val="1"/>
      </c:catAx>
      <c:valAx>
        <c:axId val="2092345536"/>
        <c:scaling>
          <c:orientation val="minMax"/>
          <c:max val="65"/>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vert="horz"/>
          <a:lstStyle/>
          <a:p>
            <a:pPr>
              <a:defRPr/>
            </a:pPr>
            <a:endParaRPr lang="ja-JP"/>
          </a:p>
        </c:txPr>
        <c:crossAx val="2102142384"/>
        <c:crosses val="autoZero"/>
        <c:crossBetween val="between"/>
      </c:valAx>
      <c:spPr>
        <a:noFill/>
        <a:ln>
          <a:noFill/>
        </a:ln>
        <a:effectLst/>
      </c:spPr>
    </c:plotArea>
    <c:legend>
      <c:legendPos val="b"/>
      <c:overlay val="0"/>
      <c:spPr>
        <a:noFill/>
        <a:ln>
          <a:noFill/>
        </a:ln>
        <a:effectLst/>
      </c:spPr>
      <c:txPr>
        <a:bodyPr rot="0" vert="horz"/>
        <a:lstStyle/>
        <a:p>
          <a:pPr>
            <a:defRPr/>
          </a:pPr>
          <a:endParaRPr lang="ja-JP"/>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Sheet1!$A$2</c:f>
              <c:strCache>
                <c:ptCount val="1"/>
                <c:pt idx="0">
                  <c:v>人数</c:v>
                </c:pt>
              </c:strCache>
            </c:strRef>
          </c:tx>
          <c:explosion val="3"/>
          <c:dPt>
            <c:idx val="0"/>
            <c:bubble3D val="0"/>
            <c:explosion val="7"/>
            <c:spPr>
              <a:solidFill>
                <a:schemeClr val="accent1"/>
              </a:solidFill>
              <a:ln>
                <a:noFill/>
              </a:ln>
              <a:effectLst/>
            </c:spPr>
            <c:extLst xmlns:c15="http://schemas.microsoft.com/office/drawing/2012/chart">
              <c:ext xmlns:c16="http://schemas.microsoft.com/office/drawing/2014/chart" uri="{C3380CC4-5D6E-409C-BE32-E72D297353CC}">
                <c16:uniqueId val="{00000007-FAD6-44D8-B8B7-233DEB174DCB}"/>
              </c:ext>
            </c:extLst>
          </c:dPt>
          <c:dPt>
            <c:idx val="1"/>
            <c:bubble3D val="0"/>
            <c:spPr>
              <a:solidFill>
                <a:schemeClr val="accent2"/>
              </a:solidFill>
              <a:ln>
                <a:noFill/>
              </a:ln>
              <a:effectLst/>
            </c:spPr>
            <c:extLst>
              <c:ext xmlns:c16="http://schemas.microsoft.com/office/drawing/2014/chart" uri="{C3380CC4-5D6E-409C-BE32-E72D297353CC}">
                <c16:uniqueId val="{00000007-7E34-4C93-A421-C27596A4F5C5}"/>
              </c:ext>
            </c:extLst>
          </c:dPt>
          <c:dPt>
            <c:idx val="2"/>
            <c:bubble3D val="0"/>
            <c:spPr>
              <a:solidFill>
                <a:schemeClr val="accent5">
                  <a:lumMod val="20000"/>
                  <a:lumOff val="80000"/>
                </a:schemeClr>
              </a:solidFill>
              <a:ln>
                <a:noFill/>
              </a:ln>
              <a:effectLst/>
            </c:spPr>
            <c:extLst>
              <c:ext xmlns:c16="http://schemas.microsoft.com/office/drawing/2014/chart" uri="{C3380CC4-5D6E-409C-BE32-E72D297353CC}">
                <c16:uniqueId val="{00000023-B3AE-435A-8265-33A319157924}"/>
              </c:ext>
            </c:extLst>
          </c:dPt>
          <c:dPt>
            <c:idx val="3"/>
            <c:bubble3D val="0"/>
            <c:spPr>
              <a:solidFill>
                <a:schemeClr val="accent4"/>
              </a:solidFill>
              <a:ln>
                <a:noFill/>
              </a:ln>
              <a:effectLst/>
            </c:spPr>
            <c:extLst>
              <c:ext xmlns:c16="http://schemas.microsoft.com/office/drawing/2014/chart" uri="{C3380CC4-5D6E-409C-BE32-E72D297353CC}">
                <c16:uniqueId val="{00000007-A129-4558-8F29-4F475F45CB7F}"/>
              </c:ext>
            </c:extLst>
          </c:dPt>
          <c:dPt>
            <c:idx val="4"/>
            <c:bubble3D val="0"/>
            <c:spPr>
              <a:solidFill>
                <a:schemeClr val="accent5"/>
              </a:solidFill>
              <a:ln>
                <a:noFill/>
              </a:ln>
              <a:effectLst/>
            </c:spPr>
            <c:extLst>
              <c:ext xmlns:c16="http://schemas.microsoft.com/office/drawing/2014/chart" uri="{C3380CC4-5D6E-409C-BE32-E72D297353CC}">
                <c16:uniqueId val="{00000009-A129-4558-8F29-4F475F45CB7F}"/>
              </c:ext>
            </c:extLst>
          </c:dPt>
          <c:dLbls>
            <c:dLbl>
              <c:idx val="0"/>
              <c:layout>
                <c:manualLayout>
                  <c:x val="-0.17003958761526003"/>
                  <c:y val="-0.2831063339629343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FAD6-44D8-B8B7-233DEB174DCB}"/>
                </c:ext>
              </c:extLst>
            </c:dLbl>
            <c:dLbl>
              <c:idx val="1"/>
              <c:tx>
                <c:rich>
                  <a:bodyPr/>
                  <a:lstStyle/>
                  <a:p>
                    <a:r>
                      <a:rPr lang="en-US" altLang="zh-CN" baseline="0" smtClean="0"/>
                      <a:t>4</a:t>
                    </a:r>
                    <a:r>
                      <a:rPr lang="zh-CN" altLang="en-US" baseline="0" smtClean="0"/>
                      <a:t>年制大学</a:t>
                    </a:r>
                    <a:r>
                      <a:rPr lang="zh-CN" altLang="en-US" baseline="0" dirty="0"/>
                      <a:t>
</a:t>
                    </a:r>
                    <a:fld id="{015772A3-BDB7-4847-8FFB-05AEA2D7FCCC}" type="VALUE">
                      <a:rPr lang="zh-CN" altLang="en-US" baseline="0"/>
                      <a:pPr/>
                      <a:t>[値]</a:t>
                    </a:fld>
                    <a:r>
                      <a:rPr lang="zh-CN" altLang="en-US" baseline="0" dirty="0"/>
                      <a:t>
</a:t>
                    </a:r>
                    <a:fld id="{9E5691B1-A517-43F3-83CB-E2BA42F1AF8C}" type="PERCENTAGE">
                      <a:rPr lang="en-US" altLang="zh-CN" baseline="0"/>
                      <a:pPr/>
                      <a:t>[パーセンテージ]</a:t>
                    </a:fld>
                    <a:endParaRPr lang="zh-CN" altLang="en-US" baseline="0" dirty="0"/>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7E34-4C93-A421-C27596A4F5C5}"/>
                </c:ext>
              </c:extLst>
            </c:dLbl>
            <c:dLbl>
              <c:idx val="2"/>
              <c:layout>
                <c:manualLayout>
                  <c:x val="-1.2058133134001527E-2"/>
                  <c:y val="-4.69505707902764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23-B3AE-435A-8265-33A31915792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5"/>
                <c:pt idx="0">
                  <c:v>就職者</c:v>
                </c:pt>
                <c:pt idx="1">
                  <c:v>4年生大学</c:v>
                </c:pt>
                <c:pt idx="2">
                  <c:v>短期大学</c:v>
                </c:pt>
                <c:pt idx="3">
                  <c:v>専修・各種学校等</c:v>
                </c:pt>
                <c:pt idx="4">
                  <c:v>その他</c:v>
                </c:pt>
              </c:strCache>
            </c:strRef>
          </c:cat>
          <c:val>
            <c:numRef>
              <c:f>Sheet1!$B$2:$H$2</c:f>
              <c:numCache>
                <c:formatCode>#,##0"人"</c:formatCode>
                <c:ptCount val="5"/>
                <c:pt idx="0">
                  <c:v>1550</c:v>
                </c:pt>
                <c:pt idx="1">
                  <c:v>184</c:v>
                </c:pt>
                <c:pt idx="2">
                  <c:v>14</c:v>
                </c:pt>
                <c:pt idx="3">
                  <c:v>278</c:v>
                </c:pt>
                <c:pt idx="4">
                  <c:v>42</c:v>
                </c:pt>
              </c:numCache>
            </c:numRef>
          </c:val>
          <c:extLst xmlns:c15="http://schemas.microsoft.com/office/drawing/2012/chart">
            <c:ext xmlns:c16="http://schemas.microsoft.com/office/drawing/2014/chart" uri="{C3380CC4-5D6E-409C-BE32-E72D297353CC}">
              <c16:uniqueId val="{00000002-69A3-40AC-9C19-E058FBFC48CB}"/>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2"/>
          <c:order val="0"/>
          <c:tx>
            <c:strRef>
              <c:f>Sheet1!$A$2</c:f>
              <c:strCache>
                <c:ptCount val="1"/>
                <c:pt idx="0">
                  <c:v>人数</c:v>
                </c:pt>
              </c:strCache>
            </c:strRef>
          </c:tx>
          <c:explosion val="2"/>
          <c:dPt>
            <c:idx val="0"/>
            <c:bubble3D val="0"/>
            <c:spPr>
              <a:solidFill>
                <a:schemeClr val="accent1"/>
              </a:solidFill>
              <a:ln>
                <a:noFill/>
              </a:ln>
              <a:effectLst/>
            </c:spPr>
            <c:extLst>
              <c:ext xmlns:c16="http://schemas.microsoft.com/office/drawing/2014/chart" uri="{C3380CC4-5D6E-409C-BE32-E72D297353CC}">
                <c16:uniqueId val="{00000021-B3AE-435A-8265-33A319157924}"/>
              </c:ext>
            </c:extLst>
          </c:dPt>
          <c:dPt>
            <c:idx val="1"/>
            <c:bubble3D val="0"/>
            <c:spPr>
              <a:solidFill>
                <a:schemeClr val="accent2"/>
              </a:solidFill>
              <a:ln>
                <a:noFill/>
              </a:ln>
              <a:effectLst/>
            </c:spPr>
            <c:extLst>
              <c:ext xmlns:c16="http://schemas.microsoft.com/office/drawing/2014/chart" uri="{C3380CC4-5D6E-409C-BE32-E72D297353CC}">
                <c16:uniqueId val="{00000003-564B-4BC0-880A-E82B8A93CB0B}"/>
              </c:ext>
            </c:extLst>
          </c:dPt>
          <c:dLbls>
            <c:dLbl>
              <c:idx val="0"/>
              <c:layout>
                <c:manualLayout>
                  <c:x val="-0.25670030592573045"/>
                  <c:y val="-0.1895780004710730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357177595420307"/>
                      <c:h val="0.27178790919287743"/>
                    </c:manualLayout>
                  </c15:layout>
                </c:ext>
                <c:ext xmlns:c16="http://schemas.microsoft.com/office/drawing/2014/chart" uri="{C3380CC4-5D6E-409C-BE32-E72D297353CC}">
                  <c16:uniqueId val="{00000021-B3AE-435A-8265-33A31915792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2"/>
                <c:pt idx="0">
                  <c:v>府内就職者</c:v>
                </c:pt>
                <c:pt idx="1">
                  <c:v>府外就職者</c:v>
                </c:pt>
              </c:strCache>
            </c:strRef>
          </c:cat>
          <c:val>
            <c:numRef>
              <c:f>Sheet1!$B$2:$H$2</c:f>
              <c:numCache>
                <c:formatCode>#,##0"人"</c:formatCode>
                <c:ptCount val="2"/>
                <c:pt idx="0">
                  <c:v>1330</c:v>
                </c:pt>
                <c:pt idx="1">
                  <c:v>220</c:v>
                </c:pt>
              </c:numCache>
            </c:numRef>
          </c:val>
          <c:extLst xmlns:c15="http://schemas.microsoft.com/office/drawing/2012/chart">
            <c:ext xmlns:c16="http://schemas.microsoft.com/office/drawing/2014/chart" uri="{C3380CC4-5D6E-409C-BE32-E72D297353CC}">
              <c16:uniqueId val="{00000002-69A3-40AC-9C19-E058FBFC48CB}"/>
            </c:ext>
          </c:extLst>
        </c:ser>
        <c:dLbls>
          <c:showLegendKey val="0"/>
          <c:showVal val="0"/>
          <c:showCatName val="0"/>
          <c:showSerName val="0"/>
          <c:showPercent val="0"/>
          <c:showBubbleSize val="0"/>
          <c:showLeaderLines val="1"/>
        </c:dLbls>
        <c:firstSliceAng val="0"/>
        <c:extLst/>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925B89E5-CA52-471A-B493-2766F8ED6727}" type="datetimeFigureOut">
              <a:rPr kumimoji="1" lang="ja-JP" altLang="en-US" smtClean="0"/>
              <a:t>2022/9/8</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485A13FD-FDD4-46EA-9CF3-37B444B1219A}" type="slidenum">
              <a:rPr kumimoji="1" lang="ja-JP" altLang="en-US" smtClean="0"/>
              <a:t>‹#›</a:t>
            </a:fld>
            <a:endParaRPr kumimoji="1" lang="ja-JP" altLang="en-US"/>
          </a:p>
        </p:txBody>
      </p:sp>
    </p:spTree>
    <p:extLst>
      <p:ext uri="{BB962C8B-B14F-4D97-AF65-F5344CB8AC3E}">
        <p14:creationId xmlns:p14="http://schemas.microsoft.com/office/powerpoint/2010/main" val="181663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5FCE0394-9F6D-4E5B-90F2-33C69C4416E4}" type="datetimeFigureOut">
              <a:rPr kumimoji="1" lang="ja-JP" altLang="en-US" smtClean="0"/>
              <a:t>2022/9/8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74DD596-11B1-4C1F-BC9F-BC7CF001A766}" type="slidenum">
              <a:rPr kumimoji="1" lang="ja-JP" altLang="en-US" smtClean="0"/>
              <a:t>‹#›</a:t>
            </a:fld>
            <a:endParaRPr kumimoji="1" lang="ja-JP" altLang="en-US"/>
          </a:p>
        </p:txBody>
      </p:sp>
    </p:spTree>
    <p:extLst>
      <p:ext uri="{BB962C8B-B14F-4D97-AF65-F5344CB8AC3E}">
        <p14:creationId xmlns:p14="http://schemas.microsoft.com/office/powerpoint/2010/main" val="2298798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工科高校には、「産業基盤を支える人材」の育成が求められています。</a:t>
            </a:r>
            <a:endParaRPr kumimoji="1" lang="en-US" altLang="ja-JP" dirty="0" smtClean="0"/>
          </a:p>
          <a:p>
            <a:endParaRPr kumimoji="1" lang="en-US" altLang="ja-JP" dirty="0" smtClean="0"/>
          </a:p>
          <a:p>
            <a:r>
              <a:rPr kumimoji="1" lang="ja-JP" altLang="en-US" dirty="0" smtClean="0"/>
              <a:t>ＰＢＬの導入によって、生徒に、就業に必要な基礎力と専門分野の幅広い知識と技術・技能を融合して、課題を解決していく力を身に付けさせるとともに、生産現場で必要なコミュニケーション力、チームで取り組む力、提案する力を育成することをねらいとしています。</a:t>
            </a:r>
          </a:p>
          <a:p>
            <a:endParaRPr kumimoji="1" lang="en-US" altLang="ja-JP" dirty="0" smtClean="0"/>
          </a:p>
          <a:p>
            <a:r>
              <a:rPr kumimoji="1" lang="ja-JP" altLang="en-US" dirty="0" smtClean="0"/>
              <a:t>そこで、</a:t>
            </a:r>
            <a:r>
              <a:rPr kumimoji="1" lang="en-US" altLang="ja-JP" dirty="0" smtClean="0"/>
              <a:t>PBL</a:t>
            </a:r>
            <a:r>
              <a:rPr kumimoji="1" lang="ja-JP" altLang="en-US" dirty="0" smtClean="0"/>
              <a:t>では、工業の専門的な知識をつけることだけでなく、生産現場でグループワークをする際に必要となる力を身につけさせるための経験や力を育む場面を生徒の状況をふまえた段階的なカリキュラムとして検討を行っていただくこと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778848A-40F5-4DB5-B96A-7D737EF50059}" type="slidenum">
              <a:rPr kumimoji="1" lang="ja-JP" altLang="en-US" smtClean="0"/>
              <a:t>18</a:t>
            </a:fld>
            <a:endParaRPr kumimoji="1" lang="ja-JP" altLang="en-US"/>
          </a:p>
        </p:txBody>
      </p:sp>
    </p:spTree>
    <p:extLst>
      <p:ext uri="{BB962C8B-B14F-4D97-AF65-F5344CB8AC3E}">
        <p14:creationId xmlns:p14="http://schemas.microsoft.com/office/powerpoint/2010/main" val="35958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505407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3152581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29175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24330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331365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425063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78954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244499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02075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37538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144EDB-57DE-4356-B13A-73ECE3768691}" type="datetimeFigureOut">
              <a:rPr kumimoji="1" lang="ja-JP" altLang="en-US" smtClean="0"/>
              <a:t>2022/9/8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128477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44EDB-57DE-4356-B13A-73ECE3768691}" type="datetimeFigureOut">
              <a:rPr kumimoji="1" lang="ja-JP" altLang="en-US" smtClean="0"/>
              <a:t>2022/9/8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503FC-515F-41E6-B179-4214F3298170}" type="slidenum">
              <a:rPr kumimoji="1" lang="ja-JP" altLang="en-US" smtClean="0"/>
              <a:t>‹#›</a:t>
            </a:fld>
            <a:endParaRPr kumimoji="1" lang="ja-JP" altLang="en-US"/>
          </a:p>
        </p:txBody>
      </p:sp>
    </p:spTree>
    <p:extLst>
      <p:ext uri="{BB962C8B-B14F-4D97-AF65-F5344CB8AC3E}">
        <p14:creationId xmlns:p14="http://schemas.microsoft.com/office/powerpoint/2010/main" val="332860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7638145" y="5918581"/>
            <a:ext cx="2783134" cy="338554"/>
          </a:xfrm>
          <a:prstGeom prst="rect">
            <a:avLst/>
          </a:prstGeom>
        </p:spPr>
        <p:txBody>
          <a:bodyPr wrap="none">
            <a:spAutoFit/>
          </a:bodyPr>
          <a:lstStyle/>
          <a:p>
            <a:pPr algn="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令和</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４</a:t>
            </a:r>
            <a:r>
              <a:rPr lang="ja-JP" altLang="ja-JP" sz="1600" kern="100" dirty="0" smtClean="0">
                <a:latin typeface="Meiryo UI" panose="020B0604030504040204" pitchFamily="50" charset="-128"/>
                <a:ea typeface="Meiryo UI" panose="020B0604030504040204" pitchFamily="50" charset="-128"/>
                <a:cs typeface="Times New Roman" panose="02020603050405020304" pitchFamily="18" charset="0"/>
              </a:rPr>
              <a:t>年</a:t>
            </a: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９</a:t>
            </a:r>
            <a:r>
              <a:rPr lang="ja-JP" altLang="en-US" sz="1600" kern="100" dirty="0" smtClean="0">
                <a:latin typeface="Meiryo UI" panose="020B0604030504040204" pitchFamily="50" charset="-128"/>
                <a:ea typeface="Meiryo UI" panose="020B0604030504040204" pitchFamily="50" charset="-128"/>
                <a:cs typeface="Times New Roman" panose="02020603050405020304" pitchFamily="18" charset="0"/>
              </a:rPr>
              <a:t>月</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　大阪府教育庁</a:t>
            </a:r>
          </a:p>
        </p:txBody>
      </p:sp>
      <p:cxnSp>
        <p:nvCxnSpPr>
          <p:cNvPr id="7" name="直線コネクタ 6">
            <a:extLst>
              <a:ext uri="{FF2B5EF4-FFF2-40B4-BE49-F238E27FC236}">
                <a16:creationId xmlns:a16="http://schemas.microsoft.com/office/drawing/2014/main" id="{5BFAD1CC-12BB-4AB2-9F04-F1BCBE5E9BAF}"/>
              </a:ext>
            </a:extLst>
          </p:cNvPr>
          <p:cNvCxnSpPr/>
          <p:nvPr/>
        </p:nvCxnSpPr>
        <p:spPr>
          <a:xfrm>
            <a:off x="1515949" y="1535141"/>
            <a:ext cx="9160101"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0" name="正方形/長方形 9">
            <a:extLst>
              <a:ext uri="{FF2B5EF4-FFF2-40B4-BE49-F238E27FC236}">
                <a16:creationId xmlns:a16="http://schemas.microsoft.com/office/drawing/2014/main" id="{85C03CDC-570D-472D-B0CD-626EC835F9F6}"/>
              </a:ext>
            </a:extLst>
          </p:cNvPr>
          <p:cNvSpPr/>
          <p:nvPr/>
        </p:nvSpPr>
        <p:spPr>
          <a:xfrm>
            <a:off x="1515949" y="974262"/>
            <a:ext cx="8036416" cy="461665"/>
          </a:xfrm>
          <a:prstGeom prst="rect">
            <a:avLst/>
          </a:prstGeom>
        </p:spPr>
        <p:txBody>
          <a:bodyPr wrap="square">
            <a:spAutoFit/>
          </a:bodyPr>
          <a:lstStyle/>
          <a:p>
            <a:r>
              <a:rPr lang="ja-JP" altLang="en-US" sz="2400" b="1" dirty="0" smtClean="0">
                <a:latin typeface="Meiryo UI" panose="020B0604030504040204" pitchFamily="50" charset="-128"/>
                <a:ea typeface="Meiryo UI" panose="020B0604030504040204" pitchFamily="50" charset="-128"/>
              </a:rPr>
              <a:t>第４回</a:t>
            </a:r>
            <a:r>
              <a:rPr lang="ja-JP" altLang="en-US" sz="2400" b="1" dirty="0">
                <a:latin typeface="Meiryo UI" panose="020B0604030504040204" pitchFamily="50" charset="-128"/>
                <a:ea typeface="Meiryo UI" panose="020B0604030504040204" pitchFamily="50" charset="-128"/>
              </a:rPr>
              <a:t>大阪府学校教育審議会　工業教育部会　資料</a:t>
            </a:r>
            <a:endParaRPr lang="en-US" altLang="ja-JP" sz="24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latin typeface="Meiryo UI" panose="020B0604030504040204" pitchFamily="50" charset="-128"/>
                <a:ea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0676050" y="265810"/>
            <a:ext cx="111122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smtClean="0">
                <a:latin typeface="Meiryo UI" panose="020B0604030504040204" pitchFamily="50" charset="-128"/>
                <a:ea typeface="Meiryo UI" panose="020B0604030504040204" pitchFamily="50" charset="-128"/>
              </a:rPr>
              <a:t>資料１</a:t>
            </a:r>
            <a:endParaRPr kumimoji="1" lang="ja-JP" altLang="en-US" sz="2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1515949" y="2049479"/>
            <a:ext cx="9395067" cy="2816156"/>
          </a:xfrm>
          <a:prstGeom prst="rect">
            <a:avLst/>
          </a:prstGeom>
        </p:spPr>
        <p:txBody>
          <a:bodyPr wrap="square">
            <a:spAutoFit/>
          </a:bodyPr>
          <a:lstStyle/>
          <a:p>
            <a:r>
              <a:rPr lang="en-US" altLang="ja-JP" sz="2400" b="1" dirty="0" smtClean="0">
                <a:latin typeface="Meiryo UI" panose="020B0604030504040204" pitchFamily="50" charset="-128"/>
                <a:ea typeface="Meiryo UI" panose="020B0604030504040204" pitchFamily="50" charset="-128"/>
              </a:rPr>
              <a:t>『</a:t>
            </a:r>
            <a:r>
              <a:rPr lang="ja-JP" altLang="en-US" sz="2400" b="1" dirty="0" smtClean="0">
                <a:latin typeface="Meiryo UI" panose="020B0604030504040204" pitchFamily="50" charset="-128"/>
                <a:ea typeface="Meiryo UI" panose="020B0604030504040204" pitchFamily="50" charset="-128"/>
              </a:rPr>
              <a:t>工業系高校における教育内容の充実、人材育成</a:t>
            </a:r>
            <a:r>
              <a:rPr lang="en-US" altLang="ja-JP" sz="2400" b="1" dirty="0" smtClean="0">
                <a:latin typeface="Meiryo UI" panose="020B0604030504040204" pitchFamily="50" charset="-128"/>
                <a:ea typeface="Meiryo UI" panose="020B0604030504040204" pitchFamily="50" charset="-128"/>
              </a:rPr>
              <a:t>』</a:t>
            </a:r>
          </a:p>
          <a:p>
            <a:endParaRPr lang="en-US" altLang="ja-JP" sz="2400" b="1" dirty="0" smtClean="0">
              <a:latin typeface="Meiryo UI" panose="020B0604030504040204" pitchFamily="50" charset="-128"/>
              <a:ea typeface="Meiryo UI" panose="020B0604030504040204" pitchFamily="50" charset="-128"/>
            </a:endParaRPr>
          </a:p>
          <a:p>
            <a:endParaRPr lang="en-US" altLang="ja-JP" sz="1100" b="1" dirty="0" smtClean="0">
              <a:latin typeface="Meiryo UI" panose="020B0604030504040204" pitchFamily="50" charset="-128"/>
              <a:ea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rPr>
              <a:t>　１</a:t>
            </a:r>
            <a:r>
              <a:rPr lang="ja-JP" altLang="en-US" sz="2400" b="1" dirty="0" smtClean="0">
                <a:latin typeface="Meiryo UI" panose="020B0604030504040204" pitchFamily="50" charset="-128"/>
                <a:ea typeface="Meiryo UI" panose="020B0604030504040204" pitchFamily="50" charset="-128"/>
              </a:rPr>
              <a:t>　大学進学への更なる対応</a:t>
            </a:r>
            <a:endParaRPr lang="en-US" altLang="ja-JP" sz="2400" b="1" dirty="0" smtClean="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　２　時代に即した基礎・基本への対応</a:t>
            </a:r>
            <a:endParaRPr lang="en-US" altLang="ja-JP" sz="2400" b="1" dirty="0" smtClean="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r>
              <a:rPr lang="ja-JP" altLang="en-US" sz="2400" b="1" dirty="0" smtClean="0">
                <a:latin typeface="Meiryo UI" panose="020B0604030504040204" pitchFamily="50" charset="-128"/>
                <a:ea typeface="Meiryo UI" panose="020B0604030504040204" pitchFamily="50" charset="-128"/>
              </a:rPr>
              <a:t>　３　企業・大学連携</a:t>
            </a:r>
            <a:endParaRPr lang="en-US" altLang="ja-JP" sz="2400" b="1" dirty="0">
              <a:latin typeface="Meiryo UI" panose="020B0604030504040204" pitchFamily="50" charset="-128"/>
              <a:ea typeface="Meiryo UI" panose="020B0604030504040204" pitchFamily="50" charset="-128"/>
            </a:endParaRPr>
          </a:p>
          <a:p>
            <a:endParaRPr lang="en-US" altLang="ja-JP" sz="24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22968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51328" y="2893208"/>
            <a:ext cx="11295530" cy="3836824"/>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solidFill>
                  <a:schemeClr val="tx1"/>
                </a:solidFill>
              </a:rPr>
              <a:t>10</a:t>
            </a:fld>
            <a:endParaRPr kumimoji="1" lang="ja-JP" altLang="en-US" dirty="0">
              <a:solidFill>
                <a:schemeClr val="tx1"/>
              </a:solidFill>
            </a:endParaRPr>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18" name="額縁 17"/>
          <p:cNvSpPr/>
          <p:nvPr/>
        </p:nvSpPr>
        <p:spPr>
          <a:xfrm>
            <a:off x="968420" y="669417"/>
            <a:ext cx="3140552"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工学系・大学進学</a:t>
            </a:r>
            <a:r>
              <a:rPr lang="ja-JP" altLang="en-US" sz="1400" b="1" dirty="0" smtClean="0">
                <a:solidFill>
                  <a:prstClr val="black"/>
                </a:solidFill>
                <a:latin typeface="Meiryo UI" panose="020B0604030504040204" pitchFamily="50" charset="-128"/>
                <a:ea typeface="Meiryo UI" panose="020B0604030504040204" pitchFamily="50" charset="-128"/>
              </a:rPr>
              <a:t>専科の取組み</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5" name="角丸四角形 3"/>
          <p:cNvSpPr>
            <a:spLocks noChangeArrowheads="1"/>
          </p:cNvSpPr>
          <p:nvPr/>
        </p:nvSpPr>
        <p:spPr bwMode="auto">
          <a:xfrm>
            <a:off x="1233769" y="1231411"/>
            <a:ext cx="3213615"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大学進学をめざした３年間の主な取組み</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3" name="正方形/長方形 2"/>
          <p:cNvSpPr/>
          <p:nvPr/>
        </p:nvSpPr>
        <p:spPr>
          <a:xfrm>
            <a:off x="672584" y="2308784"/>
            <a:ext cx="1129321" cy="483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入学</a:t>
            </a:r>
            <a:endParaRPr kumimoji="1" lang="ja-JP" altLang="en-US" dirty="0">
              <a:latin typeface="Meiryo UI" panose="020B0604030504040204" pitchFamily="50" charset="-128"/>
              <a:ea typeface="Meiryo UI" panose="020B0604030504040204" pitchFamily="50" charset="-128"/>
            </a:endParaRPr>
          </a:p>
        </p:txBody>
      </p:sp>
      <p:sp>
        <p:nvSpPr>
          <p:cNvPr id="5" name="ホームベース 4"/>
          <p:cNvSpPr/>
          <p:nvPr/>
        </p:nvSpPr>
        <p:spPr>
          <a:xfrm>
            <a:off x="1993699" y="2308784"/>
            <a:ext cx="2564853" cy="4838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１学年</a:t>
            </a:r>
            <a:endParaRPr kumimoji="1" lang="ja-JP" altLang="en-US" dirty="0">
              <a:latin typeface="Meiryo UI" panose="020B0604030504040204" pitchFamily="50" charset="-128"/>
              <a:ea typeface="Meiryo UI" panose="020B0604030504040204" pitchFamily="50" charset="-128"/>
            </a:endParaRPr>
          </a:p>
        </p:txBody>
      </p:sp>
      <p:sp>
        <p:nvSpPr>
          <p:cNvPr id="22" name="ホームベース 21"/>
          <p:cNvSpPr/>
          <p:nvPr/>
        </p:nvSpPr>
        <p:spPr>
          <a:xfrm>
            <a:off x="7733005" y="2308784"/>
            <a:ext cx="2564853" cy="4838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３学年</a:t>
            </a:r>
            <a:endParaRPr kumimoji="1" lang="ja-JP" altLang="en-US" dirty="0">
              <a:latin typeface="Meiryo UI" panose="020B0604030504040204" pitchFamily="50" charset="-128"/>
              <a:ea typeface="Meiryo UI" panose="020B0604030504040204" pitchFamily="50" charset="-128"/>
            </a:endParaRPr>
          </a:p>
        </p:txBody>
      </p:sp>
      <p:sp>
        <p:nvSpPr>
          <p:cNvPr id="23" name="ホームベース 22"/>
          <p:cNvSpPr/>
          <p:nvPr/>
        </p:nvSpPr>
        <p:spPr>
          <a:xfrm>
            <a:off x="4863352" y="2308784"/>
            <a:ext cx="2564853" cy="4838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２学年</a:t>
            </a:r>
            <a:endParaRPr kumimoji="1" lang="ja-JP" altLang="en-US" dirty="0">
              <a:latin typeface="Meiryo UI" panose="020B0604030504040204" pitchFamily="50" charset="-128"/>
              <a:ea typeface="Meiryo UI" panose="020B0604030504040204" pitchFamily="50" charset="-128"/>
            </a:endParaRPr>
          </a:p>
        </p:txBody>
      </p:sp>
      <p:sp>
        <p:nvSpPr>
          <p:cNvPr id="26" name="正方形/長方形 25"/>
          <p:cNvSpPr/>
          <p:nvPr/>
        </p:nvSpPr>
        <p:spPr>
          <a:xfrm>
            <a:off x="10602658" y="2308784"/>
            <a:ext cx="1129321" cy="483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Meiryo UI" panose="020B0604030504040204" pitchFamily="50" charset="-128"/>
                <a:ea typeface="Meiryo UI" panose="020B0604030504040204" pitchFamily="50" charset="-128"/>
              </a:rPr>
              <a:t>卒業</a:t>
            </a:r>
            <a:endParaRPr kumimoji="1"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10602657" y="2978302"/>
            <a:ext cx="1129321" cy="3670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進学</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9594128" y="2978301"/>
            <a:ext cx="703730" cy="3655665"/>
          </a:xfrm>
          <a:prstGeom prst="homePlate">
            <a:avLst>
              <a:gd name="adj" fmla="val 334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受験</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28" name="ホームベース 27"/>
          <p:cNvSpPr/>
          <p:nvPr/>
        </p:nvSpPr>
        <p:spPr>
          <a:xfrm>
            <a:off x="3865680" y="2978302"/>
            <a:ext cx="5601048"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オープンキャンパスへの参加</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9" name="ホームベース 28"/>
          <p:cNvSpPr/>
          <p:nvPr/>
        </p:nvSpPr>
        <p:spPr>
          <a:xfrm>
            <a:off x="3865680" y="3393500"/>
            <a:ext cx="3562525"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ゼミ体験</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0" name="ホームベース 29"/>
          <p:cNvSpPr/>
          <p:nvPr/>
        </p:nvSpPr>
        <p:spPr>
          <a:xfrm>
            <a:off x="7759899" y="3388838"/>
            <a:ext cx="1706828"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研究室訪問</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1" name="ホームベース 30"/>
          <p:cNvSpPr/>
          <p:nvPr/>
        </p:nvSpPr>
        <p:spPr>
          <a:xfrm>
            <a:off x="3865680" y="3804630"/>
            <a:ext cx="5601046"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大学施設見学や体験授業への参加</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2" name="ホームベース 31"/>
          <p:cNvSpPr/>
          <p:nvPr/>
        </p:nvSpPr>
        <p:spPr>
          <a:xfrm>
            <a:off x="3865679" y="4222441"/>
            <a:ext cx="5601047"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特別講習</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3" name="ホームベース 32"/>
          <p:cNvSpPr/>
          <p:nvPr/>
        </p:nvSpPr>
        <p:spPr>
          <a:xfrm>
            <a:off x="3865679" y="4641547"/>
            <a:ext cx="5601048"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大学研究</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669109" y="2971131"/>
            <a:ext cx="1129321" cy="3670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単独募集</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421914" y="1647589"/>
            <a:ext cx="10048428" cy="584775"/>
          </a:xfrm>
          <a:prstGeom prst="rect">
            <a:avLst/>
          </a:prstGeom>
        </p:spPr>
        <p:txBody>
          <a:bodyPr wrap="square">
            <a:spAutoFit/>
          </a:bodyPr>
          <a:lstStyle/>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入学者選抜では「単独募集」とし、工業の基礎と進学に必要な学力向上を図るとともに、</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年次より「高大連携」を</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活用したゼミ体験、大学教授による講演や実験指導など、様々な取組みにより大学進学への意識を高めている。</a:t>
            </a:r>
            <a:endParaRPr lang="ja-JP" altLang="en-US" sz="1600" dirty="0">
              <a:latin typeface="Meiryo UI" panose="020B0604030504040204" pitchFamily="50" charset="-128"/>
              <a:ea typeface="Meiryo UI" panose="020B0604030504040204" pitchFamily="50" charset="-128"/>
            </a:endParaRPr>
          </a:p>
        </p:txBody>
      </p:sp>
      <p:sp>
        <p:nvSpPr>
          <p:cNvPr id="36" name="ホームベース 35"/>
          <p:cNvSpPr/>
          <p:nvPr/>
        </p:nvSpPr>
        <p:spPr>
          <a:xfrm>
            <a:off x="3865679" y="5059359"/>
            <a:ext cx="5601048"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卒業生による講演</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7" name="ホームベース 36"/>
          <p:cNvSpPr/>
          <p:nvPr/>
        </p:nvSpPr>
        <p:spPr>
          <a:xfrm>
            <a:off x="3865679" y="5882203"/>
            <a:ext cx="3562998" cy="3240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基礎学力の定着 </a:t>
            </a:r>
            <a:r>
              <a:rPr kumimoji="1" lang="en-US" altLang="ja-JP" dirty="0" smtClean="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国家資格取得</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8" name="ホームベース 37"/>
          <p:cNvSpPr/>
          <p:nvPr/>
        </p:nvSpPr>
        <p:spPr>
          <a:xfrm>
            <a:off x="3865679" y="5476883"/>
            <a:ext cx="5601048" cy="3240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地域連携</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9" name="ホームベース 38"/>
          <p:cNvSpPr/>
          <p:nvPr/>
        </p:nvSpPr>
        <p:spPr>
          <a:xfrm>
            <a:off x="3865679" y="6291585"/>
            <a:ext cx="5601048"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小論文対策</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0" name="ホームベース 39"/>
          <p:cNvSpPr/>
          <p:nvPr/>
        </p:nvSpPr>
        <p:spPr>
          <a:xfrm>
            <a:off x="7759899" y="5882203"/>
            <a:ext cx="1706828" cy="324000"/>
          </a:xfrm>
          <a:prstGeom prst="homePlat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大学入試対策</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902403" y="2971131"/>
            <a:ext cx="1859304" cy="36700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工業に関する</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基礎を</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幅広く学ぶ</a:t>
            </a: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ガイダンスを受けて将来の進路を考える</a:t>
            </a: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基礎学力の定着</a:t>
            </a: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国家</a:t>
            </a:r>
            <a:r>
              <a:rPr lang="ja-JP" altLang="en-US" dirty="0" smtClean="0">
                <a:solidFill>
                  <a:schemeClr val="tx1"/>
                </a:solidFill>
                <a:latin typeface="Meiryo UI" panose="020B0604030504040204" pitchFamily="50" charset="-128"/>
                <a:ea typeface="Meiryo UI" panose="020B0604030504040204" pitchFamily="50" charset="-128"/>
              </a:rPr>
              <a:t>資格等取得</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0694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51328" y="3609334"/>
            <a:ext cx="11295530" cy="3120697"/>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solidFill>
                  <a:schemeClr val="tx1"/>
                </a:solidFill>
              </a:rPr>
              <a:t>11</a:t>
            </a:fld>
            <a:endParaRPr kumimoji="1" lang="ja-JP" altLang="en-US" dirty="0">
              <a:solidFill>
                <a:schemeClr val="tx1"/>
              </a:solidFill>
            </a:endParaRPr>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18" name="額縁 17"/>
          <p:cNvSpPr/>
          <p:nvPr/>
        </p:nvSpPr>
        <p:spPr>
          <a:xfrm>
            <a:off x="968419" y="684076"/>
            <a:ext cx="3449035"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a:solidFill>
                  <a:prstClr val="black"/>
                </a:solidFill>
                <a:latin typeface="Meiryo UI" panose="020B0604030504040204" pitchFamily="50" charset="-128"/>
                <a:ea typeface="Meiryo UI" panose="020B0604030504040204" pitchFamily="50" charset="-128"/>
              </a:rPr>
              <a:t>工学系・大学進学専科</a:t>
            </a:r>
            <a:r>
              <a:rPr lang="ja-JP" altLang="en-US" sz="1400" b="1" dirty="0" smtClean="0">
                <a:solidFill>
                  <a:prstClr val="black"/>
                </a:solidFill>
                <a:latin typeface="Meiryo UI" panose="020B0604030504040204" pitchFamily="50" charset="-128"/>
                <a:ea typeface="Meiryo UI" panose="020B0604030504040204" pitchFamily="50" charset="-128"/>
              </a:rPr>
              <a:t>以外の取組み</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5" name="角丸四角形 3"/>
          <p:cNvSpPr>
            <a:spLocks noChangeArrowheads="1"/>
          </p:cNvSpPr>
          <p:nvPr/>
        </p:nvSpPr>
        <p:spPr bwMode="auto">
          <a:xfrm>
            <a:off x="1233770" y="1242437"/>
            <a:ext cx="2114738"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３年間の主な取組み</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3" name="正方形/長方形 2"/>
          <p:cNvSpPr/>
          <p:nvPr/>
        </p:nvSpPr>
        <p:spPr>
          <a:xfrm>
            <a:off x="669109" y="3032640"/>
            <a:ext cx="1129321" cy="4838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入学</a:t>
            </a:r>
            <a:endParaRPr kumimoji="1" lang="ja-JP" altLang="en-US" dirty="0">
              <a:latin typeface="Meiryo UI" panose="020B0604030504040204" pitchFamily="50" charset="-128"/>
              <a:ea typeface="Meiryo UI" panose="020B0604030504040204" pitchFamily="50" charset="-128"/>
            </a:endParaRPr>
          </a:p>
        </p:txBody>
      </p:sp>
      <p:sp>
        <p:nvSpPr>
          <p:cNvPr id="5" name="ホームベース 4"/>
          <p:cNvSpPr/>
          <p:nvPr/>
        </p:nvSpPr>
        <p:spPr>
          <a:xfrm>
            <a:off x="1990224" y="3032640"/>
            <a:ext cx="2564853" cy="4838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１学年</a:t>
            </a:r>
            <a:endParaRPr kumimoji="1" lang="ja-JP" altLang="en-US" dirty="0">
              <a:latin typeface="Meiryo UI" panose="020B0604030504040204" pitchFamily="50" charset="-128"/>
              <a:ea typeface="Meiryo UI" panose="020B0604030504040204" pitchFamily="50" charset="-128"/>
            </a:endParaRPr>
          </a:p>
        </p:txBody>
      </p:sp>
      <p:sp>
        <p:nvSpPr>
          <p:cNvPr id="22" name="ホームベース 21"/>
          <p:cNvSpPr/>
          <p:nvPr/>
        </p:nvSpPr>
        <p:spPr>
          <a:xfrm>
            <a:off x="7729530" y="3032640"/>
            <a:ext cx="2564853" cy="4838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３学年</a:t>
            </a:r>
            <a:endParaRPr kumimoji="1" lang="ja-JP" altLang="en-US" dirty="0">
              <a:latin typeface="Meiryo UI" panose="020B0604030504040204" pitchFamily="50" charset="-128"/>
              <a:ea typeface="Meiryo UI" panose="020B0604030504040204" pitchFamily="50" charset="-128"/>
            </a:endParaRPr>
          </a:p>
        </p:txBody>
      </p:sp>
      <p:sp>
        <p:nvSpPr>
          <p:cNvPr id="23" name="ホームベース 22"/>
          <p:cNvSpPr/>
          <p:nvPr/>
        </p:nvSpPr>
        <p:spPr>
          <a:xfrm>
            <a:off x="4859877" y="3032640"/>
            <a:ext cx="2564853" cy="48386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２学年</a:t>
            </a:r>
            <a:endParaRPr kumimoji="1" lang="ja-JP" altLang="en-US" dirty="0">
              <a:latin typeface="Meiryo UI" panose="020B0604030504040204" pitchFamily="50" charset="-128"/>
              <a:ea typeface="Meiryo UI" panose="020B0604030504040204" pitchFamily="50" charset="-128"/>
            </a:endParaRPr>
          </a:p>
        </p:txBody>
      </p:sp>
      <p:sp>
        <p:nvSpPr>
          <p:cNvPr id="26" name="正方形/長方形 25"/>
          <p:cNvSpPr/>
          <p:nvPr/>
        </p:nvSpPr>
        <p:spPr>
          <a:xfrm>
            <a:off x="10599183" y="3032640"/>
            <a:ext cx="1129321" cy="483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Meiryo UI" panose="020B0604030504040204" pitchFamily="50" charset="-128"/>
                <a:ea typeface="Meiryo UI" panose="020B0604030504040204" pitchFamily="50" charset="-128"/>
              </a:rPr>
              <a:t>卒業</a:t>
            </a:r>
            <a:endParaRPr kumimoji="1" lang="ja-JP" altLang="en-US" dirty="0">
              <a:latin typeface="Meiryo UI" panose="020B0604030504040204" pitchFamily="50" charset="-128"/>
              <a:ea typeface="Meiryo UI" panose="020B0604030504040204" pitchFamily="50" charset="-128"/>
            </a:endParaRPr>
          </a:p>
        </p:txBody>
      </p:sp>
      <p:sp>
        <p:nvSpPr>
          <p:cNvPr id="6" name="正方形/長方形 5"/>
          <p:cNvSpPr/>
          <p:nvPr/>
        </p:nvSpPr>
        <p:spPr>
          <a:xfrm>
            <a:off x="10602657" y="3715933"/>
            <a:ext cx="1129321" cy="29323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就職</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endParaRPr lang="en-US" altLang="ja-JP" dirty="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進学</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27" name="ホームベース 26"/>
          <p:cNvSpPr/>
          <p:nvPr/>
        </p:nvSpPr>
        <p:spPr>
          <a:xfrm>
            <a:off x="9706453" y="3687942"/>
            <a:ext cx="703730" cy="2999230"/>
          </a:xfrm>
          <a:prstGeom prst="homePlate">
            <a:avLst>
              <a:gd name="adj" fmla="val 334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入社試験</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a:solidFill>
                  <a:schemeClr val="tx1"/>
                </a:solidFill>
                <a:latin typeface="Meiryo UI" panose="020B0604030504040204" pitchFamily="50" charset="-128"/>
                <a:ea typeface="Meiryo UI" panose="020B0604030504040204" pitchFamily="50" charset="-128"/>
              </a:rPr>
              <a:t>大学受験</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31" name="ホームベース 30"/>
          <p:cNvSpPr/>
          <p:nvPr/>
        </p:nvSpPr>
        <p:spPr>
          <a:xfrm>
            <a:off x="5546332" y="3768783"/>
            <a:ext cx="4131194" cy="835013"/>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工業に関する知識や技術・技能を</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さらに深める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669109" y="3715933"/>
            <a:ext cx="1129321" cy="29252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Meiryo UI" panose="020B0604030504040204" pitchFamily="50" charset="-128"/>
                <a:ea typeface="Meiryo UI" panose="020B0604030504040204" pitchFamily="50" charset="-128"/>
              </a:rPr>
              <a:t>総合</a:t>
            </a:r>
            <a:r>
              <a:rPr kumimoji="1" lang="ja-JP" altLang="en-US" dirty="0" smtClean="0">
                <a:solidFill>
                  <a:schemeClr val="tx1"/>
                </a:solidFill>
                <a:latin typeface="Meiryo UI" panose="020B0604030504040204" pitchFamily="50" charset="-128"/>
                <a:ea typeface="Meiryo UI" panose="020B0604030504040204" pitchFamily="50" charset="-128"/>
              </a:rPr>
              <a:t>募集</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421914" y="1647589"/>
            <a:ext cx="10048428" cy="1323439"/>
          </a:xfrm>
          <a:prstGeom prst="rect">
            <a:avLst/>
          </a:prstGeom>
        </p:spPr>
        <p:txBody>
          <a:bodyPr wrap="square">
            <a:spAutoFit/>
          </a:bodyPr>
          <a:lstStyle/>
          <a:p>
            <a:pPr marL="285750" indent="-285750">
              <a:buFont typeface="Wingdings" panose="05000000000000000000" pitchFamily="2" charset="2"/>
              <a:buChar char="Ø"/>
            </a:pPr>
            <a:r>
              <a:rPr lang="ja-JP" altLang="en-US" sz="1600" dirty="0">
                <a:latin typeface="Meiryo UI" panose="020B0604030504040204" pitchFamily="50" charset="-128"/>
                <a:ea typeface="Meiryo UI" panose="020B0604030504040204" pitchFamily="50" charset="-128"/>
              </a:rPr>
              <a:t>入学者選抜では「総合募集」とし、入学後、</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年次で工業に関する基礎を幅広く学び、ガイダンスを受けて系・専科</a:t>
            </a:r>
            <a:r>
              <a:rPr lang="ja-JP" altLang="en-US" sz="1600" dirty="0" smtClean="0">
                <a:latin typeface="Meiryo UI" panose="020B0604030504040204" pitchFamily="50" charset="-128"/>
                <a:ea typeface="Meiryo UI" panose="020B0604030504040204" pitchFamily="50" charset="-128"/>
              </a:rPr>
              <a:t>を</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決定する。</a:t>
            </a:r>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年次以降は、決定した系・専科の専門科目に</a:t>
            </a:r>
            <a:r>
              <a:rPr lang="ja-JP" altLang="en-US" sz="1600" dirty="0" smtClean="0">
                <a:latin typeface="Meiryo UI" panose="020B0604030504040204" pitchFamily="50" charset="-128"/>
                <a:ea typeface="Meiryo UI" panose="020B0604030504040204" pitchFamily="50" charset="-128"/>
              </a:rPr>
              <a:t>ついて学習するが、その際工業</a:t>
            </a:r>
            <a:r>
              <a:rPr lang="ja-JP" altLang="en-US" sz="1600" dirty="0">
                <a:latin typeface="Meiryo UI" panose="020B0604030504040204" pitchFamily="50" charset="-128"/>
                <a:ea typeface="Meiryo UI" panose="020B0604030504040204" pitchFamily="50" charset="-128"/>
              </a:rPr>
              <a:t>に関する知識や技術・技能</a:t>
            </a:r>
            <a:r>
              <a:rPr lang="ja-JP" altLang="en-US" sz="1600" dirty="0" smtClean="0">
                <a:latin typeface="Meiryo UI" panose="020B0604030504040204" pitchFamily="50" charset="-128"/>
                <a:ea typeface="Meiryo UI" panose="020B0604030504040204" pitchFamily="50" charset="-128"/>
              </a:rPr>
              <a:t>を</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さらに深める </a:t>
            </a:r>
            <a:r>
              <a:rPr lang="ja-JP" altLang="en-US" sz="1600" dirty="0">
                <a:latin typeface="Meiryo UI" panose="020B0604030504040204" pitchFamily="50" charset="-128"/>
                <a:ea typeface="Meiryo UI" panose="020B0604030504040204" pitchFamily="50" charset="-128"/>
              </a:rPr>
              <a:t>「深化</a:t>
            </a:r>
            <a:r>
              <a:rPr lang="ja-JP" altLang="en-US" sz="1600" dirty="0" smtClean="0">
                <a:latin typeface="Meiryo UI" panose="020B0604030504040204" pitchFamily="50" charset="-128"/>
                <a:ea typeface="Meiryo UI" panose="020B0604030504040204" pitchFamily="50" charset="-128"/>
              </a:rPr>
              <a:t>」又は大学</a:t>
            </a:r>
            <a:r>
              <a:rPr lang="ja-JP" altLang="en-US" sz="1600" dirty="0">
                <a:latin typeface="Meiryo UI" panose="020B0604030504040204" pitchFamily="50" charset="-128"/>
                <a:ea typeface="Meiryo UI" panose="020B0604030504040204" pitchFamily="50" charset="-128"/>
              </a:rPr>
              <a:t>などの高等教育機関への進学をめざす「接続」</a:t>
            </a:r>
            <a:r>
              <a:rPr lang="ja-JP" altLang="en-US" sz="1600" dirty="0" smtClean="0">
                <a:latin typeface="Meiryo UI" panose="020B0604030504040204" pitchFamily="50" charset="-128"/>
                <a:ea typeface="Meiryo UI" panose="020B0604030504040204" pitchFamily="50" charset="-128"/>
              </a:rPr>
              <a:t>のどちらかを</a:t>
            </a:r>
            <a:r>
              <a:rPr lang="ja-JP" altLang="en-US" sz="1600" dirty="0">
                <a:latin typeface="Meiryo UI" panose="020B0604030504040204" pitchFamily="50" charset="-128"/>
                <a:ea typeface="Meiryo UI" panose="020B0604030504040204" pitchFamily="50" charset="-128"/>
              </a:rPr>
              <a:t>選択する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600" dirty="0" smtClean="0">
                <a:latin typeface="Meiryo UI" panose="020B0604030504040204" pitchFamily="50" charset="-128"/>
                <a:ea typeface="Meiryo UI" panose="020B0604030504040204" pitchFamily="50" charset="-128"/>
              </a:rPr>
              <a:t>現在「深化」では普通教科</a:t>
            </a:r>
            <a:r>
              <a:rPr lang="en-US" altLang="ja-JP" sz="1600" dirty="0" smtClean="0">
                <a:latin typeface="Meiryo UI" panose="020B0604030504040204" pitchFamily="50" charset="-128"/>
                <a:ea typeface="Meiryo UI" panose="020B0604030504040204" pitchFamily="50" charset="-128"/>
              </a:rPr>
              <a:t>45</a:t>
            </a:r>
            <a:r>
              <a:rPr lang="ja-JP" altLang="en-US" sz="1600" dirty="0" smtClean="0">
                <a:latin typeface="Meiryo UI" panose="020B0604030504040204" pitchFamily="50" charset="-128"/>
                <a:ea typeface="Meiryo UI" panose="020B0604030504040204" pitchFamily="50" charset="-128"/>
              </a:rPr>
              <a:t>単位程度、専門教科</a:t>
            </a:r>
            <a:r>
              <a:rPr lang="en-US" altLang="ja-JP" sz="1600" dirty="0" smtClean="0">
                <a:latin typeface="Meiryo UI" panose="020B0604030504040204" pitchFamily="50" charset="-128"/>
                <a:ea typeface="Meiryo UI" panose="020B0604030504040204" pitchFamily="50" charset="-128"/>
              </a:rPr>
              <a:t>41</a:t>
            </a:r>
            <a:r>
              <a:rPr lang="ja-JP" altLang="en-US" sz="1600" dirty="0" smtClean="0">
                <a:latin typeface="Meiryo UI" panose="020B0604030504040204" pitchFamily="50" charset="-128"/>
                <a:ea typeface="Meiryo UI" panose="020B0604030504040204" pitchFamily="50" charset="-128"/>
              </a:rPr>
              <a:t>単位程度を履修しており、「接続」では普通教科</a:t>
            </a:r>
            <a:r>
              <a:rPr lang="en-US" altLang="ja-JP" sz="1600" dirty="0" smtClean="0">
                <a:latin typeface="Meiryo UI" panose="020B0604030504040204" pitchFamily="50" charset="-128"/>
                <a:ea typeface="Meiryo UI" panose="020B0604030504040204" pitchFamily="50" charset="-128"/>
              </a:rPr>
              <a:t>51</a:t>
            </a:r>
            <a:r>
              <a:rPr lang="ja-JP" altLang="en-US" sz="1600" dirty="0" smtClean="0">
                <a:latin typeface="Meiryo UI" panose="020B0604030504040204" pitchFamily="50" charset="-128"/>
                <a:ea typeface="Meiryo UI" panose="020B0604030504040204" pitchFamily="50" charset="-128"/>
              </a:rPr>
              <a:t>単位程度、専門教科</a:t>
            </a:r>
            <a:r>
              <a:rPr lang="en-US" altLang="ja-JP" sz="1600" dirty="0" smtClean="0">
                <a:latin typeface="Meiryo UI" panose="020B0604030504040204" pitchFamily="50" charset="-128"/>
                <a:ea typeface="Meiryo UI" panose="020B0604030504040204" pitchFamily="50" charset="-128"/>
              </a:rPr>
              <a:t>35</a:t>
            </a:r>
            <a:r>
              <a:rPr lang="ja-JP" altLang="en-US" sz="1600" smtClean="0">
                <a:latin typeface="Meiryo UI" panose="020B0604030504040204" pitchFamily="50" charset="-128"/>
                <a:ea typeface="Meiryo UI" panose="020B0604030504040204" pitchFamily="50" charset="-128"/>
              </a:rPr>
              <a:t>単位程度を</a:t>
            </a:r>
            <a:r>
              <a:rPr lang="ja-JP" altLang="en-US" sz="1600" dirty="0" smtClean="0">
                <a:latin typeface="Meiryo UI" panose="020B0604030504040204" pitchFamily="50" charset="-128"/>
                <a:ea typeface="Meiryo UI" panose="020B0604030504040204" pitchFamily="50" charset="-128"/>
              </a:rPr>
              <a:t>履修している。</a:t>
            </a:r>
            <a:endParaRPr lang="ja-JP" altLang="en-US" sz="1600" dirty="0">
              <a:latin typeface="Meiryo UI" panose="020B0604030504040204" pitchFamily="50" charset="-128"/>
              <a:ea typeface="Meiryo UI" panose="020B0604030504040204" pitchFamily="50" charset="-128"/>
            </a:endParaRPr>
          </a:p>
        </p:txBody>
      </p:sp>
      <p:sp>
        <p:nvSpPr>
          <p:cNvPr id="37" name="ホームベース 36"/>
          <p:cNvSpPr/>
          <p:nvPr/>
        </p:nvSpPr>
        <p:spPr>
          <a:xfrm>
            <a:off x="5546332" y="4670047"/>
            <a:ext cx="4160121" cy="794372"/>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基礎学力の定着 </a:t>
            </a:r>
            <a:r>
              <a:rPr kumimoji="1" lang="en-US" altLang="ja-JP" dirty="0" smtClean="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国家資格取得</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rPr>
              <a:t>地域連携</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2006376" y="3692364"/>
            <a:ext cx="2508359" cy="29252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工業に関する基礎を</a:t>
            </a:r>
            <a:endParaRPr lang="en-US" altLang="ja-JP" dirty="0" smtClean="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幅広く学ぶ</a:t>
            </a: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ガイダンスを受けて将来の進路を考える</a:t>
            </a: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smtClean="0">
                <a:solidFill>
                  <a:schemeClr val="tx1"/>
                </a:solidFill>
                <a:latin typeface="Meiryo UI" panose="020B0604030504040204" pitchFamily="50" charset="-128"/>
                <a:ea typeface="Meiryo UI" panose="020B0604030504040204" pitchFamily="50" charset="-128"/>
              </a:rPr>
              <a:t>基礎学力の定着</a:t>
            </a:r>
            <a:endParaRPr lang="en-US" altLang="ja-JP"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lang="ja-JP" altLang="en-US" dirty="0">
                <a:solidFill>
                  <a:schemeClr val="tx1"/>
                </a:solidFill>
                <a:latin typeface="Meiryo UI" panose="020B0604030504040204" pitchFamily="50" charset="-128"/>
                <a:ea typeface="Meiryo UI" panose="020B0604030504040204" pitchFamily="50" charset="-128"/>
              </a:rPr>
              <a:t>国家</a:t>
            </a:r>
            <a:r>
              <a:rPr lang="ja-JP" altLang="en-US" dirty="0" smtClean="0">
                <a:solidFill>
                  <a:schemeClr val="tx1"/>
                </a:solidFill>
                <a:latin typeface="Meiryo UI" panose="020B0604030504040204" pitchFamily="50" charset="-128"/>
                <a:ea typeface="Meiryo UI" panose="020B0604030504040204" pitchFamily="50" charset="-128"/>
              </a:rPr>
              <a:t>資格等取得</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43" name="ホームベース 42"/>
          <p:cNvSpPr/>
          <p:nvPr/>
        </p:nvSpPr>
        <p:spPr>
          <a:xfrm>
            <a:off x="4763002" y="3695050"/>
            <a:ext cx="703730" cy="1474632"/>
          </a:xfrm>
          <a:prstGeom prst="homePlate">
            <a:avLst>
              <a:gd name="adj" fmla="val 334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深化</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44" name="ホームベース 43"/>
          <p:cNvSpPr/>
          <p:nvPr/>
        </p:nvSpPr>
        <p:spPr>
          <a:xfrm>
            <a:off x="4763002" y="5212540"/>
            <a:ext cx="703730" cy="1474632"/>
          </a:xfrm>
          <a:prstGeom prst="homePlate">
            <a:avLst>
              <a:gd name="adj" fmla="val 3349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Meiryo UI" panose="020B0604030504040204" pitchFamily="50" charset="-128"/>
                <a:ea typeface="Meiryo UI" panose="020B0604030504040204" pitchFamily="50" charset="-128"/>
              </a:rPr>
              <a:t>接続</a:t>
            </a:r>
            <a:endParaRPr kumimoji="1" lang="en-US" altLang="ja-JP" dirty="0" smtClean="0">
              <a:solidFill>
                <a:schemeClr val="tx1"/>
              </a:solidFill>
              <a:latin typeface="Meiryo UI" panose="020B0604030504040204" pitchFamily="50" charset="-128"/>
              <a:ea typeface="Meiryo UI" panose="020B0604030504040204" pitchFamily="50" charset="-128"/>
            </a:endParaRPr>
          </a:p>
        </p:txBody>
      </p:sp>
      <p:sp>
        <p:nvSpPr>
          <p:cNvPr id="45" name="ホームベース 44"/>
          <p:cNvSpPr/>
          <p:nvPr/>
        </p:nvSpPr>
        <p:spPr>
          <a:xfrm>
            <a:off x="5532747" y="5530968"/>
            <a:ext cx="4058826" cy="1156204"/>
          </a:xfrm>
          <a:prstGeom prst="homePlate">
            <a:avLst>
              <a:gd name="adj" fmla="val 255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rPr>
              <a:t>工業に関する知識等を深めるとともに、</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gn="ctr"/>
            <a:r>
              <a:rPr kumimoji="1" lang="ja-JP" altLang="en-US" dirty="0" smtClean="0">
                <a:solidFill>
                  <a:schemeClr val="tx1"/>
                </a:solidFill>
                <a:latin typeface="Meiryo UI" panose="020B0604030504040204" pitchFamily="50" charset="-128"/>
                <a:ea typeface="Meiryo UI" panose="020B0604030504040204" pitchFamily="50" charset="-128"/>
              </a:rPr>
              <a:t>普通教科の知識も深める</a:t>
            </a:r>
            <a:endParaRPr kumimoji="1" lang="ja-JP" altLang="en-US"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2396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12</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15" name="角丸四角形 3"/>
          <p:cNvSpPr>
            <a:spLocks noChangeArrowheads="1"/>
          </p:cNvSpPr>
          <p:nvPr/>
        </p:nvSpPr>
        <p:spPr bwMode="auto">
          <a:xfrm>
            <a:off x="1214750" y="2971062"/>
            <a:ext cx="1975563"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現在の「接続」</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9" name="テキスト ボックス 28"/>
          <p:cNvSpPr txBox="1"/>
          <p:nvPr/>
        </p:nvSpPr>
        <p:spPr>
          <a:xfrm>
            <a:off x="1214750" y="5444899"/>
            <a:ext cx="10712790" cy="1323439"/>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大学が求める教養レベルを踏まえて、</a:t>
            </a:r>
            <a:r>
              <a:rPr lang="ja-JP" altLang="en-US" sz="1600" b="1" dirty="0">
                <a:latin typeface="Meiryo UI" panose="020B0604030504040204" pitchFamily="50" charset="-128"/>
                <a:ea typeface="Meiryo UI" panose="020B0604030504040204" pitchFamily="50" charset="-128"/>
              </a:rPr>
              <a:t>総合募集で入学した生徒に対しても、大学等へ進学や進学後の学びを充実した</a:t>
            </a:r>
            <a:r>
              <a:rPr lang="ja-JP" altLang="en-US" sz="1600" b="1" dirty="0" smtClean="0">
                <a:latin typeface="Meiryo UI" panose="020B0604030504040204" pitchFamily="50" charset="-128"/>
                <a:ea typeface="Meiryo UI" panose="020B0604030504040204" pitchFamily="50" charset="-128"/>
              </a:rPr>
              <a:t>もの</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になる科目</a:t>
            </a:r>
            <a:r>
              <a:rPr lang="ja-JP" altLang="en-US" sz="1600" b="1" dirty="0">
                <a:latin typeface="Meiryo UI" panose="020B0604030504040204" pitchFamily="50" charset="-128"/>
                <a:ea typeface="Meiryo UI" panose="020B0604030504040204" pitchFamily="50" charset="-128"/>
              </a:rPr>
              <a:t>を設置する</a:t>
            </a:r>
            <a:r>
              <a:rPr lang="ja-JP" altLang="en-US" sz="1600" dirty="0">
                <a:latin typeface="Meiryo UI" panose="020B0604030504040204" pitchFamily="50" charset="-128"/>
                <a:ea typeface="Meiryo UI" panose="020B0604030504040204" pitchFamily="50" charset="-128"/>
              </a:rPr>
              <a:t>とともに、入学後の柔軟な科目選択が可能となるよう</a:t>
            </a:r>
            <a:r>
              <a:rPr lang="ja-JP" altLang="en-US" sz="1600" dirty="0" smtClean="0">
                <a:latin typeface="Meiryo UI" panose="020B0604030504040204" pitchFamily="50" charset="-128"/>
                <a:ea typeface="Meiryo UI" panose="020B0604030504040204" pitchFamily="50" charset="-128"/>
              </a:rPr>
              <a:t>な</a:t>
            </a:r>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接続」の教育課程の工夫・改善</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行う。</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（例）数学</a:t>
            </a:r>
            <a:r>
              <a:rPr lang="ja-JP" altLang="en-US" sz="1600" dirty="0">
                <a:latin typeface="Meiryo UI" panose="020B0604030504040204" pitchFamily="50" charset="-128"/>
                <a:ea typeface="Meiryo UI" panose="020B0604030504040204" pitchFamily="50" charset="-128"/>
              </a:rPr>
              <a:t>や英語の演習科目の設置、数学</a:t>
            </a:r>
            <a:r>
              <a:rPr lang="en-US" altLang="ja-JP" sz="1600" dirty="0" smtClean="0">
                <a:latin typeface="Meiryo UI" panose="020B0604030504040204" pitchFamily="50" charset="-128"/>
                <a:ea typeface="Meiryo UI" panose="020B0604030504040204" pitchFamily="50" charset="-128"/>
              </a:rPr>
              <a:t>Ⅲ</a:t>
            </a:r>
            <a:r>
              <a:rPr lang="ja-JP" altLang="en-US" sz="1600" dirty="0">
                <a:latin typeface="Meiryo UI" panose="020B0604030504040204" pitchFamily="50" charset="-128"/>
                <a:ea typeface="Meiryo UI" panose="020B0604030504040204" pitchFamily="50" charset="-128"/>
              </a:rPr>
              <a:t>や</a:t>
            </a:r>
            <a:r>
              <a:rPr lang="ja-JP" altLang="en-US" sz="1600" dirty="0" smtClean="0">
                <a:latin typeface="Meiryo UI" panose="020B0604030504040204" pitchFamily="50" charset="-128"/>
                <a:ea typeface="Meiryo UI" panose="020B0604030504040204" pitchFamily="50" charset="-128"/>
              </a:rPr>
              <a:t>物理</a:t>
            </a:r>
            <a:r>
              <a:rPr lang="ja-JP" altLang="en-US" sz="1600" dirty="0">
                <a:latin typeface="Meiryo UI" panose="020B0604030504040204" pitchFamily="50" charset="-128"/>
                <a:ea typeface="Meiryo UI" panose="020B0604030504040204" pitchFamily="50" charset="-128"/>
              </a:rPr>
              <a:t>等の上位科目の設置、それに伴う工業科目の</a:t>
            </a:r>
            <a:r>
              <a:rPr lang="ja-JP" altLang="en-US" sz="1600" dirty="0" smtClean="0">
                <a:latin typeface="Meiryo UI" panose="020B0604030504040204" pitchFamily="50" charset="-128"/>
                <a:ea typeface="Meiryo UI" panose="020B0604030504040204" pitchFamily="50" charset="-128"/>
              </a:rPr>
              <a:t>縮減。</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キャリア教育をさらに充実</a:t>
            </a:r>
            <a:r>
              <a:rPr lang="ja-JP" altLang="en-US" sz="1600" dirty="0" smtClean="0">
                <a:latin typeface="Meiryo UI" panose="020B0604030504040204" pitchFamily="50" charset="-128"/>
                <a:ea typeface="Meiryo UI" panose="020B0604030504040204" pitchFamily="50" charset="-128"/>
              </a:rPr>
              <a:t>させ、入学後の早い段階から生徒の将来の希望進路を明確化させる。</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「深化」と「接続」の違いを明確に打ち出し、中学生や保護者、中学校教員等に</a:t>
            </a:r>
            <a:r>
              <a:rPr lang="en-US" altLang="ja-JP" sz="1600" b="1" dirty="0">
                <a:latin typeface="Meiryo UI" panose="020B0604030504040204" pitchFamily="50" charset="-128"/>
                <a:ea typeface="Meiryo UI" panose="020B0604030504040204" pitchFamily="50" charset="-128"/>
              </a:rPr>
              <a:t>PR</a:t>
            </a:r>
            <a:r>
              <a:rPr lang="ja-JP" altLang="en-US" sz="1600" dirty="0">
                <a:latin typeface="Meiryo UI" panose="020B0604030504040204" pitchFamily="50" charset="-128"/>
                <a:ea typeface="Meiryo UI" panose="020B0604030504040204" pitchFamily="50" charset="-128"/>
              </a:rPr>
              <a:t>していく。</a:t>
            </a:r>
            <a:endParaRPr lang="en-US" altLang="ja-JP" sz="16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214750" y="3278592"/>
            <a:ext cx="10712790" cy="1815882"/>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rPr>
              <a:t>「工学系大学進学専科」は、理工系大学への進学に特化した教育課程を編成</a:t>
            </a:r>
            <a:r>
              <a:rPr lang="ja-JP" altLang="en-US" sz="1600" dirty="0">
                <a:latin typeface="Meiryo UI" panose="020B0604030504040204" pitchFamily="50" charset="-128"/>
                <a:ea typeface="Meiryo UI" panose="020B0604030504040204" pitchFamily="50" charset="-128"/>
              </a:rPr>
              <a:t>しているが、</a:t>
            </a:r>
            <a:r>
              <a:rPr lang="ja-JP" altLang="en-US" sz="1600" b="1" dirty="0">
                <a:latin typeface="Meiryo UI" panose="020B0604030504040204" pitchFamily="50" charset="-128"/>
                <a:ea typeface="Meiryo UI" panose="020B0604030504040204" pitchFamily="50" charset="-128"/>
              </a:rPr>
              <a:t>「接続」は、工業における</a:t>
            </a:r>
            <a:r>
              <a:rPr lang="ja-JP" altLang="en-US" sz="1600" b="1" dirty="0" smtClean="0">
                <a:latin typeface="Meiryo UI" panose="020B0604030504040204" pitchFamily="50" charset="-128"/>
                <a:ea typeface="Meiryo UI" panose="020B0604030504040204" pitchFamily="50" charset="-128"/>
              </a:rPr>
              <a:t>専門</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科目も</a:t>
            </a:r>
            <a:r>
              <a:rPr lang="ja-JP" altLang="en-US" sz="1600" b="1" dirty="0">
                <a:latin typeface="Meiryo UI" panose="020B0604030504040204" pitchFamily="50" charset="-128"/>
                <a:ea typeface="Meiryo UI" panose="020B0604030504040204" pitchFamily="50" charset="-128"/>
              </a:rPr>
              <a:t>学びつつ、大学等への進学後の教養や専門分野の学びも見据えた数学や英語等の選択科目を設置</a:t>
            </a:r>
            <a:r>
              <a:rPr lang="ja-JP" altLang="en-US" sz="1600" dirty="0">
                <a:latin typeface="Meiryo UI" panose="020B0604030504040204" pitchFamily="50" charset="-128"/>
                <a:ea typeface="Meiryo UI" panose="020B0604030504040204" pitchFamily="50" charset="-128"/>
              </a:rPr>
              <a:t>している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「接続」は「大学進学専科」に比べて、大学進学やその後の学びに向けた科目が少なく</a:t>
            </a:r>
            <a:r>
              <a:rPr lang="ja-JP" altLang="en-US" sz="1600" dirty="0" smtClean="0">
                <a:latin typeface="Meiryo UI" panose="020B0604030504040204" pitchFamily="50" charset="-128"/>
                <a:ea typeface="Meiryo UI" panose="020B0604030504040204" pitchFamily="50" charset="-128"/>
              </a:rPr>
              <a:t>、改善の余地がある。また</a:t>
            </a:r>
            <a:r>
              <a:rPr lang="ja-JP" altLang="en-US" sz="1600"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大学</a:t>
            </a:r>
            <a:r>
              <a:rPr lang="ja-JP" altLang="en-US" sz="1600" b="1" dirty="0" smtClean="0">
                <a:latin typeface="Meiryo UI" panose="020B0604030504040204" pitchFamily="50" charset="-128"/>
                <a:ea typeface="Meiryo UI" panose="020B0604030504040204" pitchFamily="50" charset="-128"/>
              </a:rPr>
              <a:t>が</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　　入学時に求める教養レベル（履修条件等）が近年アップしていることから、「接続」の教育課程では必ずしも十分ではない</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現在の総合募集では、卒業後に就職を見据えて入学してくる生徒がほとんどであり、入学当初から大学進学を意識して</a:t>
            </a:r>
            <a:r>
              <a:rPr lang="ja-JP" altLang="en-US" sz="1600" dirty="0" smtClean="0">
                <a:latin typeface="Meiryo UI" panose="020B0604030504040204" pitchFamily="50" charset="-128"/>
                <a:ea typeface="Meiryo UI" panose="020B0604030504040204" pitchFamily="50" charset="-128"/>
              </a:rPr>
              <a:t>いる</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ものは</a:t>
            </a:r>
            <a:r>
              <a:rPr lang="ja-JP" altLang="en-US" sz="1600" dirty="0">
                <a:latin typeface="Meiryo UI" panose="020B0604030504040204" pitchFamily="50" charset="-128"/>
                <a:ea typeface="Meiryo UI" panose="020B0604030504040204" pitchFamily="50" charset="-128"/>
              </a:rPr>
              <a:t>少ない</a:t>
            </a:r>
            <a:r>
              <a:rPr lang="ja-JP" altLang="en-US" sz="1600" dirty="0" smtClean="0">
                <a:latin typeface="Meiryo UI" panose="020B0604030504040204" pitchFamily="50" charset="-128"/>
                <a:ea typeface="Meiryo UI" panose="020B0604030504040204" pitchFamily="50" charset="-128"/>
              </a:rPr>
              <a:t>。入学後</a:t>
            </a:r>
            <a:r>
              <a:rPr lang="ja-JP" altLang="en-US" sz="1600" dirty="0">
                <a:latin typeface="Meiryo UI" panose="020B0604030504040204" pitchFamily="50" charset="-128"/>
                <a:ea typeface="Meiryo UI" panose="020B0604030504040204" pitchFamily="50" charset="-128"/>
              </a:rPr>
              <a:t>にキャリア教育を</a:t>
            </a:r>
            <a:r>
              <a:rPr lang="ja-JP" altLang="en-US" sz="1600" dirty="0" smtClean="0">
                <a:latin typeface="Meiryo UI" panose="020B0604030504040204" pitchFamily="50" charset="-128"/>
                <a:ea typeface="Meiryo UI" panose="020B0604030504040204" pitchFamily="50" charset="-128"/>
              </a:rPr>
              <a:t>行っているが、就職の意識が強いままの生徒が多く、</a:t>
            </a:r>
            <a:r>
              <a:rPr lang="ja-JP" altLang="en-US" sz="1600" b="1" dirty="0" smtClean="0">
                <a:latin typeface="Meiryo UI" panose="020B0604030504040204" pitchFamily="50" charset="-128"/>
                <a:ea typeface="Meiryo UI" panose="020B0604030504040204" pitchFamily="50" charset="-128"/>
              </a:rPr>
              <a:t>２</a:t>
            </a:r>
            <a:r>
              <a:rPr lang="ja-JP" altLang="en-US" sz="1600" b="1" dirty="0">
                <a:latin typeface="Meiryo UI" panose="020B0604030504040204" pitchFamily="50" charset="-128"/>
                <a:ea typeface="Meiryo UI" panose="020B0604030504040204" pitchFamily="50" charset="-128"/>
              </a:rPr>
              <a:t>年</a:t>
            </a:r>
            <a:r>
              <a:rPr lang="ja-JP" altLang="en-US" sz="1600" b="1" dirty="0" smtClean="0">
                <a:latin typeface="Meiryo UI" panose="020B0604030504040204" pitchFamily="50" charset="-128"/>
                <a:ea typeface="Meiryo UI" panose="020B0604030504040204" pitchFamily="50" charset="-128"/>
              </a:rPr>
              <a:t>次から「接続」を選択する</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生徒は少数</a:t>
            </a:r>
            <a:r>
              <a:rPr lang="ja-JP" altLang="en-US" sz="1600" dirty="0" smtClean="0">
                <a:latin typeface="Meiryo UI" panose="020B0604030504040204" pitchFamily="50" charset="-128"/>
                <a:ea typeface="Meiryo UI" panose="020B0604030504040204" pitchFamily="50" charset="-128"/>
              </a:rPr>
              <a:t>となっている。また、２年次以降</a:t>
            </a:r>
            <a:r>
              <a:rPr lang="ja-JP" altLang="en-US" sz="1600" dirty="0">
                <a:latin typeface="Meiryo UI" panose="020B0604030504040204" pitchFamily="50" charset="-128"/>
                <a:ea typeface="Meiryo UI" panose="020B0604030504040204" pitchFamily="50" charset="-128"/>
              </a:rPr>
              <a:t>に大学進学を希望</a:t>
            </a:r>
            <a:r>
              <a:rPr lang="ja-JP" altLang="en-US" sz="1600" dirty="0" smtClean="0">
                <a:latin typeface="Meiryo UI" panose="020B0604030504040204" pitchFamily="50" charset="-128"/>
                <a:ea typeface="Meiryo UI" panose="020B0604030504040204" pitchFamily="50" charset="-128"/>
              </a:rPr>
              <a:t>するケースも稀に生じている。</a:t>
            </a:r>
            <a:endParaRPr lang="en-US" altLang="ja-JP" sz="1600" dirty="0" smtClean="0">
              <a:latin typeface="Meiryo UI" panose="020B0604030504040204" pitchFamily="50" charset="-128"/>
              <a:ea typeface="Meiryo UI" panose="020B0604030504040204" pitchFamily="50" charset="-128"/>
            </a:endParaRPr>
          </a:p>
        </p:txBody>
      </p:sp>
      <p:sp>
        <p:nvSpPr>
          <p:cNvPr id="23" name="角丸四角形 3"/>
          <p:cNvSpPr>
            <a:spLocks noChangeArrowheads="1"/>
          </p:cNvSpPr>
          <p:nvPr/>
        </p:nvSpPr>
        <p:spPr bwMode="auto">
          <a:xfrm>
            <a:off x="1214750" y="5101189"/>
            <a:ext cx="1975563"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今後の「接続」</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18" name="額縁 17"/>
          <p:cNvSpPr/>
          <p:nvPr/>
        </p:nvSpPr>
        <p:spPr>
          <a:xfrm>
            <a:off x="909194" y="2446553"/>
            <a:ext cx="2525984"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今後「接続」で行うべき取組み</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2" name="額縁 11"/>
          <p:cNvSpPr/>
          <p:nvPr/>
        </p:nvSpPr>
        <p:spPr>
          <a:xfrm>
            <a:off x="909194" y="642322"/>
            <a:ext cx="2427130"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各専科で取得する単位数</a:t>
            </a:r>
            <a:endParaRPr lang="ja-JP" altLang="en-US" sz="1400" b="1" dirty="0">
              <a:solidFill>
                <a:prstClr val="black"/>
              </a:solidFill>
              <a:latin typeface="Meiryo UI" panose="020B0604030504040204" pitchFamily="50" charset="-128"/>
              <a:ea typeface="Meiryo UI"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461599768"/>
              </p:ext>
            </p:extLst>
          </p:nvPr>
        </p:nvGraphicFramePr>
        <p:xfrm>
          <a:off x="1744643" y="1180731"/>
          <a:ext cx="6311964" cy="1219200"/>
        </p:xfrm>
        <a:graphic>
          <a:graphicData uri="http://schemas.openxmlformats.org/drawingml/2006/table">
            <a:tbl>
              <a:tblPr firstRow="1" bandRow="1">
                <a:tableStyleId>{5C22544A-7EE6-4342-B048-85BDC9FD1C3A}</a:tableStyleId>
              </a:tblPr>
              <a:tblGrid>
                <a:gridCol w="1577991">
                  <a:extLst>
                    <a:ext uri="{9D8B030D-6E8A-4147-A177-3AD203B41FA5}">
                      <a16:colId xmlns:a16="http://schemas.microsoft.com/office/drawing/2014/main" val="1043012033"/>
                    </a:ext>
                  </a:extLst>
                </a:gridCol>
                <a:gridCol w="1577991">
                  <a:extLst>
                    <a:ext uri="{9D8B030D-6E8A-4147-A177-3AD203B41FA5}">
                      <a16:colId xmlns:a16="http://schemas.microsoft.com/office/drawing/2014/main" val="882335866"/>
                    </a:ext>
                  </a:extLst>
                </a:gridCol>
                <a:gridCol w="1577991">
                  <a:extLst>
                    <a:ext uri="{9D8B030D-6E8A-4147-A177-3AD203B41FA5}">
                      <a16:colId xmlns:a16="http://schemas.microsoft.com/office/drawing/2014/main" val="2901901796"/>
                    </a:ext>
                  </a:extLst>
                </a:gridCol>
                <a:gridCol w="1577991">
                  <a:extLst>
                    <a:ext uri="{9D8B030D-6E8A-4147-A177-3AD203B41FA5}">
                      <a16:colId xmlns:a16="http://schemas.microsoft.com/office/drawing/2014/main" val="3814040589"/>
                    </a:ext>
                  </a:extLst>
                </a:gridCol>
              </a:tblGrid>
              <a:tr h="264766">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普通科目</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専門科目</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smtClean="0">
                          <a:latin typeface="Meiryo UI" panose="020B0604030504040204" pitchFamily="50" charset="-128"/>
                          <a:ea typeface="Meiryo UI" panose="020B0604030504040204" pitchFamily="50" charset="-128"/>
                        </a:rPr>
                        <a:t>高大連携科目</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85713343"/>
                  </a:ext>
                </a:extLst>
              </a:tr>
              <a:tr h="264766">
                <a:tc>
                  <a:txBody>
                    <a:bodyPr/>
                    <a:lstStyle/>
                    <a:p>
                      <a:r>
                        <a:rPr kumimoji="1" lang="ja-JP" altLang="en-US" sz="1400" dirty="0" smtClean="0">
                          <a:latin typeface="Meiryo UI" panose="020B0604030504040204" pitchFamily="50" charset="-128"/>
                          <a:ea typeface="Meiryo UI" panose="020B0604030504040204" pitchFamily="50" charset="-128"/>
                        </a:rPr>
                        <a:t>大学進学専科</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６４</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01378930"/>
                  </a:ext>
                </a:extLst>
              </a:tr>
              <a:tr h="264766">
                <a:tc>
                  <a:txBody>
                    <a:bodyPr/>
                    <a:lstStyle/>
                    <a:p>
                      <a:r>
                        <a:rPr kumimoji="1" lang="ja-JP" altLang="en-US" sz="1400" dirty="0" smtClean="0">
                          <a:latin typeface="Meiryo UI" panose="020B0604030504040204" pitchFamily="50" charset="-128"/>
                          <a:ea typeface="Meiryo UI" panose="020B0604030504040204" pitchFamily="50" charset="-128"/>
                        </a:rPr>
                        <a:t>接続</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５１</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55746726"/>
                  </a:ext>
                </a:extLst>
              </a:tr>
              <a:tr h="264766">
                <a:tc>
                  <a:txBody>
                    <a:bodyPr/>
                    <a:lstStyle/>
                    <a:p>
                      <a:r>
                        <a:rPr kumimoji="1" lang="ja-JP" altLang="en-US" sz="1400" dirty="0" smtClean="0">
                          <a:latin typeface="Meiryo UI" panose="020B0604030504040204" pitchFamily="50" charset="-128"/>
                          <a:ea typeface="Meiryo UI" panose="020B0604030504040204" pitchFamily="50" charset="-128"/>
                        </a:rPr>
                        <a:t>深化</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４５</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４１</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77322129"/>
                  </a:ext>
                </a:extLst>
              </a:tr>
            </a:tbl>
          </a:graphicData>
        </a:graphic>
      </p:graphicFrame>
      <p:sp>
        <p:nvSpPr>
          <p:cNvPr id="16" name="テキスト ボックス 15"/>
          <p:cNvSpPr txBox="1"/>
          <p:nvPr/>
        </p:nvSpPr>
        <p:spPr>
          <a:xfrm>
            <a:off x="8056607" y="2092699"/>
            <a:ext cx="2372109" cy="276999"/>
          </a:xfrm>
          <a:prstGeom prst="rect">
            <a:avLst/>
          </a:prstGeom>
          <a:noFill/>
        </p:spPr>
        <p:txBody>
          <a:bodyPr wrap="square" rtlCol="0">
            <a:spAutoFit/>
          </a:bodyPr>
          <a:lstStyle/>
          <a:p>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左記は今宮工科高校の例</a:t>
            </a:r>
            <a:endParaRPr lang="ja-JP" altLang="en-US" sz="1200"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5428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BFAD1CC-12BB-4AB2-9F04-F1BCBE5E9BAF}"/>
              </a:ext>
            </a:extLst>
          </p:cNvPr>
          <p:cNvCxnSpPr/>
          <p:nvPr/>
        </p:nvCxnSpPr>
        <p:spPr>
          <a:xfrm>
            <a:off x="1515949" y="2359389"/>
            <a:ext cx="9160101"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1515949" y="1757123"/>
            <a:ext cx="4934364"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．時代に即した基礎</a:t>
            </a:r>
            <a:r>
              <a:rPr lang="ja-JP" altLang="en-US" sz="2400" dirty="0">
                <a:latin typeface="Meiryo UI" panose="020B0604030504040204" pitchFamily="50" charset="-128"/>
                <a:ea typeface="Meiryo UI" panose="020B0604030504040204" pitchFamily="50" charset="-128"/>
              </a:rPr>
              <a:t>・基本への対応</a:t>
            </a:r>
          </a:p>
        </p:txBody>
      </p:sp>
    </p:spTree>
    <p:extLst>
      <p:ext uri="{BB962C8B-B14F-4D97-AF65-F5344CB8AC3E}">
        <p14:creationId xmlns:p14="http://schemas.microsoft.com/office/powerpoint/2010/main" val="788177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376898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時代に即した基礎・基本への対応</a:t>
            </a:r>
            <a:endParaRPr lang="en-US" altLang="ja-JP" b="1"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10" name="額縁 9"/>
          <p:cNvSpPr/>
          <p:nvPr/>
        </p:nvSpPr>
        <p:spPr>
          <a:xfrm>
            <a:off x="1744643" y="725739"/>
            <a:ext cx="4094092" cy="622649"/>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未来人材ビジョン（経済産業省　令和</a:t>
            </a:r>
            <a:r>
              <a:rPr lang="ja-JP" altLang="en-US" sz="1400" b="1" dirty="0">
                <a:solidFill>
                  <a:prstClr val="black"/>
                </a:solidFill>
                <a:latin typeface="Meiryo UI" panose="020B0604030504040204" pitchFamily="50" charset="-128"/>
                <a:ea typeface="Meiryo UI" panose="020B0604030504040204" pitchFamily="50" charset="-128"/>
              </a:rPr>
              <a:t>４</a:t>
            </a:r>
            <a:r>
              <a:rPr lang="ja-JP" altLang="en-US" sz="1400" b="1" dirty="0" smtClean="0">
                <a:solidFill>
                  <a:prstClr val="black"/>
                </a:solidFill>
                <a:latin typeface="Meiryo UI" panose="020B0604030504040204" pitchFamily="50" charset="-128"/>
                <a:ea typeface="Meiryo UI" panose="020B0604030504040204" pitchFamily="50" charset="-128"/>
              </a:rPr>
              <a:t>年</a:t>
            </a:r>
            <a:r>
              <a:rPr lang="ja-JP" altLang="en-US" sz="1400" b="1" dirty="0">
                <a:solidFill>
                  <a:prstClr val="black"/>
                </a:solidFill>
                <a:latin typeface="Meiryo UI" panose="020B0604030504040204" pitchFamily="50" charset="-128"/>
                <a:ea typeface="Meiryo UI" panose="020B0604030504040204" pitchFamily="50" charset="-128"/>
              </a:rPr>
              <a:t>５</a:t>
            </a:r>
            <a:r>
              <a:rPr lang="ja-JP" altLang="en-US" sz="1400" b="1" dirty="0" smtClean="0">
                <a:solidFill>
                  <a:prstClr val="black"/>
                </a:solidFill>
                <a:latin typeface="Meiryo UI" panose="020B0604030504040204" pitchFamily="50" charset="-128"/>
                <a:ea typeface="Meiryo UI" panose="020B0604030504040204" pitchFamily="50" charset="-128"/>
              </a:rPr>
              <a:t>月）</a:t>
            </a:r>
            <a:endParaRPr lang="ja-JP" altLang="en-US" sz="14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744643" y="1596974"/>
            <a:ext cx="9312347" cy="1477328"/>
          </a:xfrm>
          <a:prstGeom prst="rect">
            <a:avLst/>
          </a:prstGeom>
          <a:noFill/>
          <a:ln>
            <a:noFill/>
          </a:ln>
        </p:spPr>
        <p:txBody>
          <a:bodyPr wrap="square" rtlCol="0">
            <a:spAutoFit/>
          </a:bodyPr>
          <a:lstStyle/>
          <a:p>
            <a:pPr marL="180975" indent="-180975">
              <a:buFont typeface="Wingdings" pitchFamily="2" charset="2"/>
              <a:buChar char="Ø"/>
            </a:pPr>
            <a:r>
              <a:rPr lang="ja-JP" altLang="en-US" dirty="0">
                <a:latin typeface="Meiryo UI" panose="020B0604030504040204" pitchFamily="50" charset="-128"/>
                <a:ea typeface="Meiryo UI" panose="020B0604030504040204" pitchFamily="50" charset="-128"/>
              </a:rPr>
              <a:t>　経済産業省は、</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年の産業構造の転換を見据えた、今後の人材政策に</a:t>
            </a:r>
            <a:r>
              <a:rPr lang="ja-JP" altLang="en-US" dirty="0" smtClean="0">
                <a:latin typeface="Meiryo UI" panose="020B0604030504040204" pitchFamily="50" charset="-128"/>
                <a:ea typeface="Meiryo UI" panose="020B0604030504040204" pitchFamily="50" charset="-128"/>
              </a:rPr>
              <a:t>ついて</a:t>
            </a: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検討する</a:t>
            </a:r>
            <a:r>
              <a:rPr lang="ja-JP" altLang="en-US" dirty="0">
                <a:latin typeface="Meiryo UI" panose="020B0604030504040204" pitchFamily="50" charset="-128"/>
                <a:ea typeface="Meiryo UI" panose="020B0604030504040204" pitchFamily="50" charset="-128"/>
              </a:rPr>
              <a:t>ため、「未来人材会議」を設置し、雇用・人材育成から教育システムに至る政策課題</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ついて</a:t>
            </a:r>
            <a:r>
              <a:rPr lang="ja-JP" altLang="en-US" dirty="0">
                <a:latin typeface="Meiryo UI" panose="020B0604030504040204" pitchFamily="50" charset="-128"/>
                <a:ea typeface="Meiryo UI" panose="020B0604030504040204" pitchFamily="50" charset="-128"/>
              </a:rPr>
              <a:t>一体的に議論をしてきました。</a:t>
            </a:r>
          </a:p>
          <a:p>
            <a:pPr marL="180975" indent="-180975">
              <a:buFont typeface="Wingdings" pitchFamily="2" charset="2"/>
              <a:buChar char="Ø"/>
            </a:pPr>
            <a:r>
              <a:rPr lang="ja-JP" altLang="en-US" dirty="0" smtClean="0">
                <a:latin typeface="Meiryo UI" panose="020B0604030504040204" pitchFamily="50" charset="-128"/>
                <a:ea typeface="Meiryo UI" panose="020B0604030504040204" pitchFamily="50" charset="-128"/>
              </a:rPr>
              <a:t>　その</a:t>
            </a:r>
            <a:r>
              <a:rPr lang="ja-JP" altLang="en-US" dirty="0">
                <a:latin typeface="Meiryo UI" panose="020B0604030504040204" pitchFamily="50" charset="-128"/>
                <a:ea typeface="Meiryo UI" panose="020B0604030504040204" pitchFamily="50" charset="-128"/>
              </a:rPr>
              <a:t>内容を踏まえ、未来を支える人材を育成・確保するための大きな方向性と、今後取り組む</a:t>
            </a:r>
            <a:r>
              <a:rPr lang="ja-JP" altLang="en-US" dirty="0" smtClean="0">
                <a:latin typeface="Meiryo UI" panose="020B0604030504040204" pitchFamily="50" charset="-128"/>
                <a:ea typeface="Meiryo UI" panose="020B0604030504040204" pitchFamily="50" charset="-128"/>
              </a:rPr>
              <a:t>べき</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具体</a:t>
            </a:r>
            <a:r>
              <a:rPr lang="ja-JP" altLang="en-US" dirty="0">
                <a:latin typeface="Meiryo UI" panose="020B0604030504040204" pitchFamily="50" charset="-128"/>
                <a:ea typeface="Meiryo UI" panose="020B0604030504040204" pitchFamily="50" charset="-128"/>
              </a:rPr>
              <a:t>策を示すものとして、「未来人材ビジョン」を公表します。</a:t>
            </a:r>
          </a:p>
        </p:txBody>
      </p:sp>
      <p:sp>
        <p:nvSpPr>
          <p:cNvPr id="11" name="テキスト ボックス 10"/>
          <p:cNvSpPr txBox="1"/>
          <p:nvPr/>
        </p:nvSpPr>
        <p:spPr>
          <a:xfrm>
            <a:off x="9306588" y="6269167"/>
            <a:ext cx="2372109" cy="461665"/>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（出典）経済産業省ホームページ</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r"/>
            <a:r>
              <a:rPr lang="ja-JP" altLang="en-US" sz="1200" dirty="0" smtClean="0">
                <a:solidFill>
                  <a:prstClr val="black"/>
                </a:solidFill>
                <a:latin typeface="Meiryo UI" panose="020B0604030504040204" pitchFamily="50" charset="-128"/>
                <a:ea typeface="Meiryo UI" panose="020B0604030504040204" pitchFamily="50" charset="-128"/>
              </a:rPr>
              <a:t>「未来人材ビジョン」より抜粋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082368" y="3129421"/>
            <a:ext cx="8869817" cy="3416320"/>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あらゆる場所でデジタル技術が活用されている。</a:t>
            </a:r>
            <a:endParaRPr kumimoji="1"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脱炭素は一気に世界的潮流となった。</a:t>
            </a:r>
            <a:endParaRPr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本会議で</a:t>
            </a:r>
            <a:r>
              <a:rPr lang="ja-JP" altLang="en-US" sz="1600" dirty="0" smtClean="0">
                <a:latin typeface="Meiryo UI" panose="020B0604030504040204" pitchFamily="50" charset="-128"/>
                <a:ea typeface="Meiryo UI" panose="020B0604030504040204" pitchFamily="50" charset="-128"/>
              </a:rPr>
              <a:t>は、</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自動車</a:t>
            </a:r>
            <a:r>
              <a:rPr lang="ja-JP" altLang="en-US" sz="1600" dirty="0">
                <a:latin typeface="Meiryo UI" panose="020B0604030504040204" pitchFamily="50" charset="-128"/>
                <a:ea typeface="Meiryo UI" panose="020B0604030504040204" pitchFamily="50" charset="-128"/>
              </a:rPr>
              <a:t>、電機、産業機械、エネルギー、小売、物流、建設、</a:t>
            </a:r>
            <a:r>
              <a:rPr lang="ja-JP" altLang="en-US" sz="1600" dirty="0" smtClean="0">
                <a:latin typeface="Meiryo UI" panose="020B0604030504040204" pitchFamily="50" charset="-128"/>
                <a:ea typeface="Meiryo UI" panose="020B0604030504040204" pitchFamily="50" charset="-128"/>
              </a:rPr>
              <a:t>金融と</a:t>
            </a:r>
            <a:r>
              <a:rPr lang="ja-JP" altLang="en-US" sz="1600" dirty="0">
                <a:latin typeface="Meiryo UI" panose="020B0604030504040204" pitchFamily="50" charset="-128"/>
                <a:ea typeface="Meiryo UI" panose="020B0604030504040204" pitchFamily="50" charset="-128"/>
              </a:rPr>
              <a:t>いった各業種から、</a:t>
            </a:r>
          </a:p>
          <a:p>
            <a:r>
              <a:rPr lang="ja-JP" altLang="en-US" sz="1600" dirty="0">
                <a:latin typeface="Meiryo UI" panose="020B0604030504040204" pitchFamily="50" charset="-128"/>
                <a:ea typeface="Meiryo UI" panose="020B0604030504040204" pitchFamily="50" charset="-128"/>
              </a:rPr>
              <a:t>グローバル競争を戦う大企業の社長や役員の方をお招きし</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これから求められる人材像」を伺った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その</a:t>
            </a:r>
            <a:r>
              <a:rPr lang="ja-JP" altLang="en-US" sz="1600" dirty="0">
                <a:latin typeface="Meiryo UI" panose="020B0604030504040204" pitchFamily="50" charset="-128"/>
                <a:ea typeface="Meiryo UI" panose="020B0604030504040204" pitchFamily="50" charset="-128"/>
              </a:rPr>
              <a:t>結果、</a:t>
            </a:r>
          </a:p>
          <a:p>
            <a:r>
              <a:rPr lang="ja-JP" altLang="en-US" sz="1600" dirty="0">
                <a:latin typeface="Meiryo UI" panose="020B0604030504040204" pitchFamily="50" charset="-128"/>
                <a:ea typeface="Meiryo UI" panose="020B0604030504040204" pitchFamily="50" charset="-128"/>
              </a:rPr>
              <a:t>これからの時代に必要となる能力やスキルは</a:t>
            </a:r>
            <a:r>
              <a:rPr lang="ja-JP" altLang="en-US" sz="1600" dirty="0" smtClean="0">
                <a:latin typeface="Meiryo UI" panose="020B0604030504040204" pitchFamily="50" charset="-128"/>
                <a:ea typeface="Meiryo UI" panose="020B0604030504040204" pitchFamily="50" charset="-128"/>
              </a:rPr>
              <a:t>、基礎</a:t>
            </a:r>
            <a:r>
              <a:rPr lang="ja-JP" altLang="en-US" sz="1600" dirty="0">
                <a:latin typeface="Meiryo UI" panose="020B0604030504040204" pitchFamily="50" charset="-128"/>
                <a:ea typeface="Meiryo UI" panose="020B0604030504040204" pitchFamily="50" charset="-128"/>
              </a:rPr>
              <a:t>能力や高度な専門知識だけではないことが分かった</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次</a:t>
            </a:r>
            <a:r>
              <a:rPr lang="ja-JP" altLang="en-US" sz="1600" dirty="0">
                <a:latin typeface="Meiryo UI" panose="020B0604030504040204" pitchFamily="50" charset="-128"/>
                <a:ea typeface="Meiryo UI" panose="020B0604030504040204" pitchFamily="50" charset="-128"/>
              </a:rPr>
              <a:t>の社会を形づくる若い世代に対しては、</a:t>
            </a:r>
          </a:p>
          <a:p>
            <a:r>
              <a:rPr lang="ja-JP" altLang="en-US" b="1" dirty="0">
                <a:latin typeface="Meiryo UI" panose="020B0604030504040204" pitchFamily="50" charset="-128"/>
                <a:ea typeface="Meiryo UI" panose="020B0604030504040204" pitchFamily="50" charset="-128"/>
              </a:rPr>
              <a:t>「常識や前提にとらわれず、ゼロからイチを生み出す能力」</a:t>
            </a:r>
          </a:p>
          <a:p>
            <a:r>
              <a:rPr lang="ja-JP" altLang="en-US" b="1" dirty="0">
                <a:latin typeface="Meiryo UI" panose="020B0604030504040204" pitchFamily="50" charset="-128"/>
                <a:ea typeface="Meiryo UI" panose="020B0604030504040204" pitchFamily="50" charset="-128"/>
              </a:rPr>
              <a:t>「夢中を手放さず一つのことを掘り下げていく姿勢」</a:t>
            </a:r>
          </a:p>
          <a:p>
            <a:r>
              <a:rPr lang="ja-JP" altLang="en-US" b="1" dirty="0">
                <a:latin typeface="Meiryo UI" panose="020B0604030504040204" pitchFamily="50" charset="-128"/>
                <a:ea typeface="Meiryo UI" panose="020B0604030504040204" pitchFamily="50" charset="-128"/>
              </a:rPr>
              <a:t>「グローバルな社会課題を解決する意欲」</a:t>
            </a:r>
          </a:p>
          <a:p>
            <a:r>
              <a:rPr lang="ja-JP" altLang="en-US" b="1" dirty="0">
                <a:latin typeface="Meiryo UI" panose="020B0604030504040204" pitchFamily="50" charset="-128"/>
                <a:ea typeface="Meiryo UI" panose="020B0604030504040204" pitchFamily="50" charset="-128"/>
              </a:rPr>
              <a:t>「多様性を受容し他者と協働する能力」</a:t>
            </a:r>
          </a:p>
          <a:p>
            <a:r>
              <a:rPr lang="ja-JP" altLang="en-US" sz="1600" dirty="0">
                <a:latin typeface="Meiryo UI" panose="020B0604030504040204" pitchFamily="50" charset="-128"/>
                <a:ea typeface="Meiryo UI" panose="020B0604030504040204" pitchFamily="50" charset="-128"/>
              </a:rPr>
              <a:t>といった、根源的な意識・行動面に至る能力や姿勢が求められる。</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3451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376898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時代に即した基礎・基本への対応</a:t>
            </a:r>
            <a:endParaRPr lang="en-US" altLang="ja-JP" b="1"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15</a:t>
            </a:fld>
            <a:endParaRPr lang="ja-JP" altLang="en-US" dirty="0">
              <a:solidFill>
                <a:prstClr val="black">
                  <a:tint val="75000"/>
                </a:prstClr>
              </a:solidFill>
            </a:endParaRPr>
          </a:p>
        </p:txBody>
      </p:sp>
      <p:sp>
        <p:nvSpPr>
          <p:cNvPr id="10" name="額縁 9"/>
          <p:cNvSpPr/>
          <p:nvPr/>
        </p:nvSpPr>
        <p:spPr>
          <a:xfrm>
            <a:off x="1744643" y="622770"/>
            <a:ext cx="4094092" cy="622649"/>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未来人材ビジョン（経済産業省　令和</a:t>
            </a:r>
            <a:r>
              <a:rPr lang="ja-JP" altLang="en-US" sz="1400" b="1" dirty="0">
                <a:solidFill>
                  <a:prstClr val="black"/>
                </a:solidFill>
                <a:latin typeface="Meiryo UI" panose="020B0604030504040204" pitchFamily="50" charset="-128"/>
                <a:ea typeface="Meiryo UI" panose="020B0604030504040204" pitchFamily="50" charset="-128"/>
              </a:rPr>
              <a:t>４</a:t>
            </a:r>
            <a:r>
              <a:rPr lang="ja-JP" altLang="en-US" sz="1400" b="1" dirty="0" smtClean="0">
                <a:solidFill>
                  <a:prstClr val="black"/>
                </a:solidFill>
                <a:latin typeface="Meiryo UI" panose="020B0604030504040204" pitchFamily="50" charset="-128"/>
                <a:ea typeface="Meiryo UI" panose="020B0604030504040204" pitchFamily="50" charset="-128"/>
              </a:rPr>
              <a:t>年</a:t>
            </a:r>
            <a:r>
              <a:rPr lang="ja-JP" altLang="en-US" sz="1400" b="1" dirty="0">
                <a:solidFill>
                  <a:prstClr val="black"/>
                </a:solidFill>
                <a:latin typeface="Meiryo UI" panose="020B0604030504040204" pitchFamily="50" charset="-128"/>
                <a:ea typeface="Meiryo UI" panose="020B0604030504040204" pitchFamily="50" charset="-128"/>
              </a:rPr>
              <a:t>５</a:t>
            </a:r>
            <a:r>
              <a:rPr lang="ja-JP" altLang="en-US" sz="1400" b="1" dirty="0" smtClean="0">
                <a:solidFill>
                  <a:prstClr val="black"/>
                </a:solidFill>
                <a:latin typeface="Meiryo UI" panose="020B0604030504040204" pitchFamily="50" charset="-128"/>
                <a:ea typeface="Meiryo UI" panose="020B0604030504040204" pitchFamily="50" charset="-128"/>
              </a:rPr>
              <a:t>月）</a:t>
            </a:r>
            <a:endParaRPr lang="ja-JP" altLang="en-US" sz="14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9639150" y="6088707"/>
            <a:ext cx="2372109" cy="461665"/>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（出典）経済産業省ホームページ</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r"/>
            <a:r>
              <a:rPr lang="ja-JP" altLang="en-US" sz="1200" dirty="0" smtClean="0">
                <a:solidFill>
                  <a:prstClr val="black"/>
                </a:solidFill>
                <a:latin typeface="Meiryo UI" panose="020B0604030504040204" pitchFamily="50" charset="-128"/>
                <a:ea typeface="Meiryo UI" panose="020B0604030504040204" pitchFamily="50" charset="-128"/>
              </a:rPr>
              <a:t>「未来人材ビジョン」より抜粋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2"/>
          <a:srcRect r="3031"/>
          <a:stretch/>
        </p:blipFill>
        <p:spPr>
          <a:xfrm>
            <a:off x="2095350" y="1964724"/>
            <a:ext cx="7543800" cy="4768210"/>
          </a:xfrm>
          <a:prstGeom prst="rect">
            <a:avLst/>
          </a:prstGeom>
        </p:spPr>
      </p:pic>
      <p:sp>
        <p:nvSpPr>
          <p:cNvPr id="13" name="テキスト ボックス 12"/>
          <p:cNvSpPr txBox="1"/>
          <p:nvPr/>
        </p:nvSpPr>
        <p:spPr>
          <a:xfrm>
            <a:off x="1987480" y="1318393"/>
            <a:ext cx="7903063" cy="1477328"/>
          </a:xfrm>
          <a:prstGeom prst="rect">
            <a:avLst/>
          </a:prstGeom>
          <a:solidFill>
            <a:schemeClr val="bg1"/>
          </a:solidFill>
          <a:ln>
            <a:solidFill>
              <a:schemeClr val="bg1"/>
            </a:solidFill>
          </a:ln>
        </p:spPr>
        <p:txBody>
          <a:bodyPr wrap="square" rtlCol="0">
            <a:spAutoFit/>
          </a:bodyPr>
          <a:lstStyle/>
          <a:p>
            <a:pPr marL="180975" indent="-180975">
              <a:buFont typeface="Wingdings" pitchFamily="2" charset="2"/>
              <a:buChar char="Ø"/>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現在は「注意深さ・ミスがないこと」、「責任感・まじめさ」が重視されるが、</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将来は「問題発見力」、「的確な予測」、「革新性」が一層求められる。</a:t>
            </a:r>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AI</a:t>
            </a:r>
            <a:r>
              <a:rPr lang="ja-JP" altLang="en-US" dirty="0">
                <a:latin typeface="Meiryo UI" panose="020B0604030504040204" pitchFamily="50" charset="-128"/>
                <a:ea typeface="Meiryo UI" panose="020B0604030504040204" pitchFamily="50" charset="-128"/>
              </a:rPr>
              <a:t>やロボットで代替しやすい職種では雇用が減少するが、</a:t>
            </a:r>
            <a:r>
              <a:rPr lang="ja-JP" altLang="en-US" dirty="0" smtClean="0">
                <a:latin typeface="Meiryo UI" panose="020B0604030504040204" pitchFamily="50" charset="-128"/>
                <a:ea typeface="Meiryo UI" panose="020B0604030504040204" pitchFamily="50" charset="-128"/>
              </a:rPr>
              <a:t>代替しづらい</a:t>
            </a:r>
            <a:r>
              <a:rPr lang="ja-JP" altLang="en-US" dirty="0">
                <a:latin typeface="Meiryo UI" panose="020B0604030504040204" pitchFamily="50" charset="-128"/>
                <a:ea typeface="Meiryo UI" panose="020B0604030504040204" pitchFamily="50" charset="-128"/>
              </a:rPr>
              <a:t>職種や、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新たな技術開発を担う職種では雇用が増加する</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90155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5737051" y="3416632"/>
            <a:ext cx="6386993" cy="3441368"/>
          </a:xfrm>
          <a:prstGeom prst="rect">
            <a:avLst/>
          </a:prstGeom>
        </p:spPr>
      </p:pic>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376898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時代に即した基礎・基本への対応</a:t>
            </a:r>
            <a:endParaRPr lang="en-US" altLang="ja-JP" b="1"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16</a:t>
            </a:fld>
            <a:endParaRPr lang="ja-JP" altLang="en-US" dirty="0">
              <a:solidFill>
                <a:prstClr val="black">
                  <a:tint val="75000"/>
                </a:prstClr>
              </a:solidFill>
            </a:endParaRPr>
          </a:p>
        </p:txBody>
      </p:sp>
      <p:sp>
        <p:nvSpPr>
          <p:cNvPr id="10" name="額縁 9"/>
          <p:cNvSpPr/>
          <p:nvPr/>
        </p:nvSpPr>
        <p:spPr>
          <a:xfrm>
            <a:off x="1704145" y="719119"/>
            <a:ext cx="5008492" cy="622649"/>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デジタル技術の活用状況について（</a:t>
            </a:r>
            <a:r>
              <a:rPr lang="en-US" altLang="ja-JP" sz="1400" b="1" dirty="0" smtClean="0">
                <a:solidFill>
                  <a:prstClr val="black"/>
                </a:solidFill>
                <a:latin typeface="Meiryo UI" panose="020B0604030504040204" pitchFamily="50" charset="-128"/>
                <a:ea typeface="Meiryo UI" panose="020B0604030504040204" pitchFamily="50" charset="-128"/>
              </a:rPr>
              <a:t>2022</a:t>
            </a:r>
            <a:r>
              <a:rPr lang="ja-JP" altLang="en-US" sz="1400" b="1" dirty="0" smtClean="0">
                <a:solidFill>
                  <a:prstClr val="black"/>
                </a:solidFill>
                <a:latin typeface="Meiryo UI" panose="020B0604030504040204" pitchFamily="50" charset="-128"/>
                <a:ea typeface="Meiryo UI" panose="020B0604030504040204" pitchFamily="50" charset="-128"/>
              </a:rPr>
              <a:t>年版ものづくり白書）</a:t>
            </a:r>
            <a:endParaRPr lang="ja-JP" altLang="en-US" sz="14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744643" y="1502037"/>
            <a:ext cx="9312347" cy="1754326"/>
          </a:xfrm>
          <a:prstGeom prst="rect">
            <a:avLst/>
          </a:prstGeom>
          <a:noFill/>
          <a:ln>
            <a:noFill/>
          </a:ln>
        </p:spPr>
        <p:txBody>
          <a:bodyPr wrap="square" rtlCol="0">
            <a:spAutoFit/>
          </a:bodyPr>
          <a:lstStyle/>
          <a:p>
            <a:pPr marL="180975" indent="-180975">
              <a:buFont typeface="Wingdings" pitchFamily="2" charset="2"/>
              <a:buChar char="Ø"/>
            </a:pPr>
            <a:r>
              <a:rPr lang="ja-JP" altLang="en-US" dirty="0">
                <a:latin typeface="Meiryo UI" panose="020B0604030504040204" pitchFamily="50" charset="-128"/>
                <a:ea typeface="Meiryo UI" panose="020B0604030504040204" pitchFamily="50" charset="-128"/>
              </a:rPr>
              <a:t>　ものづくり企業におけるデジタル技術について、</a:t>
            </a:r>
            <a:r>
              <a:rPr lang="ja-JP" altLang="en-US" b="1" dirty="0">
                <a:latin typeface="Meiryo UI" panose="020B0604030504040204" pitchFamily="50" charset="-128"/>
                <a:ea typeface="Meiryo UI" panose="020B0604030504040204" pitchFamily="50" charset="-128"/>
              </a:rPr>
              <a:t>「活用している」</a:t>
            </a:r>
            <a:r>
              <a:rPr lang="ja-JP" altLang="en-US" dirty="0">
                <a:latin typeface="Meiryo UI" panose="020B0604030504040204" pitchFamily="50" charset="-128"/>
                <a:ea typeface="Meiryo UI" panose="020B0604030504040204" pitchFamily="50" charset="-128"/>
              </a:rPr>
              <a:t>とした企業が</a:t>
            </a:r>
            <a:r>
              <a:rPr lang="en-US" altLang="ja-JP" b="1" dirty="0">
                <a:latin typeface="Meiryo UI" panose="020B0604030504040204" pitchFamily="50" charset="-128"/>
                <a:ea typeface="Meiryo UI" panose="020B0604030504040204" pitchFamily="50" charset="-128"/>
              </a:rPr>
              <a:t>67.</a:t>
            </a:r>
            <a:r>
              <a:rPr lang="ja-JP" altLang="en-US" b="1" dirty="0">
                <a:latin typeface="Meiryo UI" panose="020B0604030504040204" pitchFamily="50" charset="-128"/>
                <a:ea typeface="Meiryo UI" panose="020B0604030504040204" pitchFamily="50" charset="-128"/>
              </a:rPr>
              <a:t>２％</a:t>
            </a:r>
            <a:r>
              <a:rPr lang="ja-JP" altLang="en-US" dirty="0">
                <a:latin typeface="Meiryo UI" panose="020B0604030504040204" pitchFamily="50" charset="-128"/>
                <a:ea typeface="Meiryo UI" panose="020B0604030504040204" pitchFamily="50" charset="-128"/>
              </a:rPr>
              <a:t>にのぼり</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その</a:t>
            </a:r>
            <a:r>
              <a:rPr lang="ja-JP" altLang="en-US" dirty="0">
                <a:latin typeface="Meiryo UI" panose="020B0604030504040204" pitchFamily="50" charset="-128"/>
                <a:ea typeface="Meiryo UI" panose="020B0604030504040204" pitchFamily="50" charset="-128"/>
              </a:rPr>
              <a:t>うち、</a:t>
            </a:r>
            <a:r>
              <a:rPr lang="en-US" altLang="ja-JP"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割を超える企業が「生産性の向上」</a:t>
            </a:r>
            <a:r>
              <a:rPr lang="ja-JP" altLang="en-US" dirty="0">
                <a:latin typeface="Meiryo UI" panose="020B0604030504040204" pitchFamily="50" charset="-128"/>
                <a:ea typeface="Meiryo UI" panose="020B0604030504040204" pitchFamily="50" charset="-128"/>
              </a:rPr>
              <a:t>との効果が出ていると回答</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製造や開発・設計、生産管理の工程等において、約７割の企業がデジタル技術を活用し</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生産</a:t>
            </a:r>
            <a:r>
              <a:rPr lang="ja-JP" altLang="en-US" dirty="0">
                <a:latin typeface="Meiryo UI" panose="020B0604030504040204" pitchFamily="50" charset="-128"/>
                <a:ea typeface="Meiryo UI" panose="020B0604030504040204" pitchFamily="50" charset="-128"/>
              </a:rPr>
              <a:t>、作業工程などにおける効率化や簡素化の実現を図り、製品の品質や生産性の向上</a:t>
            </a:r>
            <a:r>
              <a:rPr lang="ja-JP" altLang="en-US" dirty="0" smtClean="0">
                <a:latin typeface="Meiryo UI" panose="020B0604030504040204" pitchFamily="50" charset="-128"/>
                <a:ea typeface="Meiryo UI" panose="020B0604030504040204" pitchFamily="50" charset="-128"/>
              </a:rPr>
              <a:t>に</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つなげて</a:t>
            </a:r>
            <a:r>
              <a:rPr lang="ja-JP" altLang="en-US" dirty="0">
                <a:latin typeface="Meiryo UI" panose="020B0604030504040204" pitchFamily="50" charset="-128"/>
                <a:ea typeface="Meiryo UI" panose="020B0604030504040204" pitchFamily="50" charset="-128"/>
              </a:rPr>
              <a:t>いることに鑑みると、今後は工業系高等学校においても、</a:t>
            </a:r>
            <a:r>
              <a:rPr lang="ja-JP" altLang="en-US" b="1" dirty="0">
                <a:latin typeface="Meiryo UI" panose="020B0604030504040204" pitchFamily="50" charset="-128"/>
                <a:ea typeface="Meiryo UI" panose="020B0604030504040204" pitchFamily="50" charset="-128"/>
              </a:rPr>
              <a:t>従来の設備による学習</a:t>
            </a:r>
            <a:r>
              <a:rPr lang="ja-JP" altLang="en-US" b="1" dirty="0" smtClean="0">
                <a:latin typeface="Meiryo UI" panose="020B0604030504040204" pitchFamily="50" charset="-128"/>
                <a:ea typeface="Meiryo UI" panose="020B0604030504040204" pitchFamily="50" charset="-128"/>
              </a:rPr>
              <a:t>だけ</a:t>
            </a:r>
            <a:endParaRPr lang="en-US" altLang="ja-JP" b="1"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に留まらず</a:t>
            </a:r>
            <a:r>
              <a:rPr lang="ja-JP" altLang="en-US" b="1" dirty="0">
                <a:latin typeface="Meiryo UI" panose="020B0604030504040204" pitchFamily="50" charset="-128"/>
                <a:ea typeface="Meiryo UI" panose="020B0604030504040204" pitchFamily="50" charset="-128"/>
              </a:rPr>
              <a:t>、デジタル技術を活用したものづくりの学習ができる環境を整えていくべき</a:t>
            </a:r>
            <a:r>
              <a:rPr lang="ja-JP" altLang="en-US" dirty="0">
                <a:latin typeface="Meiryo UI" panose="020B0604030504040204" pitchFamily="50" charset="-128"/>
                <a:ea typeface="Meiryo UI" panose="020B0604030504040204" pitchFamily="50" charset="-128"/>
              </a:rPr>
              <a:t>である。</a:t>
            </a:r>
          </a:p>
        </p:txBody>
      </p:sp>
      <p:pic>
        <p:nvPicPr>
          <p:cNvPr id="2" name="図 1"/>
          <p:cNvPicPr>
            <a:picLocks noChangeAspect="1"/>
          </p:cNvPicPr>
          <p:nvPr/>
        </p:nvPicPr>
        <p:blipFill>
          <a:blip r:embed="rId3"/>
          <a:stretch>
            <a:fillRect/>
          </a:stretch>
        </p:blipFill>
        <p:spPr>
          <a:xfrm>
            <a:off x="35912" y="3470420"/>
            <a:ext cx="5701140" cy="1820857"/>
          </a:xfrm>
          <a:prstGeom prst="rect">
            <a:avLst/>
          </a:prstGeom>
        </p:spPr>
      </p:pic>
    </p:spTree>
    <p:extLst>
      <p:ext uri="{BB962C8B-B14F-4D97-AF65-F5344CB8AC3E}">
        <p14:creationId xmlns:p14="http://schemas.microsoft.com/office/powerpoint/2010/main" val="2855673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376898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時代に即した基礎・基本への対応</a:t>
            </a:r>
            <a:endParaRPr lang="en-US" altLang="ja-JP" b="1"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17</a:t>
            </a:fld>
            <a:endParaRPr lang="ja-JP" altLang="en-US" dirty="0">
              <a:solidFill>
                <a:prstClr val="black">
                  <a:tint val="75000"/>
                </a:prstClr>
              </a:solidFill>
            </a:endParaRPr>
          </a:p>
        </p:txBody>
      </p:sp>
      <p:sp>
        <p:nvSpPr>
          <p:cNvPr id="10" name="額縁 9"/>
          <p:cNvSpPr/>
          <p:nvPr/>
        </p:nvSpPr>
        <p:spPr>
          <a:xfrm>
            <a:off x="1744643" y="724338"/>
            <a:ext cx="5117159" cy="622649"/>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企業におけるデジタル技術の活用事例について（</a:t>
            </a:r>
            <a:r>
              <a:rPr lang="en-US" altLang="ja-JP" sz="1400" b="1" dirty="0" smtClean="0">
                <a:latin typeface="Meiryo UI" panose="020B0604030504040204" pitchFamily="50" charset="-128"/>
                <a:ea typeface="Meiryo UI" panose="020B0604030504040204" pitchFamily="50" charset="-128"/>
              </a:rPr>
              <a:t>AR</a:t>
            </a:r>
            <a:r>
              <a:rPr lang="ja-JP" altLang="en-US" sz="1400" b="1" dirty="0" smtClean="0">
                <a:latin typeface="Meiryo UI" panose="020B0604030504040204" pitchFamily="50" charset="-128"/>
                <a:ea typeface="Meiryo UI" panose="020B0604030504040204" pitchFamily="50" charset="-128"/>
              </a:rPr>
              <a:t>の活用）</a:t>
            </a:r>
            <a:endParaRPr lang="ja-JP" altLang="en-US" sz="14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728924" y="1483018"/>
            <a:ext cx="10180632" cy="646331"/>
          </a:xfrm>
          <a:prstGeom prst="rect">
            <a:avLst/>
          </a:prstGeom>
          <a:noFill/>
          <a:ln>
            <a:noFill/>
          </a:ln>
        </p:spPr>
        <p:txBody>
          <a:bodyPr wrap="square" rtlCol="0">
            <a:spAutoFit/>
          </a:bodyPr>
          <a:lstStyle/>
          <a:p>
            <a:r>
              <a:rPr lang="en-US" altLang="ja-JP" b="1" dirty="0" smtClean="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富士通ネットワークコミュニケーションズの事例</a:t>
            </a:r>
            <a:r>
              <a:rPr lang="en-US" altLang="ja-JP" b="1" dirty="0" smtClean="0">
                <a:latin typeface="Meiryo UI" panose="020B0604030504040204" pitchFamily="50" charset="-128"/>
                <a:ea typeface="Meiryo UI" panose="020B0604030504040204" pitchFamily="50" charset="-128"/>
              </a:rPr>
              <a:t>】</a:t>
            </a:r>
          </a:p>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AR</a:t>
            </a:r>
            <a:r>
              <a:rPr lang="ja-JP" altLang="en-US" dirty="0" smtClean="0">
                <a:latin typeface="Meiryo UI" panose="020B0604030504040204" pitchFamily="50" charset="-128"/>
                <a:ea typeface="Meiryo UI" panose="020B0604030504040204" pitchFamily="50" charset="-128"/>
              </a:rPr>
              <a:t>ゴーグルをデジタルツールとして活用することで、生産工程・作業工程の簡素化や効率化を図っている。</a:t>
            </a:r>
            <a:endParaRPr lang="en-US" altLang="ja-JP" dirty="0" smtClean="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708193" y="6027003"/>
            <a:ext cx="4176584" cy="830997"/>
          </a:xfrm>
          <a:prstGeom prst="rect">
            <a:avLst/>
          </a:prstGeom>
          <a:noFill/>
        </p:spPr>
        <p:txBody>
          <a:bodyPr wrap="square" rtlCol="0">
            <a:spAutoFit/>
          </a:bodyPr>
          <a:lstStyle/>
          <a:p>
            <a:r>
              <a:rPr lang="ja-JP" altLang="en-US" sz="1200" dirty="0" smtClean="0">
                <a:solidFill>
                  <a:prstClr val="black"/>
                </a:solidFill>
                <a:latin typeface="Meiryo UI" panose="020B0604030504040204" pitchFamily="50" charset="-128"/>
                <a:ea typeface="Meiryo UI" panose="020B0604030504040204" pitchFamily="50" charset="-128"/>
              </a:rPr>
              <a:t>（出典）（独）情報処理推進機構</a:t>
            </a:r>
            <a:endParaRPr lang="en-US" altLang="ja-JP" sz="1200" dirty="0">
              <a:solidFill>
                <a:prstClr val="black"/>
              </a:solidFill>
              <a:latin typeface="Meiryo UI" panose="020B0604030504040204" pitchFamily="50" charset="-128"/>
              <a:ea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rPr>
              <a:t>　　　　　　　中小規模製造業の製造分野におけるデジタルトランス</a:t>
            </a:r>
            <a:endParaRPr lang="en-US" altLang="ja-JP" sz="1200" dirty="0" smtClean="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フォーメーション</a:t>
            </a:r>
            <a:r>
              <a:rPr lang="en-US" altLang="ja-JP" sz="1200" dirty="0">
                <a:solidFill>
                  <a:prstClr val="black"/>
                </a:solidFill>
                <a:latin typeface="Meiryo UI" panose="020B0604030504040204" pitchFamily="50" charset="-128"/>
                <a:ea typeface="Meiryo UI" panose="020B0604030504040204" pitchFamily="50" charset="-128"/>
              </a:rPr>
              <a:t>(DX</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rPr>
              <a:t>ため</a:t>
            </a:r>
            <a:r>
              <a:rPr lang="ja-JP" altLang="en-US" sz="1200" dirty="0">
                <a:solidFill>
                  <a:prstClr val="black"/>
                </a:solidFill>
                <a:latin typeface="Meiryo UI" panose="020B0604030504040204" pitchFamily="50" charset="-128"/>
                <a:ea typeface="Meiryo UI" panose="020B0604030504040204" pitchFamily="50" charset="-128"/>
              </a:rPr>
              <a:t>の事例</a:t>
            </a:r>
            <a:r>
              <a:rPr lang="ja-JP" altLang="en-US" sz="1200" dirty="0" smtClean="0">
                <a:solidFill>
                  <a:prstClr val="black"/>
                </a:solidFill>
                <a:latin typeface="Meiryo UI" panose="020B0604030504040204" pitchFamily="50" charset="-128"/>
                <a:ea typeface="Meiryo UI" panose="020B0604030504040204" pitchFamily="50" charset="-128"/>
              </a:rPr>
              <a:t>調査報告書</a:t>
            </a:r>
            <a:endParaRPr lang="ja-JP" altLang="en-US" sz="1200" dirty="0">
              <a:solidFill>
                <a:prstClr val="black"/>
              </a:solidFill>
              <a:latin typeface="Meiryo UI" panose="020B0604030504040204" pitchFamily="50" charset="-128"/>
              <a:ea typeface="Meiryo UI" panose="020B0604030504040204" pitchFamily="50" charset="-128"/>
            </a:endParaRPr>
          </a:p>
          <a:p>
            <a:pPr algn="r"/>
            <a:r>
              <a:rPr lang="ja-JP" altLang="en-US" sz="1200" dirty="0" smtClean="0">
                <a:solidFill>
                  <a:prstClr val="black"/>
                </a:solidFill>
                <a:latin typeface="Meiryo UI" panose="020B0604030504040204" pitchFamily="50" charset="-128"/>
                <a:ea typeface="Meiryo UI" panose="020B0604030504040204" pitchFamily="50" charset="-128"/>
              </a:rPr>
              <a:t>より抜粋</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2"/>
          <a:stretch>
            <a:fillRect/>
          </a:stretch>
        </p:blipFill>
        <p:spPr>
          <a:xfrm>
            <a:off x="1728924" y="2747402"/>
            <a:ext cx="4389719" cy="2462525"/>
          </a:xfrm>
          <a:prstGeom prst="rect">
            <a:avLst/>
          </a:prstGeom>
        </p:spPr>
      </p:pic>
      <p:sp>
        <p:nvSpPr>
          <p:cNvPr id="2" name="下矢印 1"/>
          <p:cNvSpPr/>
          <p:nvPr/>
        </p:nvSpPr>
        <p:spPr>
          <a:xfrm>
            <a:off x="3410894" y="2210191"/>
            <a:ext cx="1025778" cy="531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704145" y="5319191"/>
            <a:ext cx="9741417" cy="646331"/>
          </a:xfrm>
          <a:prstGeom prst="rect">
            <a:avLst/>
          </a:prstGeom>
        </p:spPr>
        <p:txBody>
          <a:bodyPr wrap="square">
            <a:spAutoFit/>
          </a:bodyPr>
          <a:lstStyle/>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今後、工業系高校においても</a:t>
            </a:r>
            <a:r>
              <a:rPr lang="en-US" altLang="ja-JP" dirty="0" smtClean="0">
                <a:latin typeface="Meiryo UI" panose="020B0604030504040204" pitchFamily="50" charset="-128"/>
                <a:ea typeface="Meiryo UI" panose="020B0604030504040204" pitchFamily="50" charset="-128"/>
              </a:rPr>
              <a:t>AR</a:t>
            </a:r>
            <a:r>
              <a:rPr lang="ja-JP" altLang="en-US" dirty="0" smtClean="0">
                <a:latin typeface="Meiryo UI" panose="020B0604030504040204" pitchFamily="50" charset="-128"/>
                <a:ea typeface="Meiryo UI" panose="020B0604030504040204" pitchFamily="50" charset="-128"/>
              </a:rPr>
              <a:t>ゴーグルなどのデジタルツールを活用して学習する</a:t>
            </a:r>
            <a:r>
              <a:rPr lang="ja-JP" altLang="en-US" dirty="0">
                <a:latin typeface="Meiryo UI" panose="020B0604030504040204" pitchFamily="50" charset="-128"/>
                <a:ea typeface="Meiryo UI" panose="020B0604030504040204" pitchFamily="50" charset="-128"/>
              </a:rPr>
              <a:t>ととも</a:t>
            </a:r>
            <a:r>
              <a:rPr lang="ja-JP" altLang="en-US" dirty="0" smtClean="0">
                <a:latin typeface="Meiryo UI" panose="020B0604030504040204" pitchFamily="50" charset="-128"/>
                <a:ea typeface="Meiryo UI" panose="020B0604030504040204" pitchFamily="50" charset="-128"/>
              </a:rPr>
              <a:t>に、工程管理や品質管理における探求学習としても期待することができる。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26711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p:cNvSpPr>
            <a:spLocks noChangeArrowheads="1"/>
          </p:cNvSpPr>
          <p:nvPr/>
        </p:nvSpPr>
        <p:spPr bwMode="auto">
          <a:xfrm>
            <a:off x="1270000" y="32147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2"/>
          <p:cNvSpPr>
            <a:spLocks noGrp="1"/>
          </p:cNvSpPr>
          <p:nvPr>
            <p:ph type="sldNum" sz="quarter" idx="12"/>
          </p:nvPr>
        </p:nvSpPr>
        <p:spPr>
          <a:xfrm>
            <a:off x="9790104" y="6492875"/>
            <a:ext cx="2311400" cy="365125"/>
          </a:xfrm>
        </p:spPr>
        <p:txBody>
          <a:bodyPr/>
          <a:lstStyle/>
          <a:p>
            <a:fld id="{AC1F0867-EFB9-42FF-BF2D-7B625E83DED1}" type="slidenum">
              <a:rPr lang="ja-JP" altLang="en-US" smtClean="0">
                <a:solidFill>
                  <a:prstClr val="black">
                    <a:tint val="75000"/>
                  </a:prstClr>
                </a:solidFill>
              </a:rPr>
              <a:pPr/>
              <a:t>18</a:t>
            </a:fld>
            <a:endParaRPr lang="ja-JP" altLang="en-US" dirty="0">
              <a:solidFill>
                <a:prstClr val="black">
                  <a:tint val="75000"/>
                </a:prstClr>
              </a:solidFill>
            </a:endParaRPr>
          </a:p>
        </p:txBody>
      </p:sp>
      <p:cxnSp>
        <p:nvCxnSpPr>
          <p:cNvPr id="8" name="直線コネクタ 7"/>
          <p:cNvCxnSpPr/>
          <p:nvPr/>
        </p:nvCxnSpPr>
        <p:spPr>
          <a:xfrm flipV="1">
            <a:off x="1693843" y="477818"/>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0" name="正方形/長方形 9"/>
          <p:cNvSpPr/>
          <p:nvPr/>
        </p:nvSpPr>
        <p:spPr>
          <a:xfrm>
            <a:off x="1653345" y="81225"/>
            <a:ext cx="376898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ー時代に即した基礎・基本への対応</a:t>
            </a:r>
            <a:endParaRPr lang="en-US" altLang="ja-JP" b="1" dirty="0" smtClean="0">
              <a:latin typeface="Meiryo UI" panose="020B0604030504040204" pitchFamily="50" charset="-128"/>
              <a:ea typeface="Meiryo UI" panose="020B0604030504040204" pitchFamily="50" charset="-128"/>
            </a:endParaRPr>
          </a:p>
        </p:txBody>
      </p:sp>
      <p:sp>
        <p:nvSpPr>
          <p:cNvPr id="11" name="角丸四角形 10"/>
          <p:cNvSpPr/>
          <p:nvPr/>
        </p:nvSpPr>
        <p:spPr>
          <a:xfrm>
            <a:off x="796365" y="2174789"/>
            <a:ext cx="10542494" cy="43545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4867033" y="2027712"/>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これからのものづくり</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3" name="角丸四角形 32"/>
          <p:cNvSpPr/>
          <p:nvPr/>
        </p:nvSpPr>
        <p:spPr>
          <a:xfrm>
            <a:off x="981390" y="2408962"/>
            <a:ext cx="4983131" cy="403391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6149546" y="2408962"/>
            <a:ext cx="4983131" cy="40339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193199" y="2289642"/>
            <a:ext cx="2447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ものづくりに関する学習</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4" name="角丸四角形 13"/>
          <p:cNvSpPr/>
          <p:nvPr/>
        </p:nvSpPr>
        <p:spPr>
          <a:xfrm>
            <a:off x="7601979" y="2327538"/>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デジタル技術を活用した学習</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026" name="Picture 2" descr="https://1.bp.blogspot.com/-huCenw23rLw/Ur1GQELz2mI/AAAAAAAAcaQ/799-0K2TH1E/s800/robot_soujik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3289" y="3618476"/>
            <a:ext cx="2139842" cy="1858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プログラムのコードが表示されたコンピューター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3434" y="2628330"/>
            <a:ext cx="1277056" cy="127705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p:cNvCxnSpPr/>
          <p:nvPr/>
        </p:nvCxnSpPr>
        <p:spPr>
          <a:xfrm flipV="1">
            <a:off x="6697203" y="3270054"/>
            <a:ext cx="328888" cy="483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endCxn id="1028" idx="1"/>
          </p:cNvCxnSpPr>
          <p:nvPr/>
        </p:nvCxnSpPr>
        <p:spPr>
          <a:xfrm flipV="1">
            <a:off x="7003467" y="3266858"/>
            <a:ext cx="529967" cy="31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角丸四角形 3"/>
          <p:cNvSpPr>
            <a:spLocks noChangeArrowheads="1"/>
          </p:cNvSpPr>
          <p:nvPr/>
        </p:nvSpPr>
        <p:spPr bwMode="auto">
          <a:xfrm>
            <a:off x="8894322" y="274339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工業情報数理</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3" name="角丸四角形 3"/>
          <p:cNvSpPr>
            <a:spLocks noChangeArrowheads="1"/>
          </p:cNvSpPr>
          <p:nvPr/>
        </p:nvSpPr>
        <p:spPr bwMode="auto">
          <a:xfrm>
            <a:off x="8894322" y="3163783"/>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プログラミング技術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5" name="角丸四角形 3"/>
          <p:cNvSpPr>
            <a:spLocks noChangeArrowheads="1"/>
          </p:cNvSpPr>
          <p:nvPr/>
        </p:nvSpPr>
        <p:spPr bwMode="auto">
          <a:xfrm>
            <a:off x="8907811" y="516685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ハードウェア技術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6" name="角丸四角形 3"/>
          <p:cNvSpPr>
            <a:spLocks noChangeArrowheads="1"/>
          </p:cNvSpPr>
          <p:nvPr/>
        </p:nvSpPr>
        <p:spPr bwMode="auto">
          <a:xfrm>
            <a:off x="8903975" y="3587016"/>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ソフトウェア技術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9" name="テキスト ボックス 48"/>
          <p:cNvSpPr txBox="1"/>
          <p:nvPr/>
        </p:nvSpPr>
        <p:spPr>
          <a:xfrm>
            <a:off x="7212308" y="3746293"/>
            <a:ext cx="4005722" cy="677108"/>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情報技術実習</a:t>
            </a:r>
            <a:r>
              <a:rPr lang="en-US" altLang="ja-JP" sz="1400" dirty="0" smtClean="0">
                <a:latin typeface="Meiryo UI" panose="020B0604030504040204" pitchFamily="50" charset="-128"/>
                <a:ea typeface="Meiryo UI" panose="020B0604030504040204" pitchFamily="50" charset="-128"/>
              </a:rPr>
              <a:t>】</a:t>
            </a:r>
          </a:p>
          <a:p>
            <a:r>
              <a:rPr lang="en-US" altLang="ja-JP" sz="1200" dirty="0" smtClean="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の基礎</a:t>
            </a:r>
            <a:r>
              <a:rPr lang="ja-JP" altLang="en-US" sz="1200" dirty="0" smtClean="0">
                <a:latin typeface="Meiryo UI" panose="020B0604030504040204" pitchFamily="50" charset="-128"/>
                <a:ea typeface="Meiryo UI" panose="020B0604030504040204" pitchFamily="50" charset="-128"/>
              </a:rPr>
              <a:t>プログラムやデータ処理、ソフトウェアや情報セキュリティに関する学習</a:t>
            </a:r>
            <a:endParaRPr lang="en-US" altLang="ja-JP" sz="1200" dirty="0" smtClean="0">
              <a:latin typeface="Meiryo UI" panose="020B0604030504040204" pitchFamily="50" charset="-128"/>
              <a:ea typeface="Meiryo UI" panose="020B0604030504040204" pitchFamily="50" charset="-128"/>
            </a:endParaRPr>
          </a:p>
        </p:txBody>
      </p:sp>
      <p:pic>
        <p:nvPicPr>
          <p:cNvPr id="1030" name="Picture 6" descr="横長の集積回路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8129" y="4663645"/>
            <a:ext cx="1329951" cy="1329951"/>
          </a:xfrm>
          <a:prstGeom prst="rect">
            <a:avLst/>
          </a:prstGeom>
          <a:noFill/>
          <a:extLst>
            <a:ext uri="{909E8E84-426E-40DD-AFC4-6F175D3DCCD1}">
              <a14:hiddenFill xmlns:a14="http://schemas.microsoft.com/office/drawing/2010/main">
                <a:solidFill>
                  <a:srgbClr val="FFFFFF"/>
                </a:solidFill>
              </a14:hiddenFill>
            </a:ext>
          </a:extLst>
        </p:spPr>
      </p:pic>
      <p:sp>
        <p:nvSpPr>
          <p:cNvPr id="53" name="角丸四角形 3"/>
          <p:cNvSpPr>
            <a:spLocks noChangeArrowheads="1"/>
          </p:cNvSpPr>
          <p:nvPr/>
        </p:nvSpPr>
        <p:spPr bwMode="auto">
          <a:xfrm>
            <a:off x="1284975" y="2630899"/>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工業技術基礎</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4" name="角丸四角形 3"/>
          <p:cNvSpPr>
            <a:spLocks noChangeArrowheads="1"/>
          </p:cNvSpPr>
          <p:nvPr/>
        </p:nvSpPr>
        <p:spPr bwMode="auto">
          <a:xfrm>
            <a:off x="1284975" y="3055853"/>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生産技術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5" name="角丸四角形 3"/>
          <p:cNvSpPr>
            <a:spLocks noChangeArrowheads="1"/>
          </p:cNvSpPr>
          <p:nvPr/>
        </p:nvSpPr>
        <p:spPr bwMode="auto">
          <a:xfrm>
            <a:off x="1284975" y="3476081"/>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電子計測制御</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6" name="角丸四角形 3"/>
          <p:cNvSpPr>
            <a:spLocks noChangeArrowheads="1"/>
          </p:cNvSpPr>
          <p:nvPr/>
        </p:nvSpPr>
        <p:spPr bwMode="auto">
          <a:xfrm>
            <a:off x="8910960" y="4340862"/>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電子技術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7" name="角丸四角形 3"/>
          <p:cNvSpPr>
            <a:spLocks noChangeArrowheads="1"/>
          </p:cNvSpPr>
          <p:nvPr/>
        </p:nvSpPr>
        <p:spPr bwMode="auto">
          <a:xfrm>
            <a:off x="8910960" y="4743009"/>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電子回路</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9" name="テキスト ボックス 58"/>
          <p:cNvSpPr txBox="1"/>
          <p:nvPr/>
        </p:nvSpPr>
        <p:spPr>
          <a:xfrm>
            <a:off x="6618271" y="5922015"/>
            <a:ext cx="4649449" cy="492443"/>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電子技術実習</a:t>
            </a:r>
            <a:r>
              <a:rPr lang="en-US" altLang="ja-JP" sz="14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マイコン（</a:t>
            </a:r>
            <a:r>
              <a:rPr kumimoji="1" lang="en-US" altLang="ja-JP" sz="1200" dirty="0" err="1" smtClean="0">
                <a:latin typeface="Meiryo UI" panose="020B0604030504040204" pitchFamily="50" charset="-128"/>
                <a:ea typeface="Meiryo UI" panose="020B0604030504040204" pitchFamily="50" charset="-128"/>
              </a:rPr>
              <a:t>Micro:bit</a:t>
            </a:r>
            <a:r>
              <a:rPr kumimoji="1" lang="ja-JP" altLang="en-US" sz="1200" dirty="0">
                <a:latin typeface="Meiryo UI" panose="020B0604030504040204" pitchFamily="50" charset="-128"/>
                <a:ea typeface="Meiryo UI" panose="020B0604030504040204" pitchFamily="50" charset="-128"/>
              </a:rPr>
              <a:t>・</a:t>
            </a:r>
            <a:r>
              <a:rPr lang="en-US" altLang="ja-JP" sz="1200" dirty="0" err="1" smtClean="0">
                <a:latin typeface="Meiryo UI" panose="020B0604030504040204" pitchFamily="50" charset="-128"/>
                <a:ea typeface="Meiryo UI" panose="020B0604030504040204" pitchFamily="50" charset="-128"/>
              </a:rPr>
              <a:t>RasberryPi</a:t>
            </a:r>
            <a:r>
              <a:rPr lang="ja-JP" altLang="en-US" sz="1200" dirty="0" smtClean="0">
                <a:latin typeface="Meiryo UI" panose="020B0604030504040204" pitchFamily="50" charset="-128"/>
                <a:ea typeface="Meiryo UI" panose="020B0604030504040204" pitchFamily="50" charset="-128"/>
              </a:rPr>
              <a:t>等）</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プログラム</a:t>
            </a:r>
            <a:r>
              <a:rPr lang="ja-JP" altLang="en-US" sz="1200" dirty="0">
                <a:latin typeface="Meiryo UI" panose="020B0604030504040204" pitchFamily="50" charset="-128"/>
                <a:ea typeface="Meiryo UI" panose="020B0604030504040204" pitchFamily="50" charset="-128"/>
              </a:rPr>
              <a:t>とモノ</a:t>
            </a:r>
            <a:r>
              <a:rPr lang="ja-JP" altLang="en-US" sz="1200" dirty="0" smtClean="0">
                <a:latin typeface="Meiryo UI" panose="020B0604030504040204" pitchFamily="50" charset="-128"/>
                <a:ea typeface="Meiryo UI" panose="020B0604030504040204" pitchFamily="50" charset="-128"/>
              </a:rPr>
              <a:t>をつなぐ技術に関する学習や各種センサに関する学習</a:t>
            </a:r>
            <a:endParaRPr lang="en-US" altLang="ja-JP" sz="1200" dirty="0">
              <a:latin typeface="Meiryo UI" panose="020B0604030504040204" pitchFamily="50" charset="-128"/>
              <a:ea typeface="Meiryo UI" panose="020B0604030504040204" pitchFamily="50" charset="-128"/>
            </a:endParaRPr>
          </a:p>
        </p:txBody>
      </p:sp>
      <p:sp>
        <p:nvSpPr>
          <p:cNvPr id="60" name="角丸四角形 3"/>
          <p:cNvSpPr>
            <a:spLocks noChangeArrowheads="1"/>
          </p:cNvSpPr>
          <p:nvPr/>
        </p:nvSpPr>
        <p:spPr bwMode="auto">
          <a:xfrm>
            <a:off x="1274246" y="4679267"/>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機械工作</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1" name="角丸四角形 3"/>
          <p:cNvSpPr>
            <a:spLocks noChangeArrowheads="1"/>
          </p:cNvSpPr>
          <p:nvPr/>
        </p:nvSpPr>
        <p:spPr bwMode="auto">
          <a:xfrm>
            <a:off x="1275662" y="5094917"/>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機械設計</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2" name="角丸四角形 3"/>
          <p:cNvSpPr>
            <a:spLocks noChangeArrowheads="1"/>
          </p:cNvSpPr>
          <p:nvPr/>
        </p:nvSpPr>
        <p:spPr bwMode="auto">
          <a:xfrm>
            <a:off x="1275662" y="551056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電子機械</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3" name="角丸四角形 3"/>
          <p:cNvSpPr>
            <a:spLocks noChangeArrowheads="1"/>
          </p:cNvSpPr>
          <p:nvPr/>
        </p:nvSpPr>
        <p:spPr bwMode="auto">
          <a:xfrm>
            <a:off x="8910960" y="5589475"/>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通信技術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cxnSp>
        <p:nvCxnSpPr>
          <p:cNvPr id="48" name="直線コネクタ 47"/>
          <p:cNvCxnSpPr/>
          <p:nvPr/>
        </p:nvCxnSpPr>
        <p:spPr>
          <a:xfrm>
            <a:off x="6565502" y="5042016"/>
            <a:ext cx="382361" cy="483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6933063" y="5528080"/>
            <a:ext cx="619274" cy="49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直線コネクタ 1032"/>
          <p:cNvCxnSpPr>
            <a:endCxn id="1041" idx="3"/>
          </p:cNvCxnSpPr>
          <p:nvPr/>
        </p:nvCxnSpPr>
        <p:spPr>
          <a:xfrm flipH="1">
            <a:off x="5385323" y="4978052"/>
            <a:ext cx="330954" cy="567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直線コネクタ 1038"/>
          <p:cNvCxnSpPr/>
          <p:nvPr/>
        </p:nvCxnSpPr>
        <p:spPr>
          <a:xfrm>
            <a:off x="4748692" y="3808134"/>
            <a:ext cx="476870" cy="2080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1167270" y="3808261"/>
            <a:ext cx="4005722" cy="492443"/>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制御</a:t>
            </a:r>
            <a:r>
              <a:rPr lang="ja-JP" altLang="en-US" sz="1400" dirty="0" smtClean="0">
                <a:latin typeface="Meiryo UI" panose="020B0604030504040204" pitchFamily="50" charset="-128"/>
                <a:ea typeface="Meiryo UI" panose="020B0604030504040204" pitchFamily="50" charset="-128"/>
              </a:rPr>
              <a:t>技術実習</a:t>
            </a:r>
            <a:r>
              <a:rPr lang="en-US" altLang="ja-JP" sz="14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シーケンス制御やフィードバック制御など自動制御に関する学習</a:t>
            </a:r>
            <a:endParaRPr kumimoji="1" lang="en-US" altLang="ja-JP" sz="1200" dirty="0">
              <a:latin typeface="Meiryo UI" panose="020B0604030504040204" pitchFamily="50" charset="-128"/>
              <a:ea typeface="Meiryo UI" panose="020B0604030504040204" pitchFamily="50" charset="-128"/>
            </a:endParaRPr>
          </a:p>
        </p:txBody>
      </p:sp>
      <p:sp>
        <p:nvSpPr>
          <p:cNvPr id="81" name="テキスト ボックス 80"/>
          <p:cNvSpPr txBox="1"/>
          <p:nvPr/>
        </p:nvSpPr>
        <p:spPr>
          <a:xfrm>
            <a:off x="1228724" y="5866099"/>
            <a:ext cx="4005722" cy="492443"/>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加工</a:t>
            </a:r>
            <a:r>
              <a:rPr lang="ja-JP" altLang="en-US" sz="1400" dirty="0" smtClean="0">
                <a:latin typeface="Meiryo UI" panose="020B0604030504040204" pitchFamily="50" charset="-128"/>
                <a:ea typeface="Meiryo UI" panose="020B0604030504040204" pitchFamily="50" charset="-128"/>
              </a:rPr>
              <a:t>技術実習</a:t>
            </a:r>
            <a:r>
              <a:rPr lang="en-US" altLang="ja-JP" sz="1400" dirty="0" smtClean="0">
                <a:latin typeface="Meiryo UI" panose="020B0604030504040204" pitchFamily="50" charset="-128"/>
                <a:ea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rPr>
              <a:t>３</a:t>
            </a:r>
            <a:r>
              <a:rPr lang="en-US" altLang="ja-JP" sz="1200" dirty="0" smtClean="0">
                <a:latin typeface="Meiryo UI" panose="020B0604030504040204" pitchFamily="50" charset="-128"/>
                <a:ea typeface="Meiryo UI" panose="020B0604030504040204" pitchFamily="50" charset="-128"/>
              </a:rPr>
              <a:t>DCAD</a:t>
            </a:r>
            <a:r>
              <a:rPr lang="ja-JP" altLang="en-US" sz="1200" dirty="0" smtClean="0">
                <a:latin typeface="Meiryo UI" panose="020B0604030504040204" pitchFamily="50" charset="-128"/>
                <a:ea typeface="Meiryo UI" panose="020B0604030504040204" pitchFamily="50" charset="-128"/>
              </a:rPr>
              <a:t>を用いた設計製図や組立・加工に関する学習</a:t>
            </a:r>
            <a:endParaRPr kumimoji="1" lang="en-US" altLang="ja-JP" sz="1200" dirty="0">
              <a:latin typeface="Meiryo UI" panose="020B0604030504040204" pitchFamily="50" charset="-128"/>
              <a:ea typeface="Meiryo UI" panose="020B0604030504040204" pitchFamily="50" charset="-128"/>
            </a:endParaRPr>
          </a:p>
        </p:txBody>
      </p:sp>
      <p:pic>
        <p:nvPicPr>
          <p:cNvPr id="1040" name="Picture 12" descr="自動生産ラインのイラスト"/>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8593" y="2650439"/>
            <a:ext cx="1830938" cy="1431794"/>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4" descr="射出成形機のイラスト"/>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38111" y="4883531"/>
            <a:ext cx="1847212" cy="1323276"/>
          </a:xfrm>
          <a:prstGeom prst="rect">
            <a:avLst/>
          </a:prstGeom>
          <a:noFill/>
          <a:extLst>
            <a:ext uri="{909E8E84-426E-40DD-AFC4-6F175D3DCCD1}">
              <a14:hiddenFill xmlns:a14="http://schemas.microsoft.com/office/drawing/2010/main">
                <a:solidFill>
                  <a:srgbClr val="FFFFFF"/>
                </a:solidFill>
              </a14:hiddenFill>
            </a:ext>
          </a:extLst>
        </p:spPr>
      </p:pic>
      <p:sp>
        <p:nvSpPr>
          <p:cNvPr id="44" name="額縁 43"/>
          <p:cNvSpPr/>
          <p:nvPr/>
        </p:nvSpPr>
        <p:spPr>
          <a:xfrm>
            <a:off x="1696974" y="664591"/>
            <a:ext cx="3688349" cy="624703"/>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これからのものづくりのあり方について</a:t>
            </a:r>
            <a:endParaRPr lang="ja-JP" altLang="en-US" sz="14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8458353" y="6538715"/>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50" name="テキスト ボックス 49"/>
          <p:cNvSpPr txBox="1"/>
          <p:nvPr/>
        </p:nvSpPr>
        <p:spPr>
          <a:xfrm>
            <a:off x="1628780" y="1480333"/>
            <a:ext cx="9312347" cy="369332"/>
          </a:xfrm>
          <a:prstGeom prst="rect">
            <a:avLst/>
          </a:prstGeom>
          <a:noFill/>
          <a:ln>
            <a:noFill/>
          </a:ln>
        </p:spPr>
        <p:txBody>
          <a:bodyPr wrap="square" rtlCol="0">
            <a:spAutoFit/>
          </a:bodyPr>
          <a:lstStyle/>
          <a:p>
            <a:pPr marL="180975" indent="-180975">
              <a:buFont typeface="Wingdings" pitchFamily="2" charset="2"/>
              <a:buChar char="Ø"/>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以下の図のように、これからのものづくりには分野横断的な知識や情報が求められる。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38984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1363250" y="4073199"/>
            <a:ext cx="4005722"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これからのものづくりに対応し、在籍する系・専科以外も学習する。</a:t>
            </a:r>
            <a:endParaRPr lang="en-US" altLang="ja-JP" sz="1400" dirty="0" smtClean="0">
              <a:latin typeface="Meiryo UI" panose="020B0604030504040204" pitchFamily="50" charset="-128"/>
              <a:ea typeface="Meiryo UI" panose="020B0604030504040204" pitchFamily="50" charset="-128"/>
            </a:endParaRPr>
          </a:p>
        </p:txBody>
      </p:sp>
      <p:cxnSp>
        <p:nvCxnSpPr>
          <p:cNvPr id="3" name="直線コネクタ 2"/>
          <p:cNvCxnSpPr/>
          <p:nvPr/>
        </p:nvCxnSpPr>
        <p:spPr>
          <a:xfrm flipV="1">
            <a:off x="1724725" y="472843"/>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684227" y="76250"/>
            <a:ext cx="376898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時代に即した基礎・基本への対応</a:t>
            </a:r>
            <a:endParaRPr lang="en-US" altLang="ja-JP" b="1"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626737" y="6580985"/>
            <a:ext cx="2311400" cy="365125"/>
          </a:xfrm>
        </p:spPr>
        <p:txBody>
          <a:bodyPr/>
          <a:lstStyle/>
          <a:p>
            <a:fld id="{AC1F0867-EFB9-42FF-BF2D-7B625E83DED1}" type="slidenum">
              <a:rPr lang="ja-JP" altLang="en-US" smtClean="0">
                <a:solidFill>
                  <a:prstClr val="black">
                    <a:tint val="75000"/>
                  </a:prstClr>
                </a:solidFill>
              </a:rPr>
              <a:pPr/>
              <a:t>19</a:t>
            </a:fld>
            <a:endParaRPr lang="ja-JP" altLang="en-US" dirty="0">
              <a:solidFill>
                <a:prstClr val="black">
                  <a:tint val="75000"/>
                </a:prstClr>
              </a:solidFill>
            </a:endParaRPr>
          </a:p>
        </p:txBody>
      </p:sp>
      <p:sp>
        <p:nvSpPr>
          <p:cNvPr id="14" name="角丸四角形 13"/>
          <p:cNvSpPr/>
          <p:nvPr/>
        </p:nvSpPr>
        <p:spPr>
          <a:xfrm>
            <a:off x="867195" y="2380129"/>
            <a:ext cx="4983131" cy="42610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985316" y="2380129"/>
            <a:ext cx="4983131" cy="42610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1956110" y="2238381"/>
            <a:ext cx="2447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知識や技能・技術の習得</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7" name="角丸四角形 16"/>
          <p:cNvSpPr/>
          <p:nvPr/>
        </p:nvSpPr>
        <p:spPr>
          <a:xfrm>
            <a:off x="7306882" y="2256735"/>
            <a:ext cx="2340000"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課題解決型の学習</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2" name="角丸四角形 3"/>
          <p:cNvSpPr>
            <a:spLocks noChangeArrowheads="1"/>
          </p:cNvSpPr>
          <p:nvPr/>
        </p:nvSpPr>
        <p:spPr bwMode="auto">
          <a:xfrm>
            <a:off x="7390697" y="2723061"/>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PBL</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9" name="角丸四角形 3"/>
          <p:cNvSpPr>
            <a:spLocks noChangeArrowheads="1"/>
          </p:cNvSpPr>
          <p:nvPr/>
        </p:nvSpPr>
        <p:spPr bwMode="auto">
          <a:xfrm>
            <a:off x="1228259" y="2624044"/>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従来の教科・科目</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31" name="角丸四角形 3"/>
          <p:cNvSpPr>
            <a:spLocks noChangeArrowheads="1"/>
          </p:cNvSpPr>
          <p:nvPr/>
        </p:nvSpPr>
        <p:spPr bwMode="auto">
          <a:xfrm>
            <a:off x="1228259" y="4597296"/>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デジタル技術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35" name="角丸四角形 3"/>
          <p:cNvSpPr>
            <a:spLocks noChangeArrowheads="1"/>
          </p:cNvSpPr>
          <p:nvPr/>
        </p:nvSpPr>
        <p:spPr bwMode="auto">
          <a:xfrm>
            <a:off x="8570938" y="337798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チーム力</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36" name="角丸四角形 3"/>
          <p:cNvSpPr>
            <a:spLocks noChangeArrowheads="1"/>
          </p:cNvSpPr>
          <p:nvPr/>
        </p:nvSpPr>
        <p:spPr bwMode="auto">
          <a:xfrm>
            <a:off x="6247076" y="390279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提案力</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37" name="角丸四角形 3"/>
          <p:cNvSpPr>
            <a:spLocks noChangeArrowheads="1"/>
          </p:cNvSpPr>
          <p:nvPr/>
        </p:nvSpPr>
        <p:spPr bwMode="auto">
          <a:xfrm>
            <a:off x="6247076" y="337798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コミュニケーション力</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9" name="テキスト ボックス 48"/>
          <p:cNvSpPr txBox="1"/>
          <p:nvPr/>
        </p:nvSpPr>
        <p:spPr>
          <a:xfrm>
            <a:off x="8270446" y="6625049"/>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50" name="角丸四角形 3"/>
          <p:cNvSpPr>
            <a:spLocks noChangeArrowheads="1"/>
          </p:cNvSpPr>
          <p:nvPr/>
        </p:nvSpPr>
        <p:spPr bwMode="auto">
          <a:xfrm>
            <a:off x="8570938" y="390279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課題解決力</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1" name="テキスト ボックス 50"/>
          <p:cNvSpPr txBox="1"/>
          <p:nvPr/>
        </p:nvSpPr>
        <p:spPr>
          <a:xfrm>
            <a:off x="1363250" y="2969494"/>
            <a:ext cx="4005722"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国数英等普通教科に関する教養を高める。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工業に</a:t>
            </a:r>
            <a:r>
              <a:rPr lang="ja-JP" altLang="en-US" sz="1400" dirty="0" smtClean="0">
                <a:latin typeface="Meiryo UI" panose="020B0604030504040204" pitchFamily="50" charset="-128"/>
                <a:ea typeface="Meiryo UI" panose="020B0604030504040204" pitchFamily="50" charset="-128"/>
              </a:rPr>
              <a:t>関する幅広い知識を習得する。</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実習</a:t>
            </a:r>
            <a:r>
              <a:rPr lang="ja-JP" altLang="en-US" sz="1400" dirty="0" smtClean="0">
                <a:latin typeface="Meiryo UI" panose="020B0604030504040204" pitchFamily="50" charset="-128"/>
                <a:ea typeface="Meiryo UI" panose="020B0604030504040204" pitchFamily="50" charset="-128"/>
              </a:rPr>
              <a:t>を通して、実践力を高める。</a:t>
            </a:r>
            <a:endParaRPr kumimoji="1" lang="en-US" altLang="ja-JP" sz="14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363250" y="4947369"/>
            <a:ext cx="4005722" cy="523220"/>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AI</a:t>
            </a:r>
            <a:r>
              <a:rPr lang="ja-JP" altLang="en-US" sz="1400" dirty="0" smtClean="0">
                <a:latin typeface="Meiryo UI" panose="020B0604030504040204" pitchFamily="50" charset="-128"/>
                <a:ea typeface="Meiryo UI" panose="020B0604030504040204" pitchFamily="50" charset="-128"/>
              </a:rPr>
              <a:t>や画像認識、</a:t>
            </a:r>
            <a:r>
              <a:rPr lang="en-US" altLang="ja-JP" sz="1400" dirty="0" smtClean="0">
                <a:latin typeface="Meiryo UI" panose="020B0604030504040204" pitchFamily="50" charset="-128"/>
                <a:ea typeface="Meiryo UI" panose="020B0604030504040204" pitchFamily="50" charset="-128"/>
              </a:rPr>
              <a:t>AR</a:t>
            </a:r>
            <a:r>
              <a:rPr lang="ja-JP" altLang="en-US" sz="1400" dirty="0" smtClean="0">
                <a:latin typeface="Meiryo UI" panose="020B0604030504040204" pitchFamily="50" charset="-128"/>
                <a:ea typeface="Meiryo UI" panose="020B0604030504040204" pitchFamily="50" charset="-128"/>
              </a:rPr>
              <a:t>等に関するデジタル技術に関する幅広い知識を習得する。</a:t>
            </a:r>
            <a:endParaRPr lang="en-US" altLang="ja-JP" sz="1400" dirty="0" smtClean="0">
              <a:latin typeface="Meiryo UI" panose="020B0604030504040204" pitchFamily="50" charset="-128"/>
              <a:ea typeface="Meiryo UI" panose="020B0604030504040204" pitchFamily="50" charset="-128"/>
            </a:endParaRPr>
          </a:p>
        </p:txBody>
      </p:sp>
      <p:sp>
        <p:nvSpPr>
          <p:cNvPr id="54" name="角丸四角形 3"/>
          <p:cNvSpPr>
            <a:spLocks noChangeArrowheads="1"/>
          </p:cNvSpPr>
          <p:nvPr/>
        </p:nvSpPr>
        <p:spPr bwMode="auto">
          <a:xfrm>
            <a:off x="8570938" y="4849093"/>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品質管理</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5" name="角丸四角形 3"/>
          <p:cNvSpPr>
            <a:spLocks noChangeArrowheads="1"/>
          </p:cNvSpPr>
          <p:nvPr/>
        </p:nvSpPr>
        <p:spPr bwMode="auto">
          <a:xfrm>
            <a:off x="6247076" y="5419616"/>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安全意識</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6" name="角丸四角形 3"/>
          <p:cNvSpPr>
            <a:spLocks noChangeArrowheads="1"/>
          </p:cNvSpPr>
          <p:nvPr/>
        </p:nvSpPr>
        <p:spPr bwMode="auto">
          <a:xfrm>
            <a:off x="6247076" y="4869980"/>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工程管理</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7" name="角丸四角形 3"/>
          <p:cNvSpPr>
            <a:spLocks noChangeArrowheads="1"/>
          </p:cNvSpPr>
          <p:nvPr/>
        </p:nvSpPr>
        <p:spPr bwMode="auto">
          <a:xfrm>
            <a:off x="8570938" y="5422063"/>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価値創出</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 name="下矢印 5"/>
          <p:cNvSpPr/>
          <p:nvPr/>
        </p:nvSpPr>
        <p:spPr>
          <a:xfrm>
            <a:off x="7912660" y="4402699"/>
            <a:ext cx="1093926" cy="385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3"/>
          <p:cNvSpPr>
            <a:spLocks noChangeArrowheads="1"/>
          </p:cNvSpPr>
          <p:nvPr/>
        </p:nvSpPr>
        <p:spPr bwMode="auto">
          <a:xfrm>
            <a:off x="1228259" y="5507249"/>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データサイエンス</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8" name="テキスト ボックス 27"/>
          <p:cNvSpPr txBox="1"/>
          <p:nvPr/>
        </p:nvSpPr>
        <p:spPr>
          <a:xfrm>
            <a:off x="1363250" y="5828855"/>
            <a:ext cx="4005722" cy="738664"/>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データを集める、集めたデータを分析し法則を見つける、そのための手法（クラウドやディープラーニング等）やツールの使い方を学習する。</a:t>
            </a:r>
            <a:endParaRPr lang="en-US" altLang="ja-JP" sz="14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1724725" y="1279733"/>
            <a:ext cx="9123943" cy="923330"/>
          </a:xfrm>
          <a:prstGeom prst="rect">
            <a:avLst/>
          </a:prstGeom>
        </p:spPr>
        <p:txBody>
          <a:bodyPr wrap="square">
            <a:spAutoFit/>
          </a:bodyPr>
          <a:lstStyle/>
          <a:p>
            <a:pPr marL="285750" indent="-285750">
              <a:buFont typeface="Wingdings" panose="05000000000000000000" pitchFamily="2" charset="2"/>
              <a:buChar char="Ø"/>
            </a:pPr>
            <a:r>
              <a:rPr lang="en-US" altLang="ja-JP" dirty="0" smtClean="0">
                <a:latin typeface="Meiryo UI" panose="020B0604030504040204" pitchFamily="50" charset="-128"/>
                <a:ea typeface="Meiryo UI" panose="020B0604030504040204" pitchFamily="50" charset="-128"/>
              </a:rPr>
              <a:t>AI</a:t>
            </a:r>
            <a:r>
              <a:rPr lang="ja-JP" altLang="en-US" dirty="0" smtClean="0">
                <a:latin typeface="Meiryo UI" panose="020B0604030504040204" pitchFamily="50" charset="-128"/>
                <a:ea typeface="Meiryo UI" panose="020B0604030504040204" pitchFamily="50" charset="-128"/>
              </a:rPr>
              <a:t>やロボットで代替できない人材を育成するため、「革新性」のあるアイデアを表現できる</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デジタル技術、「的確な予測」や「情報収集」を行うためのデータサイエンス、分野横断的な</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学習、最も需要があるとされている「問題発見力」等を養う</a:t>
            </a:r>
            <a:r>
              <a:rPr lang="en-US" altLang="ja-JP" dirty="0" smtClean="0">
                <a:latin typeface="Meiryo UI" panose="020B0604030504040204" pitchFamily="50" charset="-128"/>
                <a:ea typeface="Meiryo UI" panose="020B0604030504040204" pitchFamily="50" charset="-128"/>
              </a:rPr>
              <a:t>PBL</a:t>
            </a:r>
            <a:r>
              <a:rPr lang="ja-JP" altLang="en-US" dirty="0" smtClean="0">
                <a:latin typeface="Meiryo UI" panose="020B0604030504040204" pitchFamily="50" charset="-128"/>
                <a:ea typeface="Meiryo UI" panose="020B0604030504040204" pitchFamily="50" charset="-128"/>
              </a:rPr>
              <a:t>の学習をさらに深めていく。</a:t>
            </a:r>
            <a:endParaRPr lang="en-US" altLang="ja-JP" dirty="0" smtClean="0">
              <a:latin typeface="Meiryo UI" panose="020B0604030504040204" pitchFamily="50" charset="-128"/>
              <a:ea typeface="Meiryo UI" panose="020B0604030504040204" pitchFamily="50" charset="-128"/>
            </a:endParaRPr>
          </a:p>
        </p:txBody>
      </p:sp>
      <p:sp>
        <p:nvSpPr>
          <p:cNvPr id="30" name="額縁 29"/>
          <p:cNvSpPr/>
          <p:nvPr/>
        </p:nvSpPr>
        <p:spPr>
          <a:xfrm>
            <a:off x="1724725" y="563173"/>
            <a:ext cx="5785211" cy="622649"/>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工業系高校における時代に即した基礎・基本へ対応するための取組み</a:t>
            </a:r>
            <a:endParaRPr lang="ja-JP" altLang="en-US" sz="1400" b="1"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6467003" y="5892230"/>
            <a:ext cx="4005722" cy="523220"/>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チームで課題解決に取り組むことで「問題発見力」や</a:t>
            </a:r>
            <a:endParaRPr lang="en-US" altLang="ja-JP" sz="1400"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「的確な決定」、「客観視」、「言語スキル」が磨かれる。</a:t>
            </a:r>
            <a:endParaRPr kumimoji="1" lang="en-US" altLang="ja-JP" sz="1400" dirty="0">
              <a:latin typeface="Meiryo UI" panose="020B0604030504040204" pitchFamily="50" charset="-128"/>
              <a:ea typeface="Meiryo UI" panose="020B0604030504040204" pitchFamily="50" charset="-128"/>
            </a:endParaRPr>
          </a:p>
        </p:txBody>
      </p:sp>
      <p:sp>
        <p:nvSpPr>
          <p:cNvPr id="32" name="角丸四角形 3"/>
          <p:cNvSpPr>
            <a:spLocks noChangeArrowheads="1"/>
          </p:cNvSpPr>
          <p:nvPr/>
        </p:nvSpPr>
        <p:spPr bwMode="auto">
          <a:xfrm>
            <a:off x="1228259" y="3746181"/>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分野横断的な学習</a:t>
            </a:r>
            <a:endParaRPr kumimoji="0" lang="en-US" altLang="ja-JP" sz="1400" b="1"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90286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BFAD1CC-12BB-4AB2-9F04-F1BCBE5E9BAF}"/>
              </a:ext>
            </a:extLst>
          </p:cNvPr>
          <p:cNvCxnSpPr/>
          <p:nvPr/>
        </p:nvCxnSpPr>
        <p:spPr>
          <a:xfrm>
            <a:off x="1515949" y="2359389"/>
            <a:ext cx="9160101"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1515949" y="1757123"/>
            <a:ext cx="3954929"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．大学進学への更なる対応</a:t>
            </a:r>
            <a:endParaRPr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4049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8936346" y="3981852"/>
            <a:ext cx="2847071" cy="273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73224" y="3981852"/>
            <a:ext cx="7722696" cy="273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4965596" cy="369332"/>
          </a:xfrm>
          <a:prstGeom prst="rect">
            <a:avLst/>
          </a:prstGeom>
        </p:spPr>
        <p:txBody>
          <a:bodyPr wrap="square">
            <a:spAutoFit/>
          </a:bodyPr>
          <a:lstStyle/>
          <a:p>
            <a:pPr>
              <a:defRPr/>
            </a:pPr>
            <a:r>
              <a:rPr lang="ja-JP" altLang="en-US" b="1" dirty="0">
                <a:latin typeface="Meiryo UI" panose="020B0604030504040204" pitchFamily="50" charset="-128"/>
                <a:ea typeface="Meiryo UI" panose="020B0604030504040204" pitchFamily="50" charset="-128"/>
              </a:rPr>
              <a:t>２ー時代に即した基礎・基本への</a:t>
            </a:r>
            <a:r>
              <a:rPr lang="ja-JP" altLang="en-US" b="1" dirty="0" smtClean="0">
                <a:latin typeface="Meiryo UI" panose="020B0604030504040204" pitchFamily="50" charset="-128"/>
                <a:ea typeface="Meiryo UI" panose="020B0604030504040204" pitchFamily="50" charset="-128"/>
              </a:rPr>
              <a:t>対応（</a:t>
            </a:r>
            <a:r>
              <a:rPr lang="ja-JP" altLang="en-US" b="1" dirty="0">
                <a:latin typeface="Meiryo UI" panose="020B0604030504040204" pitchFamily="50" charset="-128"/>
                <a:ea typeface="Meiryo UI" panose="020B0604030504040204" pitchFamily="50" charset="-128"/>
              </a:rPr>
              <a:t>参考）</a:t>
            </a:r>
          </a:p>
        </p:txBody>
      </p:sp>
      <p:sp>
        <p:nvSpPr>
          <p:cNvPr id="6" name="テキスト ボックス 5"/>
          <p:cNvSpPr txBox="1"/>
          <p:nvPr/>
        </p:nvSpPr>
        <p:spPr>
          <a:xfrm>
            <a:off x="1152325" y="829117"/>
            <a:ext cx="9932635" cy="2677656"/>
          </a:xfrm>
          <a:prstGeom prst="rect">
            <a:avLst/>
          </a:prstGeom>
          <a:noFill/>
          <a:ln>
            <a:noFill/>
          </a:ln>
        </p:spPr>
        <p:txBody>
          <a:bodyPr wrap="square" rtlCol="0">
            <a:spAutoFit/>
          </a:bodyPr>
          <a:lstStyle/>
          <a:p>
            <a:r>
              <a:rPr lang="en-US" altLang="ja-JP" sz="2400" dirty="0" smtClean="0">
                <a:latin typeface="Meiryo UI" panose="020B0604030504040204" pitchFamily="50" charset="-128"/>
                <a:ea typeface="Meiryo UI" panose="020B0604030504040204" pitchFamily="50" charset="-128"/>
              </a:rPr>
              <a:t>VR</a:t>
            </a:r>
            <a:r>
              <a:rPr lang="ja-JP" altLang="en-US" sz="2400" dirty="0" smtClean="0">
                <a:latin typeface="Meiryo UI" panose="020B0604030504040204" pitchFamily="50" charset="-128"/>
                <a:ea typeface="Meiryo UI" panose="020B0604030504040204" pitchFamily="50" charset="-128"/>
              </a:rPr>
              <a:t>を活用した事例</a:t>
            </a:r>
            <a:endParaRPr lang="ja-JP" altLang="en-US" sz="2400" i="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サイバー</a:t>
            </a:r>
            <a:r>
              <a:rPr lang="ja-JP" altLang="en-US" dirty="0">
                <a:latin typeface="Meiryo UI" panose="020B0604030504040204" pitchFamily="50" charset="-128"/>
                <a:ea typeface="Meiryo UI" panose="020B0604030504040204" pitchFamily="50" charset="-128"/>
              </a:rPr>
              <a:t>空間（仮想空間）で安全に実習を行う手順を覚えたうえで、フィジカル空間（現実空間</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での</a:t>
            </a:r>
            <a:r>
              <a:rPr lang="ja-JP" altLang="en-US" dirty="0">
                <a:latin typeface="Meiryo UI" panose="020B0604030504040204" pitchFamily="50" charset="-128"/>
                <a:ea typeface="Meiryo UI" panose="020B0604030504040204" pitchFamily="50" charset="-128"/>
              </a:rPr>
              <a:t>実習</a:t>
            </a:r>
            <a:r>
              <a:rPr lang="ja-JP" altLang="en-US" dirty="0" smtClean="0">
                <a:latin typeface="Meiryo UI" panose="020B0604030504040204" pitchFamily="50" charset="-128"/>
                <a:ea typeface="Meiryo UI" panose="020B0604030504040204" pitchFamily="50" charset="-128"/>
              </a:rPr>
              <a:t>に</a:t>
            </a:r>
            <a:r>
              <a:rPr lang="ja-JP" altLang="en-US" dirty="0">
                <a:latin typeface="Meiryo UI" panose="020B0604030504040204" pitchFamily="50" charset="-128"/>
                <a:ea typeface="Meiryo UI" panose="020B0604030504040204" pitchFamily="50" charset="-128"/>
              </a:rPr>
              <a:t>挑める</a:t>
            </a:r>
            <a:r>
              <a:rPr lang="ja-JP" altLang="en-US" dirty="0" smtClean="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また</a:t>
            </a:r>
            <a:r>
              <a:rPr lang="ja-JP" altLang="en-US" dirty="0">
                <a:latin typeface="Meiryo UI" panose="020B0604030504040204" pitchFamily="50" charset="-128"/>
                <a:ea typeface="Meiryo UI" panose="020B0604030504040204" pitchFamily="50" charset="-128"/>
              </a:rPr>
              <a:t>、現実では体験させられない</a:t>
            </a:r>
            <a:r>
              <a:rPr lang="ja-JP" altLang="en-US" b="1" dirty="0">
                <a:latin typeface="Meiryo UI" panose="020B0604030504040204" pitchFamily="50" charset="-128"/>
                <a:ea typeface="Meiryo UI" panose="020B0604030504040204" pitchFamily="50" charset="-128"/>
              </a:rPr>
              <a:t>危険体験（感電、落下、爆発、火災等）を通じて、手順や</a:t>
            </a:r>
            <a:r>
              <a:rPr lang="ja-JP" altLang="en-US" b="1" dirty="0" smtClean="0">
                <a:latin typeface="Meiryo UI" panose="020B0604030504040204" pitchFamily="50" charset="-128"/>
                <a:ea typeface="Meiryo UI" panose="020B0604030504040204" pitchFamily="50" charset="-128"/>
              </a:rPr>
              <a:t>確認</a:t>
            </a:r>
            <a:endParaRPr lang="en-US" altLang="ja-JP" b="1" dirty="0" smtClean="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　</a:t>
            </a:r>
            <a:r>
              <a:rPr lang="ja-JP" altLang="en-US" b="1" dirty="0" smtClean="0">
                <a:latin typeface="Meiryo UI" panose="020B0604030504040204" pitchFamily="50" charset="-128"/>
                <a:ea typeface="Meiryo UI" panose="020B0604030504040204" pitchFamily="50" charset="-128"/>
              </a:rPr>
              <a:t>　作業</a:t>
            </a:r>
            <a:r>
              <a:rPr lang="ja-JP" altLang="en-US" b="1" dirty="0">
                <a:latin typeface="Meiryo UI" panose="020B0604030504040204" pitchFamily="50" charset="-128"/>
                <a:ea typeface="Meiryo UI" panose="020B0604030504040204" pitchFamily="50" charset="-128"/>
              </a:rPr>
              <a:t>の</a:t>
            </a:r>
            <a:r>
              <a:rPr lang="ja-JP" altLang="en-US" b="1" dirty="0" smtClean="0">
                <a:latin typeface="Meiryo UI" panose="020B0604030504040204" pitchFamily="50" charset="-128"/>
                <a:ea typeface="Meiryo UI" panose="020B0604030504040204" pitchFamily="50" charset="-128"/>
              </a:rPr>
              <a:t>大切さを学べる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求められる教育資源</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a:t>
            </a:r>
            <a:r>
              <a:rPr lang="en-US" altLang="ja-JP" dirty="0" smtClean="0">
                <a:latin typeface="Meiryo UI" panose="020B0604030504040204" pitchFamily="50" charset="-128"/>
                <a:ea typeface="Meiryo UI" panose="020B0604030504040204" pitchFamily="50" charset="-128"/>
              </a:rPr>
              <a:t>VR</a:t>
            </a:r>
            <a:r>
              <a:rPr lang="ja-JP" altLang="en-US" dirty="0">
                <a:latin typeface="Meiryo UI" panose="020B0604030504040204" pitchFamily="50" charset="-128"/>
                <a:ea typeface="Meiryo UI" panose="020B0604030504040204" pitchFamily="50" charset="-128"/>
              </a:rPr>
              <a:t>ゴーグル、高度情報処理端末（ハイスペックコンピューター）、</a:t>
            </a:r>
          </a:p>
          <a:p>
            <a:r>
              <a:rPr lang="ja-JP" altLang="en-US" dirty="0" smtClean="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　高速無線ネットワーク環境、</a:t>
            </a:r>
            <a:r>
              <a:rPr lang="en-US" altLang="ja-JP" dirty="0">
                <a:latin typeface="Meiryo UI" panose="020B0604030504040204" pitchFamily="50" charset="-128"/>
                <a:ea typeface="Meiryo UI" panose="020B0604030504040204" pitchFamily="50" charset="-128"/>
              </a:rPr>
              <a:t>VR</a:t>
            </a:r>
            <a:r>
              <a:rPr lang="ja-JP" altLang="en-US" dirty="0">
                <a:latin typeface="Meiryo UI" panose="020B0604030504040204" pitchFamily="50" charset="-128"/>
                <a:ea typeface="Meiryo UI" panose="020B0604030504040204" pitchFamily="50" charset="-128"/>
              </a:rPr>
              <a:t>教育コンテンツ（ソフトウェア</a:t>
            </a:r>
            <a:r>
              <a:rPr lang="ja-JP" altLang="en-US"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20</a:t>
            </a:fld>
            <a:endParaRPr lang="ja-JP" altLang="en-US" dirty="0">
              <a:solidFill>
                <a:prstClr val="black">
                  <a:tint val="75000"/>
                </a:prstClr>
              </a:solidFill>
            </a:endParaRPr>
          </a:p>
        </p:txBody>
      </p:sp>
      <p:pic>
        <p:nvPicPr>
          <p:cNvPr id="21" name="図 20"/>
          <p:cNvPicPr>
            <a:picLocks noChangeAspect="1"/>
          </p:cNvPicPr>
          <p:nvPr/>
        </p:nvPicPr>
        <p:blipFill rotWithShape="1">
          <a:blip r:embed="rId2"/>
          <a:srcRect t="21999"/>
          <a:stretch/>
        </p:blipFill>
        <p:spPr>
          <a:xfrm>
            <a:off x="2062362" y="4648159"/>
            <a:ext cx="3361114" cy="1918090"/>
          </a:xfrm>
          <a:prstGeom prst="rect">
            <a:avLst/>
          </a:prstGeom>
        </p:spPr>
      </p:pic>
      <p:pic>
        <p:nvPicPr>
          <p:cNvPr id="22" name="図 21"/>
          <p:cNvPicPr>
            <a:picLocks noChangeAspect="1"/>
          </p:cNvPicPr>
          <p:nvPr/>
        </p:nvPicPr>
        <p:blipFill>
          <a:blip r:embed="rId3"/>
          <a:stretch>
            <a:fillRect/>
          </a:stretch>
        </p:blipFill>
        <p:spPr>
          <a:xfrm>
            <a:off x="5492933" y="4024592"/>
            <a:ext cx="2402751" cy="1526832"/>
          </a:xfrm>
          <a:prstGeom prst="rect">
            <a:avLst/>
          </a:prstGeom>
        </p:spPr>
      </p:pic>
      <p:pic>
        <p:nvPicPr>
          <p:cNvPr id="11" name="図 10"/>
          <p:cNvPicPr>
            <a:picLocks noChangeAspect="1"/>
          </p:cNvPicPr>
          <p:nvPr/>
        </p:nvPicPr>
        <p:blipFill>
          <a:blip r:embed="rId4"/>
          <a:stretch>
            <a:fillRect/>
          </a:stretch>
        </p:blipFill>
        <p:spPr>
          <a:xfrm>
            <a:off x="612512" y="4097812"/>
            <a:ext cx="1380393" cy="1380393"/>
          </a:xfrm>
          <a:prstGeom prst="rect">
            <a:avLst/>
          </a:prstGeom>
        </p:spPr>
      </p:pic>
      <p:pic>
        <p:nvPicPr>
          <p:cNvPr id="5" name="図 4"/>
          <p:cNvPicPr>
            <a:picLocks noChangeAspect="1"/>
          </p:cNvPicPr>
          <p:nvPr/>
        </p:nvPicPr>
        <p:blipFill>
          <a:blip r:embed="rId5"/>
          <a:stretch>
            <a:fillRect/>
          </a:stretch>
        </p:blipFill>
        <p:spPr>
          <a:xfrm>
            <a:off x="9360444" y="4603010"/>
            <a:ext cx="1996825" cy="2041003"/>
          </a:xfrm>
          <a:prstGeom prst="rect">
            <a:avLst/>
          </a:prstGeom>
        </p:spPr>
      </p:pic>
      <p:sp>
        <p:nvSpPr>
          <p:cNvPr id="13" name="角丸四角形 12"/>
          <p:cNvSpPr/>
          <p:nvPr/>
        </p:nvSpPr>
        <p:spPr>
          <a:xfrm>
            <a:off x="2472595" y="4014611"/>
            <a:ext cx="2540647" cy="374571"/>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サイバー空間（仮想空間）</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15" name="角丸四角形 14"/>
          <p:cNvSpPr/>
          <p:nvPr/>
        </p:nvSpPr>
        <p:spPr>
          <a:xfrm>
            <a:off x="9052360" y="4030918"/>
            <a:ext cx="2612995" cy="374571"/>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spcAft>
                <a:spcPts val="0"/>
              </a:spcAft>
            </a:pPr>
            <a:r>
              <a:rPr lang="ja-JP" altLang="en-US" sz="1600" dirty="0" smtClean="0">
                <a:solidFill>
                  <a:sysClr val="windowText" lastClr="000000"/>
                </a:solidFill>
                <a:latin typeface="Meiryo UI" panose="020B0604030504040204" pitchFamily="50" charset="-128"/>
                <a:ea typeface="Meiryo UI" panose="020B0604030504040204" pitchFamily="50" charset="-128"/>
                <a:cs typeface="Times New Roman" panose="02020603050405020304" pitchFamily="18" charset="0"/>
              </a:rPr>
              <a:t>フィジカル空間（現実空間）</a:t>
            </a:r>
            <a:endParaRPr lang="ja-JP"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 name="右矢印 7"/>
          <p:cNvSpPr/>
          <p:nvPr/>
        </p:nvSpPr>
        <p:spPr>
          <a:xfrm>
            <a:off x="8250157" y="5127207"/>
            <a:ext cx="650907" cy="992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8439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469231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２ー時代に即した基礎・基本への対応（参考）</a:t>
            </a: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26" name="テキスト ボックス 25"/>
          <p:cNvSpPr txBox="1"/>
          <p:nvPr/>
        </p:nvSpPr>
        <p:spPr>
          <a:xfrm>
            <a:off x="1007550" y="1004982"/>
            <a:ext cx="10583093" cy="5724644"/>
          </a:xfrm>
          <a:prstGeom prst="rect">
            <a:avLst/>
          </a:prstGeom>
          <a:noFill/>
          <a:ln>
            <a:noFill/>
          </a:ln>
        </p:spPr>
        <p:txBody>
          <a:bodyPr wrap="square" rtlCol="0">
            <a:spAutoFit/>
          </a:bodyPr>
          <a:lstStyle/>
          <a:p>
            <a:r>
              <a:rPr lang="en-US" altLang="ja-JP" sz="2400" dirty="0" smtClean="0">
                <a:latin typeface="Meiryo UI" panose="020B0604030504040204" pitchFamily="50" charset="-128"/>
                <a:ea typeface="Meiryo UI" panose="020B0604030504040204" pitchFamily="50" charset="-128"/>
              </a:rPr>
              <a:t>AI</a:t>
            </a:r>
            <a:r>
              <a:rPr lang="ja-JP" altLang="en-US" sz="2400" dirty="0" smtClean="0">
                <a:latin typeface="Meiryo UI" panose="020B0604030504040204" pitchFamily="50" charset="-128"/>
                <a:ea typeface="Meiryo UI" panose="020B0604030504040204" pitchFamily="50" charset="-128"/>
              </a:rPr>
              <a:t>技術に関する事例</a:t>
            </a:r>
            <a:endParaRPr lang="ja-JP" altLang="en-US" sz="2000" i="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i="1" dirty="0">
                <a:latin typeface="Meiryo UI" panose="020B0604030504040204" pitchFamily="50" charset="-128"/>
                <a:ea typeface="Meiryo UI" panose="020B0604030504040204" pitchFamily="50" charset="-128"/>
              </a:rPr>
              <a:t>ＡＩの将来性</a:t>
            </a:r>
          </a:p>
          <a:p>
            <a:r>
              <a:rPr lang="ja-JP" altLang="en-US" i="1" dirty="0">
                <a:latin typeface="Meiryo UI" panose="020B0604030504040204" pitchFamily="50" charset="-128"/>
                <a:ea typeface="Meiryo UI" panose="020B0604030504040204" pitchFamily="50" charset="-128"/>
              </a:rPr>
              <a:t>　</a:t>
            </a:r>
            <a:r>
              <a:rPr lang="ja-JP" altLang="en-US" i="1" dirty="0" smtClean="0">
                <a:latin typeface="Meiryo UI" panose="020B0604030504040204" pitchFamily="50" charset="-128"/>
                <a:ea typeface="Meiryo UI" panose="020B0604030504040204" pitchFamily="50" charset="-128"/>
              </a:rPr>
              <a:t>　　人口</a:t>
            </a:r>
            <a:r>
              <a:rPr lang="ja-JP" altLang="en-US" i="1" dirty="0">
                <a:latin typeface="Meiryo UI" panose="020B0604030504040204" pitchFamily="50" charset="-128"/>
                <a:ea typeface="Meiryo UI" panose="020B0604030504040204" pitchFamily="50" charset="-128"/>
              </a:rPr>
              <a:t>減少社会における経済活動の維持をはじめ、更なる経済発展の切り札として期待されている</a:t>
            </a:r>
            <a:r>
              <a:rPr lang="ja-JP" altLang="en-US" i="1" dirty="0" smtClean="0">
                <a:latin typeface="Meiryo UI" panose="020B0604030504040204" pitchFamily="50" charset="-128"/>
                <a:ea typeface="Meiryo UI" panose="020B0604030504040204" pitchFamily="50" charset="-128"/>
              </a:rPr>
              <a:t>。</a:t>
            </a:r>
            <a:endParaRPr lang="en-US" altLang="ja-JP" i="1" dirty="0" smtClean="0">
              <a:latin typeface="Meiryo UI" panose="020B0604030504040204" pitchFamily="50" charset="-128"/>
              <a:ea typeface="Meiryo UI" panose="020B0604030504040204" pitchFamily="50" charset="-128"/>
            </a:endParaRPr>
          </a:p>
          <a:p>
            <a:r>
              <a:rPr lang="ja-JP" altLang="en-US" i="1" dirty="0">
                <a:latin typeface="Meiryo UI" panose="020B0604030504040204" pitchFamily="50" charset="-128"/>
                <a:ea typeface="Meiryo UI" panose="020B0604030504040204" pitchFamily="50" charset="-128"/>
              </a:rPr>
              <a:t>　</a:t>
            </a:r>
            <a:r>
              <a:rPr lang="ja-JP" altLang="en-US" i="1" dirty="0" smtClean="0">
                <a:latin typeface="Meiryo UI" panose="020B0604030504040204" pitchFamily="50" charset="-128"/>
                <a:ea typeface="Meiryo UI" panose="020B0604030504040204" pitchFamily="50" charset="-128"/>
              </a:rPr>
              <a:t>　　物流</a:t>
            </a:r>
            <a:r>
              <a:rPr lang="ja-JP" altLang="en-US" i="1" dirty="0">
                <a:latin typeface="Meiryo UI" panose="020B0604030504040204" pitchFamily="50" charset="-128"/>
                <a:ea typeface="Meiryo UI" panose="020B0604030504040204" pitchFamily="50" charset="-128"/>
              </a:rPr>
              <a:t>拠点</a:t>
            </a:r>
            <a:r>
              <a:rPr lang="ja-JP" altLang="en-US" i="1" dirty="0" smtClean="0">
                <a:latin typeface="Meiryo UI" panose="020B0604030504040204" pitchFamily="50" charset="-128"/>
                <a:ea typeface="Meiryo UI" panose="020B0604030504040204" pitchFamily="50" charset="-128"/>
              </a:rPr>
              <a:t>での</a:t>
            </a:r>
            <a:r>
              <a:rPr lang="ja-JP" altLang="en-US" i="1" dirty="0">
                <a:latin typeface="Meiryo UI" panose="020B0604030504040204" pitchFamily="50" charset="-128"/>
                <a:ea typeface="Meiryo UI" panose="020B0604030504040204" pitchFamily="50" charset="-128"/>
              </a:rPr>
              <a:t>自動ピッキング作業等で既に活用されている。</a:t>
            </a:r>
          </a:p>
          <a:p>
            <a:endParaRPr lang="en-US" altLang="ja-JP" i="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i="1" dirty="0">
                <a:latin typeface="Meiryo UI" panose="020B0604030504040204" pitchFamily="50" charset="-128"/>
                <a:ea typeface="Meiryo UI" panose="020B0604030504040204" pitchFamily="50" charset="-128"/>
              </a:rPr>
              <a:t>ＡＩ 技術分野の種類</a:t>
            </a:r>
          </a:p>
          <a:p>
            <a:pPr marL="180975" indent="-180975">
              <a:buFont typeface="Wingdings" pitchFamily="2" charset="2"/>
              <a:buChar char="Ø"/>
            </a:pPr>
            <a:endParaRPr lang="en-US" altLang="ja-JP" i="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i="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i="1" dirty="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i="1"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endParaRPr lang="en-US" altLang="ja-JP" i="1" dirty="0" smtClean="0">
              <a:latin typeface="Meiryo UI" panose="020B0604030504040204" pitchFamily="50" charset="-128"/>
              <a:ea typeface="Meiryo UI" panose="020B0604030504040204" pitchFamily="50" charset="-128"/>
            </a:endParaRPr>
          </a:p>
          <a:p>
            <a:endParaRPr lang="en-US" altLang="ja-JP" i="1" dirty="0" smtClean="0">
              <a:latin typeface="Meiryo UI" panose="020B0604030504040204" pitchFamily="50" charset="-128"/>
              <a:ea typeface="Meiryo UI" panose="020B0604030504040204" pitchFamily="50" charset="-128"/>
            </a:endParaRPr>
          </a:p>
          <a:p>
            <a:endParaRPr lang="en-US" altLang="ja-JP" i="1" dirty="0">
              <a:latin typeface="Meiryo UI" panose="020B0604030504040204" pitchFamily="50" charset="-128"/>
              <a:ea typeface="Meiryo UI" panose="020B0604030504040204" pitchFamily="50" charset="-128"/>
            </a:endParaRPr>
          </a:p>
          <a:p>
            <a:endParaRPr lang="en-US" altLang="ja-JP" i="1" dirty="0" smtClean="0">
              <a:latin typeface="Meiryo UI" panose="020B0604030504040204" pitchFamily="50" charset="-128"/>
              <a:ea typeface="Meiryo UI" panose="020B0604030504040204" pitchFamily="50" charset="-128"/>
            </a:endParaRPr>
          </a:p>
          <a:p>
            <a:endParaRPr lang="en-US" altLang="ja-JP" i="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i="1" dirty="0">
                <a:latin typeface="Meiryo UI" panose="020B0604030504040204" pitchFamily="50" charset="-128"/>
                <a:ea typeface="Meiryo UI" panose="020B0604030504040204" pitchFamily="50" charset="-128"/>
              </a:rPr>
              <a:t>工業系高校で扱う技術分野と学習内容</a:t>
            </a:r>
          </a:p>
          <a:p>
            <a:r>
              <a:rPr lang="ja-JP" altLang="en-US" i="1" dirty="0">
                <a:latin typeface="Meiryo UI" panose="020B0604030504040204" pitchFamily="50" charset="-128"/>
                <a:ea typeface="Meiryo UI" panose="020B0604030504040204" pitchFamily="50" charset="-128"/>
              </a:rPr>
              <a:t>　</a:t>
            </a:r>
            <a:r>
              <a:rPr lang="ja-JP" altLang="en-US" i="1" dirty="0" smtClean="0">
                <a:latin typeface="Meiryo UI" panose="020B0604030504040204" pitchFamily="50" charset="-128"/>
                <a:ea typeface="Meiryo UI" panose="020B0604030504040204" pitchFamily="50" charset="-128"/>
              </a:rPr>
              <a:t>　・</a:t>
            </a:r>
            <a:r>
              <a:rPr lang="ja-JP" altLang="en-US" i="1" dirty="0">
                <a:latin typeface="Meiryo UI" panose="020B0604030504040204" pitchFamily="50" charset="-128"/>
                <a:ea typeface="Meiryo UI" panose="020B0604030504040204" pitchFamily="50" charset="-128"/>
              </a:rPr>
              <a:t>回帰分析で使用する数学理論およびその実装技法　　・機械制御で使用するフィードバック制御技術</a:t>
            </a:r>
          </a:p>
          <a:p>
            <a:endParaRPr lang="en-US" altLang="ja-JP" i="1" dirty="0" smtClean="0">
              <a:latin typeface="Meiryo UI" panose="020B0604030504040204" pitchFamily="50" charset="-128"/>
              <a:ea typeface="Meiryo UI" panose="020B0604030504040204" pitchFamily="50" charset="-128"/>
            </a:endParaRPr>
          </a:p>
          <a:p>
            <a:r>
              <a:rPr lang="en-US" altLang="ja-JP" i="1" dirty="0" smtClean="0">
                <a:latin typeface="Meiryo UI" panose="020B0604030504040204" pitchFamily="50" charset="-128"/>
                <a:ea typeface="Meiryo UI" panose="020B0604030504040204" pitchFamily="50" charset="-128"/>
              </a:rPr>
              <a:t>【</a:t>
            </a:r>
            <a:r>
              <a:rPr lang="ja-JP" altLang="en-US" i="1" dirty="0">
                <a:latin typeface="Meiryo UI" panose="020B0604030504040204" pitchFamily="50" charset="-128"/>
                <a:ea typeface="Meiryo UI" panose="020B0604030504040204" pitchFamily="50" charset="-128"/>
              </a:rPr>
              <a:t>求められる教育資源</a:t>
            </a:r>
            <a:r>
              <a:rPr lang="en-US" altLang="ja-JP" i="1" dirty="0">
                <a:latin typeface="Meiryo UI" panose="020B0604030504040204" pitchFamily="50" charset="-128"/>
                <a:ea typeface="Meiryo UI" panose="020B0604030504040204" pitchFamily="50" charset="-128"/>
              </a:rPr>
              <a:t>】</a:t>
            </a:r>
          </a:p>
          <a:p>
            <a:r>
              <a:rPr lang="ja-JP" altLang="en-US" i="1" dirty="0">
                <a:latin typeface="Meiryo UI" panose="020B0604030504040204" pitchFamily="50" charset="-128"/>
                <a:ea typeface="Meiryo UI" panose="020B0604030504040204" pitchFamily="50" charset="-128"/>
              </a:rPr>
              <a:t>　高度情報処理端末（ハイスペックコンピューター）、電子工作部品類（シングルボードコンピュータ、センサー類</a:t>
            </a:r>
            <a:r>
              <a:rPr lang="ja-JP" altLang="en-US" i="1" dirty="0" smtClean="0">
                <a:latin typeface="Meiryo UI" panose="020B0604030504040204" pitchFamily="50" charset="-128"/>
                <a:ea typeface="Meiryo UI" panose="020B0604030504040204" pitchFamily="50" charset="-128"/>
              </a:rPr>
              <a:t>）</a:t>
            </a:r>
            <a:endParaRPr lang="ja-JP" altLang="en-US" i="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0650548" y="549371"/>
            <a:ext cx="1457337" cy="2642134"/>
          </a:xfrm>
          <a:prstGeom prst="rect">
            <a:avLst/>
          </a:prstGeom>
        </p:spPr>
      </p:pic>
      <p:graphicFrame>
        <p:nvGraphicFramePr>
          <p:cNvPr id="10" name="表 9"/>
          <p:cNvGraphicFramePr>
            <a:graphicFrameLocks noGrp="1"/>
          </p:cNvGraphicFramePr>
          <p:nvPr>
            <p:extLst>
              <p:ext uri="{D42A27DB-BD31-4B8C-83A1-F6EECF244321}">
                <p14:modId xmlns:p14="http://schemas.microsoft.com/office/powerpoint/2010/main" val="2615885186"/>
              </p:ext>
            </p:extLst>
          </p:nvPr>
        </p:nvGraphicFramePr>
        <p:xfrm>
          <a:off x="434823" y="2943431"/>
          <a:ext cx="11367639" cy="1838960"/>
        </p:xfrm>
        <a:graphic>
          <a:graphicData uri="http://schemas.openxmlformats.org/drawingml/2006/table">
            <a:tbl>
              <a:tblPr firstRow="1" bandRow="1">
                <a:tableStyleId>{69012ECD-51FC-41F1-AA8D-1B2483CD663E}</a:tableStyleId>
              </a:tblPr>
              <a:tblGrid>
                <a:gridCol w="2280696">
                  <a:extLst>
                    <a:ext uri="{9D8B030D-6E8A-4147-A177-3AD203B41FA5}">
                      <a16:colId xmlns:a16="http://schemas.microsoft.com/office/drawing/2014/main" val="3098133525"/>
                    </a:ext>
                  </a:extLst>
                </a:gridCol>
                <a:gridCol w="5325050">
                  <a:extLst>
                    <a:ext uri="{9D8B030D-6E8A-4147-A177-3AD203B41FA5}">
                      <a16:colId xmlns:a16="http://schemas.microsoft.com/office/drawing/2014/main" val="1727748543"/>
                    </a:ext>
                  </a:extLst>
                </a:gridCol>
                <a:gridCol w="3761893">
                  <a:extLst>
                    <a:ext uri="{9D8B030D-6E8A-4147-A177-3AD203B41FA5}">
                      <a16:colId xmlns:a16="http://schemas.microsoft.com/office/drawing/2014/main" val="696480493"/>
                    </a:ext>
                  </a:extLst>
                </a:gridCol>
              </a:tblGrid>
              <a:tr h="370840">
                <a:tc>
                  <a:txBody>
                    <a:bodyPr/>
                    <a:lstStyle/>
                    <a:p>
                      <a:pPr algn="ctr"/>
                      <a:r>
                        <a:rPr kumimoji="1" lang="ja-JP" altLang="en-US" sz="1500" dirty="0" smtClean="0">
                          <a:latin typeface="Meiryo UI" panose="020B0604030504040204" pitchFamily="50" charset="-128"/>
                          <a:ea typeface="Meiryo UI" panose="020B0604030504040204" pitchFamily="50" charset="-128"/>
                        </a:rPr>
                        <a:t>技術分野</a:t>
                      </a:r>
                      <a:endParaRPr kumimoji="1" lang="ja-JP" altLang="en-US" sz="15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1500" dirty="0" smtClean="0">
                          <a:latin typeface="Meiryo UI" panose="020B0604030504040204" pitchFamily="50" charset="-128"/>
                          <a:ea typeface="Meiryo UI" panose="020B0604030504040204" pitchFamily="50" charset="-128"/>
                        </a:rPr>
                        <a:t>技術の概要</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500" dirty="0" smtClean="0">
                          <a:latin typeface="Meiryo UI" panose="020B0604030504040204" pitchFamily="50" charset="-128"/>
                          <a:ea typeface="Meiryo UI" panose="020B0604030504040204" pitchFamily="50" charset="-128"/>
                        </a:rPr>
                        <a:t>活用されている場面</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50117013"/>
                  </a:ext>
                </a:extLst>
              </a:tr>
              <a:tr h="370840">
                <a:tc>
                  <a:txBody>
                    <a:bodyPr/>
                    <a:lstStyle/>
                    <a:p>
                      <a:r>
                        <a:rPr kumimoji="1" lang="ja-JP" altLang="en-US" sz="1500" dirty="0" smtClean="0">
                          <a:latin typeface="Meiryo UI" panose="020B0604030504040204" pitchFamily="50" charset="-128"/>
                          <a:ea typeface="Meiryo UI" panose="020B0604030504040204" pitchFamily="50" charset="-128"/>
                        </a:rPr>
                        <a:t>深層学習</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（ディープラーニング）</a:t>
                      </a:r>
                      <a:endParaRPr kumimoji="1" lang="ja-JP" altLang="en-US" sz="15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データの特徴（パターン）と分類（ラベル）をデータベースに蓄積し、検証対象のデータに対してその分類を類推する。</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カスタマーサポート（</a:t>
                      </a:r>
                      <a:r>
                        <a:rPr kumimoji="1" lang="en-US" altLang="ja-JP" sz="1500" dirty="0" smtClean="0">
                          <a:latin typeface="Meiryo UI" panose="020B0604030504040204" pitchFamily="50" charset="-128"/>
                          <a:ea typeface="Meiryo UI" panose="020B0604030504040204" pitchFamily="50" charset="-128"/>
                        </a:rPr>
                        <a:t>AI</a:t>
                      </a:r>
                      <a:r>
                        <a:rPr kumimoji="1" lang="en-US" altLang="ja-JP" sz="1500" baseline="0" dirty="0" smtClean="0">
                          <a:latin typeface="Meiryo UI" panose="020B0604030504040204" pitchFamily="50" charset="-128"/>
                          <a:ea typeface="Meiryo UI" panose="020B0604030504040204" pitchFamily="50" charset="-128"/>
                        </a:rPr>
                        <a:t> </a:t>
                      </a:r>
                      <a:r>
                        <a:rPr kumimoji="1" lang="ja-JP" altLang="en-US" sz="1500" dirty="0" smtClean="0">
                          <a:latin typeface="Meiryo UI" panose="020B0604030504040204" pitchFamily="50" charset="-128"/>
                          <a:ea typeface="Meiryo UI" panose="020B0604030504040204" pitchFamily="50" charset="-128"/>
                        </a:rPr>
                        <a:t>チャット）機能、顔認証システム　等</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59791120"/>
                  </a:ext>
                </a:extLst>
              </a:tr>
              <a:tr h="370840">
                <a:tc>
                  <a:txBody>
                    <a:bodyPr/>
                    <a:lstStyle/>
                    <a:p>
                      <a:r>
                        <a:rPr kumimoji="1" lang="ja-JP" altLang="en-US" sz="1500" dirty="0" smtClean="0">
                          <a:latin typeface="Meiryo UI" panose="020B0604030504040204" pitchFamily="50" charset="-128"/>
                          <a:ea typeface="Meiryo UI" panose="020B0604030504040204" pitchFamily="50" charset="-128"/>
                        </a:rPr>
                        <a:t>回帰分析</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（データ解析）</a:t>
                      </a:r>
                      <a:endParaRPr kumimoji="1" lang="ja-JP" altLang="en-US" sz="15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種類の異なる複数のデータ同士の関連を数式化し、観測値と数式により予測値（論理値）を導出する。</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気象予報、売上高予測、人流予測　等</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07634514"/>
                  </a:ext>
                </a:extLst>
              </a:tr>
              <a:tr h="370840">
                <a:tc>
                  <a:txBody>
                    <a:bodyPr/>
                    <a:lstStyle/>
                    <a:p>
                      <a:r>
                        <a:rPr kumimoji="1" lang="ja-JP" altLang="en-US" sz="1500" dirty="0" smtClean="0">
                          <a:latin typeface="Meiryo UI" panose="020B0604030504040204" pitchFamily="50" charset="-128"/>
                          <a:ea typeface="Meiryo UI" panose="020B0604030504040204" pitchFamily="50" charset="-128"/>
                        </a:rPr>
                        <a:t>機械制御</a:t>
                      </a:r>
                      <a:endParaRPr kumimoji="1" lang="en-US" altLang="ja-JP" sz="1500" dirty="0" smtClean="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センサー類の観測値を集約し、機械の駆動部を制御する。</a:t>
                      </a:r>
                      <a:endParaRPr kumimoji="1" lang="en-US" altLang="ja-JP" sz="15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ピッキング作業システム、ドローン飛行制御　等</a:t>
                      </a:r>
                      <a:endParaRPr kumimoji="1" lang="en-US" altLang="ja-JP" sz="15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83478969"/>
                  </a:ext>
                </a:extLst>
              </a:tr>
            </a:tbl>
          </a:graphicData>
        </a:graphic>
      </p:graphicFrame>
    </p:spTree>
    <p:extLst>
      <p:ext uri="{BB962C8B-B14F-4D97-AF65-F5344CB8AC3E}">
        <p14:creationId xmlns:p14="http://schemas.microsoft.com/office/powerpoint/2010/main" val="3526275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4" name="正方形/長方形 3"/>
          <p:cNvSpPr/>
          <p:nvPr/>
        </p:nvSpPr>
        <p:spPr>
          <a:xfrm>
            <a:off x="1704145" y="135083"/>
            <a:ext cx="4692310"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２ー時代に即した基礎・基本への対応（参考）</a:t>
            </a:r>
          </a:p>
        </p:txBody>
      </p:sp>
      <p:sp>
        <p:nvSpPr>
          <p:cNvPr id="9" name="スライド番号プレースホルダー 2"/>
          <p:cNvSpPr>
            <a:spLocks noGrp="1"/>
          </p:cNvSpPr>
          <p:nvPr>
            <p:ph type="sldNum" sz="quarter" idx="12"/>
          </p:nvPr>
        </p:nvSpPr>
        <p:spPr>
          <a:xfrm>
            <a:off x="9796485" y="6550372"/>
            <a:ext cx="2311400" cy="365125"/>
          </a:xfrm>
        </p:spPr>
        <p:txBody>
          <a:bodyPr/>
          <a:lstStyle/>
          <a:p>
            <a:fld id="{AC1F0867-EFB9-42FF-BF2D-7B625E83DED1}" type="slidenum">
              <a:rPr lang="ja-JP" altLang="en-US" smtClean="0">
                <a:solidFill>
                  <a:prstClr val="black">
                    <a:tint val="75000"/>
                  </a:prstClr>
                </a:solidFill>
              </a:rPr>
              <a:pPr/>
              <a:t>22</a:t>
            </a:fld>
            <a:endParaRPr lang="ja-JP" altLang="en-US" dirty="0">
              <a:solidFill>
                <a:prstClr val="black">
                  <a:tint val="75000"/>
                </a:prstClr>
              </a:solidFill>
            </a:endParaRPr>
          </a:p>
        </p:txBody>
      </p:sp>
      <p:sp>
        <p:nvSpPr>
          <p:cNvPr id="26" name="テキスト ボックス 25"/>
          <p:cNvSpPr txBox="1"/>
          <p:nvPr/>
        </p:nvSpPr>
        <p:spPr>
          <a:xfrm>
            <a:off x="820571" y="1048790"/>
            <a:ext cx="10583093" cy="5447645"/>
          </a:xfrm>
          <a:prstGeom prst="rect">
            <a:avLst/>
          </a:prstGeom>
          <a:noFill/>
          <a:ln>
            <a:noFill/>
          </a:ln>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メタバース（インターネット上の仮想的な空間）を活用した事例</a:t>
            </a:r>
            <a:endParaRPr lang="en-US" altLang="ja-JP" sz="2400"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メタバースの将来性</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メタバース</a:t>
            </a:r>
            <a:r>
              <a:rPr lang="ja-JP" altLang="en-US" dirty="0">
                <a:latin typeface="Meiryo UI" panose="020B0604030504040204" pitchFamily="50" charset="-128"/>
                <a:ea typeface="Meiryo UI" panose="020B0604030504040204" pitchFamily="50" charset="-128"/>
              </a:rPr>
              <a:t>は従来のインターネットの利点に加え仮想体験を伴うことから、人が集う新たなシーン</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すなわち</a:t>
            </a:r>
            <a:r>
              <a:rPr lang="ja-JP" altLang="en-US" dirty="0">
                <a:latin typeface="Meiryo UI" panose="020B0604030504040204" pitchFamily="50" charset="-128"/>
                <a:ea typeface="Meiryo UI" panose="020B0604030504040204" pitchFamily="50" charset="-128"/>
              </a:rPr>
              <a:t>新た</a:t>
            </a:r>
            <a:r>
              <a:rPr lang="ja-JP" altLang="en-US" dirty="0" smtClean="0">
                <a:latin typeface="Meiryo UI" panose="020B0604030504040204" pitchFamily="50" charset="-128"/>
                <a:ea typeface="Meiryo UI" panose="020B0604030504040204" pitchFamily="50" charset="-128"/>
              </a:rPr>
              <a:t>な経済</a:t>
            </a:r>
            <a:r>
              <a:rPr lang="ja-JP" altLang="en-US" dirty="0">
                <a:latin typeface="Meiryo UI" panose="020B0604030504040204" pitchFamily="50" charset="-128"/>
                <a:ea typeface="Meiryo UI" panose="020B0604030504040204" pitchFamily="50" charset="-128"/>
              </a:rPr>
              <a:t>活動のステージとして注目されている</a:t>
            </a:r>
            <a:r>
              <a:rPr lang="ja-JP" altLang="en-US" dirty="0" smtClean="0">
                <a:latin typeface="Meiryo UI" panose="020B0604030504040204" pitchFamily="50" charset="-128"/>
                <a:ea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smtClean="0">
                <a:latin typeface="Meiryo UI" panose="020B0604030504040204" pitchFamily="50" charset="-128"/>
                <a:ea typeface="Meiryo UI" panose="020B0604030504040204" pitchFamily="50" charset="-128"/>
              </a:rPr>
              <a:t>学習</a:t>
            </a:r>
            <a:r>
              <a:rPr lang="ja-JP" altLang="en-US" dirty="0">
                <a:latin typeface="Meiryo UI" panose="020B0604030504040204" pitchFamily="50" charset="-128"/>
                <a:ea typeface="Meiryo UI" panose="020B0604030504040204" pitchFamily="50" charset="-128"/>
              </a:rPr>
              <a:t>により身につく力</a:t>
            </a: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メタバース</a:t>
            </a:r>
            <a:r>
              <a:rPr lang="ja-JP" altLang="en-US" dirty="0">
                <a:latin typeface="Meiryo UI" panose="020B0604030504040204" pitchFamily="50" charset="-128"/>
                <a:ea typeface="Meiryo UI" panose="020B0604030504040204" pitchFamily="50" charset="-128"/>
              </a:rPr>
              <a:t>空間に独自の建造物やアイテムを置き、人が集う仮想空間で視覚要素や情報</a:t>
            </a:r>
            <a:r>
              <a:rPr lang="ja-JP" altLang="en-US" dirty="0" smtClean="0">
                <a:latin typeface="Meiryo UI" panose="020B0604030504040204" pitchFamily="50" charset="-128"/>
                <a:ea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共有</a:t>
            </a:r>
            <a:r>
              <a:rPr lang="ja-JP" altLang="en-US" dirty="0">
                <a:latin typeface="Meiryo UI" panose="020B0604030504040204" pitchFamily="50" charset="-128"/>
                <a:ea typeface="Meiryo UI" panose="020B0604030504040204" pitchFamily="50" charset="-128"/>
              </a:rPr>
              <a:t>する仕組み</a:t>
            </a:r>
            <a:r>
              <a:rPr lang="ja-JP" altLang="en-US" dirty="0" smtClean="0">
                <a:latin typeface="Meiryo UI" panose="020B0604030504040204" pitchFamily="50" charset="-128"/>
                <a:ea typeface="Meiryo UI" panose="020B0604030504040204" pitchFamily="50" charset="-128"/>
              </a:rPr>
              <a:t>を作る</a:t>
            </a:r>
            <a:r>
              <a:rPr lang="ja-JP" altLang="en-US" dirty="0">
                <a:latin typeface="Meiryo UI" panose="020B0604030504040204" pitchFamily="50" charset="-128"/>
                <a:ea typeface="Meiryo UI" panose="020B0604030504040204" pitchFamily="50" charset="-128"/>
              </a:rPr>
              <a:t>ことができる。</a:t>
            </a:r>
          </a:p>
          <a:p>
            <a:pPr marL="180975" indent="-180975">
              <a:buFont typeface="Wingdings" pitchFamily="2" charset="2"/>
              <a:buChar char="Ø"/>
            </a:pPr>
            <a:endParaRPr lang="en-US" altLang="ja-JP" dirty="0" smtClean="0">
              <a:latin typeface="Meiryo UI" panose="020B0604030504040204" pitchFamily="50" charset="-128"/>
              <a:ea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求められる技術とツール</a:t>
            </a:r>
            <a:r>
              <a:rPr lang="en-US" altLang="ja-JP" dirty="0" smtClean="0">
                <a:latin typeface="Meiryo UI" panose="020B0604030504040204" pitchFamily="50" charset="-128"/>
                <a:ea typeface="Meiryo UI" panose="020B0604030504040204" pitchFamily="50" charset="-128"/>
              </a:rPr>
              <a:t>】</a:t>
            </a:r>
          </a:p>
          <a:p>
            <a:endParaRPr lang="en-US" altLang="ja-JP" dirty="0" smtClean="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求められる教育資源</a:t>
            </a:r>
            <a:r>
              <a:rPr lang="en-US" altLang="ja-JP" dirty="0">
                <a:latin typeface="Meiryo UI" panose="020B0604030504040204" pitchFamily="50" charset="-128"/>
                <a:ea typeface="Meiryo UI" panose="020B0604030504040204" pitchFamily="50" charset="-128"/>
              </a:rPr>
              <a:t>】</a:t>
            </a:r>
          </a:p>
          <a:p>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　高度</a:t>
            </a:r>
            <a:r>
              <a:rPr lang="ja-JP" altLang="en-US" dirty="0">
                <a:latin typeface="Meiryo UI" panose="020B0604030504040204" pitchFamily="50" charset="-128"/>
                <a:ea typeface="Meiryo UI" panose="020B0604030504040204" pitchFamily="50" charset="-128"/>
              </a:rPr>
              <a:t>情報処理端末（ハイスペックコンピューター）</a:t>
            </a:r>
            <a:r>
              <a:rPr lang="ja-JP" altLang="en-US" dirty="0" smtClean="0">
                <a:latin typeface="Meiryo UI" panose="020B0604030504040204" pitchFamily="50" charset="-128"/>
                <a:ea typeface="Meiryo UI" panose="020B0604030504040204" pitchFamily="50" charset="-128"/>
              </a:rPr>
              <a:t>、高速</a:t>
            </a:r>
            <a:r>
              <a:rPr lang="ja-JP" altLang="en-US" dirty="0">
                <a:latin typeface="Meiryo UI" panose="020B0604030504040204" pitchFamily="50" charset="-128"/>
                <a:ea typeface="Meiryo UI" panose="020B0604030504040204" pitchFamily="50" charset="-128"/>
              </a:rPr>
              <a:t>無線ネットワーク</a:t>
            </a:r>
            <a:r>
              <a:rPr lang="ja-JP" altLang="en-US" dirty="0" smtClean="0">
                <a:latin typeface="Meiryo UI" panose="020B0604030504040204" pitchFamily="50" charset="-128"/>
                <a:ea typeface="Meiryo UI" panose="020B0604030504040204" pitchFamily="50" charset="-128"/>
              </a:rPr>
              <a:t>環境、メタバースプラットフォーム</a:t>
            </a:r>
            <a:endParaRPr lang="en-US" altLang="ja-JP" dirty="0" smtClean="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647830620"/>
              </p:ext>
            </p:extLst>
          </p:nvPr>
        </p:nvGraphicFramePr>
        <p:xfrm>
          <a:off x="1137096" y="3998643"/>
          <a:ext cx="7710038" cy="1508760"/>
        </p:xfrm>
        <a:graphic>
          <a:graphicData uri="http://schemas.openxmlformats.org/drawingml/2006/table">
            <a:tbl>
              <a:tblPr firstRow="1" bandRow="1">
                <a:tableStyleId>{69012ECD-51FC-41F1-AA8D-1B2483CD663E}</a:tableStyleId>
              </a:tblPr>
              <a:tblGrid>
                <a:gridCol w="2235591">
                  <a:extLst>
                    <a:ext uri="{9D8B030D-6E8A-4147-A177-3AD203B41FA5}">
                      <a16:colId xmlns:a16="http://schemas.microsoft.com/office/drawing/2014/main" val="3098133525"/>
                    </a:ext>
                  </a:extLst>
                </a:gridCol>
                <a:gridCol w="5474447">
                  <a:extLst>
                    <a:ext uri="{9D8B030D-6E8A-4147-A177-3AD203B41FA5}">
                      <a16:colId xmlns:a16="http://schemas.microsoft.com/office/drawing/2014/main" val="1727748543"/>
                    </a:ext>
                  </a:extLst>
                </a:gridCol>
              </a:tblGrid>
              <a:tr h="274199">
                <a:tc>
                  <a:txBody>
                    <a:bodyPr/>
                    <a:lstStyle/>
                    <a:p>
                      <a:pPr algn="ctr"/>
                      <a:r>
                        <a:rPr kumimoji="1" lang="ja-JP" altLang="en-US" sz="1500" dirty="0" smtClean="0">
                          <a:latin typeface="Meiryo UI" panose="020B0604030504040204" pitchFamily="50" charset="-128"/>
                          <a:ea typeface="Meiryo UI" panose="020B0604030504040204" pitchFamily="50" charset="-128"/>
                        </a:rPr>
                        <a:t>技術</a:t>
                      </a:r>
                      <a:endParaRPr kumimoji="1" lang="ja-JP" altLang="en-US" sz="15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1500" dirty="0" smtClean="0">
                          <a:latin typeface="Meiryo UI" panose="020B0604030504040204" pitchFamily="50" charset="-128"/>
                          <a:ea typeface="Meiryo UI" panose="020B0604030504040204" pitchFamily="50" charset="-128"/>
                        </a:rPr>
                        <a:t>ツール</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50117013"/>
                  </a:ext>
                </a:extLst>
              </a:tr>
              <a:tr h="274199">
                <a:tc>
                  <a:txBody>
                    <a:bodyPr/>
                    <a:lstStyle/>
                    <a:p>
                      <a:r>
                        <a:rPr kumimoji="1" lang="ja-JP" altLang="en-US" sz="1500" dirty="0" smtClean="0">
                          <a:latin typeface="Meiryo UI" panose="020B0604030504040204" pitchFamily="50" charset="-128"/>
                          <a:ea typeface="Meiryo UI" panose="020B0604030504040204" pitchFamily="50" charset="-128"/>
                        </a:rPr>
                        <a:t>３</a:t>
                      </a:r>
                      <a:r>
                        <a:rPr kumimoji="1" lang="en-US" altLang="ja-JP" sz="1500" dirty="0" smtClean="0">
                          <a:latin typeface="Meiryo UI" panose="020B0604030504040204" pitchFamily="50" charset="-128"/>
                          <a:ea typeface="Meiryo UI" panose="020B0604030504040204" pitchFamily="50" charset="-128"/>
                        </a:rPr>
                        <a:t>D</a:t>
                      </a:r>
                      <a:r>
                        <a:rPr kumimoji="1" lang="ja-JP" altLang="en-US" sz="1500" dirty="0" smtClean="0">
                          <a:latin typeface="Meiryo UI" panose="020B0604030504040204" pitchFamily="50" charset="-128"/>
                          <a:ea typeface="Meiryo UI" panose="020B0604030504040204" pitchFamily="50" charset="-128"/>
                        </a:rPr>
                        <a:t>モデルデザイン技術</a:t>
                      </a:r>
                      <a:endParaRPr kumimoji="1" lang="ja-JP" altLang="en-US" sz="15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３</a:t>
                      </a:r>
                      <a:r>
                        <a:rPr kumimoji="1" lang="en-US" altLang="ja-JP" sz="1500" dirty="0" smtClean="0">
                          <a:latin typeface="Meiryo UI" panose="020B0604030504040204" pitchFamily="50" charset="-128"/>
                          <a:ea typeface="Meiryo UI" panose="020B0604030504040204" pitchFamily="50" charset="-128"/>
                        </a:rPr>
                        <a:t>D</a:t>
                      </a:r>
                      <a:r>
                        <a:rPr kumimoji="1" lang="ja-JP" altLang="en-US" sz="1500" dirty="0" smtClean="0">
                          <a:latin typeface="Meiryo UI" panose="020B0604030504040204" pitchFamily="50" charset="-128"/>
                          <a:ea typeface="Meiryo UI" panose="020B0604030504040204" pitchFamily="50" charset="-128"/>
                        </a:rPr>
                        <a:t>モデリングソフト　</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a:t>
                      </a:r>
                      <a:r>
                        <a:rPr kumimoji="1" lang="en-US" altLang="ja-JP" sz="1500" dirty="0" smtClean="0">
                          <a:latin typeface="Meiryo UI" panose="020B0604030504040204" pitchFamily="50" charset="-128"/>
                          <a:ea typeface="Meiryo UI" panose="020B0604030504040204" pitchFamily="50" charset="-128"/>
                        </a:rPr>
                        <a:t>Unity</a:t>
                      </a:r>
                      <a:r>
                        <a:rPr kumimoji="1" lang="ja-JP" altLang="en-US" sz="1500" dirty="0" err="1" smtClean="0">
                          <a:latin typeface="Meiryo UI" panose="020B0604030504040204" pitchFamily="50" charset="-128"/>
                          <a:ea typeface="Meiryo UI" panose="020B0604030504040204" pitchFamily="50" charset="-128"/>
                        </a:rPr>
                        <a:t>、</a:t>
                      </a:r>
                      <a:r>
                        <a:rPr kumimoji="1" lang="en-US" altLang="ja-JP" sz="1500" dirty="0" err="1" smtClean="0">
                          <a:latin typeface="Meiryo UI" panose="020B0604030504040204" pitchFamily="50" charset="-128"/>
                          <a:ea typeface="Meiryo UI" panose="020B0604030504040204" pitchFamily="50" charset="-128"/>
                        </a:rPr>
                        <a:t>UnrealEngine</a:t>
                      </a:r>
                      <a:r>
                        <a:rPr kumimoji="1" lang="ja-JP" altLang="en-US" sz="1500" dirty="0" err="1" smtClean="0">
                          <a:latin typeface="Meiryo UI" panose="020B0604030504040204" pitchFamily="50" charset="-128"/>
                          <a:ea typeface="Meiryo UI" panose="020B0604030504040204" pitchFamily="50" charset="-128"/>
                        </a:rPr>
                        <a:t>、</a:t>
                      </a:r>
                      <a:r>
                        <a:rPr kumimoji="1" lang="en-US" altLang="ja-JP" sz="1500" dirty="0" smtClean="0">
                          <a:latin typeface="Meiryo UI" panose="020B0604030504040204" pitchFamily="50" charset="-128"/>
                          <a:ea typeface="Meiryo UI" panose="020B0604030504040204" pitchFamily="50" charset="-128"/>
                        </a:rPr>
                        <a:t>Blender</a:t>
                      </a:r>
                      <a:r>
                        <a:rPr kumimoji="1" lang="ja-JP" altLang="en-US" sz="1500" dirty="0" smtClean="0">
                          <a:latin typeface="Meiryo UI" panose="020B0604030504040204" pitchFamily="50" charset="-128"/>
                          <a:ea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59791120"/>
                  </a:ext>
                </a:extLst>
              </a:tr>
              <a:tr h="274199">
                <a:tc>
                  <a:txBody>
                    <a:bodyPr/>
                    <a:lstStyle/>
                    <a:p>
                      <a:r>
                        <a:rPr kumimoji="1" lang="ja-JP" altLang="en-US" sz="1500" dirty="0" smtClean="0">
                          <a:latin typeface="Meiryo UI" panose="020B0604030504040204" pitchFamily="50" charset="-128"/>
                          <a:ea typeface="Meiryo UI" panose="020B0604030504040204" pitchFamily="50" charset="-128"/>
                        </a:rPr>
                        <a:t>３</a:t>
                      </a:r>
                      <a:r>
                        <a:rPr kumimoji="1" lang="en-US" altLang="ja-JP" sz="1500" dirty="0" smtClean="0">
                          <a:latin typeface="Meiryo UI" panose="020B0604030504040204" pitchFamily="50" charset="-128"/>
                          <a:ea typeface="Meiryo UI" panose="020B0604030504040204" pitchFamily="50" charset="-128"/>
                        </a:rPr>
                        <a:t>D</a:t>
                      </a:r>
                      <a:r>
                        <a:rPr kumimoji="1" lang="ja-JP" altLang="en-US" sz="1500" dirty="0" smtClean="0">
                          <a:latin typeface="Meiryo UI" panose="020B0604030504040204" pitchFamily="50" charset="-128"/>
                          <a:ea typeface="Meiryo UI" panose="020B0604030504040204" pitchFamily="50" charset="-128"/>
                        </a:rPr>
                        <a:t>モデルを動かす技術</a:t>
                      </a:r>
                      <a:endParaRPr kumimoji="1" lang="ja-JP" altLang="en-US" sz="15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プログラミングソフト　 </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a:t>
                      </a:r>
                      <a:r>
                        <a:rPr kumimoji="1" lang="en-US" altLang="ja-JP" sz="1500" dirty="0" smtClean="0">
                          <a:latin typeface="Meiryo UI" panose="020B0604030504040204" pitchFamily="50" charset="-128"/>
                          <a:ea typeface="Meiryo UI" panose="020B0604030504040204" pitchFamily="50" charset="-128"/>
                        </a:rPr>
                        <a:t>Unity</a:t>
                      </a:r>
                      <a:r>
                        <a:rPr kumimoji="1" lang="ja-JP" altLang="en-US" sz="1500" dirty="0" err="1" smtClean="0">
                          <a:latin typeface="Meiryo UI" panose="020B0604030504040204" pitchFamily="50" charset="-128"/>
                          <a:ea typeface="Meiryo UI" panose="020B0604030504040204" pitchFamily="50" charset="-128"/>
                        </a:rPr>
                        <a:t>、</a:t>
                      </a:r>
                      <a:r>
                        <a:rPr kumimoji="1" lang="en-US" altLang="ja-JP" sz="1500" dirty="0" err="1" smtClean="0">
                          <a:latin typeface="Meiryo UI" panose="020B0604030504040204" pitchFamily="50" charset="-128"/>
                          <a:ea typeface="Meiryo UI" panose="020B0604030504040204" pitchFamily="50" charset="-128"/>
                        </a:rPr>
                        <a:t>UnrealEngine</a:t>
                      </a:r>
                      <a:r>
                        <a:rPr kumimoji="1" lang="ja-JP" altLang="en-US" sz="1500" dirty="0" smtClean="0">
                          <a:latin typeface="Meiryo UI" panose="020B0604030504040204" pitchFamily="50" charset="-128"/>
                          <a:ea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07634514"/>
                  </a:ext>
                </a:extLst>
              </a:tr>
              <a:tr h="465141">
                <a:tc>
                  <a:txBody>
                    <a:bodyPr/>
                    <a:lstStyle/>
                    <a:p>
                      <a:r>
                        <a:rPr kumimoji="1" lang="ja-JP" altLang="en-US" sz="1500" dirty="0" smtClean="0">
                          <a:latin typeface="Meiryo UI" panose="020B0604030504040204" pitchFamily="50" charset="-128"/>
                          <a:ea typeface="Meiryo UI" panose="020B0604030504040204" pitchFamily="50" charset="-128"/>
                        </a:rPr>
                        <a:t>デバッグ技術</a:t>
                      </a:r>
                      <a:endParaRPr kumimoji="1" lang="en-US" altLang="ja-JP" sz="1500" dirty="0" smtClean="0">
                        <a:latin typeface="Meiryo UI" panose="020B0604030504040204" pitchFamily="50" charset="-128"/>
                        <a:ea typeface="Meiryo UI" panose="020B0604030504040204" pitchFamily="50" charset="-128"/>
                      </a:endParaRPr>
                    </a:p>
                    <a:p>
                      <a:r>
                        <a:rPr kumimoji="1" lang="ja-JP" altLang="en-US" sz="1500" dirty="0" smtClean="0">
                          <a:latin typeface="Meiryo UI" panose="020B0604030504040204" pitchFamily="50" charset="-128"/>
                          <a:ea typeface="Meiryo UI" panose="020B0604030504040204" pitchFamily="50" charset="-128"/>
                        </a:rPr>
                        <a:t>（トライ＆エラーで改善）</a:t>
                      </a:r>
                      <a:endParaRPr kumimoji="1" lang="ja-JP" altLang="en-US" sz="1500" dirty="0">
                        <a:latin typeface="Meiryo UI" panose="020B0604030504040204" pitchFamily="50" charset="-128"/>
                        <a:ea typeface="Meiryo UI" panose="020B0604030504040204" pitchFamily="50" charset="-128"/>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500" dirty="0" smtClean="0">
                          <a:latin typeface="Meiryo UI" panose="020B0604030504040204" pitchFamily="50" charset="-128"/>
                          <a:ea typeface="Meiryo UI" panose="020B0604030504040204" pitchFamily="50" charset="-128"/>
                        </a:rPr>
                        <a:t>ハイスペックパソコン（</a:t>
                      </a:r>
                      <a:r>
                        <a:rPr kumimoji="1" lang="en-US" altLang="ja-JP" sz="1500" dirty="0" smtClean="0">
                          <a:latin typeface="Meiryo UI" panose="020B0604030504040204" pitchFamily="50" charset="-128"/>
                          <a:ea typeface="Meiryo UI" panose="020B0604030504040204" pitchFamily="50" charset="-128"/>
                        </a:rPr>
                        <a:t>VR</a:t>
                      </a:r>
                      <a:r>
                        <a:rPr kumimoji="1" lang="ja-JP" altLang="en-US" sz="1500" dirty="0" smtClean="0">
                          <a:latin typeface="Meiryo UI" panose="020B0604030504040204" pitchFamily="50" charset="-128"/>
                          <a:ea typeface="Meiryo UI" panose="020B0604030504040204" pitchFamily="50" charset="-128"/>
                        </a:rPr>
                        <a:t>ゴーグル）</a:t>
                      </a:r>
                      <a:endParaRPr kumimoji="1" lang="en-US" altLang="ja-JP" sz="1500" dirty="0" smtClean="0">
                        <a:latin typeface="Meiryo UI" panose="020B0604030504040204" pitchFamily="50" charset="-128"/>
                        <a:ea typeface="Meiryo UI" panose="020B0604030504040204" pitchFamily="50" charset="-128"/>
                      </a:endParaRPr>
                    </a:p>
                    <a:p>
                      <a:r>
                        <a:rPr kumimoji="1" lang="en-US" altLang="ja-JP" sz="1500" dirty="0" smtClean="0">
                          <a:latin typeface="Meiryo UI" panose="020B0604030504040204" pitchFamily="50" charset="-128"/>
                          <a:ea typeface="Meiryo UI" panose="020B0604030504040204" pitchFamily="50" charset="-128"/>
                        </a:rPr>
                        <a:t>※VR</a:t>
                      </a:r>
                      <a:r>
                        <a:rPr kumimoji="1" lang="ja-JP" altLang="en-US" sz="1500" dirty="0" smtClean="0">
                          <a:latin typeface="Meiryo UI" panose="020B0604030504040204" pitchFamily="50" charset="-128"/>
                          <a:ea typeface="Meiryo UI" panose="020B0604030504040204" pitchFamily="50" charset="-128"/>
                        </a:rPr>
                        <a:t>ゴーグルは必ずしも必要ではない</a:t>
                      </a:r>
                      <a:endParaRPr kumimoji="1" lang="en-US" altLang="ja-JP" sz="1500" dirty="0" smtClean="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283478969"/>
                  </a:ext>
                </a:extLst>
              </a:tr>
            </a:tbl>
          </a:graphicData>
        </a:graphic>
      </p:graphicFrame>
      <p:pic>
        <p:nvPicPr>
          <p:cNvPr id="15" name="図 14"/>
          <p:cNvPicPr>
            <a:picLocks noChangeAspect="1"/>
          </p:cNvPicPr>
          <p:nvPr/>
        </p:nvPicPr>
        <p:blipFill rotWithShape="1">
          <a:blip r:embed="rId2"/>
          <a:srcRect l="10933"/>
          <a:stretch/>
        </p:blipFill>
        <p:spPr>
          <a:xfrm>
            <a:off x="9163658" y="3634113"/>
            <a:ext cx="2657969" cy="2494530"/>
          </a:xfrm>
          <a:prstGeom prst="rect">
            <a:avLst/>
          </a:prstGeom>
          <a:ln>
            <a:noFill/>
          </a:ln>
          <a:effectLst>
            <a:softEdge rad="112500"/>
          </a:effectLst>
        </p:spPr>
      </p:pic>
      <p:pic>
        <p:nvPicPr>
          <p:cNvPr id="5" name="図 4"/>
          <p:cNvPicPr>
            <a:picLocks noChangeAspect="1"/>
          </p:cNvPicPr>
          <p:nvPr/>
        </p:nvPicPr>
        <p:blipFill>
          <a:blip r:embed="rId3"/>
          <a:stretch>
            <a:fillRect/>
          </a:stretch>
        </p:blipFill>
        <p:spPr>
          <a:xfrm>
            <a:off x="9999582" y="715131"/>
            <a:ext cx="1822045" cy="2401869"/>
          </a:xfrm>
          <a:prstGeom prst="rect">
            <a:avLst/>
          </a:prstGeom>
        </p:spPr>
      </p:pic>
    </p:spTree>
    <p:extLst>
      <p:ext uri="{BB962C8B-B14F-4D97-AF65-F5344CB8AC3E}">
        <p14:creationId xmlns:p14="http://schemas.microsoft.com/office/powerpoint/2010/main" val="4129453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5BFAD1CC-12BB-4AB2-9F04-F1BCBE5E9BAF}"/>
              </a:ext>
            </a:extLst>
          </p:cNvPr>
          <p:cNvCxnSpPr/>
          <p:nvPr/>
        </p:nvCxnSpPr>
        <p:spPr>
          <a:xfrm>
            <a:off x="1515949" y="2359389"/>
            <a:ext cx="9160101"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 name="スライド番号プレースホルダー 1"/>
          <p:cNvSpPr>
            <a:spLocks noGrp="1"/>
          </p:cNvSpPr>
          <p:nvPr>
            <p:ph type="sldNum" sz="quarter" idx="12"/>
          </p:nvPr>
        </p:nvSpPr>
        <p:spPr/>
        <p:txBody>
          <a:bodyPr/>
          <a:lstStyle/>
          <a:p>
            <a:fld id="{20607042-D53A-4E69-917E-B6250902E102}"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1515949" y="1757123"/>
            <a:ext cx="3554178"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．企業・大学等との連携</a:t>
            </a:r>
            <a:endParaRPr lang="ja-JP" altLang="en-US"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28597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7982722" y="1229719"/>
            <a:ext cx="3800730" cy="1827025"/>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126868" y="1234340"/>
            <a:ext cx="3779213" cy="1989993"/>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87098" y="1234339"/>
            <a:ext cx="3772179" cy="3797886"/>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85799" y="612212"/>
            <a:ext cx="4437530" cy="3639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smtClean="0">
                <a:latin typeface="Meiryo UI" panose="020B0604030504040204" pitchFamily="50" charset="-128"/>
                <a:ea typeface="Meiryo UI" panose="020B0604030504040204" pitchFamily="50" charset="-128"/>
              </a:rPr>
              <a:t>主な企業や大学等の連携について（令和</a:t>
            </a:r>
            <a:r>
              <a:rPr lang="en-US" altLang="ja-JP" sz="1463" b="1" dirty="0" smtClean="0">
                <a:latin typeface="Meiryo UI" panose="020B0604030504040204" pitchFamily="50" charset="-128"/>
                <a:ea typeface="Meiryo UI" panose="020B0604030504040204" pitchFamily="50" charset="-128"/>
              </a:rPr>
              <a:t>3</a:t>
            </a:r>
            <a:r>
              <a:rPr lang="ja-JP" altLang="en-US" sz="1463" b="1" dirty="0" smtClean="0">
                <a:latin typeface="Meiryo UI" panose="020B0604030504040204" pitchFamily="50" charset="-128"/>
                <a:ea typeface="Meiryo UI" panose="020B0604030504040204" pitchFamily="50" charset="-128"/>
              </a:rPr>
              <a:t>年度実績）</a:t>
            </a:r>
            <a:endParaRPr lang="en-US" altLang="ja-JP" sz="1463"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10031995" y="6438335"/>
            <a:ext cx="2228850" cy="365125"/>
          </a:xfrm>
        </p:spPr>
        <p:txBody>
          <a:bodyPr/>
          <a:lstStyle/>
          <a:p>
            <a:fld id="{20607042-D53A-4E69-917E-B6250902E102}" type="slidenum">
              <a:rPr kumimoji="1" lang="ja-JP" altLang="en-US" smtClean="0"/>
              <a:t>24</a:t>
            </a:fld>
            <a:endParaRPr kumimoji="1" lang="ja-JP" altLang="en-US" dirty="0"/>
          </a:p>
        </p:txBody>
      </p:sp>
      <p:cxnSp>
        <p:nvCxnSpPr>
          <p:cNvPr id="23" name="直線コネクタ 2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6" name="正方形/長方形 25"/>
          <p:cNvSpPr/>
          <p:nvPr/>
        </p:nvSpPr>
        <p:spPr>
          <a:xfrm>
            <a:off x="1704145" y="135083"/>
            <a:ext cx="2730235"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３</a:t>
            </a:r>
            <a:r>
              <a:rPr lang="ja-JP" altLang="en-US" b="1" dirty="0" smtClean="0">
                <a:latin typeface="Meiryo UI" panose="020B0604030504040204" pitchFamily="50" charset="-128"/>
                <a:ea typeface="Meiryo UI" panose="020B0604030504040204" pitchFamily="50" charset="-128"/>
              </a:rPr>
              <a:t>ー企業・大学等との連携</a:t>
            </a:r>
            <a:endParaRPr lang="ja-JP" altLang="en-US"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344078" y="1458900"/>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①電気工事に関する高度な技術・技能指導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17" name="角丸四角形 16"/>
          <p:cNvSpPr/>
          <p:nvPr/>
        </p:nvSpPr>
        <p:spPr>
          <a:xfrm>
            <a:off x="942255" y="1083943"/>
            <a:ext cx="2461864" cy="300792"/>
          </a:xfrm>
          <a:prstGeom prst="roundRect">
            <a:avLst/>
          </a:prstGeom>
          <a:solidFill>
            <a:schemeClr val="tx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企業連携（技術指導・講習）</a:t>
            </a:r>
            <a:endParaRPr lang="ja-JP" sz="1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9" name="テキスト ボックス 28"/>
          <p:cNvSpPr txBox="1"/>
          <p:nvPr/>
        </p:nvSpPr>
        <p:spPr>
          <a:xfrm>
            <a:off x="340975" y="1883369"/>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rPr>
              <a:t>配電盤・制御盤に関する実践的な</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337872" y="2523281"/>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rPr>
              <a:t>技能</a:t>
            </a:r>
            <a:r>
              <a:rPr lang="ja-JP" altLang="en-US" sz="1400" b="1" dirty="0">
                <a:latin typeface="Meiryo UI" panose="020B0604030504040204" pitchFamily="50" charset="-128"/>
                <a:ea typeface="Meiryo UI" panose="020B0604030504040204" pitchFamily="50" charset="-128"/>
              </a:rPr>
              <a:t>検定（機械検査</a:t>
            </a:r>
            <a:r>
              <a:rPr lang="ja-JP" altLang="en-US" sz="1400" b="1" dirty="0" smtClean="0">
                <a:latin typeface="Meiryo UI" panose="020B0604030504040204" pitchFamily="50" charset="-128"/>
                <a:ea typeface="Meiryo UI" panose="020B0604030504040204" pitchFamily="50" charset="-128"/>
              </a:rPr>
              <a:t>）に関する</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技術</a:t>
            </a:r>
            <a:r>
              <a:rPr lang="ja-JP" altLang="en-US" sz="1400" b="1" dirty="0">
                <a:latin typeface="Meiryo UI" panose="020B0604030504040204" pitchFamily="50" charset="-128"/>
                <a:ea typeface="Meiryo UI" panose="020B0604030504040204" pitchFamily="50" charset="-128"/>
              </a:rPr>
              <a:t>・技能指導</a:t>
            </a:r>
            <a:endParaRPr lang="en-US" altLang="ja-JP" sz="1400" b="1"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350284" y="3163193"/>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④</a:t>
            </a:r>
            <a:r>
              <a:rPr lang="ja-JP" altLang="en-US" sz="1400" b="1" dirty="0" smtClean="0">
                <a:latin typeface="Meiryo UI" panose="020B0604030504040204" pitchFamily="50" charset="-128"/>
                <a:ea typeface="Meiryo UI" panose="020B0604030504040204" pitchFamily="50" charset="-128"/>
              </a:rPr>
              <a:t>ロボット</a:t>
            </a:r>
            <a:r>
              <a:rPr lang="ja-JP" altLang="en-US" sz="1400" b="1" dirty="0">
                <a:latin typeface="Meiryo UI" panose="020B0604030504040204" pitchFamily="50" charset="-128"/>
                <a:ea typeface="Meiryo UI" panose="020B0604030504040204" pitchFamily="50" charset="-128"/>
              </a:rPr>
              <a:t>の</a:t>
            </a:r>
            <a:r>
              <a:rPr lang="ja-JP" altLang="en-US" sz="1400" b="1" dirty="0" smtClean="0">
                <a:latin typeface="Meiryo UI" panose="020B0604030504040204" pitchFamily="50" charset="-128"/>
                <a:ea typeface="Meiryo UI" panose="020B0604030504040204" pitchFamily="50" charset="-128"/>
              </a:rPr>
              <a:t>製作・制御及び</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マイコン</a:t>
            </a:r>
            <a:r>
              <a:rPr lang="ja-JP" altLang="en-US" sz="1400" b="1" dirty="0">
                <a:latin typeface="Meiryo UI" panose="020B0604030504040204" pitchFamily="50" charset="-128"/>
                <a:ea typeface="Meiryo UI" panose="020B0604030504040204" pitchFamily="50" charset="-128"/>
              </a:rPr>
              <a:t>によるセンサアクチュエータの制御</a:t>
            </a:r>
            <a:endParaRPr lang="en-US" altLang="ja-JP" sz="1400" b="1" dirty="0" smtClean="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353387" y="3803104"/>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⑤</a:t>
            </a:r>
            <a:r>
              <a:rPr lang="ja-JP" altLang="en-US" sz="1400" b="1" dirty="0" smtClean="0">
                <a:latin typeface="Meiryo UI" panose="020B0604030504040204" pitchFamily="50" charset="-128"/>
                <a:ea typeface="Meiryo UI" panose="020B0604030504040204" pitchFamily="50" charset="-128"/>
              </a:rPr>
              <a:t>宅</a:t>
            </a:r>
            <a:r>
              <a:rPr lang="ja-JP" altLang="en-US" sz="1400" b="1" dirty="0">
                <a:latin typeface="Meiryo UI" panose="020B0604030504040204" pitchFamily="50" charset="-128"/>
                <a:ea typeface="Meiryo UI" panose="020B0604030504040204" pitchFamily="50" charset="-128"/>
              </a:rPr>
              <a:t>設計について</a:t>
            </a:r>
            <a:endParaRPr lang="en-US" altLang="ja-JP" sz="1400" b="1" dirty="0" smtClean="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34769" y="4227573"/>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⑥</a:t>
            </a:r>
            <a:r>
              <a:rPr lang="ja-JP" altLang="en-US" sz="1400" b="1" dirty="0" smtClean="0">
                <a:latin typeface="Meiryo UI" panose="020B0604030504040204" pitchFamily="50" charset="-128"/>
                <a:ea typeface="Meiryo UI" panose="020B0604030504040204" pitchFamily="50" charset="-128"/>
              </a:rPr>
              <a:t>不断水分</a:t>
            </a:r>
            <a:r>
              <a:rPr lang="ja-JP" altLang="en-US" sz="1400" b="1" dirty="0">
                <a:latin typeface="Meiryo UI" panose="020B0604030504040204" pitchFamily="50" charset="-128"/>
                <a:ea typeface="Meiryo UI" panose="020B0604030504040204" pitchFamily="50" charset="-128"/>
              </a:rPr>
              <a:t>岐工事の実演・実習</a:t>
            </a:r>
            <a:endParaRPr lang="en-US" altLang="ja-JP" sz="1400" b="1" dirty="0" smtClean="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47181" y="4652040"/>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⑦</a:t>
            </a:r>
            <a:r>
              <a:rPr lang="en-US" altLang="ja-JP" sz="1400" b="1" dirty="0" smtClean="0">
                <a:latin typeface="Meiryo UI" panose="020B0604030504040204" pitchFamily="50" charset="-128"/>
                <a:ea typeface="Meiryo UI" panose="020B0604030504040204" pitchFamily="50" charset="-128"/>
              </a:rPr>
              <a:t>Auto </a:t>
            </a:r>
            <a:r>
              <a:rPr lang="en-US" altLang="ja-JP" sz="1400" b="1" dirty="0">
                <a:latin typeface="Meiryo UI" panose="020B0604030504040204" pitchFamily="50" charset="-128"/>
                <a:ea typeface="Meiryo UI" panose="020B0604030504040204" pitchFamily="50" charset="-128"/>
              </a:rPr>
              <a:t>CAD</a:t>
            </a:r>
            <a:r>
              <a:rPr lang="ja-JP" altLang="en-US" sz="1400" b="1" dirty="0">
                <a:latin typeface="Meiryo UI" panose="020B0604030504040204" pitchFamily="50" charset="-128"/>
                <a:ea typeface="Meiryo UI" panose="020B0604030504040204" pitchFamily="50" charset="-128"/>
              </a:rPr>
              <a:t>による設備製図の描き方</a:t>
            </a:r>
            <a:endParaRPr lang="en-US" altLang="ja-JP" sz="1400" b="1" dirty="0" smtClean="0">
              <a:latin typeface="Meiryo UI" panose="020B0604030504040204" pitchFamily="50" charset="-128"/>
              <a:ea typeface="Meiryo UI" panose="020B0604030504040204" pitchFamily="50" charset="-128"/>
            </a:endParaRPr>
          </a:p>
        </p:txBody>
      </p:sp>
      <p:sp>
        <p:nvSpPr>
          <p:cNvPr id="36" name="角丸四角形 35"/>
          <p:cNvSpPr/>
          <p:nvPr/>
        </p:nvSpPr>
        <p:spPr>
          <a:xfrm>
            <a:off x="4785542" y="1084872"/>
            <a:ext cx="2461864" cy="300792"/>
          </a:xfrm>
          <a:prstGeom prst="roundRect">
            <a:avLst/>
          </a:prstGeom>
          <a:solidFill>
            <a:schemeClr val="tx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企業連携（企業・現場見学）</a:t>
            </a:r>
            <a:endParaRPr lang="ja-JP" sz="1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37" name="テキスト ボックス 36"/>
          <p:cNvSpPr txBox="1"/>
          <p:nvPr/>
        </p:nvSpPr>
        <p:spPr>
          <a:xfrm>
            <a:off x="4197172" y="1458899"/>
            <a:ext cx="3639600"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①</a:t>
            </a:r>
            <a:r>
              <a:rPr lang="zh-TW" altLang="en-US" sz="1400" b="1" dirty="0" smtClean="0">
                <a:latin typeface="Meiryo UI" panose="020B0604030504040204" pitchFamily="50" charset="-128"/>
                <a:ea typeface="Meiryo UI" panose="020B0604030504040204" pitchFamily="50" charset="-128"/>
              </a:rPr>
              <a:t>建築</a:t>
            </a:r>
            <a:r>
              <a:rPr lang="zh-TW" altLang="en-US" sz="1400" b="1" dirty="0">
                <a:latin typeface="Meiryo UI" panose="020B0604030504040204" pitchFamily="50" charset="-128"/>
                <a:ea typeface="Meiryo UI" panose="020B0604030504040204" pitchFamily="50" charset="-128"/>
              </a:rPr>
              <a:t>現場見</a:t>
            </a:r>
            <a:r>
              <a:rPr lang="zh-TW" altLang="en-US" sz="1400" b="1" dirty="0" smtClean="0">
                <a:latin typeface="Meiryo UI" panose="020B0604030504040204" pitchFamily="50" charset="-128"/>
                <a:ea typeface="Meiryo UI" panose="020B0604030504040204" pitchFamily="50" charset="-128"/>
              </a:rPr>
              <a:t>学会</a:t>
            </a:r>
            <a:endParaRPr lang="en-US" altLang="zh-TW" sz="1400" b="1" dirty="0" smtClean="0">
              <a:latin typeface="Meiryo UI" panose="020B0604030504040204" pitchFamily="50" charset="-128"/>
              <a:ea typeface="Meiryo UI" panose="020B0604030504040204" pitchFamily="50" charset="-128"/>
            </a:endParaRPr>
          </a:p>
          <a:p>
            <a:pPr algn="r"/>
            <a:r>
              <a:rPr lang="ja-JP" altLang="en-US" sz="1200" b="1" dirty="0">
                <a:latin typeface="Meiryo UI" panose="020B0604030504040204" pitchFamily="50" charset="-128"/>
                <a:ea typeface="Meiryo UI" panose="020B0604030504040204" pitchFamily="50" charset="-128"/>
              </a:rPr>
              <a:t>（星野リゾート</a:t>
            </a:r>
            <a:r>
              <a:rPr lang="en-US" altLang="ja-JP" sz="1200" b="1" dirty="0">
                <a:latin typeface="Meiryo UI" panose="020B0604030504040204" pitchFamily="50" charset="-128"/>
                <a:ea typeface="Meiryo UI" panose="020B0604030504040204" pitchFamily="50" charset="-128"/>
              </a:rPr>
              <a:t>OMO7</a:t>
            </a:r>
            <a:r>
              <a:rPr lang="ja-JP" altLang="en-US" sz="1200" b="1" dirty="0">
                <a:latin typeface="Meiryo UI" panose="020B0604030504040204" pitchFamily="50" charset="-128"/>
                <a:ea typeface="Meiryo UI" panose="020B0604030504040204" pitchFamily="50" charset="-128"/>
              </a:rPr>
              <a:t>大阪新今宮　新築工事</a:t>
            </a:r>
            <a:r>
              <a:rPr lang="ja-JP" altLang="en-US" sz="1200" b="1" dirty="0" smtClean="0">
                <a:latin typeface="Meiryo UI" panose="020B0604030504040204" pitchFamily="50" charset="-128"/>
                <a:ea typeface="Meiryo UI" panose="020B0604030504040204" pitchFamily="50" charset="-128"/>
              </a:rPr>
              <a:t>）</a:t>
            </a:r>
            <a:endParaRPr lang="en-US" altLang="ja-JP" sz="1200" b="1" dirty="0" smtClean="0">
              <a:latin typeface="Meiryo UI" panose="020B0604030504040204" pitchFamily="50" charset="-128"/>
              <a:ea typeface="Meiryo UI" panose="020B0604030504040204" pitchFamily="50" charset="-128"/>
            </a:endParaRPr>
          </a:p>
          <a:p>
            <a:pPr algn="r"/>
            <a:r>
              <a:rPr lang="zh-TW" altLang="en-US" sz="1200" b="1" dirty="0">
                <a:latin typeface="Meiryo UI" panose="020B0604030504040204" pitchFamily="50" charset="-128"/>
                <a:ea typeface="Meiryo UI" panose="020B0604030504040204" pitchFamily="50" charset="-128"/>
              </a:rPr>
              <a:t>（大阪府営吹田桃山台高層住宅　新築工事）</a:t>
            </a:r>
            <a:endParaRPr lang="en-US" altLang="ja-JP" sz="1200" b="1"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4192169" y="2211915"/>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a:t>
            </a:r>
            <a:r>
              <a:rPr lang="en-US" altLang="ja-JP" sz="1400" b="1" dirty="0">
                <a:latin typeface="Meiryo UI" panose="020B0604030504040204" pitchFamily="50" charset="-128"/>
                <a:ea typeface="Meiryo UI" panose="020B0604030504040204" pitchFamily="50" charset="-128"/>
              </a:rPr>
              <a:t>ATC</a:t>
            </a:r>
            <a:r>
              <a:rPr lang="ja-JP" altLang="en-US" sz="1400" b="1" dirty="0" smtClean="0">
                <a:latin typeface="Meiryo UI" panose="020B0604030504040204" pitchFamily="50" charset="-128"/>
                <a:ea typeface="Meiryo UI" panose="020B0604030504040204" pitchFamily="50" charset="-128"/>
              </a:rPr>
              <a:t>デザインセンター</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各種デザイナー事務所</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4187166" y="2811042"/>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rPr>
              <a:t>機械・電気・建築等に関する工場見学</a:t>
            </a:r>
            <a:endParaRPr lang="en-US" altLang="ja-JP" sz="1400" b="1" dirty="0" smtClean="0">
              <a:latin typeface="Meiryo UI" panose="020B0604030504040204" pitchFamily="50" charset="-128"/>
              <a:ea typeface="Meiryo UI" panose="020B0604030504040204" pitchFamily="50" charset="-128"/>
            </a:endParaRPr>
          </a:p>
        </p:txBody>
      </p:sp>
      <p:sp>
        <p:nvSpPr>
          <p:cNvPr id="42" name="角丸四角形 41"/>
          <p:cNvSpPr/>
          <p:nvPr/>
        </p:nvSpPr>
        <p:spPr>
          <a:xfrm>
            <a:off x="8637853" y="1083943"/>
            <a:ext cx="2461864" cy="300792"/>
          </a:xfrm>
          <a:prstGeom prst="roundRect">
            <a:avLst/>
          </a:prstGeom>
          <a:solidFill>
            <a:schemeClr val="tx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大学連携</a:t>
            </a:r>
            <a:endParaRPr lang="ja-JP" sz="1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43" name="テキスト ボックス 42"/>
          <p:cNvSpPr txBox="1"/>
          <p:nvPr/>
        </p:nvSpPr>
        <p:spPr>
          <a:xfrm>
            <a:off x="8045186" y="1458899"/>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①ロボット制御に関するプログラム実習</a:t>
            </a:r>
            <a:endParaRPr lang="en-US" altLang="ja-JP" sz="1400" b="1" dirty="0" smtClean="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8048464" y="1864072"/>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②大学</a:t>
            </a:r>
            <a:r>
              <a:rPr lang="ja-JP" altLang="en-US" sz="1400" b="1" dirty="0">
                <a:latin typeface="Meiryo UI" panose="020B0604030504040204" pitchFamily="50" charset="-128"/>
                <a:ea typeface="Meiryo UI" panose="020B0604030504040204" pitchFamily="50" charset="-128"/>
              </a:rPr>
              <a:t>の施設見学及び体験授業</a:t>
            </a:r>
            <a:endParaRPr lang="en-US" altLang="ja-JP" sz="1400" b="1" dirty="0" smtClean="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8046825" y="226924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③研究室見学</a:t>
            </a:r>
            <a:endParaRPr lang="en-US" altLang="ja-JP" sz="1400" b="1" dirty="0" smtClean="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8050103" y="2674419"/>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④オンライン大学連携（特別講義）</a:t>
            </a:r>
            <a:endParaRPr lang="en-US" altLang="ja-JP" sz="1400" b="1" dirty="0" smtClean="0">
              <a:latin typeface="Meiryo UI" panose="020B0604030504040204" pitchFamily="50" charset="-128"/>
              <a:ea typeface="Meiryo UI" panose="020B0604030504040204" pitchFamily="50" charset="-128"/>
            </a:endParaRPr>
          </a:p>
        </p:txBody>
      </p:sp>
      <p:sp>
        <p:nvSpPr>
          <p:cNvPr id="48" name="正方形/長方形 47"/>
          <p:cNvSpPr/>
          <p:nvPr/>
        </p:nvSpPr>
        <p:spPr>
          <a:xfrm>
            <a:off x="4122676" y="3488016"/>
            <a:ext cx="3779213" cy="1544209"/>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4333103" y="3325120"/>
            <a:ext cx="3358358" cy="300792"/>
          </a:xfrm>
          <a:prstGeom prst="roundRect">
            <a:avLst/>
          </a:prstGeom>
          <a:solidFill>
            <a:schemeClr val="tx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業界団体等</a:t>
            </a:r>
            <a:r>
              <a:rPr lang="ja-JP" altLang="en-US" sz="1400" b="1" dirty="0" smtClean="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連携（技術指導・見学等）</a:t>
            </a:r>
            <a:endParaRPr lang="ja-JP" sz="1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0" name="テキスト ボックス 49"/>
          <p:cNvSpPr txBox="1"/>
          <p:nvPr/>
        </p:nvSpPr>
        <p:spPr>
          <a:xfrm>
            <a:off x="4192980" y="3712575"/>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①技能検定（旋盤</a:t>
            </a:r>
            <a:r>
              <a:rPr lang="ja-JP" altLang="en-US" sz="1400" b="1" dirty="0" smtClean="0">
                <a:latin typeface="Meiryo UI" panose="020B0604030504040204" pitchFamily="50" charset="-128"/>
                <a:ea typeface="Meiryo UI" panose="020B0604030504040204" pitchFamily="50" charset="-128"/>
              </a:rPr>
              <a:t>・シーケンス制御等）</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技術</a:t>
            </a:r>
            <a:r>
              <a:rPr lang="ja-JP" altLang="en-US" sz="1400" b="1" dirty="0">
                <a:latin typeface="Meiryo UI" panose="020B0604030504040204" pitchFamily="50" charset="-128"/>
                <a:ea typeface="Meiryo UI" panose="020B0604030504040204" pitchFamily="50" charset="-128"/>
              </a:rPr>
              <a:t>・技能</a:t>
            </a:r>
            <a:r>
              <a:rPr lang="ja-JP" altLang="en-US" sz="1400" b="1" dirty="0" smtClean="0">
                <a:latin typeface="Meiryo UI" panose="020B0604030504040204" pitchFamily="50" charset="-128"/>
                <a:ea typeface="Meiryo UI" panose="020B0604030504040204" pitchFamily="50" charset="-128"/>
              </a:rPr>
              <a:t>指導</a:t>
            </a:r>
            <a:endParaRPr lang="en-US" altLang="ja-JP" sz="1400" b="1" dirty="0" smtClean="0">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4187166" y="4684523"/>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③</a:t>
            </a:r>
            <a:r>
              <a:rPr lang="ja-JP" altLang="en-US" sz="1400" b="1" dirty="0" smtClean="0">
                <a:latin typeface="Meiryo UI" panose="020B0604030504040204" pitchFamily="50" charset="-128"/>
                <a:ea typeface="Meiryo UI" panose="020B0604030504040204" pitchFamily="50" charset="-128"/>
              </a:rPr>
              <a:t>測量</a:t>
            </a:r>
            <a:r>
              <a:rPr lang="ja-JP" altLang="en-US" sz="1400" b="1" dirty="0">
                <a:latin typeface="Meiryo UI" panose="020B0604030504040204" pitchFamily="50" charset="-128"/>
                <a:ea typeface="Meiryo UI" panose="020B0604030504040204" pitchFamily="50" charset="-128"/>
              </a:rPr>
              <a:t>新技術の体験実習</a:t>
            </a:r>
            <a:endParaRPr lang="en-US" altLang="ja-JP" sz="1400" b="1" dirty="0" smtClean="0">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4201612" y="4306271"/>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②</a:t>
            </a:r>
            <a:r>
              <a:rPr lang="ja-JP" altLang="en-US" sz="1400" b="1" dirty="0" smtClean="0">
                <a:latin typeface="Meiryo UI" panose="020B0604030504040204" pitchFamily="50" charset="-128"/>
                <a:ea typeface="Meiryo UI" panose="020B0604030504040204" pitchFamily="50" charset="-128"/>
              </a:rPr>
              <a:t>電気</a:t>
            </a:r>
            <a:r>
              <a:rPr lang="ja-JP" altLang="en-US" sz="1400" b="1" dirty="0">
                <a:latin typeface="Meiryo UI" panose="020B0604030504040204" pitchFamily="50" charset="-128"/>
                <a:ea typeface="Meiryo UI" panose="020B0604030504040204" pitchFamily="50" charset="-128"/>
              </a:rPr>
              <a:t>工事に関する実践的な技術・技能指導</a:t>
            </a:r>
            <a:endParaRPr lang="en-US" altLang="ja-JP" sz="1400" b="1" dirty="0" smtClean="0">
              <a:latin typeface="Meiryo UI" panose="020B0604030504040204" pitchFamily="50" charset="-128"/>
              <a:ea typeface="Meiryo UI" panose="020B0604030504040204" pitchFamily="50" charset="-128"/>
            </a:endParaRPr>
          </a:p>
        </p:txBody>
      </p:sp>
      <p:sp>
        <p:nvSpPr>
          <p:cNvPr id="55" name="正方形/長方形 54"/>
          <p:cNvSpPr/>
          <p:nvPr/>
        </p:nvSpPr>
        <p:spPr>
          <a:xfrm>
            <a:off x="7982857" y="3317036"/>
            <a:ext cx="3779213" cy="1715190"/>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8193284" y="3154140"/>
            <a:ext cx="3358358" cy="300792"/>
          </a:xfrm>
          <a:prstGeom prst="roundRect">
            <a:avLst/>
          </a:prstGeom>
          <a:solidFill>
            <a:schemeClr val="tx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chemeClr val="bg1"/>
                </a:solidFill>
                <a:latin typeface="Meiryo UI" panose="020B0604030504040204" pitchFamily="50" charset="-128"/>
                <a:ea typeface="Meiryo UI" panose="020B0604030504040204" pitchFamily="50" charset="-128"/>
                <a:cs typeface="Times New Roman" panose="02020603050405020304" pitchFamily="18" charset="0"/>
              </a:rPr>
              <a:t>各種大会への参加</a:t>
            </a:r>
            <a:endParaRPr lang="ja-JP" sz="1600" dirty="0">
              <a:solidFill>
                <a:schemeClr val="bg1"/>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7" name="テキスト ボックス 56"/>
          <p:cNvSpPr txBox="1"/>
          <p:nvPr/>
        </p:nvSpPr>
        <p:spPr>
          <a:xfrm>
            <a:off x="8061114" y="3541595"/>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a:latin typeface="Meiryo UI" panose="020B0604030504040204" pitchFamily="50" charset="-128"/>
                <a:ea typeface="Meiryo UI" panose="020B0604030504040204" pitchFamily="50" charset="-128"/>
              </a:rPr>
              <a:t>①技能五輪全国</a:t>
            </a:r>
            <a:r>
              <a:rPr lang="ja-JP" altLang="en-US" sz="1400" b="1" dirty="0" smtClean="0">
                <a:latin typeface="Meiryo UI" panose="020B0604030504040204" pitchFamily="50" charset="-128"/>
                <a:ea typeface="Meiryo UI" panose="020B0604030504040204" pitchFamily="50" charset="-128"/>
              </a:rPr>
              <a:t>大会（配管部門）</a:t>
            </a:r>
            <a:endParaRPr lang="en-US" altLang="ja-JP" sz="1400" b="1" dirty="0" smtClean="0">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8056888" y="4005337"/>
            <a:ext cx="36396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②高校生ものづくりコンテスト</a:t>
            </a:r>
            <a:endParaRPr lang="en-US" altLang="ja-JP" sz="1400" b="1" dirty="0" smtClean="0">
              <a:latin typeface="Meiryo UI" panose="020B0604030504040204" pitchFamily="50" charset="-128"/>
              <a:ea typeface="Meiryo UI" panose="020B0604030504040204" pitchFamily="50" charset="-128"/>
            </a:endParaRPr>
          </a:p>
          <a:p>
            <a:pPr algn="r"/>
            <a:r>
              <a:rPr lang="ja-JP" altLang="en-US" sz="1400" b="1" dirty="0" smtClean="0">
                <a:latin typeface="Meiryo UI" panose="020B0604030504040204" pitchFamily="50" charset="-128"/>
                <a:ea typeface="Meiryo UI" panose="020B0604030504040204" pitchFamily="50" charset="-128"/>
              </a:rPr>
              <a:t>（旋盤・電気工事・測量・配管・化学分析等）</a:t>
            </a:r>
            <a:endParaRPr lang="en-US" altLang="ja-JP" sz="1400" b="1" dirty="0" smtClean="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8052663" y="4684522"/>
            <a:ext cx="36396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③全国製図コンクール</a:t>
            </a:r>
            <a:endParaRPr lang="en-US" altLang="ja-JP" sz="1400" b="1" dirty="0" smtClean="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9185145" y="4992300"/>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66" name="角丸四角形 65"/>
          <p:cNvSpPr/>
          <p:nvPr/>
        </p:nvSpPr>
        <p:spPr>
          <a:xfrm>
            <a:off x="685799" y="5171638"/>
            <a:ext cx="3119719" cy="36393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63" b="1" dirty="0">
                <a:latin typeface="Meiryo UI" panose="020B0604030504040204" pitchFamily="50" charset="-128"/>
                <a:ea typeface="Meiryo UI" panose="020B0604030504040204" pitchFamily="50" charset="-128"/>
              </a:rPr>
              <a:t>今後の</a:t>
            </a:r>
            <a:r>
              <a:rPr lang="ja-JP" altLang="en-US" sz="1463" b="1" dirty="0" smtClean="0">
                <a:latin typeface="Meiryo UI" panose="020B0604030504040204" pitchFamily="50" charset="-128"/>
                <a:ea typeface="Meiryo UI" panose="020B0604030504040204" pitchFamily="50" charset="-128"/>
              </a:rPr>
              <a:t>企業や大学等の連携について</a:t>
            </a:r>
            <a:endParaRPr lang="en-US" altLang="ja-JP" sz="1463" b="1" dirty="0" smtClean="0">
              <a:latin typeface="Meiryo UI" panose="020B0604030504040204" pitchFamily="50" charset="-128"/>
              <a:ea typeface="Meiryo UI" panose="020B0604030504040204" pitchFamily="50" charset="-128"/>
            </a:endParaRPr>
          </a:p>
        </p:txBody>
      </p:sp>
      <p:sp>
        <p:nvSpPr>
          <p:cNvPr id="67" name="正方形/長方形 66"/>
          <p:cNvSpPr/>
          <p:nvPr/>
        </p:nvSpPr>
        <p:spPr>
          <a:xfrm>
            <a:off x="685799" y="5598118"/>
            <a:ext cx="9785695" cy="1200329"/>
          </a:xfrm>
          <a:prstGeom prst="rect">
            <a:avLst/>
          </a:prstGeom>
        </p:spPr>
        <p:txBody>
          <a:bodyPr wrap="square">
            <a:spAutoFit/>
          </a:bodyPr>
          <a:lstStyle/>
          <a:p>
            <a:pPr marL="285750" indent="-285750">
              <a:buFont typeface="Wingdings" panose="05000000000000000000" pitchFamily="2" charset="2"/>
              <a:buChar char="Ø"/>
            </a:pPr>
            <a:r>
              <a:rPr lang="ja-JP" altLang="en-US" b="1" dirty="0">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テーマ</a:t>
            </a:r>
            <a:r>
              <a:rPr lang="ja-JP" altLang="en-US" dirty="0" smtClean="0">
                <a:latin typeface="Meiryo UI" panose="020B0604030504040204" pitchFamily="50" charset="-128"/>
                <a:ea typeface="Meiryo UI" panose="020B0604030504040204" pitchFamily="50" charset="-128"/>
              </a:rPr>
              <a:t>や</a:t>
            </a:r>
            <a:r>
              <a:rPr lang="ja-JP" altLang="en-US" dirty="0">
                <a:latin typeface="Meiryo UI" panose="020B0604030504040204" pitchFamily="50" charset="-128"/>
                <a:ea typeface="Meiryo UI" panose="020B0604030504040204" pitchFamily="50" charset="-128"/>
              </a:rPr>
              <a:t>単元</a:t>
            </a:r>
            <a:r>
              <a:rPr lang="ja-JP" altLang="en-US" dirty="0" smtClean="0">
                <a:latin typeface="Meiryo UI" panose="020B0604030504040204" pitchFamily="50" charset="-128"/>
                <a:ea typeface="Meiryo UI" panose="020B0604030504040204" pitchFamily="50" charset="-128"/>
              </a:rPr>
              <a:t>ごとに、中・長期的な連携（技術指導や講習に係る講師派遣など）</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企業や大学等の施設設備を活用した連携</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今後の実用化をめざした新技術をテーマにした連携（授業だけでなく、教員の研修も行う）</a:t>
            </a:r>
            <a:endParaRPr lang="en-US" altLang="ja-JP"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dirty="0">
                <a:latin typeface="Meiryo UI" panose="020B0604030504040204" pitchFamily="50" charset="-128"/>
                <a:ea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rPr>
              <a:t>将来的に企業や大学等と連携した教育内容やカリキュラムなどの協働作成の検討</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46362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77062" y="833718"/>
            <a:ext cx="10712596" cy="5969742"/>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a:xfrm>
            <a:off x="10031995" y="6438335"/>
            <a:ext cx="2228850" cy="365125"/>
          </a:xfrm>
        </p:spPr>
        <p:txBody>
          <a:bodyPr/>
          <a:lstStyle/>
          <a:p>
            <a:fld id="{20607042-D53A-4E69-917E-B6250902E102}" type="slidenum">
              <a:rPr kumimoji="1" lang="ja-JP" altLang="en-US" smtClean="0"/>
              <a:t>25</a:t>
            </a:fld>
            <a:endParaRPr kumimoji="1" lang="ja-JP" altLang="en-US" dirty="0"/>
          </a:p>
        </p:txBody>
      </p:sp>
      <p:cxnSp>
        <p:nvCxnSpPr>
          <p:cNvPr id="23" name="直線コネクタ 2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6" name="正方形/長方形 25"/>
          <p:cNvSpPr/>
          <p:nvPr/>
        </p:nvSpPr>
        <p:spPr>
          <a:xfrm>
            <a:off x="1704145" y="135083"/>
            <a:ext cx="2730235"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３</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企業・大学等との連携</a:t>
            </a:r>
          </a:p>
        </p:txBody>
      </p:sp>
      <p:sp>
        <p:nvSpPr>
          <p:cNvPr id="17" name="角丸四角形 16"/>
          <p:cNvSpPr/>
          <p:nvPr/>
        </p:nvSpPr>
        <p:spPr>
          <a:xfrm>
            <a:off x="1205478" y="677729"/>
            <a:ext cx="4052322"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今後の企業連携（技術指導・講習など）　</a:t>
            </a:r>
            <a:r>
              <a:rPr lang="en-US" altLang="ja-JP"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6" name="テキスト ボックス 65"/>
          <p:cNvSpPr txBox="1"/>
          <p:nvPr/>
        </p:nvSpPr>
        <p:spPr>
          <a:xfrm>
            <a:off x="763994" y="1008507"/>
            <a:ext cx="10538732" cy="57554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関西電力送配電による電力技術に関する連携授業（企業の専門性を生かした実践的・体験的な教育支援）</a:t>
            </a:r>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実践的・体験的な学習活動を行う</a:t>
            </a:r>
            <a:r>
              <a:rPr lang="ja-JP" altLang="en-US" sz="1600" dirty="0" smtClean="0">
                <a:latin typeface="Meiryo UI" panose="020B0604030504040204" pitchFamily="50" charset="-128"/>
                <a:ea typeface="Meiryo UI" panose="020B0604030504040204" pitchFamily="50" charset="-128"/>
              </a:rPr>
              <a:t>ことなどを通してものづくりを通じ、地域や社会の健全で持続的な発展を担う職業人として</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必要な資質・能力を次のとおり育成することを目指す。」（高等学校学習指導要領平成</a:t>
            </a:r>
            <a:r>
              <a:rPr lang="en-US" altLang="ja-JP" sz="1600" dirty="0" smtClean="0">
                <a:latin typeface="Meiryo UI" panose="020B0604030504040204" pitchFamily="50" charset="-128"/>
                <a:ea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rPr>
              <a:t>年告示解説　工業編）</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電気系の基幹科目である電力技術において、企業と連携した授業を行うことで、本物の送電線に触れる機会や各種施設設備</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の見学に加え、今後普及が期待される新しい発電技術などについて知る機会が増える。電力技術に関する分野について実践</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的・体験的な学習活動を通して体系的・系統的に理解するとともに、関連する技術を身につけることが期待される。</a:t>
            </a:r>
            <a:endParaRPr lang="en-US" altLang="ja-JP" sz="1600" dirty="0" smtClean="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b="51911"/>
          <a:stretch/>
        </p:blipFill>
        <p:spPr>
          <a:xfrm>
            <a:off x="883002" y="2942925"/>
            <a:ext cx="5294916" cy="3677972"/>
          </a:xfrm>
          <a:prstGeom prst="rect">
            <a:avLst/>
          </a:prstGeom>
        </p:spPr>
      </p:pic>
      <p:pic>
        <p:nvPicPr>
          <p:cNvPr id="10" name="図 9"/>
          <p:cNvPicPr>
            <a:picLocks noChangeAspect="1"/>
          </p:cNvPicPr>
          <p:nvPr/>
        </p:nvPicPr>
        <p:blipFill rotWithShape="1">
          <a:blip r:embed="rId2">
            <a:extLst>
              <a:ext uri="{28A0092B-C50C-407E-A947-70E740481C1C}">
                <a14:useLocalDpi xmlns:a14="http://schemas.microsoft.com/office/drawing/2010/main" val="0"/>
              </a:ext>
            </a:extLst>
          </a:blip>
          <a:srcRect t="47908"/>
          <a:stretch/>
        </p:blipFill>
        <p:spPr>
          <a:xfrm>
            <a:off x="6296926" y="2942925"/>
            <a:ext cx="4883109" cy="3674238"/>
          </a:xfrm>
          <a:prstGeom prst="rect">
            <a:avLst/>
          </a:prstGeom>
        </p:spPr>
      </p:pic>
    </p:spTree>
    <p:extLst>
      <p:ext uri="{BB962C8B-B14F-4D97-AF65-F5344CB8AC3E}">
        <p14:creationId xmlns:p14="http://schemas.microsoft.com/office/powerpoint/2010/main" val="27974259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77062" y="833718"/>
            <a:ext cx="10712596" cy="5969742"/>
          </a:xfrm>
          <a:prstGeom prst="rect">
            <a:avLst/>
          </a:prstGeom>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a:xfrm>
            <a:off x="10031995" y="6438335"/>
            <a:ext cx="2228850" cy="365125"/>
          </a:xfrm>
        </p:spPr>
        <p:txBody>
          <a:bodyPr/>
          <a:lstStyle/>
          <a:p>
            <a:fld id="{20607042-D53A-4E69-917E-B6250902E102}" type="slidenum">
              <a:rPr kumimoji="1" lang="ja-JP" altLang="en-US" smtClean="0"/>
              <a:t>26</a:t>
            </a:fld>
            <a:endParaRPr kumimoji="1" lang="ja-JP" altLang="en-US" dirty="0"/>
          </a:p>
        </p:txBody>
      </p:sp>
      <p:cxnSp>
        <p:nvCxnSpPr>
          <p:cNvPr id="23" name="直線コネクタ 22"/>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6" name="正方形/長方形 25"/>
          <p:cNvSpPr/>
          <p:nvPr/>
        </p:nvSpPr>
        <p:spPr>
          <a:xfrm>
            <a:off x="1704145" y="135083"/>
            <a:ext cx="2730235"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３</a:t>
            </a:r>
            <a:r>
              <a:rPr lang="ja-JP" altLang="en-US" b="1" dirty="0" smtClean="0">
                <a:latin typeface="Meiryo UI" panose="020B0604030504040204" pitchFamily="50" charset="-128"/>
                <a:ea typeface="Meiryo UI" panose="020B0604030504040204" pitchFamily="50" charset="-128"/>
              </a:rPr>
              <a:t>ー</a:t>
            </a:r>
            <a:r>
              <a:rPr lang="ja-JP" altLang="en-US" b="1" dirty="0">
                <a:latin typeface="Meiryo UI" panose="020B0604030504040204" pitchFamily="50" charset="-128"/>
                <a:ea typeface="Meiryo UI" panose="020B0604030504040204" pitchFamily="50" charset="-128"/>
              </a:rPr>
              <a:t>企業・大学等との連携</a:t>
            </a:r>
          </a:p>
        </p:txBody>
      </p:sp>
      <p:sp>
        <p:nvSpPr>
          <p:cNvPr id="66" name="テキスト ボックス 65"/>
          <p:cNvSpPr txBox="1"/>
          <p:nvPr/>
        </p:nvSpPr>
        <p:spPr>
          <a:xfrm>
            <a:off x="763994" y="1008507"/>
            <a:ext cx="10538732" cy="57554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b="1" dirty="0" smtClean="0">
                <a:latin typeface="Meiryo UI" panose="020B0604030504040204" pitchFamily="50" charset="-128"/>
                <a:ea typeface="Meiryo UI" panose="020B0604030504040204" pitchFamily="50" charset="-128"/>
              </a:rPr>
              <a:t>関西電力送配電による電力技術に関する連携授業（企業の専門性を生かした実践的・体験的な教育支援）</a:t>
            </a:r>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a:p>
            <a:endParaRPr lang="en-US" altLang="ja-JP" sz="1600" b="1"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rotWithShape="1">
          <a:blip r:embed="rId2">
            <a:extLst>
              <a:ext uri="{28A0092B-C50C-407E-A947-70E740481C1C}">
                <a14:useLocalDpi xmlns:a14="http://schemas.microsoft.com/office/drawing/2010/main" val="0"/>
              </a:ext>
            </a:extLst>
          </a:blip>
          <a:srcRect l="1706" t="2420" r="49089" b="68889"/>
          <a:stretch/>
        </p:blipFill>
        <p:spPr>
          <a:xfrm>
            <a:off x="1205478" y="1362349"/>
            <a:ext cx="2976557" cy="2506978"/>
          </a:xfrm>
          <a:prstGeom prst="rect">
            <a:avLst/>
          </a:prstGeom>
        </p:spPr>
      </p:pic>
      <p:pic>
        <p:nvPicPr>
          <p:cNvPr id="11" name="図 10"/>
          <p:cNvPicPr>
            <a:picLocks noChangeAspect="1"/>
          </p:cNvPicPr>
          <p:nvPr/>
        </p:nvPicPr>
        <p:blipFill rotWithShape="1">
          <a:blip r:embed="rId2">
            <a:extLst>
              <a:ext uri="{28A0092B-C50C-407E-A947-70E740481C1C}">
                <a14:useLocalDpi xmlns:a14="http://schemas.microsoft.com/office/drawing/2010/main" val="0"/>
              </a:ext>
            </a:extLst>
          </a:blip>
          <a:srcRect l="2046" t="62597" r="49472" b="5414"/>
          <a:stretch/>
        </p:blipFill>
        <p:spPr>
          <a:xfrm>
            <a:off x="4677789" y="3942287"/>
            <a:ext cx="2695516" cy="2569007"/>
          </a:xfrm>
          <a:prstGeom prst="rect">
            <a:avLst/>
          </a:prstGeom>
        </p:spPr>
      </p:pic>
      <p:pic>
        <p:nvPicPr>
          <p:cNvPr id="13" name="図 12"/>
          <p:cNvPicPr>
            <a:picLocks noChangeAspect="1"/>
          </p:cNvPicPr>
          <p:nvPr/>
        </p:nvPicPr>
        <p:blipFill rotWithShape="1">
          <a:blip r:embed="rId2">
            <a:extLst>
              <a:ext uri="{28A0092B-C50C-407E-A947-70E740481C1C}">
                <a14:useLocalDpi xmlns:a14="http://schemas.microsoft.com/office/drawing/2010/main" val="0"/>
              </a:ext>
            </a:extLst>
          </a:blip>
          <a:srcRect l="1821" t="31493" r="50059" b="37458"/>
          <a:stretch/>
        </p:blipFill>
        <p:spPr>
          <a:xfrm>
            <a:off x="7954172" y="1362350"/>
            <a:ext cx="2689837" cy="2506977"/>
          </a:xfrm>
          <a:prstGeom prst="rect">
            <a:avLst/>
          </a:prstGeom>
        </p:spPr>
      </p:pic>
      <p:pic>
        <p:nvPicPr>
          <p:cNvPr id="14" name="図 13"/>
          <p:cNvPicPr>
            <a:picLocks noChangeAspect="1"/>
          </p:cNvPicPr>
          <p:nvPr/>
        </p:nvPicPr>
        <p:blipFill rotWithShape="1">
          <a:blip r:embed="rId2">
            <a:extLst>
              <a:ext uri="{28A0092B-C50C-407E-A947-70E740481C1C}">
                <a14:useLocalDpi xmlns:a14="http://schemas.microsoft.com/office/drawing/2010/main" val="0"/>
              </a:ext>
            </a:extLst>
          </a:blip>
          <a:srcRect t="97109"/>
          <a:stretch/>
        </p:blipFill>
        <p:spPr>
          <a:xfrm>
            <a:off x="5868955" y="6518573"/>
            <a:ext cx="5418145" cy="226234"/>
          </a:xfrm>
          <a:prstGeom prst="rect">
            <a:avLst/>
          </a:prstGeom>
        </p:spPr>
      </p:pic>
      <p:pic>
        <p:nvPicPr>
          <p:cNvPr id="15" name="図 14"/>
          <p:cNvPicPr>
            <a:picLocks noChangeAspect="1"/>
          </p:cNvPicPr>
          <p:nvPr/>
        </p:nvPicPr>
        <p:blipFill rotWithShape="1">
          <a:blip r:embed="rId2">
            <a:extLst>
              <a:ext uri="{28A0092B-C50C-407E-A947-70E740481C1C}">
                <a14:useLocalDpi xmlns:a14="http://schemas.microsoft.com/office/drawing/2010/main" val="0"/>
              </a:ext>
            </a:extLst>
          </a:blip>
          <a:srcRect l="50224" t="2420" r="1656" b="68889"/>
          <a:stretch/>
        </p:blipFill>
        <p:spPr>
          <a:xfrm>
            <a:off x="4612655" y="1362350"/>
            <a:ext cx="2910896" cy="2506977"/>
          </a:xfrm>
          <a:prstGeom prst="rect">
            <a:avLst/>
          </a:prstGeom>
        </p:spPr>
      </p:pic>
      <p:pic>
        <p:nvPicPr>
          <p:cNvPr id="16" name="図 15"/>
          <p:cNvPicPr>
            <a:picLocks noChangeAspect="1"/>
          </p:cNvPicPr>
          <p:nvPr/>
        </p:nvPicPr>
        <p:blipFill rotWithShape="1">
          <a:blip r:embed="rId2">
            <a:extLst>
              <a:ext uri="{28A0092B-C50C-407E-A947-70E740481C1C}">
                <a14:useLocalDpi xmlns:a14="http://schemas.microsoft.com/office/drawing/2010/main" val="0"/>
              </a:ext>
            </a:extLst>
          </a:blip>
          <a:srcRect l="50070" t="31493" r="1448" b="37458"/>
          <a:stretch/>
        </p:blipFill>
        <p:spPr>
          <a:xfrm>
            <a:off x="1289489" y="3922241"/>
            <a:ext cx="2796027" cy="2586500"/>
          </a:xfrm>
          <a:prstGeom prst="rect">
            <a:avLst/>
          </a:prstGeom>
        </p:spPr>
      </p:pic>
      <p:pic>
        <p:nvPicPr>
          <p:cNvPr id="18" name="図 17"/>
          <p:cNvPicPr>
            <a:picLocks noChangeAspect="1"/>
          </p:cNvPicPr>
          <p:nvPr/>
        </p:nvPicPr>
        <p:blipFill rotWithShape="1">
          <a:blip r:embed="rId2">
            <a:extLst>
              <a:ext uri="{28A0092B-C50C-407E-A947-70E740481C1C}">
                <a14:useLocalDpi xmlns:a14="http://schemas.microsoft.com/office/drawing/2010/main" val="0"/>
              </a:ext>
            </a:extLst>
          </a:blip>
          <a:srcRect l="49863" t="62597" r="1656" b="5019"/>
          <a:stretch/>
        </p:blipFill>
        <p:spPr>
          <a:xfrm>
            <a:off x="7965578" y="3944839"/>
            <a:ext cx="2633895" cy="2541305"/>
          </a:xfrm>
          <a:prstGeom prst="rect">
            <a:avLst/>
          </a:prstGeom>
        </p:spPr>
      </p:pic>
      <p:sp>
        <p:nvSpPr>
          <p:cNvPr id="19" name="角丸四角形 18"/>
          <p:cNvSpPr/>
          <p:nvPr/>
        </p:nvSpPr>
        <p:spPr>
          <a:xfrm>
            <a:off x="1163349" y="679204"/>
            <a:ext cx="4052322" cy="300792"/>
          </a:xfrm>
          <a:prstGeom prst="roundRect">
            <a:avLst/>
          </a:prstGeom>
          <a:solidFill>
            <a:schemeClr val="bg1"/>
          </a:solidFill>
          <a:ln>
            <a:solidFill>
              <a:schemeClr val="tx1"/>
            </a:solidFill>
          </a:ln>
        </p:spPr>
        <p:style>
          <a:lnRef idx="3">
            <a:schemeClr val="lt1"/>
          </a:lnRef>
          <a:fillRef idx="1">
            <a:schemeClr val="dk1"/>
          </a:fillRef>
          <a:effectRef idx="1">
            <a:schemeClr val="dk1"/>
          </a:effectRef>
          <a:fontRef idx="minor">
            <a:schemeClr val="lt1"/>
          </a:fontRef>
        </p:style>
        <p:txBody>
          <a:bodyPr wrap="square" rtlCol="0" anchor="ctr" upright="1">
            <a:spAutoFit/>
          </a:bodyPr>
          <a:lstStyle/>
          <a:p>
            <a:pPr algn="ctr">
              <a:lnSpc>
                <a:spcPts val="1400"/>
              </a:lnSpc>
              <a:spcAft>
                <a:spcPts val="0"/>
              </a:spcAft>
            </a:pP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今後の企業連携（技術指導・講習など）　</a:t>
            </a:r>
            <a:r>
              <a:rPr lang="en-US" altLang="ja-JP"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参考</a:t>
            </a:r>
            <a:r>
              <a:rPr lang="en-US" altLang="ja-JP" sz="1400" b="1" dirty="0" smtClean="0">
                <a:solidFill>
                  <a:sysClr val="windowText" lastClr="000000"/>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sz="1600" dirty="0">
              <a:solidFill>
                <a:sysClr val="windowText" lastClr="000000"/>
              </a:solidFill>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Tree>
    <p:extLst>
      <p:ext uri="{BB962C8B-B14F-4D97-AF65-F5344CB8AC3E}">
        <p14:creationId xmlns:p14="http://schemas.microsoft.com/office/powerpoint/2010/main" val="2618905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額縁 7"/>
          <p:cNvSpPr/>
          <p:nvPr/>
        </p:nvSpPr>
        <p:spPr>
          <a:xfrm>
            <a:off x="1532152" y="685054"/>
            <a:ext cx="330878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rPr>
              <a:t>大学進学への更なる対応の検討について</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3" name="スライド番号プレースホルダー 2"/>
          <p:cNvSpPr>
            <a:spLocks noGrp="1"/>
          </p:cNvSpPr>
          <p:nvPr>
            <p:ph type="sldNum" sz="quarter" idx="12"/>
          </p:nvPr>
        </p:nvSpPr>
        <p:spPr>
          <a:xfrm>
            <a:off x="8737600" y="6492881"/>
            <a:ext cx="2311400" cy="365125"/>
          </a:xfrm>
        </p:spPr>
        <p:txBody>
          <a:bodyPr/>
          <a:lstStyle/>
          <a:p>
            <a:fld id="{AC1F0867-EFB9-42FF-BF2D-7B625E83DED1}" type="slidenum">
              <a:rPr lang="ja-JP" altLang="en-US" smtClean="0">
                <a:solidFill>
                  <a:prstClr val="black">
                    <a:tint val="75000"/>
                  </a:prstClr>
                </a:solidFill>
              </a:rPr>
              <a:pPr/>
              <a:t>3</a:t>
            </a:fld>
            <a:endParaRPr lang="ja-JP" altLang="en-US" dirty="0">
              <a:solidFill>
                <a:prstClr val="black">
                  <a:tint val="75000"/>
                </a:prstClr>
              </a:solidFill>
            </a:endParaRPr>
          </a:p>
        </p:txBody>
      </p:sp>
      <p:sp>
        <p:nvSpPr>
          <p:cNvPr id="14" name="テキスト ボックス 13"/>
          <p:cNvSpPr txBox="1"/>
          <p:nvPr/>
        </p:nvSpPr>
        <p:spPr>
          <a:xfrm>
            <a:off x="1532152" y="1538485"/>
            <a:ext cx="9386859" cy="1815882"/>
          </a:xfrm>
          <a:prstGeom prst="rect">
            <a:avLst/>
          </a:prstGeom>
          <a:noFill/>
          <a:ln>
            <a:solidFill>
              <a:schemeClr val="accent1"/>
            </a:solidFill>
          </a:ln>
        </p:spPr>
        <p:txBody>
          <a:bodyPr wrap="square" rtlCol="0">
            <a:spAutoFit/>
          </a:bodyPr>
          <a:lstStyle/>
          <a:p>
            <a:pPr marL="180975" indent="-180975">
              <a:buFont typeface="Wingdings" pitchFamily="2" charset="2"/>
              <a:buChar char="Ø"/>
            </a:pP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（大阪府</a:t>
            </a:r>
            <a:r>
              <a:rPr lang="ja-JP" altLang="en-US" sz="1600" dirty="0">
                <a:latin typeface="Meiryo UI" panose="020B0604030504040204" pitchFamily="50" charset="-128"/>
                <a:ea typeface="Meiryo UI" panose="020B0604030504040204" pitchFamily="50" charset="-128"/>
              </a:rPr>
              <a:t>学校教育審議会工業教育</a:t>
            </a:r>
            <a:r>
              <a:rPr lang="ja-JP" altLang="en-US" sz="1600" dirty="0" smtClean="0">
                <a:latin typeface="Meiryo UI" panose="020B0604030504040204" pitchFamily="50" charset="-128"/>
                <a:ea typeface="Meiryo UI" panose="020B0604030504040204" pitchFamily="50" charset="-128"/>
              </a:rPr>
              <a:t>部会「今後の工業系高等学校のあり方について　中間報告」より</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工科</a:t>
            </a:r>
            <a:r>
              <a:rPr lang="ja-JP" altLang="en-US" sz="1600" dirty="0">
                <a:latin typeface="Meiryo UI" panose="020B0604030504040204" pitchFamily="50" charset="-128"/>
                <a:ea typeface="Meiryo UI" panose="020B0604030504040204" pitchFamily="50" charset="-128"/>
              </a:rPr>
              <a:t>高等学校には工学系大学進学専科があり、かつ成果も現れて</a:t>
            </a:r>
            <a:r>
              <a:rPr lang="ja-JP" altLang="en-US" sz="1600" dirty="0" smtClean="0">
                <a:latin typeface="Meiryo UI" panose="020B0604030504040204" pitchFamily="50" charset="-128"/>
                <a:ea typeface="Meiryo UI" panose="020B0604030504040204" pitchFamily="50" charset="-128"/>
              </a:rPr>
              <a:t>いることから、</a:t>
            </a:r>
            <a:r>
              <a:rPr lang="ja-JP" altLang="en-US" sz="1600" dirty="0">
                <a:latin typeface="Meiryo UI" panose="020B0604030504040204" pitchFamily="50" charset="-128"/>
                <a:ea typeface="Meiryo UI" panose="020B0604030504040204" pitchFamily="50" charset="-128"/>
              </a:rPr>
              <a:t>大学進学のノウハウをこれ</a:t>
            </a:r>
            <a:r>
              <a:rPr lang="ja-JP" altLang="en-US" sz="1600" dirty="0" err="1" smtClean="0">
                <a:latin typeface="Meiryo UI" panose="020B0604030504040204" pitchFamily="50" charset="-128"/>
                <a:ea typeface="Meiryo UI" panose="020B0604030504040204" pitchFamily="50" charset="-128"/>
              </a:rPr>
              <a:t>ま</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で以上</a:t>
            </a:r>
            <a:r>
              <a:rPr lang="ja-JP" altLang="en-US" sz="1600" dirty="0">
                <a:latin typeface="Meiryo UI" panose="020B0604030504040204" pitchFamily="50" charset="-128"/>
                <a:ea typeface="Meiryo UI" panose="020B0604030504040204" pitchFamily="50" charset="-128"/>
              </a:rPr>
              <a:t>に打ち出していく</a:t>
            </a:r>
            <a:r>
              <a:rPr lang="ja-JP" altLang="en-US" sz="1600" dirty="0" smtClean="0">
                <a:latin typeface="Meiryo UI" panose="020B0604030504040204" pitchFamily="50" charset="-128"/>
                <a:ea typeface="Meiryo UI" panose="020B0604030504040204" pitchFamily="50" charset="-128"/>
              </a:rPr>
              <a:t>ことが志願者数を増やすためには有効</a:t>
            </a:r>
            <a:r>
              <a:rPr lang="ja-JP" altLang="en-US" sz="1600" dirty="0">
                <a:latin typeface="Meiryo UI" panose="020B0604030504040204" pitchFamily="50" charset="-128"/>
                <a:ea typeface="Meiryo UI" panose="020B0604030504040204" pitchFamily="50" charset="-128"/>
              </a:rPr>
              <a:t>で</a:t>
            </a:r>
            <a:r>
              <a:rPr lang="ja-JP" altLang="en-US" sz="1600" dirty="0" smtClean="0">
                <a:latin typeface="Meiryo UI" panose="020B0604030504040204" pitchFamily="50" charset="-128"/>
                <a:ea typeface="Meiryo UI" panose="020B0604030504040204" pitchFamily="50" charset="-128"/>
              </a:rPr>
              <a:t>あると考えられる。</a:t>
            </a:r>
            <a:r>
              <a:rPr lang="ja-JP" altLang="en-US" sz="1600" b="1" dirty="0">
                <a:latin typeface="Meiryo UI" panose="020B0604030504040204" pitchFamily="50" charset="-128"/>
                <a:ea typeface="Meiryo UI" panose="020B0604030504040204" pitchFamily="50" charset="-128"/>
              </a:rPr>
              <a:t>工業系高等学校は就職</a:t>
            </a:r>
            <a:r>
              <a:rPr lang="ja-JP" altLang="en-US" sz="1600" b="1" dirty="0" smtClean="0">
                <a:latin typeface="Meiryo UI" panose="020B0604030504040204" pitchFamily="50" charset="-128"/>
                <a:ea typeface="Meiryo UI" panose="020B0604030504040204" pitchFamily="50" charset="-128"/>
              </a:rPr>
              <a:t>だけ</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では</a:t>
            </a:r>
            <a:r>
              <a:rPr lang="ja-JP" altLang="en-US" sz="1600" b="1" dirty="0">
                <a:latin typeface="Meiryo UI" panose="020B0604030504040204" pitchFamily="50" charset="-128"/>
                <a:ea typeface="Meiryo UI" panose="020B0604030504040204" pitchFamily="50" charset="-128"/>
              </a:rPr>
              <a:t>ないというメッセージを可視化する</a:t>
            </a:r>
            <a:r>
              <a:rPr lang="ja-JP" altLang="en-US" sz="1600" b="1" dirty="0" smtClean="0">
                <a:latin typeface="Meiryo UI" panose="020B0604030504040204" pitchFamily="50" charset="-128"/>
                <a:ea typeface="Meiryo UI" panose="020B0604030504040204" pitchFamily="50" charset="-128"/>
              </a:rPr>
              <a:t>ために</a:t>
            </a:r>
            <a:r>
              <a:rPr lang="ja-JP" altLang="en-US" sz="1600" b="1" dirty="0">
                <a:latin typeface="Meiryo UI" panose="020B0604030504040204" pitchFamily="50" charset="-128"/>
                <a:ea typeface="Meiryo UI" panose="020B0604030504040204" pitchFamily="50" charset="-128"/>
              </a:rPr>
              <a:t>、工業系高等学校の教育内容の充実の一つのメニューとして</a:t>
            </a:r>
            <a:r>
              <a:rPr lang="ja-JP" altLang="en-US" sz="1600" b="1" dirty="0" smtClean="0">
                <a:latin typeface="Meiryo UI" panose="020B0604030504040204" pitchFamily="50" charset="-128"/>
                <a:ea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工学</a:t>
            </a:r>
            <a:r>
              <a:rPr lang="ja-JP" altLang="en-US" sz="1600" b="1" dirty="0">
                <a:latin typeface="Meiryo UI" panose="020B0604030504040204" pitchFamily="50" charset="-128"/>
                <a:ea typeface="Meiryo UI" panose="020B0604030504040204" pitchFamily="50" charset="-128"/>
              </a:rPr>
              <a:t>系大学進学専科を拡充することも</a:t>
            </a:r>
            <a:r>
              <a:rPr lang="ja-JP" altLang="en-US" sz="1600" b="1" dirty="0" smtClean="0">
                <a:latin typeface="Meiryo UI" panose="020B0604030504040204" pitchFamily="50" charset="-128"/>
                <a:ea typeface="Meiryo UI" panose="020B0604030504040204" pitchFamily="50" charset="-128"/>
              </a:rPr>
              <a:t>検討</a:t>
            </a:r>
            <a:r>
              <a:rPr lang="ja-JP" altLang="en-US" sz="1600" dirty="0" smtClean="0">
                <a:latin typeface="Meiryo UI" panose="020B0604030504040204" pitchFamily="50" charset="-128"/>
                <a:ea typeface="Meiryo UI" panose="020B0604030504040204" pitchFamily="50" charset="-128"/>
              </a:rPr>
              <a:t>するべきではない</a:t>
            </a:r>
            <a:r>
              <a:rPr lang="ja-JP" altLang="en-US" sz="1600" dirty="0">
                <a:latin typeface="Meiryo UI" panose="020B0604030504040204" pitchFamily="50" charset="-128"/>
                <a:ea typeface="Meiryo UI" panose="020B0604030504040204" pitchFamily="50" charset="-128"/>
              </a:rPr>
              <a:t>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5" name="正方形/長方形 1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2" name="下矢印 1"/>
          <p:cNvSpPr/>
          <p:nvPr/>
        </p:nvSpPr>
        <p:spPr>
          <a:xfrm>
            <a:off x="5358361" y="3523890"/>
            <a:ext cx="1734440" cy="667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532152" y="4361175"/>
            <a:ext cx="9386859" cy="1569660"/>
          </a:xfrm>
          <a:prstGeom prst="rect">
            <a:avLst/>
          </a:prstGeom>
          <a:noFill/>
          <a:ln>
            <a:solidFill>
              <a:schemeClr val="accent1"/>
            </a:solidFill>
          </a:ln>
        </p:spPr>
        <p:txBody>
          <a:bodyPr wrap="square" rtlCol="0">
            <a:spAutoFit/>
          </a:bodyPr>
          <a:lstStyle/>
          <a:p>
            <a:pPr marL="180975" indent="-180975">
              <a:buFont typeface="Wingdings" pitchFamily="2" charset="2"/>
              <a:buChar char="Ø"/>
            </a:pP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（第３回</a:t>
            </a:r>
            <a:r>
              <a:rPr lang="ja-JP" altLang="en-US" sz="1600" dirty="0">
                <a:latin typeface="Meiryo UI" panose="020B0604030504040204" pitchFamily="50" charset="-128"/>
                <a:ea typeface="Meiryo UI" panose="020B0604030504040204" pitchFamily="50" charset="-128"/>
              </a:rPr>
              <a:t>大阪府学校教育審議会工業教育</a:t>
            </a:r>
            <a:r>
              <a:rPr lang="ja-JP" altLang="en-US" sz="1600" dirty="0" smtClean="0">
                <a:latin typeface="Meiryo UI" panose="020B0604030504040204" pitchFamily="50" charset="-128"/>
                <a:ea typeface="Meiryo UI" panose="020B0604030504040204" pitchFamily="50" charset="-128"/>
              </a:rPr>
              <a:t>部会での意見を踏まえた府教育庁の考え方）</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中間報告での提言を踏まえ、工学系大学進学専科の拡充については検討を進めるが、工科高等学校には</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従来より大学進学後を見据えて基礎学力の向上をめざす「接続」というコースがある。</a:t>
            </a:r>
            <a:r>
              <a:rPr lang="ja-JP" altLang="en-US" sz="1600" b="1" dirty="0" smtClean="0">
                <a:latin typeface="Meiryo UI" panose="020B0604030504040204" pitchFamily="50" charset="-128"/>
                <a:ea typeface="Meiryo UI" panose="020B0604030504040204" pitchFamily="50" charset="-128"/>
              </a:rPr>
              <a:t>工学系大学進学専科を</a:t>
            </a:r>
            <a:endParaRPr lang="en-US" altLang="ja-JP" sz="1600" b="1" dirty="0" smtClean="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 拡充するのであれば「接続」はどうあるべきか、そのあり方もあわせて検討する必要がある</a:t>
            </a:r>
            <a:r>
              <a:rPr lang="ja-JP" altLang="en-US" sz="1600" dirty="0" smtClean="0">
                <a:latin typeface="Meiryo UI" panose="020B0604030504040204" pitchFamily="50" charset="-128"/>
                <a:ea typeface="Meiryo UI" panose="020B0604030504040204" pitchFamily="50" charset="-128"/>
              </a:rPr>
              <a:t>と考える。</a:t>
            </a:r>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1230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額縁 7"/>
          <p:cNvSpPr/>
          <p:nvPr/>
        </p:nvSpPr>
        <p:spPr>
          <a:xfrm>
            <a:off x="1586206" y="645103"/>
            <a:ext cx="476307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rPr>
              <a:t>公立中学校卒業者に占める工業系高校志願者（大阪府）</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3" name="スライド番号プレースホルダー 2"/>
          <p:cNvSpPr>
            <a:spLocks noGrp="1"/>
          </p:cNvSpPr>
          <p:nvPr>
            <p:ph type="sldNum" sz="quarter" idx="12"/>
          </p:nvPr>
        </p:nvSpPr>
        <p:spPr>
          <a:xfrm>
            <a:off x="8737600" y="6492881"/>
            <a:ext cx="2311400" cy="365125"/>
          </a:xfrm>
        </p:spPr>
        <p:txBody>
          <a:bodyPr/>
          <a:lstStyle/>
          <a:p>
            <a:fld id="{AC1F0867-EFB9-42FF-BF2D-7B625E83DED1}"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14" name="テキスト ボックス 13"/>
          <p:cNvSpPr txBox="1"/>
          <p:nvPr/>
        </p:nvSpPr>
        <p:spPr>
          <a:xfrm>
            <a:off x="1585680" y="1119075"/>
            <a:ext cx="9172981"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平成</a:t>
            </a:r>
            <a:r>
              <a:rPr lang="en-US" altLang="ja-JP" sz="1600" dirty="0" smtClean="0">
                <a:latin typeface="Meiryo UI" panose="020B0604030504040204" pitchFamily="50" charset="-128"/>
                <a:ea typeface="Meiryo UI" panose="020B0604030504040204" pitchFamily="50" charset="-128"/>
              </a:rPr>
              <a:t>2</a:t>
            </a:r>
            <a:r>
              <a:rPr lang="ja-JP" altLang="en-US" sz="1600" dirty="0" smtClean="0">
                <a:latin typeface="Meiryo UI" panose="020B0604030504040204" pitchFamily="50" charset="-128"/>
                <a:ea typeface="Meiryo UI" panose="020B0604030504040204" pitchFamily="50" charset="-128"/>
              </a:rPr>
              <a:t>９年度から令和</a:t>
            </a:r>
            <a:r>
              <a:rPr lang="ja-JP" altLang="en-US" sz="1600" dirty="0">
                <a:latin typeface="Meiryo UI" panose="020B0604030504040204" pitchFamily="50" charset="-128"/>
                <a:ea typeface="Meiryo UI" panose="020B0604030504040204" pitchFamily="50" charset="-128"/>
              </a:rPr>
              <a:t>４</a:t>
            </a:r>
            <a:r>
              <a:rPr lang="ja-JP" altLang="en-US" sz="1600" dirty="0" smtClean="0">
                <a:latin typeface="Meiryo UI" panose="020B0604030504040204" pitchFamily="50" charset="-128"/>
                <a:ea typeface="Meiryo UI" panose="020B0604030504040204" pitchFamily="50" charset="-128"/>
              </a:rPr>
              <a:t>年度にかけて、大阪府</a:t>
            </a:r>
            <a:r>
              <a:rPr lang="ja-JP" altLang="en-US" sz="1600" dirty="0">
                <a:latin typeface="Meiryo UI" panose="020B0604030504040204" pitchFamily="50" charset="-128"/>
                <a:ea typeface="Meiryo UI" panose="020B0604030504040204" pitchFamily="50" charset="-128"/>
              </a:rPr>
              <a:t>の「公立中学校卒業者に占める工業系高校志願者の</a:t>
            </a:r>
            <a:r>
              <a:rPr lang="ja-JP" altLang="en-US" sz="1600" dirty="0" smtClean="0">
                <a:latin typeface="Meiryo UI" panose="020B0604030504040204" pitchFamily="50" charset="-128"/>
                <a:ea typeface="Meiryo UI" panose="020B0604030504040204" pitchFamily="50" charset="-128"/>
              </a:rPr>
              <a:t>割合」が低下する傾向。</a:t>
            </a:r>
            <a:endParaRPr lang="en-US" altLang="ja-JP" sz="1600" dirty="0">
              <a:latin typeface="Meiryo UI" panose="020B0604030504040204" pitchFamily="50" charset="-128"/>
              <a:ea typeface="Meiryo UI" panose="020B0604030504040204" pitchFamily="50" charset="-128"/>
            </a:endParaRPr>
          </a:p>
        </p:txBody>
      </p:sp>
      <p:graphicFrame>
        <p:nvGraphicFramePr>
          <p:cNvPr id="4" name="グラフ 3"/>
          <p:cNvGraphicFramePr/>
          <p:nvPr>
            <p:extLst/>
          </p:nvPr>
        </p:nvGraphicFramePr>
        <p:xfrm>
          <a:off x="2024512" y="1672897"/>
          <a:ext cx="8128000" cy="4819984"/>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直線コネクタ 11"/>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5" name="正方形/長方形 1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9" name="テキスト ボックス 6"/>
          <p:cNvSpPr txBox="1"/>
          <p:nvPr/>
        </p:nvSpPr>
        <p:spPr>
          <a:xfrm>
            <a:off x="1997292" y="1703850"/>
            <a:ext cx="714763"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（人</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10" name="テキスト ボックス 6"/>
          <p:cNvSpPr txBox="1"/>
          <p:nvPr/>
        </p:nvSpPr>
        <p:spPr>
          <a:xfrm>
            <a:off x="8887183" y="5841058"/>
            <a:ext cx="915320"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dirty="0" smtClean="0">
                <a:solidFill>
                  <a:prstClr val="black"/>
                </a:solidFill>
                <a:latin typeface="Meiryo UI" panose="020B0604030504040204" pitchFamily="50" charset="-128"/>
                <a:ea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7792085" y="6492881"/>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sp>
        <p:nvSpPr>
          <p:cNvPr id="17" name="テキスト ボックス 16"/>
          <p:cNvSpPr txBox="1"/>
          <p:nvPr/>
        </p:nvSpPr>
        <p:spPr>
          <a:xfrm>
            <a:off x="4858106" y="6264794"/>
            <a:ext cx="5294406" cy="276999"/>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※R4</a:t>
            </a:r>
            <a:r>
              <a:rPr lang="ja-JP" altLang="en-US" sz="1200" dirty="0" smtClean="0">
                <a:latin typeface="Meiryo UI" panose="020B0604030504040204" pitchFamily="50" charset="-128"/>
                <a:ea typeface="Meiryo UI" panose="020B0604030504040204" pitchFamily="50" charset="-128"/>
              </a:rPr>
              <a:t>年度公立中学校卒業者数は、大阪府公私立高等学校連絡協議会資料より</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179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p:cNvSpPr>
            <a:spLocks noGrp="1"/>
          </p:cNvSpPr>
          <p:nvPr>
            <p:ph type="sldNum" sz="quarter" idx="12"/>
          </p:nvPr>
        </p:nvSpPr>
        <p:spPr>
          <a:xfrm>
            <a:off x="9793068" y="6382806"/>
            <a:ext cx="2311400" cy="365125"/>
          </a:xfrm>
        </p:spPr>
        <p:txBody>
          <a:bodyPr/>
          <a:lstStyle/>
          <a:p>
            <a:fld id="{AC1F0867-EFB9-42FF-BF2D-7B625E83DED1}" type="slidenum">
              <a:rPr lang="ja-JP" altLang="en-US" smtClean="0">
                <a:solidFill>
                  <a:prstClr val="black">
                    <a:tint val="75000"/>
                  </a:prstClr>
                </a:solidFill>
              </a:rPr>
              <a:pPr/>
              <a:t>5</a:t>
            </a:fld>
            <a:endParaRPr lang="ja-JP" altLang="en-US" dirty="0">
              <a:solidFill>
                <a:prstClr val="black">
                  <a:tint val="75000"/>
                </a:prstClr>
              </a:solidFill>
            </a:endParaRPr>
          </a:p>
        </p:txBody>
      </p:sp>
      <p:sp>
        <p:nvSpPr>
          <p:cNvPr id="14" name="テキスト ボックス 13"/>
          <p:cNvSpPr txBox="1"/>
          <p:nvPr/>
        </p:nvSpPr>
        <p:spPr>
          <a:xfrm>
            <a:off x="1627100" y="1238743"/>
            <a:ext cx="8826184"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直近</a:t>
            </a:r>
            <a:r>
              <a:rPr lang="en-US" altLang="ja-JP" sz="1600" dirty="0" smtClean="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年間の高等学校卒業者の大学進学率は上昇傾向にある。とくに平成</a:t>
            </a:r>
            <a:r>
              <a:rPr lang="en-US" altLang="ja-JP" sz="1600" dirty="0">
                <a:latin typeface="Meiryo UI" panose="020B0604030504040204" pitchFamily="50" charset="-128"/>
                <a:ea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rPr>
              <a:t>年度以降は上昇率</a:t>
            </a:r>
            <a:r>
              <a:rPr lang="ja-JP" altLang="en-US" sz="1600" dirty="0" smtClean="0">
                <a:latin typeface="Meiryo UI" panose="020B0604030504040204" pitchFamily="50" charset="-128"/>
                <a:ea typeface="Meiryo UI" panose="020B0604030504040204" pitchFamily="50" charset="-128"/>
              </a:rPr>
              <a:t>が</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大きく</a:t>
            </a:r>
            <a:r>
              <a:rPr lang="ja-JP" altLang="en-US" sz="1600" dirty="0">
                <a:latin typeface="Meiryo UI" panose="020B0604030504040204" pitchFamily="50" charset="-128"/>
                <a:ea typeface="Meiryo UI" panose="020B0604030504040204" pitchFamily="50" charset="-128"/>
              </a:rPr>
              <a:t>、令和２年度には大阪府の高等学校卒業者の大学進学率は過去最高の</a:t>
            </a:r>
            <a:r>
              <a:rPr lang="en-US" altLang="ja-JP" sz="1600" dirty="0">
                <a:latin typeface="Meiryo UI" panose="020B0604030504040204" pitchFamily="50" charset="-128"/>
                <a:ea typeface="Meiryo UI" panose="020B0604030504040204" pitchFamily="50" charset="-128"/>
              </a:rPr>
              <a:t>64.3%</a:t>
            </a:r>
            <a:r>
              <a:rPr lang="ja-JP" altLang="en-US" sz="1600" dirty="0">
                <a:latin typeface="Meiryo UI" panose="020B0604030504040204" pitchFamily="50" charset="-128"/>
                <a:ea typeface="Meiryo UI" panose="020B0604030504040204" pitchFamily="50" charset="-128"/>
              </a:rPr>
              <a:t>となっている。</a:t>
            </a:r>
            <a:endParaRPr lang="en-US" altLang="ja-JP" sz="1600"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a:t>
            </a:r>
            <a:r>
              <a:rPr lang="ja-JP" altLang="en-US" b="1" dirty="0" smtClean="0">
                <a:latin typeface="Meiryo UI" panose="020B0604030504040204" pitchFamily="50" charset="-128"/>
                <a:ea typeface="Meiryo UI" panose="020B0604030504040204" pitchFamily="50" charset="-128"/>
              </a:rPr>
              <a:t>ー大学進学への更なる対応</a:t>
            </a:r>
            <a:endParaRPr lang="ja-JP" altLang="en-US" b="1" dirty="0">
              <a:latin typeface="Meiryo UI" panose="020B0604030504040204" pitchFamily="50" charset="-128"/>
              <a:ea typeface="Meiryo UI" panose="020B0604030504040204" pitchFamily="50" charset="-128"/>
            </a:endParaRPr>
          </a:p>
        </p:txBody>
      </p:sp>
      <p:sp>
        <p:nvSpPr>
          <p:cNvPr id="20" name="額縁 19"/>
          <p:cNvSpPr/>
          <p:nvPr/>
        </p:nvSpPr>
        <p:spPr>
          <a:xfrm>
            <a:off x="1586205" y="645103"/>
            <a:ext cx="465322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rPr>
              <a:t>高等学校卒業後の進学率の推移（全国と大阪府の比較）</a:t>
            </a:r>
            <a:endParaRPr lang="ja-JP" altLang="en-US" sz="1400" b="1" dirty="0">
              <a:solidFill>
                <a:prstClr val="black"/>
              </a:solidFill>
              <a:latin typeface="Meiryo UI" panose="020B0604030504040204" pitchFamily="50" charset="-128"/>
              <a:ea typeface="Meiryo UI" panose="020B0604030504040204" pitchFamily="50" charset="-128"/>
            </a:endParaRPr>
          </a:p>
        </p:txBody>
      </p:sp>
      <p:graphicFrame>
        <p:nvGraphicFramePr>
          <p:cNvPr id="22" name="グラフ 21"/>
          <p:cNvGraphicFramePr/>
          <p:nvPr>
            <p:extLst>
              <p:ext uri="{D42A27DB-BD31-4B8C-83A1-F6EECF244321}">
                <p14:modId xmlns:p14="http://schemas.microsoft.com/office/powerpoint/2010/main" val="3767023609"/>
              </p:ext>
            </p:extLst>
          </p:nvPr>
        </p:nvGraphicFramePr>
        <p:xfrm>
          <a:off x="2750521" y="1935544"/>
          <a:ext cx="6581738" cy="4682445"/>
        </p:xfrm>
        <a:graphic>
          <a:graphicData uri="http://schemas.openxmlformats.org/drawingml/2006/chart">
            <c:chart xmlns:c="http://schemas.openxmlformats.org/drawingml/2006/chart" xmlns:r="http://schemas.openxmlformats.org/officeDocument/2006/relationships" r:id="rId2"/>
          </a:graphicData>
        </a:graphic>
      </p:graphicFrame>
      <p:sp>
        <p:nvSpPr>
          <p:cNvPr id="24" name="テキスト ボックス 23"/>
          <p:cNvSpPr txBox="1"/>
          <p:nvPr/>
        </p:nvSpPr>
        <p:spPr>
          <a:xfrm>
            <a:off x="9024855" y="6560821"/>
            <a:ext cx="2663501" cy="276999"/>
          </a:xfrm>
          <a:prstGeom prst="rect">
            <a:avLst/>
          </a:prstGeom>
          <a:noFill/>
        </p:spPr>
        <p:txBody>
          <a:bodyPr wrap="square" rtlCol="0">
            <a:spAutoFit/>
          </a:bodyPr>
          <a:lstStyle/>
          <a:p>
            <a:pPr algn="r"/>
            <a:r>
              <a:rPr lang="ja-JP" altLang="en-US" sz="1200" dirty="0" smtClean="0">
                <a:solidFill>
                  <a:prstClr val="black"/>
                </a:solidFill>
                <a:latin typeface="Meiryo UI" panose="020B0604030504040204" pitchFamily="50" charset="-128"/>
                <a:ea typeface="Meiryo UI" panose="020B0604030504040204" pitchFamily="50" charset="-128"/>
              </a:rPr>
              <a:t>文部科学省「学校基本調査」より</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621864" y="2284363"/>
            <a:ext cx="569387" cy="246221"/>
          </a:xfrm>
          <a:prstGeom prst="rect">
            <a:avLst/>
          </a:prstGeom>
          <a:noFill/>
        </p:spPr>
        <p:txBody>
          <a:bodyPr wrap="none" rtlCol="0">
            <a:spAutoFit/>
          </a:bodyPr>
          <a:lstStyle/>
          <a:p>
            <a:r>
              <a:rPr kumimoji="1" lang="ja-JP" altLang="en-US" sz="1000" dirty="0" smtClean="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9809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2"/>
          <p:cNvSpPr>
            <a:spLocks noGrp="1"/>
          </p:cNvSpPr>
          <p:nvPr>
            <p:ph type="sldNum" sz="quarter" idx="12"/>
          </p:nvPr>
        </p:nvSpPr>
        <p:spPr>
          <a:xfrm>
            <a:off x="9793068" y="6382806"/>
            <a:ext cx="2311400" cy="365125"/>
          </a:xfrm>
        </p:spPr>
        <p:txBody>
          <a:bodyPr/>
          <a:lstStyle/>
          <a:p>
            <a:fld id="{AC1F0867-EFB9-42FF-BF2D-7B625E83DED1}" type="slidenum">
              <a:rPr lang="ja-JP" altLang="en-US" smtClean="0">
                <a:solidFill>
                  <a:prstClr val="black">
                    <a:tint val="75000"/>
                  </a:prstClr>
                </a:solidFill>
              </a:rPr>
              <a:pPr/>
              <a:t>6</a:t>
            </a:fld>
            <a:endParaRPr lang="ja-JP" altLang="en-US" dirty="0">
              <a:solidFill>
                <a:prstClr val="black">
                  <a:tint val="75000"/>
                </a:prstClr>
              </a:solidFill>
            </a:endParaRPr>
          </a:p>
        </p:txBody>
      </p:sp>
      <p:sp>
        <p:nvSpPr>
          <p:cNvPr id="14" name="テキスト ボックス 13"/>
          <p:cNvSpPr txBox="1"/>
          <p:nvPr/>
        </p:nvSpPr>
        <p:spPr>
          <a:xfrm>
            <a:off x="1627100" y="1238743"/>
            <a:ext cx="8826184"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rPr>
              <a:t>割以上が就職して</a:t>
            </a:r>
            <a:r>
              <a:rPr lang="ja-JP" altLang="en-US" sz="1600" dirty="0">
                <a:latin typeface="Meiryo UI" panose="020B0604030504040204" pitchFamily="50" charset="-128"/>
                <a:ea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rPr>
              <a:t>、就職者のうち</a:t>
            </a:r>
            <a:r>
              <a:rPr lang="en-US" altLang="ja-JP" sz="1600" dirty="0" smtClean="0">
                <a:latin typeface="Meiryo UI" panose="020B0604030504040204" pitchFamily="50" charset="-128"/>
                <a:ea typeface="Meiryo UI" panose="020B0604030504040204" pitchFamily="50" charset="-128"/>
              </a:rPr>
              <a:t>8</a:t>
            </a:r>
            <a:r>
              <a:rPr lang="ja-JP" altLang="en-US" sz="1600" dirty="0" smtClean="0">
                <a:latin typeface="Meiryo UI" panose="020B0604030504040204" pitchFamily="50" charset="-128"/>
                <a:ea typeface="Meiryo UI" panose="020B0604030504040204" pitchFamily="50" charset="-128"/>
              </a:rPr>
              <a:t>割以上が府内に就職している。</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割前後の生徒は、</a:t>
            </a:r>
            <a:r>
              <a:rPr lang="en-US" altLang="ja-JP" sz="1600" dirty="0" smtClean="0">
                <a:latin typeface="Meiryo UI" panose="020B0604030504040204" pitchFamily="50" charset="-128"/>
                <a:ea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rPr>
              <a:t>年制大学へ進学している。</a:t>
            </a:r>
            <a:endParaRPr lang="en-US" altLang="ja-JP" sz="16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8285267" y="6390415"/>
            <a:ext cx="2663501" cy="276999"/>
          </a:xfrm>
          <a:prstGeom prst="rect">
            <a:avLst/>
          </a:prstGeom>
          <a:noFill/>
        </p:spPr>
        <p:txBody>
          <a:bodyPr wrap="square" rtlCol="0">
            <a:spAutoFit/>
          </a:bodyPr>
          <a:lstStyle/>
          <a:p>
            <a:pPr algn="r"/>
            <a:r>
              <a:rPr lang="ja-JP" altLang="en-US" sz="1200" dirty="0">
                <a:solidFill>
                  <a:prstClr val="black"/>
                </a:solidFill>
                <a:latin typeface="Meiryo UI" panose="020B0604030504040204" pitchFamily="50" charset="-128"/>
                <a:ea typeface="Meiryo UI" panose="020B0604030504040204" pitchFamily="50" charset="-128"/>
              </a:rPr>
              <a:t>大阪府教育庁調べ</a:t>
            </a:r>
          </a:p>
        </p:txBody>
      </p:sp>
      <p:graphicFrame>
        <p:nvGraphicFramePr>
          <p:cNvPr id="4" name="グラフ 3"/>
          <p:cNvGraphicFramePr/>
          <p:nvPr>
            <p:extLst>
              <p:ext uri="{D42A27DB-BD31-4B8C-83A1-F6EECF244321}">
                <p14:modId xmlns:p14="http://schemas.microsoft.com/office/powerpoint/2010/main" val="1601896921"/>
              </p:ext>
            </p:extLst>
          </p:nvPr>
        </p:nvGraphicFramePr>
        <p:xfrm>
          <a:off x="1064491" y="1944154"/>
          <a:ext cx="5273619" cy="4819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p:nvPr>
            <p:extLst>
              <p:ext uri="{D42A27DB-BD31-4B8C-83A1-F6EECF244321}">
                <p14:modId xmlns:p14="http://schemas.microsoft.com/office/powerpoint/2010/main" val="1724290947"/>
              </p:ext>
            </p:extLst>
          </p:nvPr>
        </p:nvGraphicFramePr>
        <p:xfrm>
          <a:off x="6891901" y="2426632"/>
          <a:ext cx="4056867" cy="3855028"/>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直線コネクタ 2"/>
          <p:cNvCxnSpPr/>
          <p:nvPr/>
        </p:nvCxnSpPr>
        <p:spPr>
          <a:xfrm>
            <a:off x="3904003" y="2522744"/>
            <a:ext cx="5016331" cy="270456"/>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flipV="1">
            <a:off x="3916882" y="5895041"/>
            <a:ext cx="5096009" cy="452728"/>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5" name="右矢印 4"/>
          <p:cNvSpPr/>
          <p:nvPr/>
        </p:nvSpPr>
        <p:spPr>
          <a:xfrm>
            <a:off x="5806141" y="3761441"/>
            <a:ext cx="1485900" cy="1117600"/>
          </a:xfrm>
          <a:prstGeom prst="rightArrow">
            <a:avLst>
              <a:gd name="adj1" fmla="val 50000"/>
              <a:gd name="adj2" fmla="val 34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UI" panose="020B0604030504040204" pitchFamily="50" charset="-128"/>
                <a:ea typeface="Meiryo UI" panose="020B0604030504040204" pitchFamily="50" charset="-128"/>
              </a:rPr>
              <a:t>就職者の</a:t>
            </a:r>
            <a:endParaRPr kumimoji="1" lang="en-US" altLang="ja-JP" dirty="0" smtClean="0">
              <a:latin typeface="Meiryo UI" panose="020B0604030504040204" pitchFamily="50" charset="-128"/>
              <a:ea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rPr>
              <a:t>内訳</a:t>
            </a:r>
            <a:endParaRPr kumimoji="1" lang="ja-JP" altLang="en-US" dirty="0">
              <a:latin typeface="Meiryo UI" panose="020B0604030504040204" pitchFamily="50" charset="-128"/>
              <a:ea typeface="Meiryo UI" panose="020B0604030504040204" pitchFamily="50" charset="-128"/>
            </a:endParaRPr>
          </a:p>
        </p:txBody>
      </p:sp>
      <p:cxnSp>
        <p:nvCxnSpPr>
          <p:cNvPr id="17" name="直線コネクタ 16"/>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19" name="正方形/長方形 18"/>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20" name="額縁 19"/>
          <p:cNvSpPr/>
          <p:nvPr/>
        </p:nvSpPr>
        <p:spPr>
          <a:xfrm>
            <a:off x="1586206" y="645103"/>
            <a:ext cx="4453986"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b="1" dirty="0" smtClean="0">
                <a:solidFill>
                  <a:prstClr val="black"/>
                </a:solidFill>
                <a:latin typeface="Meiryo UI" panose="020B0604030504040204" pitchFamily="50" charset="-128"/>
                <a:ea typeface="Meiryo UI" panose="020B0604030504040204" pitchFamily="50" charset="-128"/>
              </a:rPr>
              <a:t>工科高校</a:t>
            </a:r>
            <a:r>
              <a:rPr lang="en-US" altLang="ja-JP" sz="1400" b="1" dirty="0" smtClean="0">
                <a:solidFill>
                  <a:prstClr val="black"/>
                </a:solidFill>
                <a:latin typeface="Meiryo UI" panose="020B0604030504040204" pitchFamily="50" charset="-128"/>
                <a:ea typeface="Meiryo UI" panose="020B0604030504040204" pitchFamily="50" charset="-128"/>
              </a:rPr>
              <a:t>9</a:t>
            </a:r>
            <a:r>
              <a:rPr lang="ja-JP" altLang="en-US" sz="1400" b="1" dirty="0" smtClean="0">
                <a:solidFill>
                  <a:prstClr val="black"/>
                </a:solidFill>
                <a:latin typeface="Meiryo UI" panose="020B0604030504040204" pitchFamily="50" charset="-128"/>
                <a:ea typeface="Meiryo UI" panose="020B0604030504040204" pitchFamily="50" charset="-128"/>
              </a:rPr>
              <a:t>校の</a:t>
            </a:r>
            <a:r>
              <a:rPr lang="ja-JP" altLang="en-US" sz="1400" b="1" dirty="0">
                <a:solidFill>
                  <a:prstClr val="black"/>
                </a:solidFill>
                <a:latin typeface="Meiryo UI" panose="020B0604030504040204" pitchFamily="50" charset="-128"/>
                <a:ea typeface="Meiryo UI" panose="020B0604030504040204" pitchFamily="50" charset="-128"/>
              </a:rPr>
              <a:t>卒業後</a:t>
            </a:r>
            <a:r>
              <a:rPr lang="ja-JP" altLang="en-US" sz="1400" b="1" dirty="0" smtClean="0">
                <a:solidFill>
                  <a:prstClr val="black"/>
                </a:solidFill>
                <a:latin typeface="Meiryo UI" panose="020B0604030504040204" pitchFamily="50" charset="-128"/>
                <a:ea typeface="Meiryo UI" panose="020B0604030504040204" pitchFamily="50" charset="-128"/>
              </a:rPr>
              <a:t>の進路状況（令和</a:t>
            </a:r>
            <a:r>
              <a:rPr lang="en-US" altLang="ja-JP" sz="1400" b="1" dirty="0" smtClean="0">
                <a:solidFill>
                  <a:prstClr val="black"/>
                </a:solidFill>
                <a:latin typeface="Meiryo UI" panose="020B0604030504040204" pitchFamily="50" charset="-128"/>
                <a:ea typeface="Meiryo UI" panose="020B0604030504040204" pitchFamily="50" charset="-128"/>
              </a:rPr>
              <a:t>2</a:t>
            </a:r>
            <a:r>
              <a:rPr lang="ja-JP" altLang="en-US" sz="1400" b="1" dirty="0" smtClean="0">
                <a:solidFill>
                  <a:prstClr val="black"/>
                </a:solidFill>
                <a:latin typeface="Meiryo UI" panose="020B0604030504040204" pitchFamily="50" charset="-128"/>
                <a:ea typeface="Meiryo UI" panose="020B0604030504040204" pitchFamily="50" charset="-128"/>
              </a:rPr>
              <a:t>年度実績）</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5155683" y="5755384"/>
            <a:ext cx="134985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2,068</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9906915" y="5755384"/>
            <a:ext cx="1428220"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n</a:t>
            </a:r>
            <a:r>
              <a:rPr kumimoji="1" lang="ja-JP" altLang="en-US" sz="1400" dirty="0" smtClean="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1,550</a:t>
            </a:r>
            <a:r>
              <a:rPr kumimoji="1" lang="ja-JP" altLang="en-US" sz="1400" dirty="0" smtClean="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26412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7</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18" name="額縁 17"/>
          <p:cNvSpPr/>
          <p:nvPr/>
        </p:nvSpPr>
        <p:spPr>
          <a:xfrm>
            <a:off x="1187355" y="682389"/>
            <a:ext cx="279328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進学状況</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612009" y="1287379"/>
            <a:ext cx="8351141" cy="584775"/>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工科高校卒業生（</a:t>
            </a:r>
            <a:r>
              <a:rPr lang="en-US" altLang="ja-JP" sz="1600" dirty="0" smtClean="0">
                <a:latin typeface="Meiryo UI" panose="020B0604030504040204" pitchFamily="50" charset="-128"/>
                <a:ea typeface="Meiryo UI" panose="020B0604030504040204" pitchFamily="50" charset="-128"/>
              </a:rPr>
              <a:t>R3</a:t>
            </a:r>
            <a:r>
              <a:rPr lang="ja-JP" altLang="en-US" sz="1600" dirty="0" smtClean="0">
                <a:latin typeface="Meiryo UI" panose="020B0604030504040204" pitchFamily="50" charset="-128"/>
                <a:ea typeface="Meiryo UI" panose="020B0604030504040204" pitchFamily="50" charset="-128"/>
              </a:rPr>
              <a:t>年度</a:t>
            </a:r>
            <a:r>
              <a:rPr lang="en-US" altLang="ja-JP" sz="1600" dirty="0" smtClean="0">
                <a:latin typeface="Meiryo UI" panose="020B0604030504040204" pitchFamily="50" charset="-128"/>
                <a:ea typeface="Meiryo UI" panose="020B0604030504040204" pitchFamily="50" charset="-128"/>
              </a:rPr>
              <a:t>1,876</a:t>
            </a:r>
            <a:r>
              <a:rPr lang="ja-JP" altLang="en-US" sz="1600" dirty="0" smtClean="0">
                <a:latin typeface="Meiryo UI" panose="020B0604030504040204" pitchFamily="50" charset="-128"/>
                <a:ea typeface="Meiryo UI" panose="020B0604030504040204" pitchFamily="50" charset="-128"/>
              </a:rPr>
              <a:t>人）の</a:t>
            </a:r>
            <a:r>
              <a:rPr lang="en-US" altLang="ja-JP" sz="1600" dirty="0" smtClean="0">
                <a:latin typeface="Meiryo UI" panose="020B0604030504040204" pitchFamily="50" charset="-128"/>
                <a:ea typeface="Meiryo UI" panose="020B0604030504040204" pitchFamily="50" charset="-128"/>
              </a:rPr>
              <a:t>6.1%</a:t>
            </a:r>
            <a:r>
              <a:rPr lang="ja-JP" altLang="en-US" sz="1600" dirty="0" smtClean="0">
                <a:latin typeface="Meiryo UI" panose="020B0604030504040204" pitchFamily="50" charset="-128"/>
                <a:ea typeface="Meiryo UI" panose="020B0604030504040204" pitchFamily="50" charset="-128"/>
              </a:rPr>
              <a:t>は４年制理工系大学へ進学して</a:t>
            </a:r>
            <a:r>
              <a:rPr lang="ja-JP" altLang="en-US" sz="1600" dirty="0">
                <a:latin typeface="Meiryo UI" panose="020B0604030504040204" pitchFamily="50" charset="-128"/>
                <a:ea typeface="Meiryo UI" panose="020B0604030504040204" pitchFamily="50" charset="-128"/>
              </a:rPr>
              <a:t>おり</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内</a:t>
            </a:r>
            <a:r>
              <a:rPr lang="en-US" altLang="ja-JP" sz="1600" dirty="0" smtClean="0">
                <a:latin typeface="Meiryo UI" panose="020B0604030504040204" pitchFamily="50" charset="-128"/>
                <a:ea typeface="Meiryo UI" panose="020B0604030504040204" pitchFamily="50" charset="-128"/>
              </a:rPr>
              <a:t>94.7</a:t>
            </a:r>
            <a:r>
              <a:rPr lang="ja-JP" altLang="en-US" sz="1600" dirty="0" smtClean="0">
                <a:latin typeface="Meiryo UI" panose="020B0604030504040204" pitchFamily="50" charset="-128"/>
                <a:ea typeface="Meiryo UI" panose="020B0604030504040204" pitchFamily="50" charset="-128"/>
              </a:rPr>
              <a:t>％は推薦制度を利用している。</a:t>
            </a:r>
            <a:endParaRPr lang="en-US" altLang="ja-JP" sz="1600" dirty="0">
              <a:latin typeface="Meiryo UI" panose="020B0604030504040204" pitchFamily="50" charset="-128"/>
              <a:ea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476161206"/>
              </p:ext>
            </p:extLst>
          </p:nvPr>
        </p:nvGraphicFramePr>
        <p:xfrm>
          <a:off x="1187352" y="2560626"/>
          <a:ext cx="10128576" cy="2339547"/>
        </p:xfrm>
        <a:graphic>
          <a:graphicData uri="http://schemas.openxmlformats.org/drawingml/2006/table">
            <a:tbl>
              <a:tblPr firstRow="1" bandRow="1">
                <a:tableStyleId>{5C22544A-7EE6-4342-B048-85BDC9FD1C3A}</a:tableStyleId>
              </a:tblPr>
              <a:tblGrid>
                <a:gridCol w="1999598">
                  <a:extLst>
                    <a:ext uri="{9D8B030D-6E8A-4147-A177-3AD203B41FA5}">
                      <a16:colId xmlns:a16="http://schemas.microsoft.com/office/drawing/2014/main" val="3718990756"/>
                    </a:ext>
                  </a:extLst>
                </a:gridCol>
                <a:gridCol w="1694329">
                  <a:extLst>
                    <a:ext uri="{9D8B030D-6E8A-4147-A177-3AD203B41FA5}">
                      <a16:colId xmlns:a16="http://schemas.microsoft.com/office/drawing/2014/main" val="3008508766"/>
                    </a:ext>
                  </a:extLst>
                </a:gridCol>
                <a:gridCol w="2151530">
                  <a:extLst>
                    <a:ext uri="{9D8B030D-6E8A-4147-A177-3AD203B41FA5}">
                      <a16:colId xmlns:a16="http://schemas.microsoft.com/office/drawing/2014/main" val="2943936495"/>
                    </a:ext>
                  </a:extLst>
                </a:gridCol>
                <a:gridCol w="2288610">
                  <a:extLst>
                    <a:ext uri="{9D8B030D-6E8A-4147-A177-3AD203B41FA5}">
                      <a16:colId xmlns:a16="http://schemas.microsoft.com/office/drawing/2014/main" val="578487179"/>
                    </a:ext>
                  </a:extLst>
                </a:gridCol>
                <a:gridCol w="1994509">
                  <a:extLst>
                    <a:ext uri="{9D8B030D-6E8A-4147-A177-3AD203B41FA5}">
                      <a16:colId xmlns:a16="http://schemas.microsoft.com/office/drawing/2014/main" val="3915683964"/>
                    </a:ext>
                  </a:extLst>
                </a:gridCol>
              </a:tblGrid>
              <a:tr h="494056">
                <a:tc rowSpan="2">
                  <a:txBody>
                    <a:bodyPr/>
                    <a:lstStyle/>
                    <a:p>
                      <a:pPr algn="ctr"/>
                      <a:r>
                        <a:rPr kumimoji="1" lang="ja-JP" altLang="en-US" dirty="0" smtClean="0">
                          <a:latin typeface="Meiryo UI" panose="020B0604030504040204" pitchFamily="50" charset="-128"/>
                          <a:ea typeface="Meiryo UI" panose="020B0604030504040204" pitchFamily="50" charset="-128"/>
                        </a:rPr>
                        <a:t>重点型分類</a:t>
                      </a:r>
                      <a:endParaRPr kumimoji="1" lang="ja-JP" altLang="en-US" dirty="0">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進学者数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eiryo UI" panose="020B0604030504040204" pitchFamily="50" charset="-128"/>
                          <a:ea typeface="Meiryo UI" panose="020B0604030504040204" pitchFamily="50" charset="-128"/>
                        </a:rPr>
                        <a:t>理工系大学進学者数</a:t>
                      </a:r>
                      <a:endParaRPr kumimoji="1" lang="ja-JP" altLang="en-US"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38100" cmpd="sng">
                      <a:noFill/>
                    </a:lnB>
                  </a:tcPr>
                </a:tc>
                <a:tc h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rowSpan="2">
                  <a:txBody>
                    <a:bodyPr/>
                    <a:lstStyle/>
                    <a:p>
                      <a:r>
                        <a:rPr kumimoji="1" lang="ja-JP" altLang="en-US" dirty="0" smtClean="0">
                          <a:latin typeface="Meiryo UI" panose="020B0604030504040204" pitchFamily="50" charset="-128"/>
                          <a:ea typeface="Meiryo UI" panose="020B0604030504040204" pitchFamily="50" charset="-128"/>
                        </a:rPr>
                        <a:t>その他</a:t>
                      </a:r>
                      <a:endParaRPr kumimoji="1" lang="en-US" altLang="ja-JP" dirty="0" smtClean="0">
                        <a:latin typeface="Meiryo UI" panose="020B0604030504040204" pitchFamily="50" charset="-128"/>
                        <a:ea typeface="Meiryo UI" panose="020B0604030504040204" pitchFamily="50" charset="-128"/>
                      </a:endParaRPr>
                    </a:p>
                    <a:p>
                      <a:r>
                        <a:rPr kumimoji="1" lang="ja-JP" altLang="en-US" sz="1400" dirty="0" smtClean="0">
                          <a:latin typeface="Meiryo UI" panose="020B0604030504040204" pitchFamily="50" charset="-128"/>
                          <a:ea typeface="Meiryo UI" panose="020B0604030504040204" pitchFamily="50" charset="-128"/>
                        </a:rPr>
                        <a:t>（短大・専門学校など）</a:t>
                      </a:r>
                      <a:endParaRPr kumimoji="1" lang="ja-JP" altLang="en-US"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163346744"/>
                  </a:ext>
                </a:extLst>
              </a:tr>
              <a:tr h="362131">
                <a:tc vMerge="1">
                  <a:txBody>
                    <a:bodyPr/>
                    <a:lstStyle/>
                    <a:p>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推薦制度利用者数</a:t>
                      </a:r>
                      <a:endParaRPr kumimoji="1" lang="ja-JP" altLang="en-US" sz="1400" b="1"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vMerge="1">
                  <a:txBody>
                    <a:bodyPr/>
                    <a:lstStyle/>
                    <a:p>
                      <a:pPr algn="ct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67234318"/>
                  </a:ext>
                </a:extLst>
              </a:tr>
              <a:tr h="370840">
                <a:tc>
                  <a:txBody>
                    <a:bodyPr/>
                    <a:lstStyle/>
                    <a:p>
                      <a:pPr algn="ctr"/>
                      <a:r>
                        <a:rPr kumimoji="1" lang="ja-JP" altLang="en-US" dirty="0" smtClean="0">
                          <a:latin typeface="Meiryo UI" panose="020B0604030504040204" pitchFamily="50" charset="-128"/>
                          <a:ea typeface="Meiryo UI" panose="020B0604030504040204" pitchFamily="50" charset="-128"/>
                        </a:rPr>
                        <a:t>高大連携</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205</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87</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75</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52</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a:r>
                        <a:rPr kumimoji="1" lang="en-US" altLang="ja-JP" dirty="0" smtClean="0">
                          <a:latin typeface="Meiryo UI" panose="020B0604030504040204" pitchFamily="50" charset="-128"/>
                          <a:ea typeface="Meiryo UI" panose="020B0604030504040204" pitchFamily="50" charset="-128"/>
                        </a:rPr>
                        <a:t>72</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50</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kumimoji="1" lang="en-US" altLang="ja-JP" dirty="0" smtClean="0">
                          <a:latin typeface="Meiryo UI" panose="020B0604030504040204" pitchFamily="50" charset="-128"/>
                          <a:ea typeface="Meiryo UI" panose="020B0604030504040204" pitchFamily="50" charset="-128"/>
                        </a:rPr>
                        <a:t>100</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04278853"/>
                  </a:ext>
                </a:extLst>
              </a:tr>
              <a:tr h="370840">
                <a:tc>
                  <a:txBody>
                    <a:bodyPr/>
                    <a:lstStyle/>
                    <a:p>
                      <a:pPr algn="ctr"/>
                      <a:r>
                        <a:rPr kumimoji="1" lang="ja-JP" altLang="en-US" dirty="0" smtClean="0">
                          <a:latin typeface="Meiryo UI" panose="020B0604030504040204" pitchFamily="50" charset="-128"/>
                          <a:ea typeface="Meiryo UI" panose="020B0604030504040204" pitchFamily="50" charset="-128"/>
                        </a:rPr>
                        <a:t>実践技能</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129</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23</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tc>
                  <a:txBody>
                    <a:bodyPr/>
                    <a:lstStyle/>
                    <a:p>
                      <a:pPr algn="ctr"/>
                      <a:r>
                        <a:rPr kumimoji="1" lang="en-US" altLang="ja-JP" dirty="0" smtClean="0">
                          <a:latin typeface="Meiryo UI" panose="020B0604030504040204" pitchFamily="50" charset="-128"/>
                          <a:ea typeface="Meiryo UI" panose="020B0604030504040204" pitchFamily="50" charset="-128"/>
                        </a:rPr>
                        <a:t>21</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91</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50236943"/>
                  </a:ext>
                </a:extLst>
              </a:tr>
              <a:tr h="370840">
                <a:tc>
                  <a:txBody>
                    <a:bodyPr/>
                    <a:lstStyle/>
                    <a:p>
                      <a:pPr algn="ctr"/>
                      <a:r>
                        <a:rPr kumimoji="1" lang="ja-JP" altLang="en-US" dirty="0" smtClean="0">
                          <a:latin typeface="Meiryo UI" panose="020B0604030504040204" pitchFamily="50" charset="-128"/>
                          <a:ea typeface="Meiryo UI" panose="020B0604030504040204" pitchFamily="50" charset="-128"/>
                        </a:rPr>
                        <a:t>地域連携</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119</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16</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tc>
                  <a:txBody>
                    <a:bodyPr/>
                    <a:lstStyle/>
                    <a:p>
                      <a:pPr algn="ctr"/>
                      <a:r>
                        <a:rPr kumimoji="1" lang="en-US" altLang="ja-JP" dirty="0" smtClean="0">
                          <a:latin typeface="Meiryo UI" panose="020B0604030504040204" pitchFamily="50" charset="-128"/>
                          <a:ea typeface="Meiryo UI" panose="020B0604030504040204" pitchFamily="50" charset="-128"/>
                        </a:rPr>
                        <a:t>15</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92</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676384071"/>
                  </a:ext>
                </a:extLst>
              </a:tr>
              <a:tr h="370840">
                <a:tc>
                  <a:txBody>
                    <a:bodyPr/>
                    <a:lstStyle/>
                    <a:p>
                      <a:pPr algn="ctr"/>
                      <a:r>
                        <a:rPr kumimoji="1" lang="ja-JP" altLang="en-US" dirty="0" smtClean="0">
                          <a:latin typeface="Meiryo UI" panose="020B0604030504040204" pitchFamily="50" charset="-128"/>
                          <a:ea typeface="Meiryo UI" panose="020B0604030504040204" pitchFamily="50" charset="-128"/>
                        </a:rPr>
                        <a:t>合計</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453</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87</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114</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52</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tc>
                  <a:txBody>
                    <a:bodyPr/>
                    <a:lstStyle/>
                    <a:p>
                      <a:pPr algn="ctr"/>
                      <a:r>
                        <a:rPr kumimoji="1" lang="en-US" altLang="ja-JP" dirty="0" smtClean="0">
                          <a:latin typeface="Meiryo UI" panose="020B0604030504040204" pitchFamily="50" charset="-128"/>
                          <a:ea typeface="Meiryo UI" panose="020B0604030504040204" pitchFamily="50" charset="-128"/>
                        </a:rPr>
                        <a:t>108</a:t>
                      </a:r>
                      <a:r>
                        <a:rPr kumimoji="1" lang="ja-JP" altLang="en-US" dirty="0" smtClean="0">
                          <a:latin typeface="Meiryo UI" panose="020B0604030504040204" pitchFamily="50" charset="-128"/>
                          <a:ea typeface="Meiryo UI" panose="020B0604030504040204" pitchFamily="50" charset="-128"/>
                        </a:rPr>
                        <a:t>（</a:t>
                      </a:r>
                      <a:r>
                        <a:rPr kumimoji="1" lang="en-US" altLang="ja-JP" dirty="0" smtClean="0">
                          <a:latin typeface="Meiryo UI" panose="020B0604030504040204" pitchFamily="50" charset="-128"/>
                          <a:ea typeface="Meiryo UI" panose="020B0604030504040204" pitchFamily="50" charset="-128"/>
                        </a:rPr>
                        <a:t>50</a:t>
                      </a:r>
                      <a:r>
                        <a:rPr kumimoji="1" lang="ja-JP" altLang="en-US" dirty="0" smtClean="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a:txBody>
                  <a:tcPr>
                    <a:lnR w="28575" cap="flat" cmpd="sng" algn="ctr">
                      <a:solidFill>
                        <a:schemeClr val="bg1"/>
                      </a:solidFill>
                      <a:prstDash val="solid"/>
                      <a:round/>
                      <a:headEnd type="none" w="med" len="med"/>
                      <a:tailEnd type="none" w="med" len="med"/>
                    </a:lnR>
                  </a:tcPr>
                </a:tc>
                <a:tc>
                  <a:txBody>
                    <a:bodyPr/>
                    <a:lstStyle/>
                    <a:p>
                      <a:pPr algn="ctr"/>
                      <a:r>
                        <a:rPr kumimoji="1" lang="en-US" altLang="ja-JP" dirty="0" smtClean="0">
                          <a:latin typeface="Meiryo UI" panose="020B0604030504040204" pitchFamily="50" charset="-128"/>
                          <a:ea typeface="Meiryo UI" panose="020B0604030504040204" pitchFamily="50" charset="-128"/>
                        </a:rPr>
                        <a:t>283</a:t>
                      </a:r>
                      <a:endParaRPr kumimoji="1" lang="ja-JP" altLang="en-US" dirty="0">
                        <a:latin typeface="Meiryo UI" panose="020B0604030504040204" pitchFamily="50" charset="-128"/>
                        <a:ea typeface="Meiryo UI" panose="020B0604030504040204" pitchFamily="50" charset="-128"/>
                      </a:endParaRP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089440763"/>
                  </a:ext>
                </a:extLst>
              </a:tr>
            </a:tbl>
          </a:graphicData>
        </a:graphic>
      </p:graphicFrame>
      <p:sp>
        <p:nvSpPr>
          <p:cNvPr id="11" name="テキスト ボックス 10"/>
          <p:cNvSpPr txBox="1"/>
          <p:nvPr/>
        </p:nvSpPr>
        <p:spPr>
          <a:xfrm>
            <a:off x="7596989" y="4949552"/>
            <a:ext cx="3718940" cy="307777"/>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）の数字は工学系大学進学専科の実績</a:t>
            </a:r>
            <a:endParaRPr kumimoji="1" lang="ja-JP" altLang="en-US" sz="1400" dirty="0">
              <a:latin typeface="Meiryo UI" panose="020B0604030504040204" pitchFamily="50" charset="-128"/>
              <a:ea typeface="Meiryo UI" panose="020B0604030504040204" pitchFamily="50" charset="-128"/>
            </a:endParaRPr>
          </a:p>
        </p:txBody>
      </p:sp>
      <p:sp>
        <p:nvSpPr>
          <p:cNvPr id="13" name="角丸四角形 3"/>
          <p:cNvSpPr>
            <a:spLocks noChangeArrowheads="1"/>
          </p:cNvSpPr>
          <p:nvPr/>
        </p:nvSpPr>
        <p:spPr bwMode="auto">
          <a:xfrm>
            <a:off x="885737" y="2111731"/>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en-US" altLang="ja-JP" sz="1400" b="1" dirty="0" smtClean="0">
                <a:latin typeface="Meiryo UI" panose="020B0604030504040204" pitchFamily="50" charset="-128"/>
                <a:ea typeface="Meiryo UI" panose="020B0604030504040204" pitchFamily="50" charset="-128"/>
                <a:cs typeface="Times New Roman" panose="02020603050405020304" pitchFamily="18" charset="0"/>
              </a:rPr>
              <a:t>R3</a:t>
            </a: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年度実績</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15" name="角丸四角形 3"/>
          <p:cNvSpPr>
            <a:spLocks noChangeArrowheads="1"/>
          </p:cNvSpPr>
          <p:nvPr/>
        </p:nvSpPr>
        <p:spPr bwMode="auto">
          <a:xfrm>
            <a:off x="885740" y="5375018"/>
            <a:ext cx="2137852" cy="343710"/>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推薦制度利用実績</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20" name="表 19"/>
          <p:cNvGraphicFramePr>
            <a:graphicFrameLocks noGrp="1"/>
          </p:cNvGraphicFramePr>
          <p:nvPr>
            <p:extLst>
              <p:ext uri="{D42A27DB-BD31-4B8C-83A1-F6EECF244321}">
                <p14:modId xmlns:p14="http://schemas.microsoft.com/office/powerpoint/2010/main" val="73181401"/>
              </p:ext>
            </p:extLst>
          </p:nvPr>
        </p:nvGraphicFramePr>
        <p:xfrm>
          <a:off x="1187355" y="5826775"/>
          <a:ext cx="10128573" cy="794248"/>
        </p:xfrm>
        <a:graphic>
          <a:graphicData uri="http://schemas.openxmlformats.org/drawingml/2006/table">
            <a:tbl>
              <a:tblPr firstRow="1" bandRow="1">
                <a:tableStyleId>{5C22544A-7EE6-4342-B048-85BDC9FD1C3A}</a:tableStyleId>
              </a:tblPr>
              <a:tblGrid>
                <a:gridCol w="4965642">
                  <a:extLst>
                    <a:ext uri="{9D8B030D-6E8A-4147-A177-3AD203B41FA5}">
                      <a16:colId xmlns:a16="http://schemas.microsoft.com/office/drawing/2014/main" val="1842182564"/>
                    </a:ext>
                  </a:extLst>
                </a:gridCol>
                <a:gridCol w="1720977">
                  <a:extLst>
                    <a:ext uri="{9D8B030D-6E8A-4147-A177-3AD203B41FA5}">
                      <a16:colId xmlns:a16="http://schemas.microsoft.com/office/drawing/2014/main" val="620839178"/>
                    </a:ext>
                  </a:extLst>
                </a:gridCol>
                <a:gridCol w="1720977">
                  <a:extLst>
                    <a:ext uri="{9D8B030D-6E8A-4147-A177-3AD203B41FA5}">
                      <a16:colId xmlns:a16="http://schemas.microsoft.com/office/drawing/2014/main" val="3106535938"/>
                    </a:ext>
                  </a:extLst>
                </a:gridCol>
                <a:gridCol w="1720977">
                  <a:extLst>
                    <a:ext uri="{9D8B030D-6E8A-4147-A177-3AD203B41FA5}">
                      <a16:colId xmlns:a16="http://schemas.microsoft.com/office/drawing/2014/main" val="2418141100"/>
                    </a:ext>
                  </a:extLst>
                </a:gridCol>
              </a:tblGrid>
              <a:tr h="335079">
                <a:tc rowSpan="2">
                  <a:txBody>
                    <a:bodyPr/>
                    <a:lstStyle/>
                    <a:p>
                      <a:pPr algn="ctr"/>
                      <a:r>
                        <a:rPr kumimoji="1" lang="en-US" altLang="ja-JP" dirty="0" smtClean="0"/>
                        <a:t>4</a:t>
                      </a:r>
                      <a:r>
                        <a:rPr kumimoji="1" lang="ja-JP" altLang="en-US" dirty="0" smtClean="0"/>
                        <a:t>年制理工系大学進学者推薦制度利用率</a:t>
                      </a:r>
                      <a:endParaRPr kumimoji="1" lang="ja-JP" altLang="en-US" dirty="0"/>
                    </a:p>
                  </a:txBody>
                  <a:tcPr anchor="ctr"/>
                </a:tc>
                <a:tc>
                  <a:txBody>
                    <a:bodyPr/>
                    <a:lstStyle/>
                    <a:p>
                      <a:pPr algn="ctr"/>
                      <a:r>
                        <a:rPr kumimoji="1" lang="en-US" altLang="ja-JP" b="1" dirty="0" smtClean="0">
                          <a:latin typeface="Meiryo UI" panose="020B0604030504040204" pitchFamily="50" charset="-128"/>
                          <a:ea typeface="Meiryo UI" panose="020B0604030504040204" pitchFamily="50" charset="-128"/>
                        </a:rPr>
                        <a:t>R3</a:t>
                      </a:r>
                      <a:r>
                        <a:rPr kumimoji="1" lang="ja-JP" altLang="en-US" b="1" dirty="0" smtClean="0">
                          <a:latin typeface="Meiryo UI" panose="020B0604030504040204" pitchFamily="50" charset="-128"/>
                          <a:ea typeface="Meiryo UI" panose="020B0604030504040204" pitchFamily="50" charset="-128"/>
                        </a:rPr>
                        <a:t>年度</a:t>
                      </a:r>
                      <a:endParaRPr kumimoji="1" lang="ja-JP" altLang="en-US"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b="1" dirty="0" smtClean="0">
                          <a:latin typeface="Meiryo UI" panose="020B0604030504040204" pitchFamily="50" charset="-128"/>
                          <a:ea typeface="Meiryo UI" panose="020B0604030504040204" pitchFamily="50" charset="-128"/>
                        </a:rPr>
                        <a:t>R2</a:t>
                      </a:r>
                      <a:r>
                        <a:rPr kumimoji="1" lang="ja-JP" altLang="en-US" b="1" dirty="0" smtClean="0">
                          <a:latin typeface="Meiryo UI" panose="020B0604030504040204" pitchFamily="50" charset="-128"/>
                          <a:ea typeface="Meiryo UI" panose="020B0604030504040204" pitchFamily="50" charset="-128"/>
                        </a:rPr>
                        <a:t>年度</a:t>
                      </a:r>
                      <a:endParaRPr kumimoji="1" lang="ja-JP" altLang="en-US" b="1"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b="1" dirty="0" smtClean="0">
                          <a:latin typeface="Meiryo UI" panose="020B0604030504040204" pitchFamily="50" charset="-128"/>
                          <a:ea typeface="Meiryo UI" panose="020B0604030504040204" pitchFamily="50" charset="-128"/>
                        </a:rPr>
                        <a:t>R1</a:t>
                      </a:r>
                      <a:r>
                        <a:rPr kumimoji="1" lang="ja-JP" altLang="en-US" b="1" dirty="0" smtClean="0">
                          <a:latin typeface="Meiryo UI" panose="020B0604030504040204" pitchFamily="50" charset="-128"/>
                          <a:ea typeface="Meiryo UI" panose="020B0604030504040204" pitchFamily="50" charset="-128"/>
                        </a:rPr>
                        <a:t>年度</a:t>
                      </a:r>
                      <a:endParaRPr kumimoji="1" lang="ja-JP" altLang="en-US"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29128309"/>
                  </a:ext>
                </a:extLst>
              </a:tr>
              <a:tr h="428488">
                <a:tc vMerge="1">
                  <a:txBody>
                    <a:bodyPr/>
                    <a:lstStyle/>
                    <a:p>
                      <a:endParaRPr kumimoji="1" lang="ja-JP" altLang="en-US" dirty="0"/>
                    </a:p>
                  </a:txBody>
                  <a:tcPr/>
                </a:tc>
                <a:tc>
                  <a:txBody>
                    <a:bodyPr/>
                    <a:lstStyle/>
                    <a:p>
                      <a:pPr algn="ctr"/>
                      <a:r>
                        <a:rPr kumimoji="1" lang="en-US" altLang="ja-JP" b="0" dirty="0" smtClean="0">
                          <a:latin typeface="Meiryo UI" panose="020B0604030504040204" pitchFamily="50" charset="-128"/>
                          <a:ea typeface="Meiryo UI" panose="020B0604030504040204" pitchFamily="50" charset="-128"/>
                        </a:rPr>
                        <a:t>94.7</a:t>
                      </a:r>
                      <a:r>
                        <a:rPr kumimoji="1" lang="ja-JP" altLang="en-US" b="0" dirty="0" smtClean="0">
                          <a:latin typeface="Meiryo UI" panose="020B0604030504040204" pitchFamily="50" charset="-128"/>
                          <a:ea typeface="Meiryo UI" panose="020B0604030504040204" pitchFamily="50" charset="-128"/>
                        </a:rPr>
                        <a:t>％</a:t>
                      </a:r>
                      <a:endParaRPr kumimoji="1" lang="ja-JP" altLang="en-US" b="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smtClean="0">
                          <a:latin typeface="Meiryo UI" panose="020B0604030504040204" pitchFamily="50" charset="-128"/>
                          <a:ea typeface="Meiryo UI" panose="020B0604030504040204" pitchFamily="50" charset="-128"/>
                        </a:rPr>
                        <a:t>93.8</a:t>
                      </a:r>
                      <a:r>
                        <a:rPr kumimoji="1" lang="ja-JP" altLang="en-US" b="0" dirty="0" smtClean="0">
                          <a:latin typeface="Meiryo UI" panose="020B0604030504040204" pitchFamily="50" charset="-128"/>
                          <a:ea typeface="Meiryo UI" panose="020B0604030504040204" pitchFamily="50" charset="-128"/>
                        </a:rPr>
                        <a:t>％</a:t>
                      </a:r>
                      <a:endParaRPr kumimoji="1" lang="ja-JP" altLang="en-US" b="0" dirty="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smtClean="0">
                          <a:latin typeface="Meiryo UI" panose="020B0604030504040204" pitchFamily="50" charset="-128"/>
                          <a:ea typeface="Meiryo UI" panose="020B0604030504040204" pitchFamily="50" charset="-128"/>
                        </a:rPr>
                        <a:t>95.4</a:t>
                      </a:r>
                      <a:r>
                        <a:rPr kumimoji="1" lang="ja-JP" altLang="en-US" b="0" dirty="0" smtClean="0">
                          <a:latin typeface="Meiryo UI" panose="020B0604030504040204" pitchFamily="50" charset="-128"/>
                          <a:ea typeface="Meiryo UI" panose="020B0604030504040204" pitchFamily="50" charset="-128"/>
                        </a:rPr>
                        <a:t>％</a:t>
                      </a:r>
                      <a:endParaRPr kumimoji="1" lang="ja-JP" altLang="en-US"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437906082"/>
                  </a:ext>
                </a:extLst>
              </a:tr>
            </a:tbl>
          </a:graphicData>
        </a:graphic>
      </p:graphicFrame>
    </p:spTree>
    <p:extLst>
      <p:ext uri="{BB962C8B-B14F-4D97-AF65-F5344CB8AC3E}">
        <p14:creationId xmlns:p14="http://schemas.microsoft.com/office/powerpoint/2010/main" val="3203350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r="2947" b="55042"/>
          <a:stretch/>
        </p:blipFill>
        <p:spPr>
          <a:xfrm>
            <a:off x="565121" y="1470427"/>
            <a:ext cx="11107044" cy="5089184"/>
          </a:xfrm>
          <a:prstGeom prst="rect">
            <a:avLst/>
          </a:prstGeom>
        </p:spPr>
      </p:pic>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8</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18" name="額縁 17"/>
          <p:cNvSpPr/>
          <p:nvPr/>
        </p:nvSpPr>
        <p:spPr>
          <a:xfrm>
            <a:off x="1197422" y="617527"/>
            <a:ext cx="279328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rPr>
              <a:t>教育課程（参考）</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31" name="角丸四角形 30"/>
          <p:cNvSpPr/>
          <p:nvPr/>
        </p:nvSpPr>
        <p:spPr>
          <a:xfrm>
            <a:off x="4287796" y="5039354"/>
            <a:ext cx="7148928" cy="715988"/>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641426" y="6530576"/>
            <a:ext cx="3633741"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rPr>
              <a:t>（出典）今宮工科高等学校ホームページより抜粋</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22" name="角丸四角形 21"/>
          <p:cNvSpPr/>
          <p:nvPr/>
        </p:nvSpPr>
        <p:spPr>
          <a:xfrm>
            <a:off x="2396641" y="5039354"/>
            <a:ext cx="1594070" cy="877354"/>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2312894" y="1367432"/>
            <a:ext cx="1761566" cy="5163144"/>
          </a:xfrm>
          <a:prstGeom prst="roundRect">
            <a:avLst>
              <a:gd name="adj" fmla="val 10560"/>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197127" y="1367432"/>
            <a:ext cx="7353898" cy="5163144"/>
          </a:xfrm>
          <a:prstGeom prst="roundRect">
            <a:avLst>
              <a:gd name="adj" fmla="val 3517"/>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3"/>
          <p:cNvSpPr>
            <a:spLocks noChangeArrowheads="1"/>
          </p:cNvSpPr>
          <p:nvPr/>
        </p:nvSpPr>
        <p:spPr bwMode="auto">
          <a:xfrm>
            <a:off x="6602506" y="1171207"/>
            <a:ext cx="2635623" cy="442591"/>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工学系・</a:t>
            </a:r>
            <a:endPar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endParaRPr>
          </a:p>
          <a:p>
            <a:pPr lvl="0" algn="ctr" eaLnBrk="0" fontAlgn="base" hangingPunct="0">
              <a:spcBef>
                <a:spcPct val="0"/>
              </a:spcBef>
              <a:spcAft>
                <a:spcPct val="0"/>
              </a:spcAft>
            </a:pP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大学進学</a:t>
            </a: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専科　以外</a:t>
            </a:r>
            <a:endParaRPr kumimoji="0" lang="ja-JP" altLang="ja-JP" sz="1400" dirty="0">
              <a:latin typeface="Arial" panose="020B0604020202020204" pitchFamily="34" charset="0"/>
            </a:endParaRPr>
          </a:p>
        </p:txBody>
      </p:sp>
      <p:sp>
        <p:nvSpPr>
          <p:cNvPr id="29" name="角丸四角形 3"/>
          <p:cNvSpPr>
            <a:spLocks noChangeArrowheads="1"/>
          </p:cNvSpPr>
          <p:nvPr/>
        </p:nvSpPr>
        <p:spPr bwMode="auto">
          <a:xfrm>
            <a:off x="2496342" y="1171208"/>
            <a:ext cx="1394668" cy="442591"/>
          </a:xfrm>
          <a:prstGeom prst="roundRect">
            <a:avLst>
              <a:gd name="adj" fmla="val 16667"/>
            </a:avLst>
          </a:prstGeom>
          <a:gradFill rotWithShape="1">
            <a:gsLst>
              <a:gs pos="0">
                <a:srgbClr val="D2D2D2"/>
              </a:gs>
              <a:gs pos="50000">
                <a:srgbClr val="C8C8C8"/>
              </a:gs>
              <a:gs pos="100000">
                <a:srgbClr val="C0C0C0"/>
              </a:gs>
            </a:gsLst>
            <a:lin ang="5400000"/>
          </a:gradFill>
          <a:ln w="6350">
            <a:solidFill>
              <a:srgbClr val="000000"/>
            </a:solidFill>
            <a:miter lim="800000"/>
            <a:headEnd/>
            <a:tailEnd/>
          </a:ln>
        </p:spPr>
        <p:txBody>
          <a:bodyPr vert="horz" wrap="square" lIns="91440" tIns="45720" rIns="91440" bIns="45720" numCol="1" anchor="ctr" anchorCtr="0" compatLnSpc="1">
            <a:prstTxWarp prst="textNoShape">
              <a:avLst/>
            </a:prstTxWarp>
          </a:bodyPr>
          <a:lstStyle/>
          <a:p>
            <a:pPr lvl="0" algn="ctr" eaLnBrk="0" fontAlgn="base" hangingPunct="0">
              <a:spcBef>
                <a:spcPct val="0"/>
              </a:spcBef>
              <a:spcAft>
                <a:spcPct val="0"/>
              </a:spcAft>
            </a:pPr>
            <a:r>
              <a:rPr kumimoji="0" lang="ja-JP" altLang="en-US" sz="1400" b="1" dirty="0" smtClean="0">
                <a:latin typeface="Meiryo UI" panose="020B0604030504040204" pitchFamily="50" charset="-128"/>
                <a:ea typeface="Meiryo UI" panose="020B0604030504040204" pitchFamily="50" charset="-128"/>
                <a:cs typeface="Times New Roman" panose="02020603050405020304" pitchFamily="18" charset="0"/>
              </a:rPr>
              <a:t>工学系・</a:t>
            </a:r>
            <a:endParaRPr kumimoji="0" lang="en-US" altLang="ja-JP" sz="1400" b="1" dirty="0" smtClean="0">
              <a:latin typeface="Meiryo UI" panose="020B0604030504040204" pitchFamily="50" charset="-128"/>
              <a:ea typeface="Meiryo UI" panose="020B0604030504040204" pitchFamily="50" charset="-128"/>
              <a:cs typeface="Times New Roman" panose="02020603050405020304" pitchFamily="18" charset="0"/>
            </a:endParaRPr>
          </a:p>
          <a:p>
            <a:pPr lvl="0" algn="ctr" eaLnBrk="0" fontAlgn="base" hangingPunct="0">
              <a:spcBef>
                <a:spcPct val="0"/>
              </a:spcBef>
              <a:spcAft>
                <a:spcPct val="0"/>
              </a:spcAft>
            </a:pPr>
            <a:r>
              <a:rPr kumimoji="0" lang="ja-JP" altLang="en-US" sz="14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大学進学</a:t>
            </a:r>
            <a:r>
              <a:rPr kumimoji="0" lang="ja-JP" altLang="en-US" sz="1400" b="1"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専科</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934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963150" y="6530576"/>
            <a:ext cx="2228850" cy="365125"/>
          </a:xfrm>
        </p:spPr>
        <p:txBody>
          <a:bodyPr/>
          <a:lstStyle/>
          <a:p>
            <a:fld id="{20607042-D53A-4E69-917E-B6250902E102}" type="slidenum">
              <a:rPr kumimoji="1" lang="ja-JP" altLang="en-US" smtClean="0"/>
              <a:t>9</a:t>
            </a:fld>
            <a:endParaRPr kumimoji="1" lang="ja-JP" altLang="en-US" dirty="0"/>
          </a:p>
        </p:txBody>
      </p:sp>
      <p:sp>
        <p:nvSpPr>
          <p:cNvPr id="10" name="Rectangle 9"/>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cxnSp>
        <p:nvCxnSpPr>
          <p:cNvPr id="24" name="直線コネクタ 23"/>
          <p:cNvCxnSpPr/>
          <p:nvPr/>
        </p:nvCxnSpPr>
        <p:spPr>
          <a:xfrm flipV="1">
            <a:off x="1744643" y="531676"/>
            <a:ext cx="8748000"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
        <p:nvSpPr>
          <p:cNvPr id="25" name="正方形/長方形 24"/>
          <p:cNvSpPr/>
          <p:nvPr/>
        </p:nvSpPr>
        <p:spPr>
          <a:xfrm>
            <a:off x="1704145" y="135083"/>
            <a:ext cx="3029997" cy="369332"/>
          </a:xfrm>
          <a:prstGeom prst="rect">
            <a:avLst/>
          </a:prstGeom>
        </p:spPr>
        <p:txBody>
          <a:bodyPr wrap="none">
            <a:spAutoFit/>
          </a:bodyPr>
          <a:lstStyle/>
          <a:p>
            <a:pPr>
              <a:defRPr/>
            </a:pPr>
            <a:r>
              <a:rPr lang="ja-JP" altLang="en-US" b="1" dirty="0">
                <a:latin typeface="Meiryo UI" panose="020B0604030504040204" pitchFamily="50" charset="-128"/>
                <a:ea typeface="Meiryo UI" panose="020B0604030504040204" pitchFamily="50" charset="-128"/>
              </a:rPr>
              <a:t>１ー大学進学への更なる対応</a:t>
            </a:r>
          </a:p>
        </p:txBody>
      </p:sp>
      <p:sp>
        <p:nvSpPr>
          <p:cNvPr id="20" name="テキスト ボックス 19"/>
          <p:cNvSpPr txBox="1"/>
          <p:nvPr/>
        </p:nvSpPr>
        <p:spPr>
          <a:xfrm>
            <a:off x="1343163" y="4421666"/>
            <a:ext cx="10271327" cy="1569660"/>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入学者選抜では「</a:t>
            </a:r>
            <a:r>
              <a:rPr lang="ja-JP" altLang="en-US" sz="1600" dirty="0" smtClean="0">
                <a:latin typeface="Meiryo UI" panose="020B0604030504040204" pitchFamily="50" charset="-128"/>
                <a:ea typeface="Meiryo UI" panose="020B0604030504040204" pitchFamily="50" charset="-128"/>
              </a:rPr>
              <a:t>総合募集」とし、入学後、基本的に</a:t>
            </a:r>
            <a:r>
              <a:rPr lang="en-US" altLang="ja-JP" sz="1600" dirty="0" smtClean="0">
                <a:latin typeface="Meiryo UI" panose="020B0604030504040204" pitchFamily="50" charset="-128"/>
                <a:ea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rPr>
              <a:t>年次で工業に関する基礎を幅広く学び、ガイダンスを受けて系・</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専科を決定する。２年次からは、決定した系・専科に分かれて専門科目を学習する。</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また、各系</a:t>
            </a:r>
            <a:r>
              <a:rPr lang="ja-JP" altLang="en-US"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専科を決定すると</a:t>
            </a:r>
            <a:r>
              <a:rPr lang="ja-JP" altLang="en-US" sz="1600" dirty="0">
                <a:latin typeface="Meiryo UI" panose="020B0604030504040204" pitchFamily="50" charset="-128"/>
                <a:ea typeface="Meiryo UI" panose="020B0604030504040204" pitchFamily="50" charset="-128"/>
              </a:rPr>
              <a:t>ともに、工業に関する知識や技術・技能をさらに</a:t>
            </a:r>
            <a:r>
              <a:rPr lang="ja-JP" altLang="en-US" sz="1600" dirty="0" smtClean="0">
                <a:latin typeface="Meiryo UI" panose="020B0604030504040204" pitchFamily="50" charset="-128"/>
                <a:ea typeface="Meiryo UI" panose="020B0604030504040204" pitchFamily="50" charset="-128"/>
              </a:rPr>
              <a:t>深める「</a:t>
            </a:r>
            <a:r>
              <a:rPr lang="ja-JP" altLang="en-US" sz="1600" dirty="0">
                <a:latin typeface="Meiryo UI" panose="020B0604030504040204" pitchFamily="50" charset="-128"/>
                <a:ea typeface="Meiryo UI" panose="020B0604030504040204" pitchFamily="50" charset="-128"/>
              </a:rPr>
              <a:t>深化</a:t>
            </a:r>
            <a:r>
              <a:rPr lang="ja-JP" altLang="en-US" sz="1600" dirty="0" smtClean="0">
                <a:latin typeface="Meiryo UI" panose="020B0604030504040204" pitchFamily="50" charset="-128"/>
                <a:ea typeface="Meiryo UI" panose="020B0604030504040204" pitchFamily="50" charset="-128"/>
              </a:rPr>
              <a:t>」又は大学など</a:t>
            </a:r>
            <a:r>
              <a:rPr lang="ja-JP" altLang="en-US" sz="1600" dirty="0">
                <a:latin typeface="Meiryo UI" panose="020B0604030504040204" pitchFamily="50" charset="-128"/>
                <a:ea typeface="Meiryo UI" panose="020B0604030504040204" pitchFamily="50" charset="-128"/>
              </a:rPr>
              <a:t>の高等</a:t>
            </a:r>
            <a:r>
              <a:rPr lang="ja-JP" altLang="en-US" sz="1600" dirty="0" smtClean="0">
                <a:latin typeface="Meiryo UI" panose="020B0604030504040204" pitchFamily="50" charset="-128"/>
                <a:ea typeface="Meiryo UI" panose="020B0604030504040204" pitchFamily="50" charset="-128"/>
              </a:rPr>
              <a:t>教育</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機関</a:t>
            </a:r>
            <a:r>
              <a:rPr lang="ja-JP" altLang="en-US" sz="1600" dirty="0">
                <a:latin typeface="Meiryo UI" panose="020B0604030504040204" pitchFamily="50" charset="-128"/>
                <a:ea typeface="Meiryo UI" panose="020B0604030504040204" pitchFamily="50" charset="-128"/>
              </a:rPr>
              <a:t>への進学をめざす「接続」</a:t>
            </a:r>
            <a:r>
              <a:rPr lang="ja-JP" altLang="en-US" sz="1600" dirty="0" smtClean="0">
                <a:latin typeface="Meiryo UI" panose="020B0604030504040204" pitchFamily="50" charset="-128"/>
                <a:ea typeface="Meiryo UI" panose="020B0604030504040204" pitchFamily="50" charset="-128"/>
              </a:rPr>
              <a:t>のどちらかを</a:t>
            </a:r>
            <a:r>
              <a:rPr lang="ja-JP" altLang="en-US" sz="1600" dirty="0">
                <a:latin typeface="Meiryo UI" panose="020B0604030504040204" pitchFamily="50" charset="-128"/>
                <a:ea typeface="Meiryo UI" panose="020B0604030504040204" pitchFamily="50" charset="-128"/>
              </a:rPr>
              <a:t>選択する。</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smtClean="0">
                <a:latin typeface="Meiryo UI" panose="020B0604030504040204" pitchFamily="50" charset="-128"/>
                <a:ea typeface="Meiryo UI" panose="020B0604030504040204" pitchFamily="50" charset="-128"/>
              </a:rPr>
              <a:t>　各系・専科における知識や技術・技能を習得するとともに、職業資格の取得、実践的な技術・技能を学ぶ企業連携など</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のものづくり</a:t>
            </a:r>
            <a:r>
              <a:rPr lang="ja-JP" altLang="en-US" sz="1600" dirty="0">
                <a:latin typeface="Meiryo UI" panose="020B0604030504040204" pitchFamily="50" charset="-128"/>
                <a:ea typeface="Meiryo UI" panose="020B0604030504040204" pitchFamily="50" charset="-128"/>
              </a:rPr>
              <a:t>教育を通して</a:t>
            </a:r>
            <a:r>
              <a:rPr lang="ja-JP" altLang="en-US" sz="1600" dirty="0" smtClean="0">
                <a:latin typeface="Meiryo UI" panose="020B0604030504040204" pitchFamily="50" charset="-128"/>
                <a:ea typeface="Meiryo UI" panose="020B0604030504040204" pitchFamily="50" charset="-128"/>
              </a:rPr>
              <a:t>、職業人</a:t>
            </a:r>
            <a:r>
              <a:rPr lang="ja-JP" altLang="en-US" sz="1600" dirty="0">
                <a:latin typeface="Meiryo UI" panose="020B0604030504040204" pitchFamily="50" charset="-128"/>
                <a:ea typeface="Meiryo UI" panose="020B0604030504040204" pitchFamily="50" charset="-128"/>
              </a:rPr>
              <a:t>として必要な資質・能力を育成</a:t>
            </a:r>
            <a:r>
              <a:rPr lang="ja-JP" altLang="en-US" sz="1600" dirty="0" smtClean="0">
                <a:latin typeface="Meiryo UI" panose="020B0604030504040204" pitchFamily="50" charset="-128"/>
                <a:ea typeface="Meiryo UI" panose="020B0604030504040204" pitchFamily="50" charset="-128"/>
              </a:rPr>
              <a:t>することがねらい。　　</a:t>
            </a:r>
            <a:endParaRPr lang="en-US" altLang="ja-JP" sz="1600" dirty="0" smtClean="0">
              <a:latin typeface="Meiryo UI" panose="020B0604030504040204" pitchFamily="50" charset="-128"/>
              <a:ea typeface="Meiryo UI" panose="020B0604030504040204" pitchFamily="50" charset="-128"/>
            </a:endParaRPr>
          </a:p>
        </p:txBody>
      </p:sp>
      <p:sp>
        <p:nvSpPr>
          <p:cNvPr id="18" name="額縁 17"/>
          <p:cNvSpPr/>
          <p:nvPr/>
        </p:nvSpPr>
        <p:spPr>
          <a:xfrm>
            <a:off x="810341" y="3926649"/>
            <a:ext cx="2430399"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工学系・大学進学専科以外</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343162" y="1465925"/>
            <a:ext cx="10379282" cy="2308324"/>
          </a:xfrm>
          <a:prstGeom prst="rect">
            <a:avLst/>
          </a:prstGeom>
          <a:noFill/>
          <a:ln>
            <a:noFill/>
          </a:ln>
        </p:spPr>
        <p:txBody>
          <a:bodyPr wrap="square" rtlCol="0">
            <a:spAutoFit/>
          </a:bodyPr>
          <a:lstStyle/>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機械・電気・建築・グラフィックデザインなど幅広い</a:t>
            </a:r>
            <a:r>
              <a:rPr lang="ja-JP" altLang="en-US" sz="1600" dirty="0" smtClean="0">
                <a:latin typeface="Meiryo UI" panose="020B0604030504040204" pitchFamily="50" charset="-128"/>
                <a:ea typeface="Meiryo UI" panose="020B0604030504040204" pitchFamily="50" charset="-128"/>
              </a:rPr>
              <a:t>専門科目に</a:t>
            </a:r>
            <a:r>
              <a:rPr lang="ja-JP" altLang="en-US" sz="1600" dirty="0">
                <a:latin typeface="Meiryo UI" panose="020B0604030504040204" pitchFamily="50" charset="-128"/>
                <a:ea typeface="Meiryo UI" panose="020B0604030504040204" pitchFamily="50" charset="-128"/>
              </a:rPr>
              <a:t>加え</a:t>
            </a:r>
            <a:r>
              <a:rPr lang="ja-JP" altLang="en-US" sz="1600" dirty="0" smtClean="0">
                <a:latin typeface="Meiryo UI" panose="020B0604030504040204" pitchFamily="50" charset="-128"/>
                <a:ea typeface="Meiryo UI" panose="020B0604030504040204" pitchFamily="50" charset="-128"/>
              </a:rPr>
              <a:t>、理工系大学へ</a:t>
            </a:r>
            <a:r>
              <a:rPr lang="ja-JP" altLang="en-US" sz="1600" dirty="0">
                <a:latin typeface="Meiryo UI" panose="020B0604030504040204" pitchFamily="50" charset="-128"/>
                <a:ea typeface="Meiryo UI" panose="020B0604030504040204" pitchFamily="50" charset="-128"/>
              </a:rPr>
              <a:t>の進学に特化した</a:t>
            </a:r>
            <a:r>
              <a:rPr lang="ja-JP" altLang="en-US" sz="1600" dirty="0" smtClean="0">
                <a:latin typeface="Meiryo UI" panose="020B0604030504040204" pitchFamily="50" charset="-128"/>
                <a:ea typeface="Meiryo UI" panose="020B0604030504040204" pitchFamily="50" charset="-128"/>
              </a:rPr>
              <a:t>カリキュラムを展開し、</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将来のエンジニア</a:t>
            </a:r>
            <a:r>
              <a:rPr lang="ja-JP" altLang="en-US" sz="1600" dirty="0">
                <a:latin typeface="Meiryo UI" panose="020B0604030504040204" pitchFamily="50" charset="-128"/>
                <a:ea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rPr>
              <a:t>育成している。</a:t>
            </a:r>
            <a:r>
              <a:rPr lang="ja-JP" altLang="en-US" sz="1600" dirty="0">
                <a:latin typeface="Meiryo UI" panose="020B0604030504040204" pitchFamily="50" charset="-128"/>
                <a:ea typeface="Meiryo UI" panose="020B0604030504040204" pitchFamily="50" charset="-128"/>
              </a:rPr>
              <a:t>とくに、数学・英語・理科を中心に少人数授業による進学に必要な学力の習得を</a:t>
            </a:r>
            <a:r>
              <a:rPr lang="ja-JP" altLang="en-US" sz="1600" dirty="0" smtClean="0">
                <a:latin typeface="Meiryo UI" panose="020B0604030504040204" pitchFamily="50" charset="-128"/>
                <a:ea typeface="Meiryo UI" panose="020B0604030504040204" pitchFamily="50" charset="-128"/>
              </a:rPr>
              <a:t>はかって</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いる。</a:t>
            </a:r>
            <a:endParaRPr lang="en-US" altLang="ja-JP" sz="1600" dirty="0" smtClean="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理工系大学への</a:t>
            </a:r>
            <a:r>
              <a:rPr lang="ja-JP" altLang="en-US" sz="1600" dirty="0" smtClean="0">
                <a:latin typeface="Meiryo UI" panose="020B0604030504040204" pitchFamily="50" charset="-128"/>
                <a:ea typeface="Meiryo UI" panose="020B0604030504040204" pitchFamily="50" charset="-128"/>
              </a:rPr>
              <a:t>進学が目標のため、</a:t>
            </a:r>
            <a:r>
              <a:rPr lang="ja-JP" altLang="en-US" sz="1600" dirty="0">
                <a:latin typeface="Meiryo UI" panose="020B0604030504040204" pitchFamily="50" charset="-128"/>
                <a:ea typeface="Meiryo UI" panose="020B0604030504040204" pitchFamily="50" charset="-128"/>
              </a:rPr>
              <a:t>工業の基礎とともに進学に必要な数学、英語、理科</a:t>
            </a:r>
            <a:r>
              <a:rPr lang="ja-JP" altLang="en-US" sz="1600" dirty="0" smtClean="0">
                <a:latin typeface="Meiryo UI" panose="020B0604030504040204" pitchFamily="50" charset="-128"/>
                <a:ea typeface="Meiryo UI" panose="020B0604030504040204" pitchFamily="50" charset="-128"/>
              </a:rPr>
              <a:t>の基礎学力</a:t>
            </a:r>
            <a:r>
              <a:rPr lang="ja-JP" altLang="en-US" sz="1600" dirty="0">
                <a:latin typeface="Meiryo UI" panose="020B0604030504040204" pitchFamily="50" charset="-128"/>
                <a:ea typeface="Meiryo UI" panose="020B0604030504040204" pitchFamily="50" charset="-128"/>
              </a:rPr>
              <a:t>向上を図り、大学</a:t>
            </a:r>
            <a:r>
              <a:rPr lang="ja-JP" altLang="en-US" sz="1600" dirty="0" smtClean="0">
                <a:latin typeface="Meiryo UI" panose="020B0604030504040204" pitchFamily="50" charset="-128"/>
                <a:ea typeface="Meiryo UI" panose="020B0604030504040204" pitchFamily="50" charset="-128"/>
              </a:rPr>
              <a:t>へ　</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入学してから</a:t>
            </a:r>
            <a:r>
              <a:rPr lang="ja-JP" altLang="en-US" sz="1600" dirty="0">
                <a:latin typeface="Meiryo UI" panose="020B0604030504040204" pitchFamily="50" charset="-128"/>
                <a:ea typeface="Meiryo UI" panose="020B0604030504040204" pitchFamily="50" charset="-128"/>
              </a:rPr>
              <a:t>も対応</a:t>
            </a:r>
            <a:r>
              <a:rPr lang="ja-JP" altLang="en-US" sz="1600" dirty="0" smtClean="0">
                <a:latin typeface="Meiryo UI" panose="020B0604030504040204" pitchFamily="50" charset="-128"/>
                <a:ea typeface="Meiryo UI" panose="020B0604030504040204" pitchFamily="50" charset="-128"/>
              </a:rPr>
              <a:t>できるよう指導して</a:t>
            </a:r>
            <a:r>
              <a:rPr lang="ja-JP" altLang="en-US" sz="1600" dirty="0">
                <a:latin typeface="Meiryo UI" panose="020B0604030504040204" pitchFamily="50" charset="-128"/>
                <a:ea typeface="Meiryo UI" panose="020B0604030504040204" pitchFamily="50" charset="-128"/>
              </a:rPr>
              <a:t>いる。（工学系では普通科目を工業科の</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51</a:t>
            </a:r>
            <a:r>
              <a:rPr lang="ja-JP" altLang="en-US" sz="1600" dirty="0">
                <a:latin typeface="Meiryo UI" panose="020B0604030504040204" pitchFamily="50" charset="-128"/>
                <a:ea typeface="Meiryo UI" panose="020B0604030504040204" pitchFamily="50" charset="-128"/>
              </a:rPr>
              <a:t>単位から</a:t>
            </a:r>
            <a:r>
              <a:rPr lang="en-US" altLang="ja-JP" sz="1600" dirty="0">
                <a:latin typeface="Meiryo UI" panose="020B0604030504040204" pitchFamily="50" charset="-128"/>
                <a:ea typeface="Meiryo UI" panose="020B0604030504040204" pitchFamily="50" charset="-128"/>
              </a:rPr>
              <a:t>64</a:t>
            </a:r>
            <a:r>
              <a:rPr lang="ja-JP" altLang="en-US" sz="1600" dirty="0">
                <a:latin typeface="Meiryo UI" panose="020B0604030504040204" pitchFamily="50" charset="-128"/>
                <a:ea typeface="Meiryo UI" panose="020B0604030504040204" pitchFamily="50" charset="-128"/>
              </a:rPr>
              <a:t>単位としている。）</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また、専門教科・科目を習得していることから、大学での実験や実習におけるリーダー的役割が期待されている。</a:t>
            </a: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週に２～３日、７時間授業を実施して基礎学力の定着、大学進学に向けたキャリア教育を行っている。</a:t>
            </a:r>
            <a:endParaRPr lang="en-US" altLang="ja-JP" sz="1600" dirty="0">
              <a:latin typeface="Meiryo UI" panose="020B0604030504040204" pitchFamily="50" charset="-128"/>
              <a:ea typeface="Meiryo UI" panose="020B0604030504040204" pitchFamily="50" charset="-128"/>
            </a:endParaRPr>
          </a:p>
          <a:p>
            <a:pPr marL="180975" indent="-180975">
              <a:buFont typeface="Wingdings" pitchFamily="2" charset="2"/>
              <a:buChar char="Ø"/>
            </a:pPr>
            <a:r>
              <a:rPr lang="ja-JP" altLang="en-US" sz="1600" dirty="0">
                <a:latin typeface="Meiryo UI" panose="020B0604030504040204" pitchFamily="50" charset="-128"/>
                <a:ea typeface="Meiryo UI" panose="020B0604030504040204" pitchFamily="50" charset="-128"/>
              </a:rPr>
              <a:t>　「高大連携」という科目では、大学教授による講義や研究室体験など大学との連携を進めている。</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27" name="額縁 26"/>
          <p:cNvSpPr/>
          <p:nvPr/>
        </p:nvSpPr>
        <p:spPr>
          <a:xfrm>
            <a:off x="810341" y="951404"/>
            <a:ext cx="2283574" cy="481614"/>
          </a:xfrm>
          <a:prstGeom prst="beve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400" b="1" dirty="0" smtClean="0">
                <a:solidFill>
                  <a:prstClr val="black"/>
                </a:solidFill>
                <a:latin typeface="Meiryo UI" panose="020B0604030504040204" pitchFamily="50" charset="-128"/>
                <a:ea typeface="Meiryo UI" panose="020B0604030504040204" pitchFamily="50" charset="-128"/>
              </a:rPr>
              <a:t>工学系・大学進学専科</a:t>
            </a:r>
            <a:endParaRPr lang="ja-JP" altLang="en-US" sz="1400" b="1"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8818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10294</TotalTime>
  <Words>4597</Words>
  <Application>Microsoft Office PowerPoint</Application>
  <PresentationFormat>ワイド画面</PresentationFormat>
  <Paragraphs>517</Paragraphs>
  <Slides>26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Meiryo UI</vt:lpstr>
      <vt:lpstr>ＭＳ Ｐゴシック</vt:lpstr>
      <vt:lpstr>游ゴシック</vt:lpstr>
      <vt:lpstr>游ゴシック Light</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福本　統</dc:creator>
  <cp:lastModifiedBy>中村　和寛</cp:lastModifiedBy>
  <cp:revision>917</cp:revision>
  <cp:lastPrinted>2022-09-01T07:46:21Z</cp:lastPrinted>
  <dcterms:created xsi:type="dcterms:W3CDTF">2022-03-10T02:47:48Z</dcterms:created>
  <dcterms:modified xsi:type="dcterms:W3CDTF">2022-09-08T02:13:22Z</dcterms:modified>
</cp:coreProperties>
</file>