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5.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xml" ContentType="application/vnd.openxmlformats-officedocument.themeOverride+xml"/>
  <Override PartName="/ppt/drawings/drawing6.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7.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7" r:id="rId2"/>
    <p:sldId id="336" r:id="rId3"/>
    <p:sldId id="337" r:id="rId4"/>
    <p:sldId id="309" r:id="rId5"/>
    <p:sldId id="315" r:id="rId6"/>
    <p:sldId id="316" r:id="rId7"/>
    <p:sldId id="320" r:id="rId8"/>
    <p:sldId id="321" r:id="rId9"/>
    <p:sldId id="322" r:id="rId10"/>
    <p:sldId id="323" r:id="rId11"/>
    <p:sldId id="329" r:id="rId12"/>
    <p:sldId id="260" r:id="rId13"/>
    <p:sldId id="299" r:id="rId14"/>
    <p:sldId id="261" r:id="rId15"/>
    <p:sldId id="300" r:id="rId16"/>
    <p:sldId id="308" r:id="rId17"/>
    <p:sldId id="301" r:id="rId18"/>
    <p:sldId id="327" r:id="rId19"/>
    <p:sldId id="328" r:id="rId20"/>
    <p:sldId id="330" r:id="rId21"/>
    <p:sldId id="262" r:id="rId22"/>
    <p:sldId id="338" r:id="rId23"/>
    <p:sldId id="339" r:id="rId24"/>
    <p:sldId id="358" r:id="rId25"/>
    <p:sldId id="361" r:id="rId26"/>
    <p:sldId id="362" r:id="rId27"/>
    <p:sldId id="363" r:id="rId28"/>
    <p:sldId id="310" r:id="rId29"/>
    <p:sldId id="314" r:id="rId30"/>
    <p:sldId id="367" r:id="rId31"/>
    <p:sldId id="342" r:id="rId32"/>
    <p:sldId id="370" r:id="rId33"/>
    <p:sldId id="340" r:id="rId34"/>
    <p:sldId id="355" r:id="rId35"/>
    <p:sldId id="356" r:id="rId36"/>
    <p:sldId id="357" r:id="rId37"/>
    <p:sldId id="335" r:id="rId38"/>
    <p:sldId id="341" r:id="rId39"/>
    <p:sldId id="343" r:id="rId40"/>
    <p:sldId id="344" r:id="rId41"/>
    <p:sldId id="345" r:id="rId42"/>
    <p:sldId id="369" r:id="rId43"/>
    <p:sldId id="354" r:id="rId44"/>
    <p:sldId id="302" r:id="rId45"/>
    <p:sldId id="333" r:id="rId46"/>
    <p:sldId id="334" r:id="rId47"/>
    <p:sldId id="368" r:id="rId48"/>
    <p:sldId id="332" r:id="rId49"/>
    <p:sldId id="348" r:id="rId50"/>
    <p:sldId id="349" r:id="rId51"/>
    <p:sldId id="350" r:id="rId52"/>
    <p:sldId id="351" r:id="rId53"/>
    <p:sldId id="352" r:id="rId54"/>
    <p:sldId id="353" r:id="rId55"/>
    <p:sldId id="292" r:id="rId5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snapToGrid="0">
      <p:cViewPr varScale="1">
        <p:scale>
          <a:sx n="78" d="100"/>
          <a:sy n="78" d="100"/>
        </p:scale>
        <p:origin x="2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10.19.55.24\share\R04\100_&#20877;&#32232;&#25972;&#20633;&#35336;&#30011;&#38306;&#20418;\900_&#24037;&#31185;&#39640;&#26657;\&#9679;&#24037;&#31185;&#12354;&#12426;&#26041;&#26908;&#35342;&#37096;&#20250;\R4&#36039;&#26009;\&#21442;&#32771;&#36039;&#26009;\&#12304;&#36914;&#36335;&#38306;&#20418;&#12305;R&#65299;&#24180;&#24230;&#65288;R2&#23455;&#32318;&#65289;&#24037;&#26989;&#31185;&#12392;&#26222;&#36890;&#31185;&#12398;&#23601;&#32887;&#29366;&#27841;&#65288;&#23398;&#26657;&#22522;&#26412;&#35519;&#26619;&#65289;.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10.19.55.24\share\R04\100_&#20877;&#32232;&#25972;&#20633;&#35336;&#30011;&#38306;&#20418;\900_&#24037;&#31185;&#39640;&#26657;\&#9679;&#24037;&#31185;&#12354;&#12426;&#26041;&#26908;&#35342;&#37096;&#20250;\R4&#36039;&#26009;\&#21442;&#32771;&#36039;&#26009;\&#12304;&#36914;&#36335;&#38306;&#20418;&#12305;R&#65299;&#24180;&#24230;&#65288;R2&#23455;&#32318;&#65289;&#24037;&#26989;&#31185;&#12392;&#26222;&#36890;&#31185;&#12398;&#23601;&#32887;&#29366;&#27841;&#65288;&#23398;&#26657;&#22522;&#26412;&#35519;&#26619;&#65289;.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6.xml"/><Relationship Id="rId4" Type="http://schemas.openxmlformats.org/officeDocument/2006/relationships/package" Target="../embeddings/Microsoft_Excel_______10.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___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______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______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______16.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______1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______18.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______19.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______20.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______21.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______22.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______23.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______24.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10.19.55.24\share\R04\100_&#20877;&#32232;&#25972;&#20633;&#35336;&#30011;&#38306;&#20418;\900_&#24037;&#31185;&#39640;&#26657;\&#9679;&#24037;&#31185;&#12354;&#12426;&#26041;&#26908;&#35342;&#37096;&#20250;\R4&#36039;&#26009;\&#21442;&#32771;&#36039;&#26009;\&#12304;&#36914;&#36335;&#38306;&#20418;&#12305;R&#65299;&#24180;&#24230;&#65288;R2&#23455;&#32318;&#65289;&#24037;&#26989;&#31185;&#12392;&#26222;&#36890;&#31185;&#12398;&#23601;&#32887;&#29366;&#27841;&#65288;&#23398;&#26657;&#22522;&#26412;&#35519;&#26619;&#6528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卒業者数</c:v>
                </c:pt>
              </c:strCache>
            </c:strRef>
          </c:tx>
          <c:spPr>
            <a:pattFill prst="pct60">
              <a:fgClr>
                <a:schemeClr val="accent1"/>
              </a:fgClr>
              <a:bgClr>
                <a:schemeClr val="bg1"/>
              </a:bgClr>
            </a:pattFill>
            <a:ln>
              <a:noFill/>
            </a:ln>
            <a:effectLst/>
          </c:spPr>
          <c:invertIfNegative val="0"/>
          <c:dLbls>
            <c:dLbl>
              <c:idx val="0"/>
              <c:layout>
                <c:manualLayout>
                  <c:x val="-1.2727798908323237E-17"/>
                  <c:y val="7.2399019308938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44-4A70-9139-DB0B167513CF}"/>
                </c:ext>
              </c:extLst>
            </c:dLbl>
            <c:dLbl>
              <c:idx val="1"/>
              <c:layout>
                <c:manualLayout>
                  <c:x val="0"/>
                  <c:y val="6.9717574149348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44-4A70-9139-DB0B167513CF}"/>
                </c:ext>
              </c:extLst>
            </c:dLbl>
            <c:dLbl>
              <c:idx val="2"/>
              <c:layout>
                <c:manualLayout>
                  <c:x val="-1.3885031935573452E-3"/>
                  <c:y val="6.43546838301678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44-4A70-9139-DB0B167513CF}"/>
                </c:ext>
              </c:extLst>
            </c:dLbl>
            <c:dLbl>
              <c:idx val="3"/>
              <c:layout>
                <c:manualLayout>
                  <c:x val="0"/>
                  <c:y val="6.4354683830167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44-4A70-9139-DB0B167513CF}"/>
                </c:ext>
              </c:extLst>
            </c:dLbl>
            <c:dLbl>
              <c:idx val="4"/>
              <c:layout>
                <c:manualLayout>
                  <c:x val="-1.018223912665859E-16"/>
                  <c:y val="6.43546838301678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44-4A70-9139-DB0B167513CF}"/>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H27</c:v>
                </c:pt>
                <c:pt idx="1">
                  <c:v>H28</c:v>
                </c:pt>
                <c:pt idx="2">
                  <c:v>H29</c:v>
                </c:pt>
                <c:pt idx="3">
                  <c:v>H30</c:v>
                </c:pt>
                <c:pt idx="4">
                  <c:v>R1</c:v>
                </c:pt>
              </c:strCache>
            </c:strRef>
          </c:cat>
          <c:val>
            <c:numRef>
              <c:f>Sheet1!$B$2:$F$2</c:f>
              <c:numCache>
                <c:formatCode>#,##0_);[Red]\(#,##0\)</c:formatCode>
                <c:ptCount val="5"/>
                <c:pt idx="0">
                  <c:v>80593</c:v>
                </c:pt>
                <c:pt idx="1">
                  <c:v>80811</c:v>
                </c:pt>
                <c:pt idx="2">
                  <c:v>79793</c:v>
                </c:pt>
                <c:pt idx="3">
                  <c:v>79523</c:v>
                </c:pt>
                <c:pt idx="4">
                  <c:v>78573</c:v>
                </c:pt>
              </c:numCache>
            </c:numRef>
          </c:val>
          <c:extLst>
            <c:ext xmlns:c16="http://schemas.microsoft.com/office/drawing/2014/chart" uri="{C3380CC4-5D6E-409C-BE32-E72D297353CC}">
              <c16:uniqueId val="{00000000-5D5C-4365-8BE0-E557EF82A432}"/>
            </c:ext>
          </c:extLst>
        </c:ser>
        <c:ser>
          <c:idx val="1"/>
          <c:order val="1"/>
          <c:tx>
            <c:strRef>
              <c:f>Sheet1!$A$3</c:f>
              <c:strCache>
                <c:ptCount val="1"/>
                <c:pt idx="0">
                  <c:v>就職者数</c:v>
                </c:pt>
              </c:strCache>
            </c:strRef>
          </c:tx>
          <c:spPr>
            <a:pattFill prst="wdUpDiag">
              <a:fgClr>
                <a:schemeClr val="accent1"/>
              </a:fgClr>
              <a:bgClr>
                <a:schemeClr val="bg1"/>
              </a:bgClr>
            </a:pattFill>
            <a:ln>
              <a:noFill/>
            </a:ln>
            <a:effectLst/>
          </c:spPr>
          <c:invertIfNegative val="0"/>
          <c:dLbls>
            <c:dLbl>
              <c:idx val="0"/>
              <c:layout>
                <c:manualLayout>
                  <c:x val="-2.5455597816646474E-17"/>
                  <c:y val="6.7036128989758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44-4A70-9139-DB0B167513CF}"/>
                </c:ext>
              </c:extLst>
            </c:dLbl>
            <c:dLbl>
              <c:idx val="1"/>
              <c:layout>
                <c:manualLayout>
                  <c:x val="-1.3885031935573962E-3"/>
                  <c:y val="7.23990193089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44-4A70-9139-DB0B167513CF}"/>
                </c:ext>
              </c:extLst>
            </c:dLbl>
            <c:dLbl>
              <c:idx val="2"/>
              <c:layout>
                <c:manualLayout>
                  <c:x val="1.3885031935573452E-3"/>
                  <c:y val="6.9717574149348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44-4A70-9139-DB0B167513CF}"/>
                </c:ext>
              </c:extLst>
            </c:dLbl>
            <c:dLbl>
              <c:idx val="3"/>
              <c:layout>
                <c:manualLayout>
                  <c:x val="-2.7770063871147923E-3"/>
                  <c:y val="6.9717574149348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44-4A70-9139-DB0B167513CF}"/>
                </c:ext>
              </c:extLst>
            </c:dLbl>
            <c:dLbl>
              <c:idx val="4"/>
              <c:layout>
                <c:manualLayout>
                  <c:x val="-1.3885031935574469E-3"/>
                  <c:y val="6.9717574149348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44-4A70-9139-DB0B167513CF}"/>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H27</c:v>
                </c:pt>
                <c:pt idx="1">
                  <c:v>H28</c:v>
                </c:pt>
                <c:pt idx="2">
                  <c:v>H29</c:v>
                </c:pt>
                <c:pt idx="3">
                  <c:v>H30</c:v>
                </c:pt>
                <c:pt idx="4">
                  <c:v>R1</c:v>
                </c:pt>
              </c:strCache>
            </c:strRef>
          </c:cat>
          <c:val>
            <c:numRef>
              <c:f>Sheet1!$B$3:$F$3</c:f>
              <c:numCache>
                <c:formatCode>#,##0_);[Red]\(#,##0\)</c:formatCode>
                <c:ptCount val="5"/>
                <c:pt idx="0">
                  <c:v>54285</c:v>
                </c:pt>
                <c:pt idx="1">
                  <c:v>54540</c:v>
                </c:pt>
                <c:pt idx="2">
                  <c:v>54217</c:v>
                </c:pt>
                <c:pt idx="3">
                  <c:v>54256</c:v>
                </c:pt>
                <c:pt idx="4">
                  <c:v>53585</c:v>
                </c:pt>
              </c:numCache>
            </c:numRef>
          </c:val>
          <c:extLst>
            <c:ext xmlns:c16="http://schemas.microsoft.com/office/drawing/2014/chart" uri="{C3380CC4-5D6E-409C-BE32-E72D297353CC}">
              <c16:uniqueId val="{00000001-5D5C-4365-8BE0-E557EF82A432}"/>
            </c:ext>
          </c:extLst>
        </c:ser>
        <c:ser>
          <c:idx val="2"/>
          <c:order val="2"/>
          <c:tx>
            <c:strRef>
              <c:f>Sheet1!$A$4</c:f>
              <c:strCache>
                <c:ptCount val="1"/>
                <c:pt idx="0">
                  <c:v>製造業就職者数</c:v>
                </c:pt>
              </c:strCache>
            </c:strRef>
          </c:tx>
          <c:spPr>
            <a:pattFill prst="smGrid">
              <a:fgClr>
                <a:schemeClr val="accent1"/>
              </a:fgClr>
              <a:bgClr>
                <a:schemeClr val="bg1"/>
              </a:bgClr>
            </a:pattFill>
            <a:ln>
              <a:noFill/>
            </a:ln>
            <a:effectLst/>
          </c:spPr>
          <c:invertIfNegative val="0"/>
          <c:dLbls>
            <c:dLbl>
              <c:idx val="0"/>
              <c:layout>
                <c:manualLayout>
                  <c:x val="0"/>
                  <c:y val="7.2399019308938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44-4A70-9139-DB0B167513CF}"/>
                </c:ext>
              </c:extLst>
            </c:dLbl>
            <c:dLbl>
              <c:idx val="1"/>
              <c:layout>
                <c:manualLayout>
                  <c:x val="-5.5540127742293808E-3"/>
                  <c:y val="6.9717574149348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944-4A70-9139-DB0B167513CF}"/>
                </c:ext>
              </c:extLst>
            </c:dLbl>
            <c:dLbl>
              <c:idx val="2"/>
              <c:layout>
                <c:manualLayout>
                  <c:x val="-1.018223912665859E-16"/>
                  <c:y val="6.43546838301678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944-4A70-9139-DB0B167513CF}"/>
                </c:ext>
              </c:extLst>
            </c:dLbl>
            <c:dLbl>
              <c:idx val="3"/>
              <c:layout>
                <c:manualLayout>
                  <c:x val="2.7770063871146904E-3"/>
                  <c:y val="6.43546838301678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944-4A70-9139-DB0B167513CF}"/>
                </c:ext>
              </c:extLst>
            </c:dLbl>
            <c:dLbl>
              <c:idx val="4"/>
              <c:layout>
                <c:manualLayout>
                  <c:x val="4.1655095806719337E-3"/>
                  <c:y val="6.1673238670577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944-4A70-9139-DB0B167513CF}"/>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H27</c:v>
                </c:pt>
                <c:pt idx="1">
                  <c:v>H28</c:v>
                </c:pt>
                <c:pt idx="2">
                  <c:v>H29</c:v>
                </c:pt>
                <c:pt idx="3">
                  <c:v>H30</c:v>
                </c:pt>
                <c:pt idx="4">
                  <c:v>R1</c:v>
                </c:pt>
              </c:strCache>
            </c:strRef>
          </c:cat>
          <c:val>
            <c:numRef>
              <c:f>Sheet1!$B$4:$F$4</c:f>
              <c:numCache>
                <c:formatCode>#,##0_);[Red]\(#,##0\)</c:formatCode>
                <c:ptCount val="5"/>
                <c:pt idx="0">
                  <c:v>30318</c:v>
                </c:pt>
                <c:pt idx="1">
                  <c:v>30357</c:v>
                </c:pt>
                <c:pt idx="2">
                  <c:v>30568</c:v>
                </c:pt>
                <c:pt idx="3">
                  <c:v>30892</c:v>
                </c:pt>
                <c:pt idx="4">
                  <c:v>29333</c:v>
                </c:pt>
              </c:numCache>
            </c:numRef>
          </c:val>
          <c:extLst>
            <c:ext xmlns:c16="http://schemas.microsoft.com/office/drawing/2014/chart" uri="{C3380CC4-5D6E-409C-BE32-E72D297353CC}">
              <c16:uniqueId val="{00000002-5D5C-4365-8BE0-E557EF82A432}"/>
            </c:ext>
          </c:extLst>
        </c:ser>
        <c:dLbls>
          <c:showLegendKey val="0"/>
          <c:showVal val="1"/>
          <c:showCatName val="0"/>
          <c:showSerName val="0"/>
          <c:showPercent val="0"/>
          <c:showBubbleSize val="0"/>
        </c:dLbls>
        <c:gapWidth val="75"/>
        <c:axId val="286084703"/>
        <c:axId val="281198687"/>
      </c:barChart>
      <c:lineChart>
        <c:grouping val="standard"/>
        <c:varyColors val="0"/>
        <c:ser>
          <c:idx val="3"/>
          <c:order val="3"/>
          <c:tx>
            <c:strRef>
              <c:f>Sheet1!$A$5</c:f>
              <c:strCache>
                <c:ptCount val="1"/>
                <c:pt idx="0">
                  <c:v>就職割合</c:v>
                </c:pt>
              </c:strCache>
            </c:strRef>
          </c:tx>
          <c:spPr>
            <a:ln w="41275" cap="rnd">
              <a:solidFill>
                <a:schemeClr val="accent4"/>
              </a:solidFill>
              <a:prstDash val="dashDot"/>
              <a:round/>
            </a:ln>
            <a:effectLst/>
          </c:spPr>
          <c:marker>
            <c:symbol val="none"/>
          </c:marker>
          <c:dLbls>
            <c:dLbl>
              <c:idx val="0"/>
              <c:layout>
                <c:manualLayout>
                  <c:x val="6.9425159677867256E-3"/>
                  <c:y val="-8.977900669136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D5C-4365-8BE0-E557EF82A432}"/>
                </c:ext>
              </c:extLst>
            </c:dLbl>
            <c:dLbl>
              <c:idx val="1"/>
              <c:layout>
                <c:manualLayout>
                  <c:x val="9.7195223549013648E-3"/>
                  <c:y val="-9.8524318385085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D5C-4365-8BE0-E557EF82A432}"/>
                </c:ext>
              </c:extLst>
            </c:dLbl>
            <c:dLbl>
              <c:idx val="2"/>
              <c:layout>
                <c:manualLayout>
                  <c:x val="1.8050541516245487E-2"/>
                  <c:y val="-9.0947441141223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D5C-4365-8BE0-E557EF82A432}"/>
                </c:ext>
              </c:extLst>
            </c:dLbl>
            <c:dLbl>
              <c:idx val="3"/>
              <c:layout>
                <c:manualLayout>
                  <c:x val="2.0827547903360177E-2"/>
                  <c:y val="-8.7564808629270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D5C-4365-8BE0-E557EF82A432}"/>
                </c:ext>
              </c:extLst>
            </c:dLbl>
            <c:dLbl>
              <c:idx val="4"/>
              <c:layout>
                <c:manualLayout>
                  <c:x val="5.5540127742293808E-3"/>
                  <c:y val="-8.5818068802082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D5C-4365-8BE0-E557EF82A432}"/>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Sheet1!$B$1:$F$1</c:f>
              <c:strCache>
                <c:ptCount val="5"/>
                <c:pt idx="0">
                  <c:v>H27</c:v>
                </c:pt>
                <c:pt idx="1">
                  <c:v>H28</c:v>
                </c:pt>
                <c:pt idx="2">
                  <c:v>H29</c:v>
                </c:pt>
                <c:pt idx="3">
                  <c:v>H30</c:v>
                </c:pt>
                <c:pt idx="4">
                  <c:v>R1</c:v>
                </c:pt>
              </c:strCache>
            </c:strRef>
          </c:cat>
          <c:val>
            <c:numRef>
              <c:f>Sheet1!$B$5:$F$5</c:f>
              <c:numCache>
                <c:formatCode>0.0%</c:formatCode>
                <c:ptCount val="5"/>
                <c:pt idx="0">
                  <c:v>0.67400000000000004</c:v>
                </c:pt>
                <c:pt idx="1">
                  <c:v>0.67500000000000004</c:v>
                </c:pt>
                <c:pt idx="2">
                  <c:v>0.67900000000000005</c:v>
                </c:pt>
                <c:pt idx="3">
                  <c:v>0.68100000000000005</c:v>
                </c:pt>
                <c:pt idx="4">
                  <c:v>0.68300000000000005</c:v>
                </c:pt>
              </c:numCache>
            </c:numRef>
          </c:val>
          <c:smooth val="0"/>
          <c:extLst>
            <c:ext xmlns:c16="http://schemas.microsoft.com/office/drawing/2014/chart" uri="{C3380CC4-5D6E-409C-BE32-E72D297353CC}">
              <c16:uniqueId val="{00000006-5D5C-4365-8BE0-E557EF82A432}"/>
            </c:ext>
          </c:extLst>
        </c:ser>
        <c:ser>
          <c:idx val="4"/>
          <c:order val="4"/>
          <c:tx>
            <c:strRef>
              <c:f>Sheet1!$A$6</c:f>
              <c:strCache>
                <c:ptCount val="1"/>
                <c:pt idx="0">
                  <c:v>就職率</c:v>
                </c:pt>
              </c:strCache>
            </c:strRef>
          </c:tx>
          <c:spPr>
            <a:ln w="41275" cap="rnd">
              <a:solidFill>
                <a:schemeClr val="accent5"/>
              </a:solidFill>
              <a:round/>
            </a:ln>
            <a:effectLst/>
          </c:spPr>
          <c:marker>
            <c:symbol val="none"/>
          </c:marker>
          <c:dLbls>
            <c:dLbl>
              <c:idx val="0"/>
              <c:layout>
                <c:manualLayout>
                  <c:x val="-1.3885031935573451E-2"/>
                  <c:y val="8.3223794527042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D5C-4365-8BE0-E557EF82A432}"/>
                </c:ext>
              </c:extLst>
            </c:dLbl>
            <c:dLbl>
              <c:idx val="1"/>
              <c:layout>
                <c:manualLayout>
                  <c:x val="-1.3885031935573452E-3"/>
                  <c:y val="8.5671553189602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D5C-4365-8BE0-E557EF82A432}"/>
                </c:ext>
              </c:extLst>
            </c:dLbl>
            <c:dLbl>
              <c:idx val="2"/>
              <c:layout>
                <c:manualLayout>
                  <c:x val="0"/>
                  <c:y val="8.8119311852163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D5C-4365-8BE0-E557EF82A432}"/>
                </c:ext>
              </c:extLst>
            </c:dLbl>
            <c:dLbl>
              <c:idx val="3"/>
              <c:layout>
                <c:manualLayout>
                  <c:x val="6.9425159677867256E-3"/>
                  <c:y val="8.8119311852163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D5C-4365-8BE0-E557EF82A432}"/>
                </c:ext>
              </c:extLst>
            </c:dLbl>
            <c:dLbl>
              <c:idx val="4"/>
              <c:layout>
                <c:manualLayout>
                  <c:x val="0"/>
                  <c:y val="8.8119311852163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D5C-4365-8BE0-E557EF82A432}"/>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Sheet1!$B$1:$F$1</c:f>
              <c:strCache>
                <c:ptCount val="5"/>
                <c:pt idx="0">
                  <c:v>H27</c:v>
                </c:pt>
                <c:pt idx="1">
                  <c:v>H28</c:v>
                </c:pt>
                <c:pt idx="2">
                  <c:v>H29</c:v>
                </c:pt>
                <c:pt idx="3">
                  <c:v>H30</c:v>
                </c:pt>
                <c:pt idx="4">
                  <c:v>R1</c:v>
                </c:pt>
              </c:strCache>
            </c:strRef>
          </c:cat>
          <c:val>
            <c:numRef>
              <c:f>Sheet1!$B$6:$F$6</c:f>
              <c:numCache>
                <c:formatCode>0.0%</c:formatCode>
                <c:ptCount val="5"/>
                <c:pt idx="0">
                  <c:v>0.99299999999999999</c:v>
                </c:pt>
                <c:pt idx="1">
                  <c:v>0.99399999999999999</c:v>
                </c:pt>
                <c:pt idx="2">
                  <c:v>0.995</c:v>
                </c:pt>
                <c:pt idx="3">
                  <c:v>0.995</c:v>
                </c:pt>
                <c:pt idx="4">
                  <c:v>0.995</c:v>
                </c:pt>
              </c:numCache>
            </c:numRef>
          </c:val>
          <c:smooth val="0"/>
          <c:extLst>
            <c:ext xmlns:c16="http://schemas.microsoft.com/office/drawing/2014/chart" uri="{C3380CC4-5D6E-409C-BE32-E72D297353CC}">
              <c16:uniqueId val="{00000007-5D5C-4365-8BE0-E557EF82A432}"/>
            </c:ext>
          </c:extLst>
        </c:ser>
        <c:ser>
          <c:idx val="5"/>
          <c:order val="5"/>
          <c:tx>
            <c:strRef>
              <c:f>Sheet1!$A$7</c:f>
              <c:strCache>
                <c:ptCount val="1"/>
                <c:pt idx="0">
                  <c:v>製造業就職者の割合</c:v>
                </c:pt>
              </c:strCache>
            </c:strRef>
          </c:tx>
          <c:spPr>
            <a:ln w="41275" cap="rnd">
              <a:solidFill>
                <a:schemeClr val="accent6"/>
              </a:solidFill>
              <a:prstDash val="sysDash"/>
              <a:round/>
            </a:ln>
            <a:effectLst/>
          </c:spPr>
          <c:marker>
            <c:symbol val="none"/>
          </c:marker>
          <c:dLbls>
            <c:dLbl>
              <c:idx val="0"/>
              <c:layout>
                <c:manualLayout>
                  <c:x val="-4.4432102193835046E-2"/>
                  <c:y val="-6.702430529456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D5C-4365-8BE0-E557EF82A432}"/>
                </c:ext>
              </c:extLst>
            </c:dLbl>
            <c:dLbl>
              <c:idx val="1"/>
              <c:layout>
                <c:manualLayout>
                  <c:x val="-5.5540127742293804E-2"/>
                  <c:y val="-7.7282627698019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D5C-4365-8BE0-E557EF82A432}"/>
                </c:ext>
              </c:extLst>
            </c:dLbl>
            <c:dLbl>
              <c:idx val="2"/>
              <c:layout>
                <c:manualLayout>
                  <c:x val="-5.8317134129408497E-2"/>
                  <c:y val="-6.4810107232469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D5C-4365-8BE0-E557EF82A432}"/>
                </c:ext>
              </c:extLst>
            </c:dLbl>
            <c:dLbl>
              <c:idx val="3"/>
              <c:layout>
                <c:manualLayout>
                  <c:x val="-8.3310191613440818E-2"/>
                  <c:y val="-5.7466959106061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D5C-4365-8BE0-E557EF82A432}"/>
                </c:ext>
              </c:extLst>
            </c:dLbl>
            <c:dLbl>
              <c:idx val="4"/>
              <c:layout>
                <c:manualLayout>
                  <c:x val="-4.7209108580949739E-2"/>
                  <c:y val="-7.7048898580565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D5C-4365-8BE0-E557EF82A432}"/>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Sheet1!$B$1:$F$1</c:f>
              <c:strCache>
                <c:ptCount val="5"/>
                <c:pt idx="0">
                  <c:v>H27</c:v>
                </c:pt>
                <c:pt idx="1">
                  <c:v>H28</c:v>
                </c:pt>
                <c:pt idx="2">
                  <c:v>H29</c:v>
                </c:pt>
                <c:pt idx="3">
                  <c:v>H30</c:v>
                </c:pt>
                <c:pt idx="4">
                  <c:v>R1</c:v>
                </c:pt>
              </c:strCache>
            </c:strRef>
          </c:cat>
          <c:val>
            <c:numRef>
              <c:f>Sheet1!$B$7:$F$7</c:f>
              <c:numCache>
                <c:formatCode>0.0%</c:formatCode>
                <c:ptCount val="5"/>
                <c:pt idx="0">
                  <c:v>0.55800000000000005</c:v>
                </c:pt>
                <c:pt idx="1">
                  <c:v>0.55700000000000005</c:v>
                </c:pt>
                <c:pt idx="2">
                  <c:v>0.56399999999999995</c:v>
                </c:pt>
                <c:pt idx="3">
                  <c:v>0.59899999999999998</c:v>
                </c:pt>
                <c:pt idx="4">
                  <c:v>0.54700000000000004</c:v>
                </c:pt>
              </c:numCache>
            </c:numRef>
          </c:val>
          <c:smooth val="0"/>
          <c:extLst>
            <c:ext xmlns:c16="http://schemas.microsoft.com/office/drawing/2014/chart" uri="{C3380CC4-5D6E-409C-BE32-E72D297353CC}">
              <c16:uniqueId val="{00000008-5D5C-4365-8BE0-E557EF82A432}"/>
            </c:ext>
          </c:extLst>
        </c:ser>
        <c:dLbls>
          <c:showLegendKey val="0"/>
          <c:showVal val="1"/>
          <c:showCatName val="0"/>
          <c:showSerName val="0"/>
          <c:showPercent val="0"/>
          <c:showBubbleSize val="0"/>
        </c:dLbls>
        <c:marker val="1"/>
        <c:smooth val="0"/>
        <c:axId val="314725551"/>
        <c:axId val="314734287"/>
      </c:lineChart>
      <c:catAx>
        <c:axId val="286084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81198687"/>
        <c:crosses val="autoZero"/>
        <c:auto val="1"/>
        <c:lblAlgn val="ctr"/>
        <c:lblOffset val="100"/>
        <c:noMultiLvlLbl val="0"/>
      </c:catAx>
      <c:valAx>
        <c:axId val="281198687"/>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86084703"/>
        <c:crosses val="autoZero"/>
        <c:crossBetween val="between"/>
      </c:valAx>
      <c:valAx>
        <c:axId val="314734287"/>
        <c:scaling>
          <c:orientation val="minMax"/>
          <c:max val="1"/>
          <c:min val="0.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14725551"/>
        <c:crosses val="max"/>
        <c:crossBetween val="between"/>
      </c:valAx>
      <c:catAx>
        <c:axId val="314725551"/>
        <c:scaling>
          <c:orientation val="minMax"/>
        </c:scaling>
        <c:delete val="1"/>
        <c:axPos val="b"/>
        <c:numFmt formatCode="General" sourceLinked="1"/>
        <c:majorTickMark val="out"/>
        <c:minorTickMark val="none"/>
        <c:tickLblPos val="nextTo"/>
        <c:crossAx val="31473428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cap="all" baseline="0">
                <a:solidFill>
                  <a:schemeClr val="tx1"/>
                </a:solidFill>
                <a:latin typeface="Meiryo UI" panose="020B0604030504040204" pitchFamily="50" charset="-128"/>
                <a:ea typeface="Meiryo UI" panose="020B0604030504040204" pitchFamily="50" charset="-128"/>
                <a:cs typeface="+mn-cs"/>
              </a:defRPr>
            </a:pPr>
            <a:r>
              <a:rPr lang="ja-JP"/>
              <a:t>従業者数の従業者規模別産業別構成比</a:t>
            </a:r>
          </a:p>
        </c:rich>
      </c:tx>
      <c:layout>
        <c:manualLayout>
          <c:xMode val="edge"/>
          <c:yMode val="edge"/>
          <c:x val="0.26163323144947637"/>
          <c:y val="0"/>
        </c:manualLayout>
      </c:layout>
      <c:overlay val="0"/>
      <c:spPr>
        <a:noFill/>
        <a:ln>
          <a:noFill/>
        </a:ln>
        <a:effectLst/>
      </c:spPr>
      <c:txPr>
        <a:bodyPr rot="0" spcFirstLastPara="1" vertOverflow="ellipsis" vert="horz" wrap="square" anchor="ctr" anchorCtr="1"/>
        <a:lstStyle/>
        <a:p>
          <a:pPr>
            <a:defRPr sz="1320" b="1" i="0" u="none" strike="noStrike" kern="1200" cap="all"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6049880593098851"/>
          <c:y val="0.10196474517179827"/>
          <c:w val="0.48416948115848851"/>
          <c:h val="0.87085297153161589"/>
        </c:manualLayout>
      </c:layout>
      <c:doughnutChart>
        <c:varyColors val="1"/>
        <c:ser>
          <c:idx val="0"/>
          <c:order val="0"/>
          <c:tx>
            <c:strRef>
              <c:f>Sheet1!$B$1</c:f>
              <c:strCache>
                <c:ptCount val="1"/>
                <c:pt idx="0">
                  <c:v>従業者数の産業別構成比</c:v>
                </c:pt>
              </c:strCache>
            </c:strRef>
          </c:tx>
          <c:explosion val="14"/>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439-4514-8011-9ED43B6E2A3F}"/>
              </c:ext>
            </c:extLst>
          </c:dPt>
          <c:dPt>
            <c:idx val="1"/>
            <c:bubble3D val="0"/>
            <c:spPr>
              <a:pattFill prst="divot">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439-4514-8011-9ED43B6E2A3F}"/>
              </c:ext>
            </c:extLst>
          </c:dPt>
          <c:dPt>
            <c:idx val="2"/>
            <c:bubble3D val="0"/>
            <c:spPr>
              <a:pattFill prst="pct50">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439-4514-8011-9ED43B6E2A3F}"/>
              </c:ext>
            </c:extLst>
          </c:dPt>
          <c:dPt>
            <c:idx val="3"/>
            <c:bubble3D val="0"/>
            <c:spPr>
              <a:pattFill prst="divot">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7439-4514-8011-9ED43B6E2A3F}"/>
              </c:ext>
            </c:extLst>
          </c:dPt>
          <c:dPt>
            <c:idx val="4"/>
            <c:bubble3D val="0"/>
            <c:spPr>
              <a:pattFill prst="ltHorz">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7439-4514-8011-9ED43B6E2A3F}"/>
              </c:ext>
            </c:extLst>
          </c:dPt>
          <c:dPt>
            <c:idx val="5"/>
            <c:bubble3D val="0"/>
            <c:spPr>
              <a:pattFill prst="lgCheck">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7439-4514-8011-9ED43B6E2A3F}"/>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7439-4514-8011-9ED43B6E2A3F}"/>
              </c:ext>
            </c:extLst>
          </c:dPt>
          <c:dPt>
            <c:idx val="7"/>
            <c:bubble3D val="0"/>
            <c:spPr>
              <a:pattFill prst="pct20">
                <a:fgClr>
                  <a:schemeClr val="accent2">
                    <a:lumMod val="75000"/>
                  </a:schemeClr>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7439-4514-8011-9ED43B6E2A3F}"/>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7439-4514-8011-9ED43B6E2A3F}"/>
              </c:ext>
            </c:extLst>
          </c:dPt>
          <c:dPt>
            <c:idx val="9"/>
            <c:bubble3D val="0"/>
            <c:spPr>
              <a:pattFill prst="horzBrick">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7439-4514-8011-9ED43B6E2A3F}"/>
              </c:ext>
            </c:extLst>
          </c:dPt>
          <c:dPt>
            <c:idx val="10"/>
            <c:bubble3D val="0"/>
            <c:spPr>
              <a:pattFill prst="zigZag">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7439-4514-8011-9ED43B6E2A3F}"/>
              </c:ext>
            </c:extLst>
          </c:dPt>
          <c:dPt>
            <c:idx val="11"/>
            <c:bubble3D val="0"/>
            <c:spPr>
              <a:pattFill prst="smGrid">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7439-4514-8011-9ED43B6E2A3F}"/>
              </c:ext>
            </c:extLst>
          </c:dPt>
          <c:dLbls>
            <c:dLbl>
              <c:idx val="0"/>
              <c:layout>
                <c:manualLayout>
                  <c:x val="3.1249501171868523E-3"/>
                  <c:y val="-4.9004545845194843E-3"/>
                </c:manualLayout>
              </c:layout>
              <c:numFmt formatCode="0.0%" sourceLinked="0"/>
              <c:spPr>
                <a:solidFill>
                  <a:schemeClr val="bg1"/>
                </a:solidFill>
                <a:ln>
                  <a:no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7439-4514-8011-9ED43B6E2A3F}"/>
                </c:ext>
              </c:extLst>
            </c:dLbl>
            <c:dLbl>
              <c:idx val="1"/>
              <c:layout>
                <c:manualLayout>
                  <c:x val="8.0552484330585136E-3"/>
                  <c:y val="-2.4147663532921061E-3"/>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439-4514-8011-9ED43B6E2A3F}"/>
                </c:ext>
              </c:extLst>
            </c:dLbl>
            <c:dLbl>
              <c:idx val="2"/>
              <c:layout>
                <c:manualLayout>
                  <c:x val="8.5002444376981581E-2"/>
                  <c:y val="7.8769655528450833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439-4514-8011-9ED43B6E2A3F}"/>
                </c:ext>
              </c:extLst>
            </c:dLbl>
            <c:dLbl>
              <c:idx val="3"/>
              <c:layout>
                <c:manualLayout>
                  <c:x val="2.1166071220294125E-2"/>
                  <c:y val="7.4645594259120221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439-4514-8011-9ED43B6E2A3F}"/>
                </c:ext>
              </c:extLst>
            </c:dLbl>
            <c:dLbl>
              <c:idx val="4"/>
              <c:layout>
                <c:manualLayout>
                  <c:x val="-1.2800428820652214E-2"/>
                  <c:y val="7.4676865144873747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439-4514-8011-9ED43B6E2A3F}"/>
                </c:ext>
              </c:extLst>
            </c:dLbl>
            <c:dLbl>
              <c:idx val="5"/>
              <c:layout>
                <c:manualLayout>
                  <c:x val="-0.10673392517032737"/>
                  <c:y val="9.9868565825003114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439-4514-8011-9ED43B6E2A3F}"/>
                </c:ext>
              </c:extLst>
            </c:dLbl>
            <c:dLbl>
              <c:idx val="6"/>
              <c:layout>
                <c:manualLayout>
                  <c:x val="-0.17439037403517421"/>
                  <c:y val="9.3869513416489123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439-4514-8011-9ED43B6E2A3F}"/>
                </c:ext>
              </c:extLst>
            </c:dLbl>
            <c:dLbl>
              <c:idx val="7"/>
              <c:layout>
                <c:manualLayout>
                  <c:x val="-0.15127839675340415"/>
                  <c:y val="1.0831097701902607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439-4514-8011-9ED43B6E2A3F}"/>
                </c:ext>
              </c:extLst>
            </c:dLbl>
            <c:dLbl>
              <c:idx val="8"/>
              <c:layout>
                <c:manualLayout>
                  <c:x val="-0.13026750831543135"/>
                  <c:y val="-7.5817683913318307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7439-4514-8011-9ED43B6E2A3F}"/>
                </c:ext>
              </c:extLst>
            </c:dLbl>
            <c:dLbl>
              <c:idx val="9"/>
              <c:layout>
                <c:manualLayout>
                  <c:x val="-1.2625889550557282E-2"/>
                  <c:y val="-4.9709337116920988E-3"/>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7439-4514-8011-9ED43B6E2A3F}"/>
                </c:ext>
              </c:extLst>
            </c:dLbl>
            <c:dLbl>
              <c:idx val="10"/>
              <c:layout>
                <c:manualLayout>
                  <c:x val="-0.1288839749289378"/>
                  <c:y val="-0.13764168213765005"/>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7439-4514-8011-9ED43B6E2A3F}"/>
                </c:ext>
              </c:extLst>
            </c:dLbl>
            <c:dLbl>
              <c:idx val="11"/>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17-7439-4514-8011-9ED43B6E2A3F}"/>
                </c:ext>
              </c:extLst>
            </c:dLbl>
            <c:numFmt formatCode="0.0%" sourceLinked="0"/>
            <c:spPr>
              <a:solidFill>
                <a:schemeClr val="bg1"/>
              </a:solidFill>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Sheet1!$A$2:$A$11</c:f>
              <c:strCache>
                <c:ptCount val="10"/>
                <c:pt idx="0">
                  <c:v>金属製品</c:v>
                </c:pt>
                <c:pt idx="1">
                  <c:v>生産用機械</c:v>
                </c:pt>
                <c:pt idx="2">
                  <c:v>プラスチック製品</c:v>
                </c:pt>
                <c:pt idx="3">
                  <c:v>印刷</c:v>
                </c:pt>
                <c:pt idx="4">
                  <c:v>はん用機械</c:v>
                </c:pt>
                <c:pt idx="5">
                  <c:v>電気機械</c:v>
                </c:pt>
                <c:pt idx="6">
                  <c:v>繊維</c:v>
                </c:pt>
                <c:pt idx="7">
                  <c:v>食料品</c:v>
                </c:pt>
                <c:pt idx="8">
                  <c:v>パルプ・紙</c:v>
                </c:pt>
                <c:pt idx="9">
                  <c:v>その他15産業</c:v>
                </c:pt>
              </c:strCache>
            </c:strRef>
          </c:cat>
          <c:val>
            <c:numRef>
              <c:f>Sheet1!$B$2:$B$11</c:f>
              <c:numCache>
                <c:formatCode>General</c:formatCode>
                <c:ptCount val="10"/>
                <c:pt idx="0">
                  <c:v>22.7</c:v>
                </c:pt>
                <c:pt idx="1">
                  <c:v>11.4</c:v>
                </c:pt>
                <c:pt idx="2">
                  <c:v>9.1999999999999993</c:v>
                </c:pt>
                <c:pt idx="3">
                  <c:v>6.9</c:v>
                </c:pt>
                <c:pt idx="4">
                  <c:v>5.2</c:v>
                </c:pt>
                <c:pt idx="5">
                  <c:v>5.0999999999999996</c:v>
                </c:pt>
                <c:pt idx="6" formatCode="0.0">
                  <c:v>5</c:v>
                </c:pt>
                <c:pt idx="7">
                  <c:v>4.2</c:v>
                </c:pt>
                <c:pt idx="8">
                  <c:v>3.7</c:v>
                </c:pt>
                <c:pt idx="9">
                  <c:v>26.7</c:v>
                </c:pt>
              </c:numCache>
            </c:numRef>
          </c:val>
          <c:extLst>
            <c:ext xmlns:c16="http://schemas.microsoft.com/office/drawing/2014/chart" uri="{C3380CC4-5D6E-409C-BE32-E72D297353CC}">
              <c16:uniqueId val="{00000018-7439-4514-8011-9ED43B6E2A3F}"/>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t>従業者数の</a:t>
            </a:r>
            <a:r>
              <a:rPr lang="en-US"/>
              <a:t>8</a:t>
            </a:r>
            <a:r>
              <a:rPr lang="ja-JP"/>
              <a:t>地域別構成比</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percentStacked"/>
        <c:varyColors val="0"/>
        <c:ser>
          <c:idx val="0"/>
          <c:order val="0"/>
          <c:tx>
            <c:strRef>
              <c:f>Sheet1!$A$2</c:f>
              <c:strCache>
                <c:ptCount val="1"/>
                <c:pt idx="0">
                  <c:v>大阪市地域</c:v>
                </c:pt>
              </c:strCache>
            </c:strRef>
          </c:tx>
          <c:spPr>
            <a:pattFill prst="pct5">
              <a:fgClr>
                <a:schemeClr val="accent1"/>
              </a:fgClr>
              <a:bgClr>
                <a:schemeClr val="bg1"/>
              </a:bgClr>
            </a:pattFill>
            <a:ln>
              <a:noFill/>
            </a:ln>
            <a:effectLst/>
          </c:spPr>
          <c:invertIfNegative val="0"/>
          <c:dLbls>
            <c:dLbl>
              <c:idx val="0"/>
              <c:tx>
                <c:rich>
                  <a:bodyPr/>
                  <a:lstStyle/>
                  <a:p>
                    <a:fld id="{77504C11-93A8-428D-AC19-BC5135CFFA73}" type="SERIESNAME">
                      <a:rPr lang="ja-JP" altLang="en-US" smtClean="0"/>
                      <a:pPr/>
                      <a:t>[系列名]</a:t>
                    </a:fld>
                    <a:r>
                      <a:rPr lang="ja-JP" altLang="en-US" baseline="0" dirty="0" err="1" smtClean="0"/>
                      <a:t>、</a:t>
                    </a:r>
                    <a:r>
                      <a:rPr lang="ja-JP" altLang="en-US" baseline="0" dirty="0" smtClean="0"/>
                      <a:t> </a:t>
                    </a:r>
                    <a:fld id="{C7008708-8C77-4B9C-B64A-0038561AAF61}" type="VALUE">
                      <a:rPr lang="en-US" altLang="ja-JP" baseline="0"/>
                      <a:pPr/>
                      <a:t>[値]</a:t>
                    </a:fld>
                    <a:endParaRPr lang="ja-JP" altLang="en-US" baseline="0" dirty="0" smtClean="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D57-4A93-800B-BFED3ABBAE2A}"/>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構成比</c:v>
                </c:pt>
              </c:strCache>
            </c:strRef>
          </c:cat>
          <c:val>
            <c:numRef>
              <c:f>Sheet1!$B$2:$C$2</c:f>
              <c:numCache>
                <c:formatCode>0.0%</c:formatCode>
                <c:ptCount val="1"/>
                <c:pt idx="0">
                  <c:v>0.254</c:v>
                </c:pt>
              </c:numCache>
            </c:numRef>
          </c:val>
          <c:extLst>
            <c:ext xmlns:c16="http://schemas.microsoft.com/office/drawing/2014/chart" uri="{C3380CC4-5D6E-409C-BE32-E72D297353CC}">
              <c16:uniqueId val="{00000000-AD57-4A93-800B-BFED3ABBAE2A}"/>
            </c:ext>
          </c:extLst>
        </c:ser>
        <c:ser>
          <c:idx val="1"/>
          <c:order val="1"/>
          <c:tx>
            <c:strRef>
              <c:f>Sheet1!$A$3</c:f>
              <c:strCache>
                <c:ptCount val="1"/>
                <c:pt idx="0">
                  <c:v>中河内地域</c:v>
                </c:pt>
              </c:strCache>
            </c:strRef>
          </c:tx>
          <c:spPr>
            <a:pattFill prst="ltDnDiag">
              <a:fgClr>
                <a:schemeClr val="accent1"/>
              </a:fgClr>
              <a:bgClr>
                <a:schemeClr val="bg1"/>
              </a:bgClr>
            </a:pattFill>
            <a:ln>
              <a:noFill/>
            </a:ln>
            <a:effectLst/>
          </c:spPr>
          <c:invertIfNegative val="0"/>
          <c:dLbls>
            <c:dLbl>
              <c:idx val="0"/>
              <c:tx>
                <c:rich>
                  <a:bodyPr/>
                  <a:lstStyle/>
                  <a:p>
                    <a:fld id="{769A6CCB-54A4-467F-BB35-4E603A5C1772}" type="SERIESNAME">
                      <a:rPr lang="zh-CN" altLang="en-US" smtClean="0"/>
                      <a:pPr/>
                      <a:t>[系列名]</a:t>
                    </a:fld>
                    <a:r>
                      <a:rPr lang="zh-CN" altLang="en-US" baseline="0" dirty="0" smtClean="0"/>
                      <a:t>、 </a:t>
                    </a:r>
                    <a:fld id="{3C887E35-22CD-492E-B195-F42835690BC9}" type="VALUE">
                      <a:rPr lang="en-US" altLang="zh-CN" baseline="0"/>
                      <a:pPr/>
                      <a:t>[値]</a:t>
                    </a:fld>
                    <a:endParaRPr lang="zh-CN" altLang="en-US" baseline="0" dirty="0" smtClean="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D57-4A93-800B-BFED3ABBAE2A}"/>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構成比</c:v>
                </c:pt>
              </c:strCache>
            </c:strRef>
          </c:cat>
          <c:val>
            <c:numRef>
              <c:f>Sheet1!$B$3:$C$3</c:f>
              <c:numCache>
                <c:formatCode>0.0%</c:formatCode>
                <c:ptCount val="1"/>
                <c:pt idx="0">
                  <c:v>0.2</c:v>
                </c:pt>
              </c:numCache>
            </c:numRef>
          </c:val>
          <c:extLst>
            <c:ext xmlns:c16="http://schemas.microsoft.com/office/drawing/2014/chart" uri="{C3380CC4-5D6E-409C-BE32-E72D297353CC}">
              <c16:uniqueId val="{00000003-AD57-4A93-800B-BFED3ABBAE2A}"/>
            </c:ext>
          </c:extLst>
        </c:ser>
        <c:ser>
          <c:idx val="2"/>
          <c:order val="2"/>
          <c:tx>
            <c:strRef>
              <c:f>Sheet1!$A$4</c:f>
              <c:strCache>
                <c:ptCount val="1"/>
                <c:pt idx="0">
                  <c:v>泉北地域</c:v>
                </c:pt>
              </c:strCache>
            </c:strRef>
          </c:tx>
          <c:spPr>
            <a:pattFill prst="dashDnDiag">
              <a:fgClr>
                <a:schemeClr val="accent1"/>
              </a:fgClr>
              <a:bgClr>
                <a:schemeClr val="bg1"/>
              </a:bgClr>
            </a:pattFill>
            <a:ln>
              <a:noFill/>
            </a:ln>
            <a:effectLst/>
          </c:spPr>
          <c:invertIfNegative val="0"/>
          <c:dLbls>
            <c:dLbl>
              <c:idx val="0"/>
              <c:tx>
                <c:rich>
                  <a:bodyPr/>
                  <a:lstStyle/>
                  <a:p>
                    <a:fld id="{A99ECC35-FFBF-46A5-B45D-AFD774B15935}" type="SERIESNAME">
                      <a:rPr lang="ja-JP" altLang="en-US" smtClean="0"/>
                      <a:pPr/>
                      <a:t>[系列名]</a:t>
                    </a:fld>
                    <a:r>
                      <a:rPr lang="ja-JP" altLang="en-US" baseline="0" dirty="0" err="1" smtClean="0"/>
                      <a:t>、</a:t>
                    </a:r>
                    <a:r>
                      <a:rPr lang="ja-JP" altLang="en-US" baseline="0" dirty="0" smtClean="0"/>
                      <a:t> </a:t>
                    </a:r>
                    <a:fld id="{22FA831E-5F77-406A-8651-213D90EAE854}" type="VALUE">
                      <a:rPr lang="en-US" altLang="ja-JP" baseline="0"/>
                      <a:pPr/>
                      <a:t>[値]</a:t>
                    </a:fld>
                    <a:endParaRPr lang="ja-JP" altLang="en-US" baseline="0" dirty="0" smtClean="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AD57-4A93-800B-BFED3ABBAE2A}"/>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構成比</c:v>
                </c:pt>
              </c:strCache>
            </c:strRef>
          </c:cat>
          <c:val>
            <c:numRef>
              <c:f>Sheet1!$B$4:$C$4</c:f>
              <c:numCache>
                <c:formatCode>0.0%</c:formatCode>
                <c:ptCount val="1"/>
                <c:pt idx="0">
                  <c:v>0.152</c:v>
                </c:pt>
              </c:numCache>
            </c:numRef>
          </c:val>
          <c:extLst>
            <c:ext xmlns:c16="http://schemas.microsoft.com/office/drawing/2014/chart" uri="{C3380CC4-5D6E-409C-BE32-E72D297353CC}">
              <c16:uniqueId val="{00000004-AD57-4A93-800B-BFED3ABBAE2A}"/>
            </c:ext>
          </c:extLst>
        </c:ser>
        <c:ser>
          <c:idx val="3"/>
          <c:order val="3"/>
          <c:tx>
            <c:strRef>
              <c:f>Sheet1!$A$5</c:f>
              <c:strCache>
                <c:ptCount val="1"/>
                <c:pt idx="0">
                  <c:v>北河内地域</c:v>
                </c:pt>
              </c:strCache>
            </c:strRef>
          </c:tx>
          <c:spPr>
            <a:pattFill prst="ltUpDiag">
              <a:fgClr>
                <a:schemeClr val="accent1"/>
              </a:fgClr>
              <a:bgClr>
                <a:schemeClr val="bg1"/>
              </a:bgClr>
            </a:pattFill>
            <a:ln>
              <a:noFill/>
            </a:ln>
            <a:effectLst/>
          </c:spPr>
          <c:invertIfNegative val="0"/>
          <c:dLbls>
            <c:dLbl>
              <c:idx val="0"/>
              <c:tx>
                <c:rich>
                  <a:bodyPr/>
                  <a:lstStyle/>
                  <a:p>
                    <a:fld id="{5104F569-E2BD-42F3-AFB2-A3A98A36351E}" type="SERIESNAME">
                      <a:rPr lang="zh-CN" altLang="en-US" smtClean="0"/>
                      <a:pPr/>
                      <a:t>[系列名]</a:t>
                    </a:fld>
                    <a:r>
                      <a:rPr lang="zh-CN" altLang="en-US" baseline="0" dirty="0" smtClean="0"/>
                      <a:t>、 </a:t>
                    </a:r>
                    <a:fld id="{C53F615D-D442-44FB-8975-2097E820AECD}" type="VALUE">
                      <a:rPr lang="en-US" altLang="zh-CN" baseline="0"/>
                      <a:pPr/>
                      <a:t>[値]</a:t>
                    </a:fld>
                    <a:endParaRPr lang="zh-CN" altLang="en-US" baseline="0" dirty="0" smtClean="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AD57-4A93-800B-BFED3ABBAE2A}"/>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構成比</c:v>
                </c:pt>
              </c:strCache>
            </c:strRef>
          </c:cat>
          <c:val>
            <c:numRef>
              <c:f>Sheet1!$B$5:$C$5</c:f>
              <c:numCache>
                <c:formatCode>0.0%</c:formatCode>
                <c:ptCount val="1"/>
                <c:pt idx="0">
                  <c:v>0.13300000000000001</c:v>
                </c:pt>
              </c:numCache>
            </c:numRef>
          </c:val>
          <c:extLst>
            <c:ext xmlns:c16="http://schemas.microsoft.com/office/drawing/2014/chart" uri="{C3380CC4-5D6E-409C-BE32-E72D297353CC}">
              <c16:uniqueId val="{00000005-AD57-4A93-800B-BFED3ABBAE2A}"/>
            </c:ext>
          </c:extLst>
        </c:ser>
        <c:ser>
          <c:idx val="4"/>
          <c:order val="4"/>
          <c:tx>
            <c:strRef>
              <c:f>Sheet1!$A$6</c:f>
              <c:strCache>
                <c:ptCount val="1"/>
                <c:pt idx="0">
                  <c:v>三島地区</c:v>
                </c:pt>
              </c:strCache>
            </c:strRef>
          </c:tx>
          <c:spPr>
            <a:pattFill prst="diagBrick">
              <a:fgClr>
                <a:schemeClr val="accent1"/>
              </a:fgClr>
              <a:bgClr>
                <a:schemeClr val="bg1"/>
              </a:bgClr>
            </a:pattFill>
            <a:ln>
              <a:noFill/>
            </a:ln>
            <a:effectLst/>
          </c:spPr>
          <c:invertIfNegative val="0"/>
          <c:dLbls>
            <c:dLbl>
              <c:idx val="0"/>
              <c:layout>
                <c:manualLayout>
                  <c:x val="-5.5315492127124581E-3"/>
                  <c:y val="-0.43855445711922886"/>
                </c:manualLayout>
              </c:layout>
              <c:tx>
                <c:rich>
                  <a:bodyPr/>
                  <a:lstStyle/>
                  <a:p>
                    <a:fld id="{62B35910-AC6A-4D59-9098-6EA310F27E9E}" type="SERIESNAME">
                      <a:rPr lang="ja-JP" altLang="en-US" smtClean="0"/>
                      <a:pPr/>
                      <a:t>[系列名]</a:t>
                    </a:fld>
                    <a:r>
                      <a:rPr lang="ja-JP" altLang="en-US" baseline="0" dirty="0" err="1" smtClean="0"/>
                      <a:t>、</a:t>
                    </a:r>
                    <a:r>
                      <a:rPr lang="ja-JP" altLang="en-US" baseline="0" dirty="0" smtClean="0"/>
                      <a:t> </a:t>
                    </a:r>
                    <a:fld id="{4F55AE32-4495-486A-A826-F44A2F7A1D75}" type="VALUE">
                      <a:rPr lang="en-US" altLang="ja-JP" baseline="0"/>
                      <a:pPr/>
                      <a:t>[値]</a:t>
                    </a:fld>
                    <a:endParaRPr lang="ja-JP" altLang="en-US" baseline="0" dirty="0" smtClean="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AD57-4A93-800B-BFED3ABBAE2A}"/>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Sheet1!$B$1:$C$1</c:f>
              <c:strCache>
                <c:ptCount val="1"/>
                <c:pt idx="0">
                  <c:v>構成比</c:v>
                </c:pt>
              </c:strCache>
            </c:strRef>
          </c:cat>
          <c:val>
            <c:numRef>
              <c:f>Sheet1!$B$6:$C$6</c:f>
              <c:numCache>
                <c:formatCode>0.0%</c:formatCode>
                <c:ptCount val="1"/>
                <c:pt idx="0">
                  <c:v>8.3000000000000004E-2</c:v>
                </c:pt>
              </c:numCache>
            </c:numRef>
          </c:val>
          <c:extLst>
            <c:ext xmlns:c16="http://schemas.microsoft.com/office/drawing/2014/chart" uri="{C3380CC4-5D6E-409C-BE32-E72D297353CC}">
              <c16:uniqueId val="{00000006-AD57-4A93-800B-BFED3ABBAE2A}"/>
            </c:ext>
          </c:extLst>
        </c:ser>
        <c:ser>
          <c:idx val="5"/>
          <c:order val="5"/>
          <c:tx>
            <c:strRef>
              <c:f>Sheet1!$A$7</c:f>
              <c:strCache>
                <c:ptCount val="1"/>
                <c:pt idx="0">
                  <c:v>泉南地区</c:v>
                </c:pt>
              </c:strCache>
            </c:strRef>
          </c:tx>
          <c:spPr>
            <a:pattFill prst="dotGrid">
              <a:fgClr>
                <a:schemeClr val="accent1"/>
              </a:fgClr>
              <a:bgClr>
                <a:schemeClr val="bg1"/>
              </a:bgClr>
            </a:pattFill>
            <a:ln>
              <a:noFill/>
            </a:ln>
            <a:effectLst/>
          </c:spPr>
          <c:invertIfNegative val="0"/>
          <c:dLbls>
            <c:dLbl>
              <c:idx val="0"/>
              <c:layout>
                <c:manualLayout>
                  <c:x val="-0.12722563189238661"/>
                  <c:y val="0.31072488958582511"/>
                </c:manualLayout>
              </c:layout>
              <c:tx>
                <c:rich>
                  <a:bodyPr/>
                  <a:lstStyle/>
                  <a:p>
                    <a:fld id="{2FC8D127-EC4E-4691-9E9E-BD686D27D3BE}" type="SERIESNAME">
                      <a:rPr lang="ja-JP" altLang="en-US" smtClean="0"/>
                      <a:pPr/>
                      <a:t>[系列名]</a:t>
                    </a:fld>
                    <a:r>
                      <a:rPr lang="ja-JP" altLang="en-US" baseline="0" dirty="0" err="1" smtClean="0"/>
                      <a:t>、</a:t>
                    </a:r>
                    <a:r>
                      <a:rPr lang="ja-JP" altLang="en-US" baseline="0" dirty="0" smtClean="0"/>
                      <a:t> </a:t>
                    </a:r>
                    <a:fld id="{63722EB4-ECBD-483E-AE67-68A9F188ECC0}" type="VALUE">
                      <a:rPr lang="en-US" altLang="ja-JP" baseline="0"/>
                      <a:pPr/>
                      <a:t>[値]</a:t>
                    </a:fld>
                    <a:endParaRPr lang="ja-JP" altLang="en-US" baseline="0" dirty="0" smtClean="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AD57-4A93-800B-BFED3ABBAE2A}"/>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Sheet1!$B$1:$C$1</c:f>
              <c:strCache>
                <c:ptCount val="1"/>
                <c:pt idx="0">
                  <c:v>構成比</c:v>
                </c:pt>
              </c:strCache>
            </c:strRef>
          </c:cat>
          <c:val>
            <c:numRef>
              <c:f>Sheet1!$B$7:$C$7</c:f>
              <c:numCache>
                <c:formatCode>0.0%</c:formatCode>
                <c:ptCount val="1"/>
                <c:pt idx="0">
                  <c:v>6.7000000000000004E-2</c:v>
                </c:pt>
              </c:numCache>
            </c:numRef>
          </c:val>
          <c:extLst>
            <c:ext xmlns:c16="http://schemas.microsoft.com/office/drawing/2014/chart" uri="{C3380CC4-5D6E-409C-BE32-E72D297353CC}">
              <c16:uniqueId val="{00000007-AD57-4A93-800B-BFED3ABBAE2A}"/>
            </c:ext>
          </c:extLst>
        </c:ser>
        <c:ser>
          <c:idx val="6"/>
          <c:order val="6"/>
          <c:tx>
            <c:strRef>
              <c:f>Sheet1!$A$8</c:f>
              <c:strCache>
                <c:ptCount val="1"/>
                <c:pt idx="0">
                  <c:v>南河内地域</c:v>
                </c:pt>
              </c:strCache>
            </c:strRef>
          </c:tx>
          <c:spPr>
            <a:pattFill prst="openDmnd">
              <a:fgClr>
                <a:schemeClr val="accent1"/>
              </a:fgClr>
              <a:bgClr>
                <a:schemeClr val="bg1"/>
              </a:bgClr>
            </a:pattFill>
            <a:ln>
              <a:noFill/>
            </a:ln>
            <a:effectLst/>
          </c:spPr>
          <c:invertIfNegative val="0"/>
          <c:dLbls>
            <c:dLbl>
              <c:idx val="0"/>
              <c:layout>
                <c:manualLayout>
                  <c:x val="1.1063098425424917E-3"/>
                  <c:y val="-0.42701809206114466"/>
                </c:manualLayout>
              </c:layout>
              <c:tx>
                <c:rich>
                  <a:bodyPr/>
                  <a:lstStyle/>
                  <a:p>
                    <a:fld id="{1AB4E5D3-049E-4059-A47F-6CCC6E9F5D99}" type="SERIESNAME">
                      <a:rPr lang="zh-CN" altLang="en-US" smtClean="0"/>
                      <a:pPr/>
                      <a:t>[系列名]</a:t>
                    </a:fld>
                    <a:r>
                      <a:rPr lang="zh-CN" altLang="en-US" baseline="0" dirty="0" smtClean="0"/>
                      <a:t>、 </a:t>
                    </a:r>
                    <a:fld id="{8E6F69EC-4271-4647-BCB4-1EBB6D1BB9C4}" type="VALUE">
                      <a:rPr lang="en-US" altLang="zh-CN" baseline="0"/>
                      <a:pPr/>
                      <a:t>[値]</a:t>
                    </a:fld>
                    <a:endParaRPr lang="zh-CN" altLang="en-US" baseline="0" dirty="0" smtClean="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AD57-4A93-800B-BFED3ABBAE2A}"/>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Sheet1!$B$1:$C$1</c:f>
              <c:strCache>
                <c:ptCount val="1"/>
                <c:pt idx="0">
                  <c:v>構成比</c:v>
                </c:pt>
              </c:strCache>
            </c:strRef>
          </c:cat>
          <c:val>
            <c:numRef>
              <c:f>Sheet1!$B$8:$C$8</c:f>
              <c:numCache>
                <c:formatCode>0.0%</c:formatCode>
                <c:ptCount val="1"/>
                <c:pt idx="0">
                  <c:v>5.8999999999999997E-2</c:v>
                </c:pt>
              </c:numCache>
            </c:numRef>
          </c:val>
          <c:extLst>
            <c:ext xmlns:c16="http://schemas.microsoft.com/office/drawing/2014/chart" uri="{C3380CC4-5D6E-409C-BE32-E72D297353CC}">
              <c16:uniqueId val="{00000008-AD57-4A93-800B-BFED3ABBAE2A}"/>
            </c:ext>
          </c:extLst>
        </c:ser>
        <c:ser>
          <c:idx val="7"/>
          <c:order val="7"/>
          <c:tx>
            <c:strRef>
              <c:f>Sheet1!$A$9</c:f>
              <c:strCache>
                <c:ptCount val="1"/>
                <c:pt idx="0">
                  <c:v>豊能地区</c:v>
                </c:pt>
              </c:strCache>
            </c:strRef>
          </c:tx>
          <c:spPr>
            <a:pattFill prst="ltVert">
              <a:fgClr>
                <a:schemeClr val="accent1"/>
              </a:fgClr>
              <a:bgClr>
                <a:schemeClr val="bg1"/>
              </a:bgClr>
            </a:pattFill>
            <a:ln>
              <a:noFill/>
            </a:ln>
            <a:effectLst/>
          </c:spPr>
          <c:invertIfNegative val="0"/>
          <c:dLbls>
            <c:dLbl>
              <c:idx val="0"/>
              <c:layout>
                <c:manualLayout>
                  <c:x val="-6.4165970867464672E-2"/>
                  <c:y val="0.31072488958582511"/>
                </c:manualLayout>
              </c:layout>
              <c:tx>
                <c:rich>
                  <a:bodyPr/>
                  <a:lstStyle/>
                  <a:p>
                    <a:fld id="{CB7F99D3-0586-4475-932F-8510596AB14B}" type="SERIESNAME">
                      <a:rPr lang="ja-JP" altLang="en-US" smtClean="0"/>
                      <a:pPr/>
                      <a:t>[系列名]</a:t>
                    </a:fld>
                    <a:r>
                      <a:rPr lang="ja-JP" altLang="en-US" baseline="0" dirty="0" err="1" smtClean="0"/>
                      <a:t>、</a:t>
                    </a:r>
                    <a:r>
                      <a:rPr lang="ja-JP" altLang="en-US" baseline="0" dirty="0" smtClean="0"/>
                      <a:t> </a:t>
                    </a:r>
                    <a:fld id="{6A91C0C9-1036-40A2-A62E-90EFFE1F8E7A}" type="VALUE">
                      <a:rPr lang="en-US" altLang="ja-JP" baseline="0"/>
                      <a:pPr/>
                      <a:t>[値]</a:t>
                    </a:fld>
                    <a:endParaRPr lang="ja-JP" altLang="en-US" baseline="0" dirty="0" smtClean="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AD57-4A93-800B-BFED3ABBAE2A}"/>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Sheet1!$B$1:$C$1</c:f>
              <c:strCache>
                <c:ptCount val="1"/>
                <c:pt idx="0">
                  <c:v>構成比</c:v>
                </c:pt>
              </c:strCache>
            </c:strRef>
          </c:cat>
          <c:val>
            <c:numRef>
              <c:f>Sheet1!$B$9:$C$9</c:f>
              <c:numCache>
                <c:formatCode>0.0%</c:formatCode>
                <c:ptCount val="1"/>
                <c:pt idx="0">
                  <c:v>5.0999999999999997E-2</c:v>
                </c:pt>
              </c:numCache>
            </c:numRef>
          </c:val>
          <c:extLst>
            <c:ext xmlns:c16="http://schemas.microsoft.com/office/drawing/2014/chart" uri="{C3380CC4-5D6E-409C-BE32-E72D297353CC}">
              <c16:uniqueId val="{00000009-AD57-4A93-800B-BFED3ABBAE2A}"/>
            </c:ext>
          </c:extLst>
        </c:ser>
        <c:dLbls>
          <c:showLegendKey val="0"/>
          <c:showVal val="0"/>
          <c:showCatName val="0"/>
          <c:showSerName val="0"/>
          <c:showPercent val="0"/>
          <c:showBubbleSize val="0"/>
        </c:dLbls>
        <c:gapWidth val="55"/>
        <c:overlap val="100"/>
        <c:axId val="1239853600"/>
        <c:axId val="1239865664"/>
      </c:barChart>
      <c:catAx>
        <c:axId val="1239853600"/>
        <c:scaling>
          <c:orientation val="minMax"/>
        </c:scaling>
        <c:delete val="1"/>
        <c:axPos val="l"/>
        <c:numFmt formatCode="General" sourceLinked="1"/>
        <c:majorTickMark val="none"/>
        <c:minorTickMark val="none"/>
        <c:tickLblPos val="nextTo"/>
        <c:crossAx val="1239865664"/>
        <c:crosses val="autoZero"/>
        <c:auto val="1"/>
        <c:lblAlgn val="ctr"/>
        <c:lblOffset val="100"/>
        <c:noMultiLvlLbl val="0"/>
      </c:catAx>
      <c:valAx>
        <c:axId val="1239865664"/>
        <c:scaling>
          <c:orientation val="minMax"/>
        </c:scaling>
        <c:delete val="1"/>
        <c:axPos val="b"/>
        <c:numFmt formatCode="0%" sourceLinked="1"/>
        <c:majorTickMark val="none"/>
        <c:minorTickMark val="none"/>
        <c:tickLblPos val="nextTo"/>
        <c:crossAx val="12398536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t>職業別就職者数（大阪府）</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大阪府!$A$3:$B$3</c:f>
              <c:strCache>
                <c:ptCount val="2"/>
                <c:pt idx="0">
                  <c:v>普通科</c:v>
                </c:pt>
                <c:pt idx="1">
                  <c:v>計</c:v>
                </c:pt>
              </c:strCache>
            </c:strRef>
          </c:tx>
          <c:spPr>
            <a:pattFill prst="ltDnDiag">
              <a:fgClr>
                <a:schemeClr val="accent1"/>
              </a:fgClr>
              <a:bgClr>
                <a:schemeClr val="bg1"/>
              </a:bgClr>
            </a:pattFill>
            <a:ln>
              <a:noFill/>
            </a:ln>
            <a:effectLst/>
          </c:spPr>
          <c:invertIfNegative val="0"/>
          <c:cat>
            <c:strRef>
              <c:f>大阪府!$D$2:$O$2</c:f>
              <c:strCache>
                <c:ptCount val="12"/>
                <c:pt idx="0">
                  <c:v>専門的・技術的職業従事者</c:v>
                </c:pt>
                <c:pt idx="1">
                  <c:v>事務従事者</c:v>
                </c:pt>
                <c:pt idx="2">
                  <c:v>販売従事者</c:v>
                </c:pt>
                <c:pt idx="3">
                  <c:v>サービス職業従事者</c:v>
                </c:pt>
                <c:pt idx="4">
                  <c:v>保安職業従事者</c:v>
                </c:pt>
                <c:pt idx="5">
                  <c:v>農林業従事者</c:v>
                </c:pt>
                <c:pt idx="6">
                  <c:v>漁業従事者</c:v>
                </c:pt>
                <c:pt idx="7">
                  <c:v>生産工程従事者</c:v>
                </c:pt>
                <c:pt idx="8">
                  <c:v>輸送・機械運転従事者</c:v>
                </c:pt>
                <c:pt idx="9">
                  <c:v>建設・採掘従事者</c:v>
                </c:pt>
                <c:pt idx="10">
                  <c:v>運搬・清掃等従事者</c:v>
                </c:pt>
                <c:pt idx="11">
                  <c:v>左記以外のもの</c:v>
                </c:pt>
              </c:strCache>
            </c:strRef>
          </c:cat>
          <c:val>
            <c:numRef>
              <c:f>大阪府!$D$3:$O$3</c:f>
              <c:numCache>
                <c:formatCode>General</c:formatCode>
                <c:ptCount val="12"/>
                <c:pt idx="0">
                  <c:v>151</c:v>
                </c:pt>
                <c:pt idx="1">
                  <c:v>402</c:v>
                </c:pt>
                <c:pt idx="2">
                  <c:v>530</c:v>
                </c:pt>
                <c:pt idx="3">
                  <c:v>695</c:v>
                </c:pt>
                <c:pt idx="4">
                  <c:v>212</c:v>
                </c:pt>
                <c:pt idx="5">
                  <c:v>4</c:v>
                </c:pt>
                <c:pt idx="6">
                  <c:v>2</c:v>
                </c:pt>
                <c:pt idx="7" formatCode="0;\-0;&quot;－&quot;">
                  <c:v>907</c:v>
                </c:pt>
                <c:pt idx="8">
                  <c:v>133</c:v>
                </c:pt>
                <c:pt idx="9">
                  <c:v>114</c:v>
                </c:pt>
                <c:pt idx="10">
                  <c:v>157</c:v>
                </c:pt>
                <c:pt idx="11">
                  <c:v>205</c:v>
                </c:pt>
              </c:numCache>
            </c:numRef>
          </c:val>
          <c:extLst>
            <c:ext xmlns:c16="http://schemas.microsoft.com/office/drawing/2014/chart" uri="{C3380CC4-5D6E-409C-BE32-E72D297353CC}">
              <c16:uniqueId val="{00000000-B10D-4CCF-9864-F342DB84FC54}"/>
            </c:ext>
          </c:extLst>
        </c:ser>
        <c:ser>
          <c:idx val="1"/>
          <c:order val="1"/>
          <c:tx>
            <c:strRef>
              <c:f>大阪府!$A$4:$B$4</c:f>
              <c:strCache>
                <c:ptCount val="2"/>
                <c:pt idx="0">
                  <c:v>工業</c:v>
                </c:pt>
                <c:pt idx="1">
                  <c:v>計</c:v>
                </c:pt>
              </c:strCache>
            </c:strRef>
          </c:tx>
          <c:spPr>
            <a:pattFill prst="pct50">
              <a:fgClr>
                <a:schemeClr val="accent1"/>
              </a:fgClr>
              <a:bgClr>
                <a:schemeClr val="bg1"/>
              </a:bgClr>
            </a:pattFill>
            <a:ln>
              <a:noFill/>
            </a:ln>
            <a:effectLst/>
          </c:spPr>
          <c:invertIfNegative val="0"/>
          <c:cat>
            <c:strRef>
              <c:f>大阪府!$D$2:$O$2</c:f>
              <c:strCache>
                <c:ptCount val="12"/>
                <c:pt idx="0">
                  <c:v>専門的・技術的職業従事者</c:v>
                </c:pt>
                <c:pt idx="1">
                  <c:v>事務従事者</c:v>
                </c:pt>
                <c:pt idx="2">
                  <c:v>販売従事者</c:v>
                </c:pt>
                <c:pt idx="3">
                  <c:v>サービス職業従事者</c:v>
                </c:pt>
                <c:pt idx="4">
                  <c:v>保安職業従事者</c:v>
                </c:pt>
                <c:pt idx="5">
                  <c:v>農林業従事者</c:v>
                </c:pt>
                <c:pt idx="6">
                  <c:v>漁業従事者</c:v>
                </c:pt>
                <c:pt idx="7">
                  <c:v>生産工程従事者</c:v>
                </c:pt>
                <c:pt idx="8">
                  <c:v>輸送・機械運転従事者</c:v>
                </c:pt>
                <c:pt idx="9">
                  <c:v>建設・採掘従事者</c:v>
                </c:pt>
                <c:pt idx="10">
                  <c:v>運搬・清掃等従事者</c:v>
                </c:pt>
                <c:pt idx="11">
                  <c:v>左記以外のもの</c:v>
                </c:pt>
              </c:strCache>
            </c:strRef>
          </c:cat>
          <c:val>
            <c:numRef>
              <c:f>大阪府!$D$4:$O$4</c:f>
              <c:numCache>
                <c:formatCode>General</c:formatCode>
                <c:ptCount val="12"/>
                <c:pt idx="0">
                  <c:v>272</c:v>
                </c:pt>
                <c:pt idx="1">
                  <c:v>101</c:v>
                </c:pt>
                <c:pt idx="2">
                  <c:v>54</c:v>
                </c:pt>
                <c:pt idx="3">
                  <c:v>50</c:v>
                </c:pt>
                <c:pt idx="4">
                  <c:v>44</c:v>
                </c:pt>
                <c:pt idx="5">
                  <c:v>0</c:v>
                </c:pt>
                <c:pt idx="6">
                  <c:v>0</c:v>
                </c:pt>
                <c:pt idx="7" formatCode="0;\-0;&quot;－&quot;">
                  <c:v>1336</c:v>
                </c:pt>
                <c:pt idx="8">
                  <c:v>183</c:v>
                </c:pt>
                <c:pt idx="9">
                  <c:v>263</c:v>
                </c:pt>
                <c:pt idx="10">
                  <c:v>131</c:v>
                </c:pt>
                <c:pt idx="11">
                  <c:v>81</c:v>
                </c:pt>
              </c:numCache>
            </c:numRef>
          </c:val>
          <c:extLst>
            <c:ext xmlns:c16="http://schemas.microsoft.com/office/drawing/2014/chart" uri="{C3380CC4-5D6E-409C-BE32-E72D297353CC}">
              <c16:uniqueId val="{00000001-B10D-4CCF-9864-F342DB84FC54}"/>
            </c:ext>
          </c:extLst>
        </c:ser>
        <c:dLbls>
          <c:showLegendKey val="0"/>
          <c:showVal val="0"/>
          <c:showCatName val="0"/>
          <c:showSerName val="0"/>
          <c:showPercent val="0"/>
          <c:showBubbleSize val="0"/>
        </c:dLbls>
        <c:gapWidth val="150"/>
        <c:axId val="1290765039"/>
        <c:axId val="1290767119"/>
      </c:barChart>
      <c:catAx>
        <c:axId val="1290765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90767119"/>
        <c:crosses val="autoZero"/>
        <c:auto val="1"/>
        <c:lblAlgn val="ctr"/>
        <c:lblOffset val="100"/>
        <c:noMultiLvlLbl val="0"/>
      </c:catAx>
      <c:valAx>
        <c:axId val="1290767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9076503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showDLblsOverMax val="0"/>
  </c:chart>
  <c:spPr>
    <a:noFill/>
    <a:ln>
      <a:solidFill>
        <a:schemeClr val="tx1"/>
      </a:solid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dirty="0"/>
              <a:t>生産工程</a:t>
            </a:r>
            <a:r>
              <a:rPr lang="ja-JP" dirty="0" smtClean="0"/>
              <a:t>従</a:t>
            </a:r>
            <a:r>
              <a:rPr lang="ja-JP" altLang="en-US" dirty="0" smtClean="0"/>
              <a:t>事</a:t>
            </a:r>
            <a:r>
              <a:rPr lang="ja-JP" dirty="0" smtClean="0"/>
              <a:t>者</a:t>
            </a:r>
            <a:r>
              <a:rPr lang="ja-JP" dirty="0"/>
              <a:t>の内訳（大阪府）</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大阪府!$A$3:$B$3</c:f>
              <c:strCache>
                <c:ptCount val="2"/>
                <c:pt idx="0">
                  <c:v>普通科</c:v>
                </c:pt>
                <c:pt idx="1">
                  <c:v>計</c:v>
                </c:pt>
              </c:strCache>
            </c:strRef>
          </c:tx>
          <c:spPr>
            <a:pattFill prst="ltDnDiag">
              <a:fgClr>
                <a:schemeClr val="accent1"/>
              </a:fgClr>
              <a:bgClr>
                <a:schemeClr val="bg1"/>
              </a:bgClr>
            </a:pattFill>
            <a:ln>
              <a:noFill/>
            </a:ln>
            <a:effectLst/>
          </c:spPr>
          <c:invertIfNegative val="0"/>
          <c:cat>
            <c:strRef>
              <c:f>大阪府!$Q$2:$U$2</c:f>
              <c:strCache>
                <c:ptCount val="5"/>
                <c:pt idx="0">
                  <c:v>製造・加工従事者</c:v>
                </c:pt>
                <c:pt idx="1">
                  <c:v>機械組立従事者</c:v>
                </c:pt>
                <c:pt idx="2">
                  <c:v>整備修理従事者</c:v>
                </c:pt>
                <c:pt idx="3">
                  <c:v>検査従事者</c:v>
                </c:pt>
                <c:pt idx="4">
                  <c:v>その他</c:v>
                </c:pt>
              </c:strCache>
            </c:strRef>
          </c:cat>
          <c:val>
            <c:numRef>
              <c:f>大阪府!$Q$3:$U$3</c:f>
              <c:numCache>
                <c:formatCode>General</c:formatCode>
                <c:ptCount val="5"/>
                <c:pt idx="0">
                  <c:v>747</c:v>
                </c:pt>
                <c:pt idx="1">
                  <c:v>42</c:v>
                </c:pt>
                <c:pt idx="2">
                  <c:v>48</c:v>
                </c:pt>
                <c:pt idx="3">
                  <c:v>57</c:v>
                </c:pt>
                <c:pt idx="4">
                  <c:v>13</c:v>
                </c:pt>
              </c:numCache>
            </c:numRef>
          </c:val>
          <c:extLst>
            <c:ext xmlns:c16="http://schemas.microsoft.com/office/drawing/2014/chart" uri="{C3380CC4-5D6E-409C-BE32-E72D297353CC}">
              <c16:uniqueId val="{00000000-58A2-4293-AEE1-4AFFA300FD8B}"/>
            </c:ext>
          </c:extLst>
        </c:ser>
        <c:ser>
          <c:idx val="1"/>
          <c:order val="1"/>
          <c:tx>
            <c:strRef>
              <c:f>大阪府!$A$4:$B$4</c:f>
              <c:strCache>
                <c:ptCount val="2"/>
                <c:pt idx="0">
                  <c:v>工業</c:v>
                </c:pt>
                <c:pt idx="1">
                  <c:v>計</c:v>
                </c:pt>
              </c:strCache>
            </c:strRef>
          </c:tx>
          <c:spPr>
            <a:pattFill prst="pct50">
              <a:fgClr>
                <a:schemeClr val="accent1"/>
              </a:fgClr>
              <a:bgClr>
                <a:schemeClr val="bg1"/>
              </a:bgClr>
            </a:pattFill>
            <a:ln>
              <a:noFill/>
            </a:ln>
            <a:effectLst/>
          </c:spPr>
          <c:invertIfNegative val="0"/>
          <c:cat>
            <c:strRef>
              <c:f>大阪府!$Q$2:$U$2</c:f>
              <c:strCache>
                <c:ptCount val="5"/>
                <c:pt idx="0">
                  <c:v>製造・加工従事者</c:v>
                </c:pt>
                <c:pt idx="1">
                  <c:v>機械組立従事者</c:v>
                </c:pt>
                <c:pt idx="2">
                  <c:v>整備修理従事者</c:v>
                </c:pt>
                <c:pt idx="3">
                  <c:v>検査従事者</c:v>
                </c:pt>
                <c:pt idx="4">
                  <c:v>その他</c:v>
                </c:pt>
              </c:strCache>
            </c:strRef>
          </c:cat>
          <c:val>
            <c:numRef>
              <c:f>大阪府!$Q$4:$U$4</c:f>
              <c:numCache>
                <c:formatCode>General</c:formatCode>
                <c:ptCount val="5"/>
                <c:pt idx="0">
                  <c:v>714</c:v>
                </c:pt>
                <c:pt idx="1">
                  <c:v>227</c:v>
                </c:pt>
                <c:pt idx="2">
                  <c:v>222</c:v>
                </c:pt>
                <c:pt idx="3">
                  <c:v>96</c:v>
                </c:pt>
                <c:pt idx="4">
                  <c:v>77</c:v>
                </c:pt>
              </c:numCache>
            </c:numRef>
          </c:val>
          <c:extLst>
            <c:ext xmlns:c16="http://schemas.microsoft.com/office/drawing/2014/chart" uri="{C3380CC4-5D6E-409C-BE32-E72D297353CC}">
              <c16:uniqueId val="{00000001-58A2-4293-AEE1-4AFFA300FD8B}"/>
            </c:ext>
          </c:extLst>
        </c:ser>
        <c:dLbls>
          <c:showLegendKey val="0"/>
          <c:showVal val="0"/>
          <c:showCatName val="0"/>
          <c:showSerName val="0"/>
          <c:showPercent val="0"/>
          <c:showBubbleSize val="0"/>
        </c:dLbls>
        <c:gapWidth val="150"/>
        <c:axId val="1299558831"/>
        <c:axId val="1299559247"/>
      </c:barChart>
      <c:catAx>
        <c:axId val="129955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99559247"/>
        <c:crosses val="autoZero"/>
        <c:auto val="1"/>
        <c:lblAlgn val="ctr"/>
        <c:lblOffset val="100"/>
        <c:noMultiLvlLbl val="0"/>
      </c:catAx>
      <c:valAx>
        <c:axId val="1299559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9955883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showDLblsOverMax val="0"/>
  </c:chart>
  <c:spPr>
    <a:noFill/>
    <a:ln>
      <a:solidFill>
        <a:schemeClr val="tx1"/>
      </a:solid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circle"/>
            <c:size val="8"/>
            <c:spPr>
              <a:solidFill>
                <a:schemeClr val="accent1"/>
              </a:solidFill>
              <a:ln w="9525">
                <a:solidFill>
                  <a:schemeClr val="accent1"/>
                </a:solidFill>
              </a:ln>
              <a:effectLst/>
            </c:spPr>
          </c:marker>
          <c:dLbls>
            <c:dLbl>
              <c:idx val="2"/>
              <c:layout>
                <c:manualLayout>
                  <c:x val="-2.1869369583841339E-2"/>
                  <c:y val="-5.16527224799557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72-42FB-8D77-C632E070BF4B}"/>
                </c:ext>
              </c:extLst>
            </c:dLbl>
            <c:dLbl>
              <c:idx val="3"/>
              <c:layout>
                <c:manualLayout>
                  <c:x val="-1.0748776050619717E-2"/>
                  <c:y val="-6.6841006373298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F8-4FE4-B288-A7338B60991B}"/>
                </c:ext>
              </c:extLst>
            </c:dLbl>
            <c:dLbl>
              <c:idx val="5"/>
              <c:layout>
                <c:manualLayout>
                  <c:x val="-9.1373079166476537E-2"/>
                  <c:y val="6.47907873690085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79E-41E9-B9B7-E04874B4A2A1}"/>
                </c:ext>
              </c:extLst>
            </c:dLbl>
            <c:dLbl>
              <c:idx val="6"/>
              <c:layout>
                <c:manualLayout>
                  <c:x val="-3.159988892541031E-2"/>
                  <c:y val="-6.9372387022189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72-42FB-8D77-C632E070BF4B}"/>
                </c:ext>
              </c:extLst>
            </c:dLbl>
            <c:dLbl>
              <c:idx val="7"/>
              <c:layout>
                <c:manualLayout>
                  <c:x val="-1.0748776050619717E-2"/>
                  <c:y val="-7.19037676710799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9E-41E9-B9B7-E04874B4A2A1}"/>
                </c:ext>
              </c:extLst>
            </c:dLbl>
            <c:dLbl>
              <c:idx val="8"/>
              <c:layout>
                <c:manualLayout>
                  <c:x val="-2.3259443775494042E-2"/>
                  <c:y val="-4.40585805332842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9E-41E9-B9B7-E04874B4A2A1}"/>
                </c:ext>
              </c:extLst>
            </c:dLbl>
            <c:dLbl>
              <c:idx val="9"/>
              <c:layout>
                <c:manualLayout>
                  <c:x val="-3.020981473375766E-2"/>
                  <c:y val="-7.19037676710799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72-42FB-8D77-C632E070BF4B}"/>
                </c:ext>
              </c:extLst>
            </c:dLbl>
            <c:dLbl>
              <c:idx val="10"/>
              <c:layout>
                <c:manualLayout>
                  <c:x val="-1.0748776050619717E-2"/>
                  <c:y val="-3.14016772888315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72-42FB-8D77-C632E070BF4B}"/>
                </c:ext>
              </c:extLst>
            </c:dLbl>
            <c:dLbl>
              <c:idx val="12"/>
              <c:layout>
                <c:manualLayout>
                  <c:x val="-3.0209814733757556E-2"/>
                  <c:y val="-3.39330579377220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C3-4C51-B814-FCFC4F36751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④推計一覧!$A$24:$A$38</c:f>
              <c:strCache>
                <c:ptCount val="15"/>
                <c:pt idx="0">
                  <c:v>H28</c:v>
                </c:pt>
                <c:pt idx="1">
                  <c:v>H29</c:v>
                </c:pt>
                <c:pt idx="2">
                  <c:v>H30</c:v>
                </c:pt>
                <c:pt idx="3">
                  <c:v>H31</c:v>
                </c:pt>
                <c:pt idx="4">
                  <c:v>R02</c:v>
                </c:pt>
                <c:pt idx="5">
                  <c:v>R03</c:v>
                </c:pt>
                <c:pt idx="6">
                  <c:v>R04</c:v>
                </c:pt>
                <c:pt idx="7">
                  <c:v>R05</c:v>
                </c:pt>
                <c:pt idx="8">
                  <c:v>R06</c:v>
                </c:pt>
                <c:pt idx="9">
                  <c:v>R07</c:v>
                </c:pt>
                <c:pt idx="10">
                  <c:v>R08</c:v>
                </c:pt>
                <c:pt idx="11">
                  <c:v>R09</c:v>
                </c:pt>
                <c:pt idx="12">
                  <c:v>R10</c:v>
                </c:pt>
                <c:pt idx="13">
                  <c:v>R11</c:v>
                </c:pt>
                <c:pt idx="14">
                  <c:v>R12</c:v>
                </c:pt>
              </c:strCache>
            </c:strRef>
          </c:cat>
          <c:val>
            <c:numRef>
              <c:f>④推計一覧!$B$24:$B$38</c:f>
              <c:numCache>
                <c:formatCode>#,##0_ </c:formatCode>
                <c:ptCount val="15"/>
                <c:pt idx="0">
                  <c:v>74849</c:v>
                </c:pt>
                <c:pt idx="1">
                  <c:v>74051</c:v>
                </c:pt>
                <c:pt idx="2">
                  <c:v>71929</c:v>
                </c:pt>
                <c:pt idx="3">
                  <c:v>69913</c:v>
                </c:pt>
                <c:pt idx="4">
                  <c:v>68590</c:v>
                </c:pt>
                <c:pt idx="5">
                  <c:v>65551</c:v>
                </c:pt>
                <c:pt idx="6">
                  <c:v>67150</c:v>
                </c:pt>
                <c:pt idx="7">
                  <c:v>67110</c:v>
                </c:pt>
                <c:pt idx="8">
                  <c:v>66760</c:v>
                </c:pt>
                <c:pt idx="9">
                  <c:v>65400</c:v>
                </c:pt>
                <c:pt idx="10">
                  <c:v>65140</c:v>
                </c:pt>
                <c:pt idx="11">
                  <c:v>64030</c:v>
                </c:pt>
                <c:pt idx="12">
                  <c:v>63040</c:v>
                </c:pt>
                <c:pt idx="13">
                  <c:v>61620</c:v>
                </c:pt>
                <c:pt idx="14">
                  <c:v>61420</c:v>
                </c:pt>
              </c:numCache>
            </c:numRef>
          </c:val>
          <c:smooth val="0"/>
          <c:extLst>
            <c:ext xmlns:c16="http://schemas.microsoft.com/office/drawing/2014/chart" uri="{C3380CC4-5D6E-409C-BE32-E72D297353CC}">
              <c16:uniqueId val="{00000000-679E-41E9-B9B7-E04874B4A2A1}"/>
            </c:ext>
          </c:extLst>
        </c:ser>
        <c:dLbls>
          <c:showLegendKey val="0"/>
          <c:showVal val="0"/>
          <c:showCatName val="0"/>
          <c:showSerName val="0"/>
          <c:showPercent val="0"/>
          <c:showBubbleSize val="0"/>
        </c:dLbls>
        <c:marker val="1"/>
        <c:smooth val="0"/>
        <c:axId val="400450047"/>
        <c:axId val="400442559"/>
      </c:lineChart>
      <c:catAx>
        <c:axId val="400450047"/>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00442559"/>
        <c:crosses val="autoZero"/>
        <c:auto val="1"/>
        <c:lblAlgn val="ctr"/>
        <c:lblOffset val="100"/>
        <c:noMultiLvlLbl val="0"/>
      </c:catAx>
      <c:valAx>
        <c:axId val="400442559"/>
        <c:scaling>
          <c:orientation val="minMax"/>
          <c:min val="60000"/>
        </c:scaling>
        <c:delete val="0"/>
        <c:axPos val="l"/>
        <c:majorGridlines>
          <c:spPr>
            <a:ln w="9525" cap="flat" cmpd="sng" algn="ctr">
              <a:solidFill>
                <a:sysClr val="windowText" lastClr="000000"/>
              </a:solidFill>
              <a:prstDash val="dash"/>
              <a:round/>
            </a:ln>
            <a:effectLst/>
          </c:spPr>
        </c:majorGridlines>
        <c:numFmt formatCode="#,##0_ "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00450047"/>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0"/>
          <c:tx>
            <c:strRef>
              <c:f>Sheet1!$B$2</c:f>
              <c:strCache>
                <c:ptCount val="1"/>
                <c:pt idx="0">
                  <c:v>公立中学校卒業者</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invertIfNegative val="0"/>
          <c:dLbls>
            <c:dLbl>
              <c:idx val="5"/>
              <c:layout>
                <c:manualLayout>
                  <c:x val="0"/>
                  <c:y val="1.5809181109314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F2-4761-841A-13017EAA4B82}"/>
                </c:ext>
              </c:extLst>
            </c:dLbl>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Sheet1!$A$3:$A$9</c:f>
              <c:strCache>
                <c:ptCount val="7"/>
                <c:pt idx="0">
                  <c:v>H28</c:v>
                </c:pt>
                <c:pt idx="1">
                  <c:v>H29</c:v>
                </c:pt>
                <c:pt idx="2">
                  <c:v>H30</c:v>
                </c:pt>
                <c:pt idx="3">
                  <c:v>H31</c:v>
                </c:pt>
                <c:pt idx="4">
                  <c:v>R2</c:v>
                </c:pt>
                <c:pt idx="5">
                  <c:v>R3</c:v>
                </c:pt>
                <c:pt idx="6">
                  <c:v>R4</c:v>
                </c:pt>
              </c:strCache>
            </c:strRef>
          </c:cat>
          <c:val>
            <c:numRef>
              <c:f>Sheet1!$B$3:$B$9</c:f>
              <c:numCache>
                <c:formatCode>#,##0_);[Red]\(#,##0\)</c:formatCode>
                <c:ptCount val="7"/>
                <c:pt idx="0">
                  <c:v>74849</c:v>
                </c:pt>
                <c:pt idx="1">
                  <c:v>74051</c:v>
                </c:pt>
                <c:pt idx="2">
                  <c:v>71929</c:v>
                </c:pt>
                <c:pt idx="3">
                  <c:v>69913</c:v>
                </c:pt>
                <c:pt idx="4">
                  <c:v>68590</c:v>
                </c:pt>
                <c:pt idx="5">
                  <c:v>65551</c:v>
                </c:pt>
                <c:pt idx="6">
                  <c:v>67150</c:v>
                </c:pt>
              </c:numCache>
            </c:numRef>
          </c:val>
          <c:extLst xmlns:c15="http://schemas.microsoft.com/office/drawing/2012/chart">
            <c:ext xmlns:c16="http://schemas.microsoft.com/office/drawing/2014/chart" uri="{C3380CC4-5D6E-409C-BE32-E72D297353CC}">
              <c16:uniqueId val="{00000005-69A3-40AC-9C19-E058FBFC48CB}"/>
            </c:ext>
          </c:extLst>
        </c:ser>
        <c:ser>
          <c:idx val="8"/>
          <c:order val="1"/>
          <c:tx>
            <c:strRef>
              <c:f>Sheet1!$C$2</c:f>
              <c:strCache>
                <c:ptCount val="1"/>
                <c:pt idx="0">
                  <c:v>工業系高校志願者</c:v>
                </c:pt>
              </c:strCache>
            </c:strRef>
          </c:tx>
          <c:spPr>
            <a:pattFill prst="pct20">
              <a:fgClr>
                <a:srgbClr val="FF0000"/>
              </a:fgClr>
              <a:bgClr>
                <a:schemeClr val="bg1"/>
              </a:bgClr>
            </a:pattFill>
            <a:ln w="9525" cap="flat" cmpd="sng" algn="ctr">
              <a:solidFill>
                <a:schemeClr val="tx1"/>
              </a:solidFill>
              <a:round/>
            </a:ln>
            <a:effectLst/>
          </c:spPr>
          <c:invertIfNegative val="0"/>
          <c:dLbls>
            <c:dLbl>
              <c:idx val="0"/>
              <c:layout>
                <c:manualLayout>
                  <c:x val="3.125E-2"/>
                  <c:y val="-9.661054628142733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C5-490E-A71B-13434F93E1BD}"/>
                </c:ext>
              </c:extLst>
            </c:dLbl>
            <c:dLbl>
              <c:idx val="1"/>
              <c:layout>
                <c:manualLayout>
                  <c:x val="3.437499999999994E-2"/>
                  <c:y val="-2.6348635182192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C5-490E-A71B-13434F93E1BD}"/>
                </c:ext>
              </c:extLst>
            </c:dLbl>
            <c:dLbl>
              <c:idx val="2"/>
              <c:layout>
                <c:manualLayout>
                  <c:x val="2.5000000000000001E-2"/>
                  <c:y val="-2.6348635182192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C5-490E-A71B-13434F93E1BD}"/>
                </c:ext>
              </c:extLst>
            </c:dLbl>
            <c:dLbl>
              <c:idx val="3"/>
              <c:layout>
                <c:manualLayout>
                  <c:x val="2.8125000000000001E-2"/>
                  <c:y val="-9.661054628142733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C5-490E-A71B-13434F93E1BD}"/>
                </c:ext>
              </c:extLst>
            </c:dLbl>
            <c:dLbl>
              <c:idx val="4"/>
              <c:layout>
                <c:manualLayout>
                  <c:x val="2.6562499999999885E-2"/>
                  <c:y val="-2.6348635182192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C5-490E-A71B-13434F93E1BD}"/>
                </c:ext>
              </c:extLst>
            </c:dLbl>
            <c:dLbl>
              <c:idx val="5"/>
              <c:layout>
                <c:manualLayout>
                  <c:x val="2.6562499999999999E-2"/>
                  <c:y val="-2.63486351821914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C5-490E-A71B-13434F93E1BD}"/>
                </c:ext>
              </c:extLst>
            </c:dLbl>
            <c:dLbl>
              <c:idx val="6"/>
              <c:layout>
                <c:manualLayout>
                  <c:x val="2.3437499999999886E-2"/>
                  <c:y val="-9.661054628142733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F3-42A5-B246-497781ED055C}"/>
                </c:ext>
              </c:extLst>
            </c:dLbl>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Sheet1!$A$3:$A$9</c:f>
              <c:strCache>
                <c:ptCount val="7"/>
                <c:pt idx="0">
                  <c:v>H28</c:v>
                </c:pt>
                <c:pt idx="1">
                  <c:v>H29</c:v>
                </c:pt>
                <c:pt idx="2">
                  <c:v>H30</c:v>
                </c:pt>
                <c:pt idx="3">
                  <c:v>H31</c:v>
                </c:pt>
                <c:pt idx="4">
                  <c:v>R2</c:v>
                </c:pt>
                <c:pt idx="5">
                  <c:v>R3</c:v>
                </c:pt>
                <c:pt idx="6">
                  <c:v>R4</c:v>
                </c:pt>
              </c:strCache>
            </c:strRef>
          </c:cat>
          <c:val>
            <c:numRef>
              <c:f>Sheet1!$C$3:$C$9</c:f>
              <c:numCache>
                <c:formatCode>#,##0_);[Red]\(#,##0\)</c:formatCode>
                <c:ptCount val="7"/>
                <c:pt idx="0">
                  <c:v>3540</c:v>
                </c:pt>
                <c:pt idx="1">
                  <c:v>3693</c:v>
                </c:pt>
                <c:pt idx="2">
                  <c:v>3386</c:v>
                </c:pt>
                <c:pt idx="3">
                  <c:v>3019</c:v>
                </c:pt>
                <c:pt idx="4">
                  <c:v>2750</c:v>
                </c:pt>
                <c:pt idx="5">
                  <c:v>2213</c:v>
                </c:pt>
                <c:pt idx="6">
                  <c:v>2176</c:v>
                </c:pt>
              </c:numCache>
            </c:numRef>
          </c:val>
          <c:extLst xmlns:c15="http://schemas.microsoft.com/office/drawing/2012/chart">
            <c:ext xmlns:c16="http://schemas.microsoft.com/office/drawing/2014/chart" uri="{C3380CC4-5D6E-409C-BE32-E72D297353CC}">
              <c16:uniqueId val="{00000008-69A3-40AC-9C19-E058FBFC48CB}"/>
            </c:ext>
          </c:extLst>
        </c:ser>
        <c:dLbls>
          <c:showLegendKey val="0"/>
          <c:showVal val="0"/>
          <c:showCatName val="0"/>
          <c:showSerName val="0"/>
          <c:showPercent val="0"/>
          <c:showBubbleSize val="0"/>
        </c:dLbls>
        <c:gapWidth val="247"/>
        <c:axId val="1514152191"/>
        <c:axId val="1514167167"/>
        <c:extLst/>
      </c:barChart>
      <c:lineChart>
        <c:grouping val="stacked"/>
        <c:varyColors val="0"/>
        <c:ser>
          <c:idx val="11"/>
          <c:order val="2"/>
          <c:tx>
            <c:strRef>
              <c:f>Sheet1!$D$2</c:f>
              <c:strCache>
                <c:ptCount val="1"/>
                <c:pt idx="0">
                  <c:v>公立中学校卒業者に占める工業系高校志願者の割合</c:v>
                </c:pt>
              </c:strCache>
            </c:strRef>
          </c:tx>
          <c:spPr>
            <a:ln w="15875" cap="rnd">
              <a:solidFill>
                <a:schemeClr val="accent5">
                  <a:lumMod val="80000"/>
                </a:schemeClr>
              </a:solidFill>
              <a:round/>
            </a:ln>
            <a:effectLst/>
          </c:spPr>
          <c:marker>
            <c:symbol val="diamond"/>
            <c:size val="10"/>
            <c:spPr>
              <a:solidFill>
                <a:schemeClr val="tx1"/>
              </a:solidFill>
              <a:ln w="9525" cap="flat" cmpd="sng" algn="ctr">
                <a:solidFill>
                  <a:schemeClr val="accent5">
                    <a:lumMod val="80000"/>
                    <a:shade val="95000"/>
                  </a:schemeClr>
                </a:solidFill>
                <a:round/>
              </a:ln>
              <a:effectLst/>
            </c:spPr>
          </c:marker>
          <c:dLbls>
            <c:dLbl>
              <c:idx val="0"/>
              <c:layout>
                <c:manualLayout>
                  <c:x val="0"/>
                  <c:y val="-5.7966997400821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C5-490E-A71B-13434F93E1BD}"/>
                </c:ext>
              </c:extLst>
            </c:dLbl>
            <c:dLbl>
              <c:idx val="1"/>
              <c:layout>
                <c:manualLayout>
                  <c:x val="4.6874999999999998E-3"/>
                  <c:y val="-3.16183622186297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C5-490E-A71B-13434F93E1BD}"/>
                </c:ext>
              </c:extLst>
            </c:dLbl>
            <c:dLbl>
              <c:idx val="2"/>
              <c:layout>
                <c:manualLayout>
                  <c:x val="4.6874999999999426E-3"/>
                  <c:y val="-1.844404462753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C5-490E-A71B-13434F93E1BD}"/>
                </c:ext>
              </c:extLst>
            </c:dLbl>
            <c:dLbl>
              <c:idx val="3"/>
              <c:layout>
                <c:manualLayout>
                  <c:x val="1.5625000000000001E-3"/>
                  <c:y val="-3.4253225736848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C5-490E-A71B-13434F93E1BD}"/>
                </c:ext>
              </c:extLst>
            </c:dLbl>
            <c:dLbl>
              <c:idx val="4"/>
              <c:layout>
                <c:manualLayout>
                  <c:x val="1.5624999999998854E-3"/>
                  <c:y val="-1.5809181109314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65-4426-850A-001922042F61}"/>
                </c:ext>
              </c:extLst>
            </c:dLbl>
            <c:dLbl>
              <c:idx val="5"/>
              <c:layout>
                <c:manualLayout>
                  <c:x val="-1.40625E-2"/>
                  <c:y val="-3.4253225736849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F2-4761-841A-13017EAA4B82}"/>
                </c:ext>
              </c:extLst>
            </c:dLbl>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Sheet1!$A$3:$A$9</c:f>
              <c:strCache>
                <c:ptCount val="7"/>
                <c:pt idx="0">
                  <c:v>H28</c:v>
                </c:pt>
                <c:pt idx="1">
                  <c:v>H29</c:v>
                </c:pt>
                <c:pt idx="2">
                  <c:v>H30</c:v>
                </c:pt>
                <c:pt idx="3">
                  <c:v>H31</c:v>
                </c:pt>
                <c:pt idx="4">
                  <c:v>R2</c:v>
                </c:pt>
                <c:pt idx="5">
                  <c:v>R3</c:v>
                </c:pt>
                <c:pt idx="6">
                  <c:v>R4</c:v>
                </c:pt>
              </c:strCache>
            </c:strRef>
          </c:cat>
          <c:val>
            <c:numRef>
              <c:f>Sheet1!$D$3:$D$9</c:f>
              <c:numCache>
                <c:formatCode>0.00%</c:formatCode>
                <c:ptCount val="7"/>
                <c:pt idx="0">
                  <c:v>4.729522104503734E-2</c:v>
                </c:pt>
                <c:pt idx="1">
                  <c:v>4.9871034827348719E-2</c:v>
                </c:pt>
                <c:pt idx="2">
                  <c:v>4.7074198167637533E-2</c:v>
                </c:pt>
                <c:pt idx="3">
                  <c:v>4.3182240784975616E-2</c:v>
                </c:pt>
                <c:pt idx="4">
                  <c:v>4.0093308062399767E-2</c:v>
                </c:pt>
                <c:pt idx="5">
                  <c:v>3.3759973150676574E-2</c:v>
                </c:pt>
                <c:pt idx="6">
                  <c:v>3.2405063291139242E-2</c:v>
                </c:pt>
              </c:numCache>
            </c:numRef>
          </c:val>
          <c:smooth val="0"/>
          <c:extLst xmlns:c15="http://schemas.microsoft.com/office/drawing/2012/chart">
            <c:ext xmlns:c16="http://schemas.microsoft.com/office/drawing/2014/chart" uri="{C3380CC4-5D6E-409C-BE32-E72D297353CC}">
              <c16:uniqueId val="{0000000B-69A3-40AC-9C19-E058FBFC48CB}"/>
            </c:ext>
          </c:extLst>
        </c:ser>
        <c:dLbls>
          <c:showLegendKey val="0"/>
          <c:showVal val="0"/>
          <c:showCatName val="0"/>
          <c:showSerName val="0"/>
          <c:showPercent val="0"/>
          <c:showBubbleSize val="0"/>
        </c:dLbls>
        <c:marker val="1"/>
        <c:smooth val="0"/>
        <c:axId val="189561456"/>
        <c:axId val="189576016"/>
      </c:lineChart>
      <c:catAx>
        <c:axId val="1514152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crossAx val="1514167167"/>
        <c:crosses val="autoZero"/>
        <c:auto val="1"/>
        <c:lblAlgn val="ctr"/>
        <c:lblOffset val="100"/>
        <c:noMultiLvlLbl val="0"/>
      </c:catAx>
      <c:valAx>
        <c:axId val="1514167167"/>
        <c:scaling>
          <c:orientation val="minMax"/>
          <c:max val="77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crossAx val="1514152191"/>
        <c:crosses val="autoZero"/>
        <c:crossBetween val="between"/>
      </c:valAx>
      <c:valAx>
        <c:axId val="189576016"/>
        <c:scaling>
          <c:orientation val="minMax"/>
          <c:max val="6.0000000000000012E-2"/>
          <c:min val="0"/>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crossAx val="189561456"/>
        <c:crosses val="max"/>
        <c:crossBetween val="between"/>
      </c:valAx>
      <c:catAx>
        <c:axId val="189561456"/>
        <c:scaling>
          <c:orientation val="minMax"/>
        </c:scaling>
        <c:delete val="1"/>
        <c:axPos val="b"/>
        <c:numFmt formatCode="General" sourceLinked="1"/>
        <c:majorTickMark val="out"/>
        <c:minorTickMark val="none"/>
        <c:tickLblPos val="nextTo"/>
        <c:crossAx val="189576016"/>
        <c:crosses val="autoZero"/>
        <c:auto val="1"/>
        <c:lblAlgn val="ctr"/>
        <c:lblOffset val="100"/>
        <c:noMultiLvlLbl val="0"/>
      </c:catAx>
      <c:spPr>
        <a:noFill/>
        <a:ln>
          <a:noFill/>
        </a:ln>
        <a:effectLst/>
      </c:spPr>
    </c:plotArea>
    <c:legend>
      <c:legendPos val="b"/>
      <c:layout>
        <c:manualLayout>
          <c:xMode val="edge"/>
          <c:yMode val="edge"/>
          <c:x val="0.05"/>
          <c:y val="0.91027522083060852"/>
          <c:w val="0.9"/>
          <c:h val="5.54715534325425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9"/>
          <c:tx>
            <c:strRef>
              <c:f>Sheet1!$A$11</c:f>
              <c:strCache>
                <c:ptCount val="1"/>
                <c:pt idx="0">
                  <c:v>工科高校9校</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H28</c:v>
                </c:pt>
                <c:pt idx="1">
                  <c:v>H29</c:v>
                </c:pt>
                <c:pt idx="2">
                  <c:v>H30</c:v>
                </c:pt>
                <c:pt idx="3">
                  <c:v>H31</c:v>
                </c:pt>
                <c:pt idx="4">
                  <c:v>R02</c:v>
                </c:pt>
                <c:pt idx="5">
                  <c:v>R03</c:v>
                </c:pt>
                <c:pt idx="6">
                  <c:v>R04</c:v>
                </c:pt>
              </c:strCache>
            </c:strRef>
          </c:cat>
          <c:val>
            <c:numRef>
              <c:f>Sheet1!$B$11:$H$11</c:f>
              <c:numCache>
                <c:formatCode>#,##0_);[Red]\(#,##0\)</c:formatCode>
                <c:ptCount val="7"/>
                <c:pt idx="0">
                  <c:v>2676</c:v>
                </c:pt>
                <c:pt idx="1">
                  <c:v>2771</c:v>
                </c:pt>
                <c:pt idx="2">
                  <c:v>2539</c:v>
                </c:pt>
                <c:pt idx="3">
                  <c:v>2298</c:v>
                </c:pt>
                <c:pt idx="4">
                  <c:v>1998</c:v>
                </c:pt>
                <c:pt idx="5">
                  <c:v>1591</c:v>
                </c:pt>
                <c:pt idx="6">
                  <c:v>1580</c:v>
                </c:pt>
              </c:numCache>
            </c:numRef>
          </c:val>
          <c:extLst>
            <c:ext xmlns:c16="http://schemas.microsoft.com/office/drawing/2014/chart" uri="{C3380CC4-5D6E-409C-BE32-E72D297353CC}">
              <c16:uniqueId val="{00000000-6782-412A-9095-A76A84298C82}"/>
            </c:ext>
          </c:extLst>
        </c:ser>
        <c:ser>
          <c:idx val="12"/>
          <c:order val="14"/>
          <c:tx>
            <c:strRef>
              <c:f>Sheet1!$A$16</c:f>
              <c:strCache>
                <c:ptCount val="1"/>
                <c:pt idx="0">
                  <c:v>工業高校4校</c:v>
                </c:pt>
              </c:strCache>
            </c:strRef>
          </c:tx>
          <c:spPr>
            <a:pattFill prst="pct10">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H28</c:v>
                </c:pt>
                <c:pt idx="1">
                  <c:v>H29</c:v>
                </c:pt>
                <c:pt idx="2">
                  <c:v>H30</c:v>
                </c:pt>
                <c:pt idx="3">
                  <c:v>H31</c:v>
                </c:pt>
                <c:pt idx="4">
                  <c:v>R02</c:v>
                </c:pt>
                <c:pt idx="5">
                  <c:v>R03</c:v>
                </c:pt>
                <c:pt idx="6">
                  <c:v>R04</c:v>
                </c:pt>
              </c:strCache>
            </c:strRef>
          </c:cat>
          <c:val>
            <c:numRef>
              <c:f>Sheet1!$B$16:$H$16</c:f>
              <c:numCache>
                <c:formatCode>#,##0_);[Red]\(#,##0\)</c:formatCode>
                <c:ptCount val="7"/>
                <c:pt idx="0">
                  <c:v>864</c:v>
                </c:pt>
                <c:pt idx="1">
                  <c:v>922</c:v>
                </c:pt>
                <c:pt idx="2">
                  <c:v>847</c:v>
                </c:pt>
                <c:pt idx="3">
                  <c:v>721</c:v>
                </c:pt>
                <c:pt idx="4">
                  <c:v>752</c:v>
                </c:pt>
                <c:pt idx="5">
                  <c:v>622</c:v>
                </c:pt>
                <c:pt idx="6">
                  <c:v>596</c:v>
                </c:pt>
              </c:numCache>
            </c:numRef>
          </c:val>
          <c:extLst>
            <c:ext xmlns:c16="http://schemas.microsoft.com/office/drawing/2014/chart" uri="{C3380CC4-5D6E-409C-BE32-E72D297353CC}">
              <c16:uniqueId val="{00000004-5880-4BCE-AEF6-1ED9BE4A58D0}"/>
            </c:ext>
          </c:extLst>
        </c:ser>
        <c:dLbls>
          <c:showLegendKey val="0"/>
          <c:showVal val="0"/>
          <c:showCatName val="0"/>
          <c:showSerName val="0"/>
          <c:showPercent val="0"/>
          <c:showBubbleSize val="0"/>
        </c:dLbls>
        <c:gapWidth val="120"/>
        <c:overlap val="100"/>
        <c:axId val="1514152191"/>
        <c:axId val="1514167167"/>
        <c:extLst>
          <c:ext xmlns:c15="http://schemas.microsoft.com/office/drawing/2012/chart" uri="{02D57815-91ED-43cb-92C2-25804820EDAC}">
            <c15:filteredBarSeries>
              <c15:ser>
                <c:idx val="5"/>
                <c:order val="0"/>
                <c:tx>
                  <c:strRef>
                    <c:extLst>
                      <c:ext uri="{02D57815-91ED-43cb-92C2-25804820EDAC}">
                        <c15:formulaRef>
                          <c15:sqref>Sheet1!$A$2</c15:sqref>
                        </c15:formulaRef>
                      </c:ext>
                    </c:extLst>
                    <c:strCache>
                      <c:ptCount val="1"/>
                      <c:pt idx="0">
                        <c:v>茨木工科</c:v>
                      </c:pt>
                    </c:strCache>
                  </c:strRef>
                </c:tx>
                <c:spPr>
                  <a:solidFill>
                    <a:schemeClr val="accent4">
                      <a:lumMod val="60000"/>
                    </a:schemeClr>
                  </a:solidFill>
                  <a:ln>
                    <a:noFill/>
                  </a:ln>
                  <a:effectLst/>
                </c:spPr>
                <c:invertIfNegative val="0"/>
                <c:cat>
                  <c:strRef>
                    <c:extLst>
                      <c:ext uri="{02D57815-91ED-43cb-92C2-25804820EDAC}">
                        <c15:formulaRef>
                          <c15:sqref>Sheet1!$B$1:$H$1</c15:sqref>
                        </c15:formulaRef>
                      </c:ext>
                    </c:extLst>
                    <c:strCache>
                      <c:ptCount val="7"/>
                      <c:pt idx="0">
                        <c:v>H28</c:v>
                      </c:pt>
                      <c:pt idx="1">
                        <c:v>H29</c:v>
                      </c:pt>
                      <c:pt idx="2">
                        <c:v>H30</c:v>
                      </c:pt>
                      <c:pt idx="3">
                        <c:v>H31</c:v>
                      </c:pt>
                      <c:pt idx="4">
                        <c:v>R02</c:v>
                      </c:pt>
                      <c:pt idx="5">
                        <c:v>R03</c:v>
                      </c:pt>
                      <c:pt idx="6">
                        <c:v>R04</c:v>
                      </c:pt>
                    </c:strCache>
                  </c:strRef>
                </c:cat>
                <c:val>
                  <c:numRef>
                    <c:extLst>
                      <c:ext uri="{02D57815-91ED-43cb-92C2-25804820EDAC}">
                        <c15:formulaRef>
                          <c15:sqref>Sheet1!$B$2:$H$2</c15:sqref>
                        </c15:formulaRef>
                      </c:ext>
                    </c:extLst>
                    <c:numCache>
                      <c:formatCode>#,##0_);[Red]\(#,##0\)</c:formatCode>
                      <c:ptCount val="7"/>
                      <c:pt idx="0">
                        <c:v>311</c:v>
                      </c:pt>
                      <c:pt idx="1">
                        <c:v>270</c:v>
                      </c:pt>
                      <c:pt idx="2">
                        <c:v>235</c:v>
                      </c:pt>
                      <c:pt idx="3">
                        <c:v>239</c:v>
                      </c:pt>
                      <c:pt idx="4">
                        <c:v>208</c:v>
                      </c:pt>
                      <c:pt idx="5">
                        <c:v>163</c:v>
                      </c:pt>
                      <c:pt idx="6">
                        <c:v>166</c:v>
                      </c:pt>
                    </c:numCache>
                  </c:numRef>
                </c:val>
                <c:extLst>
                  <c:ext xmlns:c16="http://schemas.microsoft.com/office/drawing/2014/chart" uri="{C3380CC4-5D6E-409C-BE32-E72D297353CC}">
                    <c16:uniqueId val="{00000005-69A3-40AC-9C19-E058FBFC48CB}"/>
                  </c:ext>
                </c:extLst>
              </c15:ser>
            </c15:filteredBarSeries>
            <c15:filteredBarSeries>
              <c15:ser>
                <c:idx val="8"/>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今宮工科</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H28</c:v>
                      </c:pt>
                      <c:pt idx="1">
                        <c:v>H29</c:v>
                      </c:pt>
                      <c:pt idx="2">
                        <c:v>H30</c:v>
                      </c:pt>
                      <c:pt idx="3">
                        <c:v>H31</c:v>
                      </c:pt>
                      <c:pt idx="4">
                        <c:v>R02</c:v>
                      </c:pt>
                      <c:pt idx="5">
                        <c:v>R03</c:v>
                      </c:pt>
                      <c:pt idx="6">
                        <c:v>R04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#,##0_);[Red]\(#,##0\)</c:formatCode>
                      <c:ptCount val="7"/>
                      <c:pt idx="0">
                        <c:v>280</c:v>
                      </c:pt>
                      <c:pt idx="1">
                        <c:v>308</c:v>
                      </c:pt>
                      <c:pt idx="2">
                        <c:v>278</c:v>
                      </c:pt>
                      <c:pt idx="3">
                        <c:v>255</c:v>
                      </c:pt>
                      <c:pt idx="4">
                        <c:v>236</c:v>
                      </c:pt>
                      <c:pt idx="5">
                        <c:v>176</c:v>
                      </c:pt>
                      <c:pt idx="6">
                        <c:v>211</c:v>
                      </c:pt>
                    </c:numCache>
                  </c:numRef>
                </c:val>
                <c:extLst xmlns:c15="http://schemas.microsoft.com/office/drawing/2012/chart">
                  <c:ext xmlns:c16="http://schemas.microsoft.com/office/drawing/2014/chart" uri="{C3380CC4-5D6E-409C-BE32-E72D297353CC}">
                    <c16:uniqueId val="{00000008-69A3-40AC-9C19-E058FBFC48CB}"/>
                  </c:ext>
                </c:extLst>
              </c15:ser>
            </c15:filteredBarSeries>
            <c15:filteredBarSeries>
              <c15:ser>
                <c:idx val="11"/>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淀川工科</c:v>
                      </c:pt>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H28</c:v>
                      </c:pt>
                      <c:pt idx="1">
                        <c:v>H29</c:v>
                      </c:pt>
                      <c:pt idx="2">
                        <c:v>H30</c:v>
                      </c:pt>
                      <c:pt idx="3">
                        <c:v>H31</c:v>
                      </c:pt>
                      <c:pt idx="4">
                        <c:v>R02</c:v>
                      </c:pt>
                      <c:pt idx="5">
                        <c:v>R03</c:v>
                      </c:pt>
                      <c:pt idx="6">
                        <c:v>R04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#,##0_);[Red]\(#,##0\)</c:formatCode>
                      <c:ptCount val="7"/>
                      <c:pt idx="0">
                        <c:v>326</c:v>
                      </c:pt>
                      <c:pt idx="1">
                        <c:v>353</c:v>
                      </c:pt>
                      <c:pt idx="2">
                        <c:v>314</c:v>
                      </c:pt>
                      <c:pt idx="3">
                        <c:v>282</c:v>
                      </c:pt>
                      <c:pt idx="4">
                        <c:v>265</c:v>
                      </c:pt>
                      <c:pt idx="5">
                        <c:v>219</c:v>
                      </c:pt>
                      <c:pt idx="6">
                        <c:v>189</c:v>
                      </c:pt>
                    </c:numCache>
                  </c:numRef>
                </c:val>
                <c:extLst xmlns:c15="http://schemas.microsoft.com/office/drawing/2012/chart">
                  <c:ext xmlns:c16="http://schemas.microsoft.com/office/drawing/2014/chart" uri="{C3380CC4-5D6E-409C-BE32-E72D297353CC}">
                    <c16:uniqueId val="{0000000B-69A3-40AC-9C19-E058FBFC48CB}"/>
                  </c:ext>
                </c:extLst>
              </c15:ser>
            </c15:filteredBarSeries>
            <c15:filteredBarSeries>
              <c15:ser>
                <c:idx val="14"/>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西野田工科</c:v>
                      </c:pt>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H28</c:v>
                      </c:pt>
                      <c:pt idx="1">
                        <c:v>H29</c:v>
                      </c:pt>
                      <c:pt idx="2">
                        <c:v>H30</c:v>
                      </c:pt>
                      <c:pt idx="3">
                        <c:v>H31</c:v>
                      </c:pt>
                      <c:pt idx="4">
                        <c:v>R02</c:v>
                      </c:pt>
                      <c:pt idx="5">
                        <c:v>R03</c:v>
                      </c:pt>
                      <c:pt idx="6">
                        <c:v>R04</c:v>
                      </c:pt>
                    </c:strCache>
                  </c:strRef>
                </c:cat>
                <c:val>
                  <c:numRef>
                    <c:extLst xmlns:c15="http://schemas.microsoft.com/office/drawing/2012/chart">
                      <c:ext xmlns:c15="http://schemas.microsoft.com/office/drawing/2012/chart" uri="{02D57815-91ED-43cb-92C2-25804820EDAC}">
                        <c15:formulaRef>
                          <c15:sqref>Sheet1!$B$5:$H$5</c15:sqref>
                        </c15:formulaRef>
                      </c:ext>
                    </c:extLst>
                    <c:numCache>
                      <c:formatCode>#,##0_);[Red]\(#,##0\)</c:formatCode>
                      <c:ptCount val="7"/>
                      <c:pt idx="0">
                        <c:v>278</c:v>
                      </c:pt>
                      <c:pt idx="1">
                        <c:v>275</c:v>
                      </c:pt>
                      <c:pt idx="2">
                        <c:v>247</c:v>
                      </c:pt>
                      <c:pt idx="3">
                        <c:v>241</c:v>
                      </c:pt>
                      <c:pt idx="4">
                        <c:v>176</c:v>
                      </c:pt>
                      <c:pt idx="5">
                        <c:v>130</c:v>
                      </c:pt>
                      <c:pt idx="6">
                        <c:v>164</c:v>
                      </c:pt>
                    </c:numCache>
                  </c:numRef>
                </c:val>
                <c:extLst xmlns:c15="http://schemas.microsoft.com/office/drawing/2012/chart">
                  <c:ext xmlns:c16="http://schemas.microsoft.com/office/drawing/2014/chart" uri="{C3380CC4-5D6E-409C-BE32-E72D297353CC}">
                    <c16:uniqueId val="{0000000E-69A3-40AC-9C19-E058FBFC48CB}"/>
                  </c:ext>
                </c:extLst>
              </c15:ser>
            </c15:filteredBarSeries>
            <c15:filteredBarSeries>
              <c15:ser>
                <c:idx val="17"/>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堺工科</c:v>
                      </c:pt>
                    </c:strCache>
                  </c:strRef>
                </c:tx>
                <c:spPr>
                  <a:solidFill>
                    <a:schemeClr val="accent4">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H28</c:v>
                      </c:pt>
                      <c:pt idx="1">
                        <c:v>H29</c:v>
                      </c:pt>
                      <c:pt idx="2">
                        <c:v>H30</c:v>
                      </c:pt>
                      <c:pt idx="3">
                        <c:v>H31</c:v>
                      </c:pt>
                      <c:pt idx="4">
                        <c:v>R02</c:v>
                      </c:pt>
                      <c:pt idx="5">
                        <c:v>R03</c:v>
                      </c:pt>
                      <c:pt idx="6">
                        <c:v>R04</c:v>
                      </c:pt>
                    </c:strCache>
                  </c:strRef>
                </c:cat>
                <c:val>
                  <c:numRef>
                    <c:extLst xmlns:c15="http://schemas.microsoft.com/office/drawing/2012/chart">
                      <c:ext xmlns:c15="http://schemas.microsoft.com/office/drawing/2012/chart" uri="{02D57815-91ED-43cb-92C2-25804820EDAC}">
                        <c15:formulaRef>
                          <c15:sqref>Sheet1!$B$6:$H$6</c15:sqref>
                        </c15:formulaRef>
                      </c:ext>
                    </c:extLst>
                    <c:numCache>
                      <c:formatCode>#,##0_);[Red]\(#,##0\)</c:formatCode>
                      <c:ptCount val="7"/>
                      <c:pt idx="0">
                        <c:v>318</c:v>
                      </c:pt>
                      <c:pt idx="1">
                        <c:v>349</c:v>
                      </c:pt>
                      <c:pt idx="2">
                        <c:v>350</c:v>
                      </c:pt>
                      <c:pt idx="3">
                        <c:v>311</c:v>
                      </c:pt>
                      <c:pt idx="4">
                        <c:v>216</c:v>
                      </c:pt>
                      <c:pt idx="5">
                        <c:v>220</c:v>
                      </c:pt>
                      <c:pt idx="6">
                        <c:v>208</c:v>
                      </c:pt>
                    </c:numCache>
                  </c:numRef>
                </c:val>
                <c:extLst xmlns:c15="http://schemas.microsoft.com/office/drawing/2012/chart">
                  <c:ext xmlns:c16="http://schemas.microsoft.com/office/drawing/2014/chart" uri="{C3380CC4-5D6E-409C-BE32-E72D297353CC}">
                    <c16:uniqueId val="{00000011-69A3-40AC-9C19-E058FBFC48CB}"/>
                  </c:ext>
                </c:extLst>
              </c15:ser>
            </c15:filteredBarSeries>
            <c15:filteredBarSeries>
              <c15:ser>
                <c:idx val="0"/>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藤井寺工科</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H28</c:v>
                      </c:pt>
                      <c:pt idx="1">
                        <c:v>H29</c:v>
                      </c:pt>
                      <c:pt idx="2">
                        <c:v>H30</c:v>
                      </c:pt>
                      <c:pt idx="3">
                        <c:v>H31</c:v>
                      </c:pt>
                      <c:pt idx="4">
                        <c:v>R02</c:v>
                      </c:pt>
                      <c:pt idx="5">
                        <c:v>R03</c:v>
                      </c:pt>
                      <c:pt idx="6">
                        <c:v>R04</c:v>
                      </c:pt>
                    </c:strCache>
                  </c:strRef>
                </c:cat>
                <c:val>
                  <c:numRef>
                    <c:extLst xmlns:c15="http://schemas.microsoft.com/office/drawing/2012/chart">
                      <c:ext xmlns:c15="http://schemas.microsoft.com/office/drawing/2012/chart" uri="{02D57815-91ED-43cb-92C2-25804820EDAC}">
                        <c15:formulaRef>
                          <c15:sqref>Sheet1!$B$7:$H$7</c15:sqref>
                        </c15:formulaRef>
                      </c:ext>
                    </c:extLst>
                    <c:numCache>
                      <c:formatCode>#,##0_);[Red]\(#,##0\)</c:formatCode>
                      <c:ptCount val="7"/>
                      <c:pt idx="0">
                        <c:v>307</c:v>
                      </c:pt>
                      <c:pt idx="1">
                        <c:v>317</c:v>
                      </c:pt>
                      <c:pt idx="2">
                        <c:v>270</c:v>
                      </c:pt>
                      <c:pt idx="3">
                        <c:v>205</c:v>
                      </c:pt>
                      <c:pt idx="4">
                        <c:v>205</c:v>
                      </c:pt>
                      <c:pt idx="5">
                        <c:v>167</c:v>
                      </c:pt>
                      <c:pt idx="6">
                        <c:v>137</c:v>
                      </c:pt>
                    </c:numCache>
                  </c:numRef>
                </c:val>
                <c:extLst xmlns:c15="http://schemas.microsoft.com/office/drawing/2012/chart">
                  <c:ext xmlns:c16="http://schemas.microsoft.com/office/drawing/2014/chart" uri="{C3380CC4-5D6E-409C-BE32-E72D297353CC}">
                    <c16:uniqueId val="{00000000-73BE-4725-A0AB-CC95BC2F9F2C}"/>
                  </c:ext>
                </c:extLst>
              </c15:ser>
            </c15:filteredBarSeries>
            <c15:filteredBarSeries>
              <c15:ser>
                <c:idx val="1"/>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城東工科</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H28</c:v>
                      </c:pt>
                      <c:pt idx="1">
                        <c:v>H29</c:v>
                      </c:pt>
                      <c:pt idx="2">
                        <c:v>H30</c:v>
                      </c:pt>
                      <c:pt idx="3">
                        <c:v>H31</c:v>
                      </c:pt>
                      <c:pt idx="4">
                        <c:v>R02</c:v>
                      </c:pt>
                      <c:pt idx="5">
                        <c:v>R03</c:v>
                      </c:pt>
                      <c:pt idx="6">
                        <c:v>R04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#,##0_);[Red]\(#,##0\)</c:formatCode>
                      <c:ptCount val="7"/>
                      <c:pt idx="0">
                        <c:v>326</c:v>
                      </c:pt>
                      <c:pt idx="1">
                        <c:v>318</c:v>
                      </c:pt>
                      <c:pt idx="2">
                        <c:v>287</c:v>
                      </c:pt>
                      <c:pt idx="3">
                        <c:v>245</c:v>
                      </c:pt>
                      <c:pt idx="4">
                        <c:v>212</c:v>
                      </c:pt>
                      <c:pt idx="5">
                        <c:v>141</c:v>
                      </c:pt>
                      <c:pt idx="6">
                        <c:v>171</c:v>
                      </c:pt>
                    </c:numCache>
                  </c:numRef>
                </c:val>
                <c:extLst xmlns:c15="http://schemas.microsoft.com/office/drawing/2012/chart">
                  <c:ext xmlns:c16="http://schemas.microsoft.com/office/drawing/2014/chart" uri="{C3380CC4-5D6E-409C-BE32-E72D297353CC}">
                    <c16:uniqueId val="{00000001-73BE-4725-A0AB-CC95BC2F9F2C}"/>
                  </c:ext>
                </c:extLst>
              </c15:ser>
            </c15:filteredBarSeries>
            <c15:filteredBarSeries>
              <c15:ser>
                <c:idx val="3"/>
                <c:order val="7"/>
                <c:tx>
                  <c:strRef>
                    <c:extLst xmlns:c15="http://schemas.microsoft.com/office/drawing/2012/chart">
                      <c:ext xmlns:c15="http://schemas.microsoft.com/office/drawing/2012/chart" uri="{02D57815-91ED-43cb-92C2-25804820EDAC}">
                        <c15:formulaRef>
                          <c15:sqref>Sheet1!$A$9</c15:sqref>
                        </c15:formulaRef>
                      </c:ext>
                    </c:extLst>
                    <c:strCache>
                      <c:ptCount val="1"/>
                      <c:pt idx="0">
                        <c:v>布施工科</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H28</c:v>
                      </c:pt>
                      <c:pt idx="1">
                        <c:v>H29</c:v>
                      </c:pt>
                      <c:pt idx="2">
                        <c:v>H30</c:v>
                      </c:pt>
                      <c:pt idx="3">
                        <c:v>H31</c:v>
                      </c:pt>
                      <c:pt idx="4">
                        <c:v>R02</c:v>
                      </c:pt>
                      <c:pt idx="5">
                        <c:v>R03</c:v>
                      </c:pt>
                      <c:pt idx="6">
                        <c:v>R04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#,##0_);[Red]\(#,##0\)</c:formatCode>
                      <c:ptCount val="7"/>
                      <c:pt idx="0">
                        <c:v>251</c:v>
                      </c:pt>
                      <c:pt idx="1">
                        <c:v>294</c:v>
                      </c:pt>
                      <c:pt idx="2">
                        <c:v>259</c:v>
                      </c:pt>
                      <c:pt idx="3">
                        <c:v>253</c:v>
                      </c:pt>
                      <c:pt idx="4">
                        <c:v>226</c:v>
                      </c:pt>
                      <c:pt idx="5">
                        <c:v>170</c:v>
                      </c:pt>
                      <c:pt idx="6">
                        <c:v>147</c:v>
                      </c:pt>
                    </c:numCache>
                  </c:numRef>
                </c:val>
                <c:extLst xmlns:c15="http://schemas.microsoft.com/office/drawing/2012/chart">
                  <c:ext xmlns:c16="http://schemas.microsoft.com/office/drawing/2014/chart" uri="{C3380CC4-5D6E-409C-BE32-E72D297353CC}">
                    <c16:uniqueId val="{00000002-73BE-4725-A0AB-CC95BC2F9F2C}"/>
                  </c:ext>
                </c:extLst>
              </c15:ser>
            </c15:filteredBarSeries>
            <c15:filteredBarSeries>
              <c15:ser>
                <c:idx val="4"/>
                <c:order val="8"/>
                <c:tx>
                  <c:strRef>
                    <c:extLst xmlns:c15="http://schemas.microsoft.com/office/drawing/2012/chart">
                      <c:ext xmlns:c15="http://schemas.microsoft.com/office/drawing/2012/chart" uri="{02D57815-91ED-43cb-92C2-25804820EDAC}">
                        <c15:formulaRef>
                          <c15:sqref>Sheet1!$A$10</c15:sqref>
                        </c15:formulaRef>
                      </c:ext>
                    </c:extLst>
                    <c:strCache>
                      <c:ptCount val="1"/>
                      <c:pt idx="0">
                        <c:v>佐野工科</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H28</c:v>
                      </c:pt>
                      <c:pt idx="1">
                        <c:v>H29</c:v>
                      </c:pt>
                      <c:pt idx="2">
                        <c:v>H30</c:v>
                      </c:pt>
                      <c:pt idx="3">
                        <c:v>H31</c:v>
                      </c:pt>
                      <c:pt idx="4">
                        <c:v>R02</c:v>
                      </c:pt>
                      <c:pt idx="5">
                        <c:v>R03</c:v>
                      </c:pt>
                      <c:pt idx="6">
                        <c:v>R04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#,##0_);[Red]\(#,##0\)</c:formatCode>
                      <c:ptCount val="7"/>
                      <c:pt idx="0">
                        <c:v>279</c:v>
                      </c:pt>
                      <c:pt idx="1">
                        <c:v>287</c:v>
                      </c:pt>
                      <c:pt idx="2">
                        <c:v>299</c:v>
                      </c:pt>
                      <c:pt idx="3">
                        <c:v>267</c:v>
                      </c:pt>
                      <c:pt idx="4">
                        <c:v>254</c:v>
                      </c:pt>
                      <c:pt idx="5">
                        <c:v>205</c:v>
                      </c:pt>
                      <c:pt idx="6">
                        <c:v>187</c:v>
                      </c:pt>
                    </c:numCache>
                  </c:numRef>
                </c:val>
                <c:extLst xmlns:c15="http://schemas.microsoft.com/office/drawing/2012/chart">
                  <c:ext xmlns:c16="http://schemas.microsoft.com/office/drawing/2014/chart" uri="{C3380CC4-5D6E-409C-BE32-E72D297353CC}">
                    <c16:uniqueId val="{00000003-73BE-4725-A0AB-CC95BC2F9F2C}"/>
                  </c:ext>
                </c:extLst>
              </c15:ser>
            </c15:filteredBarSeries>
            <c15:filteredBarSeries>
              <c15:ser>
                <c:idx val="6"/>
                <c:order val="10"/>
                <c:tx>
                  <c:strRef>
                    <c:extLst xmlns:c15="http://schemas.microsoft.com/office/drawing/2012/chart">
                      <c:ext xmlns:c15="http://schemas.microsoft.com/office/drawing/2012/chart" uri="{02D57815-91ED-43cb-92C2-25804820EDAC}">
                        <c15:formulaRef>
                          <c15:sqref>Sheet1!$A$12</c15:sqref>
                        </c15:formulaRef>
                      </c:ext>
                    </c:extLst>
                    <c:strCache>
                      <c:ptCount val="1"/>
                      <c:pt idx="0">
                        <c:v>都島工業</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H28</c:v>
                      </c:pt>
                      <c:pt idx="1">
                        <c:v>H29</c:v>
                      </c:pt>
                      <c:pt idx="2">
                        <c:v>H30</c:v>
                      </c:pt>
                      <c:pt idx="3">
                        <c:v>H31</c:v>
                      </c:pt>
                      <c:pt idx="4">
                        <c:v>R02</c:v>
                      </c:pt>
                      <c:pt idx="5">
                        <c:v>R03</c:v>
                      </c:pt>
                      <c:pt idx="6">
                        <c:v>R04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#,##0_);[Red]\(#,##0\)</c:formatCode>
                      <c:ptCount val="7"/>
                      <c:pt idx="0">
                        <c:v>403</c:v>
                      </c:pt>
                      <c:pt idx="1">
                        <c:v>438</c:v>
                      </c:pt>
                      <c:pt idx="2">
                        <c:v>399</c:v>
                      </c:pt>
                      <c:pt idx="3">
                        <c:v>377</c:v>
                      </c:pt>
                      <c:pt idx="4">
                        <c:v>387</c:v>
                      </c:pt>
                      <c:pt idx="5">
                        <c:v>316</c:v>
                      </c:pt>
                      <c:pt idx="6">
                        <c:v>329</c:v>
                      </c:pt>
                    </c:numCache>
                  </c:numRef>
                </c:val>
                <c:extLst xmlns:c15="http://schemas.microsoft.com/office/drawing/2012/chart">
                  <c:ext xmlns:c16="http://schemas.microsoft.com/office/drawing/2014/chart" uri="{C3380CC4-5D6E-409C-BE32-E72D297353CC}">
                    <c16:uniqueId val="{00000000-5880-4BCE-AEF6-1ED9BE4A58D0}"/>
                  </c:ext>
                </c:extLst>
              </c15:ser>
            </c15:filteredBarSeries>
            <c15:filteredBarSeries>
              <c15:ser>
                <c:idx val="7"/>
                <c:order val="11"/>
                <c:tx>
                  <c:strRef>
                    <c:extLst xmlns:c15="http://schemas.microsoft.com/office/drawing/2012/chart">
                      <c:ext xmlns:c15="http://schemas.microsoft.com/office/drawing/2012/chart" uri="{02D57815-91ED-43cb-92C2-25804820EDAC}">
                        <c15:formulaRef>
                          <c15:sqref>Sheet1!$A$13</c15:sqref>
                        </c15:formulaRef>
                      </c:ext>
                    </c:extLst>
                    <c:strCache>
                      <c:ptCount val="1"/>
                      <c:pt idx="0">
                        <c:v>泉尾工業</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H28</c:v>
                      </c:pt>
                      <c:pt idx="1">
                        <c:v>H29</c:v>
                      </c:pt>
                      <c:pt idx="2">
                        <c:v>H30</c:v>
                      </c:pt>
                      <c:pt idx="3">
                        <c:v>H31</c:v>
                      </c:pt>
                      <c:pt idx="4">
                        <c:v>R02</c:v>
                      </c:pt>
                      <c:pt idx="5">
                        <c:v>R03</c:v>
                      </c:pt>
                      <c:pt idx="6">
                        <c:v>R04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#,##0_);[Red]\(#,##0\)</c:formatCode>
                      <c:ptCount val="7"/>
                      <c:pt idx="0">
                        <c:v>151</c:v>
                      </c:pt>
                      <c:pt idx="1">
                        <c:v>186</c:v>
                      </c:pt>
                      <c:pt idx="2">
                        <c:v>151</c:v>
                      </c:pt>
                      <c:pt idx="3">
                        <c:v>128</c:v>
                      </c:pt>
                      <c:pt idx="4">
                        <c:v>138</c:v>
                      </c:pt>
                      <c:pt idx="5">
                        <c:v>133</c:v>
                      </c:pt>
                      <c:pt idx="6">
                        <c:v>101</c:v>
                      </c:pt>
                    </c:numCache>
                  </c:numRef>
                </c:val>
                <c:extLst xmlns:c15="http://schemas.microsoft.com/office/drawing/2012/chart">
                  <c:ext xmlns:c16="http://schemas.microsoft.com/office/drawing/2014/chart" uri="{C3380CC4-5D6E-409C-BE32-E72D297353CC}">
                    <c16:uniqueId val="{00000001-5880-4BCE-AEF6-1ED9BE4A58D0}"/>
                  </c:ext>
                </c:extLst>
              </c15:ser>
            </c15:filteredBarSeries>
            <c15:filteredBarSeries>
              <c15:ser>
                <c:idx val="9"/>
                <c:order val="12"/>
                <c:tx>
                  <c:strRef>
                    <c:extLst xmlns:c15="http://schemas.microsoft.com/office/drawing/2012/chart">
                      <c:ext xmlns:c15="http://schemas.microsoft.com/office/drawing/2012/chart" uri="{02D57815-91ED-43cb-92C2-25804820EDAC}">
                        <c15:formulaRef>
                          <c15:sqref>Sheet1!$A$14</c15:sqref>
                        </c15:formulaRef>
                      </c:ext>
                    </c:extLst>
                    <c:strCache>
                      <c:ptCount val="1"/>
                      <c:pt idx="0">
                        <c:v>東淀工業</c:v>
                      </c:pt>
                    </c:strCache>
                  </c:strRef>
                </c:tx>
                <c:spPr>
                  <a:solidFill>
                    <a:schemeClr val="accent6">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H28</c:v>
                      </c:pt>
                      <c:pt idx="1">
                        <c:v>H29</c:v>
                      </c:pt>
                      <c:pt idx="2">
                        <c:v>H30</c:v>
                      </c:pt>
                      <c:pt idx="3">
                        <c:v>H31</c:v>
                      </c:pt>
                      <c:pt idx="4">
                        <c:v>R02</c:v>
                      </c:pt>
                      <c:pt idx="5">
                        <c:v>R03</c:v>
                      </c:pt>
                      <c:pt idx="6">
                        <c:v>R04</c:v>
                      </c:pt>
                    </c:strCache>
                  </c:strRef>
                </c:cat>
                <c:val>
                  <c:numRef>
                    <c:extLst xmlns:c15="http://schemas.microsoft.com/office/drawing/2012/chart">
                      <c:ext xmlns:c15="http://schemas.microsoft.com/office/drawing/2012/chart" uri="{02D57815-91ED-43cb-92C2-25804820EDAC}">
                        <c15:formulaRef>
                          <c15:sqref>Sheet1!$B$14:$H$14</c15:sqref>
                        </c15:formulaRef>
                      </c:ext>
                    </c:extLst>
                    <c:numCache>
                      <c:formatCode>#,##0_);[Red]\(#,##0\)</c:formatCode>
                      <c:ptCount val="7"/>
                      <c:pt idx="0">
                        <c:v>133</c:v>
                      </c:pt>
                      <c:pt idx="1">
                        <c:v>163</c:v>
                      </c:pt>
                      <c:pt idx="2">
                        <c:v>150</c:v>
                      </c:pt>
                      <c:pt idx="3">
                        <c:v>116</c:v>
                      </c:pt>
                      <c:pt idx="4">
                        <c:v>117</c:v>
                      </c:pt>
                      <c:pt idx="5">
                        <c:v>98</c:v>
                      </c:pt>
                      <c:pt idx="6">
                        <c:v>104</c:v>
                      </c:pt>
                    </c:numCache>
                  </c:numRef>
                </c:val>
                <c:extLst xmlns:c15="http://schemas.microsoft.com/office/drawing/2012/chart">
                  <c:ext xmlns:c16="http://schemas.microsoft.com/office/drawing/2014/chart" uri="{C3380CC4-5D6E-409C-BE32-E72D297353CC}">
                    <c16:uniqueId val="{00000002-5880-4BCE-AEF6-1ED9BE4A58D0}"/>
                  </c:ext>
                </c:extLst>
              </c15:ser>
            </c15:filteredBarSeries>
            <c15:filteredBarSeries>
              <c15:ser>
                <c:idx val="10"/>
                <c:order val="13"/>
                <c:tx>
                  <c:strRef>
                    <c:extLst xmlns:c15="http://schemas.microsoft.com/office/drawing/2012/chart">
                      <c:ext xmlns:c15="http://schemas.microsoft.com/office/drawing/2012/chart" uri="{02D57815-91ED-43cb-92C2-25804820EDAC}">
                        <c15:formulaRef>
                          <c15:sqref>Sheet1!$A$15</c15:sqref>
                        </c15:formulaRef>
                      </c:ext>
                    </c:extLst>
                    <c:strCache>
                      <c:ptCount val="1"/>
                      <c:pt idx="0">
                        <c:v>生野工業</c:v>
                      </c:pt>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H28</c:v>
                      </c:pt>
                      <c:pt idx="1">
                        <c:v>H29</c:v>
                      </c:pt>
                      <c:pt idx="2">
                        <c:v>H30</c:v>
                      </c:pt>
                      <c:pt idx="3">
                        <c:v>H31</c:v>
                      </c:pt>
                      <c:pt idx="4">
                        <c:v>R02</c:v>
                      </c:pt>
                      <c:pt idx="5">
                        <c:v>R03</c:v>
                      </c:pt>
                      <c:pt idx="6">
                        <c:v>R04</c:v>
                      </c:pt>
                    </c:strCache>
                  </c:strRef>
                </c:cat>
                <c:val>
                  <c:numRef>
                    <c:extLst xmlns:c15="http://schemas.microsoft.com/office/drawing/2012/chart">
                      <c:ext xmlns:c15="http://schemas.microsoft.com/office/drawing/2012/chart" uri="{02D57815-91ED-43cb-92C2-25804820EDAC}">
                        <c15:formulaRef>
                          <c15:sqref>Sheet1!$B$15:$H$15</c15:sqref>
                        </c15:formulaRef>
                      </c:ext>
                    </c:extLst>
                    <c:numCache>
                      <c:formatCode>#,##0_);[Red]\(#,##0\)</c:formatCode>
                      <c:ptCount val="7"/>
                      <c:pt idx="0">
                        <c:v>177</c:v>
                      </c:pt>
                      <c:pt idx="1">
                        <c:v>135</c:v>
                      </c:pt>
                      <c:pt idx="2">
                        <c:v>147</c:v>
                      </c:pt>
                      <c:pt idx="3">
                        <c:v>100</c:v>
                      </c:pt>
                      <c:pt idx="4">
                        <c:v>110</c:v>
                      </c:pt>
                      <c:pt idx="5">
                        <c:v>75</c:v>
                      </c:pt>
                      <c:pt idx="6">
                        <c:v>62</c:v>
                      </c:pt>
                    </c:numCache>
                  </c:numRef>
                </c:val>
                <c:extLst xmlns:c15="http://schemas.microsoft.com/office/drawing/2012/chart">
                  <c:ext xmlns:c16="http://schemas.microsoft.com/office/drawing/2014/chart" uri="{C3380CC4-5D6E-409C-BE32-E72D297353CC}">
                    <c16:uniqueId val="{00000003-5880-4BCE-AEF6-1ED9BE4A58D0}"/>
                  </c:ext>
                </c:extLst>
              </c15:ser>
            </c15:filteredBarSeries>
          </c:ext>
        </c:extLst>
      </c:barChart>
      <c:lineChart>
        <c:grouping val="standard"/>
        <c:varyColors val="0"/>
        <c:ser>
          <c:idx val="13"/>
          <c:order val="15"/>
          <c:tx>
            <c:strRef>
              <c:f>Sheet1!$A$17</c:f>
              <c:strCache>
                <c:ptCount val="1"/>
                <c:pt idx="0">
                  <c:v>工業系13校</c:v>
                </c:pt>
              </c:strCache>
            </c:strRef>
          </c:tx>
          <c:spPr>
            <a:ln w="28575" cap="rnd">
              <a:noFill/>
              <a:round/>
            </a:ln>
            <a:effectLst/>
          </c:spPr>
          <c:marker>
            <c:symbol val="none"/>
          </c:marker>
          <c:dLbls>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H28</c:v>
                </c:pt>
                <c:pt idx="1">
                  <c:v>H29</c:v>
                </c:pt>
                <c:pt idx="2">
                  <c:v>H30</c:v>
                </c:pt>
                <c:pt idx="3">
                  <c:v>H31</c:v>
                </c:pt>
                <c:pt idx="4">
                  <c:v>R02</c:v>
                </c:pt>
                <c:pt idx="5">
                  <c:v>R03</c:v>
                </c:pt>
                <c:pt idx="6">
                  <c:v>R04</c:v>
                </c:pt>
              </c:strCache>
            </c:strRef>
          </c:cat>
          <c:val>
            <c:numRef>
              <c:f>Sheet1!$B$17:$H$17</c:f>
              <c:numCache>
                <c:formatCode>#,##0_);[Red]\(#,##0\)</c:formatCode>
                <c:ptCount val="7"/>
                <c:pt idx="0">
                  <c:v>3540</c:v>
                </c:pt>
                <c:pt idx="1">
                  <c:v>3693</c:v>
                </c:pt>
                <c:pt idx="2">
                  <c:v>3386</c:v>
                </c:pt>
                <c:pt idx="3">
                  <c:v>3019</c:v>
                </c:pt>
                <c:pt idx="4">
                  <c:v>2750</c:v>
                </c:pt>
                <c:pt idx="5">
                  <c:v>2213</c:v>
                </c:pt>
                <c:pt idx="6">
                  <c:v>2176</c:v>
                </c:pt>
              </c:numCache>
            </c:numRef>
          </c:val>
          <c:smooth val="0"/>
          <c:extLst>
            <c:ext xmlns:c16="http://schemas.microsoft.com/office/drawing/2014/chart" uri="{C3380CC4-5D6E-409C-BE32-E72D297353CC}">
              <c16:uniqueId val="{00000000-654C-4C72-BF1F-84A409E1A14C}"/>
            </c:ext>
          </c:extLst>
        </c:ser>
        <c:dLbls>
          <c:showLegendKey val="0"/>
          <c:showVal val="0"/>
          <c:showCatName val="0"/>
          <c:showSerName val="0"/>
          <c:showPercent val="0"/>
          <c:showBubbleSize val="0"/>
        </c:dLbls>
        <c:marker val="1"/>
        <c:smooth val="0"/>
        <c:axId val="1079241376"/>
        <c:axId val="1079235968"/>
      </c:lineChart>
      <c:catAx>
        <c:axId val="1514152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crossAx val="1514167167"/>
        <c:crosses val="autoZero"/>
        <c:auto val="1"/>
        <c:lblAlgn val="ctr"/>
        <c:lblOffset val="100"/>
        <c:noMultiLvlLbl val="0"/>
      </c:catAx>
      <c:valAx>
        <c:axId val="151416716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crossAx val="1514152191"/>
        <c:crosses val="autoZero"/>
        <c:crossBetween val="between"/>
      </c:valAx>
      <c:valAx>
        <c:axId val="1079235968"/>
        <c:scaling>
          <c:orientation val="minMax"/>
        </c:scaling>
        <c:delete val="1"/>
        <c:axPos val="r"/>
        <c:numFmt formatCode="#,##0_);[Red]\(#,##0\)" sourceLinked="1"/>
        <c:majorTickMark val="out"/>
        <c:minorTickMark val="none"/>
        <c:tickLblPos val="nextTo"/>
        <c:crossAx val="1079241376"/>
        <c:crosses val="max"/>
        <c:crossBetween val="between"/>
      </c:valAx>
      <c:catAx>
        <c:axId val="1079241376"/>
        <c:scaling>
          <c:orientation val="minMax"/>
        </c:scaling>
        <c:delete val="1"/>
        <c:axPos val="b"/>
        <c:numFmt formatCode="General" sourceLinked="1"/>
        <c:majorTickMark val="out"/>
        <c:minorTickMark val="none"/>
        <c:tickLblPos val="nextTo"/>
        <c:crossAx val="1079235968"/>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0"/>
          <c:explosion val="3"/>
          <c:dPt>
            <c:idx val="0"/>
            <c:bubble3D val="0"/>
            <c:explosion val="7"/>
            <c:spPr>
              <a:solidFill>
                <a:schemeClr val="accent1"/>
              </a:solidFill>
              <a:ln>
                <a:noFill/>
              </a:ln>
              <a:effectLst/>
            </c:spPr>
            <c:extLst xmlns:c15="http://schemas.microsoft.com/office/drawing/2012/chart">
              <c:ext xmlns:c16="http://schemas.microsoft.com/office/drawing/2014/chart" uri="{C3380CC4-5D6E-409C-BE32-E72D297353CC}">
                <c16:uniqueId val="{00000007-FAD6-44D8-B8B7-233DEB174DCB}"/>
              </c:ext>
            </c:extLst>
          </c:dPt>
          <c:dPt>
            <c:idx val="1"/>
            <c:bubble3D val="0"/>
            <c:spPr>
              <a:solidFill>
                <a:schemeClr val="accent2"/>
              </a:solidFill>
              <a:ln>
                <a:noFill/>
              </a:ln>
              <a:effectLst/>
            </c:spPr>
            <c:extLst>
              <c:ext xmlns:c16="http://schemas.microsoft.com/office/drawing/2014/chart" uri="{C3380CC4-5D6E-409C-BE32-E72D297353CC}">
                <c16:uniqueId val="{00000007-7E34-4C93-A421-C27596A4F5C5}"/>
              </c:ext>
            </c:extLst>
          </c:dPt>
          <c:dPt>
            <c:idx val="2"/>
            <c:bubble3D val="0"/>
            <c:spPr>
              <a:solidFill>
                <a:schemeClr val="accent5">
                  <a:lumMod val="20000"/>
                  <a:lumOff val="80000"/>
                </a:schemeClr>
              </a:solidFill>
              <a:ln>
                <a:noFill/>
              </a:ln>
              <a:effectLst/>
            </c:spPr>
            <c:extLst>
              <c:ext xmlns:c16="http://schemas.microsoft.com/office/drawing/2014/chart" uri="{C3380CC4-5D6E-409C-BE32-E72D297353CC}">
                <c16:uniqueId val="{00000023-B3AE-435A-8265-33A319157924}"/>
              </c:ext>
            </c:extLst>
          </c:dPt>
          <c:dPt>
            <c:idx val="3"/>
            <c:bubble3D val="0"/>
            <c:spPr>
              <a:solidFill>
                <a:schemeClr val="accent4"/>
              </a:solidFill>
              <a:ln>
                <a:noFill/>
              </a:ln>
              <a:effectLst/>
            </c:spPr>
            <c:extLst>
              <c:ext xmlns:c16="http://schemas.microsoft.com/office/drawing/2014/chart" uri="{C3380CC4-5D6E-409C-BE32-E72D297353CC}">
                <c16:uniqueId val="{00000007-A129-4558-8F29-4F475F45CB7F}"/>
              </c:ext>
            </c:extLst>
          </c:dPt>
          <c:dPt>
            <c:idx val="4"/>
            <c:bubble3D val="0"/>
            <c:spPr>
              <a:solidFill>
                <a:schemeClr val="accent5"/>
              </a:solidFill>
              <a:ln>
                <a:noFill/>
              </a:ln>
              <a:effectLst/>
            </c:spPr>
            <c:extLst>
              <c:ext xmlns:c16="http://schemas.microsoft.com/office/drawing/2014/chart" uri="{C3380CC4-5D6E-409C-BE32-E72D297353CC}">
                <c16:uniqueId val="{00000009-A129-4558-8F29-4F475F45CB7F}"/>
              </c:ext>
            </c:extLst>
          </c:dPt>
          <c:dLbls>
            <c:dLbl>
              <c:idx val="0"/>
              <c:layout>
                <c:manualLayout>
                  <c:x val="-0.15060046605255203"/>
                  <c:y val="-0.2236941404556836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3802670742780611"/>
                      <c:h val="0.3751171550479509"/>
                    </c:manualLayout>
                  </c15:layout>
                </c:ext>
                <c:ext xmlns:c16="http://schemas.microsoft.com/office/drawing/2014/chart" uri="{C3380CC4-5D6E-409C-BE32-E72D297353CC}">
                  <c16:uniqueId val="{00000007-FAD6-44D8-B8B7-233DEB174DCB}"/>
                </c:ext>
              </c:extLst>
            </c:dLbl>
            <c:dLbl>
              <c:idx val="1"/>
              <c:layout>
                <c:manualLayout>
                  <c:x val="0"/>
                  <c:y val="0.21067850463363508"/>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0544298224326927"/>
                      <c:h val="0.33597470811646091"/>
                    </c:manualLayout>
                  </c15:layout>
                </c:ext>
                <c:ext xmlns:c16="http://schemas.microsoft.com/office/drawing/2014/chart" uri="{C3380CC4-5D6E-409C-BE32-E72D297353CC}">
                  <c16:uniqueId val="{00000007-7E34-4C93-A421-C27596A4F5C5}"/>
                </c:ext>
              </c:extLst>
            </c:dLbl>
            <c:dLbl>
              <c:idx val="2"/>
              <c:layout>
                <c:manualLayout>
                  <c:x val="2.6116774396799144E-7"/>
                  <c:y val="-4.5474265735493249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3477843924559794"/>
                      <c:h val="0.3199724448680078"/>
                    </c:manualLayout>
                  </c15:layout>
                </c:ext>
                <c:ext xmlns:c16="http://schemas.microsoft.com/office/drawing/2014/chart" uri="{C3380CC4-5D6E-409C-BE32-E72D297353CC}">
                  <c16:uniqueId val="{00000023-B3AE-435A-8265-33A319157924}"/>
                </c:ext>
              </c:extLst>
            </c:dLbl>
            <c:dLbl>
              <c:idx val="3"/>
              <c:layout>
                <c:manualLayout>
                  <c:x val="0.18567367258582126"/>
                  <c:y val="9.2193148252146789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779255964555874"/>
                      <c:h val="0.47212625649923651"/>
                    </c:manualLayout>
                  </c15:layout>
                </c:ext>
                <c:ext xmlns:c16="http://schemas.microsoft.com/office/drawing/2014/chart" uri="{C3380CC4-5D6E-409C-BE32-E72D297353CC}">
                  <c16:uniqueId val="{00000007-A129-4558-8F29-4F475F45CB7F}"/>
                </c:ext>
              </c:extLst>
            </c:dLbl>
            <c:dLbl>
              <c:idx val="4"/>
              <c:layout>
                <c:manualLayout>
                  <c:x val="0.4159112024794247"/>
                  <c:y val="1.0066657921092462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A129-4558-8F29-4F475F45CB7F}"/>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(Sheet1!$B$1,Sheet1!$E$1:$H$1)</c:f>
              <c:strCache>
                <c:ptCount val="5"/>
                <c:pt idx="0">
                  <c:v>就職者</c:v>
                </c:pt>
                <c:pt idx="1">
                  <c:v>4年生大学</c:v>
                </c:pt>
                <c:pt idx="2">
                  <c:v>短期大学</c:v>
                </c:pt>
                <c:pt idx="3">
                  <c:v>専修・各種学校等</c:v>
                </c:pt>
                <c:pt idx="4">
                  <c:v>その他</c:v>
                </c:pt>
              </c:strCache>
            </c:strRef>
          </c:cat>
          <c:val>
            <c:numRef>
              <c:f>(Sheet1!$B$2,Sheet1!$E$2:$H$2)</c:f>
              <c:numCache>
                <c:formatCode>#,##0"人"</c:formatCode>
                <c:ptCount val="5"/>
                <c:pt idx="0">
                  <c:v>1550</c:v>
                </c:pt>
                <c:pt idx="1">
                  <c:v>184</c:v>
                </c:pt>
                <c:pt idx="2">
                  <c:v>14</c:v>
                </c:pt>
                <c:pt idx="3">
                  <c:v>278</c:v>
                </c:pt>
                <c:pt idx="4">
                  <c:v>42</c:v>
                </c:pt>
              </c:numCache>
            </c:numRef>
          </c:val>
          <c:extLst xmlns:c15="http://schemas.microsoft.com/office/drawing/2012/chart">
            <c:ext xmlns:c16="http://schemas.microsoft.com/office/drawing/2014/chart" uri="{C3380CC4-5D6E-409C-BE32-E72D297353CC}">
              <c16:uniqueId val="{00000002-69A3-40AC-9C19-E058FBFC48CB}"/>
            </c:ext>
          </c:extLst>
        </c:ser>
        <c:dLbls>
          <c:showLegendKey val="0"/>
          <c:showVal val="0"/>
          <c:showCatName val="0"/>
          <c:showSerName val="0"/>
          <c:showPercent val="0"/>
          <c:showBubbleSize val="0"/>
          <c:showLeaderLines val="1"/>
        </c:dLbls>
        <c:firstSliceAng val="0"/>
        <c:extLst/>
      </c:pieChart>
      <c:spPr>
        <a:noFill/>
        <a:ln>
          <a:noFill/>
        </a:ln>
        <a:effectLst/>
      </c:spPr>
    </c:plotArea>
    <c:plotVisOnly val="1"/>
    <c:dispBlanksAs val="gap"/>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0"/>
          <c:tx>
            <c:strRef>
              <c:f>Sheet1!$A$2</c:f>
              <c:strCache>
                <c:ptCount val="1"/>
                <c:pt idx="0">
                  <c:v>人数</c:v>
                </c:pt>
              </c:strCache>
            </c:strRef>
          </c:tx>
          <c:explosion val="2"/>
          <c:dPt>
            <c:idx val="0"/>
            <c:bubble3D val="0"/>
            <c:spPr>
              <a:solidFill>
                <a:schemeClr val="accent1"/>
              </a:solidFill>
              <a:ln>
                <a:noFill/>
              </a:ln>
              <a:effectLst/>
            </c:spPr>
            <c:extLst>
              <c:ext xmlns:c16="http://schemas.microsoft.com/office/drawing/2014/chart" uri="{C3380CC4-5D6E-409C-BE32-E72D297353CC}">
                <c16:uniqueId val="{00000021-B3AE-435A-8265-33A319157924}"/>
              </c:ext>
            </c:extLst>
          </c:dPt>
          <c:dPt>
            <c:idx val="1"/>
            <c:bubble3D val="0"/>
            <c:spPr>
              <a:solidFill>
                <a:schemeClr val="accent2"/>
              </a:solidFill>
              <a:ln>
                <a:noFill/>
              </a:ln>
              <a:effectLst/>
            </c:spPr>
            <c:extLst>
              <c:ext xmlns:c16="http://schemas.microsoft.com/office/drawing/2014/chart" uri="{C3380CC4-5D6E-409C-BE32-E72D297353CC}">
                <c16:uniqueId val="{00000003-564B-4BC0-880A-E82B8A93CB0B}"/>
              </c:ext>
            </c:extLst>
          </c:dPt>
          <c:dLbls>
            <c:dLbl>
              <c:idx val="0"/>
              <c:layout>
                <c:manualLayout>
                  <c:x val="-0.15482692654978303"/>
                  <c:y val="-0.15269821212143794"/>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54731853470609793"/>
                      <c:h val="0.34554748589214762"/>
                    </c:manualLayout>
                  </c15:layout>
                </c:ext>
                <c:ext xmlns:c16="http://schemas.microsoft.com/office/drawing/2014/chart" uri="{C3380CC4-5D6E-409C-BE32-E72D297353CC}">
                  <c16:uniqueId val="{00000021-B3AE-435A-8265-33A319157924}"/>
                </c:ext>
              </c:extLst>
            </c:dLbl>
            <c:dLbl>
              <c:idx val="1"/>
              <c:layout>
                <c:manualLayout>
                  <c:x val="4.130000715433195E-2"/>
                  <c:y val="2.5025544100754315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41162340463817509"/>
                      <c:h val="0.49392521251488775"/>
                    </c:manualLayout>
                  </c15:layout>
                </c:ext>
                <c:ext xmlns:c16="http://schemas.microsoft.com/office/drawing/2014/chart" uri="{C3380CC4-5D6E-409C-BE32-E72D297353CC}">
                  <c16:uniqueId val="{00000003-564B-4BC0-880A-E82B8A93CB0B}"/>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2"/>
                <c:pt idx="0">
                  <c:v>府内就職者</c:v>
                </c:pt>
                <c:pt idx="1">
                  <c:v>府外就職者</c:v>
                </c:pt>
              </c:strCache>
            </c:strRef>
          </c:cat>
          <c:val>
            <c:numRef>
              <c:f>Sheet1!$B$2:$H$2</c:f>
              <c:numCache>
                <c:formatCode>#,##0"人"</c:formatCode>
                <c:ptCount val="2"/>
                <c:pt idx="0">
                  <c:v>1330</c:v>
                </c:pt>
                <c:pt idx="1">
                  <c:v>220</c:v>
                </c:pt>
              </c:numCache>
            </c:numRef>
          </c:val>
          <c:extLst xmlns:c15="http://schemas.microsoft.com/office/drawing/2012/chart">
            <c:ext xmlns:c16="http://schemas.microsoft.com/office/drawing/2014/chart" uri="{C3380CC4-5D6E-409C-BE32-E72D297353CC}">
              <c16:uniqueId val="{00000002-69A3-40AC-9C19-E058FBFC48CB}"/>
            </c:ext>
          </c:extLst>
        </c:ser>
        <c:dLbls>
          <c:showLegendKey val="0"/>
          <c:showVal val="0"/>
          <c:showCatName val="0"/>
          <c:showSerName val="0"/>
          <c:showPercent val="0"/>
          <c:showBubbleSize val="0"/>
          <c:showLeaderLines val="1"/>
        </c:dLbls>
        <c:firstSliceAng val="0"/>
        <c:extLst/>
      </c:pieChart>
      <c:spPr>
        <a:noFill/>
        <a:ln>
          <a:noFill/>
        </a:ln>
        <a:effectLst/>
      </c:spPr>
    </c:plotArea>
    <c:plotVisOnly val="1"/>
    <c:dispBlanksAs val="gap"/>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0"/>
          <c:explosion val="3"/>
          <c:dPt>
            <c:idx val="0"/>
            <c:bubble3D val="0"/>
            <c:explosion val="7"/>
            <c:spPr>
              <a:solidFill>
                <a:schemeClr val="accent1"/>
              </a:solidFill>
              <a:ln>
                <a:noFill/>
              </a:ln>
              <a:effectLst/>
            </c:spPr>
            <c:extLst xmlns:c15="http://schemas.microsoft.com/office/drawing/2012/chart">
              <c:ext xmlns:c16="http://schemas.microsoft.com/office/drawing/2014/chart" uri="{C3380CC4-5D6E-409C-BE32-E72D297353CC}">
                <c16:uniqueId val="{00000001-49E9-49F3-ABFD-D7AEF9880BBB}"/>
              </c:ext>
            </c:extLst>
          </c:dPt>
          <c:dPt>
            <c:idx val="1"/>
            <c:bubble3D val="0"/>
            <c:spPr>
              <a:solidFill>
                <a:schemeClr val="accent2"/>
              </a:solidFill>
              <a:ln>
                <a:noFill/>
              </a:ln>
              <a:effectLst/>
            </c:spPr>
            <c:extLst>
              <c:ext xmlns:c16="http://schemas.microsoft.com/office/drawing/2014/chart" uri="{C3380CC4-5D6E-409C-BE32-E72D297353CC}">
                <c16:uniqueId val="{00000003-49E9-49F3-ABFD-D7AEF9880BBB}"/>
              </c:ext>
            </c:extLst>
          </c:dPt>
          <c:dPt>
            <c:idx val="2"/>
            <c:bubble3D val="0"/>
            <c:spPr>
              <a:solidFill>
                <a:schemeClr val="accent3"/>
              </a:solidFill>
              <a:ln>
                <a:noFill/>
              </a:ln>
              <a:effectLst/>
            </c:spPr>
            <c:extLst>
              <c:ext xmlns:c16="http://schemas.microsoft.com/office/drawing/2014/chart" uri="{C3380CC4-5D6E-409C-BE32-E72D297353CC}">
                <c16:uniqueId val="{00000005-49E9-49F3-ABFD-D7AEF9880BBB}"/>
              </c:ext>
            </c:extLst>
          </c:dPt>
          <c:dPt>
            <c:idx val="3"/>
            <c:bubble3D val="0"/>
            <c:spPr>
              <a:solidFill>
                <a:schemeClr val="accent4"/>
              </a:solidFill>
              <a:ln>
                <a:noFill/>
              </a:ln>
              <a:effectLst/>
            </c:spPr>
            <c:extLst>
              <c:ext xmlns:c16="http://schemas.microsoft.com/office/drawing/2014/chart" uri="{C3380CC4-5D6E-409C-BE32-E72D297353CC}">
                <c16:uniqueId val="{00000007-49E9-49F3-ABFD-D7AEF9880BBB}"/>
              </c:ext>
            </c:extLst>
          </c:dPt>
          <c:dPt>
            <c:idx val="4"/>
            <c:bubble3D val="0"/>
            <c:spPr>
              <a:solidFill>
                <a:schemeClr val="accent5"/>
              </a:solidFill>
              <a:ln>
                <a:noFill/>
              </a:ln>
              <a:effectLst/>
            </c:spPr>
            <c:extLst>
              <c:ext xmlns:c16="http://schemas.microsoft.com/office/drawing/2014/chart" uri="{C3380CC4-5D6E-409C-BE32-E72D297353CC}">
                <c16:uniqueId val="{00000009-49E9-49F3-ABFD-D7AEF9880BBB}"/>
              </c:ext>
            </c:extLst>
          </c:dPt>
          <c:dLbls>
            <c:dLbl>
              <c:idx val="0"/>
              <c:layout>
                <c:manualLayout>
                  <c:x val="-0.17424531932071297"/>
                  <c:y val="-0.24947865581146045"/>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3972151373919862"/>
                      <c:h val="0.36337226566179215"/>
                    </c:manualLayout>
                  </c15:layout>
                </c:ext>
                <c:ext xmlns:c16="http://schemas.microsoft.com/office/drawing/2014/chart" uri="{C3380CC4-5D6E-409C-BE32-E72D297353CC}">
                  <c16:uniqueId val="{00000001-49E9-49F3-ABFD-D7AEF9880BBB}"/>
                </c:ext>
              </c:extLst>
            </c:dLbl>
            <c:dLbl>
              <c:idx val="1"/>
              <c:layout>
                <c:manualLayout>
                  <c:x val="1.655764012565262E-7"/>
                  <c:y val="0.39512631603235987"/>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5162347661432022"/>
                      <c:h val="0.36337226566179215"/>
                    </c:manualLayout>
                  </c15:layout>
                </c:ext>
                <c:ext xmlns:c16="http://schemas.microsoft.com/office/drawing/2014/chart" uri="{C3380CC4-5D6E-409C-BE32-E72D297353CC}">
                  <c16:uniqueId val="{00000003-49E9-49F3-ABFD-D7AEF9880BBB}"/>
                </c:ext>
              </c:extLst>
            </c:dLbl>
            <c:dLbl>
              <c:idx val="2"/>
              <c:layout>
                <c:manualLayout>
                  <c:x val="-3.9376717441222037E-2"/>
                  <c:y val="7.357450432384699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4392715433111439"/>
                      <c:h val="0.3029167449447529"/>
                    </c:manualLayout>
                  </c15:layout>
                </c:ext>
                <c:ext xmlns:c16="http://schemas.microsoft.com/office/drawing/2014/chart" uri="{C3380CC4-5D6E-409C-BE32-E72D297353CC}">
                  <c16:uniqueId val="{00000005-49E9-49F3-ABFD-D7AEF9880BBB}"/>
                </c:ext>
              </c:extLst>
            </c:dLbl>
            <c:dLbl>
              <c:idx val="3"/>
              <c:layout>
                <c:manualLayout>
                  <c:x val="0.12410265869339025"/>
                  <c:y val="3.9188287997603301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7967509936239837"/>
                      <c:h val="0.45061235482649536"/>
                    </c:manualLayout>
                  </c15:layout>
                </c:ext>
                <c:ext xmlns:c16="http://schemas.microsoft.com/office/drawing/2014/chart" uri="{C3380CC4-5D6E-409C-BE32-E72D297353CC}">
                  <c16:uniqueId val="{00000007-49E9-49F3-ABFD-D7AEF9880BBB}"/>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(Sheet1!$B$1,Sheet1!$E$1:$H$1)</c:f>
              <c:strCache>
                <c:ptCount val="5"/>
                <c:pt idx="0">
                  <c:v>就職者</c:v>
                </c:pt>
                <c:pt idx="1">
                  <c:v>4年生大学</c:v>
                </c:pt>
                <c:pt idx="2">
                  <c:v>短期大学</c:v>
                </c:pt>
                <c:pt idx="3">
                  <c:v>専修・各種学校等</c:v>
                </c:pt>
                <c:pt idx="4">
                  <c:v>その他</c:v>
                </c:pt>
              </c:strCache>
            </c:strRef>
          </c:cat>
          <c:val>
            <c:numRef>
              <c:f>(Sheet1!$B$2,Sheet1!$E$2:$H$2)</c:f>
              <c:numCache>
                <c:formatCode>#,##0"人"</c:formatCode>
                <c:ptCount val="5"/>
                <c:pt idx="0">
                  <c:v>1668</c:v>
                </c:pt>
                <c:pt idx="1">
                  <c:v>186</c:v>
                </c:pt>
                <c:pt idx="2">
                  <c:v>13</c:v>
                </c:pt>
                <c:pt idx="3">
                  <c:v>199</c:v>
                </c:pt>
                <c:pt idx="4">
                  <c:v>35</c:v>
                </c:pt>
              </c:numCache>
            </c:numRef>
          </c:val>
          <c:extLst xmlns:c15="http://schemas.microsoft.com/office/drawing/2012/chart">
            <c:ext xmlns:c16="http://schemas.microsoft.com/office/drawing/2014/chart" uri="{C3380CC4-5D6E-409C-BE32-E72D297353CC}">
              <c16:uniqueId val="{0000000A-49E9-49F3-ABFD-D7AEF9880BBB}"/>
            </c:ext>
          </c:extLst>
        </c:ser>
        <c:dLbls>
          <c:showLegendKey val="0"/>
          <c:showVal val="0"/>
          <c:showCatName val="0"/>
          <c:showSerName val="0"/>
          <c:showPercent val="0"/>
          <c:showBubbleSize val="0"/>
          <c:showLeaderLines val="1"/>
        </c:dLbls>
        <c:firstSliceAng val="0"/>
        <c:extLst/>
      </c:pieChart>
      <c:spPr>
        <a:noFill/>
        <a:ln>
          <a:noFill/>
        </a:ln>
        <a:effectLst/>
      </c:spPr>
    </c:plotArea>
    <c:plotVisOnly val="1"/>
    <c:dispBlanksAs val="gap"/>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t>職業別就職者数（全国）</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全国!$A$3:$B$3</c:f>
              <c:strCache>
                <c:ptCount val="2"/>
                <c:pt idx="0">
                  <c:v>普通科</c:v>
                </c:pt>
                <c:pt idx="1">
                  <c:v>計</c:v>
                </c:pt>
              </c:strCache>
            </c:strRef>
          </c:tx>
          <c:spPr>
            <a:pattFill prst="ltDnDiag">
              <a:fgClr>
                <a:schemeClr val="accent1"/>
              </a:fgClr>
              <a:bgClr>
                <a:schemeClr val="bg1"/>
              </a:bgClr>
            </a:pattFill>
            <a:ln>
              <a:noFill/>
            </a:ln>
            <a:effectLst/>
          </c:spPr>
          <c:invertIfNegative val="0"/>
          <c:cat>
            <c:strRef>
              <c:f>全国!$D$2:$O$2</c:f>
              <c:strCache>
                <c:ptCount val="12"/>
                <c:pt idx="0">
                  <c:v>専門的・技術的職業従事者</c:v>
                </c:pt>
                <c:pt idx="1">
                  <c:v>事務従事者</c:v>
                </c:pt>
                <c:pt idx="2">
                  <c:v>販売従事者</c:v>
                </c:pt>
                <c:pt idx="3">
                  <c:v>サービス職業従事者</c:v>
                </c:pt>
                <c:pt idx="4">
                  <c:v>保安職業従事者</c:v>
                </c:pt>
                <c:pt idx="5">
                  <c:v>農林業従事者</c:v>
                </c:pt>
                <c:pt idx="6">
                  <c:v>漁業従事者</c:v>
                </c:pt>
                <c:pt idx="7">
                  <c:v>生産工程従事者</c:v>
                </c:pt>
                <c:pt idx="8">
                  <c:v>輸送・機械運転従事者</c:v>
                </c:pt>
                <c:pt idx="9">
                  <c:v>建設・採掘従事者</c:v>
                </c:pt>
                <c:pt idx="10">
                  <c:v>運搬・清掃等従事者</c:v>
                </c:pt>
                <c:pt idx="11">
                  <c:v>左記以外のもの</c:v>
                </c:pt>
              </c:strCache>
            </c:strRef>
          </c:cat>
          <c:val>
            <c:numRef>
              <c:f>全国!$D$3:$O$3</c:f>
              <c:numCache>
                <c:formatCode>0;\-0;"－"</c:formatCode>
                <c:ptCount val="12"/>
                <c:pt idx="0">
                  <c:v>1661</c:v>
                </c:pt>
                <c:pt idx="1">
                  <c:v>5530</c:v>
                </c:pt>
                <c:pt idx="2">
                  <c:v>5934</c:v>
                </c:pt>
                <c:pt idx="3">
                  <c:v>9330</c:v>
                </c:pt>
                <c:pt idx="4">
                  <c:v>5579</c:v>
                </c:pt>
                <c:pt idx="5">
                  <c:v>356</c:v>
                </c:pt>
                <c:pt idx="6">
                  <c:v>118</c:v>
                </c:pt>
                <c:pt idx="7">
                  <c:v>15718</c:v>
                </c:pt>
                <c:pt idx="8">
                  <c:v>1652</c:v>
                </c:pt>
                <c:pt idx="9">
                  <c:v>2762</c:v>
                </c:pt>
                <c:pt idx="10">
                  <c:v>2162</c:v>
                </c:pt>
                <c:pt idx="11">
                  <c:v>1876</c:v>
                </c:pt>
              </c:numCache>
            </c:numRef>
          </c:val>
          <c:extLst>
            <c:ext xmlns:c16="http://schemas.microsoft.com/office/drawing/2014/chart" uri="{C3380CC4-5D6E-409C-BE32-E72D297353CC}">
              <c16:uniqueId val="{00000000-0E42-448C-BD25-DB7945A3017E}"/>
            </c:ext>
          </c:extLst>
        </c:ser>
        <c:ser>
          <c:idx val="1"/>
          <c:order val="1"/>
          <c:tx>
            <c:strRef>
              <c:f>全国!$A$4:$B$4</c:f>
              <c:strCache>
                <c:ptCount val="2"/>
                <c:pt idx="0">
                  <c:v>工業</c:v>
                </c:pt>
                <c:pt idx="1">
                  <c:v>計</c:v>
                </c:pt>
              </c:strCache>
            </c:strRef>
          </c:tx>
          <c:spPr>
            <a:pattFill prst="pct50">
              <a:fgClr>
                <a:schemeClr val="accent1"/>
              </a:fgClr>
              <a:bgClr>
                <a:schemeClr val="bg1"/>
              </a:bgClr>
            </a:pattFill>
            <a:ln>
              <a:noFill/>
            </a:ln>
            <a:effectLst/>
          </c:spPr>
          <c:invertIfNegative val="0"/>
          <c:cat>
            <c:strRef>
              <c:f>全国!$D$2:$O$2</c:f>
              <c:strCache>
                <c:ptCount val="12"/>
                <c:pt idx="0">
                  <c:v>専門的・技術的職業従事者</c:v>
                </c:pt>
                <c:pt idx="1">
                  <c:v>事務従事者</c:v>
                </c:pt>
                <c:pt idx="2">
                  <c:v>販売従事者</c:v>
                </c:pt>
                <c:pt idx="3">
                  <c:v>サービス職業従事者</c:v>
                </c:pt>
                <c:pt idx="4">
                  <c:v>保安職業従事者</c:v>
                </c:pt>
                <c:pt idx="5">
                  <c:v>農林業従事者</c:v>
                </c:pt>
                <c:pt idx="6">
                  <c:v>漁業従事者</c:v>
                </c:pt>
                <c:pt idx="7">
                  <c:v>生産工程従事者</c:v>
                </c:pt>
                <c:pt idx="8">
                  <c:v>輸送・機械運転従事者</c:v>
                </c:pt>
                <c:pt idx="9">
                  <c:v>建設・採掘従事者</c:v>
                </c:pt>
                <c:pt idx="10">
                  <c:v>運搬・清掃等従事者</c:v>
                </c:pt>
                <c:pt idx="11">
                  <c:v>左記以外のもの</c:v>
                </c:pt>
              </c:strCache>
            </c:strRef>
          </c:cat>
          <c:val>
            <c:numRef>
              <c:f>全国!$D$4:$O$4</c:f>
              <c:numCache>
                <c:formatCode>0;\-0;"－"</c:formatCode>
                <c:ptCount val="12"/>
                <c:pt idx="0">
                  <c:v>7321</c:v>
                </c:pt>
                <c:pt idx="1">
                  <c:v>1241</c:v>
                </c:pt>
                <c:pt idx="2">
                  <c:v>1082</c:v>
                </c:pt>
                <c:pt idx="3">
                  <c:v>1059</c:v>
                </c:pt>
                <c:pt idx="4">
                  <c:v>1413</c:v>
                </c:pt>
                <c:pt idx="5">
                  <c:v>95</c:v>
                </c:pt>
                <c:pt idx="6">
                  <c:v>61</c:v>
                </c:pt>
                <c:pt idx="7">
                  <c:v>26565</c:v>
                </c:pt>
                <c:pt idx="8">
                  <c:v>2190</c:v>
                </c:pt>
                <c:pt idx="9">
                  <c:v>6322</c:v>
                </c:pt>
                <c:pt idx="10">
                  <c:v>1324</c:v>
                </c:pt>
                <c:pt idx="11">
                  <c:v>786</c:v>
                </c:pt>
              </c:numCache>
            </c:numRef>
          </c:val>
          <c:extLst>
            <c:ext xmlns:c16="http://schemas.microsoft.com/office/drawing/2014/chart" uri="{C3380CC4-5D6E-409C-BE32-E72D297353CC}">
              <c16:uniqueId val="{00000001-0E42-448C-BD25-DB7945A3017E}"/>
            </c:ext>
          </c:extLst>
        </c:ser>
        <c:dLbls>
          <c:showLegendKey val="0"/>
          <c:showVal val="0"/>
          <c:showCatName val="0"/>
          <c:showSerName val="0"/>
          <c:showPercent val="0"/>
          <c:showBubbleSize val="0"/>
        </c:dLbls>
        <c:gapWidth val="150"/>
        <c:axId val="1290765039"/>
        <c:axId val="1290767119"/>
      </c:barChart>
      <c:catAx>
        <c:axId val="1290765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90767119"/>
        <c:crosses val="autoZero"/>
        <c:auto val="1"/>
        <c:lblAlgn val="ctr"/>
        <c:lblOffset val="100"/>
        <c:noMultiLvlLbl val="0"/>
      </c:catAx>
      <c:valAx>
        <c:axId val="1290767119"/>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9076503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showDLblsOverMax val="0"/>
  </c:chart>
  <c:spPr>
    <a:noFill/>
    <a:ln>
      <a:solidFill>
        <a:schemeClr val="tx1"/>
      </a:solid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0"/>
          <c:tx>
            <c:strRef>
              <c:f>Sheet1!$A$2</c:f>
              <c:strCache>
                <c:ptCount val="1"/>
                <c:pt idx="0">
                  <c:v>人数</c:v>
                </c:pt>
              </c:strCache>
            </c:strRef>
          </c:tx>
          <c:explosion val="2"/>
          <c:dPt>
            <c:idx val="0"/>
            <c:bubble3D val="0"/>
            <c:spPr>
              <a:solidFill>
                <a:schemeClr val="accent1"/>
              </a:solidFill>
              <a:ln>
                <a:noFill/>
              </a:ln>
              <a:effectLst/>
            </c:spPr>
            <c:extLst>
              <c:ext xmlns:c16="http://schemas.microsoft.com/office/drawing/2014/chart" uri="{C3380CC4-5D6E-409C-BE32-E72D297353CC}">
                <c16:uniqueId val="{00000001-829A-4AC1-BB0F-C938EDB236FD}"/>
              </c:ext>
            </c:extLst>
          </c:dPt>
          <c:dPt>
            <c:idx val="1"/>
            <c:bubble3D val="0"/>
            <c:spPr>
              <a:solidFill>
                <a:schemeClr val="accent2"/>
              </a:solidFill>
              <a:ln>
                <a:noFill/>
              </a:ln>
              <a:effectLst/>
            </c:spPr>
            <c:extLst>
              <c:ext xmlns:c16="http://schemas.microsoft.com/office/drawing/2014/chart" uri="{C3380CC4-5D6E-409C-BE32-E72D297353CC}">
                <c16:uniqueId val="{00000003-829A-4AC1-BB0F-C938EDB236FD}"/>
              </c:ext>
            </c:extLst>
          </c:dPt>
          <c:dLbls>
            <c:dLbl>
              <c:idx val="0"/>
              <c:layout>
                <c:manualLayout>
                  <c:x val="-0.16310585085243207"/>
                  <c:y val="-0.1501384155895604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53076068610079985"/>
                      <c:h val="0.35066707895590266"/>
                    </c:manualLayout>
                  </c15:layout>
                </c:ext>
                <c:ext xmlns:c16="http://schemas.microsoft.com/office/drawing/2014/chart" uri="{C3380CC4-5D6E-409C-BE32-E72D297353CC}">
                  <c16:uniqueId val="{00000001-829A-4AC1-BB0F-C938EDB236FD}"/>
                </c:ext>
              </c:extLst>
            </c:dLbl>
            <c:dLbl>
              <c:idx val="1"/>
              <c:layout>
                <c:manualLayout>
                  <c:x val="-0.23824061051054685"/>
                  <c:y val="2.6762791576700216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9848578305633137"/>
                      <c:h val="0.42679255980596964"/>
                    </c:manualLayout>
                  </c15:layout>
                </c:ext>
                <c:ext xmlns:c16="http://schemas.microsoft.com/office/drawing/2014/chart" uri="{C3380CC4-5D6E-409C-BE32-E72D297353CC}">
                  <c16:uniqueId val="{00000003-829A-4AC1-BB0F-C938EDB236FD}"/>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Sheet1!$C$1:$D$1</c:f>
              <c:strCache>
                <c:ptCount val="2"/>
                <c:pt idx="0">
                  <c:v>府内就職者</c:v>
                </c:pt>
                <c:pt idx="1">
                  <c:v>府外就職者</c:v>
                </c:pt>
              </c:strCache>
            </c:strRef>
          </c:cat>
          <c:val>
            <c:numRef>
              <c:f>Sheet1!$C$2:$D$2</c:f>
              <c:numCache>
                <c:formatCode>#,##0"人"</c:formatCode>
                <c:ptCount val="2"/>
                <c:pt idx="0">
                  <c:v>1412</c:v>
                </c:pt>
                <c:pt idx="1">
                  <c:v>256</c:v>
                </c:pt>
              </c:numCache>
            </c:numRef>
          </c:val>
          <c:extLst xmlns:c15="http://schemas.microsoft.com/office/drawing/2012/chart">
            <c:ext xmlns:c16="http://schemas.microsoft.com/office/drawing/2014/chart" uri="{C3380CC4-5D6E-409C-BE32-E72D297353CC}">
              <c16:uniqueId val="{00000004-829A-4AC1-BB0F-C938EDB236FD}"/>
            </c:ext>
          </c:extLst>
        </c:ser>
        <c:dLbls>
          <c:showLegendKey val="0"/>
          <c:showVal val="0"/>
          <c:showCatName val="0"/>
          <c:showSerName val="0"/>
          <c:showPercent val="0"/>
          <c:showBubbleSize val="0"/>
          <c:showLeaderLines val="1"/>
        </c:dLbls>
        <c:firstSliceAng val="0"/>
        <c:extLst/>
      </c:pieChart>
      <c:spPr>
        <a:noFill/>
        <a:ln>
          <a:noFill/>
        </a:ln>
        <a:effectLst/>
      </c:spPr>
    </c:plotArea>
    <c:plotVisOnly val="1"/>
    <c:dispBlanksAs val="gap"/>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0"/>
          <c:explosion val="3"/>
          <c:dPt>
            <c:idx val="0"/>
            <c:bubble3D val="0"/>
            <c:explosion val="7"/>
            <c:spPr>
              <a:solidFill>
                <a:schemeClr val="accent1"/>
              </a:solidFill>
              <a:ln>
                <a:noFill/>
              </a:ln>
              <a:effectLst/>
            </c:spPr>
            <c:extLst xmlns:c15="http://schemas.microsoft.com/office/drawing/2012/chart">
              <c:ext xmlns:c16="http://schemas.microsoft.com/office/drawing/2014/chart" uri="{C3380CC4-5D6E-409C-BE32-E72D297353CC}">
                <c16:uniqueId val="{00000001-F9AA-481A-91AD-BAA7CEF86EA4}"/>
              </c:ext>
            </c:extLst>
          </c:dPt>
          <c:dPt>
            <c:idx val="1"/>
            <c:bubble3D val="0"/>
            <c:spPr>
              <a:solidFill>
                <a:schemeClr val="accent2"/>
              </a:solidFill>
              <a:ln>
                <a:noFill/>
              </a:ln>
              <a:effectLst/>
            </c:spPr>
            <c:extLst>
              <c:ext xmlns:c16="http://schemas.microsoft.com/office/drawing/2014/chart" uri="{C3380CC4-5D6E-409C-BE32-E72D297353CC}">
                <c16:uniqueId val="{00000003-F9AA-481A-91AD-BAA7CEF86EA4}"/>
              </c:ext>
            </c:extLst>
          </c:dPt>
          <c:dPt>
            <c:idx val="2"/>
            <c:bubble3D val="0"/>
            <c:spPr>
              <a:solidFill>
                <a:schemeClr val="accent3"/>
              </a:solidFill>
              <a:ln>
                <a:noFill/>
              </a:ln>
              <a:effectLst/>
            </c:spPr>
            <c:extLst>
              <c:ext xmlns:c16="http://schemas.microsoft.com/office/drawing/2014/chart" uri="{C3380CC4-5D6E-409C-BE32-E72D297353CC}">
                <c16:uniqueId val="{00000005-F9AA-481A-91AD-BAA7CEF86EA4}"/>
              </c:ext>
            </c:extLst>
          </c:dPt>
          <c:dPt>
            <c:idx val="3"/>
            <c:bubble3D val="0"/>
            <c:spPr>
              <a:solidFill>
                <a:schemeClr val="accent4"/>
              </a:solidFill>
              <a:ln>
                <a:noFill/>
              </a:ln>
              <a:effectLst/>
            </c:spPr>
            <c:extLst>
              <c:ext xmlns:c16="http://schemas.microsoft.com/office/drawing/2014/chart" uri="{C3380CC4-5D6E-409C-BE32-E72D297353CC}">
                <c16:uniqueId val="{00000007-F9AA-481A-91AD-BAA7CEF86EA4}"/>
              </c:ext>
            </c:extLst>
          </c:dPt>
          <c:dPt>
            <c:idx val="4"/>
            <c:bubble3D val="0"/>
            <c:spPr>
              <a:solidFill>
                <a:schemeClr val="accent5"/>
              </a:solidFill>
              <a:ln>
                <a:noFill/>
              </a:ln>
              <a:effectLst/>
            </c:spPr>
            <c:extLst>
              <c:ext xmlns:c16="http://schemas.microsoft.com/office/drawing/2014/chart" uri="{C3380CC4-5D6E-409C-BE32-E72D297353CC}">
                <c16:uniqueId val="{00000009-F9AA-481A-91AD-BAA7CEF86EA4}"/>
              </c:ext>
            </c:extLst>
          </c:dPt>
          <c:dLbls>
            <c:dLbl>
              <c:idx val="0"/>
              <c:layout>
                <c:manualLayout>
                  <c:x val="-0.19241941522714343"/>
                  <c:y val="-0.24821656128447619"/>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680646106312401"/>
                      <c:h val="0.35175314869577567"/>
                    </c:manualLayout>
                  </c15:layout>
                </c:ext>
                <c:ext xmlns:c16="http://schemas.microsoft.com/office/drawing/2014/chart" uri="{C3380CC4-5D6E-409C-BE32-E72D297353CC}">
                  <c16:uniqueId val="{00000001-F9AA-481A-91AD-BAA7CEF86EA4}"/>
                </c:ext>
              </c:extLst>
            </c:dLbl>
            <c:dLbl>
              <c:idx val="1"/>
              <c:layout>
                <c:manualLayout>
                  <c:x val="1.8487214526292421E-2"/>
                  <c:y val="0.2178085311749809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085053924075048"/>
                      <c:h val="0.34877691898708596"/>
                    </c:manualLayout>
                  </c15:layout>
                </c:ext>
                <c:ext xmlns:c16="http://schemas.microsoft.com/office/drawing/2014/chart" uri="{C3380CC4-5D6E-409C-BE32-E72D297353CC}">
                  <c16:uniqueId val="{00000003-F9AA-481A-91AD-BAA7CEF86EA4}"/>
                </c:ext>
              </c:extLst>
            </c:dLbl>
            <c:dLbl>
              <c:idx val="2"/>
              <c:layout>
                <c:manualLayout>
                  <c:x val="1.7398154682121795E-7"/>
                  <c:y val="4.8995163709018782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4495550417029793"/>
                      <c:h val="0.32155127728771887"/>
                    </c:manualLayout>
                  </c15:layout>
                </c:ext>
                <c:ext xmlns:c16="http://schemas.microsoft.com/office/drawing/2014/chart" uri="{C3380CC4-5D6E-409C-BE32-E72D297353CC}">
                  <c16:uniqueId val="{00000005-F9AA-481A-91AD-BAA7CEF86EA4}"/>
                </c:ext>
              </c:extLst>
            </c:dLbl>
            <c:dLbl>
              <c:idx val="3"/>
              <c:layout>
                <c:manualLayout>
                  <c:x val="0.1905060147133481"/>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495773961049477"/>
                      <c:h val="0.43620366667984878"/>
                    </c:manualLayout>
                  </c15:layout>
                </c:ext>
                <c:ext xmlns:c16="http://schemas.microsoft.com/office/drawing/2014/chart" uri="{C3380CC4-5D6E-409C-BE32-E72D297353CC}">
                  <c16:uniqueId val="{00000007-F9AA-481A-91AD-BAA7CEF86EA4}"/>
                </c:ext>
              </c:extLst>
            </c:dLbl>
            <c:dLbl>
              <c:idx val="4"/>
              <c:layout>
                <c:manualLayout>
                  <c:x val="0.40106922099414438"/>
                  <c:y val="4.98424859705175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0748308551401803"/>
                      <c:h val="0.29157618816441111"/>
                    </c:manualLayout>
                  </c15:layout>
                </c:ext>
                <c:ext xmlns:c16="http://schemas.microsoft.com/office/drawing/2014/chart" uri="{C3380CC4-5D6E-409C-BE32-E72D297353CC}">
                  <c16:uniqueId val="{00000009-F9AA-481A-91AD-BAA7CEF86EA4}"/>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(Sheet1!$B$1,Sheet1!$E$1:$H$1)</c:f>
              <c:strCache>
                <c:ptCount val="5"/>
                <c:pt idx="0">
                  <c:v>就職者</c:v>
                </c:pt>
                <c:pt idx="1">
                  <c:v>4年生大学</c:v>
                </c:pt>
                <c:pt idx="2">
                  <c:v>短期大学</c:v>
                </c:pt>
                <c:pt idx="3">
                  <c:v>専修・各種学校等</c:v>
                </c:pt>
                <c:pt idx="4">
                  <c:v>その他</c:v>
                </c:pt>
              </c:strCache>
            </c:strRef>
          </c:cat>
          <c:val>
            <c:numRef>
              <c:f>(Sheet1!$B$2,Sheet1!$E$2:$H$2)</c:f>
              <c:numCache>
                <c:formatCode>#,##0"人"</c:formatCode>
                <c:ptCount val="5"/>
                <c:pt idx="0">
                  <c:v>1680</c:v>
                </c:pt>
                <c:pt idx="1">
                  <c:v>163</c:v>
                </c:pt>
                <c:pt idx="2">
                  <c:v>9</c:v>
                </c:pt>
                <c:pt idx="3">
                  <c:v>249</c:v>
                </c:pt>
                <c:pt idx="4">
                  <c:v>73</c:v>
                </c:pt>
              </c:numCache>
            </c:numRef>
          </c:val>
          <c:extLst xmlns:c15="http://schemas.microsoft.com/office/drawing/2012/chart">
            <c:ext xmlns:c16="http://schemas.microsoft.com/office/drawing/2014/chart" uri="{C3380CC4-5D6E-409C-BE32-E72D297353CC}">
              <c16:uniqueId val="{0000000A-F9AA-481A-91AD-BAA7CEF86EA4}"/>
            </c:ext>
          </c:extLst>
        </c:ser>
        <c:dLbls>
          <c:showLegendKey val="0"/>
          <c:showVal val="0"/>
          <c:showCatName val="0"/>
          <c:showSerName val="0"/>
          <c:showPercent val="0"/>
          <c:showBubbleSize val="0"/>
          <c:showLeaderLines val="1"/>
        </c:dLbls>
        <c:firstSliceAng val="0"/>
        <c:extLst/>
      </c:pieChart>
      <c:spPr>
        <a:noFill/>
        <a:ln>
          <a:noFill/>
        </a:ln>
        <a:effectLst/>
      </c:spPr>
    </c:plotArea>
    <c:plotVisOnly val="1"/>
    <c:dispBlanksAs val="gap"/>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0"/>
          <c:tx>
            <c:strRef>
              <c:f>Sheet1!$A$2</c:f>
              <c:strCache>
                <c:ptCount val="1"/>
                <c:pt idx="0">
                  <c:v>人数</c:v>
                </c:pt>
              </c:strCache>
            </c:strRef>
          </c:tx>
          <c:explosion val="2"/>
          <c:dPt>
            <c:idx val="0"/>
            <c:bubble3D val="0"/>
            <c:spPr>
              <a:solidFill>
                <a:schemeClr val="accent1"/>
              </a:solidFill>
              <a:ln>
                <a:noFill/>
              </a:ln>
              <a:effectLst/>
            </c:spPr>
            <c:extLst>
              <c:ext xmlns:c16="http://schemas.microsoft.com/office/drawing/2014/chart" uri="{C3380CC4-5D6E-409C-BE32-E72D297353CC}">
                <c16:uniqueId val="{00000001-86B2-4F78-A0B2-5861E98F4DB5}"/>
              </c:ext>
            </c:extLst>
          </c:dPt>
          <c:dPt>
            <c:idx val="1"/>
            <c:bubble3D val="0"/>
            <c:spPr>
              <a:solidFill>
                <a:schemeClr val="accent2"/>
              </a:solidFill>
              <a:ln>
                <a:noFill/>
              </a:ln>
              <a:effectLst/>
            </c:spPr>
            <c:extLst>
              <c:ext xmlns:c16="http://schemas.microsoft.com/office/drawing/2014/chart" uri="{C3380CC4-5D6E-409C-BE32-E72D297353CC}">
                <c16:uniqueId val="{00000003-86B2-4F78-A0B2-5861E98F4DB5}"/>
              </c:ext>
            </c:extLst>
          </c:dPt>
          <c:dLbls>
            <c:dLbl>
              <c:idx val="0"/>
              <c:layout>
                <c:manualLayout>
                  <c:x val="-0.18243066739473127"/>
                  <c:y val="-0.1494657695708338"/>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49211105301620145"/>
                      <c:h val="0.35201237099335592"/>
                    </c:manualLayout>
                  </c15:layout>
                </c:ext>
                <c:ext xmlns:c16="http://schemas.microsoft.com/office/drawing/2014/chart" uri="{C3380CC4-5D6E-409C-BE32-E72D297353CC}">
                  <c16:uniqueId val="{00000001-86B2-4F78-A0B2-5861E98F4DB5}"/>
                </c:ext>
              </c:extLst>
            </c:dLbl>
            <c:dLbl>
              <c:idx val="1"/>
              <c:layout>
                <c:manualLayout>
                  <c:x val="2.2005793414982912E-2"/>
                  <c:y val="7.6213674209452006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6997240178940022"/>
                      <c:h val="0.39978531003496609"/>
                    </c:manualLayout>
                  </c15:layout>
                </c:ext>
                <c:ext xmlns:c16="http://schemas.microsoft.com/office/drawing/2014/chart" uri="{C3380CC4-5D6E-409C-BE32-E72D297353CC}">
                  <c16:uniqueId val="{00000003-86B2-4F78-A0B2-5861E98F4DB5}"/>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Sheet1!$C$1:$D$1</c:f>
              <c:strCache>
                <c:ptCount val="2"/>
                <c:pt idx="0">
                  <c:v>府内就職者</c:v>
                </c:pt>
                <c:pt idx="1">
                  <c:v>府外就職者</c:v>
                </c:pt>
              </c:strCache>
            </c:strRef>
          </c:cat>
          <c:val>
            <c:numRef>
              <c:f>Sheet1!$C$2:$D$2</c:f>
              <c:numCache>
                <c:formatCode>#,##0"人"</c:formatCode>
                <c:ptCount val="2"/>
                <c:pt idx="0">
                  <c:v>1451</c:v>
                </c:pt>
                <c:pt idx="1">
                  <c:v>229</c:v>
                </c:pt>
              </c:numCache>
            </c:numRef>
          </c:val>
          <c:extLst xmlns:c15="http://schemas.microsoft.com/office/drawing/2012/chart">
            <c:ext xmlns:c16="http://schemas.microsoft.com/office/drawing/2014/chart" uri="{C3380CC4-5D6E-409C-BE32-E72D297353CC}">
              <c16:uniqueId val="{00000004-86B2-4F78-A0B2-5861E98F4DB5}"/>
            </c:ext>
          </c:extLst>
        </c:ser>
        <c:dLbls>
          <c:showLegendKey val="0"/>
          <c:showVal val="0"/>
          <c:showCatName val="0"/>
          <c:showSerName val="0"/>
          <c:showPercent val="0"/>
          <c:showBubbleSize val="0"/>
          <c:showLeaderLines val="1"/>
        </c:dLbls>
        <c:firstSliceAng val="0"/>
        <c:extLst/>
      </c:pieChart>
      <c:spPr>
        <a:noFill/>
        <a:ln>
          <a:noFill/>
        </a:ln>
        <a:effectLst/>
      </c:spPr>
    </c:plotArea>
    <c:plotVisOnly val="1"/>
    <c:dispBlanksAs val="gap"/>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0"/>
          <c:explosion val="3"/>
          <c:dPt>
            <c:idx val="0"/>
            <c:bubble3D val="0"/>
            <c:explosion val="7"/>
            <c:spPr>
              <a:solidFill>
                <a:schemeClr val="accent1"/>
              </a:solidFill>
              <a:ln>
                <a:noFill/>
              </a:ln>
              <a:effectLst/>
            </c:spPr>
            <c:extLst xmlns:c15="http://schemas.microsoft.com/office/drawing/2012/chart">
              <c:ext xmlns:c16="http://schemas.microsoft.com/office/drawing/2014/chart" uri="{C3380CC4-5D6E-409C-BE32-E72D297353CC}">
                <c16:uniqueId val="{00000001-8B30-4339-A816-1BC34D68BEE0}"/>
              </c:ext>
            </c:extLst>
          </c:dPt>
          <c:dPt>
            <c:idx val="1"/>
            <c:bubble3D val="0"/>
            <c:spPr>
              <a:solidFill>
                <a:schemeClr val="accent2"/>
              </a:solidFill>
              <a:ln>
                <a:noFill/>
              </a:ln>
              <a:effectLst/>
            </c:spPr>
            <c:extLst>
              <c:ext xmlns:c16="http://schemas.microsoft.com/office/drawing/2014/chart" uri="{C3380CC4-5D6E-409C-BE32-E72D297353CC}">
                <c16:uniqueId val="{00000003-8B30-4339-A816-1BC34D68BEE0}"/>
              </c:ext>
            </c:extLst>
          </c:dPt>
          <c:dPt>
            <c:idx val="2"/>
            <c:bubble3D val="0"/>
            <c:spPr>
              <a:solidFill>
                <a:schemeClr val="accent3"/>
              </a:solidFill>
              <a:ln>
                <a:noFill/>
              </a:ln>
              <a:effectLst/>
            </c:spPr>
            <c:extLst>
              <c:ext xmlns:c16="http://schemas.microsoft.com/office/drawing/2014/chart" uri="{C3380CC4-5D6E-409C-BE32-E72D297353CC}">
                <c16:uniqueId val="{00000005-8B30-4339-A816-1BC34D68BEE0}"/>
              </c:ext>
            </c:extLst>
          </c:dPt>
          <c:dPt>
            <c:idx val="3"/>
            <c:bubble3D val="0"/>
            <c:spPr>
              <a:solidFill>
                <a:schemeClr val="accent4"/>
              </a:solidFill>
              <a:ln>
                <a:noFill/>
              </a:ln>
              <a:effectLst/>
            </c:spPr>
            <c:extLst>
              <c:ext xmlns:c16="http://schemas.microsoft.com/office/drawing/2014/chart" uri="{C3380CC4-5D6E-409C-BE32-E72D297353CC}">
                <c16:uniqueId val="{00000007-8B30-4339-A816-1BC34D68BEE0}"/>
              </c:ext>
            </c:extLst>
          </c:dPt>
          <c:dPt>
            <c:idx val="4"/>
            <c:bubble3D val="0"/>
            <c:spPr>
              <a:solidFill>
                <a:schemeClr val="accent5"/>
              </a:solidFill>
              <a:ln>
                <a:noFill/>
              </a:ln>
              <a:effectLst/>
            </c:spPr>
            <c:extLst>
              <c:ext xmlns:c16="http://schemas.microsoft.com/office/drawing/2014/chart" uri="{C3380CC4-5D6E-409C-BE32-E72D297353CC}">
                <c16:uniqueId val="{00000009-8B30-4339-A816-1BC34D68BEE0}"/>
              </c:ext>
            </c:extLst>
          </c:dPt>
          <c:dLbls>
            <c:dLbl>
              <c:idx val="0"/>
              <c:layout>
                <c:manualLayout>
                  <c:x val="-0.1705782573614997"/>
                  <c:y val="-0.24776766418498788"/>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2831353815211661"/>
                      <c:h val="0.30846453750394459"/>
                    </c:manualLayout>
                  </c15:layout>
                </c:ext>
                <c:ext xmlns:c16="http://schemas.microsoft.com/office/drawing/2014/chart" uri="{C3380CC4-5D6E-409C-BE32-E72D297353CC}">
                  <c16:uniqueId val="{00000001-8B30-4339-A816-1BC34D68BEE0}"/>
                </c:ext>
              </c:extLst>
            </c:dLbl>
            <c:dLbl>
              <c:idx val="1"/>
              <c:layout>
                <c:manualLayout>
                  <c:x val="3.7314099076412037E-3"/>
                  <c:y val="0.30820840838094121"/>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6026247214328668"/>
                      <c:h val="0.32188141242571"/>
                    </c:manualLayout>
                  </c15:layout>
                </c:ext>
                <c:ext xmlns:c16="http://schemas.microsoft.com/office/drawing/2014/chart" uri="{C3380CC4-5D6E-409C-BE32-E72D297353CC}">
                  <c16:uniqueId val="{00000003-8B30-4339-A816-1BC34D68BEE0}"/>
                </c:ext>
              </c:extLst>
            </c:dLbl>
            <c:dLbl>
              <c:idx val="2"/>
              <c:layout>
                <c:manualLayout>
                  <c:x val="-7.1073993157734269E-3"/>
                  <c:y val="1.7534624746756183E-7"/>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310401692542739"/>
                      <c:h val="0.33737494743996227"/>
                    </c:manualLayout>
                  </c15:layout>
                </c:ext>
                <c:ext xmlns:c16="http://schemas.microsoft.com/office/drawing/2014/chart" uri="{C3380CC4-5D6E-409C-BE32-E72D297353CC}">
                  <c16:uniqueId val="{00000005-8B30-4339-A816-1BC34D68BEE0}"/>
                </c:ext>
              </c:extLst>
            </c:dLbl>
            <c:dLbl>
              <c:idx val="3"/>
              <c:layout>
                <c:manualLayout>
                  <c:x val="0.13607989718072369"/>
                  <c:y val="1.0636854063877233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5029351669213007"/>
                      <c:h val="0.41776594151641538"/>
                    </c:manualLayout>
                  </c15:layout>
                </c:ext>
                <c:ext xmlns:c16="http://schemas.microsoft.com/office/drawing/2014/chart" uri="{C3380CC4-5D6E-409C-BE32-E72D297353CC}">
                  <c16:uniqueId val="{00000007-8B30-4339-A816-1BC34D68BEE0}"/>
                </c:ext>
              </c:extLst>
            </c:dLbl>
            <c:dLbl>
              <c:idx val="4"/>
              <c:layout>
                <c:manualLayout>
                  <c:x val="0.38249848819953391"/>
                  <c:y val="4.6455291736363881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9575819951723453"/>
                      <c:h val="0.29268826351223026"/>
                    </c:manualLayout>
                  </c15:layout>
                </c:ext>
                <c:ext xmlns:c16="http://schemas.microsoft.com/office/drawing/2014/chart" uri="{C3380CC4-5D6E-409C-BE32-E72D297353CC}">
                  <c16:uniqueId val="{00000009-8B30-4339-A816-1BC34D68BEE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(Sheet1!$B$1,Sheet1!$E$1:$H$1)</c:f>
              <c:strCache>
                <c:ptCount val="5"/>
                <c:pt idx="0">
                  <c:v>就職者</c:v>
                </c:pt>
                <c:pt idx="1">
                  <c:v>4年生大学</c:v>
                </c:pt>
                <c:pt idx="2">
                  <c:v>短期大学</c:v>
                </c:pt>
                <c:pt idx="3">
                  <c:v>専修・各種学校等</c:v>
                </c:pt>
                <c:pt idx="4">
                  <c:v>その他</c:v>
                </c:pt>
              </c:strCache>
            </c:strRef>
          </c:cat>
          <c:val>
            <c:numRef>
              <c:f>(Sheet1!$B$2,Sheet1!$E$2:$H$2)</c:f>
              <c:numCache>
                <c:formatCode>#,##0"人"</c:formatCode>
                <c:ptCount val="5"/>
                <c:pt idx="0">
                  <c:v>1858</c:v>
                </c:pt>
                <c:pt idx="1">
                  <c:v>186</c:v>
                </c:pt>
                <c:pt idx="2">
                  <c:v>17</c:v>
                </c:pt>
                <c:pt idx="3">
                  <c:v>184</c:v>
                </c:pt>
                <c:pt idx="4">
                  <c:v>75</c:v>
                </c:pt>
              </c:numCache>
            </c:numRef>
          </c:val>
          <c:extLst xmlns:c15="http://schemas.microsoft.com/office/drawing/2012/chart">
            <c:ext xmlns:c16="http://schemas.microsoft.com/office/drawing/2014/chart" uri="{C3380CC4-5D6E-409C-BE32-E72D297353CC}">
              <c16:uniqueId val="{0000000A-8B30-4339-A816-1BC34D68BEE0}"/>
            </c:ext>
          </c:extLst>
        </c:ser>
        <c:dLbls>
          <c:showLegendKey val="0"/>
          <c:showVal val="0"/>
          <c:showCatName val="0"/>
          <c:showSerName val="0"/>
          <c:showPercent val="0"/>
          <c:showBubbleSize val="0"/>
          <c:showLeaderLines val="1"/>
        </c:dLbls>
        <c:firstSliceAng val="0"/>
        <c:extLst/>
      </c:pieChart>
      <c:spPr>
        <a:noFill/>
        <a:ln>
          <a:noFill/>
        </a:ln>
        <a:effectLst/>
      </c:spPr>
    </c:plotArea>
    <c:plotVisOnly val="1"/>
    <c:dispBlanksAs val="gap"/>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0"/>
          <c:tx>
            <c:strRef>
              <c:f>Sheet1!$A$2</c:f>
              <c:strCache>
                <c:ptCount val="1"/>
                <c:pt idx="0">
                  <c:v>人数</c:v>
                </c:pt>
              </c:strCache>
            </c:strRef>
          </c:tx>
          <c:explosion val="2"/>
          <c:dPt>
            <c:idx val="0"/>
            <c:bubble3D val="0"/>
            <c:spPr>
              <a:solidFill>
                <a:schemeClr val="accent1"/>
              </a:solidFill>
              <a:ln>
                <a:noFill/>
              </a:ln>
              <a:effectLst/>
            </c:spPr>
            <c:extLst>
              <c:ext xmlns:c16="http://schemas.microsoft.com/office/drawing/2014/chart" uri="{C3380CC4-5D6E-409C-BE32-E72D297353CC}">
                <c16:uniqueId val="{00000001-AE5A-4E9C-ACAA-65C92E9524A7}"/>
              </c:ext>
            </c:extLst>
          </c:dPt>
          <c:dPt>
            <c:idx val="1"/>
            <c:bubble3D val="0"/>
            <c:spPr>
              <a:solidFill>
                <a:schemeClr val="accent2"/>
              </a:solidFill>
              <a:ln>
                <a:noFill/>
              </a:ln>
              <a:effectLst/>
            </c:spPr>
            <c:extLst>
              <c:ext xmlns:c16="http://schemas.microsoft.com/office/drawing/2014/chart" uri="{C3380CC4-5D6E-409C-BE32-E72D297353CC}">
                <c16:uniqueId val="{00000003-AE5A-4E9C-ACAA-65C92E9524A7}"/>
              </c:ext>
            </c:extLst>
          </c:dPt>
          <c:dLbls>
            <c:dLbl>
              <c:idx val="0"/>
              <c:layout>
                <c:manualLayout>
                  <c:x val="-0.25670027195095357"/>
                  <c:y val="-0.15506213986801254"/>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4357184390375678"/>
                      <c:h val="0.34081963039899843"/>
                    </c:manualLayout>
                  </c15:layout>
                </c:ext>
                <c:ext xmlns:c16="http://schemas.microsoft.com/office/drawing/2014/chart" uri="{C3380CC4-5D6E-409C-BE32-E72D297353CC}">
                  <c16:uniqueId val="{00000001-AE5A-4E9C-ACAA-65C92E9524A7}"/>
                </c:ext>
              </c:extLst>
            </c:dLbl>
            <c:dLbl>
              <c:idx val="1"/>
              <c:layout>
                <c:manualLayout>
                  <c:x val="1.5689678744562147E-2"/>
                  <c:y val="6.1840993115843887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8831954892791315"/>
                      <c:h val="0.37248412132566433"/>
                    </c:manualLayout>
                  </c15:layout>
                </c:ext>
                <c:ext xmlns:c16="http://schemas.microsoft.com/office/drawing/2014/chart" uri="{C3380CC4-5D6E-409C-BE32-E72D297353CC}">
                  <c16:uniqueId val="{00000003-AE5A-4E9C-ACAA-65C92E9524A7}"/>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Sheet1!$C$1:$D$1</c:f>
              <c:strCache>
                <c:ptCount val="2"/>
                <c:pt idx="0">
                  <c:v>府内就職者</c:v>
                </c:pt>
                <c:pt idx="1">
                  <c:v>府外就職者</c:v>
                </c:pt>
              </c:strCache>
            </c:strRef>
          </c:cat>
          <c:val>
            <c:numRef>
              <c:f>Sheet1!$C$2:$D$2</c:f>
              <c:numCache>
                <c:formatCode>#,##0"人"</c:formatCode>
                <c:ptCount val="2"/>
                <c:pt idx="0">
                  <c:v>1349</c:v>
                </c:pt>
                <c:pt idx="1">
                  <c:v>509</c:v>
                </c:pt>
              </c:numCache>
            </c:numRef>
          </c:val>
          <c:extLst xmlns:c15="http://schemas.microsoft.com/office/drawing/2012/chart">
            <c:ext xmlns:c16="http://schemas.microsoft.com/office/drawing/2014/chart" uri="{C3380CC4-5D6E-409C-BE32-E72D297353CC}">
              <c16:uniqueId val="{00000004-AE5A-4E9C-ACAA-65C92E9524A7}"/>
            </c:ext>
          </c:extLst>
        </c:ser>
        <c:dLbls>
          <c:showLegendKey val="0"/>
          <c:showVal val="0"/>
          <c:showCatName val="0"/>
          <c:showSerName val="0"/>
          <c:showPercent val="0"/>
          <c:showBubbleSize val="0"/>
          <c:showLeaderLines val="1"/>
        </c:dLbls>
        <c:firstSliceAng val="0"/>
        <c:extLst/>
      </c:pieChart>
      <c:spPr>
        <a:noFill/>
        <a:ln>
          <a:noFill/>
        </a:ln>
        <a:effectLst/>
      </c:spPr>
    </c:plotArea>
    <c:plotVisOnly val="1"/>
    <c:dispBlanksAs val="gap"/>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t>産業別就職者割合</a:t>
            </a:r>
          </a:p>
        </c:rich>
      </c:tx>
      <c:layout>
        <c:manualLayout>
          <c:xMode val="edge"/>
          <c:yMode val="edge"/>
          <c:x val="0.37855240118431571"/>
          <c:y val="2.517117389237915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percentStacked"/>
        <c:varyColors val="0"/>
        <c:ser>
          <c:idx val="0"/>
          <c:order val="0"/>
          <c:tx>
            <c:strRef>
              <c:f>Sheet1!$B$1</c:f>
              <c:strCache>
                <c:ptCount val="1"/>
                <c:pt idx="0">
                  <c:v>製造業</c:v>
                </c:pt>
              </c:strCache>
            </c:strRef>
          </c:tx>
          <c:spPr>
            <a:pattFill prst="pct60">
              <a:fgClr>
                <a:schemeClr val="accent1"/>
              </a:fgClr>
              <a:bgClr>
                <a:schemeClr val="bg1"/>
              </a:bgClr>
            </a:pattFill>
            <a:ln>
              <a:noFill/>
            </a:ln>
            <a:effectLst/>
          </c:spPr>
          <c:invertIfNegative val="0"/>
          <c:dLbls>
            <c:dLbl>
              <c:idx val="0"/>
              <c:tx>
                <c:rich>
                  <a:bodyPr/>
                  <a:lstStyle/>
                  <a:p>
                    <a:r>
                      <a:rPr lang="ja-JP" altLang="en-US" smtClean="0"/>
                      <a:t>製造業</a:t>
                    </a:r>
                  </a:p>
                  <a:p>
                    <a:fld id="{D09D6155-853D-4F34-9017-8C65D33826F4}"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B46-429E-AF91-7667F318FAF8}"/>
                </c:ext>
              </c:extLst>
            </c:dLbl>
            <c:dLbl>
              <c:idx val="1"/>
              <c:tx>
                <c:rich>
                  <a:bodyPr/>
                  <a:lstStyle/>
                  <a:p>
                    <a:r>
                      <a:rPr lang="ja-JP" altLang="en-US" smtClean="0"/>
                      <a:t>製造業</a:t>
                    </a:r>
                  </a:p>
                  <a:p>
                    <a:fld id="{847359AB-0E67-4B78-879B-1D54FA2D1AE7}"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46-429E-AF91-7667F318FAF8}"/>
                </c:ext>
              </c:extLst>
            </c:dLbl>
            <c:dLbl>
              <c:idx val="2"/>
              <c:tx>
                <c:rich>
                  <a:bodyPr/>
                  <a:lstStyle/>
                  <a:p>
                    <a:r>
                      <a:rPr lang="ja-JP" altLang="en-US" smtClean="0"/>
                      <a:t>製造業</a:t>
                    </a:r>
                  </a:p>
                  <a:p>
                    <a:fld id="{FE4C7495-5BDD-483F-90BC-743F2C1ABA74}"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46-429E-AF91-7667F318FAF8}"/>
                </c:ext>
              </c:extLst>
            </c:dLbl>
            <c:dLbl>
              <c:idx val="3"/>
              <c:tx>
                <c:rich>
                  <a:bodyPr/>
                  <a:lstStyle/>
                  <a:p>
                    <a:r>
                      <a:rPr lang="ja-JP" altLang="en-US" smtClean="0"/>
                      <a:t>製造業</a:t>
                    </a:r>
                  </a:p>
                  <a:p>
                    <a:fld id="{40C113A4-91AC-4699-8AE9-11E4848B1559}"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B46-429E-AF91-7667F318FAF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H29</c:v>
                </c:pt>
                <c:pt idx="1">
                  <c:v>H30</c:v>
                </c:pt>
                <c:pt idx="2">
                  <c:v>R1</c:v>
                </c:pt>
                <c:pt idx="3">
                  <c:v>R2</c:v>
                </c:pt>
              </c:strCache>
            </c:strRef>
          </c:cat>
          <c:val>
            <c:numRef>
              <c:f>Sheet1!$B$2:$B$5</c:f>
              <c:numCache>
                <c:formatCode>General</c:formatCode>
                <c:ptCount val="4"/>
                <c:pt idx="0">
                  <c:v>54.6</c:v>
                </c:pt>
                <c:pt idx="1">
                  <c:v>54.6</c:v>
                </c:pt>
                <c:pt idx="2">
                  <c:v>52</c:v>
                </c:pt>
                <c:pt idx="3">
                  <c:v>49.4</c:v>
                </c:pt>
              </c:numCache>
            </c:numRef>
          </c:val>
          <c:extLst>
            <c:ext xmlns:c16="http://schemas.microsoft.com/office/drawing/2014/chart" uri="{C3380CC4-5D6E-409C-BE32-E72D297353CC}">
              <c16:uniqueId val="{00000000-E2F4-4CAC-8B9A-FA4EE6EF7C66}"/>
            </c:ext>
          </c:extLst>
        </c:ser>
        <c:ser>
          <c:idx val="1"/>
          <c:order val="1"/>
          <c:tx>
            <c:strRef>
              <c:f>Sheet1!$C$1</c:f>
              <c:strCache>
                <c:ptCount val="1"/>
                <c:pt idx="0">
                  <c:v>建設業</c:v>
                </c:pt>
              </c:strCache>
            </c:strRef>
          </c:tx>
          <c:spPr>
            <a:pattFill prst="dkUpDiag">
              <a:fgClr>
                <a:schemeClr val="accent1"/>
              </a:fgClr>
              <a:bgClr>
                <a:schemeClr val="bg1"/>
              </a:bgClr>
            </a:pattFill>
            <a:ln>
              <a:noFill/>
            </a:ln>
            <a:effectLst/>
          </c:spPr>
          <c:invertIfNegative val="0"/>
          <c:dLbls>
            <c:dLbl>
              <c:idx val="0"/>
              <c:tx>
                <c:rich>
                  <a:bodyPr/>
                  <a:lstStyle/>
                  <a:p>
                    <a:r>
                      <a:rPr lang="ja-JP" altLang="en-US" smtClean="0"/>
                      <a:t>建設業</a:t>
                    </a:r>
                  </a:p>
                  <a:p>
                    <a:fld id="{8A3CAE77-9212-4D81-943D-BEEE12030F96}"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B46-429E-AF91-7667F318FAF8}"/>
                </c:ext>
              </c:extLst>
            </c:dLbl>
            <c:dLbl>
              <c:idx val="1"/>
              <c:tx>
                <c:rich>
                  <a:bodyPr/>
                  <a:lstStyle/>
                  <a:p>
                    <a:r>
                      <a:rPr lang="ja-JP" altLang="en-US" smtClean="0"/>
                      <a:t>建設業</a:t>
                    </a:r>
                  </a:p>
                  <a:p>
                    <a:fld id="{F79D39D9-B3EE-4502-BAC1-411ABE2F199D}"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B46-429E-AF91-7667F318FAF8}"/>
                </c:ext>
              </c:extLst>
            </c:dLbl>
            <c:dLbl>
              <c:idx val="2"/>
              <c:tx>
                <c:rich>
                  <a:bodyPr/>
                  <a:lstStyle/>
                  <a:p>
                    <a:r>
                      <a:rPr lang="ja-JP" altLang="en-US" smtClean="0"/>
                      <a:t>建設業</a:t>
                    </a:r>
                  </a:p>
                  <a:p>
                    <a:fld id="{E28C9373-D3ED-4C75-9053-DC807E95B6DA}"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B46-429E-AF91-7667F318FAF8}"/>
                </c:ext>
              </c:extLst>
            </c:dLbl>
            <c:dLbl>
              <c:idx val="3"/>
              <c:tx>
                <c:rich>
                  <a:bodyPr/>
                  <a:lstStyle/>
                  <a:p>
                    <a:r>
                      <a:rPr lang="ja-JP" altLang="en-US" smtClean="0"/>
                      <a:t>建設業</a:t>
                    </a:r>
                  </a:p>
                  <a:p>
                    <a:fld id="{6C687CB1-36A4-4A92-B4D5-DD2F1932D1F0}"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B46-429E-AF91-7667F318FAF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H29</c:v>
                </c:pt>
                <c:pt idx="1">
                  <c:v>H30</c:v>
                </c:pt>
                <c:pt idx="2">
                  <c:v>R1</c:v>
                </c:pt>
                <c:pt idx="3">
                  <c:v>R2</c:v>
                </c:pt>
              </c:strCache>
            </c:strRef>
          </c:cat>
          <c:val>
            <c:numRef>
              <c:f>Sheet1!$C$2:$C$5</c:f>
              <c:numCache>
                <c:formatCode>General</c:formatCode>
                <c:ptCount val="4"/>
                <c:pt idx="0">
                  <c:v>14.3</c:v>
                </c:pt>
                <c:pt idx="1">
                  <c:v>10.7</c:v>
                </c:pt>
                <c:pt idx="2">
                  <c:v>13.2</c:v>
                </c:pt>
                <c:pt idx="3">
                  <c:v>17.100000000000001</c:v>
                </c:pt>
              </c:numCache>
            </c:numRef>
          </c:val>
          <c:extLst>
            <c:ext xmlns:c16="http://schemas.microsoft.com/office/drawing/2014/chart" uri="{C3380CC4-5D6E-409C-BE32-E72D297353CC}">
              <c16:uniqueId val="{00000001-E2F4-4CAC-8B9A-FA4EE6EF7C66}"/>
            </c:ext>
          </c:extLst>
        </c:ser>
        <c:ser>
          <c:idx val="2"/>
          <c:order val="2"/>
          <c:tx>
            <c:strRef>
              <c:f>Sheet1!$D$1</c:f>
              <c:strCache>
                <c:ptCount val="1"/>
                <c:pt idx="0">
                  <c:v>サービス業</c:v>
                </c:pt>
              </c:strCache>
            </c:strRef>
          </c:tx>
          <c:spPr>
            <a:pattFill prst="pct10">
              <a:fgClr>
                <a:schemeClr val="accent1"/>
              </a:fgClr>
              <a:bgClr>
                <a:schemeClr val="bg1"/>
              </a:bgClr>
            </a:pattFill>
            <a:ln>
              <a:noFill/>
            </a:ln>
            <a:effectLst/>
          </c:spPr>
          <c:invertIfNegative val="0"/>
          <c:dLbls>
            <c:dLbl>
              <c:idx val="0"/>
              <c:tx>
                <c:rich>
                  <a:bodyPr/>
                  <a:lstStyle/>
                  <a:p>
                    <a:r>
                      <a:rPr lang="ja-JP" altLang="en-US" smtClean="0"/>
                      <a:t>サービス業</a:t>
                    </a:r>
                  </a:p>
                  <a:p>
                    <a:fld id="{74427888-9FD9-44FC-A196-6228CECBFE6B}"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B46-429E-AF91-7667F318FAF8}"/>
                </c:ext>
              </c:extLst>
            </c:dLbl>
            <c:dLbl>
              <c:idx val="1"/>
              <c:tx>
                <c:rich>
                  <a:bodyPr/>
                  <a:lstStyle/>
                  <a:p>
                    <a:r>
                      <a:rPr lang="ja-JP" altLang="en-US" smtClean="0"/>
                      <a:t>サービス業</a:t>
                    </a:r>
                  </a:p>
                  <a:p>
                    <a:fld id="{CF0B2A4C-7238-4F9D-8065-405A80D0F4A4}"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B46-429E-AF91-7667F318FAF8}"/>
                </c:ext>
              </c:extLst>
            </c:dLbl>
            <c:dLbl>
              <c:idx val="2"/>
              <c:tx>
                <c:rich>
                  <a:bodyPr/>
                  <a:lstStyle/>
                  <a:p>
                    <a:r>
                      <a:rPr lang="ja-JP" altLang="en-US" smtClean="0"/>
                      <a:t>サービス業</a:t>
                    </a:r>
                  </a:p>
                  <a:p>
                    <a:fld id="{33148814-3F93-4B7E-88C0-ABA849763114}"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B46-429E-AF91-7667F318FAF8}"/>
                </c:ext>
              </c:extLst>
            </c:dLbl>
            <c:dLbl>
              <c:idx val="3"/>
              <c:tx>
                <c:rich>
                  <a:bodyPr/>
                  <a:lstStyle/>
                  <a:p>
                    <a:r>
                      <a:rPr lang="ja-JP" altLang="en-US" smtClean="0"/>
                      <a:t>サービス業</a:t>
                    </a:r>
                  </a:p>
                  <a:p>
                    <a:fld id="{A2D9E54F-DF14-4C39-8D64-A31E7D06B475}"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B46-429E-AF91-7667F318FAF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H29</c:v>
                </c:pt>
                <c:pt idx="1">
                  <c:v>H30</c:v>
                </c:pt>
                <c:pt idx="2">
                  <c:v>R1</c:v>
                </c:pt>
                <c:pt idx="3">
                  <c:v>R2</c:v>
                </c:pt>
              </c:strCache>
            </c:strRef>
          </c:cat>
          <c:val>
            <c:numRef>
              <c:f>Sheet1!$D$2:$D$5</c:f>
              <c:numCache>
                <c:formatCode>General</c:formatCode>
                <c:ptCount val="4"/>
                <c:pt idx="0">
                  <c:v>12.3</c:v>
                </c:pt>
                <c:pt idx="1">
                  <c:v>11.8</c:v>
                </c:pt>
                <c:pt idx="2">
                  <c:v>13.5</c:v>
                </c:pt>
                <c:pt idx="3">
                  <c:v>16.600000000000001</c:v>
                </c:pt>
              </c:numCache>
            </c:numRef>
          </c:val>
          <c:extLst>
            <c:ext xmlns:c16="http://schemas.microsoft.com/office/drawing/2014/chart" uri="{C3380CC4-5D6E-409C-BE32-E72D297353CC}">
              <c16:uniqueId val="{00000002-E2F4-4CAC-8B9A-FA4EE6EF7C66}"/>
            </c:ext>
          </c:extLst>
        </c:ser>
        <c:ser>
          <c:idx val="3"/>
          <c:order val="3"/>
          <c:tx>
            <c:strRef>
              <c:f>Sheet1!$E$1</c:f>
              <c:strCache>
                <c:ptCount val="1"/>
                <c:pt idx="0">
                  <c:v>運輸業</c:v>
                </c:pt>
              </c:strCache>
            </c:strRef>
          </c:tx>
          <c:spPr>
            <a:pattFill prst="narHorz">
              <a:fgClr>
                <a:schemeClr val="accent1"/>
              </a:fgClr>
              <a:bgClr>
                <a:schemeClr val="bg1"/>
              </a:bgClr>
            </a:pattFill>
            <a:ln>
              <a:noFill/>
            </a:ln>
            <a:effectLst/>
          </c:spPr>
          <c:invertIfNegative val="0"/>
          <c:dLbls>
            <c:dLbl>
              <c:idx val="0"/>
              <c:tx>
                <c:rich>
                  <a:bodyPr/>
                  <a:lstStyle/>
                  <a:p>
                    <a:r>
                      <a:rPr lang="ja-JP" altLang="en-US" smtClean="0"/>
                      <a:t>運輸業　</a:t>
                    </a:r>
                    <a:fld id="{01C0269D-778F-468A-A096-68867705A988}" type="VALUE">
                      <a:rPr lang="en-US" altLang="ja-JP" smtClean="0"/>
                      <a:pPr/>
                      <a:t>[値]</a:t>
                    </a:fld>
                    <a:endParaRPr lang="ja-JP" alt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7B46-429E-AF91-7667F318FAF8}"/>
                </c:ext>
              </c:extLst>
            </c:dLbl>
            <c:dLbl>
              <c:idx val="1"/>
              <c:tx>
                <c:rich>
                  <a:bodyPr/>
                  <a:lstStyle/>
                  <a:p>
                    <a:r>
                      <a:rPr lang="ja-JP" altLang="en-US" smtClean="0"/>
                      <a:t>運輸業　</a:t>
                    </a:r>
                    <a:fld id="{0AC88AA7-37BF-4AC6-B3AF-198FE1FD2EB6}" type="VALUE">
                      <a:rPr lang="en-US" altLang="ja-JP" smtClean="0"/>
                      <a:pPr/>
                      <a:t>[値]</a:t>
                    </a:fld>
                    <a:endParaRPr lang="ja-JP" alt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B46-429E-AF91-7667F318FAF8}"/>
                </c:ext>
              </c:extLst>
            </c:dLbl>
            <c:dLbl>
              <c:idx val="2"/>
              <c:tx>
                <c:rich>
                  <a:bodyPr/>
                  <a:lstStyle/>
                  <a:p>
                    <a:r>
                      <a:rPr lang="ja-JP" altLang="en-US" smtClean="0"/>
                      <a:t>運輸業　</a:t>
                    </a:r>
                    <a:fld id="{3FE6C88E-BCA1-402B-96EB-77D12262CA75}" type="VALUE">
                      <a:rPr lang="en-US" altLang="ja-JP" smtClean="0"/>
                      <a:pPr/>
                      <a:t>[値]</a:t>
                    </a:fld>
                    <a:endParaRPr lang="ja-JP" alt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7B46-429E-AF91-7667F318FAF8}"/>
                </c:ext>
              </c:extLst>
            </c:dLbl>
            <c:dLbl>
              <c:idx val="3"/>
              <c:tx>
                <c:rich>
                  <a:bodyPr/>
                  <a:lstStyle/>
                  <a:p>
                    <a:r>
                      <a:rPr lang="ja-JP" altLang="en-US" smtClean="0"/>
                      <a:t>運輸業　</a:t>
                    </a:r>
                    <a:fld id="{D144B628-9E0C-4BCE-8327-F2E0914EEFF6}" type="VALUE">
                      <a:rPr lang="en-US" altLang="ja-JP" smtClean="0"/>
                      <a:pPr/>
                      <a:t>[値]</a:t>
                    </a:fld>
                    <a:endParaRPr lang="ja-JP" alt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B46-429E-AF91-7667F318FAF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H29</c:v>
                </c:pt>
                <c:pt idx="1">
                  <c:v>H30</c:v>
                </c:pt>
                <c:pt idx="2">
                  <c:v>R1</c:v>
                </c:pt>
                <c:pt idx="3">
                  <c:v>R2</c:v>
                </c:pt>
              </c:strCache>
            </c:strRef>
          </c:cat>
          <c:val>
            <c:numRef>
              <c:f>Sheet1!$E$2:$E$5</c:f>
              <c:numCache>
                <c:formatCode>General</c:formatCode>
                <c:ptCount val="4"/>
                <c:pt idx="0">
                  <c:v>5.7</c:v>
                </c:pt>
                <c:pt idx="1">
                  <c:v>5.5</c:v>
                </c:pt>
                <c:pt idx="2">
                  <c:v>6.5</c:v>
                </c:pt>
                <c:pt idx="3">
                  <c:v>6.8</c:v>
                </c:pt>
              </c:numCache>
            </c:numRef>
          </c:val>
          <c:extLst>
            <c:ext xmlns:c16="http://schemas.microsoft.com/office/drawing/2014/chart" uri="{C3380CC4-5D6E-409C-BE32-E72D297353CC}">
              <c16:uniqueId val="{00000003-E2F4-4CAC-8B9A-FA4EE6EF7C66}"/>
            </c:ext>
          </c:extLst>
        </c:ser>
        <c:ser>
          <c:idx val="4"/>
          <c:order val="4"/>
          <c:tx>
            <c:strRef>
              <c:f>Sheet1!$F$1</c:f>
              <c:strCache>
                <c:ptCount val="1"/>
                <c:pt idx="0">
                  <c:v>電気ガス水道業</c:v>
                </c:pt>
              </c:strCache>
            </c:strRef>
          </c:tx>
          <c:spPr>
            <a:solidFill>
              <a:schemeClr val="accent1"/>
            </a:solidFill>
            <a:ln>
              <a:noFill/>
            </a:ln>
            <a:effectLst/>
          </c:spPr>
          <c:invertIfNegative val="0"/>
          <c:dLbls>
            <c:dLbl>
              <c:idx val="0"/>
              <c:layout>
                <c:manualLayout>
                  <c:x val="1.5624999999999971E-2"/>
                  <c:y val="-1.4062499134934868E-2"/>
                </c:manualLayout>
              </c:layout>
              <c:tx>
                <c:rich>
                  <a:bodyPr/>
                  <a:lstStyle/>
                  <a:p>
                    <a:r>
                      <a:rPr lang="ja-JP" altLang="en-US" smtClean="0"/>
                      <a:t>電気ガス水道業　</a:t>
                    </a:r>
                    <a:fld id="{445F0EBC-705F-4D88-A08E-72920DA7F232}" type="VALUE">
                      <a:rPr lang="en-US" altLang="ja-JP" smtClean="0"/>
                      <a:pPr/>
                      <a:t>[値]</a:t>
                    </a:fld>
                    <a:endParaRPr lang="ja-JP" alt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7B46-429E-AF91-7667F318FAF8}"/>
                </c:ext>
              </c:extLst>
            </c:dLbl>
            <c:dLbl>
              <c:idx val="1"/>
              <c:layout>
                <c:manualLayout>
                  <c:x val="0"/>
                  <c:y val="-4.6874997116449916E-3"/>
                </c:manualLayout>
              </c:layout>
              <c:tx>
                <c:rich>
                  <a:bodyPr/>
                  <a:lstStyle/>
                  <a:p>
                    <a:r>
                      <a:rPr lang="ja-JP" altLang="en-US" smtClean="0"/>
                      <a:t>電気ガス水道業　</a:t>
                    </a:r>
                    <a:fld id="{E8D1C73A-D9C0-48C0-B051-2F787C3636D8}" type="VALUE">
                      <a:rPr lang="en-US" altLang="ja-JP" smtClean="0"/>
                      <a:pPr/>
                      <a:t>[値]</a:t>
                    </a:fld>
                    <a:endParaRPr lang="ja-JP" alt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7B46-429E-AF91-7667F318FAF8}"/>
                </c:ext>
              </c:extLst>
            </c:dLbl>
            <c:dLbl>
              <c:idx val="2"/>
              <c:layout>
                <c:manualLayout>
                  <c:x val="0"/>
                  <c:y val="-4.6874997116449491E-3"/>
                </c:manualLayout>
              </c:layout>
              <c:tx>
                <c:rich>
                  <a:bodyPr/>
                  <a:lstStyle/>
                  <a:p>
                    <a:r>
                      <a:rPr lang="ja-JP" altLang="en-US" smtClean="0"/>
                      <a:t>電気ガス水道業　</a:t>
                    </a:r>
                    <a:fld id="{48FA922F-498F-4C28-8349-EAAE55B711FC}" type="VALUE">
                      <a:rPr lang="en-US" altLang="ja-JP" smtClean="0"/>
                      <a:pPr/>
                      <a:t>[値]</a:t>
                    </a:fld>
                    <a:endParaRPr lang="ja-JP" alt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7B46-429E-AF91-7667F318FAF8}"/>
                </c:ext>
              </c:extLst>
            </c:dLbl>
            <c:dLbl>
              <c:idx val="3"/>
              <c:layout>
                <c:manualLayout>
                  <c:x val="0"/>
                  <c:y val="-4.6874997116449491E-3"/>
                </c:manualLayout>
              </c:layout>
              <c:tx>
                <c:rich>
                  <a:bodyPr/>
                  <a:lstStyle/>
                  <a:p>
                    <a:r>
                      <a:rPr lang="ja-JP" altLang="en-US" smtClean="0"/>
                      <a:t>電気ガス水道業　</a:t>
                    </a:r>
                    <a:fld id="{8D776E41-919C-40DF-B585-81699FAF3BD7}" type="VALUE">
                      <a:rPr lang="en-US" altLang="ja-JP" smtClean="0"/>
                      <a:pPr/>
                      <a:t>[値]</a:t>
                    </a:fld>
                    <a:endParaRPr lang="ja-JP" alt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7B46-429E-AF91-7667F318FAF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H29</c:v>
                </c:pt>
                <c:pt idx="1">
                  <c:v>H30</c:v>
                </c:pt>
                <c:pt idx="2">
                  <c:v>R1</c:v>
                </c:pt>
                <c:pt idx="3">
                  <c:v>R2</c:v>
                </c:pt>
              </c:strCache>
            </c:strRef>
          </c:cat>
          <c:val>
            <c:numRef>
              <c:f>Sheet1!$F$2:$F$5</c:f>
              <c:numCache>
                <c:formatCode>General</c:formatCode>
                <c:ptCount val="4"/>
                <c:pt idx="0">
                  <c:v>1.3</c:v>
                </c:pt>
                <c:pt idx="1">
                  <c:v>2.9</c:v>
                </c:pt>
                <c:pt idx="2">
                  <c:v>1.5</c:v>
                </c:pt>
                <c:pt idx="3">
                  <c:v>1.4</c:v>
                </c:pt>
              </c:numCache>
            </c:numRef>
          </c:val>
          <c:extLst>
            <c:ext xmlns:c16="http://schemas.microsoft.com/office/drawing/2014/chart" uri="{C3380CC4-5D6E-409C-BE32-E72D297353CC}">
              <c16:uniqueId val="{00000004-E2F4-4CAC-8B9A-FA4EE6EF7C66}"/>
            </c:ext>
          </c:extLst>
        </c:ser>
        <c:ser>
          <c:idx val="5"/>
          <c:order val="5"/>
          <c:tx>
            <c:strRef>
              <c:f>Sheet1!$G$1</c:f>
              <c:strCache>
                <c:ptCount val="1"/>
                <c:pt idx="0">
                  <c:v>その他</c:v>
                </c:pt>
              </c:strCache>
            </c:strRef>
          </c:tx>
          <c:spPr>
            <a:pattFill prst="dotGrid">
              <a:fgClr>
                <a:schemeClr val="accent1"/>
              </a:fgClr>
              <a:bgClr>
                <a:schemeClr val="bg1"/>
              </a:bgClr>
            </a:pattFill>
            <a:ln>
              <a:noFill/>
            </a:ln>
            <a:effectLst/>
          </c:spPr>
          <c:invertIfNegative val="0"/>
          <c:dLbls>
            <c:dLbl>
              <c:idx val="0"/>
              <c:layout>
                <c:manualLayout>
                  <c:x val="0"/>
                  <c:y val="-9.3749994232898981E-3"/>
                </c:manualLayout>
              </c:layout>
              <c:tx>
                <c:rich>
                  <a:bodyPr/>
                  <a:lstStyle/>
                  <a:p>
                    <a:r>
                      <a:rPr lang="ja-JP" altLang="en-US" smtClean="0"/>
                      <a:t>その他　</a:t>
                    </a:r>
                    <a:fld id="{B7938862-47B4-46C3-9169-A627F97D56F8}" type="VALUE">
                      <a:rPr lang="en-US" altLang="ja-JP" smtClean="0"/>
                      <a:pPr/>
                      <a:t>[値]</a:t>
                    </a:fld>
                    <a:endParaRPr lang="ja-JP" alt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B46-429E-AF91-7667F318FAF8}"/>
                </c:ext>
              </c:extLst>
            </c:dLbl>
            <c:dLbl>
              <c:idx val="1"/>
              <c:tx>
                <c:rich>
                  <a:bodyPr/>
                  <a:lstStyle/>
                  <a:p>
                    <a:r>
                      <a:rPr lang="ja-JP" altLang="en-US" smtClean="0"/>
                      <a:t>その他　</a:t>
                    </a:r>
                    <a:fld id="{0E90A9A5-521A-461B-BEFA-89E3D21EAAB1}" type="VALUE">
                      <a:rPr lang="en-US" altLang="ja-JP" smtClean="0"/>
                      <a:pPr/>
                      <a:t>[値]</a:t>
                    </a:fld>
                    <a:endParaRPr lang="ja-JP" alt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7B46-429E-AF91-7667F318FAF8}"/>
                </c:ext>
              </c:extLst>
            </c:dLbl>
            <c:dLbl>
              <c:idx val="2"/>
              <c:tx>
                <c:rich>
                  <a:bodyPr/>
                  <a:lstStyle/>
                  <a:p>
                    <a:r>
                      <a:rPr lang="ja-JP" altLang="en-US" smtClean="0"/>
                      <a:t>その他　</a:t>
                    </a:r>
                    <a:fld id="{D42CFC44-1CFE-42A8-B6FC-3FB3AC34AB2D}" type="VALUE">
                      <a:rPr lang="en-US" altLang="ja-JP" smtClean="0"/>
                      <a:pPr/>
                      <a:t>[値]</a:t>
                    </a:fld>
                    <a:endParaRPr lang="ja-JP" alt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7B46-429E-AF91-7667F318FAF8}"/>
                </c:ext>
              </c:extLst>
            </c:dLbl>
            <c:dLbl>
              <c:idx val="3"/>
              <c:layout>
                <c:manualLayout>
                  <c:x val="-1.1458200967217994E-16"/>
                  <c:y val="-1.1718749279112373E-2"/>
                </c:manualLayout>
              </c:layout>
              <c:tx>
                <c:rich>
                  <a:bodyPr/>
                  <a:lstStyle/>
                  <a:p>
                    <a:r>
                      <a:rPr lang="ja-JP" altLang="en-US" smtClean="0"/>
                      <a:t>その他　</a:t>
                    </a:r>
                    <a:fld id="{289131F1-222B-4D5C-B8B8-71D3F0F487E7}" type="VALUE">
                      <a:rPr lang="en-US" altLang="ja-JP" smtClean="0"/>
                      <a:pPr/>
                      <a:t>[値]</a:t>
                    </a:fld>
                    <a:endParaRPr lang="ja-JP" alt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7B46-429E-AF91-7667F318FAF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H29</c:v>
                </c:pt>
                <c:pt idx="1">
                  <c:v>H30</c:v>
                </c:pt>
                <c:pt idx="2">
                  <c:v>R1</c:v>
                </c:pt>
                <c:pt idx="3">
                  <c:v>R2</c:v>
                </c:pt>
              </c:strCache>
            </c:strRef>
          </c:cat>
          <c:val>
            <c:numRef>
              <c:f>Sheet1!$G$2:$G$5</c:f>
              <c:numCache>
                <c:formatCode>General</c:formatCode>
                <c:ptCount val="4"/>
                <c:pt idx="0">
                  <c:v>11.8</c:v>
                </c:pt>
                <c:pt idx="1">
                  <c:v>14.5</c:v>
                </c:pt>
                <c:pt idx="2">
                  <c:v>13.3</c:v>
                </c:pt>
                <c:pt idx="3">
                  <c:v>8.6999999999999993</c:v>
                </c:pt>
              </c:numCache>
            </c:numRef>
          </c:val>
          <c:extLst>
            <c:ext xmlns:c16="http://schemas.microsoft.com/office/drawing/2014/chart" uri="{C3380CC4-5D6E-409C-BE32-E72D297353CC}">
              <c16:uniqueId val="{00000005-E2F4-4CAC-8B9A-FA4EE6EF7C66}"/>
            </c:ext>
          </c:extLst>
        </c:ser>
        <c:dLbls>
          <c:showLegendKey val="0"/>
          <c:showVal val="1"/>
          <c:showCatName val="0"/>
          <c:showSerName val="0"/>
          <c:showPercent val="0"/>
          <c:showBubbleSize val="0"/>
        </c:dLbls>
        <c:gapWidth val="95"/>
        <c:overlap val="100"/>
        <c:axId val="297198896"/>
        <c:axId val="297173104"/>
      </c:barChart>
      <c:catAx>
        <c:axId val="29719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97173104"/>
        <c:crosses val="autoZero"/>
        <c:auto val="1"/>
        <c:lblAlgn val="ctr"/>
        <c:lblOffset val="100"/>
        <c:noMultiLvlLbl val="0"/>
      </c:catAx>
      <c:valAx>
        <c:axId val="297173104"/>
        <c:scaling>
          <c:orientation val="minMax"/>
        </c:scaling>
        <c:delete val="1"/>
        <c:axPos val="l"/>
        <c:numFmt formatCode="0%" sourceLinked="1"/>
        <c:majorTickMark val="none"/>
        <c:minorTickMark val="none"/>
        <c:tickLblPos val="nextTo"/>
        <c:crossAx val="29719889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理工系学部大学進学者数・進学率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高大比較!$B$27</c:f>
              <c:strCache>
                <c:ptCount val="1"/>
                <c:pt idx="0">
                  <c:v>高大連携3校理系大進学数</c:v>
                </c:pt>
              </c:strCache>
            </c:strRef>
          </c:tx>
          <c:spPr>
            <a:solidFill>
              <a:schemeClr val="accent1"/>
            </a:solidFill>
            <a:ln>
              <a:noFill/>
            </a:ln>
            <a:effectLst/>
          </c:spPr>
          <c:invertIfNegative val="0"/>
          <c:cat>
            <c:strRef>
              <c:f>高大比較!$C$26:$F$26</c:f>
              <c:strCache>
                <c:ptCount val="4"/>
                <c:pt idx="0">
                  <c:v>H29</c:v>
                </c:pt>
                <c:pt idx="1">
                  <c:v>H30</c:v>
                </c:pt>
                <c:pt idx="2">
                  <c:v>R1</c:v>
                </c:pt>
                <c:pt idx="3">
                  <c:v>R2</c:v>
                </c:pt>
              </c:strCache>
            </c:strRef>
          </c:cat>
          <c:val>
            <c:numRef>
              <c:f>高大比較!$C$27:$F$27</c:f>
              <c:numCache>
                <c:formatCode>General</c:formatCode>
                <c:ptCount val="4"/>
                <c:pt idx="0">
                  <c:v>77</c:v>
                </c:pt>
                <c:pt idx="1">
                  <c:v>66</c:v>
                </c:pt>
                <c:pt idx="2">
                  <c:v>82</c:v>
                </c:pt>
                <c:pt idx="3">
                  <c:v>79</c:v>
                </c:pt>
              </c:numCache>
            </c:numRef>
          </c:val>
          <c:extLst>
            <c:ext xmlns:c16="http://schemas.microsoft.com/office/drawing/2014/chart" uri="{C3380CC4-5D6E-409C-BE32-E72D297353CC}">
              <c16:uniqueId val="{00000000-4DDC-4D14-90CA-07A5B129D506}"/>
            </c:ext>
          </c:extLst>
        </c:ser>
        <c:ser>
          <c:idx val="3"/>
          <c:order val="3"/>
          <c:tx>
            <c:strRef>
              <c:f>高大比較!$B$30</c:f>
              <c:strCache>
                <c:ptCount val="1"/>
                <c:pt idx="0">
                  <c:v>実践連携3校理系大進学数</c:v>
                </c:pt>
              </c:strCache>
            </c:strRef>
          </c:tx>
          <c:spPr>
            <a:pattFill prst="wdDnDiag">
              <a:fgClr>
                <a:schemeClr val="accent1"/>
              </a:fgClr>
              <a:bgClr>
                <a:schemeClr val="bg1"/>
              </a:bgClr>
            </a:pattFill>
            <a:ln>
              <a:noFill/>
            </a:ln>
            <a:effectLst/>
          </c:spPr>
          <c:invertIfNegative val="0"/>
          <c:cat>
            <c:strRef>
              <c:f>高大比較!$C$26:$F$26</c:f>
              <c:strCache>
                <c:ptCount val="4"/>
                <c:pt idx="0">
                  <c:v>H29</c:v>
                </c:pt>
                <c:pt idx="1">
                  <c:v>H30</c:v>
                </c:pt>
                <c:pt idx="2">
                  <c:v>R1</c:v>
                </c:pt>
                <c:pt idx="3">
                  <c:v>R2</c:v>
                </c:pt>
              </c:strCache>
            </c:strRef>
          </c:cat>
          <c:val>
            <c:numRef>
              <c:f>高大比較!$C$30:$F$30</c:f>
              <c:numCache>
                <c:formatCode>General</c:formatCode>
                <c:ptCount val="4"/>
                <c:pt idx="0">
                  <c:v>24</c:v>
                </c:pt>
                <c:pt idx="1">
                  <c:v>24</c:v>
                </c:pt>
                <c:pt idx="2">
                  <c:v>31</c:v>
                </c:pt>
                <c:pt idx="3">
                  <c:v>24</c:v>
                </c:pt>
              </c:numCache>
            </c:numRef>
          </c:val>
          <c:extLst>
            <c:ext xmlns:c16="http://schemas.microsoft.com/office/drawing/2014/chart" uri="{C3380CC4-5D6E-409C-BE32-E72D297353CC}">
              <c16:uniqueId val="{00000001-4DDC-4D14-90CA-07A5B129D506}"/>
            </c:ext>
          </c:extLst>
        </c:ser>
        <c:ser>
          <c:idx val="6"/>
          <c:order val="6"/>
          <c:tx>
            <c:strRef>
              <c:f>高大比較!$B$33</c:f>
              <c:strCache>
                <c:ptCount val="1"/>
                <c:pt idx="0">
                  <c:v>地域連携3校理系大進学数</c:v>
                </c:pt>
              </c:strCache>
            </c:strRef>
          </c:tx>
          <c:spPr>
            <a:pattFill prst="horzBrick">
              <a:fgClr>
                <a:schemeClr val="accent1"/>
              </a:fgClr>
              <a:bgClr>
                <a:schemeClr val="bg1"/>
              </a:bgClr>
            </a:pattFill>
            <a:ln>
              <a:noFill/>
            </a:ln>
            <a:effectLst/>
          </c:spPr>
          <c:invertIfNegative val="0"/>
          <c:cat>
            <c:strRef>
              <c:f>高大比較!$C$26:$F$26</c:f>
              <c:strCache>
                <c:ptCount val="4"/>
                <c:pt idx="0">
                  <c:v>H29</c:v>
                </c:pt>
                <c:pt idx="1">
                  <c:v>H30</c:v>
                </c:pt>
                <c:pt idx="2">
                  <c:v>R1</c:v>
                </c:pt>
                <c:pt idx="3">
                  <c:v>R2</c:v>
                </c:pt>
              </c:strCache>
            </c:strRef>
          </c:cat>
          <c:val>
            <c:numRef>
              <c:f>高大比較!$C$33:$F$33</c:f>
              <c:numCache>
                <c:formatCode>General</c:formatCode>
                <c:ptCount val="4"/>
                <c:pt idx="0">
                  <c:v>24</c:v>
                </c:pt>
                <c:pt idx="1">
                  <c:v>15</c:v>
                </c:pt>
                <c:pt idx="2">
                  <c:v>17</c:v>
                </c:pt>
                <c:pt idx="3">
                  <c:v>27</c:v>
                </c:pt>
              </c:numCache>
            </c:numRef>
          </c:val>
          <c:extLst>
            <c:ext xmlns:c16="http://schemas.microsoft.com/office/drawing/2014/chart" uri="{C3380CC4-5D6E-409C-BE32-E72D297353CC}">
              <c16:uniqueId val="{00000002-4DDC-4D14-90CA-07A5B129D506}"/>
            </c:ext>
          </c:extLst>
        </c:ser>
        <c:dLbls>
          <c:showLegendKey val="0"/>
          <c:showVal val="0"/>
          <c:showCatName val="0"/>
          <c:showSerName val="0"/>
          <c:showPercent val="0"/>
          <c:showBubbleSize val="0"/>
        </c:dLbls>
        <c:gapWidth val="150"/>
        <c:axId val="1205427472"/>
        <c:axId val="1205433296"/>
        <c:extLst>
          <c:ext xmlns:c15="http://schemas.microsoft.com/office/drawing/2012/chart" uri="{02D57815-91ED-43cb-92C2-25804820EDAC}">
            <c15:filteredBarSeries>
              <c15:ser>
                <c:idx val="2"/>
                <c:order val="2"/>
                <c:tx>
                  <c:strRef>
                    <c:extLst>
                      <c:ext uri="{02D57815-91ED-43cb-92C2-25804820EDAC}">
                        <c15:formulaRef>
                          <c15:sqref>高大比較!$B$29</c15:sqref>
                        </c15:formulaRef>
                      </c:ext>
                    </c:extLst>
                    <c:strCache>
                      <c:ptCount val="1"/>
                    </c:strCache>
                  </c:strRef>
                </c:tx>
                <c:spPr>
                  <a:solidFill>
                    <a:schemeClr val="accent3"/>
                  </a:solidFill>
                  <a:ln>
                    <a:noFill/>
                  </a:ln>
                  <a:effectLst/>
                </c:spPr>
                <c:invertIfNegative val="0"/>
                <c:cat>
                  <c:strRef>
                    <c:extLst>
                      <c:ext uri="{02D57815-91ED-43cb-92C2-25804820EDAC}">
                        <c15:formulaRef>
                          <c15:sqref>高大比較!$C$26:$F$26</c15:sqref>
                        </c15:formulaRef>
                      </c:ext>
                    </c:extLst>
                    <c:strCache>
                      <c:ptCount val="4"/>
                      <c:pt idx="0">
                        <c:v>H29</c:v>
                      </c:pt>
                      <c:pt idx="1">
                        <c:v>H30</c:v>
                      </c:pt>
                      <c:pt idx="2">
                        <c:v>R1</c:v>
                      </c:pt>
                      <c:pt idx="3">
                        <c:v>R2</c:v>
                      </c:pt>
                    </c:strCache>
                  </c:strRef>
                </c:cat>
                <c:val>
                  <c:numRef>
                    <c:extLst>
                      <c:ext uri="{02D57815-91ED-43cb-92C2-25804820EDAC}">
                        <c15:formulaRef>
                          <c15:sqref>高大比較!$C$29:$F$29</c15:sqref>
                        </c15:formulaRef>
                      </c:ext>
                    </c:extLst>
                    <c:numCache>
                      <c:formatCode>General</c:formatCode>
                      <c:ptCount val="4"/>
                      <c:pt idx="0">
                        <c:v>0</c:v>
                      </c:pt>
                      <c:pt idx="1">
                        <c:v>0</c:v>
                      </c:pt>
                      <c:pt idx="2">
                        <c:v>0</c:v>
                      </c:pt>
                      <c:pt idx="3">
                        <c:v>0</c:v>
                      </c:pt>
                    </c:numCache>
                  </c:numRef>
                </c:val>
                <c:extLst>
                  <c:ext xmlns:c16="http://schemas.microsoft.com/office/drawing/2014/chart" uri="{C3380CC4-5D6E-409C-BE32-E72D297353CC}">
                    <c16:uniqueId val="{00000006-4DDC-4D14-90CA-07A5B129D50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高大比較!$B$32</c15:sqref>
                        </c15:formulaRef>
                      </c:ext>
                    </c:extLst>
                    <c:strCache>
                      <c:ptCount val="1"/>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高大比較!$C$26:$F$26</c15:sqref>
                        </c15:formulaRef>
                      </c:ext>
                    </c:extLst>
                    <c:strCache>
                      <c:ptCount val="4"/>
                      <c:pt idx="0">
                        <c:v>H29</c:v>
                      </c:pt>
                      <c:pt idx="1">
                        <c:v>H30</c:v>
                      </c:pt>
                      <c:pt idx="2">
                        <c:v>R1</c:v>
                      </c:pt>
                      <c:pt idx="3">
                        <c:v>R2</c:v>
                      </c:pt>
                    </c:strCache>
                  </c:strRef>
                </c:cat>
                <c:val>
                  <c:numRef>
                    <c:extLst xmlns:c15="http://schemas.microsoft.com/office/drawing/2012/chart">
                      <c:ext xmlns:c15="http://schemas.microsoft.com/office/drawing/2012/chart" uri="{02D57815-91ED-43cb-92C2-25804820EDAC}">
                        <c15:formulaRef>
                          <c15:sqref>高大比較!$C$32:$F$32</c15:sqref>
                        </c15:formulaRef>
                      </c:ext>
                    </c:extLst>
                    <c:numCache>
                      <c:formatCode>General</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7-4DDC-4D14-90CA-07A5B129D506}"/>
                  </c:ext>
                </c:extLst>
              </c15:ser>
            </c15:filteredBarSeries>
          </c:ext>
        </c:extLst>
      </c:barChart>
      <c:lineChart>
        <c:grouping val="standard"/>
        <c:varyColors val="0"/>
        <c:ser>
          <c:idx val="1"/>
          <c:order val="1"/>
          <c:tx>
            <c:strRef>
              <c:f>高大比較!$B$28</c:f>
              <c:strCache>
                <c:ptCount val="1"/>
                <c:pt idx="0">
                  <c:v>高大連携進学率</c:v>
                </c:pt>
              </c:strCache>
            </c:strRef>
          </c:tx>
          <c:spPr>
            <a:ln w="34925" cap="rnd">
              <a:solidFill>
                <a:schemeClr val="accent1"/>
              </a:solidFill>
              <a:round/>
            </a:ln>
            <a:effectLst/>
          </c:spPr>
          <c:marker>
            <c:symbol val="none"/>
          </c:marker>
          <c:cat>
            <c:strRef>
              <c:f>高大比較!$C$26:$F$26</c:f>
              <c:strCache>
                <c:ptCount val="4"/>
                <c:pt idx="0">
                  <c:v>H29</c:v>
                </c:pt>
                <c:pt idx="1">
                  <c:v>H30</c:v>
                </c:pt>
                <c:pt idx="2">
                  <c:v>R1</c:v>
                </c:pt>
                <c:pt idx="3">
                  <c:v>R2</c:v>
                </c:pt>
              </c:strCache>
            </c:strRef>
          </c:cat>
          <c:val>
            <c:numRef>
              <c:f>高大比較!$C$28:$F$28</c:f>
              <c:numCache>
                <c:formatCode>0.0</c:formatCode>
                <c:ptCount val="4"/>
                <c:pt idx="0">
                  <c:v>9.6</c:v>
                </c:pt>
                <c:pt idx="1">
                  <c:v>8.5</c:v>
                </c:pt>
                <c:pt idx="2">
                  <c:v>11</c:v>
                </c:pt>
                <c:pt idx="3">
                  <c:v>10.8</c:v>
                </c:pt>
              </c:numCache>
            </c:numRef>
          </c:val>
          <c:smooth val="0"/>
          <c:extLst>
            <c:ext xmlns:c16="http://schemas.microsoft.com/office/drawing/2014/chart" uri="{C3380CC4-5D6E-409C-BE32-E72D297353CC}">
              <c16:uniqueId val="{00000003-4DDC-4D14-90CA-07A5B129D506}"/>
            </c:ext>
          </c:extLst>
        </c:ser>
        <c:ser>
          <c:idx val="4"/>
          <c:order val="4"/>
          <c:tx>
            <c:strRef>
              <c:f>高大比較!$B$31</c:f>
              <c:strCache>
                <c:ptCount val="1"/>
                <c:pt idx="0">
                  <c:v>実践連携進学率</c:v>
                </c:pt>
              </c:strCache>
            </c:strRef>
          </c:tx>
          <c:spPr>
            <a:ln w="34925" cap="rnd">
              <a:solidFill>
                <a:schemeClr val="accent1"/>
              </a:solidFill>
              <a:prstDash val="sysDot"/>
              <a:round/>
            </a:ln>
            <a:effectLst/>
          </c:spPr>
          <c:marker>
            <c:symbol val="none"/>
          </c:marker>
          <c:cat>
            <c:strRef>
              <c:f>高大比較!$C$26:$F$26</c:f>
              <c:strCache>
                <c:ptCount val="4"/>
                <c:pt idx="0">
                  <c:v>H29</c:v>
                </c:pt>
                <c:pt idx="1">
                  <c:v>H30</c:v>
                </c:pt>
                <c:pt idx="2">
                  <c:v>R1</c:v>
                </c:pt>
                <c:pt idx="3">
                  <c:v>R2</c:v>
                </c:pt>
              </c:strCache>
            </c:strRef>
          </c:cat>
          <c:val>
            <c:numRef>
              <c:f>高大比較!$C$31:$F$31</c:f>
              <c:numCache>
                <c:formatCode>0.0</c:formatCode>
                <c:ptCount val="4"/>
                <c:pt idx="0">
                  <c:v>3.2</c:v>
                </c:pt>
                <c:pt idx="1">
                  <c:v>3.4</c:v>
                </c:pt>
                <c:pt idx="2">
                  <c:v>4.7</c:v>
                </c:pt>
                <c:pt idx="3">
                  <c:v>3.7</c:v>
                </c:pt>
              </c:numCache>
            </c:numRef>
          </c:val>
          <c:smooth val="0"/>
          <c:extLst>
            <c:ext xmlns:c16="http://schemas.microsoft.com/office/drawing/2014/chart" uri="{C3380CC4-5D6E-409C-BE32-E72D297353CC}">
              <c16:uniqueId val="{00000004-4DDC-4D14-90CA-07A5B129D506}"/>
            </c:ext>
          </c:extLst>
        </c:ser>
        <c:ser>
          <c:idx val="7"/>
          <c:order val="7"/>
          <c:tx>
            <c:strRef>
              <c:f>高大比較!$B$34</c:f>
              <c:strCache>
                <c:ptCount val="1"/>
                <c:pt idx="0">
                  <c:v>地域連携進学率</c:v>
                </c:pt>
              </c:strCache>
            </c:strRef>
          </c:tx>
          <c:spPr>
            <a:ln w="34925" cap="rnd">
              <a:solidFill>
                <a:schemeClr val="accent1"/>
              </a:solidFill>
              <a:prstDash val="dash"/>
              <a:round/>
            </a:ln>
            <a:effectLst/>
          </c:spPr>
          <c:marker>
            <c:symbol val="none"/>
          </c:marker>
          <c:cat>
            <c:strRef>
              <c:f>高大比較!$C$26:$F$26</c:f>
              <c:strCache>
                <c:ptCount val="4"/>
                <c:pt idx="0">
                  <c:v>H29</c:v>
                </c:pt>
                <c:pt idx="1">
                  <c:v>H30</c:v>
                </c:pt>
                <c:pt idx="2">
                  <c:v>R1</c:v>
                </c:pt>
                <c:pt idx="3">
                  <c:v>R2</c:v>
                </c:pt>
              </c:strCache>
            </c:strRef>
          </c:cat>
          <c:val>
            <c:numRef>
              <c:f>高大比較!$C$34:$F$34</c:f>
              <c:numCache>
                <c:formatCode>0.0</c:formatCode>
                <c:ptCount val="4"/>
                <c:pt idx="0">
                  <c:v>3.2</c:v>
                </c:pt>
                <c:pt idx="1">
                  <c:v>2.2000000000000002</c:v>
                </c:pt>
                <c:pt idx="2">
                  <c:v>2.5</c:v>
                </c:pt>
                <c:pt idx="3">
                  <c:v>3.9</c:v>
                </c:pt>
              </c:numCache>
            </c:numRef>
          </c:val>
          <c:smooth val="0"/>
          <c:extLst>
            <c:ext xmlns:c16="http://schemas.microsoft.com/office/drawing/2014/chart" uri="{C3380CC4-5D6E-409C-BE32-E72D297353CC}">
              <c16:uniqueId val="{00000005-4DDC-4D14-90CA-07A5B129D506}"/>
            </c:ext>
          </c:extLst>
        </c:ser>
        <c:dLbls>
          <c:showLegendKey val="0"/>
          <c:showVal val="0"/>
          <c:showCatName val="0"/>
          <c:showSerName val="0"/>
          <c:showPercent val="0"/>
          <c:showBubbleSize val="0"/>
        </c:dLbls>
        <c:marker val="1"/>
        <c:smooth val="0"/>
        <c:axId val="1205431632"/>
        <c:axId val="1205426224"/>
      </c:lineChart>
      <c:catAx>
        <c:axId val="120542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05433296"/>
        <c:crosses val="autoZero"/>
        <c:auto val="1"/>
        <c:lblAlgn val="ctr"/>
        <c:lblOffset val="100"/>
        <c:noMultiLvlLbl val="0"/>
      </c:catAx>
      <c:valAx>
        <c:axId val="120543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05427472"/>
        <c:crosses val="autoZero"/>
        <c:crossBetween val="between"/>
      </c:valAx>
      <c:valAx>
        <c:axId val="120542622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05431632"/>
        <c:crosses val="max"/>
        <c:crossBetween val="between"/>
      </c:valAx>
      <c:catAx>
        <c:axId val="1205431632"/>
        <c:scaling>
          <c:orientation val="minMax"/>
        </c:scaling>
        <c:delete val="1"/>
        <c:axPos val="b"/>
        <c:numFmt formatCode="General" sourceLinked="1"/>
        <c:majorTickMark val="out"/>
        <c:minorTickMark val="none"/>
        <c:tickLblPos val="nextTo"/>
        <c:crossAx val="120542622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showDLblsOverMax val="0"/>
  </c:chart>
  <c:spPr>
    <a:noFill/>
    <a:ln>
      <a:solidFill>
        <a:schemeClr val="tx1"/>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dirty="0"/>
              <a:t>国家資格等</a:t>
            </a:r>
            <a:r>
              <a:rPr lang="ja-JP" dirty="0" smtClean="0"/>
              <a:t>合格者数</a:t>
            </a:r>
            <a:r>
              <a:rPr lang="ja-JP" altLang="en-US" dirty="0" smtClean="0"/>
              <a:t>・取得率</a:t>
            </a:r>
            <a:endParaRPr lang="ja-JP"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1"/>
          <c:order val="1"/>
          <c:tx>
            <c:strRef>
              <c:f>Sheet2!$A$3:$B$3</c:f>
              <c:strCache>
                <c:ptCount val="2"/>
                <c:pt idx="0">
                  <c:v>高大連携</c:v>
                </c:pt>
                <c:pt idx="1">
                  <c:v>合計</c:v>
                </c:pt>
              </c:strCache>
            </c:strRef>
          </c:tx>
          <c:spPr>
            <a:pattFill prst="wdDnDiag">
              <a:fgClr>
                <a:schemeClr val="accent1"/>
              </a:fgClr>
              <a:bgClr>
                <a:schemeClr val="bg1"/>
              </a:bgClr>
            </a:pattFill>
            <a:ln>
              <a:noFill/>
            </a:ln>
            <a:effectLst/>
          </c:spPr>
          <c:invertIfNegative val="0"/>
          <c:cat>
            <c:strRef>
              <c:f>Sheet2!$C$1:$F$1</c:f>
              <c:strCache>
                <c:ptCount val="4"/>
                <c:pt idx="0">
                  <c:v>H30</c:v>
                </c:pt>
                <c:pt idx="1">
                  <c:v>R1</c:v>
                </c:pt>
                <c:pt idx="2">
                  <c:v>R2</c:v>
                </c:pt>
                <c:pt idx="3">
                  <c:v>R3</c:v>
                </c:pt>
              </c:strCache>
            </c:strRef>
          </c:cat>
          <c:val>
            <c:numRef>
              <c:f>Sheet2!$C$3:$F$3</c:f>
              <c:numCache>
                <c:formatCode>General</c:formatCode>
                <c:ptCount val="4"/>
                <c:pt idx="0">
                  <c:v>2292</c:v>
                </c:pt>
                <c:pt idx="1">
                  <c:v>1759</c:v>
                </c:pt>
                <c:pt idx="2">
                  <c:v>2087</c:v>
                </c:pt>
                <c:pt idx="3">
                  <c:v>1965</c:v>
                </c:pt>
              </c:numCache>
            </c:numRef>
          </c:val>
          <c:extLst>
            <c:ext xmlns:c16="http://schemas.microsoft.com/office/drawing/2014/chart" uri="{C3380CC4-5D6E-409C-BE32-E72D297353CC}">
              <c16:uniqueId val="{00000001-F4DC-41F1-86F6-4361CD52A08A}"/>
            </c:ext>
          </c:extLst>
        </c:ser>
        <c:ser>
          <c:idx val="4"/>
          <c:order val="4"/>
          <c:tx>
            <c:strRef>
              <c:f>Sheet2!$A$6:$B$6</c:f>
              <c:strCache>
                <c:ptCount val="2"/>
                <c:pt idx="0">
                  <c:v>実践技能</c:v>
                </c:pt>
                <c:pt idx="1">
                  <c:v>合計</c:v>
                </c:pt>
              </c:strCache>
            </c:strRef>
          </c:tx>
          <c:spPr>
            <a:solidFill>
              <a:schemeClr val="accent1"/>
            </a:solidFill>
            <a:ln>
              <a:noFill/>
            </a:ln>
            <a:effectLst/>
          </c:spPr>
          <c:invertIfNegative val="0"/>
          <c:cat>
            <c:strRef>
              <c:f>Sheet2!$C$1:$F$1</c:f>
              <c:strCache>
                <c:ptCount val="4"/>
                <c:pt idx="0">
                  <c:v>H30</c:v>
                </c:pt>
                <c:pt idx="1">
                  <c:v>R1</c:v>
                </c:pt>
                <c:pt idx="2">
                  <c:v>R2</c:v>
                </c:pt>
                <c:pt idx="3">
                  <c:v>R3</c:v>
                </c:pt>
              </c:strCache>
            </c:strRef>
          </c:cat>
          <c:val>
            <c:numRef>
              <c:f>Sheet2!$C$6:$F$6</c:f>
              <c:numCache>
                <c:formatCode>General</c:formatCode>
                <c:ptCount val="4"/>
                <c:pt idx="0">
                  <c:v>2044</c:v>
                </c:pt>
                <c:pt idx="1">
                  <c:v>1563</c:v>
                </c:pt>
                <c:pt idx="2">
                  <c:v>1440</c:v>
                </c:pt>
                <c:pt idx="3">
                  <c:v>1640</c:v>
                </c:pt>
              </c:numCache>
            </c:numRef>
          </c:val>
          <c:extLst>
            <c:ext xmlns:c16="http://schemas.microsoft.com/office/drawing/2014/chart" uri="{C3380CC4-5D6E-409C-BE32-E72D297353CC}">
              <c16:uniqueId val="{00000001-A248-496F-A931-827DE7CC67C3}"/>
            </c:ext>
          </c:extLst>
        </c:ser>
        <c:ser>
          <c:idx val="7"/>
          <c:order val="7"/>
          <c:tx>
            <c:strRef>
              <c:f>Sheet2!$A$9:$B$9</c:f>
              <c:strCache>
                <c:ptCount val="2"/>
                <c:pt idx="0">
                  <c:v>地域産業</c:v>
                </c:pt>
                <c:pt idx="1">
                  <c:v>合計</c:v>
                </c:pt>
              </c:strCache>
            </c:strRef>
          </c:tx>
          <c:spPr>
            <a:pattFill prst="horzBrick">
              <a:fgClr>
                <a:schemeClr val="accent1"/>
              </a:fgClr>
              <a:bgClr>
                <a:schemeClr val="bg1"/>
              </a:bgClr>
            </a:pattFill>
            <a:ln>
              <a:noFill/>
            </a:ln>
            <a:effectLst/>
          </c:spPr>
          <c:invertIfNegative val="0"/>
          <c:cat>
            <c:strRef>
              <c:f>Sheet2!$C$1:$F$1</c:f>
              <c:strCache>
                <c:ptCount val="4"/>
                <c:pt idx="0">
                  <c:v>H30</c:v>
                </c:pt>
                <c:pt idx="1">
                  <c:v>R1</c:v>
                </c:pt>
                <c:pt idx="2">
                  <c:v>R2</c:v>
                </c:pt>
                <c:pt idx="3">
                  <c:v>R3</c:v>
                </c:pt>
              </c:strCache>
            </c:strRef>
          </c:cat>
          <c:val>
            <c:numRef>
              <c:f>Sheet2!$C$9:$F$9</c:f>
              <c:numCache>
                <c:formatCode>General</c:formatCode>
                <c:ptCount val="4"/>
                <c:pt idx="0">
                  <c:v>1474</c:v>
                </c:pt>
                <c:pt idx="1">
                  <c:v>1202</c:v>
                </c:pt>
                <c:pt idx="2">
                  <c:v>1153</c:v>
                </c:pt>
                <c:pt idx="3">
                  <c:v>1123</c:v>
                </c:pt>
              </c:numCache>
            </c:numRef>
          </c:val>
          <c:extLst>
            <c:ext xmlns:c16="http://schemas.microsoft.com/office/drawing/2014/chart" uri="{C3380CC4-5D6E-409C-BE32-E72D297353CC}">
              <c16:uniqueId val="{00000004-A248-496F-A931-827DE7CC67C3}"/>
            </c:ext>
          </c:extLst>
        </c:ser>
        <c:dLbls>
          <c:showLegendKey val="0"/>
          <c:showVal val="0"/>
          <c:showCatName val="0"/>
          <c:showSerName val="0"/>
          <c:showPercent val="0"/>
          <c:showBubbleSize val="0"/>
        </c:dLbls>
        <c:gapWidth val="150"/>
        <c:axId val="1129292015"/>
        <c:axId val="1129298255"/>
        <c:extLst>
          <c:ext xmlns:c15="http://schemas.microsoft.com/office/drawing/2012/chart" uri="{02D57815-91ED-43cb-92C2-25804820EDAC}">
            <c15:filteredBarSeries>
              <c15:ser>
                <c:idx val="0"/>
                <c:order val="0"/>
                <c:tx>
                  <c:strRef>
                    <c:extLst>
                      <c:ext uri="{02D57815-91ED-43cb-92C2-25804820EDAC}">
                        <c15:formulaRef>
                          <c15:sqref>Sheet2!$A$2:$B$2</c15:sqref>
                        </c15:formulaRef>
                      </c:ext>
                    </c:extLst>
                    <c:strCache>
                      <c:ptCount val="2"/>
                      <c:pt idx="0">
                        <c:v>学校名</c:v>
                      </c:pt>
                    </c:strCache>
                  </c:strRef>
                </c:tx>
                <c:spPr>
                  <a:solidFill>
                    <a:schemeClr val="accent1"/>
                  </a:solidFill>
                  <a:ln>
                    <a:noFill/>
                  </a:ln>
                  <a:effectLst/>
                </c:spPr>
                <c:invertIfNegative val="0"/>
                <c:cat>
                  <c:strRef>
                    <c:extLst>
                      <c:ext uri="{02D57815-91ED-43cb-92C2-25804820EDAC}">
                        <c15:formulaRef>
                          <c15:sqref>Sheet2!$C$1:$F$1</c15:sqref>
                        </c15:formulaRef>
                      </c:ext>
                    </c:extLst>
                    <c:strCache>
                      <c:ptCount val="4"/>
                      <c:pt idx="0">
                        <c:v>H30</c:v>
                      </c:pt>
                      <c:pt idx="1">
                        <c:v>R1</c:v>
                      </c:pt>
                      <c:pt idx="2">
                        <c:v>R2</c:v>
                      </c:pt>
                      <c:pt idx="3">
                        <c:v>R3</c:v>
                      </c:pt>
                    </c:strCache>
                  </c:strRef>
                </c:cat>
                <c:val>
                  <c:numRef>
                    <c:extLst>
                      <c:ext uri="{02D57815-91ED-43cb-92C2-25804820EDAC}">
                        <c15:formulaRef>
                          <c15:sqref>Sheet2!$C$2:$F$2</c15:sqref>
                        </c15:formulaRef>
                      </c:ext>
                    </c:extLst>
                    <c:numCache>
                      <c:formatCode>General</c:formatCode>
                      <c:ptCount val="4"/>
                    </c:numCache>
                  </c:numRef>
                </c:val>
                <c:extLst>
                  <c:ext xmlns:c16="http://schemas.microsoft.com/office/drawing/2014/chart" uri="{C3380CC4-5D6E-409C-BE32-E72D297353CC}">
                    <c16:uniqueId val="{00000000-F4DC-41F1-86F6-4361CD52A08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Sheet2!$A$4:$B$4</c15:sqref>
                        </c15:formulaRef>
                      </c:ext>
                    </c:extLst>
                    <c:strCache>
                      <c:ptCount val="2"/>
                      <c:pt idx="0">
                        <c:v>高大連携</c:v>
                      </c:pt>
                      <c:pt idx="1">
                        <c:v>在籍生徒数</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Sheet2!$C$1:$F$1</c15:sqref>
                        </c15:formulaRef>
                      </c:ext>
                    </c:extLst>
                    <c:strCache>
                      <c:ptCount val="4"/>
                      <c:pt idx="0">
                        <c:v>H30</c:v>
                      </c:pt>
                      <c:pt idx="1">
                        <c:v>R1</c:v>
                      </c:pt>
                      <c:pt idx="2">
                        <c:v>R2</c:v>
                      </c:pt>
                      <c:pt idx="3">
                        <c:v>R3</c:v>
                      </c:pt>
                    </c:strCache>
                  </c:strRef>
                </c:cat>
                <c:val>
                  <c:numRef>
                    <c:extLst xmlns:c15="http://schemas.microsoft.com/office/drawing/2012/chart">
                      <c:ext xmlns:c15="http://schemas.microsoft.com/office/drawing/2012/chart" uri="{02D57815-91ED-43cb-92C2-25804820EDAC}">
                        <c15:formulaRef>
                          <c15:sqref>Sheet2!$C$4:$F$4</c15:sqref>
                        </c15:formulaRef>
                      </c:ext>
                    </c:extLst>
                    <c:numCache>
                      <c:formatCode>General</c:formatCode>
                      <c:ptCount val="4"/>
                      <c:pt idx="0">
                        <c:v>2487</c:v>
                      </c:pt>
                      <c:pt idx="1">
                        <c:v>2362</c:v>
                      </c:pt>
                      <c:pt idx="2">
                        <c:v>2146</c:v>
                      </c:pt>
                      <c:pt idx="3">
                        <c:v>1890</c:v>
                      </c:pt>
                    </c:numCache>
                  </c:numRef>
                </c:val>
                <c:extLst xmlns:c15="http://schemas.microsoft.com/office/drawing/2012/chart">
                  <c:ext xmlns:c16="http://schemas.microsoft.com/office/drawing/2014/chart" uri="{C3380CC4-5D6E-409C-BE32-E72D297353CC}">
                    <c16:uniqueId val="{00000002-F4DC-41F1-86F6-4361CD52A08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Sheet2!$A$7:$B$7</c15:sqref>
                        </c15:formulaRef>
                      </c:ext>
                    </c:extLst>
                    <c:strCache>
                      <c:ptCount val="2"/>
                      <c:pt idx="0">
                        <c:v>実践技能</c:v>
                      </c:pt>
                      <c:pt idx="1">
                        <c:v>在籍生徒数</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Sheet2!$C$1:$F$1</c15:sqref>
                        </c15:formulaRef>
                      </c:ext>
                    </c:extLst>
                    <c:strCache>
                      <c:ptCount val="4"/>
                      <c:pt idx="0">
                        <c:v>H30</c:v>
                      </c:pt>
                      <c:pt idx="1">
                        <c:v>R1</c:v>
                      </c:pt>
                      <c:pt idx="2">
                        <c:v>R2</c:v>
                      </c:pt>
                      <c:pt idx="3">
                        <c:v>R3</c:v>
                      </c:pt>
                    </c:strCache>
                  </c:strRef>
                </c:cat>
                <c:val>
                  <c:numRef>
                    <c:extLst xmlns:c15="http://schemas.microsoft.com/office/drawing/2012/chart">
                      <c:ext xmlns:c15="http://schemas.microsoft.com/office/drawing/2012/chart" uri="{02D57815-91ED-43cb-92C2-25804820EDAC}">
                        <c15:formulaRef>
                          <c15:sqref>Sheet2!$C$7:$F$7</c15:sqref>
                        </c15:formulaRef>
                      </c:ext>
                    </c:extLst>
                    <c:numCache>
                      <c:formatCode>General</c:formatCode>
                      <c:ptCount val="4"/>
                      <c:pt idx="0">
                        <c:v>2338</c:v>
                      </c:pt>
                      <c:pt idx="1">
                        <c:v>2163</c:v>
                      </c:pt>
                      <c:pt idx="2">
                        <c:v>1885</c:v>
                      </c:pt>
                      <c:pt idx="3">
                        <c:v>1614</c:v>
                      </c:pt>
                    </c:numCache>
                  </c:numRef>
                </c:val>
                <c:extLst xmlns:c15="http://schemas.microsoft.com/office/drawing/2012/chart">
                  <c:ext xmlns:c16="http://schemas.microsoft.com/office/drawing/2014/chart" uri="{C3380CC4-5D6E-409C-BE32-E72D297353CC}">
                    <c16:uniqueId val="{00000002-A248-496F-A931-827DE7CC67C3}"/>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Sheet2!$A$10:$B$10</c15:sqref>
                        </c15:formulaRef>
                      </c:ext>
                    </c:extLst>
                    <c:strCache>
                      <c:ptCount val="2"/>
                      <c:pt idx="0">
                        <c:v>地域産業</c:v>
                      </c:pt>
                      <c:pt idx="1">
                        <c:v>在籍生徒数</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Sheet2!$C$1:$F$1</c15:sqref>
                        </c15:formulaRef>
                      </c:ext>
                    </c:extLst>
                    <c:strCache>
                      <c:ptCount val="4"/>
                      <c:pt idx="0">
                        <c:v>H30</c:v>
                      </c:pt>
                      <c:pt idx="1">
                        <c:v>R1</c:v>
                      </c:pt>
                      <c:pt idx="2">
                        <c:v>R2</c:v>
                      </c:pt>
                      <c:pt idx="3">
                        <c:v>R3</c:v>
                      </c:pt>
                    </c:strCache>
                  </c:strRef>
                </c:cat>
                <c:val>
                  <c:numRef>
                    <c:extLst xmlns:c15="http://schemas.microsoft.com/office/drawing/2012/chart">
                      <c:ext xmlns:c15="http://schemas.microsoft.com/office/drawing/2012/chart" uri="{02D57815-91ED-43cb-92C2-25804820EDAC}">
                        <c15:formulaRef>
                          <c15:sqref>Sheet2!$C$10:$F$10</c15:sqref>
                        </c15:formulaRef>
                      </c:ext>
                    </c:extLst>
                    <c:numCache>
                      <c:formatCode>General</c:formatCode>
                      <c:ptCount val="4"/>
                      <c:pt idx="0">
                        <c:v>2316</c:v>
                      </c:pt>
                      <c:pt idx="1">
                        <c:v>2238</c:v>
                      </c:pt>
                      <c:pt idx="2">
                        <c:v>2011</c:v>
                      </c:pt>
                      <c:pt idx="3">
                        <c:v>1733</c:v>
                      </c:pt>
                    </c:numCache>
                  </c:numRef>
                </c:val>
                <c:extLst xmlns:c15="http://schemas.microsoft.com/office/drawing/2012/chart">
                  <c:ext xmlns:c16="http://schemas.microsoft.com/office/drawing/2014/chart" uri="{C3380CC4-5D6E-409C-BE32-E72D297353CC}">
                    <c16:uniqueId val="{00000005-A248-496F-A931-827DE7CC67C3}"/>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Sheet2!$A$12:$B$12</c15:sqref>
                        </c15:formulaRef>
                      </c:ext>
                    </c:extLst>
                    <c:strCache>
                      <c:ptCount val="2"/>
                      <c:pt idx="0">
                        <c:v>資格合計</c:v>
                      </c:pt>
                      <c:pt idx="1">
                        <c:v>合計</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Sheet2!$C$1:$F$1</c15:sqref>
                        </c15:formulaRef>
                      </c:ext>
                    </c:extLst>
                    <c:strCache>
                      <c:ptCount val="4"/>
                      <c:pt idx="0">
                        <c:v>H30</c:v>
                      </c:pt>
                      <c:pt idx="1">
                        <c:v>R1</c:v>
                      </c:pt>
                      <c:pt idx="2">
                        <c:v>R2</c:v>
                      </c:pt>
                      <c:pt idx="3">
                        <c:v>R3</c:v>
                      </c:pt>
                    </c:strCache>
                  </c:strRef>
                </c:cat>
                <c:val>
                  <c:numRef>
                    <c:extLst xmlns:c15="http://schemas.microsoft.com/office/drawing/2012/chart">
                      <c:ext xmlns:c15="http://schemas.microsoft.com/office/drawing/2012/chart" uri="{02D57815-91ED-43cb-92C2-25804820EDAC}">
                        <c15:formulaRef>
                          <c15:sqref>Sheet2!$C$12:$F$12</c15:sqref>
                        </c15:formulaRef>
                      </c:ext>
                    </c:extLst>
                    <c:numCache>
                      <c:formatCode>General</c:formatCode>
                      <c:ptCount val="4"/>
                      <c:pt idx="0">
                        <c:v>5810</c:v>
                      </c:pt>
                      <c:pt idx="1">
                        <c:v>4524</c:v>
                      </c:pt>
                      <c:pt idx="2">
                        <c:v>4680</c:v>
                      </c:pt>
                      <c:pt idx="3">
                        <c:v>4728</c:v>
                      </c:pt>
                    </c:numCache>
                  </c:numRef>
                </c:val>
                <c:extLst xmlns:c15="http://schemas.microsoft.com/office/drawing/2012/chart">
                  <c:ext xmlns:c16="http://schemas.microsoft.com/office/drawing/2014/chart" uri="{C3380CC4-5D6E-409C-BE32-E72D297353CC}">
                    <c16:uniqueId val="{00000007-A248-496F-A931-827DE7CC67C3}"/>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Sheet2!$A$13:$B$13</c15:sqref>
                        </c15:formulaRef>
                      </c:ext>
                    </c:extLst>
                    <c:strCache>
                      <c:ptCount val="2"/>
                      <c:pt idx="0">
                        <c:v>資格合計</c:v>
                      </c:pt>
                      <c:pt idx="1">
                        <c:v>在籍生徒数</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Sheet2!$C$1:$F$1</c15:sqref>
                        </c15:formulaRef>
                      </c:ext>
                    </c:extLst>
                    <c:strCache>
                      <c:ptCount val="4"/>
                      <c:pt idx="0">
                        <c:v>H30</c:v>
                      </c:pt>
                      <c:pt idx="1">
                        <c:v>R1</c:v>
                      </c:pt>
                      <c:pt idx="2">
                        <c:v>R2</c:v>
                      </c:pt>
                      <c:pt idx="3">
                        <c:v>R3</c:v>
                      </c:pt>
                    </c:strCache>
                  </c:strRef>
                </c:cat>
                <c:val>
                  <c:numRef>
                    <c:extLst xmlns:c15="http://schemas.microsoft.com/office/drawing/2012/chart">
                      <c:ext xmlns:c15="http://schemas.microsoft.com/office/drawing/2012/chart" uri="{02D57815-91ED-43cb-92C2-25804820EDAC}">
                        <c15:formulaRef>
                          <c15:sqref>Sheet2!$C$13:$F$13</c15:sqref>
                        </c15:formulaRef>
                      </c:ext>
                    </c:extLst>
                    <c:numCache>
                      <c:formatCode>General</c:formatCode>
                      <c:ptCount val="4"/>
                      <c:pt idx="0">
                        <c:v>7141</c:v>
                      </c:pt>
                      <c:pt idx="1">
                        <c:v>6763</c:v>
                      </c:pt>
                      <c:pt idx="2">
                        <c:v>6042</c:v>
                      </c:pt>
                      <c:pt idx="3">
                        <c:v>5237</c:v>
                      </c:pt>
                    </c:numCache>
                  </c:numRef>
                </c:val>
                <c:extLst xmlns:c15="http://schemas.microsoft.com/office/drawing/2012/chart">
                  <c:ext xmlns:c16="http://schemas.microsoft.com/office/drawing/2014/chart" uri="{C3380CC4-5D6E-409C-BE32-E72D297353CC}">
                    <c16:uniqueId val="{00000008-A248-496F-A931-827DE7CC67C3}"/>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Sheet2!$A$14:$B$14</c15:sqref>
                        </c15:formulaRef>
                      </c:ext>
                    </c:extLst>
                    <c:strCache>
                      <c:ptCount val="2"/>
                      <c:pt idx="0">
                        <c:v>資格合計</c:v>
                      </c:pt>
                      <c:pt idx="1">
                        <c:v>取得率</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Sheet2!$C$1:$F$1</c15:sqref>
                        </c15:formulaRef>
                      </c:ext>
                    </c:extLst>
                    <c:strCache>
                      <c:ptCount val="4"/>
                      <c:pt idx="0">
                        <c:v>H30</c:v>
                      </c:pt>
                      <c:pt idx="1">
                        <c:v>R1</c:v>
                      </c:pt>
                      <c:pt idx="2">
                        <c:v>R2</c:v>
                      </c:pt>
                      <c:pt idx="3">
                        <c:v>R3</c:v>
                      </c:pt>
                    </c:strCache>
                  </c:strRef>
                </c:cat>
                <c:val>
                  <c:numRef>
                    <c:extLst xmlns:c15="http://schemas.microsoft.com/office/drawing/2012/chart">
                      <c:ext xmlns:c15="http://schemas.microsoft.com/office/drawing/2012/chart" uri="{02D57815-91ED-43cb-92C2-25804820EDAC}">
                        <c15:formulaRef>
                          <c15:sqref>Sheet2!$C$14:$F$14</c15:sqref>
                        </c15:formulaRef>
                      </c:ext>
                    </c:extLst>
                    <c:numCache>
                      <c:formatCode>0.0%</c:formatCode>
                      <c:ptCount val="4"/>
                      <c:pt idx="0">
                        <c:v>0.81361153900014005</c:v>
                      </c:pt>
                      <c:pt idx="1">
                        <c:v>0.66893390507171369</c:v>
                      </c:pt>
                      <c:pt idx="2">
                        <c:v>0.77457795431976162</c:v>
                      </c:pt>
                      <c:pt idx="3">
                        <c:v>0.90280695054420468</c:v>
                      </c:pt>
                    </c:numCache>
                  </c:numRef>
                </c:val>
                <c:extLst xmlns:c15="http://schemas.microsoft.com/office/drawing/2012/chart">
                  <c:ext xmlns:c16="http://schemas.microsoft.com/office/drawing/2014/chart" uri="{C3380CC4-5D6E-409C-BE32-E72D297353CC}">
                    <c16:uniqueId val="{00000009-A248-496F-A931-827DE7CC67C3}"/>
                  </c:ext>
                </c:extLst>
              </c15:ser>
            </c15:filteredBarSeries>
          </c:ext>
        </c:extLst>
      </c:barChart>
      <c:lineChart>
        <c:grouping val="standard"/>
        <c:varyColors val="0"/>
        <c:ser>
          <c:idx val="3"/>
          <c:order val="3"/>
          <c:tx>
            <c:strRef>
              <c:f>Sheet2!$A$5:$B$5</c:f>
              <c:strCache>
                <c:ptCount val="2"/>
                <c:pt idx="0">
                  <c:v>高大連携</c:v>
                </c:pt>
                <c:pt idx="1">
                  <c:v>取得率</c:v>
                </c:pt>
              </c:strCache>
            </c:strRef>
          </c:tx>
          <c:spPr>
            <a:ln w="34925" cap="rnd">
              <a:solidFill>
                <a:schemeClr val="accent1"/>
              </a:solidFill>
              <a:prstDash val="lgDashDot"/>
              <a:round/>
            </a:ln>
            <a:effectLst/>
          </c:spPr>
          <c:marker>
            <c:symbol val="none"/>
          </c:marker>
          <c:cat>
            <c:strRef>
              <c:f>Sheet2!$C$1:$F$1</c:f>
              <c:strCache>
                <c:ptCount val="4"/>
                <c:pt idx="0">
                  <c:v>H30</c:v>
                </c:pt>
                <c:pt idx="1">
                  <c:v>R1</c:v>
                </c:pt>
                <c:pt idx="2">
                  <c:v>R2</c:v>
                </c:pt>
                <c:pt idx="3">
                  <c:v>R3</c:v>
                </c:pt>
              </c:strCache>
            </c:strRef>
          </c:cat>
          <c:val>
            <c:numRef>
              <c:f>Sheet2!$C$5:$F$5</c:f>
              <c:numCache>
                <c:formatCode>0.0%</c:formatCode>
                <c:ptCount val="4"/>
                <c:pt idx="0">
                  <c:v>0.92159227985524728</c:v>
                </c:pt>
                <c:pt idx="1">
                  <c:v>0.74470787468247246</c:v>
                </c:pt>
                <c:pt idx="2">
                  <c:v>0.97250698974836902</c:v>
                </c:pt>
                <c:pt idx="3">
                  <c:v>1.0396825396825398</c:v>
                </c:pt>
              </c:numCache>
            </c:numRef>
          </c:val>
          <c:smooth val="0"/>
          <c:extLst>
            <c:ext xmlns:c16="http://schemas.microsoft.com/office/drawing/2014/chart" uri="{C3380CC4-5D6E-409C-BE32-E72D297353CC}">
              <c16:uniqueId val="{00000000-A248-496F-A931-827DE7CC67C3}"/>
            </c:ext>
          </c:extLst>
        </c:ser>
        <c:ser>
          <c:idx val="6"/>
          <c:order val="6"/>
          <c:tx>
            <c:strRef>
              <c:f>Sheet2!$A$8:$B$8</c:f>
              <c:strCache>
                <c:ptCount val="2"/>
                <c:pt idx="0">
                  <c:v>実践技能</c:v>
                </c:pt>
                <c:pt idx="1">
                  <c:v>取得率</c:v>
                </c:pt>
              </c:strCache>
            </c:strRef>
          </c:tx>
          <c:spPr>
            <a:ln w="34925" cap="rnd">
              <a:solidFill>
                <a:schemeClr val="accent1">
                  <a:lumMod val="60000"/>
                </a:schemeClr>
              </a:solidFill>
              <a:round/>
            </a:ln>
            <a:effectLst/>
          </c:spPr>
          <c:marker>
            <c:symbol val="none"/>
          </c:marker>
          <c:cat>
            <c:strRef>
              <c:f>Sheet2!$C$1:$F$1</c:f>
              <c:strCache>
                <c:ptCount val="4"/>
                <c:pt idx="0">
                  <c:v>H30</c:v>
                </c:pt>
                <c:pt idx="1">
                  <c:v>R1</c:v>
                </c:pt>
                <c:pt idx="2">
                  <c:v>R2</c:v>
                </c:pt>
                <c:pt idx="3">
                  <c:v>R3</c:v>
                </c:pt>
              </c:strCache>
            </c:strRef>
          </c:cat>
          <c:val>
            <c:numRef>
              <c:f>Sheet2!$C$8:$F$8</c:f>
              <c:numCache>
                <c:formatCode>0.0%</c:formatCode>
                <c:ptCount val="4"/>
                <c:pt idx="0">
                  <c:v>0.87425149700598803</c:v>
                </c:pt>
                <c:pt idx="1">
                  <c:v>0.72260748959778087</c:v>
                </c:pt>
                <c:pt idx="2">
                  <c:v>0.76392572944297077</c:v>
                </c:pt>
                <c:pt idx="3">
                  <c:v>1.0161090458488229</c:v>
                </c:pt>
              </c:numCache>
            </c:numRef>
          </c:val>
          <c:smooth val="0"/>
          <c:extLst>
            <c:ext xmlns:c16="http://schemas.microsoft.com/office/drawing/2014/chart" uri="{C3380CC4-5D6E-409C-BE32-E72D297353CC}">
              <c16:uniqueId val="{00000003-A248-496F-A931-827DE7CC67C3}"/>
            </c:ext>
          </c:extLst>
        </c:ser>
        <c:ser>
          <c:idx val="9"/>
          <c:order val="9"/>
          <c:tx>
            <c:strRef>
              <c:f>Sheet2!$A$11:$B$11</c:f>
              <c:strCache>
                <c:ptCount val="2"/>
                <c:pt idx="0">
                  <c:v>地域産業</c:v>
                </c:pt>
                <c:pt idx="1">
                  <c:v>取得率</c:v>
                </c:pt>
              </c:strCache>
            </c:strRef>
          </c:tx>
          <c:spPr>
            <a:ln w="34925" cap="rnd">
              <a:solidFill>
                <a:schemeClr val="accent1"/>
              </a:solidFill>
              <a:prstDash val="dash"/>
              <a:round/>
            </a:ln>
            <a:effectLst/>
          </c:spPr>
          <c:marker>
            <c:symbol val="none"/>
          </c:marker>
          <c:cat>
            <c:strRef>
              <c:f>Sheet2!$C$1:$F$1</c:f>
              <c:strCache>
                <c:ptCount val="4"/>
                <c:pt idx="0">
                  <c:v>H30</c:v>
                </c:pt>
                <c:pt idx="1">
                  <c:v>R1</c:v>
                </c:pt>
                <c:pt idx="2">
                  <c:v>R2</c:v>
                </c:pt>
                <c:pt idx="3">
                  <c:v>R3</c:v>
                </c:pt>
              </c:strCache>
            </c:strRef>
          </c:cat>
          <c:val>
            <c:numRef>
              <c:f>Sheet2!$C$11:$F$11</c:f>
              <c:numCache>
                <c:formatCode>0.0%</c:formatCode>
                <c:ptCount val="4"/>
                <c:pt idx="0">
                  <c:v>0.63644214162348878</c:v>
                </c:pt>
                <c:pt idx="1">
                  <c:v>0.5370866845397676</c:v>
                </c:pt>
                <c:pt idx="2">
                  <c:v>0.57334659373446051</c:v>
                </c:pt>
                <c:pt idx="3">
                  <c:v>0.64800923254472009</c:v>
                </c:pt>
              </c:numCache>
            </c:numRef>
          </c:val>
          <c:smooth val="0"/>
          <c:extLst>
            <c:ext xmlns:c16="http://schemas.microsoft.com/office/drawing/2014/chart" uri="{C3380CC4-5D6E-409C-BE32-E72D297353CC}">
              <c16:uniqueId val="{00000006-A248-496F-A931-827DE7CC67C3}"/>
            </c:ext>
          </c:extLst>
        </c:ser>
        <c:dLbls>
          <c:showLegendKey val="0"/>
          <c:showVal val="0"/>
          <c:showCatName val="0"/>
          <c:showSerName val="0"/>
          <c:showPercent val="0"/>
          <c:showBubbleSize val="0"/>
        </c:dLbls>
        <c:marker val="1"/>
        <c:smooth val="0"/>
        <c:axId val="78447696"/>
        <c:axId val="78449776"/>
      </c:lineChart>
      <c:catAx>
        <c:axId val="1129292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29298255"/>
        <c:crosses val="autoZero"/>
        <c:auto val="1"/>
        <c:lblAlgn val="ctr"/>
        <c:lblOffset val="100"/>
        <c:noMultiLvlLbl val="0"/>
      </c:catAx>
      <c:valAx>
        <c:axId val="1129298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29292015"/>
        <c:crosses val="autoZero"/>
        <c:crossBetween val="between"/>
      </c:valAx>
      <c:valAx>
        <c:axId val="78449776"/>
        <c:scaling>
          <c:orientation val="minMax"/>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8447696"/>
        <c:crosses val="max"/>
        <c:crossBetween val="between"/>
      </c:valAx>
      <c:catAx>
        <c:axId val="78447696"/>
        <c:scaling>
          <c:orientation val="minMax"/>
        </c:scaling>
        <c:delete val="1"/>
        <c:axPos val="b"/>
        <c:numFmt formatCode="General" sourceLinked="1"/>
        <c:majorTickMark val="out"/>
        <c:minorTickMark val="none"/>
        <c:tickLblPos val="nextTo"/>
        <c:crossAx val="7844977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showDLblsOverMax val="0"/>
  </c:chart>
  <c:spPr>
    <a:noFill/>
    <a:ln>
      <a:solidFill>
        <a:schemeClr val="tx1"/>
      </a:solid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dirty="0"/>
              <a:t>地域連携参加者数・参加率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地域連携数!$L$11</c:f>
              <c:strCache>
                <c:ptCount val="1"/>
                <c:pt idx="0">
                  <c:v>地域連携3校合計</c:v>
                </c:pt>
              </c:strCache>
            </c:strRef>
          </c:tx>
          <c:spPr>
            <a:solidFill>
              <a:schemeClr val="accent1"/>
            </a:solidFill>
            <a:ln>
              <a:noFill/>
            </a:ln>
            <a:effectLst/>
          </c:spPr>
          <c:invertIfNegative val="0"/>
          <c:cat>
            <c:strRef>
              <c:f>地域連携数!$P$10:$S$10</c:f>
              <c:strCache>
                <c:ptCount val="4"/>
                <c:pt idx="0">
                  <c:v>H29</c:v>
                </c:pt>
                <c:pt idx="1">
                  <c:v>H30</c:v>
                </c:pt>
                <c:pt idx="2">
                  <c:v>H31</c:v>
                </c:pt>
                <c:pt idx="3">
                  <c:v>R2</c:v>
                </c:pt>
              </c:strCache>
            </c:strRef>
          </c:cat>
          <c:val>
            <c:numRef>
              <c:f>地域連携数!$P$11:$S$11</c:f>
              <c:numCache>
                <c:formatCode>General</c:formatCode>
                <c:ptCount val="4"/>
                <c:pt idx="0">
                  <c:v>2401</c:v>
                </c:pt>
                <c:pt idx="1">
                  <c:v>2777</c:v>
                </c:pt>
                <c:pt idx="2">
                  <c:v>2237</c:v>
                </c:pt>
                <c:pt idx="3">
                  <c:v>1336</c:v>
                </c:pt>
              </c:numCache>
            </c:numRef>
          </c:val>
          <c:extLst>
            <c:ext xmlns:c16="http://schemas.microsoft.com/office/drawing/2014/chart" uri="{C3380CC4-5D6E-409C-BE32-E72D297353CC}">
              <c16:uniqueId val="{00000000-D746-4F0C-A9E3-CDC2F45518AA}"/>
            </c:ext>
          </c:extLst>
        </c:ser>
        <c:ser>
          <c:idx val="4"/>
          <c:order val="4"/>
          <c:tx>
            <c:strRef>
              <c:f>地域連携数!$L$3</c:f>
              <c:strCache>
                <c:ptCount val="1"/>
                <c:pt idx="0">
                  <c:v>高大連携３校合計</c:v>
                </c:pt>
              </c:strCache>
            </c:strRef>
          </c:tx>
          <c:spPr>
            <a:pattFill prst="wdDnDiag">
              <a:fgClr>
                <a:schemeClr val="accent1"/>
              </a:fgClr>
              <a:bgClr>
                <a:schemeClr val="bg1"/>
              </a:bgClr>
            </a:pattFill>
            <a:ln>
              <a:noFill/>
            </a:ln>
            <a:effectLst/>
          </c:spPr>
          <c:invertIfNegative val="0"/>
          <c:cat>
            <c:strRef>
              <c:f>地域連携数!$P$10:$S$10</c:f>
              <c:strCache>
                <c:ptCount val="4"/>
                <c:pt idx="0">
                  <c:v>H29</c:v>
                </c:pt>
                <c:pt idx="1">
                  <c:v>H30</c:v>
                </c:pt>
                <c:pt idx="2">
                  <c:v>H31</c:v>
                </c:pt>
                <c:pt idx="3">
                  <c:v>R2</c:v>
                </c:pt>
              </c:strCache>
            </c:strRef>
          </c:cat>
          <c:val>
            <c:numRef>
              <c:f>地域連携数!$P$3:$S$3</c:f>
              <c:numCache>
                <c:formatCode>General</c:formatCode>
                <c:ptCount val="4"/>
                <c:pt idx="0">
                  <c:v>1948</c:v>
                </c:pt>
                <c:pt idx="1">
                  <c:v>2436</c:v>
                </c:pt>
                <c:pt idx="2">
                  <c:v>2911</c:v>
                </c:pt>
                <c:pt idx="3">
                  <c:v>733</c:v>
                </c:pt>
              </c:numCache>
            </c:numRef>
          </c:val>
          <c:extLst>
            <c:ext xmlns:c16="http://schemas.microsoft.com/office/drawing/2014/chart" uri="{C3380CC4-5D6E-409C-BE32-E72D297353CC}">
              <c16:uniqueId val="{00000001-D746-4F0C-A9E3-CDC2F45518AA}"/>
            </c:ext>
          </c:extLst>
        </c:ser>
        <c:ser>
          <c:idx val="8"/>
          <c:order val="8"/>
          <c:tx>
            <c:strRef>
              <c:f>地域連携数!$L$7</c:f>
              <c:strCache>
                <c:ptCount val="1"/>
                <c:pt idx="0">
                  <c:v>実践技能３校合計</c:v>
                </c:pt>
              </c:strCache>
            </c:strRef>
          </c:tx>
          <c:spPr>
            <a:pattFill prst="horzBrick">
              <a:fgClr>
                <a:schemeClr val="accent1"/>
              </a:fgClr>
              <a:bgClr>
                <a:schemeClr val="bg1"/>
              </a:bgClr>
            </a:pattFill>
            <a:ln>
              <a:noFill/>
            </a:ln>
            <a:effectLst/>
          </c:spPr>
          <c:invertIfNegative val="0"/>
          <c:cat>
            <c:strRef>
              <c:f>地域連携数!$P$10:$S$10</c:f>
              <c:strCache>
                <c:ptCount val="4"/>
                <c:pt idx="0">
                  <c:v>H29</c:v>
                </c:pt>
                <c:pt idx="1">
                  <c:v>H30</c:v>
                </c:pt>
                <c:pt idx="2">
                  <c:v>H31</c:v>
                </c:pt>
                <c:pt idx="3">
                  <c:v>R2</c:v>
                </c:pt>
              </c:strCache>
            </c:strRef>
          </c:cat>
          <c:val>
            <c:numRef>
              <c:f>地域連携数!$P$7:$S$7</c:f>
              <c:numCache>
                <c:formatCode>General</c:formatCode>
                <c:ptCount val="4"/>
                <c:pt idx="0">
                  <c:v>2971</c:v>
                </c:pt>
                <c:pt idx="1">
                  <c:v>2819</c:v>
                </c:pt>
                <c:pt idx="2">
                  <c:v>2609</c:v>
                </c:pt>
                <c:pt idx="3">
                  <c:v>805</c:v>
                </c:pt>
              </c:numCache>
            </c:numRef>
          </c:val>
          <c:extLst>
            <c:ext xmlns:c16="http://schemas.microsoft.com/office/drawing/2014/chart" uri="{C3380CC4-5D6E-409C-BE32-E72D297353CC}">
              <c16:uniqueId val="{00000002-D746-4F0C-A9E3-CDC2F45518AA}"/>
            </c:ext>
          </c:extLst>
        </c:ser>
        <c:dLbls>
          <c:showLegendKey val="0"/>
          <c:showVal val="0"/>
          <c:showCatName val="0"/>
          <c:showSerName val="0"/>
          <c:showPercent val="0"/>
          <c:showBubbleSize val="0"/>
        </c:dLbls>
        <c:gapWidth val="150"/>
        <c:axId val="296490736"/>
        <c:axId val="296491152"/>
      </c:barChart>
      <c:lineChart>
        <c:grouping val="standard"/>
        <c:varyColors val="0"/>
        <c:dLbls>
          <c:showLegendKey val="0"/>
          <c:showVal val="0"/>
          <c:showCatName val="0"/>
          <c:showSerName val="0"/>
          <c:showPercent val="0"/>
          <c:showBubbleSize val="0"/>
        </c:dLbls>
        <c:marker val="1"/>
        <c:smooth val="0"/>
        <c:axId val="296490736"/>
        <c:axId val="296491152"/>
        <c:extLst>
          <c:ext xmlns:c15="http://schemas.microsoft.com/office/drawing/2012/chart" uri="{02D57815-91ED-43cb-92C2-25804820EDAC}">
            <c15:filteredLineSeries>
              <c15:ser>
                <c:idx val="1"/>
                <c:order val="1"/>
                <c:tx>
                  <c:strRef>
                    <c:extLst>
                      <c:ext uri="{02D57815-91ED-43cb-92C2-25804820EDAC}">
                        <c15:formulaRef>
                          <c15:sqref>地域連携数!$L$12</c15:sqref>
                        </c15:formulaRef>
                      </c:ext>
                    </c:extLst>
                    <c:strCache>
                      <c:ptCount val="1"/>
                      <c:pt idx="0">
                        <c:v>地域連携3校在籍生徒数</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地域連携数!$P$10:$S$10</c15:sqref>
                        </c15:formulaRef>
                      </c:ext>
                    </c:extLst>
                    <c:strCache>
                      <c:ptCount val="4"/>
                      <c:pt idx="0">
                        <c:v>H29</c:v>
                      </c:pt>
                      <c:pt idx="1">
                        <c:v>H30</c:v>
                      </c:pt>
                      <c:pt idx="2">
                        <c:v>H31</c:v>
                      </c:pt>
                      <c:pt idx="3">
                        <c:v>R2</c:v>
                      </c:pt>
                    </c:strCache>
                  </c:strRef>
                </c:cat>
                <c:val>
                  <c:numRef>
                    <c:extLst>
                      <c:ext uri="{02D57815-91ED-43cb-92C2-25804820EDAC}">
                        <c15:formulaRef>
                          <c15:sqref>地域連携数!$P$12:$S$12</c15:sqref>
                        </c15:formulaRef>
                      </c:ext>
                    </c:extLst>
                    <c:numCache>
                      <c:formatCode>General</c:formatCode>
                      <c:ptCount val="4"/>
                      <c:pt idx="0">
                        <c:v>2410</c:v>
                      </c:pt>
                      <c:pt idx="1">
                        <c:v>2316</c:v>
                      </c:pt>
                      <c:pt idx="2">
                        <c:v>2238</c:v>
                      </c:pt>
                      <c:pt idx="3">
                        <c:v>2011</c:v>
                      </c:pt>
                    </c:numCache>
                  </c:numRef>
                </c:val>
                <c:smooth val="0"/>
                <c:extLst>
                  <c:ext xmlns:c16="http://schemas.microsoft.com/office/drawing/2014/chart" uri="{C3380CC4-5D6E-409C-BE32-E72D297353CC}">
                    <c16:uniqueId val="{00000006-D746-4F0C-A9E3-CDC2F45518A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地域連携数!$L$2</c15:sqref>
                        </c15:formulaRef>
                      </c:ext>
                    </c:extLst>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extLst xmlns:c15="http://schemas.microsoft.com/office/drawing/2012/chart">
                      <c:ext xmlns:c15="http://schemas.microsoft.com/office/drawing/2012/chart" uri="{02D57815-91ED-43cb-92C2-25804820EDAC}">
                        <c15:formulaRef>
                          <c15:sqref>地域連携数!$P$10:$S$10</c15:sqref>
                        </c15:formulaRef>
                      </c:ext>
                    </c:extLst>
                    <c:strCache>
                      <c:ptCount val="4"/>
                      <c:pt idx="0">
                        <c:v>H29</c:v>
                      </c:pt>
                      <c:pt idx="1">
                        <c:v>H30</c:v>
                      </c:pt>
                      <c:pt idx="2">
                        <c:v>H31</c:v>
                      </c:pt>
                      <c:pt idx="3">
                        <c:v>R2</c:v>
                      </c:pt>
                    </c:strCache>
                  </c:strRef>
                </c:cat>
                <c:val>
                  <c:numRef>
                    <c:extLst xmlns:c15="http://schemas.microsoft.com/office/drawing/2012/chart">
                      <c:ext xmlns:c15="http://schemas.microsoft.com/office/drawing/2012/chart" uri="{02D57815-91ED-43cb-92C2-25804820EDAC}">
                        <c15:formulaRef>
                          <c15:sqref>地域連携数!$P$2:$S$2</c15:sqref>
                        </c15:formulaRef>
                      </c:ext>
                    </c:extLst>
                    <c:numCache>
                      <c:formatCode>General</c:formatCode>
                      <c:ptCount val="4"/>
                      <c:pt idx="0">
                        <c:v>0</c:v>
                      </c:pt>
                      <c:pt idx="1">
                        <c:v>0</c:v>
                      </c:pt>
                      <c:pt idx="2">
                        <c:v>0</c:v>
                      </c:pt>
                      <c:pt idx="3">
                        <c:v>0</c:v>
                      </c:pt>
                    </c:numCache>
                  </c:numRef>
                </c:val>
                <c:smooth val="0"/>
                <c:extLst xmlns:c15="http://schemas.microsoft.com/office/drawing/2012/chart">
                  <c:ext xmlns:c16="http://schemas.microsoft.com/office/drawing/2014/chart" uri="{C3380CC4-5D6E-409C-BE32-E72D297353CC}">
                    <c16:uniqueId val="{00000007-D746-4F0C-A9E3-CDC2F45518A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地域連携数!$L$4</c15:sqref>
                        </c15:formulaRef>
                      </c:ext>
                    </c:extLst>
                    <c:strCache>
                      <c:ptCount val="1"/>
                      <c:pt idx="0">
                        <c:v>高大連携３校在籍生徒数</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extLst xmlns:c15="http://schemas.microsoft.com/office/drawing/2012/chart">
                      <c:ext xmlns:c15="http://schemas.microsoft.com/office/drawing/2012/chart" uri="{02D57815-91ED-43cb-92C2-25804820EDAC}">
                        <c15:formulaRef>
                          <c15:sqref>地域連携数!$P$10:$S$10</c15:sqref>
                        </c15:formulaRef>
                      </c:ext>
                    </c:extLst>
                    <c:strCache>
                      <c:ptCount val="4"/>
                      <c:pt idx="0">
                        <c:v>H29</c:v>
                      </c:pt>
                      <c:pt idx="1">
                        <c:v>H30</c:v>
                      </c:pt>
                      <c:pt idx="2">
                        <c:v>H31</c:v>
                      </c:pt>
                      <c:pt idx="3">
                        <c:v>R2</c:v>
                      </c:pt>
                    </c:strCache>
                  </c:strRef>
                </c:cat>
                <c:val>
                  <c:numRef>
                    <c:extLst xmlns:c15="http://schemas.microsoft.com/office/drawing/2012/chart">
                      <c:ext xmlns:c15="http://schemas.microsoft.com/office/drawing/2012/chart" uri="{02D57815-91ED-43cb-92C2-25804820EDAC}">
                        <c15:formulaRef>
                          <c15:sqref>地域連携数!$P$4:$S$4</c15:sqref>
                        </c15:formulaRef>
                      </c:ext>
                    </c:extLst>
                    <c:numCache>
                      <c:formatCode>General</c:formatCode>
                      <c:ptCount val="4"/>
                      <c:pt idx="0">
                        <c:v>2577</c:v>
                      </c:pt>
                      <c:pt idx="1">
                        <c:v>2487</c:v>
                      </c:pt>
                      <c:pt idx="2">
                        <c:v>2362</c:v>
                      </c:pt>
                      <c:pt idx="3">
                        <c:v>2146</c:v>
                      </c:pt>
                    </c:numCache>
                  </c:numRef>
                </c:val>
                <c:smooth val="0"/>
                <c:extLst xmlns:c15="http://schemas.microsoft.com/office/drawing/2012/chart">
                  <c:ext xmlns:c16="http://schemas.microsoft.com/office/drawing/2014/chart" uri="{C3380CC4-5D6E-409C-BE32-E72D297353CC}">
                    <c16:uniqueId val="{00000008-D746-4F0C-A9E3-CDC2F45518AA}"/>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地域連携数!$L$6</c15:sqref>
                        </c15:formulaRef>
                      </c:ext>
                    </c:extLst>
                    <c:strCache>
                      <c:ptCount val="1"/>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extLst xmlns:c15="http://schemas.microsoft.com/office/drawing/2012/chart">
                      <c:ext xmlns:c15="http://schemas.microsoft.com/office/drawing/2012/chart" uri="{02D57815-91ED-43cb-92C2-25804820EDAC}">
                        <c15:formulaRef>
                          <c15:sqref>地域連携数!$P$10:$S$10</c15:sqref>
                        </c15:formulaRef>
                      </c:ext>
                    </c:extLst>
                    <c:strCache>
                      <c:ptCount val="4"/>
                      <c:pt idx="0">
                        <c:v>H29</c:v>
                      </c:pt>
                      <c:pt idx="1">
                        <c:v>H30</c:v>
                      </c:pt>
                      <c:pt idx="2">
                        <c:v>H31</c:v>
                      </c:pt>
                      <c:pt idx="3">
                        <c:v>R2</c:v>
                      </c:pt>
                    </c:strCache>
                  </c:strRef>
                </c:cat>
                <c:val>
                  <c:numRef>
                    <c:extLst xmlns:c15="http://schemas.microsoft.com/office/drawing/2012/chart">
                      <c:ext xmlns:c15="http://schemas.microsoft.com/office/drawing/2012/chart" uri="{02D57815-91ED-43cb-92C2-25804820EDAC}">
                        <c15:formulaRef>
                          <c15:sqref>地域連携数!$P$6:$S$6</c15:sqref>
                        </c15:formulaRef>
                      </c:ext>
                    </c:extLst>
                    <c:numCache>
                      <c:formatCode>General</c:formatCode>
                      <c:ptCount val="4"/>
                      <c:pt idx="0">
                        <c:v>0</c:v>
                      </c:pt>
                      <c:pt idx="1">
                        <c:v>0</c:v>
                      </c:pt>
                      <c:pt idx="2">
                        <c:v>0</c:v>
                      </c:pt>
                      <c:pt idx="3">
                        <c:v>0</c:v>
                      </c:pt>
                    </c:numCache>
                  </c:numRef>
                </c:val>
                <c:smooth val="0"/>
                <c:extLst xmlns:c15="http://schemas.microsoft.com/office/drawing/2012/chart">
                  <c:ext xmlns:c16="http://schemas.microsoft.com/office/drawing/2014/chart" uri="{C3380CC4-5D6E-409C-BE32-E72D297353CC}">
                    <c16:uniqueId val="{00000009-D746-4F0C-A9E3-CDC2F45518AA}"/>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地域連携数!$L$8</c15:sqref>
                        </c15:formulaRef>
                      </c:ext>
                    </c:extLst>
                    <c:strCache>
                      <c:ptCount val="1"/>
                      <c:pt idx="0">
                        <c:v>実践技能３校在籍生徒数</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extLst xmlns:c15="http://schemas.microsoft.com/office/drawing/2012/chart">
                      <c:ext xmlns:c15="http://schemas.microsoft.com/office/drawing/2012/chart" uri="{02D57815-91ED-43cb-92C2-25804820EDAC}">
                        <c15:formulaRef>
                          <c15:sqref>地域連携数!$P$10:$S$10</c15:sqref>
                        </c15:formulaRef>
                      </c:ext>
                    </c:extLst>
                    <c:strCache>
                      <c:ptCount val="4"/>
                      <c:pt idx="0">
                        <c:v>H29</c:v>
                      </c:pt>
                      <c:pt idx="1">
                        <c:v>H30</c:v>
                      </c:pt>
                      <c:pt idx="2">
                        <c:v>H31</c:v>
                      </c:pt>
                      <c:pt idx="3">
                        <c:v>R2</c:v>
                      </c:pt>
                    </c:strCache>
                  </c:strRef>
                </c:cat>
                <c:val>
                  <c:numRef>
                    <c:extLst xmlns:c15="http://schemas.microsoft.com/office/drawing/2012/chart">
                      <c:ext xmlns:c15="http://schemas.microsoft.com/office/drawing/2012/chart" uri="{02D57815-91ED-43cb-92C2-25804820EDAC}">
                        <c15:formulaRef>
                          <c15:sqref>地域連携数!$P$8:$S$8</c15:sqref>
                        </c15:formulaRef>
                      </c:ext>
                    </c:extLst>
                    <c:numCache>
                      <c:formatCode>General</c:formatCode>
                      <c:ptCount val="4"/>
                      <c:pt idx="0">
                        <c:v>2505</c:v>
                      </c:pt>
                      <c:pt idx="1">
                        <c:v>2338</c:v>
                      </c:pt>
                      <c:pt idx="2">
                        <c:v>2163</c:v>
                      </c:pt>
                      <c:pt idx="3">
                        <c:v>1885</c:v>
                      </c:pt>
                    </c:numCache>
                  </c:numRef>
                </c:val>
                <c:smooth val="0"/>
                <c:extLst xmlns:c15="http://schemas.microsoft.com/office/drawing/2012/chart">
                  <c:ext xmlns:c16="http://schemas.microsoft.com/office/drawing/2014/chart" uri="{C3380CC4-5D6E-409C-BE32-E72D297353CC}">
                    <c16:uniqueId val="{0000000A-D746-4F0C-A9E3-CDC2F45518AA}"/>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地域連携数!$L$14</c15:sqref>
                        </c15:formulaRef>
                      </c:ext>
                    </c:extLst>
                    <c:strCache>
                      <c:ptCount val="1"/>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extLst xmlns:c15="http://schemas.microsoft.com/office/drawing/2012/chart">
                      <c:ext xmlns:c15="http://schemas.microsoft.com/office/drawing/2012/chart" uri="{02D57815-91ED-43cb-92C2-25804820EDAC}">
                        <c15:formulaRef>
                          <c15:sqref>地域連携数!$P$10:$S$10</c15:sqref>
                        </c15:formulaRef>
                      </c:ext>
                    </c:extLst>
                    <c:strCache>
                      <c:ptCount val="4"/>
                      <c:pt idx="0">
                        <c:v>H29</c:v>
                      </c:pt>
                      <c:pt idx="1">
                        <c:v>H30</c:v>
                      </c:pt>
                      <c:pt idx="2">
                        <c:v>H31</c:v>
                      </c:pt>
                      <c:pt idx="3">
                        <c:v>R2</c:v>
                      </c:pt>
                    </c:strCache>
                  </c:strRef>
                </c:cat>
                <c:val>
                  <c:numRef>
                    <c:extLst xmlns:c15="http://schemas.microsoft.com/office/drawing/2012/chart">
                      <c:ext xmlns:c15="http://schemas.microsoft.com/office/drawing/2012/chart" uri="{02D57815-91ED-43cb-92C2-25804820EDAC}">
                        <c15:formulaRef>
                          <c15:sqref>地域連携数!$P$14:$S$14</c15:sqref>
                        </c15:formulaRef>
                      </c:ext>
                    </c:extLst>
                    <c:numCache>
                      <c:formatCode>General</c:formatCode>
                      <c:ptCount val="4"/>
                      <c:pt idx="0">
                        <c:v>0</c:v>
                      </c:pt>
                      <c:pt idx="1">
                        <c:v>0</c:v>
                      </c:pt>
                      <c:pt idx="2">
                        <c:v>0</c:v>
                      </c:pt>
                      <c:pt idx="3">
                        <c:v>0</c:v>
                      </c:pt>
                    </c:numCache>
                  </c:numRef>
                </c:val>
                <c:smooth val="0"/>
                <c:extLst xmlns:c15="http://schemas.microsoft.com/office/drawing/2012/chart">
                  <c:ext xmlns:c16="http://schemas.microsoft.com/office/drawing/2014/chart" uri="{C3380CC4-5D6E-409C-BE32-E72D297353CC}">
                    <c16:uniqueId val="{0000000B-D746-4F0C-A9E3-CDC2F45518AA}"/>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地域連携数!$L$15</c15:sqref>
                        </c15:formulaRef>
                      </c:ext>
                    </c:extLst>
                    <c:strCache>
                      <c:ptCount val="1"/>
                      <c:pt idx="0">
                        <c:v>全校合計</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extLst xmlns:c15="http://schemas.microsoft.com/office/drawing/2012/chart">
                      <c:ext xmlns:c15="http://schemas.microsoft.com/office/drawing/2012/chart" uri="{02D57815-91ED-43cb-92C2-25804820EDAC}">
                        <c15:formulaRef>
                          <c15:sqref>地域連携数!$P$10:$S$10</c15:sqref>
                        </c15:formulaRef>
                      </c:ext>
                    </c:extLst>
                    <c:strCache>
                      <c:ptCount val="4"/>
                      <c:pt idx="0">
                        <c:v>H29</c:v>
                      </c:pt>
                      <c:pt idx="1">
                        <c:v>H30</c:v>
                      </c:pt>
                      <c:pt idx="2">
                        <c:v>H31</c:v>
                      </c:pt>
                      <c:pt idx="3">
                        <c:v>R2</c:v>
                      </c:pt>
                    </c:strCache>
                  </c:strRef>
                </c:cat>
                <c:val>
                  <c:numRef>
                    <c:extLst xmlns:c15="http://schemas.microsoft.com/office/drawing/2012/chart">
                      <c:ext xmlns:c15="http://schemas.microsoft.com/office/drawing/2012/chart" uri="{02D57815-91ED-43cb-92C2-25804820EDAC}">
                        <c15:formulaRef>
                          <c15:sqref>地域連携数!$P$15:$S$15</c15:sqref>
                        </c15:formulaRef>
                      </c:ext>
                    </c:extLst>
                    <c:numCache>
                      <c:formatCode>General</c:formatCode>
                      <c:ptCount val="4"/>
                      <c:pt idx="0">
                        <c:v>7320</c:v>
                      </c:pt>
                      <c:pt idx="1">
                        <c:v>8032</c:v>
                      </c:pt>
                      <c:pt idx="2">
                        <c:v>7757</c:v>
                      </c:pt>
                      <c:pt idx="3">
                        <c:v>2874</c:v>
                      </c:pt>
                    </c:numCache>
                  </c:numRef>
                </c:val>
                <c:smooth val="0"/>
                <c:extLst xmlns:c15="http://schemas.microsoft.com/office/drawing/2012/chart">
                  <c:ext xmlns:c16="http://schemas.microsoft.com/office/drawing/2014/chart" uri="{C3380CC4-5D6E-409C-BE32-E72D297353CC}">
                    <c16:uniqueId val="{0000000C-D746-4F0C-A9E3-CDC2F45518AA}"/>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地域連携数!$L$16</c15:sqref>
                        </c15:formulaRef>
                      </c:ext>
                    </c:extLst>
                    <c:strCache>
                      <c:ptCount val="1"/>
                      <c:pt idx="0">
                        <c:v>全校在籍生徒数</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extLst xmlns:c15="http://schemas.microsoft.com/office/drawing/2012/chart">
                      <c:ext xmlns:c15="http://schemas.microsoft.com/office/drawing/2012/chart" uri="{02D57815-91ED-43cb-92C2-25804820EDAC}">
                        <c15:formulaRef>
                          <c15:sqref>地域連携数!$P$10:$S$10</c15:sqref>
                        </c15:formulaRef>
                      </c:ext>
                    </c:extLst>
                    <c:strCache>
                      <c:ptCount val="4"/>
                      <c:pt idx="0">
                        <c:v>H29</c:v>
                      </c:pt>
                      <c:pt idx="1">
                        <c:v>H30</c:v>
                      </c:pt>
                      <c:pt idx="2">
                        <c:v>H31</c:v>
                      </c:pt>
                      <c:pt idx="3">
                        <c:v>R2</c:v>
                      </c:pt>
                    </c:strCache>
                  </c:strRef>
                </c:cat>
                <c:val>
                  <c:numRef>
                    <c:extLst xmlns:c15="http://schemas.microsoft.com/office/drawing/2012/chart">
                      <c:ext xmlns:c15="http://schemas.microsoft.com/office/drawing/2012/chart" uri="{02D57815-91ED-43cb-92C2-25804820EDAC}">
                        <c15:formulaRef>
                          <c15:sqref>地域連携数!$P$16:$S$16</c15:sqref>
                        </c15:formulaRef>
                      </c:ext>
                    </c:extLst>
                    <c:numCache>
                      <c:formatCode>General</c:formatCode>
                      <c:ptCount val="4"/>
                      <c:pt idx="0">
                        <c:v>7492</c:v>
                      </c:pt>
                      <c:pt idx="1">
                        <c:v>7141</c:v>
                      </c:pt>
                      <c:pt idx="2">
                        <c:v>6763</c:v>
                      </c:pt>
                      <c:pt idx="3">
                        <c:v>6042</c:v>
                      </c:pt>
                    </c:numCache>
                  </c:numRef>
                </c:val>
                <c:smooth val="0"/>
                <c:extLst xmlns:c15="http://schemas.microsoft.com/office/drawing/2012/chart">
                  <c:ext xmlns:c16="http://schemas.microsoft.com/office/drawing/2014/chart" uri="{C3380CC4-5D6E-409C-BE32-E72D297353CC}">
                    <c16:uniqueId val="{0000000D-D746-4F0C-A9E3-CDC2F45518AA}"/>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地域連携数!$L$17</c15:sqref>
                        </c15:formulaRef>
                      </c:ext>
                    </c:extLst>
                    <c:strCache>
                      <c:ptCount val="1"/>
                      <c:pt idx="0">
                        <c:v>参加率</c:v>
                      </c:pt>
                    </c:strCache>
                  </c:strRef>
                </c:tx>
                <c:spPr>
                  <a:ln w="47625" cap="rnd" cmpd="sng">
                    <a:solidFill>
                      <a:schemeClr val="tx1"/>
                    </a:solidFill>
                    <a:round/>
                  </a:ln>
                  <a:effectLst/>
                </c:spPr>
                <c:marker>
                  <c:symbol val="none"/>
                </c:marker>
                <c:cat>
                  <c:strRef>
                    <c:extLst xmlns:c15="http://schemas.microsoft.com/office/drawing/2012/chart">
                      <c:ext xmlns:c15="http://schemas.microsoft.com/office/drawing/2012/chart" uri="{02D57815-91ED-43cb-92C2-25804820EDAC}">
                        <c15:formulaRef>
                          <c15:sqref>地域連携数!$P$10:$S$10</c15:sqref>
                        </c15:formulaRef>
                      </c:ext>
                    </c:extLst>
                    <c:strCache>
                      <c:ptCount val="4"/>
                      <c:pt idx="0">
                        <c:v>H29</c:v>
                      </c:pt>
                      <c:pt idx="1">
                        <c:v>H30</c:v>
                      </c:pt>
                      <c:pt idx="2">
                        <c:v>H31</c:v>
                      </c:pt>
                      <c:pt idx="3">
                        <c:v>R2</c:v>
                      </c:pt>
                    </c:strCache>
                  </c:strRef>
                </c:cat>
                <c:val>
                  <c:numRef>
                    <c:extLst xmlns:c15="http://schemas.microsoft.com/office/drawing/2012/chart">
                      <c:ext xmlns:c15="http://schemas.microsoft.com/office/drawing/2012/chart" uri="{02D57815-91ED-43cb-92C2-25804820EDAC}">
                        <c15:formulaRef>
                          <c15:sqref>地域連携数!$P$17:$S$17</c15:sqref>
                        </c15:formulaRef>
                      </c:ext>
                    </c:extLst>
                    <c:numCache>
                      <c:formatCode>0.0%</c:formatCode>
                      <c:ptCount val="4"/>
                      <c:pt idx="0">
                        <c:v>0.97704217832354512</c:v>
                      </c:pt>
                      <c:pt idx="1">
                        <c:v>1.1247724408346169</c:v>
                      </c:pt>
                      <c:pt idx="2">
                        <c:v>1.1469761939967471</c:v>
                      </c:pt>
                      <c:pt idx="3">
                        <c:v>0.47567030784508441</c:v>
                      </c:pt>
                    </c:numCache>
                  </c:numRef>
                </c:val>
                <c:smooth val="0"/>
                <c:extLst xmlns:c15="http://schemas.microsoft.com/office/drawing/2012/chart">
                  <c:ext xmlns:c16="http://schemas.microsoft.com/office/drawing/2014/chart" uri="{C3380CC4-5D6E-409C-BE32-E72D297353CC}">
                    <c16:uniqueId val="{0000000E-D746-4F0C-A9E3-CDC2F45518AA}"/>
                  </c:ext>
                </c:extLst>
              </c15:ser>
            </c15:filteredLineSeries>
          </c:ext>
        </c:extLst>
      </c:lineChart>
      <c:lineChart>
        <c:grouping val="standard"/>
        <c:varyColors val="0"/>
        <c:ser>
          <c:idx val="2"/>
          <c:order val="2"/>
          <c:tx>
            <c:strRef>
              <c:f>地域連携数!$L$13</c:f>
              <c:strCache>
                <c:ptCount val="1"/>
                <c:pt idx="0">
                  <c:v>地域連携参加率</c:v>
                </c:pt>
              </c:strCache>
            </c:strRef>
          </c:tx>
          <c:spPr>
            <a:ln w="34925" cap="rnd">
              <a:solidFill>
                <a:schemeClr val="tx2"/>
              </a:solidFill>
              <a:prstDash val="solid"/>
              <a:round/>
            </a:ln>
            <a:effectLst/>
          </c:spPr>
          <c:marker>
            <c:symbol val="none"/>
          </c:marker>
          <c:cat>
            <c:strRef>
              <c:f>地域連携数!$P$10:$S$10</c:f>
              <c:strCache>
                <c:ptCount val="4"/>
                <c:pt idx="0">
                  <c:v>H29</c:v>
                </c:pt>
                <c:pt idx="1">
                  <c:v>H30</c:v>
                </c:pt>
                <c:pt idx="2">
                  <c:v>H31</c:v>
                </c:pt>
                <c:pt idx="3">
                  <c:v>R2</c:v>
                </c:pt>
              </c:strCache>
            </c:strRef>
          </c:cat>
          <c:val>
            <c:numRef>
              <c:f>地域連携数!$P$13:$S$13</c:f>
              <c:numCache>
                <c:formatCode>0.0%</c:formatCode>
                <c:ptCount val="4"/>
                <c:pt idx="0">
                  <c:v>0.99626556016597512</c:v>
                </c:pt>
                <c:pt idx="1">
                  <c:v>1.1990500863557858</c:v>
                </c:pt>
                <c:pt idx="2">
                  <c:v>0.99955317247542452</c:v>
                </c:pt>
                <c:pt idx="3">
                  <c:v>0.66434609646941822</c:v>
                </c:pt>
              </c:numCache>
            </c:numRef>
          </c:val>
          <c:smooth val="0"/>
          <c:extLst>
            <c:ext xmlns:c16="http://schemas.microsoft.com/office/drawing/2014/chart" uri="{C3380CC4-5D6E-409C-BE32-E72D297353CC}">
              <c16:uniqueId val="{00000003-D746-4F0C-A9E3-CDC2F45518AA}"/>
            </c:ext>
          </c:extLst>
        </c:ser>
        <c:ser>
          <c:idx val="6"/>
          <c:order val="6"/>
          <c:tx>
            <c:strRef>
              <c:f>地域連携数!$L$5</c:f>
              <c:strCache>
                <c:ptCount val="1"/>
                <c:pt idx="0">
                  <c:v>高大連携参加率</c:v>
                </c:pt>
              </c:strCache>
            </c:strRef>
          </c:tx>
          <c:spPr>
            <a:ln w="34925" cap="rnd">
              <a:solidFill>
                <a:schemeClr val="accent1">
                  <a:lumMod val="60000"/>
                </a:schemeClr>
              </a:solidFill>
              <a:prstDash val="dashDot"/>
              <a:round/>
            </a:ln>
            <a:effectLst/>
          </c:spPr>
          <c:marker>
            <c:symbol val="none"/>
          </c:marker>
          <c:cat>
            <c:strRef>
              <c:f>地域連携数!$P$10:$S$10</c:f>
              <c:strCache>
                <c:ptCount val="4"/>
                <c:pt idx="0">
                  <c:v>H29</c:v>
                </c:pt>
                <c:pt idx="1">
                  <c:v>H30</c:v>
                </c:pt>
                <c:pt idx="2">
                  <c:v>H31</c:v>
                </c:pt>
                <c:pt idx="3">
                  <c:v>R2</c:v>
                </c:pt>
              </c:strCache>
            </c:strRef>
          </c:cat>
          <c:val>
            <c:numRef>
              <c:f>地域連携数!$P$5:$S$5</c:f>
              <c:numCache>
                <c:formatCode>0.0%</c:formatCode>
                <c:ptCount val="4"/>
                <c:pt idx="0">
                  <c:v>0.75591773379899108</c:v>
                </c:pt>
                <c:pt idx="1">
                  <c:v>0.97949336550060317</c:v>
                </c:pt>
                <c:pt idx="2">
                  <c:v>1.2324301439458087</c:v>
                </c:pt>
                <c:pt idx="3">
                  <c:v>0.34156570363466915</c:v>
                </c:pt>
              </c:numCache>
            </c:numRef>
          </c:val>
          <c:smooth val="0"/>
          <c:extLst>
            <c:ext xmlns:c16="http://schemas.microsoft.com/office/drawing/2014/chart" uri="{C3380CC4-5D6E-409C-BE32-E72D297353CC}">
              <c16:uniqueId val="{00000004-D746-4F0C-A9E3-CDC2F45518AA}"/>
            </c:ext>
          </c:extLst>
        </c:ser>
        <c:ser>
          <c:idx val="10"/>
          <c:order val="10"/>
          <c:tx>
            <c:strRef>
              <c:f>地域連携数!$L$9</c:f>
              <c:strCache>
                <c:ptCount val="1"/>
                <c:pt idx="0">
                  <c:v>実践連携参加率</c:v>
                </c:pt>
              </c:strCache>
            </c:strRef>
          </c:tx>
          <c:spPr>
            <a:ln w="34925" cap="rnd">
              <a:solidFill>
                <a:schemeClr val="accent5">
                  <a:lumMod val="60000"/>
                </a:schemeClr>
              </a:solidFill>
              <a:prstDash val="dash"/>
              <a:round/>
            </a:ln>
            <a:effectLst/>
          </c:spPr>
          <c:marker>
            <c:symbol val="none"/>
          </c:marker>
          <c:cat>
            <c:strRef>
              <c:f>地域連携数!$P$10:$S$10</c:f>
              <c:strCache>
                <c:ptCount val="4"/>
                <c:pt idx="0">
                  <c:v>H29</c:v>
                </c:pt>
                <c:pt idx="1">
                  <c:v>H30</c:v>
                </c:pt>
                <c:pt idx="2">
                  <c:v>H31</c:v>
                </c:pt>
                <c:pt idx="3">
                  <c:v>R2</c:v>
                </c:pt>
              </c:strCache>
            </c:strRef>
          </c:cat>
          <c:val>
            <c:numRef>
              <c:f>地域連携数!$P$9:$S$9</c:f>
              <c:numCache>
                <c:formatCode>0.0%</c:formatCode>
                <c:ptCount val="4"/>
                <c:pt idx="0">
                  <c:v>1.1860279441117765</c:v>
                </c:pt>
                <c:pt idx="1">
                  <c:v>1.2057313943541488</c:v>
                </c:pt>
                <c:pt idx="2">
                  <c:v>1.206195099398983</c:v>
                </c:pt>
                <c:pt idx="3">
                  <c:v>0.4270557029177719</c:v>
                </c:pt>
              </c:numCache>
            </c:numRef>
          </c:val>
          <c:smooth val="0"/>
          <c:extLst>
            <c:ext xmlns:c16="http://schemas.microsoft.com/office/drawing/2014/chart" uri="{C3380CC4-5D6E-409C-BE32-E72D297353CC}">
              <c16:uniqueId val="{00000005-D746-4F0C-A9E3-CDC2F45518AA}"/>
            </c:ext>
          </c:extLst>
        </c:ser>
        <c:dLbls>
          <c:showLegendKey val="0"/>
          <c:showVal val="0"/>
          <c:showCatName val="0"/>
          <c:showSerName val="0"/>
          <c:showPercent val="0"/>
          <c:showBubbleSize val="0"/>
        </c:dLbls>
        <c:marker val="1"/>
        <c:smooth val="0"/>
        <c:axId val="513184144"/>
        <c:axId val="513180816"/>
      </c:lineChart>
      <c:catAx>
        <c:axId val="29649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6491152"/>
        <c:crosses val="autoZero"/>
        <c:auto val="1"/>
        <c:lblAlgn val="ctr"/>
        <c:lblOffset val="100"/>
        <c:noMultiLvlLbl val="0"/>
      </c:catAx>
      <c:valAx>
        <c:axId val="296491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6490736"/>
        <c:crosses val="autoZero"/>
        <c:crossBetween val="between"/>
      </c:valAx>
      <c:valAx>
        <c:axId val="513180816"/>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3184144"/>
        <c:crosses val="max"/>
        <c:crossBetween val="between"/>
      </c:valAx>
      <c:catAx>
        <c:axId val="513184144"/>
        <c:scaling>
          <c:orientation val="minMax"/>
        </c:scaling>
        <c:delete val="1"/>
        <c:axPos val="b"/>
        <c:numFmt formatCode="General" sourceLinked="1"/>
        <c:majorTickMark val="out"/>
        <c:minorTickMark val="none"/>
        <c:tickLblPos val="nextTo"/>
        <c:crossAx val="51318081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showDLblsOverMax val="0"/>
  </c:chart>
  <c:spPr>
    <a:noFill/>
    <a:ln>
      <a:solidFill>
        <a:schemeClr val="tx1"/>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dirty="0" smtClean="0"/>
              <a:t>生産工程従</a:t>
            </a:r>
            <a:r>
              <a:rPr lang="ja-JP" altLang="en-US" dirty="0" smtClean="0"/>
              <a:t>事</a:t>
            </a:r>
            <a:r>
              <a:rPr lang="ja-JP" dirty="0" smtClean="0"/>
              <a:t>者</a:t>
            </a:r>
            <a:r>
              <a:rPr lang="ja-JP" dirty="0"/>
              <a:t>の内訳（全国）</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全国!$A$3:$B$3</c:f>
              <c:strCache>
                <c:ptCount val="2"/>
                <c:pt idx="0">
                  <c:v>普通科</c:v>
                </c:pt>
                <c:pt idx="1">
                  <c:v>計</c:v>
                </c:pt>
              </c:strCache>
            </c:strRef>
          </c:tx>
          <c:spPr>
            <a:pattFill prst="ltDnDiag">
              <a:fgClr>
                <a:schemeClr val="accent1"/>
              </a:fgClr>
              <a:bgClr>
                <a:schemeClr val="bg1"/>
              </a:bgClr>
            </a:pattFill>
            <a:ln>
              <a:noFill/>
            </a:ln>
            <a:effectLst/>
          </c:spPr>
          <c:invertIfNegative val="0"/>
          <c:cat>
            <c:strRef>
              <c:f>全国!$Q$2:$U$2</c:f>
              <c:strCache>
                <c:ptCount val="5"/>
                <c:pt idx="0">
                  <c:v>製造・加工従事者</c:v>
                </c:pt>
                <c:pt idx="1">
                  <c:v>機械組立従事者</c:v>
                </c:pt>
                <c:pt idx="2">
                  <c:v>整備修理従事者</c:v>
                </c:pt>
                <c:pt idx="3">
                  <c:v>検査従事者</c:v>
                </c:pt>
                <c:pt idx="4">
                  <c:v>その他</c:v>
                </c:pt>
              </c:strCache>
            </c:strRef>
          </c:cat>
          <c:val>
            <c:numRef>
              <c:f>全国!$Q$3:$U$3</c:f>
              <c:numCache>
                <c:formatCode>0;\-0;"－"</c:formatCode>
                <c:ptCount val="5"/>
                <c:pt idx="0">
                  <c:v>12451</c:v>
                </c:pt>
                <c:pt idx="1">
                  <c:v>1609</c:v>
                </c:pt>
                <c:pt idx="2">
                  <c:v>756</c:v>
                </c:pt>
                <c:pt idx="3">
                  <c:v>561</c:v>
                </c:pt>
                <c:pt idx="4">
                  <c:v>341</c:v>
                </c:pt>
              </c:numCache>
            </c:numRef>
          </c:val>
          <c:extLst>
            <c:ext xmlns:c16="http://schemas.microsoft.com/office/drawing/2014/chart" uri="{C3380CC4-5D6E-409C-BE32-E72D297353CC}">
              <c16:uniqueId val="{00000000-BE41-4F72-9753-F56D95ED798B}"/>
            </c:ext>
          </c:extLst>
        </c:ser>
        <c:ser>
          <c:idx val="1"/>
          <c:order val="1"/>
          <c:tx>
            <c:strRef>
              <c:f>全国!$A$4:$B$4</c:f>
              <c:strCache>
                <c:ptCount val="2"/>
                <c:pt idx="0">
                  <c:v>工業</c:v>
                </c:pt>
                <c:pt idx="1">
                  <c:v>計</c:v>
                </c:pt>
              </c:strCache>
            </c:strRef>
          </c:tx>
          <c:spPr>
            <a:pattFill prst="pct50">
              <a:fgClr>
                <a:schemeClr val="accent1"/>
              </a:fgClr>
              <a:bgClr>
                <a:schemeClr val="bg1"/>
              </a:bgClr>
            </a:pattFill>
            <a:ln>
              <a:noFill/>
            </a:ln>
            <a:effectLst/>
          </c:spPr>
          <c:invertIfNegative val="0"/>
          <c:cat>
            <c:strRef>
              <c:f>全国!$Q$2:$U$2</c:f>
              <c:strCache>
                <c:ptCount val="5"/>
                <c:pt idx="0">
                  <c:v>製造・加工従事者</c:v>
                </c:pt>
                <c:pt idx="1">
                  <c:v>機械組立従事者</c:v>
                </c:pt>
                <c:pt idx="2">
                  <c:v>整備修理従事者</c:v>
                </c:pt>
                <c:pt idx="3">
                  <c:v>検査従事者</c:v>
                </c:pt>
                <c:pt idx="4">
                  <c:v>その他</c:v>
                </c:pt>
              </c:strCache>
            </c:strRef>
          </c:cat>
          <c:val>
            <c:numRef>
              <c:f>全国!$Q$4:$U$4</c:f>
              <c:numCache>
                <c:formatCode>0;\-0;"－"</c:formatCode>
                <c:ptCount val="5"/>
                <c:pt idx="0">
                  <c:v>14808</c:v>
                </c:pt>
                <c:pt idx="1">
                  <c:v>6024</c:v>
                </c:pt>
                <c:pt idx="2">
                  <c:v>3344</c:v>
                </c:pt>
                <c:pt idx="3">
                  <c:v>1488</c:v>
                </c:pt>
                <c:pt idx="4">
                  <c:v>901</c:v>
                </c:pt>
              </c:numCache>
            </c:numRef>
          </c:val>
          <c:extLst>
            <c:ext xmlns:c16="http://schemas.microsoft.com/office/drawing/2014/chart" uri="{C3380CC4-5D6E-409C-BE32-E72D297353CC}">
              <c16:uniqueId val="{00000001-BE41-4F72-9753-F56D95ED798B}"/>
            </c:ext>
          </c:extLst>
        </c:ser>
        <c:dLbls>
          <c:showLegendKey val="0"/>
          <c:showVal val="0"/>
          <c:showCatName val="0"/>
          <c:showSerName val="0"/>
          <c:showPercent val="0"/>
          <c:showBubbleSize val="0"/>
        </c:dLbls>
        <c:gapWidth val="150"/>
        <c:axId val="1299558831"/>
        <c:axId val="1299559247"/>
      </c:barChart>
      <c:catAx>
        <c:axId val="129955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99559247"/>
        <c:crosses val="autoZero"/>
        <c:auto val="1"/>
        <c:lblAlgn val="ctr"/>
        <c:lblOffset val="100"/>
        <c:noMultiLvlLbl val="0"/>
      </c:catAx>
      <c:valAx>
        <c:axId val="1299559247"/>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9955883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showDLblsOverMax val="0"/>
  </c:chart>
  <c:spPr>
    <a:noFill/>
    <a:ln>
      <a:solidFill>
        <a:schemeClr val="tx1"/>
      </a:solid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762302955926055"/>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6049880593098851"/>
          <c:y val="0.10196474517179827"/>
          <c:w val="0.48416948115848851"/>
          <c:h val="0.87085297153161589"/>
        </c:manualLayout>
      </c:layout>
      <c:doughnutChart>
        <c:varyColors val="1"/>
        <c:ser>
          <c:idx val="0"/>
          <c:order val="0"/>
          <c:tx>
            <c:strRef>
              <c:f>Sheet1!$B$1</c:f>
              <c:strCache>
                <c:ptCount val="1"/>
                <c:pt idx="0">
                  <c:v>事業所数の産業別構成比</c:v>
                </c:pt>
              </c:strCache>
            </c:strRef>
          </c:tx>
          <c:explosion val="14"/>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023-49B2-BFFA-5E6FD2CC4F90}"/>
              </c:ext>
            </c:extLst>
          </c:dPt>
          <c:dPt>
            <c:idx val="1"/>
            <c:bubble3D val="0"/>
            <c:spPr>
              <a:pattFill prst="divot">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3023-49B2-BFFA-5E6FD2CC4F90}"/>
              </c:ext>
            </c:extLst>
          </c:dPt>
          <c:dPt>
            <c:idx val="2"/>
            <c:bubble3D val="0"/>
            <c:spPr>
              <a:pattFill prst="wdUpDiag">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023-49B2-BFFA-5E6FD2CC4F90}"/>
              </c:ext>
            </c:extLst>
          </c:dPt>
          <c:dPt>
            <c:idx val="3"/>
            <c:bubble3D val="0"/>
            <c:spPr>
              <a:pattFill prst="pct50">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3023-49B2-BFFA-5E6FD2CC4F90}"/>
              </c:ext>
            </c:extLst>
          </c:dPt>
          <c:dPt>
            <c:idx val="4"/>
            <c:bubble3D val="0"/>
            <c:spPr>
              <a:pattFill prst="lgGrid">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023-49B2-BFFA-5E6FD2CC4F90}"/>
              </c:ext>
            </c:extLst>
          </c:dPt>
          <c:dPt>
            <c:idx val="5"/>
            <c:bubble3D val="0"/>
            <c:spPr>
              <a:pattFill prst="dkUpDiag">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3023-49B2-BFFA-5E6FD2CC4F90}"/>
              </c:ext>
            </c:extLst>
          </c:dPt>
          <c:dPt>
            <c:idx val="6"/>
            <c:bubble3D val="0"/>
            <c:spPr>
              <a:pattFill prst="ltHorz">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023-49B2-BFFA-5E6FD2CC4F90}"/>
              </c:ext>
            </c:extLst>
          </c:dPt>
          <c:dPt>
            <c:idx val="7"/>
            <c:bubble3D val="0"/>
            <c:spPr>
              <a:pattFill prst="lgCheck">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3023-49B2-BFFA-5E6FD2CC4F90}"/>
              </c:ext>
            </c:extLst>
          </c:dPt>
          <c:dPt>
            <c:idx val="8"/>
            <c:bubble3D val="0"/>
            <c:spPr>
              <a:pattFill prst="divot">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023-49B2-BFFA-5E6FD2CC4F90}"/>
              </c:ext>
            </c:extLst>
          </c:dPt>
          <c:dPt>
            <c:idx val="9"/>
            <c:bubble3D val="0"/>
            <c:spPr>
              <a:pattFill prst="horzBrick">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3023-49B2-BFFA-5E6FD2CC4F90}"/>
              </c:ext>
            </c:extLst>
          </c:dPt>
          <c:dPt>
            <c:idx val="10"/>
            <c:bubble3D val="0"/>
            <c:spPr>
              <a:pattFill prst="zigZag">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023-49B2-BFFA-5E6FD2CC4F90}"/>
              </c:ext>
            </c:extLst>
          </c:dPt>
          <c:dPt>
            <c:idx val="11"/>
            <c:bubble3D val="0"/>
            <c:spPr>
              <a:pattFill prst="smGrid">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3023-49B2-BFFA-5E6FD2CC4F90}"/>
              </c:ext>
            </c:extLst>
          </c:dPt>
          <c:dLbls>
            <c:dLbl>
              <c:idx val="0"/>
              <c:layout>
                <c:manualLayout>
                  <c:x val="3.1249501171868523E-3"/>
                  <c:y val="-4.9004545845194843E-3"/>
                </c:manualLayout>
              </c:layout>
              <c:numFmt formatCode="0.0%" sourceLinked="0"/>
              <c:spPr>
                <a:solidFill>
                  <a:schemeClr val="bg1"/>
                </a:solidFill>
                <a:ln>
                  <a:noFill/>
                </a:ln>
                <a:effectLst/>
              </c:spPr>
              <c:txPr>
                <a:bodyPr rot="0" spcFirstLastPara="1" vertOverflow="clip" horzOverflow="clip" vert="horz" wrap="square" lIns="36576" tIns="18288" rIns="36576" bIns="18288" anchor="ctr" anchorCtr="1">
                  <a:spAutoFit/>
                </a:bodyPr>
                <a:lstStyle/>
                <a:p>
                  <a:pPr>
                    <a:defRPr sz="133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3023-49B2-BFFA-5E6FD2CC4F90}"/>
                </c:ext>
              </c:extLst>
            </c:dLbl>
            <c:dLbl>
              <c:idx val="1"/>
              <c:layout>
                <c:manualLayout>
                  <c:x val="8.0552484330585136E-3"/>
                  <c:y val="-2.4147663532921061E-3"/>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023-49B2-BFFA-5E6FD2CC4F90}"/>
                </c:ext>
              </c:extLst>
            </c:dLbl>
            <c:dLbl>
              <c:idx val="2"/>
              <c:layout>
                <c:manualLayout>
                  <c:x val="9.532043979119359E-2"/>
                  <c:y val="6.5198691538886772E-2"/>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023-49B2-BFFA-5E6FD2CC4F90}"/>
                </c:ext>
              </c:extLst>
            </c:dLbl>
            <c:dLbl>
              <c:idx val="3"/>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4-3023-49B2-BFFA-5E6FD2CC4F90}"/>
                </c:ext>
              </c:extLst>
            </c:dLbl>
            <c:dLbl>
              <c:idx val="4"/>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5-3023-49B2-BFFA-5E6FD2CC4F90}"/>
                </c:ext>
              </c:extLst>
            </c:dLbl>
            <c:dLbl>
              <c:idx val="5"/>
              <c:layout>
                <c:manualLayout>
                  <c:x val="-0.11143093665731081"/>
                  <c:y val="9.9005420484976167E-2"/>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3023-49B2-BFFA-5E6FD2CC4F90}"/>
                </c:ext>
              </c:extLst>
            </c:dLbl>
            <c:dLbl>
              <c:idx val="6"/>
              <c:layout>
                <c:manualLayout>
                  <c:x val="-0.18392817255483834"/>
                  <c:y val="0.12315308401789742"/>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023-49B2-BFFA-5E6FD2CC4F90}"/>
                </c:ext>
              </c:extLst>
            </c:dLbl>
            <c:dLbl>
              <c:idx val="7"/>
              <c:layout>
                <c:manualLayout>
                  <c:x val="-0.16647513428321134"/>
                  <c:y val="7.4857756952055376E-2"/>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3023-49B2-BFFA-5E6FD2CC4F90}"/>
                </c:ext>
              </c:extLst>
            </c:dLbl>
            <c:dLbl>
              <c:idx val="8"/>
              <c:layout>
                <c:manualLayout>
                  <c:x val="-0.14902209601158434"/>
                  <c:y val="9.6590654131684245E-3"/>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023-49B2-BFFA-5E6FD2CC4F90}"/>
                </c:ext>
              </c:extLst>
            </c:dLbl>
            <c:dLbl>
              <c:idx val="9"/>
              <c:layout>
                <c:manualLayout>
                  <c:x val="-0.14499447179505506"/>
                  <c:y val="-4.8295327065842122E-2"/>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3023-49B2-BFFA-5E6FD2CC4F90}"/>
                </c:ext>
              </c:extLst>
            </c:dLbl>
            <c:dLbl>
              <c:idx val="10"/>
              <c:layout>
                <c:manualLayout>
                  <c:x val="-0.1288839749289378"/>
                  <c:y val="-0.13764168213765005"/>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023-49B2-BFFA-5E6FD2CC4F90}"/>
                </c:ext>
              </c:extLst>
            </c:dLbl>
            <c:dLbl>
              <c:idx val="11"/>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C-3023-49B2-BFFA-5E6FD2CC4F90}"/>
                </c:ext>
              </c:extLst>
            </c:dLbl>
            <c:numFmt formatCode="0.0%" sourceLinked="0"/>
            <c:spPr>
              <a:solidFill>
                <a:schemeClr val="bg1"/>
              </a:solidFill>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Sheet1!$A$2:$A$13</c:f>
              <c:strCache>
                <c:ptCount val="12"/>
                <c:pt idx="0">
                  <c:v>金属製品</c:v>
                </c:pt>
                <c:pt idx="1">
                  <c:v>生産用機械</c:v>
                </c:pt>
                <c:pt idx="2">
                  <c:v>プラスチック製品</c:v>
                </c:pt>
                <c:pt idx="3">
                  <c:v>印刷</c:v>
                </c:pt>
                <c:pt idx="4">
                  <c:v>繊維</c:v>
                </c:pt>
                <c:pt idx="5">
                  <c:v>はん用機械</c:v>
                </c:pt>
                <c:pt idx="6">
                  <c:v>電気機械</c:v>
                </c:pt>
                <c:pt idx="7">
                  <c:v>食料品</c:v>
                </c:pt>
                <c:pt idx="8">
                  <c:v>鉄鋼</c:v>
                </c:pt>
                <c:pt idx="9">
                  <c:v>パルプ・紙</c:v>
                </c:pt>
                <c:pt idx="10">
                  <c:v>化学</c:v>
                </c:pt>
                <c:pt idx="11">
                  <c:v>その他13産業</c:v>
                </c:pt>
              </c:strCache>
            </c:strRef>
          </c:cat>
          <c:val>
            <c:numRef>
              <c:f>Sheet1!$B$2:$B$13</c:f>
              <c:numCache>
                <c:formatCode>General</c:formatCode>
                <c:ptCount val="12"/>
                <c:pt idx="0">
                  <c:v>21.8</c:v>
                </c:pt>
                <c:pt idx="1">
                  <c:v>11.6</c:v>
                </c:pt>
                <c:pt idx="2">
                  <c:v>8.8000000000000007</c:v>
                </c:pt>
                <c:pt idx="3" formatCode="0.0">
                  <c:v>7</c:v>
                </c:pt>
                <c:pt idx="4">
                  <c:v>5.4</c:v>
                </c:pt>
                <c:pt idx="5">
                  <c:v>5.3</c:v>
                </c:pt>
                <c:pt idx="6" formatCode="0.0">
                  <c:v>5</c:v>
                </c:pt>
                <c:pt idx="7">
                  <c:v>4.9000000000000004</c:v>
                </c:pt>
                <c:pt idx="8">
                  <c:v>3.7</c:v>
                </c:pt>
                <c:pt idx="9">
                  <c:v>3.7</c:v>
                </c:pt>
                <c:pt idx="10">
                  <c:v>3.4</c:v>
                </c:pt>
                <c:pt idx="11">
                  <c:v>19.399999999999999</c:v>
                </c:pt>
              </c:numCache>
            </c:numRef>
          </c:val>
          <c:extLst>
            <c:ext xmlns:c16="http://schemas.microsoft.com/office/drawing/2014/chart" uri="{C3380CC4-5D6E-409C-BE32-E72D297353CC}">
              <c16:uniqueId val="{00000000-3023-49B2-BFFA-5E6FD2CC4F90}"/>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solidFill>
        <a:schemeClr val="tx1"/>
      </a:solid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t>大阪府内業種別事業所数</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1.0677360687538546E-2"/>
          <c:y val="0.12397589254147555"/>
          <c:w val="0.91536507255783661"/>
          <c:h val="0.4286941433967393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Sheet1!$B$1:$Y$1</c:f>
              <c:strCache>
                <c:ptCount val="24"/>
                <c:pt idx="0">
                  <c:v>食料品製造業</c:v>
                </c:pt>
                <c:pt idx="1">
                  <c:v>飲料・たばこ・飼料製造業</c:v>
                </c:pt>
                <c:pt idx="2">
                  <c:v>繊維工業</c:v>
                </c:pt>
                <c:pt idx="3">
                  <c:v>木材・木製品製造業（家具を除く）</c:v>
                </c:pt>
                <c:pt idx="4">
                  <c:v>家具・装備品製造業</c:v>
                </c:pt>
                <c:pt idx="5">
                  <c:v>パルプ・紙・紙加工品製造業</c:v>
                </c:pt>
                <c:pt idx="6">
                  <c:v>印刷・同関連業</c:v>
                </c:pt>
                <c:pt idx="7">
                  <c:v>化学工業</c:v>
                </c:pt>
                <c:pt idx="8">
                  <c:v>石油製品・石炭製品製造業</c:v>
                </c:pt>
                <c:pt idx="9">
                  <c:v>プラスチック製品製造業</c:v>
                </c:pt>
                <c:pt idx="10">
                  <c:v>ゴム製品製造業</c:v>
                </c:pt>
                <c:pt idx="11">
                  <c:v>なめし革・同製品・毛皮製造業</c:v>
                </c:pt>
                <c:pt idx="12">
                  <c:v>窯業・土石製品製造業</c:v>
                </c:pt>
                <c:pt idx="13">
                  <c:v>鉄鋼業</c:v>
                </c:pt>
                <c:pt idx="14">
                  <c:v>非鉄金属製造業</c:v>
                </c:pt>
                <c:pt idx="15">
                  <c:v>金属製品製造業</c:v>
                </c:pt>
                <c:pt idx="16">
                  <c:v>はん用機械器具製造業</c:v>
                </c:pt>
                <c:pt idx="17">
                  <c:v>生産用機械器具製造業</c:v>
                </c:pt>
                <c:pt idx="18">
                  <c:v>業務用機械器具製造業</c:v>
                </c:pt>
                <c:pt idx="19">
                  <c:v>電子部品・デバイス・電子回路製造業</c:v>
                </c:pt>
                <c:pt idx="20">
                  <c:v>電気機械器具製造業</c:v>
                </c:pt>
                <c:pt idx="21">
                  <c:v>情報通信機械器具製造業</c:v>
                </c:pt>
                <c:pt idx="22">
                  <c:v>輸送用機械器具製造業</c:v>
                </c:pt>
                <c:pt idx="23">
                  <c:v>その他の製造業</c:v>
                </c:pt>
              </c:strCache>
            </c:strRef>
          </c:cat>
          <c:val>
            <c:numRef>
              <c:f>Sheet1!$B$2:$Y$2</c:f>
              <c:numCache>
                <c:formatCode>General</c:formatCode>
                <c:ptCount val="24"/>
                <c:pt idx="0">
                  <c:v>753</c:v>
                </c:pt>
                <c:pt idx="1">
                  <c:v>61</c:v>
                </c:pt>
                <c:pt idx="2">
                  <c:v>837</c:v>
                </c:pt>
                <c:pt idx="3">
                  <c:v>156</c:v>
                </c:pt>
                <c:pt idx="4">
                  <c:v>370</c:v>
                </c:pt>
                <c:pt idx="5">
                  <c:v>574</c:v>
                </c:pt>
                <c:pt idx="6">
                  <c:v>1090</c:v>
                </c:pt>
                <c:pt idx="7">
                  <c:v>523</c:v>
                </c:pt>
                <c:pt idx="8">
                  <c:v>51</c:v>
                </c:pt>
                <c:pt idx="9">
                  <c:v>1368</c:v>
                </c:pt>
                <c:pt idx="10">
                  <c:v>231</c:v>
                </c:pt>
                <c:pt idx="11">
                  <c:v>130</c:v>
                </c:pt>
                <c:pt idx="12">
                  <c:v>284</c:v>
                </c:pt>
                <c:pt idx="13">
                  <c:v>579</c:v>
                </c:pt>
                <c:pt idx="14">
                  <c:v>280</c:v>
                </c:pt>
                <c:pt idx="15">
                  <c:v>3387</c:v>
                </c:pt>
                <c:pt idx="16">
                  <c:v>824</c:v>
                </c:pt>
                <c:pt idx="17">
                  <c:v>1800</c:v>
                </c:pt>
                <c:pt idx="18">
                  <c:v>279</c:v>
                </c:pt>
                <c:pt idx="19">
                  <c:v>170</c:v>
                </c:pt>
                <c:pt idx="20">
                  <c:v>774</c:v>
                </c:pt>
                <c:pt idx="21">
                  <c:v>48</c:v>
                </c:pt>
                <c:pt idx="22">
                  <c:v>426</c:v>
                </c:pt>
                <c:pt idx="23">
                  <c:v>527</c:v>
                </c:pt>
              </c:numCache>
            </c:numRef>
          </c:val>
          <c:extLst>
            <c:ext xmlns:c16="http://schemas.microsoft.com/office/drawing/2014/chart" uri="{C3380CC4-5D6E-409C-BE32-E72D297353CC}">
              <c16:uniqueId val="{00000000-A49D-4A9D-B8BD-5B00EDACE67B}"/>
            </c:ext>
          </c:extLst>
        </c:ser>
        <c:dLbls>
          <c:showLegendKey val="0"/>
          <c:showVal val="1"/>
          <c:showCatName val="0"/>
          <c:showSerName val="0"/>
          <c:showPercent val="0"/>
          <c:showBubbleSize val="0"/>
        </c:dLbls>
        <c:gapWidth val="150"/>
        <c:overlap val="-25"/>
        <c:axId val="792581023"/>
        <c:axId val="792591839"/>
      </c:barChart>
      <c:catAx>
        <c:axId val="792581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92591839"/>
        <c:crosses val="autoZero"/>
        <c:auto val="1"/>
        <c:lblAlgn val="ctr"/>
        <c:lblOffset val="100"/>
        <c:noMultiLvlLbl val="0"/>
      </c:catAx>
      <c:valAx>
        <c:axId val="792591839"/>
        <c:scaling>
          <c:orientation val="minMax"/>
        </c:scaling>
        <c:delete val="1"/>
        <c:axPos val="l"/>
        <c:numFmt formatCode="General" sourceLinked="1"/>
        <c:majorTickMark val="none"/>
        <c:minorTickMark val="none"/>
        <c:tickLblPos val="nextTo"/>
        <c:crossAx val="79258102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762302955926055"/>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6049880593098851"/>
          <c:y val="0.10196474517179827"/>
          <c:w val="0.48416948115848851"/>
          <c:h val="0.87085297153161589"/>
        </c:manualLayout>
      </c:layout>
      <c:doughnutChart>
        <c:varyColors val="1"/>
        <c:ser>
          <c:idx val="0"/>
          <c:order val="0"/>
          <c:tx>
            <c:strRef>
              <c:f>Sheet1!$B$1</c:f>
              <c:strCache>
                <c:ptCount val="1"/>
                <c:pt idx="0">
                  <c:v>従業者数の産業別構成比</c:v>
                </c:pt>
              </c:strCache>
            </c:strRef>
          </c:tx>
          <c:explosion val="14"/>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023-49B2-BFFA-5E6FD2CC4F90}"/>
              </c:ext>
            </c:extLst>
          </c:dPt>
          <c:dPt>
            <c:idx val="1"/>
            <c:bubble3D val="0"/>
            <c:spPr>
              <a:pattFill prst="divot">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3023-49B2-BFFA-5E6FD2CC4F90}"/>
              </c:ext>
            </c:extLst>
          </c:dPt>
          <c:dPt>
            <c:idx val="2"/>
            <c:bubble3D val="0"/>
            <c:spPr>
              <a:pattFill prst="wdUpDiag">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023-49B2-BFFA-5E6FD2CC4F90}"/>
              </c:ext>
            </c:extLst>
          </c:dPt>
          <c:dPt>
            <c:idx val="3"/>
            <c:bubble3D val="0"/>
            <c:spPr>
              <a:pattFill prst="pct50">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3023-49B2-BFFA-5E6FD2CC4F90}"/>
              </c:ext>
            </c:extLst>
          </c:dPt>
          <c:dPt>
            <c:idx val="4"/>
            <c:bubble3D val="0"/>
            <c:spPr>
              <a:pattFill prst="lgGrid">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023-49B2-BFFA-5E6FD2CC4F90}"/>
              </c:ext>
            </c:extLst>
          </c:dPt>
          <c:dPt>
            <c:idx val="5"/>
            <c:bubble3D val="0"/>
            <c:spPr>
              <a:pattFill prst="dkUpDiag">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3023-49B2-BFFA-5E6FD2CC4F90}"/>
              </c:ext>
            </c:extLst>
          </c:dPt>
          <c:dPt>
            <c:idx val="6"/>
            <c:bubble3D val="0"/>
            <c:spPr>
              <a:pattFill prst="ltHorz">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023-49B2-BFFA-5E6FD2CC4F90}"/>
              </c:ext>
            </c:extLst>
          </c:dPt>
          <c:dPt>
            <c:idx val="7"/>
            <c:bubble3D val="0"/>
            <c:spPr>
              <a:pattFill prst="lgCheck">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3023-49B2-BFFA-5E6FD2CC4F90}"/>
              </c:ext>
            </c:extLst>
          </c:dPt>
          <c:dPt>
            <c:idx val="8"/>
            <c:bubble3D val="0"/>
            <c:spPr>
              <a:pattFill prst="divot">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023-49B2-BFFA-5E6FD2CC4F90}"/>
              </c:ext>
            </c:extLst>
          </c:dPt>
          <c:dPt>
            <c:idx val="9"/>
            <c:bubble3D val="0"/>
            <c:spPr>
              <a:pattFill prst="horzBrick">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3023-49B2-BFFA-5E6FD2CC4F90}"/>
              </c:ext>
            </c:extLst>
          </c:dPt>
          <c:dPt>
            <c:idx val="10"/>
            <c:bubble3D val="0"/>
            <c:spPr>
              <a:pattFill prst="zigZag">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023-49B2-BFFA-5E6FD2CC4F90}"/>
              </c:ext>
            </c:extLst>
          </c:dPt>
          <c:dPt>
            <c:idx val="11"/>
            <c:bubble3D val="0"/>
            <c:spPr>
              <a:pattFill prst="smGrid">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3023-49B2-BFFA-5E6FD2CC4F90}"/>
              </c:ext>
            </c:extLst>
          </c:dPt>
          <c:dLbls>
            <c:dLbl>
              <c:idx val="0"/>
              <c:layout>
                <c:manualLayout>
                  <c:x val="3.1249501171868523E-3"/>
                  <c:y val="-4.9004545845194843E-3"/>
                </c:manualLayout>
              </c:layout>
              <c:numFmt formatCode="0.0%" sourceLinked="0"/>
              <c:spPr>
                <a:solidFill>
                  <a:schemeClr val="bg1"/>
                </a:solidFill>
                <a:ln>
                  <a:noFill/>
                </a:ln>
                <a:effectLst/>
              </c:spPr>
              <c:txPr>
                <a:bodyPr rot="0" spcFirstLastPara="1" vertOverflow="clip" horzOverflow="clip" vert="horz" wrap="square" lIns="36576" tIns="18288" rIns="36576" bIns="18288" anchor="ctr" anchorCtr="1">
                  <a:spAutoFit/>
                </a:bodyPr>
                <a:lstStyle/>
                <a:p>
                  <a:pPr>
                    <a:defRPr sz="133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3023-49B2-BFFA-5E6FD2CC4F90}"/>
                </c:ext>
              </c:extLst>
            </c:dLbl>
            <c:dLbl>
              <c:idx val="1"/>
              <c:layout>
                <c:manualLayout>
                  <c:x val="8.0552484330585136E-3"/>
                  <c:y val="-2.4147663532921061E-3"/>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023-49B2-BFFA-5E6FD2CC4F90}"/>
                </c:ext>
              </c:extLst>
            </c:dLbl>
            <c:dLbl>
              <c:idx val="2"/>
              <c:layout>
                <c:manualLayout>
                  <c:x val="0.12351380930689873"/>
                  <c:y val="6.0310475308506549E-2"/>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023-49B2-BFFA-5E6FD2CC4F90}"/>
                </c:ext>
              </c:extLst>
            </c:dLbl>
            <c:dLbl>
              <c:idx val="3"/>
              <c:layout>
                <c:manualLayout>
                  <c:x val="0.18795579677136762"/>
                  <c:y val="0.11487324683102644"/>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3023-49B2-BFFA-5E6FD2CC4F90}"/>
                </c:ext>
              </c:extLst>
            </c:dLbl>
            <c:dLbl>
              <c:idx val="4"/>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5-3023-49B2-BFFA-5E6FD2CC4F90}"/>
                </c:ext>
              </c:extLst>
            </c:dLbl>
            <c:dLbl>
              <c:idx val="5"/>
              <c:layout>
                <c:manualLayout>
                  <c:x val="-6.7127070275488443E-3"/>
                  <c:y val="7.5487638761070189E-2"/>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3023-49B2-BFFA-5E6FD2CC4F90}"/>
                </c:ext>
              </c:extLst>
            </c:dLbl>
            <c:dLbl>
              <c:idx val="6"/>
              <c:layout>
                <c:manualLayout>
                  <c:x val="-0.14096684757852576"/>
                  <c:y val="0.13292945831942884"/>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023-49B2-BFFA-5E6FD2CC4F90}"/>
                </c:ext>
              </c:extLst>
            </c:dLbl>
            <c:dLbl>
              <c:idx val="7"/>
              <c:layout>
                <c:manualLayout>
                  <c:x val="-0.16647513428321134"/>
                  <c:y val="7.4857756952055376E-2"/>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3023-49B2-BFFA-5E6FD2CC4F90}"/>
                </c:ext>
              </c:extLst>
            </c:dLbl>
            <c:dLbl>
              <c:idx val="8"/>
              <c:layout>
                <c:manualLayout>
                  <c:x val="-0.14902209601158434"/>
                  <c:y val="9.6590654131684245E-3"/>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023-49B2-BFFA-5E6FD2CC4F90}"/>
                </c:ext>
              </c:extLst>
            </c:dLbl>
            <c:dLbl>
              <c:idx val="9"/>
              <c:layout>
                <c:manualLayout>
                  <c:x val="-0.14499447179505506"/>
                  <c:y val="-4.8295327065842122E-2"/>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3023-49B2-BFFA-5E6FD2CC4F90}"/>
                </c:ext>
              </c:extLst>
            </c:dLbl>
            <c:dLbl>
              <c:idx val="10"/>
              <c:layout>
                <c:manualLayout>
                  <c:x val="-0.1288839749289378"/>
                  <c:y val="-0.13764168213765005"/>
                </c:manualLayout>
              </c:layout>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023-49B2-BFFA-5E6FD2CC4F90}"/>
                </c:ext>
              </c:extLst>
            </c:dLbl>
            <c:dLbl>
              <c:idx val="11"/>
              <c:numFmt formatCode="0.0%" sourceLinked="0"/>
              <c:spPr>
                <a:solidFill>
                  <a:schemeClr val="bg1"/>
                </a:solidFill>
                <a:ln>
                  <a:noFill/>
                </a:ln>
                <a:effectLst/>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C-3023-49B2-BFFA-5E6FD2CC4F90}"/>
                </c:ext>
              </c:extLst>
            </c:dLbl>
            <c:numFmt formatCode="0.0%" sourceLinked="0"/>
            <c:spPr>
              <a:solidFill>
                <a:schemeClr val="bg1"/>
              </a:solidFill>
            </c:spPr>
            <c:txPr>
              <a:bodyPr rot="0" spcFirstLastPara="1" vertOverflow="ellipsis" vert="horz" wrap="square" anchor="ctr" anchorCtr="1"/>
              <a:lstStyle/>
              <a:p>
                <a:pPr>
                  <a:defRPr sz="133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Sheet1!$A$2:$A$11</c:f>
              <c:strCache>
                <c:ptCount val="10"/>
                <c:pt idx="0">
                  <c:v>金属製品</c:v>
                </c:pt>
                <c:pt idx="1">
                  <c:v>生産用機械</c:v>
                </c:pt>
                <c:pt idx="2">
                  <c:v>食料品</c:v>
                </c:pt>
                <c:pt idx="3">
                  <c:v>プラスチック製品</c:v>
                </c:pt>
                <c:pt idx="4">
                  <c:v>化学</c:v>
                </c:pt>
                <c:pt idx="5">
                  <c:v>輸送用機械</c:v>
                </c:pt>
                <c:pt idx="6">
                  <c:v>はん用機械</c:v>
                </c:pt>
                <c:pt idx="7">
                  <c:v>電気機械</c:v>
                </c:pt>
                <c:pt idx="8">
                  <c:v>印刷</c:v>
                </c:pt>
                <c:pt idx="9">
                  <c:v>その他15産業</c:v>
                </c:pt>
              </c:strCache>
            </c:strRef>
          </c:cat>
          <c:val>
            <c:numRef>
              <c:f>Sheet1!$B$2:$B$11</c:f>
              <c:numCache>
                <c:formatCode>General</c:formatCode>
                <c:ptCount val="10"/>
                <c:pt idx="0">
                  <c:v>14.2</c:v>
                </c:pt>
                <c:pt idx="1">
                  <c:v>11.2</c:v>
                </c:pt>
                <c:pt idx="2">
                  <c:v>10.9</c:v>
                </c:pt>
                <c:pt idx="3">
                  <c:v>7.5</c:v>
                </c:pt>
                <c:pt idx="4">
                  <c:v>6.9</c:v>
                </c:pt>
                <c:pt idx="5">
                  <c:v>6.4</c:v>
                </c:pt>
                <c:pt idx="6">
                  <c:v>6.3</c:v>
                </c:pt>
                <c:pt idx="7">
                  <c:v>6</c:v>
                </c:pt>
                <c:pt idx="8">
                  <c:v>5.4</c:v>
                </c:pt>
                <c:pt idx="9">
                  <c:v>25.2</c:v>
                </c:pt>
              </c:numCache>
            </c:numRef>
          </c:val>
          <c:extLst>
            <c:ext xmlns:c16="http://schemas.microsoft.com/office/drawing/2014/chart" uri="{C3380CC4-5D6E-409C-BE32-E72D297353CC}">
              <c16:uniqueId val="{00000000-3023-49B2-BFFA-5E6FD2CC4F90}"/>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solidFill>
        <a:schemeClr val="tx1"/>
      </a:solid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t>大阪府内製造業従業者数</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1.0677360687538546E-2"/>
          <c:y val="9.0592134304254834E-2"/>
          <c:w val="0.90974984088360866"/>
          <c:h val="0.4413831782088297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Sheet1!$B$1:$Y$1</c:f>
              <c:strCache>
                <c:ptCount val="24"/>
                <c:pt idx="0">
                  <c:v>食料品製造業</c:v>
                </c:pt>
                <c:pt idx="1">
                  <c:v>飲料・たばこ・飼料製造業</c:v>
                </c:pt>
                <c:pt idx="2">
                  <c:v>繊維工業</c:v>
                </c:pt>
                <c:pt idx="3">
                  <c:v>木材・木製品製造業（家具を除く）</c:v>
                </c:pt>
                <c:pt idx="4">
                  <c:v>家具・装備品製造業</c:v>
                </c:pt>
                <c:pt idx="5">
                  <c:v>パルプ・紙・紙加工品製造業</c:v>
                </c:pt>
                <c:pt idx="6">
                  <c:v>印刷・同関連業</c:v>
                </c:pt>
                <c:pt idx="7">
                  <c:v>化学工業</c:v>
                </c:pt>
                <c:pt idx="8">
                  <c:v>石油製品・石炭製品製造業</c:v>
                </c:pt>
                <c:pt idx="9">
                  <c:v>プラスチック製品製造業（別掲を除く）</c:v>
                </c:pt>
                <c:pt idx="10">
                  <c:v>ゴム製品製造業</c:v>
                </c:pt>
                <c:pt idx="11">
                  <c:v>なめし革・同製品・毛皮製造業</c:v>
                </c:pt>
                <c:pt idx="12">
                  <c:v>窯業・土石製品製造業</c:v>
                </c:pt>
                <c:pt idx="13">
                  <c:v>鉄鋼業</c:v>
                </c:pt>
                <c:pt idx="14">
                  <c:v>非鉄金属製造業</c:v>
                </c:pt>
                <c:pt idx="15">
                  <c:v>金属製品製造業</c:v>
                </c:pt>
                <c:pt idx="16">
                  <c:v>はん用機械器具製造業</c:v>
                </c:pt>
                <c:pt idx="17">
                  <c:v>生産用機械器具製造業</c:v>
                </c:pt>
                <c:pt idx="18">
                  <c:v>業務用機械器具製造業</c:v>
                </c:pt>
                <c:pt idx="19">
                  <c:v>電子部品・デバイス・電子回路製造業</c:v>
                </c:pt>
                <c:pt idx="20">
                  <c:v>電気機械器具製造業</c:v>
                </c:pt>
                <c:pt idx="21">
                  <c:v>情報通信機械器具製造業</c:v>
                </c:pt>
                <c:pt idx="22">
                  <c:v>輸送用機械器具製造業</c:v>
                </c:pt>
                <c:pt idx="23">
                  <c:v>その他の製造業</c:v>
                </c:pt>
              </c:strCache>
            </c:strRef>
          </c:cat>
          <c:val>
            <c:numRef>
              <c:f>Sheet1!$B$2:$Y$2</c:f>
              <c:numCache>
                <c:formatCode>General</c:formatCode>
                <c:ptCount val="24"/>
                <c:pt idx="0">
                  <c:v>48255</c:v>
                </c:pt>
                <c:pt idx="1">
                  <c:v>1469</c:v>
                </c:pt>
                <c:pt idx="2">
                  <c:v>13340</c:v>
                </c:pt>
                <c:pt idx="3">
                  <c:v>2816</c:v>
                </c:pt>
                <c:pt idx="4">
                  <c:v>6288</c:v>
                </c:pt>
                <c:pt idx="5">
                  <c:v>12873</c:v>
                </c:pt>
                <c:pt idx="6">
                  <c:v>23920</c:v>
                </c:pt>
                <c:pt idx="7">
                  <c:v>30793</c:v>
                </c:pt>
                <c:pt idx="8">
                  <c:v>1855</c:v>
                </c:pt>
                <c:pt idx="9">
                  <c:v>33378</c:v>
                </c:pt>
                <c:pt idx="10">
                  <c:v>6000</c:v>
                </c:pt>
                <c:pt idx="11">
                  <c:v>1556</c:v>
                </c:pt>
                <c:pt idx="12">
                  <c:v>6745</c:v>
                </c:pt>
                <c:pt idx="13">
                  <c:v>19094</c:v>
                </c:pt>
                <c:pt idx="14">
                  <c:v>10574</c:v>
                </c:pt>
                <c:pt idx="15">
                  <c:v>63138</c:v>
                </c:pt>
                <c:pt idx="16">
                  <c:v>28163</c:v>
                </c:pt>
                <c:pt idx="17">
                  <c:v>49780</c:v>
                </c:pt>
                <c:pt idx="18">
                  <c:v>8131</c:v>
                </c:pt>
                <c:pt idx="19">
                  <c:v>8126</c:v>
                </c:pt>
                <c:pt idx="20">
                  <c:v>26572</c:v>
                </c:pt>
                <c:pt idx="21">
                  <c:v>3599</c:v>
                </c:pt>
                <c:pt idx="22">
                  <c:v>28253</c:v>
                </c:pt>
                <c:pt idx="23">
                  <c:v>9644</c:v>
                </c:pt>
              </c:numCache>
            </c:numRef>
          </c:val>
          <c:extLst>
            <c:ext xmlns:c16="http://schemas.microsoft.com/office/drawing/2014/chart" uri="{C3380CC4-5D6E-409C-BE32-E72D297353CC}">
              <c16:uniqueId val="{00000000-A49D-4A9D-B8BD-5B00EDACE67B}"/>
            </c:ext>
          </c:extLst>
        </c:ser>
        <c:dLbls>
          <c:showLegendKey val="0"/>
          <c:showVal val="1"/>
          <c:showCatName val="0"/>
          <c:showSerName val="0"/>
          <c:showPercent val="0"/>
          <c:showBubbleSize val="0"/>
        </c:dLbls>
        <c:gapWidth val="150"/>
        <c:overlap val="-25"/>
        <c:axId val="792581023"/>
        <c:axId val="792591839"/>
      </c:barChart>
      <c:catAx>
        <c:axId val="792581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92591839"/>
        <c:crosses val="autoZero"/>
        <c:auto val="1"/>
        <c:lblAlgn val="ctr"/>
        <c:lblOffset val="100"/>
        <c:noMultiLvlLbl val="0"/>
      </c:catAx>
      <c:valAx>
        <c:axId val="792591839"/>
        <c:scaling>
          <c:orientation val="minMax"/>
        </c:scaling>
        <c:delete val="1"/>
        <c:axPos val="l"/>
        <c:numFmt formatCode="General" sourceLinked="1"/>
        <c:majorTickMark val="none"/>
        <c:minorTickMark val="none"/>
        <c:tickLblPos val="nextTo"/>
        <c:crossAx val="79258102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49880593098851"/>
          <c:y val="0.10196474517179827"/>
          <c:w val="0.48416948115848851"/>
          <c:h val="0.87085297153161589"/>
        </c:manualLayout>
      </c:layout>
      <c:doughnutChart>
        <c:varyColors val="1"/>
        <c:ser>
          <c:idx val="0"/>
          <c:order val="0"/>
          <c:tx>
            <c:strRef>
              <c:f>Sheet1!$B$1</c:f>
              <c:strCache>
                <c:ptCount val="1"/>
                <c:pt idx="0">
                  <c:v>従業者数の産業別構成比</c:v>
                </c:pt>
              </c:strCache>
            </c:strRef>
          </c:tx>
          <c:explosion val="14"/>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CC6-4B72-B0CF-048C0918D720}"/>
              </c:ext>
            </c:extLst>
          </c:dPt>
          <c:dPt>
            <c:idx val="1"/>
            <c:bubble3D val="0"/>
            <c:spPr>
              <a:pattFill prst="pct20">
                <a:fgClr>
                  <a:schemeClr val="accent2">
                    <a:lumMod val="75000"/>
                  </a:schemeClr>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CC6-4B72-B0CF-048C0918D720}"/>
              </c:ext>
            </c:extLst>
          </c:dPt>
          <c:dPt>
            <c:idx val="2"/>
            <c:bubble3D val="0"/>
            <c:spPr>
              <a:pattFill prst="pct50">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CC6-4B72-B0CF-048C0918D720}"/>
              </c:ext>
            </c:extLst>
          </c:dPt>
          <c:dPt>
            <c:idx val="3"/>
            <c:bubble3D val="0"/>
            <c:spPr>
              <a:pattFill prst="divot">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CC6-4B72-B0CF-048C0918D720}"/>
              </c:ext>
            </c:extLst>
          </c:dPt>
          <c:dPt>
            <c:idx val="4"/>
            <c:bubble3D val="0"/>
            <c:spPr>
              <a:pattFill prst="ltHorz">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CC6-4B72-B0CF-048C0918D720}"/>
              </c:ext>
            </c:extLst>
          </c:dPt>
          <c:dPt>
            <c:idx val="5"/>
            <c:bubble3D val="0"/>
            <c:spPr>
              <a:pattFill prst="lgCheck">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CC6-4B72-B0CF-048C0918D720}"/>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BCC6-4B72-B0CF-048C0918D720}"/>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BCC6-4B72-B0CF-048C0918D720}"/>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BCC6-4B72-B0CF-048C0918D720}"/>
              </c:ext>
            </c:extLst>
          </c:dPt>
          <c:dPt>
            <c:idx val="9"/>
            <c:bubble3D val="0"/>
            <c:spPr>
              <a:pattFill prst="horzBrick">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BCC6-4B72-B0CF-048C0918D720}"/>
              </c:ext>
            </c:extLst>
          </c:dPt>
          <c:dPt>
            <c:idx val="10"/>
            <c:bubble3D val="0"/>
            <c:spPr>
              <a:pattFill prst="zigZag">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BCC6-4B72-B0CF-048C0918D720}"/>
              </c:ext>
            </c:extLst>
          </c:dPt>
          <c:dPt>
            <c:idx val="11"/>
            <c:bubble3D val="0"/>
            <c:spPr>
              <a:pattFill prst="smGrid">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BCC6-4B72-B0CF-048C0918D720}"/>
              </c:ext>
            </c:extLst>
          </c:dPt>
          <c:dLbls>
            <c:dLbl>
              <c:idx val="0"/>
              <c:layout>
                <c:manualLayout>
                  <c:x val="3.1249501171868523E-3"/>
                  <c:y val="-4.9004545845194843E-3"/>
                </c:manualLayout>
              </c:layout>
              <c:numFmt formatCode="0.0%" sourceLinked="0"/>
              <c:spPr>
                <a:solidFill>
                  <a:schemeClr val="bg1"/>
                </a:solidFill>
                <a:ln>
                  <a:no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BCC6-4B72-B0CF-048C0918D720}"/>
                </c:ext>
              </c:extLst>
            </c:dLbl>
            <c:dLbl>
              <c:idx val="1"/>
              <c:layout>
                <c:manualLayout>
                  <c:x val="8.0552484330585136E-3"/>
                  <c:y val="-2.4147663532921061E-3"/>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CC6-4B72-B0CF-048C0918D720}"/>
                </c:ext>
              </c:extLst>
            </c:dLbl>
            <c:dLbl>
              <c:idx val="2"/>
              <c:layout>
                <c:manualLayout>
                  <c:x val="8.5002444376981581E-2"/>
                  <c:y val="7.8769655528450833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CC6-4B72-B0CF-048C0918D720}"/>
                </c:ext>
              </c:extLst>
            </c:dLbl>
            <c:dLbl>
              <c:idx val="3"/>
              <c:layout>
                <c:manualLayout>
                  <c:x val="2.1166071220294125E-2"/>
                  <c:y val="7.4645594259120221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CC6-4B72-B0CF-048C0918D720}"/>
                </c:ext>
              </c:extLst>
            </c:dLbl>
            <c:dLbl>
              <c:idx val="4"/>
              <c:layout>
                <c:manualLayout>
                  <c:x val="-1.2800428820652214E-2"/>
                  <c:y val="7.4676865144873747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CC6-4B72-B0CF-048C0918D720}"/>
                </c:ext>
              </c:extLst>
            </c:dLbl>
            <c:dLbl>
              <c:idx val="5"/>
              <c:layout>
                <c:manualLayout>
                  <c:x val="-0.13495872683942473"/>
                  <c:y val="0.10896681277751134"/>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CC6-4B72-B0CF-048C0918D720}"/>
                </c:ext>
              </c:extLst>
            </c:dLbl>
            <c:dLbl>
              <c:idx val="6"/>
              <c:layout>
                <c:manualLayout>
                  <c:x val="-0.17439037403517421"/>
                  <c:y val="9.3869513416489123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CC6-4B72-B0CF-048C0918D720}"/>
                </c:ext>
              </c:extLst>
            </c:dLbl>
            <c:dLbl>
              <c:idx val="7"/>
              <c:layout>
                <c:manualLayout>
                  <c:x val="-0.15127839675340415"/>
                  <c:y val="1.0831097701902607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CC6-4B72-B0CF-048C0918D720}"/>
                </c:ext>
              </c:extLst>
            </c:dLbl>
            <c:dLbl>
              <c:idx val="8"/>
              <c:layout>
                <c:manualLayout>
                  <c:x val="-0.13026750831543135"/>
                  <c:y val="-7.5817683913318307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BCC6-4B72-B0CF-048C0918D720}"/>
                </c:ext>
              </c:extLst>
            </c:dLbl>
            <c:dLbl>
              <c:idx val="9"/>
              <c:layout>
                <c:manualLayout>
                  <c:x val="-1.2625889550557282E-2"/>
                  <c:y val="-4.9709337116920988E-3"/>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BCC6-4B72-B0CF-048C0918D720}"/>
                </c:ext>
              </c:extLst>
            </c:dLbl>
            <c:dLbl>
              <c:idx val="10"/>
              <c:layout>
                <c:manualLayout>
                  <c:x val="-0.1288839749289378"/>
                  <c:y val="-0.13764168213765005"/>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BCC6-4B72-B0CF-048C0918D720}"/>
                </c:ext>
              </c:extLst>
            </c:dLbl>
            <c:dLbl>
              <c:idx val="11"/>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17-BCC6-4B72-B0CF-048C0918D720}"/>
                </c:ext>
              </c:extLst>
            </c:dLbl>
            <c:numFmt formatCode="0.0%" sourceLinked="0"/>
            <c:spPr>
              <a:solidFill>
                <a:schemeClr val="bg1"/>
              </a:solidFill>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Sheet1!$A$2:$A$11</c:f>
              <c:strCache>
                <c:ptCount val="10"/>
                <c:pt idx="0">
                  <c:v>金属製品</c:v>
                </c:pt>
                <c:pt idx="1">
                  <c:v>食料品</c:v>
                </c:pt>
                <c:pt idx="2">
                  <c:v>生産用機械</c:v>
                </c:pt>
                <c:pt idx="3">
                  <c:v>プラスチック製品</c:v>
                </c:pt>
                <c:pt idx="4">
                  <c:v>化学</c:v>
                </c:pt>
                <c:pt idx="5">
                  <c:v>印刷</c:v>
                </c:pt>
                <c:pt idx="6">
                  <c:v>電気機械</c:v>
                </c:pt>
                <c:pt idx="7">
                  <c:v>鉄鋼</c:v>
                </c:pt>
                <c:pt idx="8">
                  <c:v>はん用機械</c:v>
                </c:pt>
                <c:pt idx="9">
                  <c:v>その他15産業</c:v>
                </c:pt>
              </c:strCache>
            </c:strRef>
          </c:cat>
          <c:val>
            <c:numRef>
              <c:f>Sheet1!$B$2:$B$11</c:f>
              <c:numCache>
                <c:formatCode>0.0</c:formatCode>
                <c:ptCount val="10"/>
                <c:pt idx="0">
                  <c:v>14</c:v>
                </c:pt>
                <c:pt idx="1">
                  <c:v>12.3</c:v>
                </c:pt>
                <c:pt idx="2">
                  <c:v>9.4</c:v>
                </c:pt>
                <c:pt idx="3">
                  <c:v>9</c:v>
                </c:pt>
                <c:pt idx="4">
                  <c:v>8</c:v>
                </c:pt>
                <c:pt idx="5">
                  <c:v>6.4</c:v>
                </c:pt>
                <c:pt idx="6">
                  <c:v>6.1</c:v>
                </c:pt>
                <c:pt idx="7">
                  <c:v>5.3</c:v>
                </c:pt>
                <c:pt idx="8">
                  <c:v>5.2</c:v>
                </c:pt>
                <c:pt idx="9">
                  <c:v>24.4</c:v>
                </c:pt>
              </c:numCache>
            </c:numRef>
          </c:val>
          <c:extLst>
            <c:ext xmlns:c16="http://schemas.microsoft.com/office/drawing/2014/chart" uri="{C3380CC4-5D6E-409C-BE32-E72D297353CC}">
              <c16:uniqueId val="{00000018-BCC6-4B72-B0CF-048C0918D720}"/>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49880593098851"/>
          <c:y val="0.10196474517179827"/>
          <c:w val="0.48416948115848851"/>
          <c:h val="0.87085297153161589"/>
        </c:manualLayout>
      </c:layout>
      <c:doughnutChart>
        <c:varyColors val="1"/>
        <c:ser>
          <c:idx val="0"/>
          <c:order val="0"/>
          <c:tx>
            <c:strRef>
              <c:f>Sheet1!$B$1</c:f>
              <c:strCache>
                <c:ptCount val="1"/>
                <c:pt idx="0">
                  <c:v>従業者数の産業別構成比</c:v>
                </c:pt>
              </c:strCache>
            </c:strRef>
          </c:tx>
          <c:explosion val="14"/>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5E8-4913-879E-FB8000391734}"/>
              </c:ext>
            </c:extLst>
          </c:dPt>
          <c:dPt>
            <c:idx val="1"/>
            <c:bubble3D val="0"/>
            <c:spPr>
              <a:pattFill prst="divot">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5E8-4913-879E-FB8000391734}"/>
              </c:ext>
            </c:extLst>
          </c:dPt>
          <c:dPt>
            <c:idx val="2"/>
            <c:bubble3D val="0"/>
            <c:spPr>
              <a:pattFill prst="pct50">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5E8-4913-879E-FB8000391734}"/>
              </c:ext>
            </c:extLst>
          </c:dPt>
          <c:dPt>
            <c:idx val="3"/>
            <c:bubble3D val="0"/>
            <c:spPr>
              <a:pattFill prst="divot">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5E8-4913-879E-FB8000391734}"/>
              </c:ext>
            </c:extLst>
          </c:dPt>
          <c:dPt>
            <c:idx val="4"/>
            <c:bubble3D val="0"/>
            <c:spPr>
              <a:pattFill prst="ltHorz">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5E8-4913-879E-FB8000391734}"/>
              </c:ext>
            </c:extLst>
          </c:dPt>
          <c:dPt>
            <c:idx val="5"/>
            <c:bubble3D val="0"/>
            <c:spPr>
              <a:pattFill prst="lgCheck">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F5E8-4913-879E-FB8000391734}"/>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F5E8-4913-879E-FB8000391734}"/>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F5E8-4913-879E-FB8000391734}"/>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F5E8-4913-879E-FB8000391734}"/>
              </c:ext>
            </c:extLst>
          </c:dPt>
          <c:dPt>
            <c:idx val="9"/>
            <c:bubble3D val="0"/>
            <c:spPr>
              <a:pattFill prst="horzBrick">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F5E8-4913-879E-FB8000391734}"/>
              </c:ext>
            </c:extLst>
          </c:dPt>
          <c:dPt>
            <c:idx val="10"/>
            <c:bubble3D val="0"/>
            <c:spPr>
              <a:pattFill prst="zigZag">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F5E8-4913-879E-FB8000391734}"/>
              </c:ext>
            </c:extLst>
          </c:dPt>
          <c:dPt>
            <c:idx val="11"/>
            <c:bubble3D val="0"/>
            <c:spPr>
              <a:pattFill prst="smGrid">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F5E8-4913-879E-FB8000391734}"/>
              </c:ext>
            </c:extLst>
          </c:dPt>
          <c:dLbls>
            <c:dLbl>
              <c:idx val="0"/>
              <c:layout>
                <c:manualLayout>
                  <c:x val="7.0108903864981979E-4"/>
                  <c:y val="-2.6411465798962603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5E8-4913-879E-FB8000391734}"/>
                </c:ext>
              </c:extLst>
            </c:dLbl>
            <c:dLbl>
              <c:idx val="1"/>
              <c:layout>
                <c:manualLayout>
                  <c:x val="8.0552484330585136E-3"/>
                  <c:y val="-2.4147663532921061E-3"/>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5E8-4913-879E-FB8000391734}"/>
                </c:ext>
              </c:extLst>
            </c:dLbl>
            <c:dLbl>
              <c:idx val="2"/>
              <c:layout>
                <c:manualLayout>
                  <c:x val="2.4210565365654354E-2"/>
                  <c:y val="6.3872551664598154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5E8-4913-879E-FB8000391734}"/>
                </c:ext>
              </c:extLst>
            </c:dLbl>
            <c:dLbl>
              <c:idx val="3"/>
              <c:layout>
                <c:manualLayout>
                  <c:x val="-2.7164849607767948E-3"/>
                  <c:y val="7.4645637980664342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5E8-4913-879E-FB8000391734}"/>
                </c:ext>
              </c:extLst>
            </c:dLbl>
            <c:dLbl>
              <c:idx val="4"/>
              <c:layout>
                <c:manualLayout>
                  <c:x val="-3.0169565760732934E-2"/>
                  <c:y val="7.0952460827806568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5E8-4913-879E-FB8000391734}"/>
                </c:ext>
              </c:extLst>
            </c:dLbl>
            <c:dLbl>
              <c:idx val="5"/>
              <c:layout>
                <c:manualLayout>
                  <c:x val="-0.15015665519155494"/>
                  <c:y val="0.16110656901085946"/>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5E8-4913-879E-FB8000391734}"/>
                </c:ext>
              </c:extLst>
            </c:dLbl>
            <c:dLbl>
              <c:idx val="6"/>
              <c:layout>
                <c:manualLayout>
                  <c:x val="-0.17439037403517421"/>
                  <c:y val="9.3869513416489123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5E8-4913-879E-FB8000391734}"/>
                </c:ext>
              </c:extLst>
            </c:dLbl>
            <c:dLbl>
              <c:idx val="7"/>
              <c:layout>
                <c:manualLayout>
                  <c:x val="-0.11941250755837579"/>
                  <c:y val="-6.331244618881951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5E8-4913-879E-FB8000391734}"/>
                </c:ext>
              </c:extLst>
            </c:dLbl>
            <c:dLbl>
              <c:idx val="8"/>
              <c:layout>
                <c:manualLayout>
                  <c:x val="-0.11941182373585579"/>
                  <c:y val="-0.19499412329123841"/>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F5E8-4913-879E-FB8000391734}"/>
                </c:ext>
              </c:extLst>
            </c:dLbl>
            <c:dLbl>
              <c:idx val="9"/>
              <c:layout>
                <c:manualLayout>
                  <c:x val="-1.2625928054007014E-2"/>
                  <c:y val="-4.2213478190489817E-2"/>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F5E8-4913-879E-FB8000391734}"/>
                </c:ext>
              </c:extLst>
            </c:dLbl>
            <c:dLbl>
              <c:idx val="10"/>
              <c:layout>
                <c:manualLayout>
                  <c:x val="-0.1288839749289378"/>
                  <c:y val="-0.13764168213765005"/>
                </c:manualLayout>
              </c:layout>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F5E8-4913-879E-FB8000391734}"/>
                </c:ext>
              </c:extLst>
            </c:dLbl>
            <c:dLbl>
              <c:idx val="11"/>
              <c:numFmt formatCode="0.0%" sourceLinked="0"/>
              <c:spPr>
                <a:solidFill>
                  <a:schemeClr val="bg1"/>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17-F5E8-4913-879E-FB8000391734}"/>
                </c:ext>
              </c:extLst>
            </c:dLbl>
            <c:numFmt formatCode="0.0%" sourceLinked="0"/>
            <c:spPr>
              <a:solidFill>
                <a:schemeClr val="bg1"/>
              </a:solidFill>
            </c:spPr>
            <c:txPr>
              <a:bodyPr rot="0" spcFirstLastPara="1" vertOverflow="ellipsis" vert="horz" wrap="square" anchor="ctr" anchorCtr="1"/>
              <a:lstStyle/>
              <a:p>
                <a:pPr>
                  <a:defRPr sz="11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Sheet1!$A$2:$A$11</c:f>
              <c:strCache>
                <c:ptCount val="10"/>
                <c:pt idx="0">
                  <c:v>食料品</c:v>
                </c:pt>
                <c:pt idx="1">
                  <c:v>輸送用機械</c:v>
                </c:pt>
                <c:pt idx="2">
                  <c:v>生産用機械</c:v>
                </c:pt>
                <c:pt idx="3">
                  <c:v>化学</c:v>
                </c:pt>
                <c:pt idx="4">
                  <c:v>はん用機械</c:v>
                </c:pt>
                <c:pt idx="5">
                  <c:v>電気機械</c:v>
                </c:pt>
                <c:pt idx="6">
                  <c:v>非鉄金属</c:v>
                </c:pt>
                <c:pt idx="7">
                  <c:v>鉄鋼</c:v>
                </c:pt>
                <c:pt idx="8">
                  <c:v>電子部品</c:v>
                </c:pt>
                <c:pt idx="9">
                  <c:v>その他15産業</c:v>
                </c:pt>
              </c:strCache>
            </c:strRef>
          </c:cat>
          <c:val>
            <c:numRef>
              <c:f>Sheet1!$B$2:$B$11</c:f>
              <c:numCache>
                <c:formatCode>General</c:formatCode>
                <c:ptCount val="10"/>
                <c:pt idx="0">
                  <c:v>17.600000000000001</c:v>
                </c:pt>
                <c:pt idx="1">
                  <c:v>16.5</c:v>
                </c:pt>
                <c:pt idx="2">
                  <c:v>14.4</c:v>
                </c:pt>
                <c:pt idx="3">
                  <c:v>10.199999999999999</c:v>
                </c:pt>
                <c:pt idx="4">
                  <c:v>10.1</c:v>
                </c:pt>
                <c:pt idx="5">
                  <c:v>7.1</c:v>
                </c:pt>
                <c:pt idx="6" formatCode="0.0">
                  <c:v>3.6</c:v>
                </c:pt>
                <c:pt idx="7">
                  <c:v>3.2</c:v>
                </c:pt>
                <c:pt idx="8">
                  <c:v>2.8</c:v>
                </c:pt>
                <c:pt idx="9">
                  <c:v>14.5</c:v>
                </c:pt>
              </c:numCache>
            </c:numRef>
          </c:val>
          <c:extLst>
            <c:ext xmlns:c16="http://schemas.microsoft.com/office/drawing/2014/chart" uri="{C3380CC4-5D6E-409C-BE32-E72D297353CC}">
              <c16:uniqueId val="{00000018-F5E8-4913-879E-FB8000391734}"/>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0.3915</cdr:x>
      <cdr:y>0.43461</cdr:y>
    </cdr:from>
    <cdr:to>
      <cdr:x>0.6085</cdr:x>
      <cdr:y>0.63943</cdr:y>
    </cdr:to>
    <cdr:sp macro="" textlink="">
      <cdr:nvSpPr>
        <cdr:cNvPr id="2" name="テキスト ボックス 13"/>
        <cdr:cNvSpPr txBox="1"/>
      </cdr:nvSpPr>
      <cdr:spPr>
        <a:xfrm xmlns:a="http://schemas.openxmlformats.org/drawingml/2006/main">
          <a:off x="3703422" y="2285750"/>
          <a:ext cx="2052825" cy="107721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sz="1600" dirty="0" smtClean="0">
              <a:latin typeface="Meiryo UI" panose="020B0604030504040204" pitchFamily="50" charset="-128"/>
              <a:ea typeface="Meiryo UI" panose="020B0604030504040204" pitchFamily="50" charset="-128"/>
            </a:rPr>
            <a:t>事業所数</a:t>
          </a:r>
          <a:endParaRPr lang="en-US" altLang="ja-JP" sz="1600" dirty="0" smtClean="0">
            <a:latin typeface="Meiryo UI" panose="020B0604030504040204" pitchFamily="50" charset="-128"/>
            <a:ea typeface="Meiryo UI" panose="020B0604030504040204" pitchFamily="50" charset="-128"/>
          </a:endParaRPr>
        </a:p>
        <a:p xmlns:a="http://schemas.openxmlformats.org/drawingml/2006/main">
          <a:pPr algn="ctr"/>
          <a:r>
            <a:rPr lang="ja-JP" altLang="en-US" sz="1600" dirty="0" smtClean="0">
              <a:latin typeface="Meiryo UI" panose="020B0604030504040204" pitchFamily="50" charset="-128"/>
              <a:ea typeface="Meiryo UI" panose="020B0604030504040204" pitchFamily="50" charset="-128"/>
            </a:rPr>
            <a:t>（従業者</a:t>
          </a:r>
          <a:r>
            <a:rPr lang="en-US" altLang="ja-JP" sz="1600" dirty="0" smtClean="0">
              <a:latin typeface="Meiryo UI" panose="020B0604030504040204" pitchFamily="50" charset="-128"/>
              <a:ea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rPr>
            <a:t>人以上）</a:t>
          </a:r>
          <a:endParaRPr lang="en-US" altLang="ja-JP" sz="1600" dirty="0" smtClean="0">
            <a:latin typeface="Meiryo UI" panose="020B0604030504040204" pitchFamily="50" charset="-128"/>
            <a:ea typeface="Meiryo UI" panose="020B0604030504040204" pitchFamily="50" charset="-128"/>
          </a:endParaRPr>
        </a:p>
        <a:p xmlns:a="http://schemas.openxmlformats.org/drawingml/2006/main">
          <a:pPr algn="ctr"/>
          <a:endParaRPr lang="en-US" altLang="ja-JP" sz="1600" dirty="0">
            <a:latin typeface="Meiryo UI" panose="020B0604030504040204" pitchFamily="50" charset="-128"/>
            <a:ea typeface="Meiryo UI" panose="020B0604030504040204" pitchFamily="50" charset="-128"/>
          </a:endParaRPr>
        </a:p>
        <a:p xmlns:a="http://schemas.openxmlformats.org/drawingml/2006/main">
          <a:pPr algn="ctr"/>
          <a:r>
            <a:rPr lang="ja-JP" altLang="en-US" sz="1600" dirty="0" smtClean="0">
              <a:latin typeface="Meiryo UI" panose="020B0604030504040204" pitchFamily="50" charset="-128"/>
              <a:ea typeface="Meiryo UI" panose="020B0604030504040204" pitchFamily="50" charset="-128"/>
            </a:rPr>
            <a:t>１万</a:t>
          </a:r>
          <a:r>
            <a:rPr lang="en-US" altLang="ja-JP" sz="1600" dirty="0" smtClean="0">
              <a:latin typeface="Meiryo UI" panose="020B0604030504040204" pitchFamily="50" charset="-128"/>
              <a:ea typeface="Meiryo UI" panose="020B0604030504040204" pitchFamily="50" charset="-128"/>
            </a:rPr>
            <a:t>5</a:t>
          </a:r>
          <a:r>
            <a:rPr lang="en-US" altLang="ja-JP"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522</a:t>
          </a:r>
          <a:r>
            <a:rPr lang="ja-JP" altLang="en-US" sz="1600" dirty="0" smtClean="0">
              <a:latin typeface="Meiryo UI" panose="020B0604030504040204" pitchFamily="50" charset="-128"/>
              <a:ea typeface="Meiryo UI" panose="020B0604030504040204" pitchFamily="50" charset="-128"/>
            </a:rPr>
            <a:t>事業所</a:t>
          </a:r>
          <a:endParaRPr lang="en-US" altLang="ja-JP" sz="1600" dirty="0">
            <a:latin typeface="Meiryo UI" panose="020B0604030504040204" pitchFamily="50" charset="-128"/>
            <a:ea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0.3915</cdr:x>
      <cdr:y>0.43461</cdr:y>
    </cdr:from>
    <cdr:to>
      <cdr:x>0.6085</cdr:x>
      <cdr:y>0.64588</cdr:y>
    </cdr:to>
    <cdr:sp macro="" textlink="">
      <cdr:nvSpPr>
        <cdr:cNvPr id="2" name="テキスト ボックス 13"/>
        <cdr:cNvSpPr txBox="1"/>
      </cdr:nvSpPr>
      <cdr:spPr>
        <a:xfrm xmlns:a="http://schemas.openxmlformats.org/drawingml/2006/main">
          <a:off x="3703461" y="2215968"/>
          <a:ext cx="2052749" cy="107721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sz="1600" dirty="0" smtClean="0">
              <a:latin typeface="Meiryo UI" panose="020B0604030504040204" pitchFamily="50" charset="-128"/>
              <a:ea typeface="Meiryo UI" panose="020B0604030504040204" pitchFamily="50" charset="-128"/>
            </a:rPr>
            <a:t>従業者数</a:t>
          </a:r>
          <a:endParaRPr lang="en-US" altLang="ja-JP" sz="1600" dirty="0" smtClean="0">
            <a:latin typeface="Meiryo UI" panose="020B0604030504040204" pitchFamily="50" charset="-128"/>
            <a:ea typeface="Meiryo UI" panose="020B0604030504040204" pitchFamily="50" charset="-128"/>
          </a:endParaRPr>
        </a:p>
        <a:p xmlns:a="http://schemas.openxmlformats.org/drawingml/2006/main">
          <a:pPr algn="ctr"/>
          <a:r>
            <a:rPr lang="ja-JP" altLang="en-US" sz="1600" dirty="0" smtClean="0">
              <a:latin typeface="Meiryo UI" panose="020B0604030504040204" pitchFamily="50" charset="-128"/>
              <a:ea typeface="Meiryo UI" panose="020B0604030504040204" pitchFamily="50" charset="-128"/>
            </a:rPr>
            <a:t>（従業者</a:t>
          </a:r>
          <a:r>
            <a:rPr lang="en-US" altLang="ja-JP" sz="1600" dirty="0" smtClean="0">
              <a:latin typeface="Meiryo UI" panose="020B0604030504040204" pitchFamily="50" charset="-128"/>
              <a:ea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rPr>
            <a:t>人以上）</a:t>
          </a:r>
          <a:endParaRPr lang="en-US" altLang="ja-JP" sz="1600" dirty="0" smtClean="0">
            <a:latin typeface="Meiryo UI" panose="020B0604030504040204" pitchFamily="50" charset="-128"/>
            <a:ea typeface="Meiryo UI" panose="020B0604030504040204" pitchFamily="50" charset="-128"/>
          </a:endParaRPr>
        </a:p>
        <a:p xmlns:a="http://schemas.openxmlformats.org/drawingml/2006/main">
          <a:pPr algn="ctr"/>
          <a:endParaRPr lang="en-US" altLang="ja-JP" sz="1600" dirty="0">
            <a:latin typeface="Meiryo UI" panose="020B0604030504040204" pitchFamily="50" charset="-128"/>
            <a:ea typeface="Meiryo UI" panose="020B0604030504040204" pitchFamily="50" charset="-128"/>
          </a:endParaRPr>
        </a:p>
        <a:p xmlns:a="http://schemas.openxmlformats.org/drawingml/2006/main">
          <a:pPr algn="ctr"/>
          <a:r>
            <a:rPr lang="en-US" altLang="ja-JP" sz="1600" dirty="0">
              <a:latin typeface="Meiryo UI" panose="020B0604030504040204" pitchFamily="50" charset="-128"/>
              <a:ea typeface="Meiryo UI" panose="020B0604030504040204" pitchFamily="50" charset="-128"/>
            </a:rPr>
            <a:t>44</a:t>
          </a:r>
          <a:r>
            <a:rPr lang="ja-JP" altLang="en-US" sz="1600" dirty="0">
              <a:latin typeface="Meiryo UI" panose="020B0604030504040204" pitchFamily="50" charset="-128"/>
              <a:ea typeface="Meiryo UI" panose="020B0604030504040204" pitchFamily="50" charset="-128"/>
            </a:rPr>
            <a:t>万</a:t>
          </a:r>
          <a:r>
            <a:rPr lang="en-US" altLang="ja-JP" sz="1600" dirty="0" smtClean="0">
              <a:latin typeface="Meiryo UI" panose="020B0604030504040204" pitchFamily="50" charset="-128"/>
              <a:ea typeface="Meiryo UI" panose="020B0604030504040204" pitchFamily="50" charset="-128"/>
            </a:rPr>
            <a:t>4</a:t>
          </a:r>
          <a:r>
            <a:rPr lang="en-US" altLang="ja-JP"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362</a:t>
          </a:r>
          <a:r>
            <a:rPr lang="ja-JP" altLang="en-US" sz="1600" dirty="0">
              <a:latin typeface="Meiryo UI" panose="020B0604030504040204" pitchFamily="50" charset="-128"/>
              <a:ea typeface="Meiryo UI" panose="020B0604030504040204" pitchFamily="50" charset="-128"/>
            </a:rPr>
            <a:t>人</a:t>
          </a:r>
          <a:endParaRPr lang="en-US" altLang="ja-JP" sz="1600" dirty="0">
            <a:latin typeface="Meiryo UI" panose="020B0604030504040204" pitchFamily="50" charset="-128"/>
            <a:ea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0.33761</cdr:x>
      <cdr:y>0.42133</cdr:y>
    </cdr:from>
    <cdr:to>
      <cdr:x>0.66239</cdr:x>
      <cdr:y>0.66502</cdr:y>
    </cdr:to>
    <cdr:sp macro="" textlink="">
      <cdr:nvSpPr>
        <cdr:cNvPr id="2" name="テキスト ボックス 13"/>
        <cdr:cNvSpPr txBox="1"/>
      </cdr:nvSpPr>
      <cdr:spPr>
        <a:xfrm xmlns:a="http://schemas.openxmlformats.org/drawingml/2006/main">
          <a:off x="1974832" y="1436771"/>
          <a:ext cx="1899805" cy="83099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sz="1200" dirty="0">
              <a:latin typeface="Meiryo UI" panose="020B0604030504040204" pitchFamily="50" charset="-128"/>
              <a:ea typeface="Meiryo UI" panose="020B0604030504040204" pitchFamily="50" charset="-128"/>
            </a:rPr>
            <a:t>中</a:t>
          </a:r>
          <a:r>
            <a:rPr lang="ja-JP" altLang="en-US" sz="1200" dirty="0" smtClean="0">
              <a:latin typeface="Meiryo UI" panose="020B0604030504040204" pitchFamily="50" charset="-128"/>
              <a:ea typeface="Meiryo UI" panose="020B0604030504040204" pitchFamily="50" charset="-128"/>
            </a:rPr>
            <a:t>規模層</a:t>
          </a:r>
          <a:endParaRPr lang="en-US" altLang="ja-JP" sz="1200" dirty="0" smtClean="0">
            <a:latin typeface="Meiryo UI" panose="020B0604030504040204" pitchFamily="50" charset="-128"/>
            <a:ea typeface="Meiryo UI" panose="020B0604030504040204" pitchFamily="50" charset="-128"/>
          </a:endParaRPr>
        </a:p>
        <a:p xmlns:a="http://schemas.openxmlformats.org/drawingml/2006/main">
          <a:pPr algn="ctr"/>
          <a:r>
            <a:rPr lang="ja-JP" altLang="en-US" sz="1200" dirty="0" smtClean="0">
              <a:latin typeface="Meiryo UI" panose="020B0604030504040204" pitchFamily="50" charset="-128"/>
              <a:ea typeface="Meiryo UI" panose="020B0604030504040204" pitchFamily="50" charset="-128"/>
            </a:rPr>
            <a:t>（従業者</a:t>
          </a:r>
          <a:r>
            <a:rPr lang="en-US" altLang="ja-JP" sz="1200" dirty="0">
              <a:latin typeface="Meiryo UI" panose="020B0604030504040204" pitchFamily="50" charset="-128"/>
              <a:ea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rPr>
            <a:t>人～</a:t>
          </a:r>
          <a:r>
            <a:rPr lang="en-US" altLang="ja-JP" sz="1200" dirty="0" smtClean="0">
              <a:latin typeface="Meiryo UI" panose="020B0604030504040204" pitchFamily="50" charset="-128"/>
              <a:ea typeface="Meiryo UI" panose="020B0604030504040204" pitchFamily="50" charset="-128"/>
            </a:rPr>
            <a:t>299</a:t>
          </a:r>
          <a:r>
            <a:rPr lang="ja-JP" altLang="en-US" sz="1200" dirty="0" smtClean="0">
              <a:latin typeface="Meiryo UI" panose="020B0604030504040204" pitchFamily="50" charset="-128"/>
              <a:ea typeface="Meiryo UI" panose="020B0604030504040204" pitchFamily="50" charset="-128"/>
            </a:rPr>
            <a:t>人）</a:t>
          </a:r>
          <a:endParaRPr lang="en-US" altLang="ja-JP" sz="1200" dirty="0" smtClean="0">
            <a:latin typeface="Meiryo UI" panose="020B0604030504040204" pitchFamily="50" charset="-128"/>
            <a:ea typeface="Meiryo UI" panose="020B0604030504040204" pitchFamily="50" charset="-128"/>
          </a:endParaRPr>
        </a:p>
        <a:p xmlns:a="http://schemas.openxmlformats.org/drawingml/2006/main">
          <a:pPr algn="ctr"/>
          <a:endParaRPr lang="en-US" altLang="ja-JP" sz="1200" dirty="0">
            <a:latin typeface="Meiryo UI" panose="020B0604030504040204" pitchFamily="50" charset="-128"/>
            <a:ea typeface="Meiryo UI" panose="020B0604030504040204" pitchFamily="50" charset="-128"/>
          </a:endParaRPr>
        </a:p>
        <a:p xmlns:a="http://schemas.openxmlformats.org/drawingml/2006/main">
          <a:pPr algn="ctr"/>
          <a:r>
            <a:rPr lang="en-US" altLang="ja-JP" sz="1200" dirty="0" smtClean="0">
              <a:latin typeface="Meiryo UI" panose="020B0604030504040204" pitchFamily="50" charset="-128"/>
              <a:ea typeface="Meiryo UI" panose="020B0604030504040204" pitchFamily="50" charset="-128"/>
            </a:rPr>
            <a:t>19</a:t>
          </a:r>
          <a:r>
            <a:rPr lang="ja-JP" altLang="en-US" sz="1200" dirty="0" smtClean="0">
              <a:latin typeface="Meiryo UI" panose="020B0604030504040204" pitchFamily="50" charset="-128"/>
              <a:ea typeface="Meiryo UI" panose="020B0604030504040204" pitchFamily="50" charset="-128"/>
            </a:rPr>
            <a:t>万</a:t>
          </a:r>
          <a:r>
            <a:rPr lang="en-US" altLang="ja-JP" sz="1200" dirty="0" smtClean="0">
              <a:latin typeface="Meiryo UI" panose="020B0604030504040204" pitchFamily="50" charset="-128"/>
              <a:ea typeface="Meiryo UI" panose="020B0604030504040204" pitchFamily="50" charset="-128"/>
            </a:rPr>
            <a:t>4</a:t>
          </a:r>
          <a:r>
            <a:rPr lang="en-US" altLang="ja-JP"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536</a:t>
          </a:r>
          <a:r>
            <a:rPr lang="ja-JP" altLang="en-US" sz="1200" dirty="0" smtClean="0">
              <a:latin typeface="Meiryo UI" panose="020B0604030504040204" pitchFamily="50" charset="-128"/>
              <a:ea typeface="Meiryo UI" panose="020B0604030504040204" pitchFamily="50" charset="-128"/>
            </a:rPr>
            <a:t>人</a:t>
          </a:r>
          <a:endParaRPr lang="en-US" altLang="ja-JP" sz="1200" dirty="0">
            <a:latin typeface="Meiryo UI" panose="020B0604030504040204" pitchFamily="50" charset="-128"/>
            <a:ea typeface="Meiryo UI"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0.35095</cdr:x>
      <cdr:y>0.39637</cdr:y>
    </cdr:from>
    <cdr:to>
      <cdr:x>0.64905</cdr:x>
      <cdr:y>0.64006</cdr:y>
    </cdr:to>
    <cdr:sp macro="" textlink="">
      <cdr:nvSpPr>
        <cdr:cNvPr id="2" name="テキスト ボックス 13"/>
        <cdr:cNvSpPr txBox="1"/>
      </cdr:nvSpPr>
      <cdr:spPr>
        <a:xfrm xmlns:a="http://schemas.openxmlformats.org/drawingml/2006/main">
          <a:off x="2052872" y="1351650"/>
          <a:ext cx="1743727" cy="83099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sz="1200" dirty="0" smtClean="0">
              <a:latin typeface="Meiryo UI" panose="020B0604030504040204" pitchFamily="50" charset="-128"/>
              <a:ea typeface="Meiryo UI" panose="020B0604030504040204" pitchFamily="50" charset="-128"/>
            </a:rPr>
            <a:t>大規模層</a:t>
          </a:r>
          <a:endParaRPr lang="en-US" altLang="ja-JP" sz="1200" dirty="0" smtClean="0">
            <a:latin typeface="Meiryo UI" panose="020B0604030504040204" pitchFamily="50" charset="-128"/>
            <a:ea typeface="Meiryo UI" panose="020B0604030504040204" pitchFamily="50" charset="-128"/>
          </a:endParaRPr>
        </a:p>
        <a:p xmlns:a="http://schemas.openxmlformats.org/drawingml/2006/main">
          <a:pPr algn="ctr"/>
          <a:r>
            <a:rPr lang="ja-JP" altLang="en-US" sz="1200" dirty="0" smtClean="0">
              <a:latin typeface="Meiryo UI" panose="020B0604030504040204" pitchFamily="50" charset="-128"/>
              <a:ea typeface="Meiryo UI" panose="020B0604030504040204" pitchFamily="50" charset="-128"/>
            </a:rPr>
            <a:t>（従業者</a:t>
          </a:r>
          <a:r>
            <a:rPr lang="en-US" altLang="ja-JP" sz="1200" dirty="0" smtClean="0">
              <a:latin typeface="Meiryo UI" panose="020B0604030504040204" pitchFamily="50" charset="-128"/>
              <a:ea typeface="Meiryo UI" panose="020B0604030504040204" pitchFamily="50" charset="-128"/>
            </a:rPr>
            <a:t>300</a:t>
          </a:r>
          <a:r>
            <a:rPr lang="ja-JP" altLang="en-US" sz="1200" dirty="0" smtClean="0">
              <a:latin typeface="Meiryo UI" panose="020B0604030504040204" pitchFamily="50" charset="-128"/>
              <a:ea typeface="Meiryo UI" panose="020B0604030504040204" pitchFamily="50" charset="-128"/>
            </a:rPr>
            <a:t>人以上）</a:t>
          </a:r>
          <a:endParaRPr lang="en-US" altLang="ja-JP" sz="1200" dirty="0" smtClean="0">
            <a:latin typeface="Meiryo UI" panose="020B0604030504040204" pitchFamily="50" charset="-128"/>
            <a:ea typeface="Meiryo UI" panose="020B0604030504040204" pitchFamily="50" charset="-128"/>
          </a:endParaRPr>
        </a:p>
        <a:p xmlns:a="http://schemas.openxmlformats.org/drawingml/2006/main">
          <a:pPr algn="ctr"/>
          <a:endParaRPr lang="en-US" altLang="ja-JP" sz="1200" dirty="0">
            <a:latin typeface="Meiryo UI" panose="020B0604030504040204" pitchFamily="50" charset="-128"/>
            <a:ea typeface="Meiryo UI" panose="020B0604030504040204" pitchFamily="50" charset="-128"/>
          </a:endParaRPr>
        </a:p>
        <a:p xmlns:a="http://schemas.openxmlformats.org/drawingml/2006/main">
          <a:pPr algn="ct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万</a:t>
          </a:r>
          <a:r>
            <a:rPr lang="en-US" altLang="ja-JP" sz="1200" dirty="0" smtClean="0">
              <a:latin typeface="Meiryo UI" panose="020B0604030504040204" pitchFamily="50" charset="-128"/>
              <a:ea typeface="Meiryo UI" panose="020B0604030504040204" pitchFamily="50" charset="-128"/>
            </a:rPr>
            <a:t>3</a:t>
          </a:r>
          <a:r>
            <a:rPr lang="en-US" altLang="ja-JP"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418</a:t>
          </a:r>
          <a:r>
            <a:rPr lang="ja-JP" altLang="en-US" sz="1200" dirty="0" smtClean="0">
              <a:latin typeface="Meiryo UI" panose="020B0604030504040204" pitchFamily="50" charset="-128"/>
              <a:ea typeface="Meiryo UI" panose="020B0604030504040204" pitchFamily="50" charset="-128"/>
            </a:rPr>
            <a:t>人</a:t>
          </a:r>
          <a:endParaRPr lang="en-US" altLang="ja-JP" sz="1200" dirty="0">
            <a:latin typeface="Meiryo UI" panose="020B0604030504040204" pitchFamily="50" charset="-128"/>
            <a:ea typeface="Meiryo UI" panose="020B0604030504040204"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0.35095</cdr:x>
      <cdr:y>0.39637</cdr:y>
    </cdr:from>
    <cdr:to>
      <cdr:x>0.64905</cdr:x>
      <cdr:y>0.64006</cdr:y>
    </cdr:to>
    <cdr:sp macro="" textlink="">
      <cdr:nvSpPr>
        <cdr:cNvPr id="2" name="テキスト ボックス 13"/>
        <cdr:cNvSpPr txBox="1"/>
      </cdr:nvSpPr>
      <cdr:spPr>
        <a:xfrm xmlns:a="http://schemas.openxmlformats.org/drawingml/2006/main">
          <a:off x="2052872" y="1351650"/>
          <a:ext cx="1743727" cy="83099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sz="1200" dirty="0" smtClean="0">
              <a:latin typeface="Meiryo UI" panose="020B0604030504040204" pitchFamily="50" charset="-128"/>
              <a:ea typeface="Meiryo UI" panose="020B0604030504040204" pitchFamily="50" charset="-128"/>
            </a:rPr>
            <a:t>小規模層</a:t>
          </a:r>
          <a:endParaRPr lang="en-US" altLang="ja-JP" sz="1200" dirty="0" smtClean="0">
            <a:latin typeface="Meiryo UI" panose="020B0604030504040204" pitchFamily="50" charset="-128"/>
            <a:ea typeface="Meiryo UI" panose="020B0604030504040204" pitchFamily="50" charset="-128"/>
          </a:endParaRPr>
        </a:p>
        <a:p xmlns:a="http://schemas.openxmlformats.org/drawingml/2006/main">
          <a:pPr algn="ctr"/>
          <a:r>
            <a:rPr lang="ja-JP" altLang="en-US" sz="1200" dirty="0" smtClean="0">
              <a:latin typeface="Meiryo UI" panose="020B0604030504040204" pitchFamily="50" charset="-128"/>
              <a:ea typeface="Meiryo UI" panose="020B0604030504040204" pitchFamily="50" charset="-128"/>
            </a:rPr>
            <a:t>（従業者</a:t>
          </a:r>
          <a:r>
            <a:rPr lang="en-US" altLang="ja-JP" sz="1200" dirty="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人～</a:t>
          </a:r>
          <a:r>
            <a:rPr lang="en-US" altLang="ja-JP" sz="1200" dirty="0" smtClean="0">
              <a:latin typeface="Meiryo UI" panose="020B0604030504040204" pitchFamily="50" charset="-128"/>
              <a:ea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rPr>
            <a:t>人）</a:t>
          </a:r>
          <a:endParaRPr lang="en-US" altLang="ja-JP" sz="1200" dirty="0" smtClean="0">
            <a:latin typeface="Meiryo UI" panose="020B0604030504040204" pitchFamily="50" charset="-128"/>
            <a:ea typeface="Meiryo UI" panose="020B0604030504040204" pitchFamily="50" charset="-128"/>
          </a:endParaRPr>
        </a:p>
        <a:p xmlns:a="http://schemas.openxmlformats.org/drawingml/2006/main">
          <a:pPr algn="ctr"/>
          <a:endParaRPr lang="en-US" altLang="ja-JP" sz="1200" dirty="0">
            <a:latin typeface="Meiryo UI" panose="020B0604030504040204" pitchFamily="50" charset="-128"/>
            <a:ea typeface="Meiryo UI" panose="020B0604030504040204" pitchFamily="50" charset="-128"/>
          </a:endParaRPr>
        </a:p>
        <a:p xmlns:a="http://schemas.openxmlformats.org/drawingml/2006/main">
          <a:pPr algn="ctr"/>
          <a:r>
            <a:rPr lang="en-US" altLang="ja-JP" sz="1200" dirty="0">
              <a:latin typeface="Meiryo UI" panose="020B0604030504040204" pitchFamily="50" charset="-128"/>
              <a:ea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rPr>
            <a:t>万</a:t>
          </a:r>
          <a:r>
            <a:rPr lang="en-US" altLang="ja-JP" sz="1200" dirty="0" smtClean="0">
              <a:latin typeface="Meiryo UI" panose="020B0604030504040204" pitchFamily="50" charset="-128"/>
              <a:ea typeface="Meiryo UI" panose="020B0604030504040204" pitchFamily="50" charset="-128"/>
            </a:rPr>
            <a:t>6</a:t>
          </a:r>
          <a:r>
            <a:rPr lang="en-US" altLang="ja-JP"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408</a:t>
          </a:r>
          <a:r>
            <a:rPr lang="ja-JP" altLang="en-US" sz="1200" dirty="0" smtClean="0">
              <a:latin typeface="Meiryo UI" panose="020B0604030504040204" pitchFamily="50" charset="-128"/>
              <a:ea typeface="Meiryo UI" panose="020B0604030504040204" pitchFamily="50" charset="-128"/>
            </a:rPr>
            <a:t>人</a:t>
          </a:r>
          <a:endParaRPr lang="en-US" altLang="ja-JP" sz="1200" dirty="0">
            <a:latin typeface="Meiryo UI" panose="020B0604030504040204" pitchFamily="50" charset="-128"/>
            <a:ea typeface="Meiryo UI" panose="020B060403050404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0.37709</cdr:x>
      <cdr:y>0.09841</cdr:y>
    </cdr:from>
    <cdr:to>
      <cdr:x>0.52027</cdr:x>
      <cdr:y>0.09841</cdr:y>
    </cdr:to>
    <cdr:cxnSp macro="">
      <cdr:nvCxnSpPr>
        <cdr:cNvPr id="3" name="直線矢印コネクタ 2"/>
        <cdr:cNvCxnSpPr/>
      </cdr:nvCxnSpPr>
      <cdr:spPr>
        <a:xfrm xmlns:a="http://schemas.openxmlformats.org/drawingml/2006/main">
          <a:off x="3445159" y="493725"/>
          <a:ext cx="1308122" cy="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0.2771</cdr:x>
      <cdr:y>0.06674</cdr:y>
    </cdr:from>
    <cdr:to>
      <cdr:x>0.3725</cdr:x>
      <cdr:y>0.1275</cdr:y>
    </cdr:to>
    <cdr:sp macro="" textlink="">
      <cdr:nvSpPr>
        <cdr:cNvPr id="4" name="テキスト ボックス 3"/>
        <cdr:cNvSpPr txBox="1"/>
      </cdr:nvSpPr>
      <cdr:spPr>
        <a:xfrm xmlns:a="http://schemas.openxmlformats.org/drawingml/2006/main">
          <a:off x="2531661" y="334819"/>
          <a:ext cx="871593" cy="304835"/>
        </a:xfrm>
        <a:prstGeom xmlns:a="http://schemas.openxmlformats.org/drawingml/2006/main" prst="rect">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nchor="ctr"/>
        <a:lstStyle xmlns:a="http://schemas.openxmlformats.org/drawingml/2006/main"/>
        <a:p xmlns:a="http://schemas.openxmlformats.org/drawingml/2006/main">
          <a:pPr algn="ctr"/>
          <a:r>
            <a:rPr lang="ja-JP" altLang="en-US" sz="1100" dirty="0" smtClean="0">
              <a:latin typeface="Meiryo UI" panose="020B0604030504040204" pitchFamily="50" charset="-128"/>
              <a:ea typeface="Meiryo UI" panose="020B0604030504040204" pitchFamily="50" charset="-128"/>
            </a:rPr>
            <a:t>実績値</a:t>
          </a:r>
          <a:endParaRPr lang="ja-JP" altLang="en-US" sz="11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0.52505</cdr:x>
      <cdr:y>0.0687</cdr:y>
    </cdr:from>
    <cdr:to>
      <cdr:x>0.62045</cdr:x>
      <cdr:y>0.12946</cdr:y>
    </cdr:to>
    <cdr:sp macro="" textlink="">
      <cdr:nvSpPr>
        <cdr:cNvPr id="5" name="テキスト ボックス 4"/>
        <cdr:cNvSpPr txBox="1"/>
      </cdr:nvSpPr>
      <cdr:spPr>
        <a:xfrm xmlns:a="http://schemas.openxmlformats.org/drawingml/2006/main">
          <a:off x="4796951" y="344647"/>
          <a:ext cx="871594" cy="304835"/>
        </a:xfrm>
        <a:prstGeom xmlns:a="http://schemas.openxmlformats.org/drawingml/2006/main" prst="rect">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nchor="ctr"/>
        <a:lstStyle xmlns:a="http://schemas.openxmlformats.org/drawingml/2006/main"/>
        <a:p xmlns:a="http://schemas.openxmlformats.org/drawingml/2006/main">
          <a:pPr algn="ctr"/>
          <a:r>
            <a:rPr lang="ja-JP" altLang="en-US" dirty="0">
              <a:latin typeface="Meiryo UI" panose="020B0604030504040204" pitchFamily="50" charset="-128"/>
              <a:ea typeface="Meiryo UI" panose="020B0604030504040204" pitchFamily="50" charset="-128"/>
            </a:rPr>
            <a:t>推計</a:t>
          </a:r>
          <a:r>
            <a:rPr lang="ja-JP" altLang="en-US" sz="1100" dirty="0" smtClean="0">
              <a:latin typeface="Meiryo UI" panose="020B0604030504040204" pitchFamily="50" charset="-128"/>
              <a:ea typeface="Meiryo UI" panose="020B0604030504040204" pitchFamily="50" charset="-128"/>
            </a:rPr>
            <a:t>値</a:t>
          </a:r>
          <a:endParaRPr lang="ja-JP" altLang="en-US" sz="1100" dirty="0">
            <a:latin typeface="Meiryo UI" panose="020B0604030504040204" pitchFamily="50" charset="-128"/>
            <a:ea typeface="Meiryo UI" panose="020B0604030504040204" pitchFamily="50" charset="-128"/>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0.4677</cdr:x>
      <cdr:y>0.10915</cdr:y>
    </cdr:from>
    <cdr:to>
      <cdr:x>0.75651</cdr:x>
      <cdr:y>0.12572</cdr:y>
    </cdr:to>
    <cdr:cxnSp macro="">
      <cdr:nvCxnSpPr>
        <cdr:cNvPr id="3" name="直線コネクタ 2"/>
        <cdr:cNvCxnSpPr/>
      </cdr:nvCxnSpPr>
      <cdr:spPr>
        <a:xfrm xmlns:a="http://schemas.openxmlformats.org/drawingml/2006/main" flipV="1">
          <a:off x="1344108" y="278125"/>
          <a:ext cx="829994" cy="42202"/>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925B89E5-CA52-471A-B493-2766F8ED6727}" type="datetimeFigureOut">
              <a:rPr kumimoji="1" lang="ja-JP" altLang="en-US" smtClean="0"/>
              <a:t>2022/6/13</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485A13FD-FDD4-46EA-9CF3-37B444B1219A}" type="slidenum">
              <a:rPr kumimoji="1" lang="ja-JP" altLang="en-US" smtClean="0"/>
              <a:t>‹#›</a:t>
            </a:fld>
            <a:endParaRPr kumimoji="1" lang="ja-JP" altLang="en-US"/>
          </a:p>
        </p:txBody>
      </p:sp>
    </p:spTree>
    <p:extLst>
      <p:ext uri="{BB962C8B-B14F-4D97-AF65-F5344CB8AC3E}">
        <p14:creationId xmlns:p14="http://schemas.microsoft.com/office/powerpoint/2010/main" val="181663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FCE0394-9F6D-4E5B-90F2-33C69C4416E4}" type="datetimeFigureOut">
              <a:rPr kumimoji="1" lang="ja-JP" altLang="en-US" smtClean="0"/>
              <a:t>2022/6/13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874DD596-11B1-4C1F-BC9F-BC7CF001A766}" type="slidenum">
              <a:rPr kumimoji="1" lang="ja-JP" altLang="en-US" smtClean="0"/>
              <a:t>‹#›</a:t>
            </a:fld>
            <a:endParaRPr kumimoji="1" lang="ja-JP" altLang="en-US"/>
          </a:p>
        </p:txBody>
      </p:sp>
    </p:spTree>
    <p:extLst>
      <p:ext uri="{BB962C8B-B14F-4D97-AF65-F5344CB8AC3E}">
        <p14:creationId xmlns:p14="http://schemas.microsoft.com/office/powerpoint/2010/main" val="22987987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496C84-371E-473D-B3B9-73680C06C036}" type="slidenum">
              <a:rPr lang="ja-JP" altLang="en-US" smtClean="0">
                <a:solidFill>
                  <a:prstClr val="black"/>
                </a:solidFill>
              </a:rPr>
              <a:pPr/>
              <a:t>24</a:t>
            </a:fld>
            <a:endParaRPr lang="ja-JP" altLang="en-US" dirty="0">
              <a:solidFill>
                <a:prstClr val="black"/>
              </a:solidFill>
            </a:endParaRPr>
          </a:p>
        </p:txBody>
      </p:sp>
    </p:spTree>
    <p:extLst>
      <p:ext uri="{BB962C8B-B14F-4D97-AF65-F5344CB8AC3E}">
        <p14:creationId xmlns:p14="http://schemas.microsoft.com/office/powerpoint/2010/main" val="306366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A144EDB-57DE-4356-B13A-73ECE3768691}" type="datetimeFigureOut">
              <a:rPr kumimoji="1" lang="ja-JP" altLang="en-US" smtClean="0"/>
              <a:t>2022/6/13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150540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144EDB-57DE-4356-B13A-73ECE3768691}" type="datetimeFigureOut">
              <a:rPr kumimoji="1" lang="ja-JP" altLang="en-US" smtClean="0"/>
              <a:t>2022/6/13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315258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144EDB-57DE-4356-B13A-73ECE3768691}" type="datetimeFigureOut">
              <a:rPr kumimoji="1" lang="ja-JP" altLang="en-US" smtClean="0"/>
              <a:t>2022/6/13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291756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144EDB-57DE-4356-B13A-73ECE3768691}" type="datetimeFigureOut">
              <a:rPr kumimoji="1" lang="ja-JP" altLang="en-US" smtClean="0"/>
              <a:t>2022/6/13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243304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A144EDB-57DE-4356-B13A-73ECE3768691}" type="datetimeFigureOut">
              <a:rPr kumimoji="1" lang="ja-JP" altLang="en-US" smtClean="0"/>
              <a:t>2022/6/13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331365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A144EDB-57DE-4356-B13A-73ECE3768691}" type="datetimeFigureOut">
              <a:rPr kumimoji="1" lang="ja-JP" altLang="en-US" smtClean="0"/>
              <a:t>2022/6/13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425063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A144EDB-57DE-4356-B13A-73ECE3768691}" type="datetimeFigureOut">
              <a:rPr kumimoji="1" lang="ja-JP" altLang="en-US" smtClean="0"/>
              <a:t>2022/6/13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78954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A144EDB-57DE-4356-B13A-73ECE3768691}" type="datetimeFigureOut">
              <a:rPr kumimoji="1" lang="ja-JP" altLang="en-US" smtClean="0"/>
              <a:t>2022/6/13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244499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A144EDB-57DE-4356-B13A-73ECE3768691}" type="datetimeFigureOut">
              <a:rPr kumimoji="1" lang="ja-JP" altLang="en-US" smtClean="0"/>
              <a:t>2022/6/13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102075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144EDB-57DE-4356-B13A-73ECE3768691}" type="datetimeFigureOut">
              <a:rPr kumimoji="1" lang="ja-JP" altLang="en-US" smtClean="0"/>
              <a:t>2022/6/13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137538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144EDB-57DE-4356-B13A-73ECE3768691}" type="datetimeFigureOut">
              <a:rPr kumimoji="1" lang="ja-JP" altLang="en-US" smtClean="0"/>
              <a:t>2022/6/13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12847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44EDB-57DE-4356-B13A-73ECE3768691}" type="datetimeFigureOut">
              <a:rPr kumimoji="1" lang="ja-JP" altLang="en-US" smtClean="0"/>
              <a:t>2022/6/13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3328608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chart" Target="../charts/chart17.xml"/><Relationship Id="rId1" Type="http://schemas.openxmlformats.org/officeDocument/2006/relationships/slideLayout" Target="../slideLayouts/slideLayout1.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 Id="rId9" Type="http://schemas.openxmlformats.org/officeDocument/2006/relationships/chart" Target="../charts/chart24.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638145" y="5918581"/>
            <a:ext cx="2783134" cy="338554"/>
          </a:xfrm>
          <a:prstGeom prst="rect">
            <a:avLst/>
          </a:prstGeom>
        </p:spPr>
        <p:txBody>
          <a:bodyPr wrap="none">
            <a:spAutoFit/>
          </a:bodyPr>
          <a:lstStyle/>
          <a:p>
            <a:pPr algn="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令和</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４</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年</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月</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　大阪府教育庁</a:t>
            </a:r>
          </a:p>
        </p:txBody>
      </p:sp>
      <p:cxnSp>
        <p:nvCxnSpPr>
          <p:cNvPr id="7" name="直線コネクタ 6">
            <a:extLst>
              <a:ext uri="{FF2B5EF4-FFF2-40B4-BE49-F238E27FC236}">
                <a16:creationId xmlns:a16="http://schemas.microsoft.com/office/drawing/2014/main" id="{5BFAD1CC-12BB-4AB2-9F04-F1BCBE5E9BAF}"/>
              </a:ext>
            </a:extLst>
          </p:cNvPr>
          <p:cNvCxnSpPr/>
          <p:nvPr/>
        </p:nvCxnSpPr>
        <p:spPr>
          <a:xfrm>
            <a:off x="1515949" y="1535141"/>
            <a:ext cx="9160101"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10" name="正方形/長方形 9">
            <a:extLst>
              <a:ext uri="{FF2B5EF4-FFF2-40B4-BE49-F238E27FC236}">
                <a16:creationId xmlns:a16="http://schemas.microsoft.com/office/drawing/2014/main" id="{85C03CDC-570D-472D-B0CD-626EC835F9F6}"/>
              </a:ext>
            </a:extLst>
          </p:cNvPr>
          <p:cNvSpPr/>
          <p:nvPr/>
        </p:nvSpPr>
        <p:spPr>
          <a:xfrm>
            <a:off x="1515949" y="974262"/>
            <a:ext cx="8036416" cy="461665"/>
          </a:xfrm>
          <a:prstGeom prst="rect">
            <a:avLst/>
          </a:prstGeom>
        </p:spPr>
        <p:txBody>
          <a:bodyPr wrap="square">
            <a:spAutoFit/>
          </a:bodyPr>
          <a:lstStyle/>
          <a:p>
            <a:r>
              <a:rPr lang="ja-JP" altLang="en-US" sz="2400" b="1" dirty="0" smtClean="0">
                <a:latin typeface="Meiryo UI" panose="020B0604030504040204" pitchFamily="50" charset="-128"/>
                <a:ea typeface="Meiryo UI" panose="020B0604030504040204" pitchFamily="50" charset="-128"/>
              </a:rPr>
              <a:t>第２回</a:t>
            </a:r>
            <a:r>
              <a:rPr lang="ja-JP" altLang="en-US" sz="2400" b="1" dirty="0">
                <a:latin typeface="Meiryo UI" panose="020B0604030504040204" pitchFamily="50" charset="-128"/>
                <a:ea typeface="Meiryo UI" panose="020B0604030504040204" pitchFamily="50" charset="-128"/>
              </a:rPr>
              <a:t>大阪府学校教育審議会　工業教育部会　資料</a:t>
            </a:r>
            <a:endParaRPr lang="en-US" altLang="ja-JP" sz="2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latin typeface="Meiryo UI" panose="020B0604030504040204" pitchFamily="50" charset="-128"/>
                <a:ea typeface="Meiryo UI" panose="020B0604030504040204" pitchFamily="50" charset="-128"/>
              </a:rPr>
              <a:t>1</a:t>
            </a:fld>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0676050" y="265810"/>
            <a:ext cx="111122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rPr>
              <a:t>資料１</a:t>
            </a:r>
            <a:endParaRPr kumimoji="1" lang="ja-JP" altLang="en-US" sz="2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515948" y="1799677"/>
            <a:ext cx="9395067" cy="4031873"/>
          </a:xfrm>
          <a:prstGeom prst="rect">
            <a:avLst/>
          </a:prstGeom>
        </p:spPr>
        <p:txBody>
          <a:bodyPr wrap="square">
            <a:spAutoFit/>
          </a:bodyPr>
          <a:lstStyle/>
          <a:p>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公立中学校卒業者数</a:t>
            </a:r>
            <a:r>
              <a:rPr lang="ja-JP" altLang="en-US" sz="2400" b="1" dirty="0">
                <a:latin typeface="Meiryo UI" panose="020B0604030504040204" pitchFamily="50" charset="-128"/>
                <a:ea typeface="Meiryo UI" panose="020B0604030504040204" pitchFamily="50" charset="-128"/>
              </a:rPr>
              <a:t>が減少する中での工業系高校の役割とあり方</a:t>
            </a:r>
            <a:r>
              <a:rPr lang="en-US" altLang="ja-JP" sz="2400" b="1" dirty="0">
                <a:latin typeface="Meiryo UI" panose="020B0604030504040204" pitchFamily="50" charset="-128"/>
                <a:ea typeface="Meiryo UI" panose="020B0604030504040204" pitchFamily="50" charset="-128"/>
              </a:rPr>
              <a:t>』</a:t>
            </a:r>
          </a:p>
          <a:p>
            <a:endParaRPr lang="en-US" altLang="ja-JP" sz="2000" b="1" dirty="0" smtClean="0">
              <a:latin typeface="Meiryo UI" panose="020B0604030504040204" pitchFamily="50" charset="-128"/>
              <a:ea typeface="Meiryo UI" panose="020B0604030504040204" pitchFamily="50" charset="-128"/>
            </a:endParaRPr>
          </a:p>
          <a:p>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工業系高校における教育内容の充実、人材育成</a:t>
            </a:r>
            <a:r>
              <a:rPr lang="en-US" altLang="ja-JP" sz="2400" b="1" dirty="0" smtClean="0">
                <a:latin typeface="Meiryo UI" panose="020B0604030504040204" pitchFamily="50" charset="-128"/>
                <a:ea typeface="Meiryo UI" panose="020B0604030504040204" pitchFamily="50" charset="-128"/>
              </a:rPr>
              <a:t>』</a:t>
            </a:r>
          </a:p>
          <a:p>
            <a:endParaRPr lang="en-US" altLang="ja-JP" sz="2400" b="1" dirty="0" smtClean="0">
              <a:latin typeface="Meiryo UI" panose="020B0604030504040204" pitchFamily="50" charset="-128"/>
              <a:ea typeface="Meiryo UI" panose="020B0604030504040204" pitchFamily="50" charset="-128"/>
            </a:endParaRPr>
          </a:p>
          <a:p>
            <a:r>
              <a:rPr lang="ja-JP" altLang="en-US" sz="2400" b="1" dirty="0" smtClean="0">
                <a:latin typeface="Meiryo UI" panose="020B0604030504040204" pitchFamily="50" charset="-128"/>
                <a:ea typeface="Meiryo UI" panose="020B0604030504040204" pitchFamily="50" charset="-128"/>
              </a:rPr>
              <a:t>　１　議論の進め方</a:t>
            </a:r>
            <a:endParaRPr lang="en-US" altLang="ja-JP" sz="2400" b="1" dirty="0">
              <a:latin typeface="Meiryo UI" panose="020B0604030504040204" pitchFamily="50" charset="-128"/>
              <a:ea typeface="Meiryo UI" panose="020B0604030504040204" pitchFamily="50" charset="-128"/>
            </a:endParaRPr>
          </a:p>
          <a:p>
            <a:endParaRPr lang="en-US" altLang="ja-JP" sz="1100" b="1" dirty="0" smtClean="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２　</a:t>
            </a:r>
            <a:r>
              <a:rPr lang="ja-JP" altLang="en-US" sz="2400" b="1" dirty="0">
                <a:latin typeface="Meiryo UI" panose="020B0604030504040204" pitchFamily="50" charset="-128"/>
                <a:ea typeface="Meiryo UI" panose="020B0604030504040204" pitchFamily="50" charset="-128"/>
              </a:rPr>
              <a:t>日本</a:t>
            </a:r>
            <a:r>
              <a:rPr lang="ja-JP" altLang="en-US" sz="2400" b="1" dirty="0" smtClean="0">
                <a:latin typeface="Meiryo UI" panose="020B0604030504040204" pitchFamily="50" charset="-128"/>
                <a:ea typeface="Meiryo UI" panose="020B0604030504040204" pitchFamily="50" charset="-128"/>
              </a:rPr>
              <a:t>の</a:t>
            </a:r>
            <a:r>
              <a:rPr lang="ja-JP" altLang="en-US" sz="2400" b="1" dirty="0">
                <a:latin typeface="Meiryo UI" panose="020B0604030504040204" pitchFamily="50" charset="-128"/>
                <a:ea typeface="Meiryo UI" panose="020B0604030504040204" pitchFamily="50" charset="-128"/>
              </a:rPr>
              <a:t>産業状況</a:t>
            </a:r>
            <a:endParaRPr lang="en-US" altLang="ja-JP" sz="2400" b="1" dirty="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r>
              <a:rPr lang="ja-JP" altLang="en-US" sz="2400" b="1" dirty="0" smtClean="0">
                <a:latin typeface="Meiryo UI" panose="020B0604030504040204" pitchFamily="50" charset="-128"/>
                <a:ea typeface="Meiryo UI" panose="020B0604030504040204" pitchFamily="50" charset="-128"/>
              </a:rPr>
              <a:t>　３　大阪府</a:t>
            </a:r>
            <a:r>
              <a:rPr lang="ja-JP" altLang="en-US" sz="2400" b="1" dirty="0">
                <a:latin typeface="Meiryo UI" panose="020B0604030504040204" pitchFamily="50" charset="-128"/>
                <a:ea typeface="Meiryo UI" panose="020B0604030504040204" pitchFamily="50" charset="-128"/>
              </a:rPr>
              <a:t>の産業状況</a:t>
            </a:r>
            <a:endParaRPr lang="en-US" altLang="ja-JP" sz="2400" b="1" dirty="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r>
              <a:rPr lang="ja-JP" altLang="en-US" sz="2400" b="1" dirty="0" smtClean="0">
                <a:latin typeface="Meiryo UI" panose="020B0604030504040204" pitchFamily="50" charset="-128"/>
                <a:ea typeface="Meiryo UI" panose="020B0604030504040204" pitchFamily="50" charset="-128"/>
              </a:rPr>
              <a:t>　４　工業系高校の状況と教育内容</a:t>
            </a:r>
            <a:endParaRPr lang="en-US" altLang="ja-JP" sz="2400" b="1" dirty="0" smtClean="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r>
              <a:rPr lang="ja-JP" altLang="en-US" sz="2400" b="1" dirty="0" smtClean="0">
                <a:latin typeface="Meiryo UI" panose="020B0604030504040204" pitchFamily="50" charset="-128"/>
                <a:ea typeface="Meiryo UI" panose="020B0604030504040204" pitchFamily="50" charset="-128"/>
              </a:rPr>
              <a:t>　５　工業系高校に関する全国の動き</a:t>
            </a:r>
            <a:endParaRPr lang="en-US" altLang="ja-JP" sz="24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2968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10</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6046848"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２</a:t>
            </a:r>
            <a:r>
              <a:rPr lang="ja-JP" altLang="en-US" b="1" dirty="0" smtClean="0">
                <a:latin typeface="Meiryo UI" panose="020B0604030504040204" pitchFamily="50" charset="-128"/>
                <a:ea typeface="Meiryo UI" panose="020B0604030504040204" pitchFamily="50" charset="-128"/>
              </a:rPr>
              <a:t>ー</a:t>
            </a:r>
            <a:r>
              <a:rPr lang="ja-JP" altLang="en-US" b="1" dirty="0">
                <a:latin typeface="Meiryo UI" panose="020B0604030504040204" pitchFamily="50" charset="-128"/>
                <a:ea typeface="Meiryo UI" panose="020B0604030504040204" pitchFamily="50" charset="-128"/>
              </a:rPr>
              <a:t>我が国における産業状況</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ものづくりの基盤を支える教育</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887506" y="1190164"/>
            <a:ext cx="11304494" cy="584775"/>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R2</a:t>
            </a:r>
            <a:r>
              <a:rPr lang="ja-JP" altLang="en-US" sz="1600" dirty="0" smtClean="0">
                <a:latin typeface="Meiryo UI" panose="020B0604030504040204" pitchFamily="50" charset="-128"/>
                <a:ea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rPr>
              <a:t>年）現在、専門高校（工業に関する学科）は、</a:t>
            </a:r>
            <a:r>
              <a:rPr lang="en-US" altLang="ja-JP" sz="1600" dirty="0" smtClean="0">
                <a:latin typeface="Meiryo UI" panose="020B0604030504040204" pitchFamily="50" charset="-128"/>
                <a:ea typeface="Meiryo UI" panose="020B0604030504040204" pitchFamily="50" charset="-128"/>
              </a:rPr>
              <a:t>526</a:t>
            </a:r>
            <a:r>
              <a:rPr lang="ja-JP" altLang="en-US" sz="1600" dirty="0" smtClean="0">
                <a:latin typeface="Meiryo UI" panose="020B0604030504040204" pitchFamily="50" charset="-128"/>
                <a:ea typeface="Meiryo UI" panose="020B0604030504040204" pitchFamily="50" charset="-128"/>
              </a:rPr>
              <a:t>校設置。（在籍生徒</a:t>
            </a:r>
            <a:r>
              <a:rPr lang="en-US" altLang="ja-JP" sz="1600" dirty="0" smtClean="0">
                <a:latin typeface="Meiryo UI" panose="020B0604030504040204" pitchFamily="50" charset="-128"/>
                <a:ea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rPr>
              <a:t>万</a:t>
            </a:r>
            <a:r>
              <a:rPr lang="en-US" altLang="ja-JP" sz="1600" dirty="0" smtClean="0">
                <a:latin typeface="Meiryo UI" panose="020B0604030504040204" pitchFamily="50" charset="-128"/>
                <a:ea typeface="Meiryo UI" panose="020B0604030504040204" pitchFamily="50" charset="-128"/>
              </a:rPr>
              <a:t>934</a:t>
            </a:r>
            <a:r>
              <a:rPr lang="ja-JP" altLang="en-US" sz="1600" dirty="0" smtClean="0">
                <a:latin typeface="Meiryo UI" panose="020B0604030504040204" pitchFamily="50" charset="-128"/>
                <a:ea typeface="Meiryo UI" panose="020B0604030504040204" pitchFamily="50" charset="-128"/>
              </a:rPr>
              <a:t>人）</a:t>
            </a:r>
            <a:endParaRPr lang="en-US" altLang="ja-JP" sz="1600"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R1</a:t>
            </a:r>
            <a:r>
              <a:rPr lang="ja-JP" altLang="en-US" sz="1600" dirty="0" smtClean="0">
                <a:latin typeface="Meiryo UI" panose="020B0604030504040204" pitchFamily="50" charset="-128"/>
                <a:ea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rPr>
              <a:t>年）度卒業生は、</a:t>
            </a:r>
            <a:r>
              <a:rPr lang="en-US" altLang="ja-JP" sz="1600" dirty="0" smtClean="0">
                <a:latin typeface="Meiryo UI" panose="020B0604030504040204" pitchFamily="50" charset="-128"/>
                <a:ea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rPr>
              <a:t>万</a:t>
            </a:r>
            <a:r>
              <a:rPr lang="en-US" altLang="ja-JP" sz="1600" dirty="0" smtClean="0">
                <a:latin typeface="Meiryo UI" panose="020B0604030504040204" pitchFamily="50" charset="-128"/>
                <a:ea typeface="Meiryo UI" panose="020B0604030504040204" pitchFamily="50" charset="-128"/>
              </a:rPr>
              <a:t>8</a:t>
            </a:r>
            <a:r>
              <a:rPr lang="ja-JP" altLang="en-US" sz="1600" dirty="0" err="1"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573</a:t>
            </a:r>
            <a:r>
              <a:rPr lang="ja-JP" altLang="en-US" sz="1600" dirty="0" smtClean="0">
                <a:latin typeface="Meiryo UI" panose="020B0604030504040204" pitchFamily="50" charset="-128"/>
                <a:ea typeface="Meiryo UI" panose="020B0604030504040204" pitchFamily="50" charset="-128"/>
              </a:rPr>
              <a:t>人。うち、</a:t>
            </a:r>
            <a:r>
              <a:rPr lang="ja-JP" altLang="en-US" sz="1600" b="1" dirty="0" smtClean="0">
                <a:latin typeface="Meiryo UI" panose="020B0604030504040204" pitchFamily="50" charset="-128"/>
                <a:ea typeface="Meiryo UI" panose="020B0604030504040204" pitchFamily="50" charset="-128"/>
              </a:rPr>
              <a:t>約</a:t>
            </a:r>
            <a:r>
              <a:rPr lang="en-US" altLang="ja-JP" sz="1600" b="1" dirty="0" smtClean="0">
                <a:latin typeface="Meiryo UI" panose="020B0604030504040204" pitchFamily="50" charset="-128"/>
                <a:ea typeface="Meiryo UI" panose="020B0604030504040204" pitchFamily="50" charset="-128"/>
              </a:rPr>
              <a:t>68</a:t>
            </a:r>
            <a:r>
              <a:rPr lang="ja-JP" altLang="en-US" sz="1600" b="1" dirty="0" smtClean="0">
                <a:latin typeface="Meiryo UI" panose="020B0604030504040204" pitchFamily="50" charset="-128"/>
                <a:ea typeface="Meiryo UI" panose="020B0604030504040204" pitchFamily="50" charset="-128"/>
              </a:rPr>
              <a:t>％が就職</a:t>
            </a:r>
            <a:r>
              <a:rPr lang="ja-JP" altLang="en-US" sz="1600" dirty="0" smtClean="0">
                <a:latin typeface="Meiryo UI" panose="020B0604030504040204" pitchFamily="50" charset="-128"/>
                <a:ea typeface="Meiryo UI" panose="020B0604030504040204" pitchFamily="50" charset="-128"/>
              </a:rPr>
              <a:t>。産業別では、</a:t>
            </a:r>
            <a:r>
              <a:rPr lang="ja-JP" altLang="en-US" sz="1600" b="1" dirty="0" smtClean="0">
                <a:latin typeface="Meiryo UI" panose="020B0604030504040204" pitchFamily="50" charset="-128"/>
                <a:ea typeface="Meiryo UI" panose="020B0604030504040204" pitchFamily="50" charset="-128"/>
              </a:rPr>
              <a:t>製造業への就職者が約</a:t>
            </a:r>
            <a:r>
              <a:rPr lang="en-US" altLang="ja-JP" sz="1600" b="1" dirty="0" smtClean="0">
                <a:latin typeface="Meiryo UI" panose="020B0604030504040204" pitchFamily="50" charset="-128"/>
                <a:ea typeface="Meiryo UI" panose="020B0604030504040204" pitchFamily="50" charset="-128"/>
              </a:rPr>
              <a:t>55</a:t>
            </a:r>
            <a:r>
              <a:rPr lang="ja-JP" altLang="en-US" sz="1600" b="1"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を占めている。</a:t>
            </a:r>
            <a:endParaRPr lang="ja-JP" altLang="en-US" sz="1600" dirty="0">
              <a:latin typeface="Meiryo UI" panose="020B0604030504040204" pitchFamily="50" charset="-128"/>
              <a:ea typeface="Meiryo UI" panose="020B0604030504040204" pitchFamily="50" charset="-128"/>
            </a:endParaRPr>
          </a:p>
        </p:txBody>
      </p:sp>
      <p:sp>
        <p:nvSpPr>
          <p:cNvPr id="18" name="額縁 17"/>
          <p:cNvSpPr/>
          <p:nvPr/>
        </p:nvSpPr>
        <p:spPr>
          <a:xfrm>
            <a:off x="1586206" y="645103"/>
            <a:ext cx="4758323"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rPr>
              <a:t>専門</a:t>
            </a:r>
            <a:r>
              <a:rPr lang="ja-JP" altLang="en-US" sz="1400" b="1" dirty="0" smtClean="0">
                <a:solidFill>
                  <a:prstClr val="black"/>
                </a:solidFill>
                <a:latin typeface="Meiryo UI" panose="020B0604030504040204" pitchFamily="50" charset="-128"/>
                <a:ea typeface="Meiryo UI" panose="020B0604030504040204" pitchFamily="50" charset="-128"/>
              </a:rPr>
              <a:t>高校（工業に関する学科）の人材育成の状況</a:t>
            </a:r>
            <a:endParaRPr lang="ja-JP" altLang="en-US" sz="1400" b="1" dirty="0">
              <a:solidFill>
                <a:prstClr val="black"/>
              </a:solidFill>
              <a:latin typeface="Meiryo UI" panose="020B0604030504040204" pitchFamily="50" charset="-128"/>
              <a:ea typeface="Meiryo UI" panose="020B0604030504040204" pitchFamily="50" charset="-128"/>
            </a:endParaRPr>
          </a:p>
        </p:txBody>
      </p:sp>
      <p:graphicFrame>
        <p:nvGraphicFramePr>
          <p:cNvPr id="6" name="グラフ 5"/>
          <p:cNvGraphicFramePr/>
          <p:nvPr>
            <p:extLst>
              <p:ext uri="{D42A27DB-BD31-4B8C-83A1-F6EECF244321}">
                <p14:modId xmlns:p14="http://schemas.microsoft.com/office/powerpoint/2010/main" val="1354052950"/>
              </p:ext>
            </p:extLst>
          </p:nvPr>
        </p:nvGraphicFramePr>
        <p:xfrm>
          <a:off x="1522730" y="1838387"/>
          <a:ext cx="9146540" cy="4736252"/>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6736976" y="6574638"/>
            <a:ext cx="5130551" cy="276999"/>
          </a:xfrm>
          <a:prstGeom prst="rect">
            <a:avLst/>
          </a:prstGeom>
          <a:noFill/>
        </p:spPr>
        <p:txBody>
          <a:bodyPr wrap="square" rtlCol="0">
            <a:spAutoFit/>
          </a:bodyPr>
          <a:lstStyle/>
          <a:p>
            <a:pPr algn="r"/>
            <a:r>
              <a:rPr lang="ja-JP" altLang="en-US" sz="1200" dirty="0" smtClean="0">
                <a:solidFill>
                  <a:prstClr val="black"/>
                </a:solidFill>
                <a:latin typeface="Meiryo UI" panose="020B0604030504040204" pitchFamily="50" charset="-128"/>
                <a:ea typeface="Meiryo UI" panose="020B0604030504040204" pitchFamily="50" charset="-128"/>
              </a:rPr>
              <a:t>（出典）経済産業省・厚生労働省・文部科学省「</a:t>
            </a:r>
            <a:r>
              <a:rPr lang="en-US" altLang="ja-JP" sz="1200" dirty="0" smtClean="0">
                <a:solidFill>
                  <a:prstClr val="black"/>
                </a:solidFill>
                <a:latin typeface="Meiryo UI" panose="020B0604030504040204" pitchFamily="50" charset="-128"/>
                <a:ea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rPr>
              <a:t>年版ものづくり白書」</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2639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11</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2985113"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２</a:t>
            </a:r>
            <a:r>
              <a:rPr lang="ja-JP" altLang="en-US" b="1" dirty="0" smtClean="0">
                <a:latin typeface="Meiryo UI" panose="020B0604030504040204" pitchFamily="50" charset="-128"/>
                <a:ea typeface="Meiryo UI" panose="020B0604030504040204" pitchFamily="50" charset="-128"/>
              </a:rPr>
              <a:t>ー</a:t>
            </a:r>
            <a:r>
              <a:rPr lang="ja-JP" altLang="en-US" b="1" dirty="0">
                <a:latin typeface="Meiryo UI" panose="020B0604030504040204" pitchFamily="50" charset="-128"/>
                <a:ea typeface="Meiryo UI" panose="020B0604030504040204" pitchFamily="50" charset="-128"/>
              </a:rPr>
              <a:t>我が国における産業</a:t>
            </a:r>
            <a:r>
              <a:rPr lang="ja-JP" altLang="en-US" b="1" dirty="0" smtClean="0">
                <a:latin typeface="Meiryo UI" panose="020B0604030504040204" pitchFamily="50" charset="-128"/>
                <a:ea typeface="Meiryo UI" panose="020B0604030504040204" pitchFamily="50" charset="-128"/>
              </a:rPr>
              <a:t>状況</a:t>
            </a:r>
            <a:endParaRPr lang="ja-JP" altLang="en-US"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887506" y="1190164"/>
            <a:ext cx="11304494" cy="584775"/>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全国</a:t>
            </a:r>
            <a:r>
              <a:rPr lang="ja-JP" altLang="en-US" sz="1600" dirty="0" smtClean="0">
                <a:latin typeface="Meiryo UI" panose="020B0604030504040204" pitchFamily="50" charset="-128"/>
                <a:ea typeface="Meiryo UI" panose="020B0604030504040204" pitchFamily="50" charset="-128"/>
              </a:rPr>
              <a:t>の普通科高校</a:t>
            </a:r>
            <a:r>
              <a:rPr lang="ja-JP" altLang="en-US" sz="1600" b="1" dirty="0" smtClean="0">
                <a:latin typeface="Meiryo UI" panose="020B0604030504040204" pitchFamily="50" charset="-128"/>
                <a:ea typeface="Meiryo UI" panose="020B0604030504040204" pitchFamily="50" charset="-128"/>
              </a:rPr>
              <a:t>卒業者数は、</a:t>
            </a:r>
            <a:r>
              <a:rPr lang="en-US" altLang="ja-JP" sz="1600" b="1" dirty="0" smtClean="0">
                <a:latin typeface="Meiryo UI" panose="020B0604030504040204" pitchFamily="50" charset="-128"/>
                <a:ea typeface="Meiryo UI" panose="020B0604030504040204" pitchFamily="50" charset="-128"/>
              </a:rPr>
              <a:t>741</a:t>
            </a:r>
            <a:r>
              <a:rPr lang="ja-JP" altLang="en-US" sz="1600" b="1" dirty="0" err="1"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295</a:t>
            </a:r>
            <a:r>
              <a:rPr lang="ja-JP" altLang="en-US" sz="1600" b="1" dirty="0" smtClean="0">
                <a:latin typeface="Meiryo UI" panose="020B0604030504040204" pitchFamily="50" charset="-128"/>
                <a:ea typeface="Meiryo UI" panose="020B0604030504040204" pitchFamily="50" charset="-128"/>
              </a:rPr>
              <a:t>人</a:t>
            </a:r>
            <a:r>
              <a:rPr lang="ja-JP" altLang="en-US" sz="1600" dirty="0" smtClean="0">
                <a:latin typeface="Meiryo UI" panose="020B0604030504040204" pitchFamily="50" charset="-128"/>
                <a:ea typeface="Meiryo UI" panose="020B0604030504040204" pitchFamily="50" charset="-128"/>
              </a:rPr>
              <a:t>。うち、</a:t>
            </a:r>
            <a:r>
              <a:rPr lang="ja-JP" altLang="en-US" sz="1600" b="1" dirty="0" smtClean="0">
                <a:latin typeface="Meiryo UI" panose="020B0604030504040204" pitchFamily="50" charset="-128"/>
                <a:ea typeface="Meiryo UI" panose="020B0604030504040204" pitchFamily="50" charset="-128"/>
              </a:rPr>
              <a:t>就職者数は</a:t>
            </a:r>
            <a:r>
              <a:rPr lang="en-US" altLang="ja-JP" sz="1600" b="1" dirty="0" smtClean="0">
                <a:latin typeface="Meiryo UI" panose="020B0604030504040204" pitchFamily="50" charset="-128"/>
                <a:ea typeface="Meiryo UI" panose="020B0604030504040204" pitchFamily="50" charset="-128"/>
              </a:rPr>
              <a:t>52</a:t>
            </a:r>
            <a:r>
              <a:rPr lang="ja-JP" altLang="en-US" sz="1600" b="1" dirty="0" err="1"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678</a:t>
            </a:r>
            <a:r>
              <a:rPr lang="ja-JP" altLang="en-US" sz="1600" b="1" dirty="0" smtClean="0">
                <a:latin typeface="Meiryo UI" panose="020B0604030504040204" pitchFamily="50" charset="-128"/>
                <a:ea typeface="Meiryo UI" panose="020B0604030504040204" pitchFamily="50" charset="-128"/>
              </a:rPr>
              <a:t>人（</a:t>
            </a:r>
            <a:r>
              <a:rPr lang="en-US" altLang="ja-JP" sz="1600" b="1" dirty="0" smtClean="0">
                <a:latin typeface="Meiryo UI" panose="020B0604030504040204" pitchFamily="50" charset="-128"/>
                <a:ea typeface="Meiryo UI" panose="020B0604030504040204" pitchFamily="50" charset="-128"/>
              </a:rPr>
              <a:t>7.1</a:t>
            </a:r>
            <a:r>
              <a:rPr lang="ja-JP" altLang="en-US" sz="1600" b="1" dirty="0" smtClean="0">
                <a:latin typeface="Meiryo UI" panose="020B0604030504040204" pitchFamily="50" charset="-128"/>
                <a:ea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全国</a:t>
            </a:r>
            <a:r>
              <a:rPr lang="ja-JP" altLang="en-US" sz="1600" dirty="0" smtClean="0">
                <a:latin typeface="Meiryo UI" panose="020B0604030504040204" pitchFamily="50" charset="-128"/>
                <a:ea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rPr>
              <a:t>専門高校（工業に関する学科）</a:t>
            </a:r>
            <a:r>
              <a:rPr lang="ja-JP" altLang="en-US" sz="1600" b="1" dirty="0" smtClean="0">
                <a:latin typeface="Meiryo UI" panose="020B0604030504040204" pitchFamily="50" charset="-128"/>
                <a:ea typeface="Meiryo UI" panose="020B0604030504040204" pitchFamily="50" charset="-128"/>
              </a:rPr>
              <a:t>卒業者数</a:t>
            </a:r>
            <a:r>
              <a:rPr lang="ja-JP" altLang="en-US" sz="1600" b="1" dirty="0">
                <a:latin typeface="Meiryo UI" panose="020B0604030504040204" pitchFamily="50" charset="-128"/>
                <a:ea typeface="Meiryo UI" panose="020B0604030504040204" pitchFamily="50" charset="-128"/>
              </a:rPr>
              <a:t>は、</a:t>
            </a:r>
            <a:r>
              <a:rPr lang="en-US" altLang="ja-JP" sz="1600" b="1" dirty="0" smtClean="0">
                <a:latin typeface="Meiryo UI" panose="020B0604030504040204" pitchFamily="50" charset="-128"/>
                <a:ea typeface="Meiryo UI" panose="020B0604030504040204" pitchFamily="50" charset="-128"/>
              </a:rPr>
              <a:t>76</a:t>
            </a:r>
            <a:r>
              <a:rPr lang="ja-JP" altLang="en-US" sz="1600" b="1" dirty="0" err="1"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281</a:t>
            </a:r>
            <a:r>
              <a:rPr lang="ja-JP" altLang="en-US" sz="1600" b="1" dirty="0" smtClean="0">
                <a:latin typeface="Meiryo UI" panose="020B0604030504040204" pitchFamily="50" charset="-128"/>
                <a:ea typeface="Meiryo UI" panose="020B0604030504040204" pitchFamily="50" charset="-128"/>
              </a:rPr>
              <a:t>人</a:t>
            </a:r>
            <a:r>
              <a:rPr lang="ja-JP" altLang="en-US" sz="1600" dirty="0">
                <a:latin typeface="Meiryo UI" panose="020B0604030504040204" pitchFamily="50" charset="-128"/>
                <a:ea typeface="Meiryo UI" panose="020B0604030504040204" pitchFamily="50" charset="-128"/>
              </a:rPr>
              <a:t>。うち、</a:t>
            </a:r>
            <a:r>
              <a:rPr lang="ja-JP" altLang="en-US" sz="1600" b="1" dirty="0">
                <a:latin typeface="Meiryo UI" panose="020B0604030504040204" pitchFamily="50" charset="-128"/>
                <a:ea typeface="Meiryo UI" panose="020B0604030504040204" pitchFamily="50" charset="-128"/>
              </a:rPr>
              <a:t>就職者数</a:t>
            </a:r>
            <a:r>
              <a:rPr lang="ja-JP" altLang="en-US" sz="1600" b="1" dirty="0" smtClean="0">
                <a:latin typeface="Meiryo UI" panose="020B0604030504040204" pitchFamily="50" charset="-128"/>
                <a:ea typeface="Meiryo UI" panose="020B0604030504040204" pitchFamily="50" charset="-128"/>
              </a:rPr>
              <a:t>は</a:t>
            </a:r>
            <a:r>
              <a:rPr lang="en-US" altLang="ja-JP" sz="1600" b="1" dirty="0" smtClean="0">
                <a:latin typeface="Meiryo UI" panose="020B0604030504040204" pitchFamily="50" charset="-128"/>
                <a:ea typeface="Meiryo UI" panose="020B0604030504040204" pitchFamily="50" charset="-128"/>
              </a:rPr>
              <a:t>49</a:t>
            </a:r>
            <a:r>
              <a:rPr lang="ja-JP" altLang="en-US" sz="1600" b="1" dirty="0" err="1"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459</a:t>
            </a:r>
            <a:r>
              <a:rPr lang="ja-JP" altLang="en-US" sz="1600" b="1" dirty="0" smtClean="0">
                <a:latin typeface="Meiryo UI" panose="020B0604030504040204" pitchFamily="50" charset="-128"/>
                <a:ea typeface="Meiryo UI" panose="020B0604030504040204" pitchFamily="50" charset="-128"/>
              </a:rPr>
              <a:t>人（</a:t>
            </a:r>
            <a:r>
              <a:rPr lang="en-US" altLang="ja-JP" sz="1600" b="1" dirty="0" smtClean="0">
                <a:latin typeface="Meiryo UI" panose="020B0604030504040204" pitchFamily="50" charset="-128"/>
                <a:ea typeface="Meiryo UI" panose="020B0604030504040204" pitchFamily="50" charset="-128"/>
              </a:rPr>
              <a:t>64.8</a:t>
            </a:r>
            <a:r>
              <a:rPr lang="ja-JP" altLang="en-US" sz="1600" b="1" dirty="0" smtClean="0">
                <a:latin typeface="Meiryo UI" panose="020B0604030504040204" pitchFamily="50" charset="-128"/>
                <a:ea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endParaRPr>
          </a:p>
        </p:txBody>
      </p:sp>
      <p:sp>
        <p:nvSpPr>
          <p:cNvPr id="18" name="額縁 17"/>
          <p:cNvSpPr/>
          <p:nvPr/>
        </p:nvSpPr>
        <p:spPr>
          <a:xfrm>
            <a:off x="1586206" y="645103"/>
            <a:ext cx="5137323"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普通科高校と専門高校（工業に関する学科）の就職者の状況</a:t>
            </a:r>
            <a:endParaRPr lang="ja-JP" altLang="en-US" sz="1400" b="1" dirty="0">
              <a:solidFill>
                <a:prstClr val="black"/>
              </a:solidFill>
              <a:latin typeface="Meiryo UI" panose="020B0604030504040204" pitchFamily="50" charset="-128"/>
              <a:ea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2362295190"/>
              </p:ext>
            </p:extLst>
          </p:nvPr>
        </p:nvGraphicFramePr>
        <p:xfrm>
          <a:off x="152401" y="1838387"/>
          <a:ext cx="7495308" cy="47803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3693846475"/>
              </p:ext>
            </p:extLst>
          </p:nvPr>
        </p:nvGraphicFramePr>
        <p:xfrm>
          <a:off x="7757255" y="1838387"/>
          <a:ext cx="4171508" cy="4780315"/>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5"/>
          <p:cNvSpPr txBox="1"/>
          <p:nvPr/>
        </p:nvSpPr>
        <p:spPr>
          <a:xfrm>
            <a:off x="8189259" y="6618702"/>
            <a:ext cx="373950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200" dirty="0" smtClean="0">
                <a:solidFill>
                  <a:prstClr val="black"/>
                </a:solidFill>
                <a:latin typeface="Meiryo UI" panose="020B0604030504040204" pitchFamily="50" charset="-128"/>
                <a:ea typeface="Meiryo UI" panose="020B0604030504040204" pitchFamily="50" charset="-128"/>
              </a:rPr>
              <a:t>　（出典）文部科学省「令和</a:t>
            </a:r>
            <a:r>
              <a:rPr lang="en-US" altLang="ja-JP" sz="1200" dirty="0" smtClean="0">
                <a:solidFill>
                  <a:prstClr val="black"/>
                </a:solidFill>
                <a:latin typeface="Meiryo UI" panose="020B0604030504040204" pitchFamily="50" charset="-128"/>
                <a:ea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rPr>
              <a:t>年度学校</a:t>
            </a:r>
            <a:r>
              <a:rPr lang="ja-JP" altLang="en-US" sz="1200" dirty="0">
                <a:solidFill>
                  <a:prstClr val="black"/>
                </a:solidFill>
                <a:latin typeface="Meiryo UI" panose="020B0604030504040204" pitchFamily="50" charset="-128"/>
                <a:ea typeface="Meiryo UI" panose="020B0604030504040204" pitchFamily="50" charset="-128"/>
              </a:rPr>
              <a:t>基本</a:t>
            </a:r>
            <a:r>
              <a:rPr lang="ja-JP" altLang="en-US" sz="1200" dirty="0" smtClean="0">
                <a:solidFill>
                  <a:prstClr val="black"/>
                </a:solidFill>
                <a:latin typeface="Meiryo UI" panose="020B0604030504040204" pitchFamily="50" charset="-128"/>
                <a:ea typeface="Meiryo UI" panose="020B0604030504040204" pitchFamily="50" charset="-128"/>
              </a:rPr>
              <a:t>調査」</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5"/>
          <p:cNvSpPr txBox="1"/>
          <p:nvPr/>
        </p:nvSpPr>
        <p:spPr>
          <a:xfrm>
            <a:off x="498249" y="1838386"/>
            <a:ext cx="540327"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人</a:t>
            </a:r>
            <a:r>
              <a:rPr lang="en-US" altLang="ja-JP" sz="1200" dirty="0" smtClean="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972260" y="1862957"/>
            <a:ext cx="540327"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人</a:t>
            </a:r>
            <a:r>
              <a:rPr lang="en-US" altLang="ja-JP" sz="1200" dirty="0" smtClean="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3" name="正方形/長方形 2"/>
          <p:cNvSpPr/>
          <p:nvPr/>
        </p:nvSpPr>
        <p:spPr>
          <a:xfrm>
            <a:off x="4823148" y="2409367"/>
            <a:ext cx="553117" cy="41395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右矢印 3"/>
          <p:cNvSpPr/>
          <p:nvPr/>
        </p:nvSpPr>
        <p:spPr>
          <a:xfrm>
            <a:off x="5498544" y="2324622"/>
            <a:ext cx="2418943" cy="540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生産工程従事者の内訳</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4470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5BFAD1CC-12BB-4AB2-9F04-F1BCBE5E9BAF}"/>
              </a:ext>
            </a:extLst>
          </p:cNvPr>
          <p:cNvCxnSpPr/>
          <p:nvPr/>
        </p:nvCxnSpPr>
        <p:spPr>
          <a:xfrm>
            <a:off x="1515949" y="2359389"/>
            <a:ext cx="9160101"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11" name="正方形/長方形 10"/>
          <p:cNvSpPr/>
          <p:nvPr/>
        </p:nvSpPr>
        <p:spPr>
          <a:xfrm>
            <a:off x="1515949" y="1757123"/>
            <a:ext cx="8089074"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rPr>
              <a:t>．大阪府の産業状況（</a:t>
            </a:r>
            <a:r>
              <a:rPr lang="en-US" altLang="zh-TW" sz="2400" dirty="0" smtClean="0">
                <a:latin typeface="Meiryo UI" panose="020B0604030504040204" pitchFamily="50" charset="-128"/>
                <a:ea typeface="Meiryo UI" panose="020B0604030504040204" pitchFamily="50" charset="-128"/>
              </a:rPr>
              <a:t>2020</a:t>
            </a:r>
            <a:r>
              <a:rPr lang="zh-TW" altLang="en-US" sz="2400" dirty="0" smtClean="0">
                <a:latin typeface="Meiryo UI" panose="020B0604030504040204" pitchFamily="50" charset="-128"/>
                <a:ea typeface="Meiryo UI" panose="020B0604030504040204" pitchFamily="50" charset="-128"/>
              </a:rPr>
              <a:t>年</a:t>
            </a:r>
            <a:r>
              <a:rPr lang="ja-JP" altLang="en-US" sz="2400" dirty="0" smtClean="0">
                <a:latin typeface="Meiryo UI" panose="020B0604030504040204" pitchFamily="50" charset="-128"/>
                <a:ea typeface="Meiryo UI" panose="020B0604030504040204" pitchFamily="50" charset="-128"/>
              </a:rPr>
              <a:t>大阪府</a:t>
            </a:r>
            <a:r>
              <a:rPr lang="zh-TW" altLang="en-US" sz="2400" dirty="0" smtClean="0">
                <a:latin typeface="Meiryo UI" panose="020B0604030504040204" pitchFamily="50" charset="-128"/>
                <a:ea typeface="Meiryo UI" panose="020B0604030504040204" pitchFamily="50" charset="-128"/>
              </a:rPr>
              <a:t>工業</a:t>
            </a:r>
            <a:r>
              <a:rPr lang="zh-TW" altLang="en-US" sz="2400" dirty="0">
                <a:latin typeface="Meiryo UI" panose="020B0604030504040204" pitchFamily="50" charset="-128"/>
                <a:ea typeface="Meiryo UI" panose="020B0604030504040204" pitchFamily="50" charset="-128"/>
              </a:rPr>
              <a:t>統計</a:t>
            </a:r>
            <a:r>
              <a:rPr lang="zh-TW" altLang="en-US" sz="2400" dirty="0" smtClean="0">
                <a:latin typeface="Meiryo UI" panose="020B0604030504040204" pitchFamily="50" charset="-128"/>
                <a:ea typeface="Meiryo UI" panose="020B0604030504040204" pitchFamily="50" charset="-128"/>
              </a:rPr>
              <a:t>調査</a:t>
            </a:r>
            <a:r>
              <a:rPr lang="ja-JP" altLang="en-US" sz="2400" dirty="0" smtClean="0">
                <a:latin typeface="Meiryo UI" panose="020B0604030504040204" pitchFamily="50" charset="-128"/>
                <a:ea typeface="Meiryo UI" panose="020B0604030504040204" pitchFamily="50" charset="-128"/>
              </a:rPr>
              <a:t>より）</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8177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flipV="1">
            <a:off x="1606636" y="528033"/>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7" name="正方形/長方形 6"/>
          <p:cNvSpPr/>
          <p:nvPr/>
        </p:nvSpPr>
        <p:spPr>
          <a:xfrm>
            <a:off x="1566138" y="131440"/>
            <a:ext cx="7422225" cy="400110"/>
          </a:xfrm>
          <a:prstGeom prst="rect">
            <a:avLst/>
          </a:prstGeom>
        </p:spPr>
        <p:txBody>
          <a:bodyPr wrap="none">
            <a:spAutoFit/>
          </a:bodyPr>
          <a:lstStyle/>
          <a:p>
            <a:pPr>
              <a:defRPr/>
            </a:pPr>
            <a:r>
              <a:rPr lang="ja-JP" altLang="en-US" sz="2000" b="1" dirty="0">
                <a:latin typeface="Meiryo UI" panose="020B0604030504040204" pitchFamily="50" charset="-128"/>
                <a:ea typeface="Meiryo UI" panose="020B0604030504040204" pitchFamily="50" charset="-128"/>
              </a:rPr>
              <a:t>３</a:t>
            </a:r>
            <a:r>
              <a:rPr lang="ja-JP" altLang="en-US" sz="2000" b="1" dirty="0" smtClean="0">
                <a:latin typeface="Meiryo UI" panose="020B0604030504040204" pitchFamily="50" charset="-128"/>
                <a:ea typeface="Meiryo UI" panose="020B0604030504040204" pitchFamily="50" charset="-128"/>
              </a:rPr>
              <a:t>－大阪府の産業状況</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年工業統計調査結果</a:t>
            </a:r>
            <a:r>
              <a:rPr lang="en-US" altLang="ja-JP" sz="1600" b="1" dirty="0" smtClean="0">
                <a:latin typeface="Meiryo UI" panose="020B0604030504040204" pitchFamily="50" charset="-128"/>
                <a:ea typeface="Meiryo UI" panose="020B0604030504040204" pitchFamily="50" charset="-128"/>
              </a:rPr>
              <a:t>-2019</a:t>
            </a:r>
            <a:r>
              <a:rPr lang="ja-JP" altLang="en-US" sz="1600" b="1" dirty="0" smtClean="0">
                <a:latin typeface="Meiryo UI" panose="020B0604030504040204" pitchFamily="50" charset="-128"/>
                <a:ea typeface="Meiryo UI" panose="020B0604030504040204" pitchFamily="50" charset="-128"/>
              </a:rPr>
              <a:t>年実績</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－①</a:t>
            </a:r>
            <a:endParaRPr lang="ja-JP" altLang="en-US" sz="20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9333567" y="6492875"/>
            <a:ext cx="2743200" cy="365125"/>
          </a:xfrm>
        </p:spPr>
        <p:txBody>
          <a:bodyPr/>
          <a:lstStyle/>
          <a:p>
            <a:fld id="{20607042-D53A-4E69-917E-B6250902E102}" type="slidenum">
              <a:rPr kumimoji="1" lang="ja-JP" altLang="en-US" smtClean="0"/>
              <a:t>13</a:t>
            </a:fld>
            <a:endParaRPr kumimoji="1" lang="ja-JP" altLang="en-US" dirty="0"/>
          </a:p>
        </p:txBody>
      </p:sp>
      <p:sp>
        <p:nvSpPr>
          <p:cNvPr id="9" name="額縁 8"/>
          <p:cNvSpPr/>
          <p:nvPr/>
        </p:nvSpPr>
        <p:spPr>
          <a:xfrm>
            <a:off x="1606636" y="623356"/>
            <a:ext cx="3094153" cy="395558"/>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sz="1440" b="0" i="0" u="none" strike="noStrike" kern="1200" spc="0" baseline="0">
                <a:solidFill>
                  <a:prstClr val="black">
                    <a:lumMod val="65000"/>
                    <a:lumOff val="35000"/>
                  </a:prstClr>
                </a:solidFill>
                <a:latin typeface="ＭＳ Ｐゴシック" panose="020B0600070205080204" pitchFamily="50" charset="-128"/>
                <a:ea typeface="ＭＳ Ｐゴシック" panose="020B0600070205080204" pitchFamily="50" charset="-128"/>
                <a:cs typeface="+mn-cs"/>
              </a:defRPr>
            </a:pPr>
            <a:r>
              <a:rPr lang="ja-JP" altLang="en-US" sz="1400" b="1" dirty="0" smtClean="0">
                <a:solidFill>
                  <a:schemeClr val="tx1"/>
                </a:solidFill>
                <a:latin typeface="Meiryo UI" panose="020B0604030504040204" pitchFamily="50" charset="-128"/>
                <a:ea typeface="Meiryo UI" panose="020B0604030504040204" pitchFamily="50" charset="-128"/>
              </a:rPr>
              <a:t>大阪府と全国の比較</a:t>
            </a:r>
            <a:endParaRPr lang="ja-JP" altLang="ja-JP" sz="1400"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606636" y="1037949"/>
            <a:ext cx="8826184" cy="338554"/>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大阪府は、</a:t>
            </a:r>
            <a:r>
              <a:rPr lang="ja-JP" altLang="en-US" sz="1600" b="1" dirty="0" smtClean="0">
                <a:latin typeface="Meiryo UI" panose="020B0604030504040204" pitchFamily="50" charset="-128"/>
                <a:ea typeface="Meiryo UI" panose="020B0604030504040204" pitchFamily="50" charset="-128"/>
              </a:rPr>
              <a:t>製造業の事業所数全国</a:t>
            </a:r>
            <a:r>
              <a:rPr lang="en-US" altLang="ja-JP" sz="1600" b="1" dirty="0" smtClean="0">
                <a:latin typeface="Meiryo UI" panose="020B0604030504040204" pitchFamily="50" charset="-128"/>
                <a:ea typeface="Meiryo UI" panose="020B0604030504040204" pitchFamily="50" charset="-128"/>
              </a:rPr>
              <a:t>1</a:t>
            </a:r>
            <a:r>
              <a:rPr lang="ja-JP" altLang="en-US" sz="1600" b="1" dirty="0" smtClean="0">
                <a:latin typeface="Meiryo UI" panose="020B0604030504040204" pitchFamily="50" charset="-128"/>
                <a:ea typeface="Meiryo UI" panose="020B0604030504040204" pitchFamily="50" charset="-128"/>
              </a:rPr>
              <a:t>位の規模</a:t>
            </a:r>
            <a:r>
              <a:rPr lang="ja-JP" altLang="en-US" sz="1600" dirty="0" smtClean="0">
                <a:latin typeface="Meiryo UI" panose="020B0604030504040204" pitchFamily="50" charset="-128"/>
                <a:ea typeface="Meiryo UI" panose="020B0604030504040204" pitchFamily="50" charset="-128"/>
              </a:rPr>
              <a:t>を誇る、ものづくりのまちである。</a:t>
            </a:r>
            <a:endParaRPr lang="en-US" altLang="ja-JP" sz="16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256582140"/>
              </p:ext>
            </p:extLst>
          </p:nvPr>
        </p:nvGraphicFramePr>
        <p:xfrm>
          <a:off x="772730" y="1516290"/>
          <a:ext cx="10612194" cy="1797628"/>
        </p:xfrm>
        <a:graphic>
          <a:graphicData uri="http://schemas.openxmlformats.org/drawingml/2006/table">
            <a:tbl>
              <a:tblPr firstRow="1" bandRow="1">
                <a:tableStyleId>{5C22544A-7EE6-4342-B048-85BDC9FD1C3A}</a:tableStyleId>
              </a:tblPr>
              <a:tblGrid>
                <a:gridCol w="1873319">
                  <a:extLst>
                    <a:ext uri="{9D8B030D-6E8A-4147-A177-3AD203B41FA5}">
                      <a16:colId xmlns:a16="http://schemas.microsoft.com/office/drawing/2014/main" val="2515646723"/>
                    </a:ext>
                  </a:extLst>
                </a:gridCol>
                <a:gridCol w="1975964">
                  <a:extLst>
                    <a:ext uri="{9D8B030D-6E8A-4147-A177-3AD203B41FA5}">
                      <a16:colId xmlns:a16="http://schemas.microsoft.com/office/drawing/2014/main" val="1083474154"/>
                    </a:ext>
                  </a:extLst>
                </a:gridCol>
                <a:gridCol w="2091443">
                  <a:extLst>
                    <a:ext uri="{9D8B030D-6E8A-4147-A177-3AD203B41FA5}">
                      <a16:colId xmlns:a16="http://schemas.microsoft.com/office/drawing/2014/main" val="3402313602"/>
                    </a:ext>
                  </a:extLst>
                </a:gridCol>
                <a:gridCol w="2340392">
                  <a:extLst>
                    <a:ext uri="{9D8B030D-6E8A-4147-A177-3AD203B41FA5}">
                      <a16:colId xmlns:a16="http://schemas.microsoft.com/office/drawing/2014/main" val="2825727188"/>
                    </a:ext>
                  </a:extLst>
                </a:gridCol>
                <a:gridCol w="2331076">
                  <a:extLst>
                    <a:ext uri="{9D8B030D-6E8A-4147-A177-3AD203B41FA5}">
                      <a16:colId xmlns:a16="http://schemas.microsoft.com/office/drawing/2014/main" val="944560864"/>
                    </a:ext>
                  </a:extLst>
                </a:gridCol>
              </a:tblGrid>
              <a:tr h="477642">
                <a:tc>
                  <a:txBody>
                    <a:bodyPr/>
                    <a:lstStyle/>
                    <a:p>
                      <a:pPr algn="ct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ja-JP" altLang="en-US" dirty="0" smtClean="0">
                          <a:latin typeface="Meiryo UI" panose="020B0604030504040204" pitchFamily="50" charset="-128"/>
                          <a:ea typeface="Meiryo UI" panose="020B0604030504040204" pitchFamily="50" charset="-128"/>
                        </a:rPr>
                        <a:t>大阪府</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ja-JP" altLang="en-US" dirty="0" smtClean="0">
                          <a:latin typeface="Meiryo UI" panose="020B0604030504040204" pitchFamily="50" charset="-128"/>
                          <a:ea typeface="Meiryo UI" panose="020B0604030504040204" pitchFamily="50" charset="-128"/>
                        </a:rPr>
                        <a:t>全国</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ja-JP" altLang="en-US" dirty="0" smtClean="0">
                          <a:latin typeface="Meiryo UI" panose="020B0604030504040204" pitchFamily="50" charset="-128"/>
                          <a:ea typeface="Meiryo UI" panose="020B0604030504040204" pitchFamily="50" charset="-128"/>
                        </a:rPr>
                        <a:t>大阪府の全国における順位</a:t>
                      </a:r>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大阪府の全国におけるシェア</a:t>
                      </a:r>
                    </a:p>
                  </a:txBody>
                  <a:tcPr/>
                </a:tc>
                <a:extLst>
                  <a:ext uri="{0D108BD9-81ED-4DB2-BD59-A6C34878D82A}">
                    <a16:rowId xmlns:a16="http://schemas.microsoft.com/office/drawing/2014/main" val="1401213184"/>
                  </a:ext>
                </a:extLst>
              </a:tr>
              <a:tr h="426028">
                <a:tc>
                  <a:txBody>
                    <a:bodyPr/>
                    <a:lstStyle/>
                    <a:p>
                      <a:pPr algn="ctr"/>
                      <a:r>
                        <a:rPr kumimoji="1" lang="ja-JP" altLang="en-US" dirty="0" smtClean="0">
                          <a:latin typeface="Meiryo UI" panose="020B0604030504040204" pitchFamily="50" charset="-128"/>
                          <a:ea typeface="Meiryo UI" panose="020B0604030504040204" pitchFamily="50" charset="-128"/>
                        </a:rPr>
                        <a:t>製造業事業所数</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万</a:t>
                      </a:r>
                      <a:r>
                        <a:rPr kumimoji="1" lang="en-US" altLang="ja-JP" dirty="0" smtClean="0">
                          <a:latin typeface="Meiryo UI" panose="020B0604030504040204" pitchFamily="50" charset="-128"/>
                          <a:ea typeface="Meiryo UI" panose="020B0604030504040204" pitchFamily="50" charset="-128"/>
                        </a:rPr>
                        <a:t>5,522</a:t>
                      </a:r>
                      <a:r>
                        <a:rPr kumimoji="1" lang="ja-JP" altLang="en-US" dirty="0" smtClean="0">
                          <a:latin typeface="Meiryo UI" panose="020B0604030504040204" pitchFamily="50" charset="-128"/>
                          <a:ea typeface="Meiryo UI" panose="020B0604030504040204" pitchFamily="50" charset="-128"/>
                        </a:rPr>
                        <a:t>事業所</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smtClean="0">
                          <a:latin typeface="Meiryo UI" panose="020B0604030504040204" pitchFamily="50" charset="-128"/>
                          <a:ea typeface="Meiryo UI" panose="020B0604030504040204" pitchFamily="50" charset="-128"/>
                        </a:rPr>
                        <a:t>18</a:t>
                      </a:r>
                      <a:r>
                        <a:rPr kumimoji="1" lang="ja-JP" altLang="en-US" dirty="0" smtClean="0">
                          <a:latin typeface="Meiryo UI" panose="020B0604030504040204" pitchFamily="50" charset="-128"/>
                          <a:ea typeface="Meiryo UI" panose="020B0604030504040204" pitchFamily="50" charset="-128"/>
                        </a:rPr>
                        <a:t>万</a:t>
                      </a:r>
                      <a:r>
                        <a:rPr kumimoji="1" lang="en-US" altLang="ja-JP" dirty="0" smtClean="0">
                          <a:latin typeface="Meiryo UI" panose="020B0604030504040204" pitchFamily="50" charset="-128"/>
                          <a:ea typeface="Meiryo UI" panose="020B0604030504040204" pitchFamily="50" charset="-128"/>
                        </a:rPr>
                        <a:t>1,877</a:t>
                      </a:r>
                      <a:r>
                        <a:rPr kumimoji="1" lang="ja-JP" altLang="en-US" dirty="0" smtClean="0">
                          <a:latin typeface="Meiryo UI" panose="020B0604030504040204" pitchFamily="50" charset="-128"/>
                          <a:ea typeface="Meiryo UI" panose="020B0604030504040204" pitchFamily="50" charset="-128"/>
                        </a:rPr>
                        <a:t>事業所</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位</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smtClean="0">
                          <a:latin typeface="Meiryo UI" panose="020B0604030504040204" pitchFamily="50" charset="-128"/>
                          <a:ea typeface="Meiryo UI" panose="020B0604030504040204" pitchFamily="50" charset="-128"/>
                        </a:rPr>
                        <a:t>8.5%</a:t>
                      </a: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83750530"/>
                  </a:ext>
                </a:extLst>
              </a:tr>
              <a:tr h="272938">
                <a:tc>
                  <a:txBody>
                    <a:bodyPr/>
                    <a:lstStyle/>
                    <a:p>
                      <a:pPr algn="ctr"/>
                      <a:r>
                        <a:rPr kumimoji="1" lang="ja-JP" altLang="en-US" dirty="0" smtClean="0">
                          <a:latin typeface="Meiryo UI" panose="020B0604030504040204" pitchFamily="50" charset="-128"/>
                          <a:ea typeface="Meiryo UI" panose="020B0604030504040204" pitchFamily="50" charset="-128"/>
                        </a:rPr>
                        <a:t>製造業従業者数</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smtClean="0">
                          <a:latin typeface="Meiryo UI" panose="020B0604030504040204" pitchFamily="50" charset="-128"/>
                          <a:ea typeface="Meiryo UI" panose="020B0604030504040204" pitchFamily="50" charset="-128"/>
                        </a:rPr>
                        <a:t>44</a:t>
                      </a:r>
                      <a:r>
                        <a:rPr kumimoji="1" lang="ja-JP" altLang="en-US" dirty="0" smtClean="0">
                          <a:latin typeface="Meiryo UI" panose="020B0604030504040204" pitchFamily="50" charset="-128"/>
                          <a:ea typeface="Meiryo UI" panose="020B0604030504040204" pitchFamily="50" charset="-128"/>
                        </a:rPr>
                        <a:t>万</a:t>
                      </a:r>
                      <a:r>
                        <a:rPr kumimoji="1" lang="en-US" altLang="ja-JP" dirty="0" smtClean="0">
                          <a:latin typeface="Meiryo UI" panose="020B0604030504040204" pitchFamily="50" charset="-128"/>
                          <a:ea typeface="Meiryo UI" panose="020B0604030504040204" pitchFamily="50" charset="-128"/>
                        </a:rPr>
                        <a:t>4,362</a:t>
                      </a:r>
                      <a:r>
                        <a:rPr kumimoji="1" lang="ja-JP" altLang="en-US" dirty="0" smtClean="0">
                          <a:latin typeface="Meiryo UI" panose="020B0604030504040204" pitchFamily="50" charset="-128"/>
                          <a:ea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smtClean="0">
                          <a:latin typeface="Meiryo UI" panose="020B0604030504040204" pitchFamily="50" charset="-128"/>
                          <a:ea typeface="Meiryo UI" panose="020B0604030504040204" pitchFamily="50" charset="-128"/>
                        </a:rPr>
                        <a:t>771</a:t>
                      </a:r>
                      <a:r>
                        <a:rPr kumimoji="1" lang="ja-JP" altLang="en-US" dirty="0" smtClean="0">
                          <a:latin typeface="Meiryo UI" panose="020B0604030504040204" pitchFamily="50" charset="-128"/>
                          <a:ea typeface="Meiryo UI" panose="020B0604030504040204" pitchFamily="50" charset="-128"/>
                        </a:rPr>
                        <a:t>万</a:t>
                      </a:r>
                      <a:r>
                        <a:rPr kumimoji="1" lang="en-US" altLang="ja-JP" dirty="0" smtClean="0">
                          <a:latin typeface="Meiryo UI" panose="020B0604030504040204" pitchFamily="50" charset="-128"/>
                          <a:ea typeface="Meiryo UI" panose="020B0604030504040204" pitchFamily="50" charset="-128"/>
                        </a:rPr>
                        <a:t>7,464</a:t>
                      </a:r>
                      <a:r>
                        <a:rPr kumimoji="1" lang="ja-JP" altLang="en-US" dirty="0" smtClean="0">
                          <a:latin typeface="Meiryo UI" panose="020B0604030504040204" pitchFamily="50" charset="-128"/>
                          <a:ea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smtClean="0">
                          <a:latin typeface="Meiryo UI" panose="020B0604030504040204" pitchFamily="50" charset="-128"/>
                          <a:ea typeface="Meiryo UI" panose="020B0604030504040204" pitchFamily="50" charset="-128"/>
                        </a:rPr>
                        <a:t>2</a:t>
                      </a:r>
                      <a:r>
                        <a:rPr kumimoji="1" lang="ja-JP" altLang="en-US" dirty="0" smtClean="0">
                          <a:latin typeface="Meiryo UI" panose="020B0604030504040204" pitchFamily="50" charset="-128"/>
                          <a:ea typeface="Meiryo UI" panose="020B0604030504040204" pitchFamily="50" charset="-128"/>
                        </a:rPr>
                        <a:t>位</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smtClean="0">
                          <a:latin typeface="Meiryo UI" panose="020B0604030504040204" pitchFamily="50" charset="-128"/>
                          <a:ea typeface="Meiryo UI" panose="020B0604030504040204" pitchFamily="50" charset="-128"/>
                        </a:rPr>
                        <a:t>5.8%</a:t>
                      </a: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74869331"/>
                  </a:ext>
                </a:extLst>
              </a:tr>
              <a:tr h="272938">
                <a:tc>
                  <a:txBody>
                    <a:bodyPr/>
                    <a:lstStyle/>
                    <a:p>
                      <a:pPr algn="ctr"/>
                      <a:r>
                        <a:rPr kumimoji="1" lang="ja-JP" altLang="en-US" dirty="0" smtClean="0">
                          <a:latin typeface="Meiryo UI" panose="020B0604030504040204" pitchFamily="50" charset="-128"/>
                          <a:ea typeface="Meiryo UI" panose="020B0604030504040204" pitchFamily="50" charset="-128"/>
                        </a:rPr>
                        <a:t>製造品出荷額等</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smtClean="0">
                          <a:latin typeface="Meiryo UI" panose="020B0604030504040204" pitchFamily="50" charset="-128"/>
                          <a:ea typeface="Meiryo UI" panose="020B0604030504040204" pitchFamily="50" charset="-128"/>
                        </a:rPr>
                        <a:t>16</a:t>
                      </a:r>
                      <a:r>
                        <a:rPr kumimoji="1" lang="ja-JP" altLang="en-US" dirty="0" smtClean="0">
                          <a:latin typeface="Meiryo UI" panose="020B0604030504040204" pitchFamily="50" charset="-128"/>
                          <a:ea typeface="Meiryo UI" panose="020B0604030504040204" pitchFamily="50" charset="-128"/>
                        </a:rPr>
                        <a:t>兆</a:t>
                      </a:r>
                      <a:r>
                        <a:rPr kumimoji="1" lang="en-US" altLang="ja-JP" dirty="0" smtClean="0">
                          <a:latin typeface="Meiryo UI" panose="020B0604030504040204" pitchFamily="50" charset="-128"/>
                          <a:ea typeface="Meiryo UI" panose="020B0604030504040204" pitchFamily="50" charset="-128"/>
                        </a:rPr>
                        <a:t>9,384</a:t>
                      </a:r>
                      <a:r>
                        <a:rPr kumimoji="1" lang="ja-JP" altLang="en-US" dirty="0" smtClean="0">
                          <a:latin typeface="Meiryo UI" panose="020B0604030504040204" pitchFamily="50" charset="-128"/>
                          <a:ea typeface="Meiryo UI" panose="020B0604030504040204" pitchFamily="50" charset="-128"/>
                        </a:rPr>
                        <a:t>億円</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smtClean="0">
                          <a:latin typeface="Meiryo UI" panose="020B0604030504040204" pitchFamily="50" charset="-128"/>
                          <a:ea typeface="Meiryo UI" panose="020B0604030504040204" pitchFamily="50" charset="-128"/>
                        </a:rPr>
                        <a:t>322</a:t>
                      </a:r>
                      <a:r>
                        <a:rPr kumimoji="1" lang="ja-JP" altLang="en-US" dirty="0" smtClean="0">
                          <a:latin typeface="Meiryo UI" panose="020B0604030504040204" pitchFamily="50" charset="-128"/>
                          <a:ea typeface="Meiryo UI" panose="020B0604030504040204" pitchFamily="50" charset="-128"/>
                        </a:rPr>
                        <a:t>兆</a:t>
                      </a:r>
                      <a:r>
                        <a:rPr kumimoji="1" lang="en-US" altLang="ja-JP" dirty="0" smtClean="0">
                          <a:latin typeface="Meiryo UI" panose="020B0604030504040204" pitchFamily="50" charset="-128"/>
                          <a:ea typeface="Meiryo UI" panose="020B0604030504040204" pitchFamily="50" charset="-128"/>
                        </a:rPr>
                        <a:t>5,334</a:t>
                      </a:r>
                      <a:r>
                        <a:rPr kumimoji="1" lang="ja-JP" altLang="en-US" dirty="0" smtClean="0">
                          <a:latin typeface="Meiryo UI" panose="020B0604030504040204" pitchFamily="50" charset="-128"/>
                          <a:ea typeface="Meiryo UI" panose="020B0604030504040204" pitchFamily="50" charset="-128"/>
                        </a:rPr>
                        <a:t>億円</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smtClean="0">
                          <a:latin typeface="Meiryo UI" panose="020B0604030504040204" pitchFamily="50" charset="-128"/>
                          <a:ea typeface="Meiryo UI" panose="020B0604030504040204" pitchFamily="50" charset="-128"/>
                        </a:rPr>
                        <a:t>4</a:t>
                      </a:r>
                      <a:r>
                        <a:rPr kumimoji="1" lang="ja-JP" altLang="en-US" dirty="0" smtClean="0">
                          <a:latin typeface="Meiryo UI" panose="020B0604030504040204" pitchFamily="50" charset="-128"/>
                          <a:ea typeface="Meiryo UI" panose="020B0604030504040204" pitchFamily="50" charset="-128"/>
                        </a:rPr>
                        <a:t>位</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smtClean="0">
                          <a:latin typeface="Meiryo UI" panose="020B0604030504040204" pitchFamily="50" charset="-128"/>
                          <a:ea typeface="Meiryo UI" panose="020B0604030504040204" pitchFamily="50" charset="-128"/>
                        </a:rPr>
                        <a:t>5.3%</a:t>
                      </a: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48486876"/>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093480741"/>
              </p:ext>
            </p:extLst>
          </p:nvPr>
        </p:nvGraphicFramePr>
        <p:xfrm>
          <a:off x="772730" y="4298658"/>
          <a:ext cx="3155326" cy="2309136"/>
        </p:xfrm>
        <a:graphic>
          <a:graphicData uri="http://schemas.openxmlformats.org/drawingml/2006/table">
            <a:tbl>
              <a:tblPr firstRow="1" bandRow="1">
                <a:tableStyleId>{5C22544A-7EE6-4342-B048-85BDC9FD1C3A}</a:tableStyleId>
              </a:tblPr>
              <a:tblGrid>
                <a:gridCol w="682583">
                  <a:extLst>
                    <a:ext uri="{9D8B030D-6E8A-4147-A177-3AD203B41FA5}">
                      <a16:colId xmlns:a16="http://schemas.microsoft.com/office/drawing/2014/main" val="1639289661"/>
                    </a:ext>
                  </a:extLst>
                </a:gridCol>
                <a:gridCol w="1275008">
                  <a:extLst>
                    <a:ext uri="{9D8B030D-6E8A-4147-A177-3AD203B41FA5}">
                      <a16:colId xmlns:a16="http://schemas.microsoft.com/office/drawing/2014/main" val="1308091608"/>
                    </a:ext>
                  </a:extLst>
                </a:gridCol>
                <a:gridCol w="1197735">
                  <a:extLst>
                    <a:ext uri="{9D8B030D-6E8A-4147-A177-3AD203B41FA5}">
                      <a16:colId xmlns:a16="http://schemas.microsoft.com/office/drawing/2014/main" val="2786397537"/>
                    </a:ext>
                  </a:extLst>
                </a:gridCol>
              </a:tblGrid>
              <a:tr h="394404">
                <a:tc>
                  <a:txBody>
                    <a:bodyPr/>
                    <a:lstStyle/>
                    <a:p>
                      <a:r>
                        <a:rPr kumimoji="1" lang="ja-JP" altLang="en-US" dirty="0" smtClean="0">
                          <a:latin typeface="Meiryo UI" panose="020B0604030504040204" pitchFamily="50" charset="-128"/>
                          <a:ea typeface="Meiryo UI" panose="020B0604030504040204" pitchFamily="50" charset="-128"/>
                        </a:rPr>
                        <a:t>順位</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smtClean="0">
                          <a:latin typeface="Meiryo UI" panose="020B0604030504040204" pitchFamily="50" charset="-128"/>
                          <a:ea typeface="Meiryo UI" panose="020B0604030504040204" pitchFamily="50" charset="-128"/>
                        </a:rPr>
                        <a:t>都道府県</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smtClean="0">
                          <a:latin typeface="Meiryo UI" panose="020B0604030504040204" pitchFamily="50" charset="-128"/>
                          <a:ea typeface="Meiryo UI" panose="020B0604030504040204" pitchFamily="50" charset="-128"/>
                        </a:rPr>
                        <a:t>事業所数</a:t>
                      </a: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55007144"/>
                  </a:ext>
                </a:extLst>
              </a:tr>
              <a:tr h="394404">
                <a:tc>
                  <a:txBody>
                    <a:bodyPr/>
                    <a:lstStyle/>
                    <a:p>
                      <a:pPr algn="ctr"/>
                      <a:r>
                        <a:rPr kumimoji="1" lang="en-US" altLang="ja-JP" dirty="0" smtClean="0">
                          <a:latin typeface="Meiryo UI" panose="020B0604030504040204" pitchFamily="50" charset="-128"/>
                          <a:ea typeface="Meiryo UI" panose="020B0604030504040204" pitchFamily="50" charset="-128"/>
                        </a:rPr>
                        <a:t>1</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smtClean="0">
                          <a:latin typeface="Meiryo UI" panose="020B0604030504040204" pitchFamily="50" charset="-128"/>
                          <a:ea typeface="Meiryo UI" panose="020B0604030504040204" pitchFamily="50" charset="-128"/>
                        </a:rPr>
                        <a:t>大阪府</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15,522</a:t>
                      </a:r>
                    </a:p>
                  </a:txBody>
                  <a:tcPr/>
                </a:tc>
                <a:extLst>
                  <a:ext uri="{0D108BD9-81ED-4DB2-BD59-A6C34878D82A}">
                    <a16:rowId xmlns:a16="http://schemas.microsoft.com/office/drawing/2014/main" val="1615168796"/>
                  </a:ext>
                </a:extLst>
              </a:tr>
              <a:tr h="394404">
                <a:tc>
                  <a:txBody>
                    <a:bodyPr/>
                    <a:lstStyle/>
                    <a:p>
                      <a:pPr algn="ctr"/>
                      <a:r>
                        <a:rPr kumimoji="1" lang="en-US" altLang="ja-JP" dirty="0" smtClean="0">
                          <a:latin typeface="Meiryo UI" panose="020B0604030504040204" pitchFamily="50" charset="-128"/>
                          <a:ea typeface="Meiryo UI" panose="020B0604030504040204" pitchFamily="50" charset="-128"/>
                        </a:rPr>
                        <a:t>2</a:t>
                      </a:r>
                    </a:p>
                  </a:txBody>
                  <a:tcPr/>
                </a:tc>
                <a:tc>
                  <a:txBody>
                    <a:bodyPr/>
                    <a:lstStyle/>
                    <a:p>
                      <a:r>
                        <a:rPr kumimoji="1" lang="ja-JP" altLang="en-US" dirty="0" smtClean="0">
                          <a:latin typeface="Meiryo UI" panose="020B0604030504040204" pitchFamily="50" charset="-128"/>
                          <a:ea typeface="Meiryo UI" panose="020B0604030504040204" pitchFamily="50" charset="-128"/>
                        </a:rPr>
                        <a:t>愛知県</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15,063</a:t>
                      </a:r>
                    </a:p>
                  </a:txBody>
                  <a:tcPr/>
                </a:tc>
                <a:extLst>
                  <a:ext uri="{0D108BD9-81ED-4DB2-BD59-A6C34878D82A}">
                    <a16:rowId xmlns:a16="http://schemas.microsoft.com/office/drawing/2014/main" val="2024043299"/>
                  </a:ext>
                </a:extLst>
              </a:tr>
              <a:tr h="394404">
                <a:tc>
                  <a:txBody>
                    <a:bodyPr/>
                    <a:lstStyle/>
                    <a:p>
                      <a:pPr algn="ct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smtClean="0">
                          <a:latin typeface="Meiryo UI" panose="020B0604030504040204" pitchFamily="50" charset="-128"/>
                          <a:ea typeface="Meiryo UI" panose="020B0604030504040204" pitchFamily="50" charset="-128"/>
                        </a:rPr>
                        <a:t>埼玉県</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10,490</a:t>
                      </a:r>
                    </a:p>
                  </a:txBody>
                  <a:tcPr/>
                </a:tc>
                <a:extLst>
                  <a:ext uri="{0D108BD9-81ED-4DB2-BD59-A6C34878D82A}">
                    <a16:rowId xmlns:a16="http://schemas.microsoft.com/office/drawing/2014/main" val="462205806"/>
                  </a:ext>
                </a:extLst>
              </a:tr>
              <a:tr h="197202">
                <a:tc>
                  <a:txBody>
                    <a:bodyPr/>
                    <a:lstStyle/>
                    <a:p>
                      <a:pPr algn="ctr"/>
                      <a:r>
                        <a:rPr kumimoji="1" lang="en-US" altLang="ja-JP" dirty="0" smtClean="0">
                          <a:latin typeface="Meiryo UI" panose="020B0604030504040204" pitchFamily="50" charset="-128"/>
                          <a:ea typeface="Meiryo UI" panose="020B0604030504040204" pitchFamily="50" charset="-128"/>
                        </a:rPr>
                        <a:t>4</a:t>
                      </a:r>
                    </a:p>
                  </a:txBody>
                  <a:tcPr/>
                </a:tc>
                <a:tc>
                  <a:txBody>
                    <a:bodyPr/>
                    <a:lstStyle/>
                    <a:p>
                      <a:r>
                        <a:rPr kumimoji="1" lang="ja-JP" altLang="en-US" dirty="0" smtClean="0">
                          <a:latin typeface="Meiryo UI" panose="020B0604030504040204" pitchFamily="50" charset="-128"/>
                          <a:ea typeface="Meiryo UI" panose="020B0604030504040204" pitchFamily="50" charset="-128"/>
                        </a:rPr>
                        <a:t>東京都</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9,887</a:t>
                      </a:r>
                    </a:p>
                  </a:txBody>
                  <a:tcPr/>
                </a:tc>
                <a:extLst>
                  <a:ext uri="{0D108BD9-81ED-4DB2-BD59-A6C34878D82A}">
                    <a16:rowId xmlns:a16="http://schemas.microsoft.com/office/drawing/2014/main" val="1323586754"/>
                  </a:ext>
                </a:extLst>
              </a:tr>
              <a:tr h="197202">
                <a:tc>
                  <a:txBody>
                    <a:bodyPr/>
                    <a:lstStyle/>
                    <a:p>
                      <a:pPr algn="ctr"/>
                      <a:r>
                        <a:rPr kumimoji="1" lang="en-US" altLang="ja-JP" dirty="0" smtClean="0">
                          <a:latin typeface="Meiryo UI" panose="020B0604030504040204" pitchFamily="50" charset="-128"/>
                          <a:ea typeface="Meiryo UI" panose="020B0604030504040204" pitchFamily="50" charset="-128"/>
                        </a:rPr>
                        <a:t>5</a:t>
                      </a:r>
                    </a:p>
                  </a:txBody>
                  <a:tcPr/>
                </a:tc>
                <a:tc>
                  <a:txBody>
                    <a:bodyPr/>
                    <a:lstStyle/>
                    <a:p>
                      <a:r>
                        <a:rPr kumimoji="1" lang="ja-JP" altLang="en-US" dirty="0" smtClean="0">
                          <a:latin typeface="Meiryo UI" panose="020B0604030504040204" pitchFamily="50" charset="-128"/>
                          <a:ea typeface="Meiryo UI" panose="020B0604030504040204" pitchFamily="50" charset="-128"/>
                        </a:rPr>
                        <a:t>静岡県</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8,786</a:t>
                      </a:r>
                    </a:p>
                  </a:txBody>
                  <a:tcPr/>
                </a:tc>
                <a:extLst>
                  <a:ext uri="{0D108BD9-81ED-4DB2-BD59-A6C34878D82A}">
                    <a16:rowId xmlns:a16="http://schemas.microsoft.com/office/drawing/2014/main" val="41531729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930787226"/>
              </p:ext>
            </p:extLst>
          </p:nvPr>
        </p:nvGraphicFramePr>
        <p:xfrm>
          <a:off x="4094406" y="4298658"/>
          <a:ext cx="3155326" cy="2309136"/>
        </p:xfrm>
        <a:graphic>
          <a:graphicData uri="http://schemas.openxmlformats.org/drawingml/2006/table">
            <a:tbl>
              <a:tblPr firstRow="1" bandRow="1">
                <a:tableStyleId>{5C22544A-7EE6-4342-B048-85BDC9FD1C3A}</a:tableStyleId>
              </a:tblPr>
              <a:tblGrid>
                <a:gridCol w="682583">
                  <a:extLst>
                    <a:ext uri="{9D8B030D-6E8A-4147-A177-3AD203B41FA5}">
                      <a16:colId xmlns:a16="http://schemas.microsoft.com/office/drawing/2014/main" val="1639289661"/>
                    </a:ext>
                  </a:extLst>
                </a:gridCol>
                <a:gridCol w="1275008">
                  <a:extLst>
                    <a:ext uri="{9D8B030D-6E8A-4147-A177-3AD203B41FA5}">
                      <a16:colId xmlns:a16="http://schemas.microsoft.com/office/drawing/2014/main" val="1308091608"/>
                    </a:ext>
                  </a:extLst>
                </a:gridCol>
                <a:gridCol w="1197735">
                  <a:extLst>
                    <a:ext uri="{9D8B030D-6E8A-4147-A177-3AD203B41FA5}">
                      <a16:colId xmlns:a16="http://schemas.microsoft.com/office/drawing/2014/main" val="2786397537"/>
                    </a:ext>
                  </a:extLst>
                </a:gridCol>
              </a:tblGrid>
              <a:tr h="394404">
                <a:tc>
                  <a:txBody>
                    <a:bodyPr/>
                    <a:lstStyle/>
                    <a:p>
                      <a:r>
                        <a:rPr kumimoji="1" lang="ja-JP" altLang="en-US" dirty="0" smtClean="0">
                          <a:latin typeface="Meiryo UI" panose="020B0604030504040204" pitchFamily="50" charset="-128"/>
                          <a:ea typeface="Meiryo UI" panose="020B0604030504040204" pitchFamily="50" charset="-128"/>
                        </a:rPr>
                        <a:t>順位</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smtClean="0">
                          <a:latin typeface="Meiryo UI" panose="020B0604030504040204" pitchFamily="50" charset="-128"/>
                          <a:ea typeface="Meiryo UI" panose="020B0604030504040204" pitchFamily="50" charset="-128"/>
                        </a:rPr>
                        <a:t>都道府県</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smtClean="0">
                          <a:latin typeface="Meiryo UI" panose="020B0604030504040204" pitchFamily="50" charset="-128"/>
                          <a:ea typeface="Meiryo UI" panose="020B0604030504040204" pitchFamily="50" charset="-128"/>
                        </a:rPr>
                        <a:t>従業者数</a:t>
                      </a: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55007144"/>
                  </a:ext>
                </a:extLst>
              </a:tr>
              <a:tr h="394404">
                <a:tc>
                  <a:txBody>
                    <a:bodyPr/>
                    <a:lstStyle/>
                    <a:p>
                      <a:pPr algn="ctr"/>
                      <a:r>
                        <a:rPr kumimoji="1" lang="en-US" altLang="ja-JP" dirty="0" smtClean="0">
                          <a:latin typeface="Meiryo UI" panose="020B0604030504040204" pitchFamily="50" charset="-128"/>
                          <a:ea typeface="Meiryo UI" panose="020B0604030504040204" pitchFamily="50" charset="-128"/>
                        </a:rPr>
                        <a:t>1</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smtClean="0">
                          <a:latin typeface="Meiryo UI" panose="020B0604030504040204" pitchFamily="50" charset="-128"/>
                          <a:ea typeface="Meiryo UI" panose="020B0604030504040204" pitchFamily="50" charset="-128"/>
                        </a:rPr>
                        <a:t>愛知県</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848,565</a:t>
                      </a:r>
                    </a:p>
                  </a:txBody>
                  <a:tcPr/>
                </a:tc>
                <a:extLst>
                  <a:ext uri="{0D108BD9-81ED-4DB2-BD59-A6C34878D82A}">
                    <a16:rowId xmlns:a16="http://schemas.microsoft.com/office/drawing/2014/main" val="1615168796"/>
                  </a:ext>
                </a:extLst>
              </a:tr>
              <a:tr h="394404">
                <a:tc>
                  <a:txBody>
                    <a:bodyPr/>
                    <a:lstStyle/>
                    <a:p>
                      <a:pPr algn="ctr"/>
                      <a:r>
                        <a:rPr kumimoji="1" lang="en-US" altLang="ja-JP" dirty="0" smtClean="0">
                          <a:latin typeface="Meiryo UI" panose="020B0604030504040204" pitchFamily="50" charset="-128"/>
                          <a:ea typeface="Meiryo UI" panose="020B0604030504040204" pitchFamily="50" charset="-128"/>
                        </a:rPr>
                        <a:t>2</a:t>
                      </a:r>
                    </a:p>
                  </a:txBody>
                  <a:tcPr/>
                </a:tc>
                <a:tc>
                  <a:txBody>
                    <a:bodyPr/>
                    <a:lstStyle/>
                    <a:p>
                      <a:r>
                        <a:rPr kumimoji="1" lang="ja-JP" altLang="en-US" dirty="0" smtClean="0">
                          <a:latin typeface="Meiryo UI" panose="020B0604030504040204" pitchFamily="50" charset="-128"/>
                          <a:ea typeface="Meiryo UI" panose="020B0604030504040204" pitchFamily="50" charset="-128"/>
                        </a:rPr>
                        <a:t>大阪府</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444,362</a:t>
                      </a:r>
                    </a:p>
                  </a:txBody>
                  <a:tcPr/>
                </a:tc>
                <a:extLst>
                  <a:ext uri="{0D108BD9-81ED-4DB2-BD59-A6C34878D82A}">
                    <a16:rowId xmlns:a16="http://schemas.microsoft.com/office/drawing/2014/main" val="2024043299"/>
                  </a:ext>
                </a:extLst>
              </a:tr>
              <a:tr h="394404">
                <a:tc>
                  <a:txBody>
                    <a:bodyPr/>
                    <a:lstStyle/>
                    <a:p>
                      <a:pPr algn="ct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smtClean="0">
                          <a:latin typeface="Meiryo UI" panose="020B0604030504040204" pitchFamily="50" charset="-128"/>
                          <a:ea typeface="Meiryo UI" panose="020B0604030504040204" pitchFamily="50" charset="-128"/>
                        </a:rPr>
                        <a:t>静岡県</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413,000</a:t>
                      </a:r>
                    </a:p>
                  </a:txBody>
                  <a:tcPr/>
                </a:tc>
                <a:extLst>
                  <a:ext uri="{0D108BD9-81ED-4DB2-BD59-A6C34878D82A}">
                    <a16:rowId xmlns:a16="http://schemas.microsoft.com/office/drawing/2014/main" val="462205806"/>
                  </a:ext>
                </a:extLst>
              </a:tr>
              <a:tr h="197202">
                <a:tc>
                  <a:txBody>
                    <a:bodyPr/>
                    <a:lstStyle/>
                    <a:p>
                      <a:pPr algn="ctr"/>
                      <a:r>
                        <a:rPr kumimoji="1" lang="en-US" altLang="ja-JP" dirty="0" smtClean="0">
                          <a:latin typeface="Meiryo UI" panose="020B0604030504040204" pitchFamily="50" charset="-128"/>
                          <a:ea typeface="Meiryo UI" panose="020B0604030504040204" pitchFamily="50" charset="-128"/>
                        </a:rPr>
                        <a:t>4</a:t>
                      </a:r>
                    </a:p>
                  </a:txBody>
                  <a:tcPr/>
                </a:tc>
                <a:tc>
                  <a:txBody>
                    <a:bodyPr/>
                    <a:lstStyle/>
                    <a:p>
                      <a:r>
                        <a:rPr kumimoji="1" lang="ja-JP" altLang="en-US" dirty="0" smtClean="0">
                          <a:latin typeface="Meiryo UI" panose="020B0604030504040204" pitchFamily="50" charset="-128"/>
                          <a:ea typeface="Meiryo UI" panose="020B0604030504040204" pitchFamily="50" charset="-128"/>
                        </a:rPr>
                        <a:t>埼玉県</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389,487</a:t>
                      </a:r>
                    </a:p>
                  </a:txBody>
                  <a:tcPr/>
                </a:tc>
                <a:extLst>
                  <a:ext uri="{0D108BD9-81ED-4DB2-BD59-A6C34878D82A}">
                    <a16:rowId xmlns:a16="http://schemas.microsoft.com/office/drawing/2014/main" val="1323586754"/>
                  </a:ext>
                </a:extLst>
              </a:tr>
              <a:tr h="197202">
                <a:tc>
                  <a:txBody>
                    <a:bodyPr/>
                    <a:lstStyle/>
                    <a:p>
                      <a:pPr algn="ctr"/>
                      <a:r>
                        <a:rPr kumimoji="1" lang="en-US" altLang="ja-JP" dirty="0" smtClean="0">
                          <a:latin typeface="Meiryo UI" panose="020B0604030504040204" pitchFamily="50" charset="-128"/>
                          <a:ea typeface="Meiryo UI" panose="020B0604030504040204" pitchFamily="50" charset="-128"/>
                        </a:rPr>
                        <a:t>5</a:t>
                      </a:r>
                    </a:p>
                  </a:txBody>
                  <a:tcPr/>
                </a:tc>
                <a:tc>
                  <a:txBody>
                    <a:bodyPr/>
                    <a:lstStyle/>
                    <a:p>
                      <a:r>
                        <a:rPr kumimoji="1" lang="ja-JP" altLang="en-US" dirty="0" smtClean="0">
                          <a:latin typeface="Meiryo UI" panose="020B0604030504040204" pitchFamily="50" charset="-128"/>
                          <a:ea typeface="Meiryo UI" panose="020B0604030504040204" pitchFamily="50" charset="-128"/>
                        </a:rPr>
                        <a:t>兵庫県</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363,044</a:t>
                      </a:r>
                    </a:p>
                  </a:txBody>
                  <a:tcPr/>
                </a:tc>
                <a:extLst>
                  <a:ext uri="{0D108BD9-81ED-4DB2-BD59-A6C34878D82A}">
                    <a16:rowId xmlns:a16="http://schemas.microsoft.com/office/drawing/2014/main" val="41531729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478536393"/>
              </p:ext>
            </p:extLst>
          </p:nvPr>
        </p:nvGraphicFramePr>
        <p:xfrm>
          <a:off x="7416082" y="4298658"/>
          <a:ext cx="3994600" cy="2309136"/>
        </p:xfrm>
        <a:graphic>
          <a:graphicData uri="http://schemas.openxmlformats.org/drawingml/2006/table">
            <a:tbl>
              <a:tblPr firstRow="1" bandRow="1">
                <a:tableStyleId>{5C22544A-7EE6-4342-B048-85BDC9FD1C3A}</a:tableStyleId>
              </a:tblPr>
              <a:tblGrid>
                <a:gridCol w="682583">
                  <a:extLst>
                    <a:ext uri="{9D8B030D-6E8A-4147-A177-3AD203B41FA5}">
                      <a16:colId xmlns:a16="http://schemas.microsoft.com/office/drawing/2014/main" val="1639289661"/>
                    </a:ext>
                  </a:extLst>
                </a:gridCol>
                <a:gridCol w="1275008">
                  <a:extLst>
                    <a:ext uri="{9D8B030D-6E8A-4147-A177-3AD203B41FA5}">
                      <a16:colId xmlns:a16="http://schemas.microsoft.com/office/drawing/2014/main" val="1308091608"/>
                    </a:ext>
                  </a:extLst>
                </a:gridCol>
                <a:gridCol w="2037009">
                  <a:extLst>
                    <a:ext uri="{9D8B030D-6E8A-4147-A177-3AD203B41FA5}">
                      <a16:colId xmlns:a16="http://schemas.microsoft.com/office/drawing/2014/main" val="2786397537"/>
                    </a:ext>
                  </a:extLst>
                </a:gridCol>
              </a:tblGrid>
              <a:tr h="394404">
                <a:tc>
                  <a:txBody>
                    <a:bodyPr/>
                    <a:lstStyle/>
                    <a:p>
                      <a:r>
                        <a:rPr kumimoji="1" lang="ja-JP" altLang="en-US" dirty="0" smtClean="0">
                          <a:latin typeface="Meiryo UI" panose="020B0604030504040204" pitchFamily="50" charset="-128"/>
                          <a:ea typeface="Meiryo UI" panose="020B0604030504040204" pitchFamily="50" charset="-128"/>
                        </a:rPr>
                        <a:t>順位</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smtClean="0">
                          <a:latin typeface="Meiryo UI" panose="020B0604030504040204" pitchFamily="50" charset="-128"/>
                          <a:ea typeface="Meiryo UI" panose="020B0604030504040204" pitchFamily="50" charset="-128"/>
                        </a:rPr>
                        <a:t>都道府県</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smtClean="0">
                          <a:latin typeface="Meiryo UI" panose="020B0604030504040204" pitchFamily="50" charset="-128"/>
                          <a:ea typeface="Meiryo UI" panose="020B0604030504040204" pitchFamily="50" charset="-128"/>
                        </a:rPr>
                        <a:t>製造品出荷額等</a:t>
                      </a: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55007144"/>
                  </a:ext>
                </a:extLst>
              </a:tr>
              <a:tr h="394404">
                <a:tc>
                  <a:txBody>
                    <a:bodyPr/>
                    <a:lstStyle/>
                    <a:p>
                      <a:pPr algn="ctr"/>
                      <a:r>
                        <a:rPr kumimoji="1" lang="en-US" altLang="ja-JP" dirty="0" smtClean="0">
                          <a:latin typeface="Meiryo UI" panose="020B0604030504040204" pitchFamily="50" charset="-128"/>
                          <a:ea typeface="Meiryo UI" panose="020B0604030504040204" pitchFamily="50" charset="-128"/>
                        </a:rPr>
                        <a:t>1</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smtClean="0">
                          <a:latin typeface="Meiryo UI" panose="020B0604030504040204" pitchFamily="50" charset="-128"/>
                          <a:ea typeface="Meiryo UI" panose="020B0604030504040204" pitchFamily="50" charset="-128"/>
                        </a:rPr>
                        <a:t>愛知県</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47</a:t>
                      </a:r>
                      <a:r>
                        <a:rPr kumimoji="1" lang="ja-JP" altLang="en-US" dirty="0" smtClean="0">
                          <a:latin typeface="Meiryo UI" panose="020B0604030504040204" pitchFamily="50" charset="-128"/>
                          <a:ea typeface="Meiryo UI" panose="020B0604030504040204" pitchFamily="50" charset="-128"/>
                        </a:rPr>
                        <a:t>兆</a:t>
                      </a:r>
                      <a:r>
                        <a:rPr kumimoji="1" lang="en-US" altLang="ja-JP" dirty="0" smtClean="0">
                          <a:latin typeface="Meiryo UI" panose="020B0604030504040204" pitchFamily="50" charset="-128"/>
                          <a:ea typeface="Meiryo UI" panose="020B0604030504040204" pitchFamily="50" charset="-128"/>
                        </a:rPr>
                        <a:t>9,244</a:t>
                      </a:r>
                      <a:r>
                        <a:rPr kumimoji="1" lang="ja-JP" altLang="en-US" dirty="0" smtClean="0">
                          <a:latin typeface="Meiryo UI" panose="020B0604030504040204" pitchFamily="50" charset="-128"/>
                          <a:ea typeface="Meiryo UI" panose="020B0604030504040204" pitchFamily="50" charset="-128"/>
                        </a:rPr>
                        <a:t>億円</a:t>
                      </a:r>
                      <a:endParaRPr kumimoji="1" lang="en-US" altLang="ja-JP"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15168796"/>
                  </a:ext>
                </a:extLst>
              </a:tr>
              <a:tr h="394404">
                <a:tc>
                  <a:txBody>
                    <a:bodyPr/>
                    <a:lstStyle/>
                    <a:p>
                      <a:pPr algn="ctr"/>
                      <a:r>
                        <a:rPr kumimoji="1" lang="en-US" altLang="ja-JP" dirty="0" smtClean="0">
                          <a:latin typeface="Meiryo UI" panose="020B0604030504040204" pitchFamily="50" charset="-128"/>
                          <a:ea typeface="Meiryo UI" panose="020B0604030504040204" pitchFamily="50" charset="-128"/>
                        </a:rPr>
                        <a:t>2</a:t>
                      </a:r>
                    </a:p>
                  </a:txBody>
                  <a:tcPr/>
                </a:tc>
                <a:tc>
                  <a:txBody>
                    <a:bodyPr/>
                    <a:lstStyle/>
                    <a:p>
                      <a:r>
                        <a:rPr kumimoji="1" lang="ja-JP" altLang="en-US" dirty="0" smtClean="0">
                          <a:latin typeface="Meiryo UI" panose="020B0604030504040204" pitchFamily="50" charset="-128"/>
                          <a:ea typeface="Meiryo UI" panose="020B0604030504040204" pitchFamily="50" charset="-128"/>
                        </a:rPr>
                        <a:t>神奈川県</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17</a:t>
                      </a:r>
                      <a:r>
                        <a:rPr kumimoji="1" lang="ja-JP" altLang="en-US" dirty="0" smtClean="0">
                          <a:latin typeface="Meiryo UI" panose="020B0604030504040204" pitchFamily="50" charset="-128"/>
                          <a:ea typeface="Meiryo UI" panose="020B0604030504040204" pitchFamily="50" charset="-128"/>
                        </a:rPr>
                        <a:t>兆</a:t>
                      </a:r>
                      <a:r>
                        <a:rPr kumimoji="1" lang="en-US" altLang="ja-JP" dirty="0" smtClean="0">
                          <a:latin typeface="Meiryo UI" panose="020B0604030504040204" pitchFamily="50" charset="-128"/>
                          <a:ea typeface="Meiryo UI" panose="020B0604030504040204" pitchFamily="50" charset="-128"/>
                        </a:rPr>
                        <a:t>7,461</a:t>
                      </a:r>
                      <a:r>
                        <a:rPr kumimoji="1" lang="ja-JP" altLang="en-US" dirty="0" smtClean="0">
                          <a:latin typeface="Meiryo UI" panose="020B0604030504040204" pitchFamily="50" charset="-128"/>
                          <a:ea typeface="Meiryo UI" panose="020B0604030504040204" pitchFamily="50" charset="-128"/>
                        </a:rPr>
                        <a:t>億円</a:t>
                      </a:r>
                      <a:endParaRPr kumimoji="1" lang="en-US" altLang="ja-JP"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24043299"/>
                  </a:ext>
                </a:extLst>
              </a:tr>
              <a:tr h="394404">
                <a:tc>
                  <a:txBody>
                    <a:bodyPr/>
                    <a:lstStyle/>
                    <a:p>
                      <a:pPr algn="ct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smtClean="0">
                          <a:latin typeface="Meiryo UI" panose="020B0604030504040204" pitchFamily="50" charset="-128"/>
                          <a:ea typeface="Meiryo UI" panose="020B0604030504040204" pitchFamily="50" charset="-128"/>
                        </a:rPr>
                        <a:t>静岡県</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17</a:t>
                      </a:r>
                      <a:r>
                        <a:rPr kumimoji="1" lang="ja-JP" altLang="en-US" dirty="0" smtClean="0">
                          <a:latin typeface="Meiryo UI" panose="020B0604030504040204" pitchFamily="50" charset="-128"/>
                          <a:ea typeface="Meiryo UI" panose="020B0604030504040204" pitchFamily="50" charset="-128"/>
                        </a:rPr>
                        <a:t>兆</a:t>
                      </a:r>
                      <a:r>
                        <a:rPr kumimoji="1" lang="en-US" altLang="ja-JP" dirty="0" smtClean="0">
                          <a:latin typeface="Meiryo UI" panose="020B0604030504040204" pitchFamily="50" charset="-128"/>
                          <a:ea typeface="Meiryo UI" panose="020B0604030504040204" pitchFamily="50" charset="-128"/>
                        </a:rPr>
                        <a:t>1,540</a:t>
                      </a:r>
                      <a:r>
                        <a:rPr kumimoji="1" lang="ja-JP" altLang="en-US" dirty="0" smtClean="0">
                          <a:latin typeface="Meiryo UI" panose="020B0604030504040204" pitchFamily="50" charset="-128"/>
                          <a:ea typeface="Meiryo UI" panose="020B0604030504040204" pitchFamily="50" charset="-128"/>
                        </a:rPr>
                        <a:t>億円</a:t>
                      </a:r>
                      <a:endParaRPr kumimoji="1" lang="en-US" altLang="ja-JP"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62205806"/>
                  </a:ext>
                </a:extLst>
              </a:tr>
              <a:tr h="197202">
                <a:tc>
                  <a:txBody>
                    <a:bodyPr/>
                    <a:lstStyle/>
                    <a:p>
                      <a:pPr algn="ctr"/>
                      <a:r>
                        <a:rPr kumimoji="1" lang="en-US" altLang="ja-JP" dirty="0" smtClean="0">
                          <a:latin typeface="Meiryo UI" panose="020B0604030504040204" pitchFamily="50" charset="-128"/>
                          <a:ea typeface="Meiryo UI" panose="020B0604030504040204" pitchFamily="50" charset="-128"/>
                        </a:rPr>
                        <a:t>4</a:t>
                      </a:r>
                    </a:p>
                  </a:txBody>
                  <a:tcPr/>
                </a:tc>
                <a:tc>
                  <a:txBody>
                    <a:bodyPr/>
                    <a:lstStyle/>
                    <a:p>
                      <a:r>
                        <a:rPr kumimoji="1" lang="ja-JP" altLang="en-US" dirty="0" smtClean="0">
                          <a:latin typeface="Meiryo UI" panose="020B0604030504040204" pitchFamily="50" charset="-128"/>
                          <a:ea typeface="Meiryo UI" panose="020B0604030504040204" pitchFamily="50" charset="-128"/>
                        </a:rPr>
                        <a:t>大阪府</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16</a:t>
                      </a:r>
                      <a:r>
                        <a:rPr kumimoji="1" lang="ja-JP" altLang="en-US" dirty="0" smtClean="0">
                          <a:latin typeface="Meiryo UI" panose="020B0604030504040204" pitchFamily="50" charset="-128"/>
                          <a:ea typeface="Meiryo UI" panose="020B0604030504040204" pitchFamily="50" charset="-128"/>
                        </a:rPr>
                        <a:t>兆</a:t>
                      </a:r>
                      <a:r>
                        <a:rPr kumimoji="1" lang="en-US" altLang="ja-JP" dirty="0" smtClean="0">
                          <a:latin typeface="Meiryo UI" panose="020B0604030504040204" pitchFamily="50" charset="-128"/>
                          <a:ea typeface="Meiryo UI" panose="020B0604030504040204" pitchFamily="50" charset="-128"/>
                        </a:rPr>
                        <a:t>9,384</a:t>
                      </a:r>
                      <a:r>
                        <a:rPr kumimoji="1" lang="ja-JP" altLang="en-US" dirty="0" smtClean="0">
                          <a:latin typeface="Meiryo UI" panose="020B0604030504040204" pitchFamily="50" charset="-128"/>
                          <a:ea typeface="Meiryo UI" panose="020B0604030504040204" pitchFamily="50" charset="-128"/>
                        </a:rPr>
                        <a:t>億円</a:t>
                      </a:r>
                      <a:endParaRPr kumimoji="1" lang="en-US" altLang="ja-JP"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23586754"/>
                  </a:ext>
                </a:extLst>
              </a:tr>
              <a:tr h="197202">
                <a:tc>
                  <a:txBody>
                    <a:bodyPr/>
                    <a:lstStyle/>
                    <a:p>
                      <a:pPr algn="ctr"/>
                      <a:r>
                        <a:rPr kumimoji="1" lang="en-US" altLang="ja-JP" dirty="0" smtClean="0">
                          <a:latin typeface="Meiryo UI" panose="020B0604030504040204" pitchFamily="50" charset="-128"/>
                          <a:ea typeface="Meiryo UI" panose="020B0604030504040204" pitchFamily="50" charset="-128"/>
                        </a:rPr>
                        <a:t>5</a:t>
                      </a:r>
                    </a:p>
                  </a:txBody>
                  <a:tcPr/>
                </a:tc>
                <a:tc>
                  <a:txBody>
                    <a:bodyPr/>
                    <a:lstStyle/>
                    <a:p>
                      <a:r>
                        <a:rPr kumimoji="1" lang="ja-JP" altLang="en-US" dirty="0" smtClean="0">
                          <a:latin typeface="Meiryo UI" panose="020B0604030504040204" pitchFamily="50" charset="-128"/>
                          <a:ea typeface="Meiryo UI" panose="020B0604030504040204" pitchFamily="50" charset="-128"/>
                        </a:rPr>
                        <a:t>兵庫県</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16</a:t>
                      </a:r>
                      <a:r>
                        <a:rPr kumimoji="1" lang="ja-JP" altLang="en-US" dirty="0" smtClean="0">
                          <a:latin typeface="Meiryo UI" panose="020B0604030504040204" pitchFamily="50" charset="-128"/>
                          <a:ea typeface="Meiryo UI" panose="020B0604030504040204" pitchFamily="50" charset="-128"/>
                        </a:rPr>
                        <a:t>兆</a:t>
                      </a:r>
                      <a:r>
                        <a:rPr kumimoji="1" lang="en-US" altLang="ja-JP" dirty="0" smtClean="0">
                          <a:latin typeface="Meiryo UI" panose="020B0604030504040204" pitchFamily="50" charset="-128"/>
                          <a:ea typeface="Meiryo UI" panose="020B0604030504040204" pitchFamily="50" charset="-128"/>
                        </a:rPr>
                        <a:t>2,633</a:t>
                      </a:r>
                      <a:r>
                        <a:rPr kumimoji="1" lang="ja-JP" altLang="en-US" dirty="0" smtClean="0">
                          <a:latin typeface="Meiryo UI" panose="020B0604030504040204" pitchFamily="50" charset="-128"/>
                          <a:ea typeface="Meiryo UI" panose="020B0604030504040204" pitchFamily="50" charset="-128"/>
                        </a:rPr>
                        <a:t>億円</a:t>
                      </a:r>
                      <a:endParaRPr kumimoji="1" lang="en-US" altLang="ja-JP"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5317291"/>
                  </a:ext>
                </a:extLst>
              </a:tr>
            </a:tbl>
          </a:graphicData>
        </a:graphic>
      </p:graphicFrame>
      <p:sp>
        <p:nvSpPr>
          <p:cNvPr id="13" name="角丸四角形 12"/>
          <p:cNvSpPr/>
          <p:nvPr/>
        </p:nvSpPr>
        <p:spPr>
          <a:xfrm>
            <a:off x="772731" y="3553791"/>
            <a:ext cx="2472746" cy="309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63" b="1" dirty="0" smtClean="0">
                <a:latin typeface="Meiryo UI" panose="020B0604030504040204" pitchFamily="50" charset="-128"/>
                <a:ea typeface="Meiryo UI" panose="020B0604030504040204" pitchFamily="50" charset="-128"/>
              </a:rPr>
              <a:t>大阪府の全国における順位</a:t>
            </a:r>
            <a:endParaRPr lang="ja-JP" altLang="en-US" sz="1463" b="1" dirty="0">
              <a:latin typeface="Meiryo UI" panose="020B0604030504040204" pitchFamily="50" charset="-128"/>
              <a:ea typeface="Meiryo UI" panose="020B0604030504040204" pitchFamily="50" charset="-128"/>
            </a:endParaRPr>
          </a:p>
        </p:txBody>
      </p:sp>
      <p:sp>
        <p:nvSpPr>
          <p:cNvPr id="5" name="角丸四角形 4"/>
          <p:cNvSpPr/>
          <p:nvPr/>
        </p:nvSpPr>
        <p:spPr>
          <a:xfrm>
            <a:off x="844920" y="4754411"/>
            <a:ext cx="2928589" cy="28333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204160" y="5125751"/>
            <a:ext cx="2928589" cy="28333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7501151" y="5924242"/>
            <a:ext cx="3664832" cy="28548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180393" y="3934179"/>
            <a:ext cx="2340000"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600"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製造業事業所数</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8" name="角丸四角形 17"/>
          <p:cNvSpPr/>
          <p:nvPr/>
        </p:nvSpPr>
        <p:spPr>
          <a:xfrm>
            <a:off x="4498454" y="3939345"/>
            <a:ext cx="2340000"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600"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製造業従業者数</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9" name="角丸四角形 18"/>
          <p:cNvSpPr/>
          <p:nvPr/>
        </p:nvSpPr>
        <p:spPr>
          <a:xfrm>
            <a:off x="8163567" y="3934179"/>
            <a:ext cx="2340000"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600"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製造品出荷額等</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2023142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flipV="1">
            <a:off x="1606636" y="528033"/>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7" name="正方形/長方形 6"/>
          <p:cNvSpPr/>
          <p:nvPr/>
        </p:nvSpPr>
        <p:spPr>
          <a:xfrm>
            <a:off x="1566138" y="131440"/>
            <a:ext cx="7422225" cy="400110"/>
          </a:xfrm>
          <a:prstGeom prst="rect">
            <a:avLst/>
          </a:prstGeom>
        </p:spPr>
        <p:txBody>
          <a:bodyPr wrap="none">
            <a:spAutoFit/>
          </a:bodyPr>
          <a:lstStyle/>
          <a:p>
            <a:pPr>
              <a:defRPr/>
            </a:pPr>
            <a:r>
              <a:rPr lang="ja-JP" altLang="en-US" sz="2000" b="1" dirty="0">
                <a:latin typeface="Meiryo UI" panose="020B0604030504040204" pitchFamily="50" charset="-128"/>
                <a:ea typeface="Meiryo UI" panose="020B0604030504040204" pitchFamily="50" charset="-128"/>
              </a:rPr>
              <a:t>３</a:t>
            </a:r>
            <a:r>
              <a:rPr lang="ja-JP" altLang="en-US" sz="2000" b="1" dirty="0" smtClean="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大阪府</a:t>
            </a:r>
            <a:r>
              <a:rPr lang="ja-JP" altLang="en-US" sz="2000" b="1" dirty="0" smtClean="0">
                <a:latin typeface="Meiryo UI" panose="020B0604030504040204" pitchFamily="50" charset="-128"/>
                <a:ea typeface="Meiryo UI" panose="020B0604030504040204" pitchFamily="50" charset="-128"/>
              </a:rPr>
              <a:t>の産業状況</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年工業統計調査結果</a:t>
            </a:r>
            <a:r>
              <a:rPr lang="en-US" altLang="ja-JP" sz="1600" b="1" dirty="0" smtClean="0">
                <a:latin typeface="Meiryo UI" panose="020B0604030504040204" pitchFamily="50" charset="-128"/>
                <a:ea typeface="Meiryo UI" panose="020B0604030504040204" pitchFamily="50" charset="-128"/>
              </a:rPr>
              <a:t>-2019</a:t>
            </a:r>
            <a:r>
              <a:rPr lang="ja-JP" altLang="en-US" sz="1600" b="1" dirty="0" smtClean="0">
                <a:latin typeface="Meiryo UI" panose="020B0604030504040204" pitchFamily="50" charset="-128"/>
                <a:ea typeface="Meiryo UI" panose="020B0604030504040204" pitchFamily="50" charset="-128"/>
              </a:rPr>
              <a:t>年実績</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－②</a:t>
            </a:r>
            <a:endParaRPr lang="ja-JP" altLang="en-US" sz="20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0607042-D53A-4E69-917E-B6250902E102}" type="slidenum">
              <a:rPr kumimoji="1" lang="ja-JP" altLang="en-US" smtClean="0"/>
              <a:t>14</a:t>
            </a:fld>
            <a:endParaRPr kumimoji="1" lang="ja-JP" altLang="en-US" dirty="0"/>
          </a:p>
        </p:txBody>
      </p:sp>
      <p:sp>
        <p:nvSpPr>
          <p:cNvPr id="9" name="額縁 8"/>
          <p:cNvSpPr/>
          <p:nvPr/>
        </p:nvSpPr>
        <p:spPr>
          <a:xfrm>
            <a:off x="1606636" y="623356"/>
            <a:ext cx="3094153" cy="395558"/>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sz="1440" b="0" i="0" u="none" strike="noStrike" kern="1200" spc="0" baseline="0">
                <a:solidFill>
                  <a:prstClr val="black">
                    <a:lumMod val="65000"/>
                    <a:lumOff val="35000"/>
                  </a:prstClr>
                </a:solidFill>
                <a:latin typeface="ＭＳ Ｐゴシック" panose="020B0600070205080204" pitchFamily="50" charset="-128"/>
                <a:ea typeface="ＭＳ Ｐゴシック" panose="020B0600070205080204" pitchFamily="50" charset="-128"/>
                <a:cs typeface="+mn-cs"/>
              </a:defRPr>
            </a:pPr>
            <a:r>
              <a:rPr lang="ja-JP" altLang="en-US" sz="1400" b="1" dirty="0" smtClean="0">
                <a:solidFill>
                  <a:schemeClr val="tx1"/>
                </a:solidFill>
                <a:latin typeface="Meiryo UI" panose="020B0604030504040204" pitchFamily="50" charset="-128"/>
                <a:ea typeface="Meiryo UI" panose="020B0604030504040204" pitchFamily="50" charset="-128"/>
              </a:rPr>
              <a:t>大阪府の製造事業所数</a:t>
            </a:r>
            <a:endParaRPr lang="ja-JP" altLang="ja-JP" sz="1400"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606636" y="1037949"/>
            <a:ext cx="8826184" cy="338554"/>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製造業に属する事業所数</a:t>
            </a:r>
            <a:r>
              <a:rPr lang="ja-JP" altLang="en-US" sz="1600" dirty="0">
                <a:latin typeface="Meiryo UI" panose="020B0604030504040204" pitchFamily="50" charset="-128"/>
                <a:ea typeface="Meiryo UI" panose="020B0604030504040204" pitchFamily="50" charset="-128"/>
              </a:rPr>
              <a:t>は</a:t>
            </a:r>
            <a:r>
              <a:rPr lang="ja-JP" altLang="en-US" sz="1600" b="1" dirty="0">
                <a:latin typeface="Meiryo UI" panose="020B0604030504040204" pitchFamily="50" charset="-128"/>
                <a:ea typeface="Meiryo UI" panose="020B0604030504040204" pitchFamily="50" charset="-128"/>
              </a:rPr>
              <a:t>１万</a:t>
            </a:r>
            <a:r>
              <a:rPr lang="en-US" altLang="ja-JP" sz="1600" b="1" dirty="0" smtClean="0">
                <a:latin typeface="Meiryo UI" panose="020B0604030504040204" pitchFamily="50" charset="-128"/>
                <a:ea typeface="Meiryo UI" panose="020B0604030504040204" pitchFamily="50" charset="-128"/>
              </a:rPr>
              <a:t>5</a:t>
            </a:r>
            <a:r>
              <a:rPr lang="en-US" altLang="ja-JP" sz="1600" b="1" dirty="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522</a:t>
            </a:r>
            <a:r>
              <a:rPr lang="ja-JP" altLang="en-US" sz="1600" b="1" dirty="0">
                <a:latin typeface="Meiryo UI" panose="020B0604030504040204" pitchFamily="50" charset="-128"/>
                <a:ea typeface="Meiryo UI" panose="020B0604030504040204" pitchFamily="50" charset="-128"/>
              </a:rPr>
              <a:t>事業所</a:t>
            </a:r>
            <a:r>
              <a:rPr lang="ja-JP" altLang="en-US" sz="1600" dirty="0">
                <a:latin typeface="Meiryo UI" panose="020B0604030504040204" pitchFamily="50" charset="-128"/>
                <a:ea typeface="Meiryo UI" panose="020B0604030504040204" pitchFamily="50" charset="-128"/>
              </a:rPr>
              <a:t>で、</a:t>
            </a:r>
            <a:r>
              <a:rPr lang="ja-JP" altLang="en-US" sz="1600" b="1" dirty="0">
                <a:latin typeface="Meiryo UI" panose="020B0604030504040204" pitchFamily="50" charset="-128"/>
                <a:ea typeface="Meiryo UI" panose="020B0604030504040204" pitchFamily="50" charset="-128"/>
              </a:rPr>
              <a:t>前年に比べ</a:t>
            </a:r>
            <a:r>
              <a:rPr lang="en-US" altLang="ja-JP" sz="1600" b="1" dirty="0">
                <a:latin typeface="Meiryo UI" panose="020B0604030504040204" pitchFamily="50" charset="-128"/>
                <a:ea typeface="Meiryo UI" panose="020B0604030504040204" pitchFamily="50" charset="-128"/>
              </a:rPr>
              <a:t>22</a:t>
            </a:r>
            <a:r>
              <a:rPr lang="ja-JP" altLang="en-US" sz="1600" b="1" dirty="0">
                <a:latin typeface="Meiryo UI" panose="020B0604030504040204" pitchFamily="50" charset="-128"/>
                <a:ea typeface="Meiryo UI" panose="020B0604030504040204" pitchFamily="50" charset="-128"/>
              </a:rPr>
              <a:t>事業所増加</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0.1</a:t>
            </a:r>
            <a:r>
              <a:rPr lang="ja-JP" altLang="en-US" sz="1600" dirty="0">
                <a:latin typeface="Meiryo UI" panose="020B0604030504040204" pitchFamily="50" charset="-128"/>
                <a:ea typeface="Meiryo UI" panose="020B0604030504040204" pitchFamily="50" charset="-128"/>
              </a:rPr>
              <a:t>％増）</a:t>
            </a:r>
            <a:endParaRPr lang="en-US" altLang="ja-JP" sz="1600" dirty="0">
              <a:latin typeface="Meiryo UI" panose="020B0604030504040204" pitchFamily="50" charset="-128"/>
              <a:ea typeface="Meiryo UI"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770529956"/>
              </p:ext>
            </p:extLst>
          </p:nvPr>
        </p:nvGraphicFramePr>
        <p:xfrm>
          <a:off x="1566138" y="1462167"/>
          <a:ext cx="9459671" cy="5259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1097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flipV="1">
            <a:off x="1606636" y="528033"/>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7" name="正方形/長方形 6"/>
          <p:cNvSpPr/>
          <p:nvPr/>
        </p:nvSpPr>
        <p:spPr>
          <a:xfrm>
            <a:off x="1566138" y="131440"/>
            <a:ext cx="7422225" cy="400110"/>
          </a:xfrm>
          <a:prstGeom prst="rect">
            <a:avLst/>
          </a:prstGeom>
        </p:spPr>
        <p:txBody>
          <a:bodyPr wrap="none">
            <a:spAutoFit/>
          </a:bodyPr>
          <a:lstStyle/>
          <a:p>
            <a:pPr>
              <a:defRPr/>
            </a:pPr>
            <a:r>
              <a:rPr lang="ja-JP" altLang="en-US" sz="2000" b="1" dirty="0">
                <a:latin typeface="Meiryo UI" panose="020B0604030504040204" pitchFamily="50" charset="-128"/>
                <a:ea typeface="Meiryo UI" panose="020B0604030504040204" pitchFamily="50" charset="-128"/>
              </a:rPr>
              <a:t>３</a:t>
            </a:r>
            <a:r>
              <a:rPr lang="ja-JP" altLang="en-US" sz="2000" b="1" dirty="0" smtClean="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大阪府</a:t>
            </a:r>
            <a:r>
              <a:rPr lang="ja-JP" altLang="en-US" sz="2000" b="1" dirty="0" smtClean="0">
                <a:latin typeface="Meiryo UI" panose="020B0604030504040204" pitchFamily="50" charset="-128"/>
                <a:ea typeface="Meiryo UI" panose="020B0604030504040204" pitchFamily="50" charset="-128"/>
              </a:rPr>
              <a:t>の産業状況</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年工業統計調査結果</a:t>
            </a:r>
            <a:r>
              <a:rPr lang="en-US" altLang="ja-JP" sz="1600" b="1" dirty="0" smtClean="0">
                <a:latin typeface="Meiryo UI" panose="020B0604030504040204" pitchFamily="50" charset="-128"/>
                <a:ea typeface="Meiryo UI" panose="020B0604030504040204" pitchFamily="50" charset="-128"/>
              </a:rPr>
              <a:t>-2019</a:t>
            </a:r>
            <a:r>
              <a:rPr lang="ja-JP" altLang="en-US" sz="1600" b="1" dirty="0" smtClean="0">
                <a:latin typeface="Meiryo UI" panose="020B0604030504040204" pitchFamily="50" charset="-128"/>
                <a:ea typeface="Meiryo UI" panose="020B0604030504040204" pitchFamily="50" charset="-128"/>
              </a:rPr>
              <a:t>年実績</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－③</a:t>
            </a:r>
            <a:endParaRPr lang="ja-JP" altLang="en-US" sz="20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0607042-D53A-4E69-917E-B6250902E102}" type="slidenum">
              <a:rPr kumimoji="1" lang="ja-JP" altLang="en-US" smtClean="0"/>
              <a:t>15</a:t>
            </a:fld>
            <a:endParaRPr kumimoji="1" lang="ja-JP" altLang="en-US" dirty="0"/>
          </a:p>
        </p:txBody>
      </p:sp>
      <p:sp>
        <p:nvSpPr>
          <p:cNvPr id="9" name="額縁 8"/>
          <p:cNvSpPr/>
          <p:nvPr/>
        </p:nvSpPr>
        <p:spPr>
          <a:xfrm>
            <a:off x="1606636" y="623356"/>
            <a:ext cx="3094153" cy="395558"/>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sz="1440" b="0" i="0" u="none" strike="noStrike" kern="1200" spc="0" baseline="0">
                <a:solidFill>
                  <a:prstClr val="black">
                    <a:lumMod val="65000"/>
                    <a:lumOff val="35000"/>
                  </a:prstClr>
                </a:solidFill>
                <a:latin typeface="ＭＳ Ｐゴシック" panose="020B0600070205080204" pitchFamily="50" charset="-128"/>
                <a:ea typeface="ＭＳ Ｐゴシック" panose="020B0600070205080204" pitchFamily="50" charset="-128"/>
                <a:cs typeface="+mn-cs"/>
              </a:defRPr>
            </a:pPr>
            <a:r>
              <a:rPr lang="ja-JP" altLang="en-US" sz="1400" b="1" dirty="0" smtClean="0">
                <a:solidFill>
                  <a:schemeClr val="tx1"/>
                </a:solidFill>
                <a:latin typeface="Meiryo UI" panose="020B0604030504040204" pitchFamily="50" charset="-128"/>
                <a:ea typeface="Meiryo UI" panose="020B0604030504040204" pitchFamily="50" charset="-128"/>
              </a:rPr>
              <a:t>大阪府の業種別事業所数</a:t>
            </a:r>
            <a:endParaRPr lang="ja-JP" altLang="ja-JP" sz="1400"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606636" y="1077207"/>
            <a:ext cx="9747164" cy="338554"/>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製造業に属する事業所数は１万</a:t>
            </a:r>
            <a:r>
              <a:rPr lang="en-US" altLang="ja-JP" sz="1600" dirty="0">
                <a:latin typeface="Meiryo UI" panose="020B0604030504040204" pitchFamily="50" charset="-128"/>
                <a:ea typeface="Meiryo UI" panose="020B0604030504040204" pitchFamily="50" charset="-128"/>
              </a:rPr>
              <a:t>5,522</a:t>
            </a:r>
            <a:r>
              <a:rPr lang="ja-JP" altLang="en-US" sz="1600" dirty="0">
                <a:latin typeface="Meiryo UI" panose="020B0604030504040204" pitchFamily="50" charset="-128"/>
                <a:ea typeface="Meiryo UI" panose="020B0604030504040204" pitchFamily="50" charset="-128"/>
              </a:rPr>
              <a:t>事業所で、前年に比べ</a:t>
            </a:r>
            <a:r>
              <a:rPr lang="en-US" altLang="ja-JP" sz="1600" dirty="0">
                <a:latin typeface="Meiryo UI" panose="020B0604030504040204" pitchFamily="50" charset="-128"/>
                <a:ea typeface="Meiryo UI" panose="020B0604030504040204" pitchFamily="50" charset="-128"/>
              </a:rPr>
              <a:t>22</a:t>
            </a:r>
            <a:r>
              <a:rPr lang="ja-JP" altLang="en-US" sz="1600" dirty="0">
                <a:latin typeface="Meiryo UI" panose="020B0604030504040204" pitchFamily="50" charset="-128"/>
                <a:ea typeface="Meiryo UI" panose="020B0604030504040204" pitchFamily="50" charset="-128"/>
              </a:rPr>
              <a:t>事業所増加（</a:t>
            </a:r>
            <a:r>
              <a:rPr lang="en-US" altLang="ja-JP" sz="1600" dirty="0">
                <a:latin typeface="Meiryo UI" panose="020B0604030504040204" pitchFamily="50" charset="-128"/>
                <a:ea typeface="Meiryo UI" panose="020B0604030504040204" pitchFamily="50" charset="-128"/>
              </a:rPr>
              <a:t>0.1</a:t>
            </a:r>
            <a:r>
              <a:rPr lang="ja-JP" altLang="en-US" sz="1600" dirty="0">
                <a:latin typeface="Meiryo UI" panose="020B0604030504040204" pitchFamily="50" charset="-128"/>
                <a:ea typeface="Meiryo UI" panose="020B0604030504040204" pitchFamily="50" charset="-128"/>
              </a:rPr>
              <a:t>％増</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2884892049"/>
              </p:ext>
            </p:extLst>
          </p:nvPr>
        </p:nvGraphicFramePr>
        <p:xfrm>
          <a:off x="617027" y="1617295"/>
          <a:ext cx="11574973" cy="48525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662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flipV="1">
            <a:off x="1606636" y="528033"/>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7" name="正方形/長方形 6"/>
          <p:cNvSpPr/>
          <p:nvPr/>
        </p:nvSpPr>
        <p:spPr>
          <a:xfrm>
            <a:off x="1566138" y="131440"/>
            <a:ext cx="7422225" cy="400110"/>
          </a:xfrm>
          <a:prstGeom prst="rect">
            <a:avLst/>
          </a:prstGeom>
        </p:spPr>
        <p:txBody>
          <a:bodyPr wrap="none">
            <a:spAutoFit/>
          </a:bodyPr>
          <a:lstStyle/>
          <a:p>
            <a:pPr>
              <a:defRPr/>
            </a:pPr>
            <a:r>
              <a:rPr lang="ja-JP" altLang="en-US" sz="2000" b="1" dirty="0">
                <a:latin typeface="Meiryo UI" panose="020B0604030504040204" pitchFamily="50" charset="-128"/>
                <a:ea typeface="Meiryo UI" panose="020B0604030504040204" pitchFamily="50" charset="-128"/>
              </a:rPr>
              <a:t>３</a:t>
            </a:r>
            <a:r>
              <a:rPr lang="ja-JP" altLang="en-US" sz="2000" b="1" dirty="0" smtClean="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大阪府</a:t>
            </a:r>
            <a:r>
              <a:rPr lang="ja-JP" altLang="en-US" sz="2000" b="1" dirty="0" smtClean="0">
                <a:latin typeface="Meiryo UI" panose="020B0604030504040204" pitchFamily="50" charset="-128"/>
                <a:ea typeface="Meiryo UI" panose="020B0604030504040204" pitchFamily="50" charset="-128"/>
              </a:rPr>
              <a:t>の産業状況</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年工業統計調査結果</a:t>
            </a:r>
            <a:r>
              <a:rPr lang="en-US" altLang="ja-JP" sz="1600" b="1" dirty="0" smtClean="0">
                <a:latin typeface="Meiryo UI" panose="020B0604030504040204" pitchFamily="50" charset="-128"/>
                <a:ea typeface="Meiryo UI" panose="020B0604030504040204" pitchFamily="50" charset="-128"/>
              </a:rPr>
              <a:t>-2019</a:t>
            </a:r>
            <a:r>
              <a:rPr lang="ja-JP" altLang="en-US" sz="1600" b="1" dirty="0" smtClean="0">
                <a:latin typeface="Meiryo UI" panose="020B0604030504040204" pitchFamily="50" charset="-128"/>
                <a:ea typeface="Meiryo UI" panose="020B0604030504040204" pitchFamily="50" charset="-128"/>
              </a:rPr>
              <a:t>年実績</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－④</a:t>
            </a:r>
            <a:endParaRPr lang="ja-JP" altLang="en-US" sz="20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0607042-D53A-4E69-917E-B6250902E102}" type="slidenum">
              <a:rPr kumimoji="1" lang="ja-JP" altLang="en-US" smtClean="0"/>
              <a:t>16</a:t>
            </a:fld>
            <a:endParaRPr kumimoji="1" lang="ja-JP" altLang="en-US" dirty="0"/>
          </a:p>
        </p:txBody>
      </p:sp>
      <p:sp>
        <p:nvSpPr>
          <p:cNvPr id="9" name="額縁 8"/>
          <p:cNvSpPr/>
          <p:nvPr/>
        </p:nvSpPr>
        <p:spPr>
          <a:xfrm>
            <a:off x="1606636" y="623356"/>
            <a:ext cx="3094153" cy="395558"/>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sz="1440" b="0" i="0" u="none" strike="noStrike" kern="1200" spc="0" baseline="0">
                <a:solidFill>
                  <a:prstClr val="black">
                    <a:lumMod val="65000"/>
                    <a:lumOff val="35000"/>
                  </a:prstClr>
                </a:solidFill>
                <a:latin typeface="ＭＳ Ｐゴシック" panose="020B0600070205080204" pitchFamily="50" charset="-128"/>
                <a:ea typeface="ＭＳ Ｐゴシック" panose="020B0600070205080204" pitchFamily="50" charset="-128"/>
                <a:cs typeface="+mn-cs"/>
              </a:defRPr>
            </a:pPr>
            <a:r>
              <a:rPr lang="ja-JP" altLang="en-US" sz="1400" b="1" dirty="0" smtClean="0">
                <a:solidFill>
                  <a:schemeClr val="tx1"/>
                </a:solidFill>
                <a:latin typeface="Meiryo UI" panose="020B0604030504040204" pitchFamily="50" charset="-128"/>
                <a:ea typeface="Meiryo UI" panose="020B0604030504040204" pitchFamily="50" charset="-128"/>
              </a:rPr>
              <a:t>大阪府の製造事業所の従業者数</a:t>
            </a:r>
            <a:endParaRPr lang="ja-JP" altLang="ja-JP" sz="1400"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606636" y="1037949"/>
            <a:ext cx="8826184" cy="584775"/>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製造業従業者総数は</a:t>
            </a:r>
            <a:r>
              <a:rPr lang="en-US" altLang="ja-JP" sz="1600" b="1" dirty="0">
                <a:latin typeface="Meiryo UI" panose="020B0604030504040204" pitchFamily="50" charset="-128"/>
                <a:ea typeface="Meiryo UI" panose="020B0604030504040204" pitchFamily="50" charset="-128"/>
              </a:rPr>
              <a:t>44</a:t>
            </a:r>
            <a:r>
              <a:rPr lang="ja-JP" altLang="en-US" sz="1600" b="1" dirty="0">
                <a:latin typeface="Meiryo UI" panose="020B0604030504040204" pitchFamily="50" charset="-128"/>
                <a:ea typeface="Meiryo UI" panose="020B0604030504040204" pitchFamily="50" charset="-128"/>
              </a:rPr>
              <a:t>万</a:t>
            </a:r>
            <a:r>
              <a:rPr lang="en-US" altLang="ja-JP" sz="1600" b="1" dirty="0" smtClean="0">
                <a:latin typeface="Meiryo UI" panose="020B0604030504040204" pitchFamily="50" charset="-128"/>
                <a:ea typeface="Meiryo UI" panose="020B0604030504040204" pitchFamily="50" charset="-128"/>
              </a:rPr>
              <a:t>4</a:t>
            </a:r>
            <a:r>
              <a:rPr lang="en-US" altLang="ja-JP" sz="1600" b="1" dirty="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362</a:t>
            </a:r>
            <a:r>
              <a:rPr lang="ja-JP" altLang="en-US" sz="1600" b="1" dirty="0">
                <a:latin typeface="Meiryo UI" panose="020B0604030504040204" pitchFamily="50" charset="-128"/>
                <a:ea typeface="Meiryo UI" panose="020B0604030504040204" pitchFamily="50" charset="-128"/>
              </a:rPr>
              <a:t>人</a:t>
            </a:r>
            <a:r>
              <a:rPr lang="ja-JP" altLang="en-US" sz="1600" dirty="0">
                <a:latin typeface="Meiryo UI" panose="020B0604030504040204" pitchFamily="50" charset="-128"/>
                <a:ea typeface="Meiryo UI" panose="020B0604030504040204" pitchFamily="50" charset="-128"/>
              </a:rPr>
              <a:t>で、</a:t>
            </a:r>
            <a:r>
              <a:rPr lang="ja-JP" altLang="en-US" sz="1600" b="1" dirty="0">
                <a:latin typeface="Meiryo UI" panose="020B0604030504040204" pitchFamily="50" charset="-128"/>
                <a:ea typeface="Meiryo UI" panose="020B0604030504040204" pitchFamily="50" charset="-128"/>
              </a:rPr>
              <a:t>前年に比べ</a:t>
            </a:r>
            <a:r>
              <a:rPr lang="en-US" altLang="ja-JP" sz="1600" b="1" dirty="0" smtClean="0">
                <a:latin typeface="Meiryo UI" panose="020B0604030504040204" pitchFamily="50" charset="-128"/>
                <a:ea typeface="Meiryo UI" panose="020B0604030504040204" pitchFamily="50" charset="-128"/>
              </a:rPr>
              <a:t>3</a:t>
            </a:r>
            <a:r>
              <a:rPr lang="en-US" altLang="ja-JP" sz="1600" b="1" dirty="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042</a:t>
            </a:r>
            <a:r>
              <a:rPr lang="ja-JP" altLang="en-US" sz="1600" b="1" dirty="0">
                <a:latin typeface="Meiryo UI" panose="020B0604030504040204" pitchFamily="50" charset="-128"/>
                <a:ea typeface="Meiryo UI" panose="020B0604030504040204" pitchFamily="50" charset="-128"/>
              </a:rPr>
              <a:t>人減少</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0.7</a:t>
            </a:r>
            <a:r>
              <a:rPr lang="ja-JP" altLang="en-US" sz="1600" dirty="0">
                <a:latin typeface="Meiryo UI" panose="020B0604030504040204" pitchFamily="50" charset="-128"/>
                <a:ea typeface="Meiryo UI" panose="020B0604030504040204" pitchFamily="50" charset="-128"/>
              </a:rPr>
              <a:t>％減</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１</a:t>
            </a:r>
            <a:r>
              <a:rPr lang="ja-JP" altLang="en-US" sz="1600" dirty="0" smtClean="0">
                <a:latin typeface="Meiryo UI" panose="020B0604030504040204" pitchFamily="50" charset="-128"/>
                <a:ea typeface="Meiryo UI" panose="020B0604030504040204" pitchFamily="50" charset="-128"/>
              </a:rPr>
              <a:t>事業所当たりは</a:t>
            </a:r>
            <a:r>
              <a:rPr lang="en-US" altLang="ja-JP" sz="1600" dirty="0" smtClean="0">
                <a:latin typeface="Meiryo UI" panose="020B0604030504040204" pitchFamily="50" charset="-128"/>
                <a:ea typeface="Meiryo UI" panose="020B0604030504040204" pitchFamily="50" charset="-128"/>
              </a:rPr>
              <a:t>28.6</a:t>
            </a:r>
            <a:r>
              <a:rPr lang="ja-JP" altLang="en-US" sz="1600" dirty="0" smtClean="0">
                <a:latin typeface="Meiryo UI" panose="020B0604030504040204" pitchFamily="50" charset="-128"/>
                <a:ea typeface="Meiryo UI" panose="020B0604030504040204" pitchFamily="50" charset="-128"/>
              </a:rPr>
              <a:t>人で、前年に比べ</a:t>
            </a:r>
            <a:r>
              <a:rPr lang="en-US" altLang="ja-JP" sz="1600" dirty="0" smtClean="0">
                <a:latin typeface="Meiryo UI" panose="020B0604030504040204" pitchFamily="50" charset="-128"/>
                <a:ea typeface="Meiryo UI" panose="020B0604030504040204" pitchFamily="50" charset="-128"/>
              </a:rPr>
              <a:t>0.2</a:t>
            </a:r>
            <a:r>
              <a:rPr lang="ja-JP" altLang="en-US" sz="1600" dirty="0" smtClean="0">
                <a:latin typeface="Meiryo UI" panose="020B0604030504040204" pitchFamily="50" charset="-128"/>
                <a:ea typeface="Meiryo UI" panose="020B0604030504040204" pitchFamily="50" charset="-128"/>
              </a:rPr>
              <a:t>人減少（</a:t>
            </a:r>
            <a:r>
              <a:rPr lang="en-US" altLang="ja-JP" sz="1600" dirty="0" smtClean="0">
                <a:latin typeface="Meiryo UI" panose="020B0604030504040204" pitchFamily="50" charset="-128"/>
                <a:ea typeface="Meiryo UI" panose="020B0604030504040204" pitchFamily="50" charset="-128"/>
              </a:rPr>
              <a:t>0.8</a:t>
            </a:r>
            <a:r>
              <a:rPr lang="ja-JP" altLang="en-US" sz="1600" dirty="0" smtClean="0">
                <a:latin typeface="Meiryo UI" panose="020B0604030504040204" pitchFamily="50" charset="-128"/>
                <a:ea typeface="Meiryo UI" panose="020B0604030504040204" pitchFamily="50" charset="-128"/>
              </a:rPr>
              <a:t>％減）</a:t>
            </a:r>
            <a:endParaRPr lang="en-US" altLang="ja-JP" sz="1600" dirty="0">
              <a:latin typeface="Meiryo UI" panose="020B0604030504040204" pitchFamily="50" charset="-128"/>
              <a:ea typeface="Meiryo UI"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3222091306"/>
              </p:ext>
            </p:extLst>
          </p:nvPr>
        </p:nvGraphicFramePr>
        <p:xfrm>
          <a:off x="1566138" y="1622723"/>
          <a:ext cx="9459671" cy="50987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4091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flipV="1">
            <a:off x="1606636" y="528033"/>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7" name="正方形/長方形 6"/>
          <p:cNvSpPr/>
          <p:nvPr/>
        </p:nvSpPr>
        <p:spPr>
          <a:xfrm>
            <a:off x="1566138" y="131440"/>
            <a:ext cx="7422225" cy="400110"/>
          </a:xfrm>
          <a:prstGeom prst="rect">
            <a:avLst/>
          </a:prstGeom>
        </p:spPr>
        <p:txBody>
          <a:bodyPr wrap="none">
            <a:spAutoFit/>
          </a:bodyPr>
          <a:lstStyle/>
          <a:p>
            <a:pPr>
              <a:defRPr/>
            </a:pPr>
            <a:r>
              <a:rPr lang="ja-JP" altLang="en-US" sz="2000" b="1" dirty="0">
                <a:latin typeface="Meiryo UI" panose="020B0604030504040204" pitchFamily="50" charset="-128"/>
                <a:ea typeface="Meiryo UI" panose="020B0604030504040204" pitchFamily="50" charset="-128"/>
              </a:rPr>
              <a:t>３</a:t>
            </a:r>
            <a:r>
              <a:rPr lang="ja-JP" altLang="en-US" sz="2000" b="1" dirty="0" smtClean="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大阪府</a:t>
            </a:r>
            <a:r>
              <a:rPr lang="ja-JP" altLang="en-US" sz="2000" b="1" dirty="0" smtClean="0">
                <a:latin typeface="Meiryo UI" panose="020B0604030504040204" pitchFamily="50" charset="-128"/>
                <a:ea typeface="Meiryo UI" panose="020B0604030504040204" pitchFamily="50" charset="-128"/>
              </a:rPr>
              <a:t>の産業状況</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年工業統計調査結果</a:t>
            </a:r>
            <a:r>
              <a:rPr lang="en-US" altLang="ja-JP" sz="1600" b="1" dirty="0" smtClean="0">
                <a:latin typeface="Meiryo UI" panose="020B0604030504040204" pitchFamily="50" charset="-128"/>
                <a:ea typeface="Meiryo UI" panose="020B0604030504040204" pitchFamily="50" charset="-128"/>
              </a:rPr>
              <a:t>-2019</a:t>
            </a:r>
            <a:r>
              <a:rPr lang="ja-JP" altLang="en-US" sz="1600" b="1" dirty="0" smtClean="0">
                <a:latin typeface="Meiryo UI" panose="020B0604030504040204" pitchFamily="50" charset="-128"/>
                <a:ea typeface="Meiryo UI" panose="020B0604030504040204" pitchFamily="50" charset="-128"/>
              </a:rPr>
              <a:t>年実績</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－⑤</a:t>
            </a:r>
            <a:endParaRPr lang="ja-JP" altLang="en-US" sz="20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0607042-D53A-4E69-917E-B6250902E102}" type="slidenum">
              <a:rPr kumimoji="1" lang="ja-JP" altLang="en-US" smtClean="0"/>
              <a:t>17</a:t>
            </a:fld>
            <a:endParaRPr kumimoji="1" lang="ja-JP" altLang="en-US" dirty="0"/>
          </a:p>
        </p:txBody>
      </p:sp>
      <p:sp>
        <p:nvSpPr>
          <p:cNvPr id="9" name="額縁 8"/>
          <p:cNvSpPr/>
          <p:nvPr/>
        </p:nvSpPr>
        <p:spPr>
          <a:xfrm>
            <a:off x="1606636" y="623356"/>
            <a:ext cx="3094153" cy="395558"/>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sz="1440" b="0" i="0" u="none" strike="noStrike" kern="1200" spc="0" baseline="0">
                <a:solidFill>
                  <a:prstClr val="black">
                    <a:lumMod val="65000"/>
                    <a:lumOff val="35000"/>
                  </a:prstClr>
                </a:solidFill>
                <a:latin typeface="ＭＳ Ｐゴシック" panose="020B0600070205080204" pitchFamily="50" charset="-128"/>
                <a:ea typeface="ＭＳ Ｐゴシック" panose="020B0600070205080204" pitchFamily="50" charset="-128"/>
                <a:cs typeface="+mn-cs"/>
              </a:defRPr>
            </a:pPr>
            <a:r>
              <a:rPr lang="ja-JP" altLang="en-US" sz="1400" b="1" dirty="0" smtClean="0">
                <a:solidFill>
                  <a:schemeClr val="tx1"/>
                </a:solidFill>
                <a:latin typeface="Meiryo UI" panose="020B0604030504040204" pitchFamily="50" charset="-128"/>
                <a:ea typeface="Meiryo UI" panose="020B0604030504040204" pitchFamily="50" charset="-128"/>
              </a:rPr>
              <a:t>大阪府の製造業従業者数</a:t>
            </a:r>
            <a:endParaRPr lang="ja-JP" altLang="ja-JP" sz="1400"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606636" y="1037949"/>
            <a:ext cx="8826184" cy="584775"/>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製造業従業者総数は</a:t>
            </a:r>
            <a:r>
              <a:rPr lang="en-US" altLang="ja-JP" sz="1600" b="1" dirty="0" smtClean="0">
                <a:latin typeface="Meiryo UI" panose="020B0604030504040204" pitchFamily="50" charset="-128"/>
                <a:ea typeface="Meiryo UI" panose="020B0604030504040204" pitchFamily="50" charset="-128"/>
              </a:rPr>
              <a:t>44</a:t>
            </a:r>
            <a:r>
              <a:rPr lang="ja-JP" altLang="en-US" sz="1600" b="1" dirty="0" smtClean="0">
                <a:latin typeface="Meiryo UI" panose="020B0604030504040204" pitchFamily="50" charset="-128"/>
                <a:ea typeface="Meiryo UI" panose="020B0604030504040204" pitchFamily="50" charset="-128"/>
              </a:rPr>
              <a:t>万</a:t>
            </a:r>
            <a:r>
              <a:rPr lang="en-US" altLang="ja-JP" sz="1600" b="1" dirty="0" smtClean="0">
                <a:latin typeface="Meiryo UI" panose="020B0604030504040204" pitchFamily="50" charset="-128"/>
                <a:ea typeface="Meiryo UI" panose="020B0604030504040204" pitchFamily="50" charset="-128"/>
              </a:rPr>
              <a:t>4</a:t>
            </a:r>
            <a:r>
              <a:rPr lang="en-US" altLang="ja-JP" sz="1600" b="1" dirty="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362</a:t>
            </a:r>
            <a:r>
              <a:rPr lang="ja-JP" altLang="en-US" sz="1600" b="1" dirty="0" smtClean="0">
                <a:latin typeface="Meiryo UI" panose="020B0604030504040204" pitchFamily="50" charset="-128"/>
                <a:ea typeface="Meiryo UI" panose="020B0604030504040204" pitchFamily="50" charset="-128"/>
              </a:rPr>
              <a:t>人</a:t>
            </a:r>
            <a:r>
              <a:rPr lang="ja-JP" altLang="en-US" sz="1600" dirty="0" smtClean="0">
                <a:latin typeface="Meiryo UI" panose="020B0604030504040204" pitchFamily="50" charset="-128"/>
                <a:ea typeface="Meiryo UI" panose="020B0604030504040204" pitchFamily="50" charset="-128"/>
              </a:rPr>
              <a:t>で、</a:t>
            </a:r>
            <a:r>
              <a:rPr lang="ja-JP" altLang="en-US" sz="1600" b="1" dirty="0" smtClean="0">
                <a:latin typeface="Meiryo UI" panose="020B0604030504040204" pitchFamily="50" charset="-128"/>
                <a:ea typeface="Meiryo UI" panose="020B0604030504040204" pitchFamily="50" charset="-128"/>
              </a:rPr>
              <a:t>前年に比べ</a:t>
            </a:r>
            <a:r>
              <a:rPr lang="en-US" altLang="ja-JP" sz="1600" b="1" dirty="0" smtClean="0">
                <a:latin typeface="Meiryo UI" panose="020B0604030504040204" pitchFamily="50" charset="-128"/>
                <a:ea typeface="Meiryo UI" panose="020B0604030504040204" pitchFamily="50" charset="-128"/>
              </a:rPr>
              <a:t>3</a:t>
            </a:r>
            <a:r>
              <a:rPr lang="en-US" altLang="ja-JP" sz="1600" b="1" dirty="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042</a:t>
            </a:r>
            <a:r>
              <a:rPr lang="ja-JP" altLang="en-US" sz="1600" b="1" dirty="0" smtClean="0">
                <a:latin typeface="Meiryo UI" panose="020B0604030504040204" pitchFamily="50" charset="-128"/>
                <a:ea typeface="Meiryo UI" panose="020B0604030504040204" pitchFamily="50" charset="-128"/>
              </a:rPr>
              <a:t>人減少</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0.7</a:t>
            </a:r>
            <a:r>
              <a:rPr lang="ja-JP" altLang="en-US" sz="1600" dirty="0" smtClean="0">
                <a:latin typeface="Meiryo UI" panose="020B0604030504040204" pitchFamily="50" charset="-128"/>
                <a:ea typeface="Meiryo UI" panose="020B0604030504040204" pitchFamily="50" charset="-128"/>
              </a:rPr>
              <a:t>％減）</a:t>
            </a:r>
            <a:endParaRPr lang="en-US" altLang="ja-JP" sz="1600"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endParaRPr lang="en-US" altLang="ja-JP" sz="1600" dirty="0">
              <a:latin typeface="Meiryo UI" panose="020B0604030504040204" pitchFamily="50" charset="-128"/>
              <a:ea typeface="Meiryo UI"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3092524465"/>
              </p:ext>
            </p:extLst>
          </p:nvPr>
        </p:nvGraphicFramePr>
        <p:xfrm>
          <a:off x="734096" y="1449680"/>
          <a:ext cx="11256135" cy="53259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8643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flipV="1">
            <a:off x="1606636" y="528033"/>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7" name="正方形/長方形 6"/>
          <p:cNvSpPr/>
          <p:nvPr/>
        </p:nvSpPr>
        <p:spPr>
          <a:xfrm>
            <a:off x="1566138" y="131440"/>
            <a:ext cx="7422225" cy="400110"/>
          </a:xfrm>
          <a:prstGeom prst="rect">
            <a:avLst/>
          </a:prstGeom>
        </p:spPr>
        <p:txBody>
          <a:bodyPr wrap="none">
            <a:spAutoFit/>
          </a:bodyPr>
          <a:lstStyle/>
          <a:p>
            <a:pPr>
              <a:defRPr/>
            </a:pPr>
            <a:r>
              <a:rPr lang="ja-JP" altLang="en-US" sz="2000" b="1" dirty="0">
                <a:latin typeface="Meiryo UI" panose="020B0604030504040204" pitchFamily="50" charset="-128"/>
                <a:ea typeface="Meiryo UI" panose="020B0604030504040204" pitchFamily="50" charset="-128"/>
              </a:rPr>
              <a:t>３</a:t>
            </a:r>
            <a:r>
              <a:rPr lang="ja-JP" altLang="en-US" sz="2000" b="1" dirty="0" smtClean="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大阪府</a:t>
            </a:r>
            <a:r>
              <a:rPr lang="ja-JP" altLang="en-US" sz="2000" b="1" dirty="0" smtClean="0">
                <a:latin typeface="Meiryo UI" panose="020B0604030504040204" pitchFamily="50" charset="-128"/>
                <a:ea typeface="Meiryo UI" panose="020B0604030504040204" pitchFamily="50" charset="-128"/>
              </a:rPr>
              <a:t>の産業状況</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年工業統計調査結果</a:t>
            </a:r>
            <a:r>
              <a:rPr lang="en-US" altLang="ja-JP" sz="1600" b="1" dirty="0" smtClean="0">
                <a:latin typeface="Meiryo UI" panose="020B0604030504040204" pitchFamily="50" charset="-128"/>
                <a:ea typeface="Meiryo UI" panose="020B0604030504040204" pitchFamily="50" charset="-128"/>
              </a:rPr>
              <a:t>-2019</a:t>
            </a:r>
            <a:r>
              <a:rPr lang="ja-JP" altLang="en-US" sz="1600" b="1" dirty="0" smtClean="0">
                <a:latin typeface="Meiryo UI" panose="020B0604030504040204" pitchFamily="50" charset="-128"/>
                <a:ea typeface="Meiryo UI" panose="020B0604030504040204" pitchFamily="50" charset="-128"/>
              </a:rPr>
              <a:t>年実績</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－⑥</a:t>
            </a:r>
            <a:endParaRPr lang="ja-JP" altLang="en-US" sz="20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9448800" y="6356349"/>
            <a:ext cx="2743200" cy="365125"/>
          </a:xfrm>
        </p:spPr>
        <p:txBody>
          <a:bodyPr/>
          <a:lstStyle/>
          <a:p>
            <a:fld id="{20607042-D53A-4E69-917E-B6250902E102}" type="slidenum">
              <a:rPr kumimoji="1" lang="ja-JP" altLang="en-US" smtClean="0"/>
              <a:t>18</a:t>
            </a:fld>
            <a:endParaRPr kumimoji="1" lang="ja-JP" altLang="en-US" dirty="0"/>
          </a:p>
        </p:txBody>
      </p:sp>
      <p:sp>
        <p:nvSpPr>
          <p:cNvPr id="9" name="額縁 8"/>
          <p:cNvSpPr/>
          <p:nvPr/>
        </p:nvSpPr>
        <p:spPr>
          <a:xfrm>
            <a:off x="1606636" y="623356"/>
            <a:ext cx="3094153" cy="395558"/>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sz="1440" b="0" i="0" u="none" strike="noStrike" kern="1200" spc="0" baseline="0">
                <a:solidFill>
                  <a:prstClr val="black">
                    <a:lumMod val="65000"/>
                    <a:lumOff val="35000"/>
                  </a:prstClr>
                </a:solidFill>
                <a:latin typeface="ＭＳ Ｐゴシック" panose="020B0600070205080204" pitchFamily="50" charset="-128"/>
                <a:ea typeface="ＭＳ Ｐゴシック" panose="020B0600070205080204" pitchFamily="50" charset="-128"/>
                <a:cs typeface="+mn-cs"/>
              </a:defRPr>
            </a:pPr>
            <a:r>
              <a:rPr lang="ja-JP" altLang="en-US" sz="1400" b="1" dirty="0" smtClean="0">
                <a:solidFill>
                  <a:schemeClr val="tx1"/>
                </a:solidFill>
                <a:latin typeface="Meiryo UI" panose="020B0604030504040204" pitchFamily="50" charset="-128"/>
                <a:ea typeface="Meiryo UI" panose="020B0604030504040204" pitchFamily="50" charset="-128"/>
              </a:rPr>
              <a:t>従業者規模別状況</a:t>
            </a:r>
            <a:endParaRPr lang="ja-JP" altLang="ja-JP" sz="1400"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606636" y="1037949"/>
            <a:ext cx="9998176" cy="830997"/>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従</a:t>
            </a:r>
            <a:r>
              <a:rPr lang="ja-JP" altLang="en-US" sz="1600" dirty="0">
                <a:latin typeface="Meiryo UI" panose="020B0604030504040204" pitchFamily="50" charset="-128"/>
                <a:ea typeface="Meiryo UI" panose="020B0604030504040204" pitchFamily="50" charset="-128"/>
              </a:rPr>
              <a:t>業者規模別構成比は、中規模層（</a:t>
            </a:r>
            <a:r>
              <a:rPr lang="en-US" altLang="ja-JP" sz="1600" dirty="0">
                <a:latin typeface="Meiryo UI" panose="020B0604030504040204" pitchFamily="50" charset="-128"/>
                <a:ea typeface="Meiryo UI" panose="020B0604030504040204" pitchFamily="50" charset="-128"/>
              </a:rPr>
              <a:t>19</a:t>
            </a:r>
            <a:r>
              <a:rPr lang="ja-JP" altLang="en-US" sz="1600" dirty="0" smtClean="0">
                <a:latin typeface="Meiryo UI" panose="020B0604030504040204" pitchFamily="50" charset="-128"/>
                <a:ea typeface="Meiryo UI" panose="020B0604030504040204" pitchFamily="50" charset="-128"/>
              </a:rPr>
              <a:t>万</a:t>
            </a:r>
            <a:r>
              <a:rPr lang="en-US" altLang="ja-JP" sz="1600" dirty="0" smtClean="0">
                <a:latin typeface="Meiryo UI" panose="020B0604030504040204" pitchFamily="50" charset="-128"/>
                <a:ea typeface="Meiryo UI" panose="020B0604030504040204" pitchFamily="50" charset="-128"/>
              </a:rPr>
              <a:t>4</a:t>
            </a:r>
            <a:r>
              <a:rPr lang="en-US" altLang="ja-JP"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536</a:t>
            </a:r>
            <a:r>
              <a:rPr lang="ja-JP" altLang="en-US" sz="1600" dirty="0">
                <a:latin typeface="Meiryo UI" panose="020B0604030504040204" pitchFamily="50" charset="-128"/>
                <a:ea typeface="Meiryo UI" panose="020B0604030504040204" pitchFamily="50" charset="-128"/>
              </a:rPr>
              <a:t>人、</a:t>
            </a:r>
            <a:r>
              <a:rPr lang="en-US" altLang="ja-JP" sz="1600" dirty="0">
                <a:latin typeface="Meiryo UI" panose="020B0604030504040204" pitchFamily="50" charset="-128"/>
                <a:ea typeface="Meiryo UI" panose="020B0604030504040204" pitchFamily="50" charset="-128"/>
              </a:rPr>
              <a:t>43.8</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前年比</a:t>
            </a:r>
            <a:r>
              <a:rPr lang="en-US" altLang="ja-JP" sz="1600" dirty="0" smtClean="0">
                <a:latin typeface="Meiryo UI" panose="020B0604030504040204" pitchFamily="50" charset="-128"/>
                <a:ea typeface="Meiryo UI" panose="020B0604030504040204" pitchFamily="50" charset="-128"/>
              </a:rPr>
              <a:t>2,877</a:t>
            </a:r>
            <a:r>
              <a:rPr lang="ja-JP" altLang="en-US" sz="1600" dirty="0" smtClean="0">
                <a:latin typeface="Meiryo UI" panose="020B0604030504040204" pitchFamily="50" charset="-128"/>
                <a:ea typeface="Meiryo UI" panose="020B0604030504040204" pitchFamily="50" charset="-128"/>
              </a:rPr>
              <a:t>人減少▲</a:t>
            </a:r>
            <a:r>
              <a:rPr lang="en-US" altLang="ja-JP" sz="1600" dirty="0" smtClean="0">
                <a:latin typeface="Meiryo UI" panose="020B0604030504040204" pitchFamily="50" charset="-128"/>
                <a:ea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小規模層（</a:t>
            </a:r>
            <a:r>
              <a:rPr lang="en-US" altLang="ja-JP" sz="1600" dirty="0">
                <a:latin typeface="Meiryo UI" panose="020B0604030504040204" pitchFamily="50" charset="-128"/>
                <a:ea typeface="Meiryo UI" panose="020B0604030504040204" pitchFamily="50" charset="-128"/>
              </a:rPr>
              <a:t>14</a:t>
            </a:r>
            <a:r>
              <a:rPr lang="ja-JP" altLang="en-US" sz="1600" dirty="0">
                <a:latin typeface="Meiryo UI" panose="020B0604030504040204" pitchFamily="50" charset="-128"/>
                <a:ea typeface="Meiryo UI" panose="020B0604030504040204" pitchFamily="50" charset="-128"/>
              </a:rPr>
              <a:t>万</a:t>
            </a:r>
            <a:r>
              <a:rPr lang="en-US" altLang="ja-JP" sz="1600" dirty="0" smtClean="0">
                <a:latin typeface="Meiryo UI" panose="020B0604030504040204" pitchFamily="50" charset="-128"/>
                <a:ea typeface="Meiryo UI" panose="020B0604030504040204" pitchFamily="50" charset="-128"/>
              </a:rPr>
              <a:t>6</a:t>
            </a:r>
            <a:r>
              <a:rPr lang="en-US" altLang="ja-JP"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408</a:t>
            </a:r>
            <a:r>
              <a:rPr lang="ja-JP" altLang="en-US" sz="1600" dirty="0">
                <a:latin typeface="Meiryo UI" panose="020B0604030504040204" pitchFamily="50" charset="-128"/>
                <a:ea typeface="Meiryo UI" panose="020B0604030504040204" pitchFamily="50" charset="-128"/>
              </a:rPr>
              <a:t>人</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32.9</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前年比</a:t>
            </a:r>
            <a:r>
              <a:rPr lang="en-US" altLang="ja-JP" sz="1600" dirty="0" smtClean="0">
                <a:latin typeface="Meiryo UI" panose="020B0604030504040204" pitchFamily="50" charset="-128"/>
                <a:ea typeface="Meiryo UI" panose="020B0604030504040204" pitchFamily="50" charset="-128"/>
              </a:rPr>
              <a:t>897</a:t>
            </a:r>
            <a:r>
              <a:rPr lang="ja-JP" altLang="en-US" sz="1600" dirty="0" smtClean="0">
                <a:latin typeface="Meiryo UI" panose="020B0604030504040204" pitchFamily="50" charset="-128"/>
                <a:ea typeface="Meiryo UI" panose="020B0604030504040204" pitchFamily="50" charset="-128"/>
              </a:rPr>
              <a:t>人増加</a:t>
            </a:r>
            <a:r>
              <a:rPr lang="en-US" altLang="ja-JP" sz="1600" dirty="0" smtClean="0">
                <a:latin typeface="Meiryo UI" panose="020B0604030504040204" pitchFamily="50" charset="-128"/>
                <a:ea typeface="Meiryo UI" panose="020B0604030504040204" pitchFamily="50" charset="-128"/>
              </a:rPr>
              <a:t>+0.6</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大規模層（</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万</a:t>
            </a:r>
            <a:r>
              <a:rPr lang="en-US" altLang="ja-JP" sz="1600" dirty="0" smtClean="0">
                <a:latin typeface="Meiryo UI" panose="020B0604030504040204" pitchFamily="50" charset="-128"/>
                <a:ea typeface="Meiryo UI" panose="020B0604030504040204" pitchFamily="50" charset="-128"/>
              </a:rPr>
              <a:t>3</a:t>
            </a:r>
            <a:r>
              <a:rPr lang="en-US" altLang="ja-JP"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418</a:t>
            </a:r>
            <a:r>
              <a:rPr lang="ja-JP" altLang="en-US" sz="1600" dirty="0">
                <a:latin typeface="Meiryo UI" panose="020B0604030504040204" pitchFamily="50" charset="-128"/>
                <a:ea typeface="Meiryo UI" panose="020B0604030504040204" pitchFamily="50" charset="-128"/>
              </a:rPr>
              <a:t>人、</a:t>
            </a:r>
            <a:r>
              <a:rPr lang="en-US" altLang="ja-JP" sz="1600" dirty="0">
                <a:latin typeface="Meiryo UI" panose="020B0604030504040204" pitchFamily="50" charset="-128"/>
                <a:ea typeface="Meiryo UI" panose="020B0604030504040204" pitchFamily="50" charset="-128"/>
              </a:rPr>
              <a:t>23.3</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【1,062</a:t>
            </a:r>
            <a:r>
              <a:rPr lang="ja-JP" altLang="en-US" sz="1600" dirty="0" smtClean="0">
                <a:latin typeface="Meiryo UI" panose="020B0604030504040204" pitchFamily="50" charset="-128"/>
                <a:ea typeface="Meiryo UI" panose="020B0604030504040204" pitchFamily="50" charset="-128"/>
              </a:rPr>
              <a:t>人減少▲</a:t>
            </a:r>
            <a:r>
              <a:rPr lang="en-US" altLang="ja-JP" sz="1600" dirty="0" smtClean="0">
                <a:latin typeface="Meiryo UI" panose="020B0604030504040204" pitchFamily="50" charset="-128"/>
                <a:ea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順となって</a:t>
            </a:r>
            <a:r>
              <a:rPr lang="ja-JP" altLang="en-US" sz="1600" dirty="0" smtClean="0">
                <a:latin typeface="Meiryo UI" panose="020B0604030504040204" pitchFamily="50" charset="-128"/>
                <a:ea typeface="Meiryo UI" panose="020B0604030504040204" pitchFamily="50" charset="-128"/>
              </a:rPr>
              <a:t>いる。</a:t>
            </a:r>
            <a:endParaRPr lang="en-US" altLang="ja-JP" sz="1600" dirty="0">
              <a:latin typeface="Meiryo UI" panose="020B0604030504040204" pitchFamily="50" charset="-128"/>
              <a:ea typeface="Meiryo UI" panose="020B0604030504040204" pitchFamily="50" charset="-128"/>
            </a:endParaRPr>
          </a:p>
        </p:txBody>
      </p:sp>
      <p:graphicFrame>
        <p:nvGraphicFramePr>
          <p:cNvPr id="13" name="グラフ 12"/>
          <p:cNvGraphicFramePr/>
          <p:nvPr>
            <p:extLst>
              <p:ext uri="{D42A27DB-BD31-4B8C-83A1-F6EECF244321}">
                <p14:modId xmlns:p14="http://schemas.microsoft.com/office/powerpoint/2010/main" val="973028957"/>
              </p:ext>
            </p:extLst>
          </p:nvPr>
        </p:nvGraphicFramePr>
        <p:xfrm>
          <a:off x="-210671" y="3311402"/>
          <a:ext cx="5849471" cy="34100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p:nvPr>
            <p:extLst>
              <p:ext uri="{D42A27DB-BD31-4B8C-83A1-F6EECF244321}">
                <p14:modId xmlns:p14="http://schemas.microsoft.com/office/powerpoint/2010/main" val="2726429811"/>
              </p:ext>
            </p:extLst>
          </p:nvPr>
        </p:nvGraphicFramePr>
        <p:xfrm>
          <a:off x="7176247" y="3311402"/>
          <a:ext cx="5849471" cy="34100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p:nvPr>
            <p:extLst>
              <p:ext uri="{D42A27DB-BD31-4B8C-83A1-F6EECF244321}">
                <p14:modId xmlns:p14="http://schemas.microsoft.com/office/powerpoint/2010/main" val="2258776134"/>
              </p:ext>
            </p:extLst>
          </p:nvPr>
        </p:nvGraphicFramePr>
        <p:xfrm>
          <a:off x="3482788" y="1753600"/>
          <a:ext cx="5849471" cy="34100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8399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flipV="1">
            <a:off x="1606636" y="528033"/>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7" name="正方形/長方形 6"/>
          <p:cNvSpPr/>
          <p:nvPr/>
        </p:nvSpPr>
        <p:spPr>
          <a:xfrm>
            <a:off x="1566138" y="131440"/>
            <a:ext cx="7422225" cy="400110"/>
          </a:xfrm>
          <a:prstGeom prst="rect">
            <a:avLst/>
          </a:prstGeom>
        </p:spPr>
        <p:txBody>
          <a:bodyPr wrap="none">
            <a:spAutoFit/>
          </a:bodyPr>
          <a:lstStyle/>
          <a:p>
            <a:pPr>
              <a:defRPr/>
            </a:pPr>
            <a:r>
              <a:rPr lang="ja-JP" altLang="en-US" sz="2000" b="1" dirty="0">
                <a:latin typeface="Meiryo UI" panose="020B0604030504040204" pitchFamily="50" charset="-128"/>
                <a:ea typeface="Meiryo UI" panose="020B0604030504040204" pitchFamily="50" charset="-128"/>
              </a:rPr>
              <a:t>３</a:t>
            </a:r>
            <a:r>
              <a:rPr lang="ja-JP" altLang="en-US" sz="2000" b="1" dirty="0" smtClean="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大阪府</a:t>
            </a:r>
            <a:r>
              <a:rPr lang="ja-JP" altLang="en-US" sz="2000" b="1" dirty="0" smtClean="0">
                <a:latin typeface="Meiryo UI" panose="020B0604030504040204" pitchFamily="50" charset="-128"/>
                <a:ea typeface="Meiryo UI" panose="020B0604030504040204" pitchFamily="50" charset="-128"/>
              </a:rPr>
              <a:t>の産業状況</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年工業統計調査結果</a:t>
            </a:r>
            <a:r>
              <a:rPr lang="en-US" altLang="ja-JP" sz="1600" b="1" dirty="0" smtClean="0">
                <a:latin typeface="Meiryo UI" panose="020B0604030504040204" pitchFamily="50" charset="-128"/>
                <a:ea typeface="Meiryo UI" panose="020B0604030504040204" pitchFamily="50" charset="-128"/>
              </a:rPr>
              <a:t>-2019</a:t>
            </a:r>
            <a:r>
              <a:rPr lang="ja-JP" altLang="en-US" sz="1600" b="1" dirty="0" smtClean="0">
                <a:latin typeface="Meiryo UI" panose="020B0604030504040204" pitchFamily="50" charset="-128"/>
                <a:ea typeface="Meiryo UI" panose="020B0604030504040204" pitchFamily="50" charset="-128"/>
              </a:rPr>
              <a:t>年実績</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－⑦</a:t>
            </a:r>
            <a:endParaRPr lang="ja-JP" altLang="en-US" sz="20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9448800" y="6444853"/>
            <a:ext cx="2743200" cy="365125"/>
          </a:xfrm>
        </p:spPr>
        <p:txBody>
          <a:bodyPr/>
          <a:lstStyle/>
          <a:p>
            <a:fld id="{20607042-D53A-4E69-917E-B6250902E102}" type="slidenum">
              <a:rPr kumimoji="1" lang="ja-JP" altLang="en-US" smtClean="0"/>
              <a:t>19</a:t>
            </a:fld>
            <a:endParaRPr kumimoji="1" lang="ja-JP" altLang="en-US" dirty="0"/>
          </a:p>
        </p:txBody>
      </p:sp>
      <p:sp>
        <p:nvSpPr>
          <p:cNvPr id="9" name="額縁 8"/>
          <p:cNvSpPr/>
          <p:nvPr/>
        </p:nvSpPr>
        <p:spPr>
          <a:xfrm>
            <a:off x="1606636" y="623356"/>
            <a:ext cx="3094153" cy="395558"/>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sz="1440" b="0" i="0" u="none" strike="noStrike" kern="1200" spc="0" baseline="0">
                <a:solidFill>
                  <a:prstClr val="black">
                    <a:lumMod val="65000"/>
                    <a:lumOff val="35000"/>
                  </a:prstClr>
                </a:solidFill>
                <a:latin typeface="ＭＳ Ｐゴシック" panose="020B0600070205080204" pitchFamily="50" charset="-128"/>
                <a:ea typeface="ＭＳ Ｐゴシック" panose="020B0600070205080204" pitchFamily="50" charset="-128"/>
                <a:cs typeface="+mn-cs"/>
              </a:defRPr>
            </a:pPr>
            <a:r>
              <a:rPr lang="ja-JP" altLang="en-US" sz="1400" b="1" dirty="0" smtClean="0">
                <a:solidFill>
                  <a:schemeClr val="tx1"/>
                </a:solidFill>
                <a:latin typeface="Meiryo UI" panose="020B0604030504040204" pitchFamily="50" charset="-128"/>
                <a:ea typeface="Meiryo UI" panose="020B0604030504040204" pitchFamily="50" charset="-128"/>
              </a:rPr>
              <a:t>従業者</a:t>
            </a:r>
            <a:r>
              <a:rPr lang="ja-JP" altLang="en-US" sz="1400" b="1" dirty="0">
                <a:solidFill>
                  <a:schemeClr val="tx1"/>
                </a:solidFill>
                <a:latin typeface="Meiryo UI" panose="020B0604030504040204" pitchFamily="50" charset="-128"/>
                <a:ea typeface="Meiryo UI" panose="020B0604030504040204" pitchFamily="50" charset="-128"/>
              </a:rPr>
              <a:t>数</a:t>
            </a:r>
            <a:r>
              <a:rPr lang="ja-JP" altLang="en-US" sz="1400" b="1" dirty="0" smtClean="0">
                <a:solidFill>
                  <a:schemeClr val="tx1"/>
                </a:solidFill>
                <a:latin typeface="Meiryo UI" panose="020B0604030504040204" pitchFamily="50" charset="-128"/>
                <a:ea typeface="Meiryo UI" panose="020B0604030504040204" pitchFamily="50" charset="-128"/>
              </a:rPr>
              <a:t>の地域別産業別構成比</a:t>
            </a:r>
            <a:endParaRPr lang="ja-JP" altLang="ja-JP" sz="1400"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606636" y="1037949"/>
            <a:ext cx="8826184" cy="338554"/>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rPr>
              <a:t>地域別の従業者数の産業別構成比上位３産業は、次のとおりである。</a:t>
            </a:r>
            <a:endParaRPr lang="en-US" altLang="ja-JP" sz="1600"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504209659"/>
              </p:ext>
            </p:extLst>
          </p:nvPr>
        </p:nvGraphicFramePr>
        <p:xfrm>
          <a:off x="379463" y="1422611"/>
          <a:ext cx="11479605" cy="3230880"/>
        </p:xfrm>
        <a:graphic>
          <a:graphicData uri="http://schemas.openxmlformats.org/drawingml/2006/table">
            <a:tbl>
              <a:tblPr firstRow="1" bandRow="1">
                <a:tableStyleId>{5C22544A-7EE6-4342-B048-85BDC9FD1C3A}</a:tableStyleId>
              </a:tblPr>
              <a:tblGrid>
                <a:gridCol w="3271605">
                  <a:extLst>
                    <a:ext uri="{9D8B030D-6E8A-4147-A177-3AD203B41FA5}">
                      <a16:colId xmlns:a16="http://schemas.microsoft.com/office/drawing/2014/main" val="3969418392"/>
                    </a:ext>
                  </a:extLst>
                </a:gridCol>
                <a:gridCol w="2736000">
                  <a:extLst>
                    <a:ext uri="{9D8B030D-6E8A-4147-A177-3AD203B41FA5}">
                      <a16:colId xmlns:a16="http://schemas.microsoft.com/office/drawing/2014/main" val="1638196790"/>
                    </a:ext>
                  </a:extLst>
                </a:gridCol>
                <a:gridCol w="2736000">
                  <a:extLst>
                    <a:ext uri="{9D8B030D-6E8A-4147-A177-3AD203B41FA5}">
                      <a16:colId xmlns:a16="http://schemas.microsoft.com/office/drawing/2014/main" val="3659375818"/>
                    </a:ext>
                  </a:extLst>
                </a:gridCol>
                <a:gridCol w="2736000">
                  <a:extLst>
                    <a:ext uri="{9D8B030D-6E8A-4147-A177-3AD203B41FA5}">
                      <a16:colId xmlns:a16="http://schemas.microsoft.com/office/drawing/2014/main" val="2570092233"/>
                    </a:ext>
                  </a:extLst>
                </a:gridCol>
              </a:tblGrid>
              <a:tr h="289560">
                <a:tc>
                  <a:txBody>
                    <a:bodyPr/>
                    <a:lstStyle/>
                    <a:p>
                      <a:pPr algn="ctr"/>
                      <a:r>
                        <a:rPr kumimoji="1" lang="ja-JP" altLang="en-US" sz="1600" dirty="0" smtClean="0">
                          <a:latin typeface="Meiryo UI" panose="020B0604030504040204" pitchFamily="50" charset="-128"/>
                          <a:ea typeface="Meiryo UI" panose="020B0604030504040204" pitchFamily="50" charset="-128"/>
                        </a:rPr>
                        <a:t>地域</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１</a:t>
                      </a:r>
                      <a:endParaRPr kumimoji="1" lang="en-US" altLang="ja-JP" sz="1600" dirty="0" smtClean="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２</a:t>
                      </a:r>
                      <a:endParaRPr kumimoji="1" lang="en-US" altLang="ja-JP" sz="1600" dirty="0" smtClean="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３</a:t>
                      </a:r>
                      <a:endParaRPr kumimoji="1" lang="en-US" altLang="ja-JP" sz="16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88263263"/>
                  </a:ext>
                </a:extLst>
              </a:tr>
              <a:tr h="289560">
                <a:tc>
                  <a:txBody>
                    <a:bodyPr/>
                    <a:lstStyle/>
                    <a:p>
                      <a:r>
                        <a:rPr kumimoji="1" lang="ja-JP" altLang="en-US" sz="1600" dirty="0" smtClean="0">
                          <a:latin typeface="Meiryo UI" panose="020B0604030504040204" pitchFamily="50" charset="-128"/>
                          <a:ea typeface="Meiryo UI" panose="020B0604030504040204" pitchFamily="50" charset="-128"/>
                        </a:rPr>
                        <a:t>大阪市地域</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金属製品　</a:t>
                      </a:r>
                      <a:r>
                        <a:rPr kumimoji="1" lang="en-US" altLang="ja-JP" sz="1600" dirty="0" smtClean="0">
                          <a:latin typeface="Meiryo UI" panose="020B0604030504040204" pitchFamily="50" charset="-128"/>
                          <a:ea typeface="Meiryo UI" panose="020B0604030504040204" pitchFamily="50" charset="-128"/>
                        </a:rPr>
                        <a:t>【15.6</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rPr>
                        <a:t>7,624</a:t>
                      </a:r>
                      <a:r>
                        <a:rPr kumimoji="1" lang="ja-JP" altLang="en-US" sz="1600" dirty="0" smtClean="0">
                          <a:latin typeface="Meiryo UI" panose="020B0604030504040204" pitchFamily="50" charset="-128"/>
                          <a:ea typeface="Meiryo UI" panose="020B0604030504040204" pitchFamily="50" charset="-128"/>
                        </a:rPr>
                        <a:t>人）</a:t>
                      </a:r>
                      <a:endParaRPr kumimoji="1" lang="en-US" altLang="ja-JP" sz="1600" dirty="0" smtClean="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印刷　</a:t>
                      </a:r>
                      <a:r>
                        <a:rPr kumimoji="1" lang="en-US" altLang="ja-JP" sz="1600" dirty="0" smtClean="0">
                          <a:latin typeface="Meiryo UI" panose="020B0604030504040204" pitchFamily="50" charset="-128"/>
                          <a:ea typeface="Meiryo UI" panose="020B0604030504040204" pitchFamily="50" charset="-128"/>
                        </a:rPr>
                        <a:t>【10.9</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rPr>
                        <a:t>2,310</a:t>
                      </a:r>
                      <a:r>
                        <a:rPr kumimoji="1" lang="ja-JP" altLang="en-US" sz="1600" dirty="0" smtClean="0">
                          <a:latin typeface="Meiryo UI" panose="020B0604030504040204" pitchFamily="50" charset="-128"/>
                          <a:ea typeface="Meiryo UI" panose="020B0604030504040204" pitchFamily="50" charset="-128"/>
                        </a:rPr>
                        <a:t>人）</a:t>
                      </a:r>
                      <a:endParaRPr kumimoji="1" lang="en-US" altLang="ja-JP" sz="1600" dirty="0" smtClean="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化学　</a:t>
                      </a:r>
                      <a:r>
                        <a:rPr kumimoji="1" lang="en-US" altLang="ja-JP" sz="1600" dirty="0" smtClean="0">
                          <a:latin typeface="Meiryo UI" panose="020B0604030504040204" pitchFamily="50" charset="-128"/>
                          <a:ea typeface="Meiryo UI" panose="020B0604030504040204" pitchFamily="50" charset="-128"/>
                        </a:rPr>
                        <a:t>【9.8</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rPr>
                        <a:t>1,035</a:t>
                      </a:r>
                      <a:r>
                        <a:rPr kumimoji="1" lang="ja-JP" altLang="en-US" sz="1600" dirty="0" smtClean="0">
                          <a:latin typeface="Meiryo UI" panose="020B0604030504040204" pitchFamily="50" charset="-128"/>
                          <a:ea typeface="Meiryo UI" panose="020B0604030504040204" pitchFamily="50" charset="-128"/>
                        </a:rPr>
                        <a:t>人）</a:t>
                      </a:r>
                      <a:endParaRPr kumimoji="1" lang="en-US" altLang="ja-JP" sz="16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71286677"/>
                  </a:ext>
                </a:extLst>
              </a:tr>
              <a:tr h="473708">
                <a:tc>
                  <a:txBody>
                    <a:bodyPr/>
                    <a:lstStyle/>
                    <a:p>
                      <a:r>
                        <a:rPr kumimoji="1" lang="ja-JP" altLang="en-US" sz="1600" dirty="0" smtClean="0">
                          <a:latin typeface="Meiryo UI" panose="020B0604030504040204" pitchFamily="50" charset="-128"/>
                          <a:ea typeface="Meiryo UI" panose="020B0604030504040204" pitchFamily="50" charset="-128"/>
                        </a:rPr>
                        <a:t>北大阪地域（豊能・三島）</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輸送用機械　</a:t>
                      </a:r>
                      <a:r>
                        <a:rPr kumimoji="1" lang="en-US" altLang="ja-JP" sz="1600" dirty="0" smtClean="0">
                          <a:latin typeface="Meiryo UI" panose="020B0604030504040204" pitchFamily="50" charset="-128"/>
                          <a:ea typeface="Meiryo UI" panose="020B0604030504040204" pitchFamily="50" charset="-128"/>
                        </a:rPr>
                        <a:t>【17.2</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rPr>
                        <a:t>311</a:t>
                      </a:r>
                      <a:r>
                        <a:rPr kumimoji="1" lang="ja-JP" altLang="en-US" sz="1600" dirty="0" smtClean="0">
                          <a:latin typeface="Meiryo UI" panose="020B0604030504040204" pitchFamily="50" charset="-128"/>
                          <a:ea typeface="Meiryo UI" panose="020B0604030504040204" pitchFamily="50" charset="-128"/>
                        </a:rPr>
                        <a:t>人）</a:t>
                      </a:r>
                      <a:endParaRPr kumimoji="1" lang="en-US" altLang="ja-JP" sz="1600" dirty="0" smtClean="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食料品　</a:t>
                      </a:r>
                      <a:r>
                        <a:rPr kumimoji="1" lang="en-US" altLang="ja-JP" sz="1600" dirty="0" smtClean="0">
                          <a:latin typeface="Meiryo UI" panose="020B0604030504040204" pitchFamily="50" charset="-128"/>
                          <a:ea typeface="Meiryo UI" panose="020B0604030504040204" pitchFamily="50" charset="-128"/>
                        </a:rPr>
                        <a:t>【14.0</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8,376</a:t>
                      </a:r>
                      <a:r>
                        <a:rPr kumimoji="1" lang="ja-JP" altLang="en-US" sz="1600" dirty="0" smtClean="0">
                          <a:latin typeface="Meiryo UI" panose="020B0604030504040204" pitchFamily="50" charset="-128"/>
                          <a:ea typeface="Meiryo UI" panose="020B0604030504040204" pitchFamily="50" charset="-128"/>
                        </a:rPr>
                        <a:t>人）</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化学　</a:t>
                      </a:r>
                      <a:r>
                        <a:rPr kumimoji="1" lang="en-US" altLang="ja-JP" sz="1600" dirty="0" smtClean="0">
                          <a:latin typeface="Meiryo UI" panose="020B0604030504040204" pitchFamily="50" charset="-128"/>
                          <a:ea typeface="Meiryo UI" panose="020B0604030504040204" pitchFamily="50" charset="-128"/>
                        </a:rPr>
                        <a:t>【11.1</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6,650</a:t>
                      </a:r>
                      <a:r>
                        <a:rPr kumimoji="1" lang="ja-JP" altLang="en-US" sz="1600" dirty="0" smtClean="0">
                          <a:latin typeface="Meiryo UI" panose="020B0604030504040204" pitchFamily="50" charset="-128"/>
                          <a:ea typeface="Meiryo UI" panose="020B0604030504040204" pitchFamily="50" charset="-128"/>
                        </a:rPr>
                        <a:t>人）</a:t>
                      </a:r>
                      <a:endParaRPr kumimoji="1" lang="en-US" altLang="ja-JP" sz="16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19781548"/>
                  </a:ext>
                </a:extLst>
              </a:tr>
              <a:tr h="473708">
                <a:tc>
                  <a:txBody>
                    <a:bodyPr/>
                    <a:lstStyle/>
                    <a:p>
                      <a:r>
                        <a:rPr kumimoji="1" lang="ja-JP" altLang="en-US" sz="1600" dirty="0" smtClean="0">
                          <a:latin typeface="Meiryo UI" panose="020B0604030504040204" pitchFamily="50" charset="-128"/>
                          <a:ea typeface="Meiryo UI" panose="020B0604030504040204" pitchFamily="50" charset="-128"/>
                        </a:rPr>
                        <a:t>東大阪地域（北河内・中河内）</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金属製品　</a:t>
                      </a:r>
                      <a:r>
                        <a:rPr kumimoji="1" lang="en-US" altLang="ja-JP" sz="1600" dirty="0" smtClean="0">
                          <a:latin typeface="Meiryo UI" panose="020B0604030504040204" pitchFamily="50" charset="-128"/>
                          <a:ea typeface="Meiryo UI" panose="020B0604030504040204" pitchFamily="50" charset="-128"/>
                        </a:rPr>
                        <a:t>【15.5</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rPr>
                        <a:t>3,012</a:t>
                      </a:r>
                      <a:r>
                        <a:rPr kumimoji="1" lang="ja-JP" altLang="en-US" sz="1600" dirty="0" smtClean="0">
                          <a:latin typeface="Meiryo UI" panose="020B0604030504040204" pitchFamily="50" charset="-128"/>
                          <a:ea typeface="Meiryo UI" panose="020B0604030504040204" pitchFamily="50" charset="-128"/>
                        </a:rPr>
                        <a:t>人）</a:t>
                      </a:r>
                      <a:endParaRPr kumimoji="1" lang="en-US" altLang="ja-JP" sz="1600" dirty="0" smtClean="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生産用機械　</a:t>
                      </a:r>
                      <a:r>
                        <a:rPr kumimoji="1" lang="en-US" altLang="ja-JP" sz="1600" dirty="0" smtClean="0">
                          <a:latin typeface="Meiryo UI" panose="020B0604030504040204" pitchFamily="50" charset="-128"/>
                          <a:ea typeface="Meiryo UI" panose="020B0604030504040204" pitchFamily="50" charset="-128"/>
                        </a:rPr>
                        <a:t>【15.4</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rPr>
                        <a:t>2,868</a:t>
                      </a:r>
                      <a:r>
                        <a:rPr kumimoji="1" lang="ja-JP" altLang="en-US" sz="1600" dirty="0" smtClean="0">
                          <a:latin typeface="Meiryo UI" panose="020B0604030504040204" pitchFamily="50" charset="-128"/>
                          <a:ea typeface="Meiryo UI" panose="020B0604030504040204" pitchFamily="50" charset="-128"/>
                        </a:rPr>
                        <a:t>人）</a:t>
                      </a:r>
                      <a:endParaRPr kumimoji="1" lang="en-US" altLang="ja-JP" sz="1600" dirty="0" smtClean="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プラスチック製品　</a:t>
                      </a:r>
                      <a:r>
                        <a:rPr kumimoji="1" lang="en-US" altLang="ja-JP" sz="1600" dirty="0" smtClean="0">
                          <a:latin typeface="Meiryo UI" panose="020B0604030504040204" pitchFamily="50" charset="-128"/>
                          <a:ea typeface="Meiryo UI" panose="020B0604030504040204" pitchFamily="50" charset="-128"/>
                        </a:rPr>
                        <a:t>【10.2</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rPr>
                        <a:t>5,145</a:t>
                      </a:r>
                      <a:r>
                        <a:rPr kumimoji="1" lang="ja-JP" altLang="en-US" sz="1600" dirty="0" smtClean="0">
                          <a:latin typeface="Meiryo UI" panose="020B0604030504040204" pitchFamily="50" charset="-128"/>
                          <a:ea typeface="Meiryo UI" panose="020B0604030504040204" pitchFamily="50" charset="-128"/>
                        </a:rPr>
                        <a:t>人）</a:t>
                      </a:r>
                      <a:endParaRPr kumimoji="1" lang="en-US" altLang="ja-JP" sz="16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86855550"/>
                  </a:ext>
                </a:extLst>
              </a:tr>
              <a:tr h="473708">
                <a:tc>
                  <a:txBody>
                    <a:bodyPr/>
                    <a:lstStyle/>
                    <a:p>
                      <a:r>
                        <a:rPr kumimoji="1" lang="ja-JP" altLang="en-US" sz="1600" dirty="0" smtClean="0">
                          <a:latin typeface="Meiryo UI" panose="020B0604030504040204" pitchFamily="50" charset="-128"/>
                          <a:ea typeface="Meiryo UI" panose="020B0604030504040204" pitchFamily="50" charset="-128"/>
                        </a:rPr>
                        <a:t>南河内地域</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食料品　</a:t>
                      </a:r>
                      <a:r>
                        <a:rPr kumimoji="1" lang="en-US" altLang="ja-JP" sz="1600" dirty="0" smtClean="0">
                          <a:latin typeface="Meiryo UI" panose="020B0604030504040204" pitchFamily="50" charset="-128"/>
                          <a:ea typeface="Meiryo UI" panose="020B0604030504040204" pitchFamily="50" charset="-128"/>
                        </a:rPr>
                        <a:t>【17.2</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4,496</a:t>
                      </a:r>
                      <a:r>
                        <a:rPr kumimoji="1" lang="ja-JP" altLang="en-US" sz="1600" dirty="0" smtClean="0">
                          <a:latin typeface="Meiryo UI" panose="020B0604030504040204" pitchFamily="50" charset="-128"/>
                          <a:ea typeface="Meiryo UI" panose="020B0604030504040204" pitchFamily="50" charset="-128"/>
                        </a:rPr>
                        <a:t>人）</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金属製品　</a:t>
                      </a:r>
                      <a:r>
                        <a:rPr kumimoji="1" lang="en-US" altLang="ja-JP" sz="1600" dirty="0" smtClean="0">
                          <a:latin typeface="Meiryo UI" panose="020B0604030504040204" pitchFamily="50" charset="-128"/>
                          <a:ea typeface="Meiryo UI" panose="020B0604030504040204" pitchFamily="50" charset="-128"/>
                        </a:rPr>
                        <a:t>【16.0</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4,186</a:t>
                      </a:r>
                      <a:r>
                        <a:rPr kumimoji="1" lang="ja-JP" altLang="en-US" sz="1600" dirty="0" smtClean="0">
                          <a:latin typeface="Meiryo UI" panose="020B0604030504040204" pitchFamily="50" charset="-128"/>
                          <a:ea typeface="Meiryo UI" panose="020B0604030504040204" pitchFamily="50" charset="-128"/>
                        </a:rPr>
                        <a:t>人）</a:t>
                      </a:r>
                      <a:endParaRPr kumimoji="1" lang="en-US" altLang="ja-JP" sz="1600" dirty="0" smtClean="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プラスチック製品　</a:t>
                      </a:r>
                      <a:r>
                        <a:rPr kumimoji="1" lang="en-US" altLang="ja-JP" sz="1600" dirty="0" smtClean="0">
                          <a:latin typeface="Meiryo UI" panose="020B0604030504040204" pitchFamily="50" charset="-128"/>
                          <a:ea typeface="Meiryo UI" panose="020B0604030504040204" pitchFamily="50" charset="-128"/>
                        </a:rPr>
                        <a:t>【12.1</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3,157</a:t>
                      </a:r>
                      <a:r>
                        <a:rPr kumimoji="1" lang="ja-JP" altLang="en-US" sz="1600" dirty="0" smtClean="0">
                          <a:latin typeface="Meiryo UI" panose="020B0604030504040204" pitchFamily="50" charset="-128"/>
                          <a:ea typeface="Meiryo UI" panose="020B0604030504040204" pitchFamily="50" charset="-128"/>
                        </a:rPr>
                        <a:t>人）</a:t>
                      </a:r>
                    </a:p>
                  </a:txBody>
                  <a:tcPr/>
                </a:tc>
                <a:extLst>
                  <a:ext uri="{0D108BD9-81ED-4DB2-BD59-A6C34878D82A}">
                    <a16:rowId xmlns:a16="http://schemas.microsoft.com/office/drawing/2014/main" val="3030142821"/>
                  </a:ext>
                </a:extLst>
              </a:tr>
              <a:tr h="473708">
                <a:tc>
                  <a:txBody>
                    <a:bodyPr/>
                    <a:lstStyle/>
                    <a:p>
                      <a:r>
                        <a:rPr kumimoji="1" lang="ja-JP" altLang="en-US" sz="1600" dirty="0" smtClean="0">
                          <a:latin typeface="Meiryo UI" panose="020B0604030504040204" pitchFamily="50" charset="-128"/>
                          <a:ea typeface="Meiryo UI" panose="020B0604030504040204" pitchFamily="50" charset="-128"/>
                        </a:rPr>
                        <a:t>泉州地域（泉北・泉南）</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金属製品　</a:t>
                      </a:r>
                      <a:r>
                        <a:rPr kumimoji="1" lang="en-US" altLang="ja-JP" sz="1600" dirty="0" smtClean="0">
                          <a:latin typeface="Meiryo UI" panose="020B0604030504040204" pitchFamily="50" charset="-128"/>
                          <a:ea typeface="Meiryo UI" panose="020B0604030504040204" pitchFamily="50" charset="-128"/>
                        </a:rPr>
                        <a:t>【13.4</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rPr>
                        <a:t>2,999</a:t>
                      </a:r>
                      <a:r>
                        <a:rPr kumimoji="1" lang="ja-JP" altLang="en-US" sz="1600" dirty="0" smtClean="0">
                          <a:latin typeface="Meiryo UI" panose="020B0604030504040204" pitchFamily="50" charset="-128"/>
                          <a:ea typeface="Meiryo UI" panose="020B0604030504040204" pitchFamily="50" charset="-128"/>
                        </a:rPr>
                        <a:t>人）</a:t>
                      </a:r>
                      <a:endParaRPr kumimoji="1" lang="en-US" altLang="ja-JP" sz="1600" dirty="0" smtClean="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食料品　</a:t>
                      </a:r>
                      <a:r>
                        <a:rPr kumimoji="1" lang="en-US" altLang="ja-JP" sz="1600" dirty="0" smtClean="0">
                          <a:latin typeface="Meiryo UI" panose="020B0604030504040204" pitchFamily="50" charset="-128"/>
                          <a:ea typeface="Meiryo UI" panose="020B0604030504040204" pitchFamily="50" charset="-128"/>
                        </a:rPr>
                        <a:t>【13.1</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rPr>
                        <a:t>2,713</a:t>
                      </a:r>
                      <a:r>
                        <a:rPr kumimoji="1" lang="ja-JP" altLang="en-US" sz="1600" dirty="0" smtClean="0">
                          <a:latin typeface="Meiryo UI" panose="020B0604030504040204" pitchFamily="50" charset="-128"/>
                          <a:ea typeface="Meiryo UI" panose="020B0604030504040204" pitchFamily="50" charset="-128"/>
                        </a:rPr>
                        <a:t>人）</a:t>
                      </a:r>
                    </a:p>
                  </a:txBody>
                  <a:tcPr/>
                </a:tc>
                <a:tc>
                  <a:txBody>
                    <a:bodyPr/>
                    <a:lstStyle/>
                    <a:p>
                      <a:r>
                        <a:rPr kumimoji="1" lang="ja-JP" altLang="en-US" sz="1600" dirty="0" smtClean="0">
                          <a:latin typeface="Meiryo UI" panose="020B0604030504040204" pitchFamily="50" charset="-128"/>
                          <a:ea typeface="Meiryo UI" panose="020B0604030504040204" pitchFamily="50" charset="-128"/>
                        </a:rPr>
                        <a:t>生産用機械　</a:t>
                      </a:r>
                      <a:r>
                        <a:rPr kumimoji="1" lang="en-US" altLang="ja-JP" sz="1600" dirty="0" smtClean="0">
                          <a:latin typeface="Meiryo UI" panose="020B0604030504040204" pitchFamily="50" charset="-128"/>
                          <a:ea typeface="Meiryo UI" panose="020B0604030504040204" pitchFamily="50" charset="-128"/>
                        </a:rPr>
                        <a:t>【11.3</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rPr>
                        <a:t>1,049</a:t>
                      </a:r>
                      <a:r>
                        <a:rPr kumimoji="1" lang="ja-JP" altLang="en-US" sz="1600" dirty="0" smtClean="0">
                          <a:latin typeface="Meiryo UI" panose="020B0604030504040204" pitchFamily="50" charset="-128"/>
                          <a:ea typeface="Meiryo UI" panose="020B0604030504040204" pitchFamily="50" charset="-128"/>
                        </a:rPr>
                        <a:t>人）</a:t>
                      </a:r>
                      <a:endParaRPr kumimoji="1" lang="en-US" altLang="ja-JP" sz="16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27938391"/>
                  </a:ext>
                </a:extLst>
              </a:tr>
            </a:tbl>
          </a:graphicData>
        </a:graphic>
      </p:graphicFrame>
      <p:graphicFrame>
        <p:nvGraphicFramePr>
          <p:cNvPr id="21" name="グラフ 20"/>
          <p:cNvGraphicFramePr/>
          <p:nvPr>
            <p:extLst>
              <p:ext uri="{D42A27DB-BD31-4B8C-83A1-F6EECF244321}">
                <p14:modId xmlns:p14="http://schemas.microsoft.com/office/powerpoint/2010/main" val="1329653827"/>
              </p:ext>
            </p:extLst>
          </p:nvPr>
        </p:nvGraphicFramePr>
        <p:xfrm>
          <a:off x="379463" y="4699598"/>
          <a:ext cx="11479605" cy="20642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5487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V="1">
            <a:off x="2193701" y="2286847"/>
            <a:ext cx="8036417"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2193701" y="1825182"/>
            <a:ext cx="7182119" cy="461665"/>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１</a:t>
            </a:r>
            <a:r>
              <a:rPr lang="ja-JP" altLang="en-US" sz="2400" dirty="0" smtClean="0">
                <a:latin typeface="Meiryo UI" panose="020B0604030504040204" pitchFamily="50" charset="-128"/>
                <a:ea typeface="Meiryo UI" panose="020B0604030504040204" pitchFamily="50" charset="-128"/>
              </a:rPr>
              <a:t>．議論の進め方</a:t>
            </a:r>
            <a:endParaRPr lang="en-US" altLang="ja-JP" sz="2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2</a:t>
            </a:fld>
            <a:endParaRPr kumimoji="1" lang="ja-JP" altLang="en-US" dirty="0"/>
          </a:p>
        </p:txBody>
      </p:sp>
    </p:spTree>
    <p:extLst>
      <p:ext uri="{BB962C8B-B14F-4D97-AF65-F5344CB8AC3E}">
        <p14:creationId xmlns:p14="http://schemas.microsoft.com/office/powerpoint/2010/main" val="1539229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2062118672"/>
              </p:ext>
            </p:extLst>
          </p:nvPr>
        </p:nvGraphicFramePr>
        <p:xfrm>
          <a:off x="152400" y="1862957"/>
          <a:ext cx="7709023" cy="4755745"/>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20</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2473754"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３</a:t>
            </a:r>
            <a:r>
              <a:rPr lang="ja-JP" altLang="en-US" b="1" dirty="0" smtClean="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大阪府の産業状況</a:t>
            </a:r>
          </a:p>
        </p:txBody>
      </p:sp>
      <p:sp>
        <p:nvSpPr>
          <p:cNvPr id="17" name="テキスト ボックス 16"/>
          <p:cNvSpPr txBox="1"/>
          <p:nvPr/>
        </p:nvSpPr>
        <p:spPr>
          <a:xfrm>
            <a:off x="887506" y="1190164"/>
            <a:ext cx="11304494" cy="584775"/>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大阪府</a:t>
            </a:r>
            <a:r>
              <a:rPr lang="ja-JP" altLang="en-US" sz="1600" dirty="0" smtClean="0">
                <a:latin typeface="Meiryo UI" panose="020B0604030504040204" pitchFamily="50" charset="-128"/>
                <a:ea typeface="Meiryo UI" panose="020B0604030504040204" pitchFamily="50" charset="-128"/>
              </a:rPr>
              <a:t>の普通科高校</a:t>
            </a:r>
            <a:r>
              <a:rPr lang="ja-JP" altLang="en-US" sz="1600" b="1" dirty="0" smtClean="0">
                <a:latin typeface="Meiryo UI" panose="020B0604030504040204" pitchFamily="50" charset="-128"/>
                <a:ea typeface="Meiryo UI" panose="020B0604030504040204" pitchFamily="50" charset="-128"/>
              </a:rPr>
              <a:t>卒業者数は、</a:t>
            </a:r>
            <a:r>
              <a:rPr lang="en-US" altLang="ja-JP" sz="1600" b="1" dirty="0" smtClean="0">
                <a:latin typeface="Meiryo UI" panose="020B0604030504040204" pitchFamily="50" charset="-128"/>
                <a:ea typeface="Meiryo UI" panose="020B0604030504040204" pitchFamily="50" charset="-128"/>
              </a:rPr>
              <a:t>56</a:t>
            </a:r>
            <a:r>
              <a:rPr lang="en-US" altLang="ja-JP" sz="1600" b="1" dirty="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557</a:t>
            </a:r>
            <a:r>
              <a:rPr lang="ja-JP" altLang="en-US" sz="1600" b="1" dirty="0" smtClean="0">
                <a:latin typeface="Meiryo UI" panose="020B0604030504040204" pitchFamily="50" charset="-128"/>
                <a:ea typeface="Meiryo UI" panose="020B0604030504040204" pitchFamily="50" charset="-128"/>
              </a:rPr>
              <a:t>人</a:t>
            </a:r>
            <a:r>
              <a:rPr lang="ja-JP" altLang="en-US" sz="1600" dirty="0" smtClean="0">
                <a:latin typeface="Meiryo UI" panose="020B0604030504040204" pitchFamily="50" charset="-128"/>
                <a:ea typeface="Meiryo UI" panose="020B0604030504040204" pitchFamily="50" charset="-128"/>
              </a:rPr>
              <a:t>。うち、</a:t>
            </a:r>
            <a:r>
              <a:rPr lang="ja-JP" altLang="en-US" sz="1600" b="1" dirty="0" smtClean="0">
                <a:latin typeface="Meiryo UI" panose="020B0604030504040204" pitchFamily="50" charset="-128"/>
                <a:ea typeface="Meiryo UI" panose="020B0604030504040204" pitchFamily="50" charset="-128"/>
              </a:rPr>
              <a:t>就職者数は</a:t>
            </a:r>
            <a:r>
              <a:rPr lang="en-US" altLang="ja-JP" sz="1600" b="1" dirty="0" smtClean="0">
                <a:latin typeface="Meiryo UI" panose="020B0604030504040204" pitchFamily="50" charset="-128"/>
                <a:ea typeface="Meiryo UI" panose="020B0604030504040204" pitchFamily="50" charset="-128"/>
              </a:rPr>
              <a:t>3</a:t>
            </a:r>
            <a:r>
              <a:rPr lang="en-US" altLang="ja-JP" sz="1600" b="1" dirty="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512</a:t>
            </a:r>
            <a:r>
              <a:rPr lang="ja-JP" altLang="en-US" sz="1600" b="1" dirty="0" smtClean="0">
                <a:latin typeface="Meiryo UI" panose="020B0604030504040204" pitchFamily="50" charset="-128"/>
                <a:ea typeface="Meiryo UI" panose="020B0604030504040204" pitchFamily="50" charset="-128"/>
              </a:rPr>
              <a:t>人（</a:t>
            </a:r>
            <a:r>
              <a:rPr lang="en-US" altLang="ja-JP" sz="1600" b="1" dirty="0" smtClean="0">
                <a:latin typeface="Meiryo UI" panose="020B0604030504040204" pitchFamily="50" charset="-128"/>
                <a:ea typeface="Meiryo UI" panose="020B0604030504040204" pitchFamily="50" charset="-128"/>
              </a:rPr>
              <a:t>6.2</a:t>
            </a:r>
            <a:r>
              <a:rPr lang="ja-JP" altLang="en-US" sz="1600" b="1" dirty="0" smtClean="0">
                <a:latin typeface="Meiryo UI" panose="020B0604030504040204" pitchFamily="50" charset="-128"/>
                <a:ea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大阪府の</a:t>
            </a:r>
            <a:r>
              <a:rPr lang="ja-JP" altLang="en-US" sz="1600" dirty="0">
                <a:solidFill>
                  <a:prstClr val="black"/>
                </a:solidFill>
                <a:latin typeface="Meiryo UI" panose="020B0604030504040204" pitchFamily="50" charset="-128"/>
                <a:ea typeface="Meiryo UI" panose="020B0604030504040204" pitchFamily="50" charset="-128"/>
              </a:rPr>
              <a:t>専門高校（工業に関する学科）</a:t>
            </a:r>
            <a:r>
              <a:rPr lang="ja-JP" altLang="en-US" sz="1600" b="1" dirty="0" smtClean="0">
                <a:latin typeface="Meiryo UI" panose="020B0604030504040204" pitchFamily="50" charset="-128"/>
                <a:ea typeface="Meiryo UI" panose="020B0604030504040204" pitchFamily="50" charset="-128"/>
              </a:rPr>
              <a:t>卒業者数</a:t>
            </a:r>
            <a:r>
              <a:rPr lang="ja-JP" altLang="en-US" sz="1600" b="1" dirty="0">
                <a:latin typeface="Meiryo UI" panose="020B0604030504040204" pitchFamily="50" charset="-128"/>
                <a:ea typeface="Meiryo UI" panose="020B0604030504040204" pitchFamily="50" charset="-128"/>
              </a:rPr>
              <a:t>は</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4</a:t>
            </a:r>
            <a:r>
              <a:rPr lang="en-US" altLang="ja-JP" sz="1600" b="1" dirty="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037</a:t>
            </a:r>
            <a:r>
              <a:rPr lang="ja-JP" altLang="en-US" sz="1600" b="1" dirty="0" smtClean="0">
                <a:latin typeface="Meiryo UI" panose="020B0604030504040204" pitchFamily="50" charset="-128"/>
                <a:ea typeface="Meiryo UI" panose="020B0604030504040204" pitchFamily="50" charset="-128"/>
              </a:rPr>
              <a:t>人</a:t>
            </a:r>
            <a:r>
              <a:rPr lang="ja-JP" altLang="en-US" sz="1600" dirty="0">
                <a:latin typeface="Meiryo UI" panose="020B0604030504040204" pitchFamily="50" charset="-128"/>
                <a:ea typeface="Meiryo UI" panose="020B0604030504040204" pitchFamily="50" charset="-128"/>
              </a:rPr>
              <a:t>。うち、</a:t>
            </a:r>
            <a:r>
              <a:rPr lang="ja-JP" altLang="en-US" sz="1600" b="1" dirty="0">
                <a:latin typeface="Meiryo UI" panose="020B0604030504040204" pitchFamily="50" charset="-128"/>
                <a:ea typeface="Meiryo UI" panose="020B0604030504040204" pitchFamily="50" charset="-128"/>
              </a:rPr>
              <a:t>就職者数</a:t>
            </a:r>
            <a:r>
              <a:rPr lang="ja-JP" altLang="en-US" sz="1600" b="1" dirty="0" smtClean="0">
                <a:latin typeface="Meiryo UI" panose="020B0604030504040204" pitchFamily="50" charset="-128"/>
                <a:ea typeface="Meiryo UI" panose="020B0604030504040204" pitchFamily="50" charset="-128"/>
              </a:rPr>
              <a:t>は</a:t>
            </a:r>
            <a:r>
              <a:rPr lang="en-US" altLang="ja-JP" sz="1600" b="1" dirty="0" smtClean="0">
                <a:latin typeface="Meiryo UI" panose="020B0604030504040204" pitchFamily="50" charset="-128"/>
                <a:ea typeface="Meiryo UI" panose="020B0604030504040204" pitchFamily="50" charset="-128"/>
              </a:rPr>
              <a:t>2</a:t>
            </a:r>
            <a:r>
              <a:rPr lang="en-US" altLang="ja-JP" sz="1600" b="1" dirty="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515</a:t>
            </a:r>
            <a:r>
              <a:rPr lang="ja-JP" altLang="en-US" sz="1600" b="1" dirty="0" smtClean="0">
                <a:latin typeface="Meiryo UI" panose="020B0604030504040204" pitchFamily="50" charset="-128"/>
                <a:ea typeface="Meiryo UI" panose="020B0604030504040204" pitchFamily="50" charset="-128"/>
              </a:rPr>
              <a:t>人（</a:t>
            </a:r>
            <a:r>
              <a:rPr lang="en-US" altLang="ja-JP" sz="1600" b="1" dirty="0" smtClean="0">
                <a:latin typeface="Meiryo UI" panose="020B0604030504040204" pitchFamily="50" charset="-128"/>
                <a:ea typeface="Meiryo UI" panose="020B0604030504040204" pitchFamily="50" charset="-128"/>
              </a:rPr>
              <a:t>62.3</a:t>
            </a:r>
            <a:r>
              <a:rPr lang="ja-JP" altLang="en-US" sz="1600" b="1" dirty="0" smtClean="0">
                <a:latin typeface="Meiryo UI" panose="020B0604030504040204" pitchFamily="50" charset="-128"/>
                <a:ea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endParaRPr>
          </a:p>
        </p:txBody>
      </p:sp>
      <p:sp>
        <p:nvSpPr>
          <p:cNvPr id="18" name="額縁 17"/>
          <p:cNvSpPr/>
          <p:nvPr/>
        </p:nvSpPr>
        <p:spPr>
          <a:xfrm>
            <a:off x="1586206" y="645103"/>
            <a:ext cx="5137323"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普通科高校と専門高校（工業に関する学科）の就職者の状況</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13" name="テキスト ボックス 15"/>
          <p:cNvSpPr txBox="1"/>
          <p:nvPr/>
        </p:nvSpPr>
        <p:spPr>
          <a:xfrm>
            <a:off x="8162366" y="6618702"/>
            <a:ext cx="376639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200" dirty="0" smtClean="0">
                <a:solidFill>
                  <a:prstClr val="black"/>
                </a:solidFill>
                <a:latin typeface="Meiryo UI" panose="020B0604030504040204" pitchFamily="50" charset="-128"/>
                <a:ea typeface="Meiryo UI" panose="020B0604030504040204" pitchFamily="50" charset="-128"/>
              </a:rPr>
              <a:t>　（出典）文部科学省「令和</a:t>
            </a:r>
            <a:r>
              <a:rPr lang="en-US" altLang="ja-JP" sz="1200" dirty="0" smtClean="0">
                <a:solidFill>
                  <a:prstClr val="black"/>
                </a:solidFill>
                <a:latin typeface="Meiryo UI" panose="020B0604030504040204" pitchFamily="50" charset="-128"/>
                <a:ea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rPr>
              <a:t>年度学校</a:t>
            </a:r>
            <a:r>
              <a:rPr lang="ja-JP" altLang="en-US" sz="1200" dirty="0">
                <a:solidFill>
                  <a:prstClr val="black"/>
                </a:solidFill>
                <a:latin typeface="Meiryo UI" panose="020B0604030504040204" pitchFamily="50" charset="-128"/>
                <a:ea typeface="Meiryo UI" panose="020B0604030504040204" pitchFamily="50" charset="-128"/>
              </a:rPr>
              <a:t>基本</a:t>
            </a:r>
            <a:r>
              <a:rPr lang="ja-JP" altLang="en-US" sz="1200" dirty="0" smtClean="0">
                <a:solidFill>
                  <a:prstClr val="black"/>
                </a:solidFill>
                <a:latin typeface="Meiryo UI" panose="020B0604030504040204" pitchFamily="50" charset="-128"/>
                <a:ea typeface="Meiryo UI" panose="020B0604030504040204" pitchFamily="50" charset="-128"/>
              </a:rPr>
              <a:t>調査」</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5"/>
          <p:cNvSpPr txBox="1"/>
          <p:nvPr/>
        </p:nvSpPr>
        <p:spPr>
          <a:xfrm>
            <a:off x="498249" y="1838386"/>
            <a:ext cx="540327"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人</a:t>
            </a:r>
            <a:r>
              <a:rPr lang="en-US" altLang="ja-JP" sz="1200" dirty="0" smtClean="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972260" y="1862957"/>
            <a:ext cx="540327"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人</a:t>
            </a:r>
            <a:r>
              <a:rPr lang="en-US" altLang="ja-JP" sz="1200" dirty="0" smtClean="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3" name="正方形/長方形 2"/>
          <p:cNvSpPr/>
          <p:nvPr/>
        </p:nvSpPr>
        <p:spPr>
          <a:xfrm>
            <a:off x="4936881" y="2402196"/>
            <a:ext cx="553117" cy="41395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右矢印 3"/>
          <p:cNvSpPr/>
          <p:nvPr/>
        </p:nvSpPr>
        <p:spPr>
          <a:xfrm>
            <a:off x="5565808" y="2324622"/>
            <a:ext cx="2418943" cy="540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生産工程従事者の内訳</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2989263185"/>
              </p:ext>
            </p:extLst>
          </p:nvPr>
        </p:nvGraphicFramePr>
        <p:xfrm>
          <a:off x="7972260" y="1838386"/>
          <a:ext cx="3991972" cy="47803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0947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V="1">
            <a:off x="2193701" y="2286847"/>
            <a:ext cx="8036417"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2193701" y="1825182"/>
            <a:ext cx="7182119" cy="461665"/>
          </a:xfrm>
          <a:prstGeom prst="rect">
            <a:avLst/>
          </a:prstGeom>
        </p:spPr>
        <p:txBody>
          <a:bodyPr wrap="square">
            <a:spAutoFit/>
          </a:bodyPr>
          <a:lstStyle/>
          <a:p>
            <a:r>
              <a:rPr lang="en-US" altLang="ja-JP" sz="2400" dirty="0" smtClean="0">
                <a:latin typeface="Meiryo UI" panose="020B0604030504040204" pitchFamily="50" charset="-128"/>
                <a:ea typeface="Meiryo UI" panose="020B0604030504040204" pitchFamily="50" charset="-128"/>
              </a:rPr>
              <a:t>4</a:t>
            </a:r>
            <a:r>
              <a:rPr lang="ja-JP" altLang="en-US" sz="2400" dirty="0" err="1"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工業系高校の状況と教育内容（再掲含む）</a:t>
            </a:r>
            <a:endParaRPr lang="en-US" altLang="ja-JP" sz="2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21</a:t>
            </a:fld>
            <a:endParaRPr kumimoji="1" lang="ja-JP" altLang="en-US" dirty="0"/>
          </a:p>
        </p:txBody>
      </p:sp>
    </p:spTree>
    <p:extLst>
      <p:ext uri="{BB962C8B-B14F-4D97-AF65-F5344CB8AC3E}">
        <p14:creationId xmlns:p14="http://schemas.microsoft.com/office/powerpoint/2010/main" val="2859550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 26"/>
          <p:cNvGraphicFramePr>
            <a:graphicFrameLocks noGrp="1"/>
          </p:cNvGraphicFramePr>
          <p:nvPr>
            <p:extLst/>
          </p:nvPr>
        </p:nvGraphicFramePr>
        <p:xfrm>
          <a:off x="412618" y="854842"/>
          <a:ext cx="11304006" cy="5086410"/>
        </p:xfrm>
        <a:graphic>
          <a:graphicData uri="http://schemas.openxmlformats.org/drawingml/2006/table">
            <a:tbl>
              <a:tblPr firstRow="1" bandRow="1">
                <a:tableStyleId>{5C22544A-7EE6-4342-B048-85BDC9FD1C3A}</a:tableStyleId>
              </a:tblPr>
              <a:tblGrid>
                <a:gridCol w="807429">
                  <a:extLst>
                    <a:ext uri="{9D8B030D-6E8A-4147-A177-3AD203B41FA5}">
                      <a16:colId xmlns:a16="http://schemas.microsoft.com/office/drawing/2014/main" val="1913695633"/>
                    </a:ext>
                  </a:extLst>
                </a:gridCol>
                <a:gridCol w="807429">
                  <a:extLst>
                    <a:ext uri="{9D8B030D-6E8A-4147-A177-3AD203B41FA5}">
                      <a16:colId xmlns:a16="http://schemas.microsoft.com/office/drawing/2014/main" val="1266835909"/>
                    </a:ext>
                  </a:extLst>
                </a:gridCol>
                <a:gridCol w="807429">
                  <a:extLst>
                    <a:ext uri="{9D8B030D-6E8A-4147-A177-3AD203B41FA5}">
                      <a16:colId xmlns:a16="http://schemas.microsoft.com/office/drawing/2014/main" val="3466517781"/>
                    </a:ext>
                  </a:extLst>
                </a:gridCol>
                <a:gridCol w="807429">
                  <a:extLst>
                    <a:ext uri="{9D8B030D-6E8A-4147-A177-3AD203B41FA5}">
                      <a16:colId xmlns:a16="http://schemas.microsoft.com/office/drawing/2014/main" val="843724123"/>
                    </a:ext>
                  </a:extLst>
                </a:gridCol>
                <a:gridCol w="807429">
                  <a:extLst>
                    <a:ext uri="{9D8B030D-6E8A-4147-A177-3AD203B41FA5}">
                      <a16:colId xmlns:a16="http://schemas.microsoft.com/office/drawing/2014/main" val="1408518909"/>
                    </a:ext>
                  </a:extLst>
                </a:gridCol>
                <a:gridCol w="807429">
                  <a:extLst>
                    <a:ext uri="{9D8B030D-6E8A-4147-A177-3AD203B41FA5}">
                      <a16:colId xmlns:a16="http://schemas.microsoft.com/office/drawing/2014/main" val="58205222"/>
                    </a:ext>
                  </a:extLst>
                </a:gridCol>
                <a:gridCol w="807429">
                  <a:extLst>
                    <a:ext uri="{9D8B030D-6E8A-4147-A177-3AD203B41FA5}">
                      <a16:colId xmlns:a16="http://schemas.microsoft.com/office/drawing/2014/main" val="1682970929"/>
                    </a:ext>
                  </a:extLst>
                </a:gridCol>
                <a:gridCol w="807429">
                  <a:extLst>
                    <a:ext uri="{9D8B030D-6E8A-4147-A177-3AD203B41FA5}">
                      <a16:colId xmlns:a16="http://schemas.microsoft.com/office/drawing/2014/main" val="4158884144"/>
                    </a:ext>
                  </a:extLst>
                </a:gridCol>
                <a:gridCol w="807429">
                  <a:extLst>
                    <a:ext uri="{9D8B030D-6E8A-4147-A177-3AD203B41FA5}">
                      <a16:colId xmlns:a16="http://schemas.microsoft.com/office/drawing/2014/main" val="1017655260"/>
                    </a:ext>
                  </a:extLst>
                </a:gridCol>
                <a:gridCol w="807429">
                  <a:extLst>
                    <a:ext uri="{9D8B030D-6E8A-4147-A177-3AD203B41FA5}">
                      <a16:colId xmlns:a16="http://schemas.microsoft.com/office/drawing/2014/main" val="1538035958"/>
                    </a:ext>
                  </a:extLst>
                </a:gridCol>
                <a:gridCol w="807429">
                  <a:extLst>
                    <a:ext uri="{9D8B030D-6E8A-4147-A177-3AD203B41FA5}">
                      <a16:colId xmlns:a16="http://schemas.microsoft.com/office/drawing/2014/main" val="476594182"/>
                    </a:ext>
                  </a:extLst>
                </a:gridCol>
                <a:gridCol w="807429">
                  <a:extLst>
                    <a:ext uri="{9D8B030D-6E8A-4147-A177-3AD203B41FA5}">
                      <a16:colId xmlns:a16="http://schemas.microsoft.com/office/drawing/2014/main" val="2316316088"/>
                    </a:ext>
                  </a:extLst>
                </a:gridCol>
                <a:gridCol w="807429">
                  <a:extLst>
                    <a:ext uri="{9D8B030D-6E8A-4147-A177-3AD203B41FA5}">
                      <a16:colId xmlns:a16="http://schemas.microsoft.com/office/drawing/2014/main" val="627770142"/>
                    </a:ext>
                  </a:extLst>
                </a:gridCol>
                <a:gridCol w="807429">
                  <a:extLst>
                    <a:ext uri="{9D8B030D-6E8A-4147-A177-3AD203B41FA5}">
                      <a16:colId xmlns:a16="http://schemas.microsoft.com/office/drawing/2014/main" val="618369124"/>
                    </a:ext>
                  </a:extLst>
                </a:gridCol>
              </a:tblGrid>
              <a:tr h="553695">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茨木</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工科</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今宮</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工科</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淀川</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工科</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西野田</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工科</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堺工科</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藤井寺</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工科</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城東</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工科</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布施</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工科</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佐野</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工科</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都島</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工業</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泉尾</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工業</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東淀</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工業</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生野</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工業</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5019501"/>
                  </a:ext>
                </a:extLst>
              </a:tr>
              <a:tr h="332217">
                <a:tc>
                  <a:txBody>
                    <a:bodyPr/>
                    <a:lstStyle/>
                    <a:p>
                      <a:pPr algn="ctr"/>
                      <a:r>
                        <a:rPr kumimoji="1" lang="ja-JP" altLang="en-US" sz="1200" b="1" dirty="0" smtClean="0">
                          <a:latin typeface="Meiryo UI" panose="020B0604030504040204" pitchFamily="50" charset="-128"/>
                          <a:ea typeface="Meiryo UI" panose="020B0604030504040204" pitchFamily="50" charset="-128"/>
                        </a:rPr>
                        <a:t>所在地</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茨木市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西成区</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旭区</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福島区</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堺市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藤井寺市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東大阪市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東大阪市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泉佐野市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都島区</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大正区</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淀川区</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生野区</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41120151"/>
                  </a:ext>
                </a:extLst>
              </a:tr>
              <a:tr h="2104040">
                <a:tc>
                  <a:txBody>
                    <a:bodyPr/>
                    <a:lstStyle/>
                    <a:p>
                      <a:pPr algn="ctr"/>
                      <a:r>
                        <a:rPr kumimoji="1" lang="ja-JP" altLang="en-US" sz="1200" b="1" dirty="0" smtClean="0">
                          <a:latin typeface="Meiryo UI" panose="020B0604030504040204" pitchFamily="50" charset="-128"/>
                          <a:ea typeface="Meiryo UI" panose="020B0604030504040204" pitchFamily="50" charset="-128"/>
                        </a:rPr>
                        <a:t>駅からの</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距離</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r>
                        <a:rPr kumimoji="1" lang="en-US" altLang="ja-JP" sz="1200" dirty="0" smtClean="0">
                          <a:latin typeface="Meiryo UI" panose="020B0604030504040204" pitchFamily="50" charset="-128"/>
                          <a:ea typeface="Meiryo UI" panose="020B0604030504040204" pitchFamily="50" charset="-128"/>
                        </a:rPr>
                        <a:t>JR</a:t>
                      </a:r>
                      <a:r>
                        <a:rPr kumimoji="1" lang="ja-JP" altLang="en-US" sz="1200" dirty="0" smtClean="0">
                          <a:latin typeface="Meiryo UI" panose="020B0604030504040204" pitchFamily="50" charset="-128"/>
                          <a:ea typeface="Meiryo UI" panose="020B0604030504040204" pitchFamily="50" charset="-128"/>
                        </a:rPr>
                        <a:t>京都線 茨木駅</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rPr>
                        <a:t>阪急京都線 茨木市駅</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smtClean="0">
                          <a:latin typeface="Meiryo UI" panose="020B0604030504040204" pitchFamily="50" charset="-128"/>
                          <a:ea typeface="Meiryo UI" panose="020B0604030504040204" pitchFamily="50" charset="-128"/>
                        </a:rPr>
                        <a:t>JR</a:t>
                      </a:r>
                      <a:r>
                        <a:rPr kumimoji="1" lang="ja-JP" altLang="en-US" sz="1200" dirty="0" smtClean="0">
                          <a:latin typeface="Meiryo UI" panose="020B0604030504040204" pitchFamily="50" charset="-128"/>
                          <a:ea typeface="Meiryo UI" panose="020B0604030504040204" pitchFamily="50" charset="-128"/>
                        </a:rPr>
                        <a:t>環状線・南海線 新今宮駅</a:t>
                      </a:r>
                      <a:r>
                        <a:rPr kumimoji="1" lang="en-US" altLang="ja-JP" sz="1200" dirty="0" smtClean="0">
                          <a:latin typeface="Meiryo UI" panose="020B0604030504040204" pitchFamily="50" charset="-128"/>
                          <a:ea typeface="Meiryo UI" panose="020B0604030504040204" pitchFamily="50" charset="-128"/>
                        </a:rPr>
                        <a:t>(0.4</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rPr>
                        <a:t>メトロ御堂筋線動物園前駅</a:t>
                      </a:r>
                      <a:r>
                        <a:rPr kumimoji="1" lang="en-US" altLang="ja-JP" sz="1200" dirty="0" smtClean="0">
                          <a:latin typeface="Meiryo UI" panose="020B0604030504040204" pitchFamily="50" charset="-128"/>
                          <a:ea typeface="Meiryo UI" panose="020B0604030504040204" pitchFamily="50" charset="-128"/>
                        </a:rPr>
                        <a:t>(0.6</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p>
                  </a:txBody>
                  <a:tcPr/>
                </a:tc>
                <a:tc>
                  <a:txBody>
                    <a:bodyPr/>
                    <a:lstStyle/>
                    <a:p>
                      <a:r>
                        <a:rPr kumimoji="1" lang="ja-JP" altLang="en-US" sz="1200" dirty="0" smtClean="0">
                          <a:latin typeface="Meiryo UI" panose="020B0604030504040204" pitchFamily="50" charset="-128"/>
                          <a:ea typeface="Meiryo UI" panose="020B0604030504040204" pitchFamily="50" charset="-128"/>
                        </a:rPr>
                        <a:t>京阪</a:t>
                      </a:r>
                      <a:r>
                        <a:rPr kumimoji="1" lang="ja-JP" altLang="en-US" sz="1200" smtClean="0">
                          <a:latin typeface="Meiryo UI" panose="020B0604030504040204" pitchFamily="50" charset="-128"/>
                          <a:ea typeface="Meiryo UI" panose="020B0604030504040204" pitchFamily="50" charset="-128"/>
                        </a:rPr>
                        <a:t>本線</a:t>
                      </a:r>
                      <a:r>
                        <a:rPr kumimoji="1" lang="ja-JP" altLang="en-US" sz="1200" baseline="0" smtClean="0">
                          <a:latin typeface="Meiryo UI" panose="020B0604030504040204" pitchFamily="50" charset="-128"/>
                          <a:ea typeface="Meiryo UI" panose="020B0604030504040204" pitchFamily="50" charset="-128"/>
                        </a:rPr>
                        <a:t> 守口市駅</a:t>
                      </a:r>
                      <a:r>
                        <a:rPr kumimoji="1" lang="en-US" altLang="ja-JP" sz="1200" baseline="0" smtClean="0">
                          <a:latin typeface="Meiryo UI" panose="020B0604030504040204" pitchFamily="50" charset="-128"/>
                          <a:ea typeface="Meiryo UI" panose="020B0604030504040204" pitchFamily="50" charset="-128"/>
                        </a:rPr>
                        <a:t>(0.5</a:t>
                      </a:r>
                      <a:r>
                        <a:rPr kumimoji="1" lang="ja-JP" altLang="en-US" sz="1200" baseline="0" dirty="0" smtClean="0">
                          <a:latin typeface="Meiryo UI" panose="020B0604030504040204" pitchFamily="50" charset="-128"/>
                          <a:ea typeface="Meiryo UI" panose="020B0604030504040204" pitchFamily="50" charset="-128"/>
                        </a:rPr>
                        <a:t>㎞</a:t>
                      </a:r>
                      <a:r>
                        <a:rPr kumimoji="1" lang="en-US" altLang="ja-JP" sz="1200" baseline="0" dirty="0" smtClean="0">
                          <a:latin typeface="Meiryo UI" panose="020B0604030504040204" pitchFamily="50" charset="-128"/>
                          <a:ea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rPr>
                        <a:t>メトロ谷町</a:t>
                      </a:r>
                      <a:r>
                        <a:rPr kumimoji="1" lang="ja-JP" altLang="en-US" sz="1200" smtClean="0">
                          <a:latin typeface="Meiryo UI" panose="020B0604030504040204" pitchFamily="50" charset="-128"/>
                          <a:ea typeface="Meiryo UI" panose="020B0604030504040204" pitchFamily="50" charset="-128"/>
                        </a:rPr>
                        <a:t>線 守口駅</a:t>
                      </a:r>
                      <a:r>
                        <a:rPr kumimoji="1" lang="en-US" altLang="ja-JP" sz="1200" smtClean="0">
                          <a:latin typeface="Meiryo UI" panose="020B0604030504040204" pitchFamily="50" charset="-128"/>
                          <a:ea typeface="Meiryo UI" panose="020B0604030504040204" pitchFamily="50" charset="-128"/>
                        </a:rPr>
                        <a:t>(0.3</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smtClean="0">
                          <a:latin typeface="Meiryo UI" panose="020B0604030504040204" pitchFamily="50" charset="-128"/>
                          <a:ea typeface="Meiryo UI" panose="020B0604030504040204" pitchFamily="50" charset="-128"/>
                        </a:rPr>
                        <a:t>JR</a:t>
                      </a:r>
                      <a:r>
                        <a:rPr kumimoji="1" lang="ja-JP" altLang="en-US" sz="1200" dirty="0" smtClean="0">
                          <a:latin typeface="Meiryo UI" panose="020B0604030504040204" pitchFamily="50" charset="-128"/>
                          <a:ea typeface="Meiryo UI" panose="020B0604030504040204" pitchFamily="50" charset="-128"/>
                        </a:rPr>
                        <a:t>環状</a:t>
                      </a:r>
                      <a:r>
                        <a:rPr kumimoji="1" lang="ja-JP" altLang="en-US" sz="1200" smtClean="0">
                          <a:latin typeface="Meiryo UI" panose="020B0604030504040204" pitchFamily="50" charset="-128"/>
                          <a:ea typeface="Meiryo UI" panose="020B0604030504040204" pitchFamily="50" charset="-128"/>
                        </a:rPr>
                        <a:t>線 野田駅</a:t>
                      </a:r>
                      <a:r>
                        <a:rPr kumimoji="1" lang="en-US" altLang="ja-JP" sz="1200" smtClean="0">
                          <a:latin typeface="Meiryo UI" panose="020B0604030504040204" pitchFamily="50" charset="-128"/>
                          <a:ea typeface="Meiryo UI" panose="020B0604030504040204" pitchFamily="50" charset="-128"/>
                        </a:rPr>
                        <a:t>(0.6</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メトロ千日前線 野田</a:t>
                      </a:r>
                      <a:r>
                        <a:rPr kumimoji="1" lang="ja-JP" altLang="en-US" sz="1200" smtClean="0">
                          <a:latin typeface="Meiryo UI" panose="020B0604030504040204" pitchFamily="50" charset="-128"/>
                          <a:ea typeface="Meiryo UI" panose="020B0604030504040204" pitchFamily="50" charset="-128"/>
                        </a:rPr>
                        <a:t>阪神駅</a:t>
                      </a:r>
                      <a:r>
                        <a:rPr kumimoji="1" lang="en-US" altLang="ja-JP" sz="1200" smtClean="0">
                          <a:latin typeface="Meiryo UI" panose="020B0604030504040204" pitchFamily="50" charset="-128"/>
                          <a:ea typeface="Meiryo UI" panose="020B0604030504040204" pitchFamily="50" charset="-128"/>
                        </a:rPr>
                        <a:t>(0.4</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smtClean="0">
                        <a:latin typeface="Meiryo UI" panose="020B0604030504040204" pitchFamily="50" charset="-128"/>
                        <a:ea typeface="Meiryo UI" panose="020B0604030504040204" pitchFamily="50" charset="-128"/>
                      </a:endParaRPr>
                    </a:p>
                  </a:txBody>
                  <a:tcPr/>
                </a:tc>
                <a:tc>
                  <a:txBody>
                    <a:bodyPr/>
                    <a:lstStyle/>
                    <a:p>
                      <a:r>
                        <a:rPr kumimoji="1" lang="en-US" altLang="ja-JP" sz="1200" dirty="0" smtClean="0">
                          <a:latin typeface="Meiryo UI" panose="020B0604030504040204" pitchFamily="50" charset="-128"/>
                          <a:ea typeface="Meiryo UI" panose="020B0604030504040204" pitchFamily="50" charset="-128"/>
                        </a:rPr>
                        <a:t>JR</a:t>
                      </a:r>
                      <a:r>
                        <a:rPr kumimoji="1" lang="ja-JP" altLang="en-US" sz="1200" dirty="0" smtClean="0">
                          <a:latin typeface="Meiryo UI" panose="020B0604030504040204" pitchFamily="50" charset="-128"/>
                          <a:ea typeface="Meiryo UI" panose="020B0604030504040204" pitchFamily="50" charset="-128"/>
                        </a:rPr>
                        <a:t>阪和線 百舌鳥駅</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p>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近鉄南大阪</a:t>
                      </a:r>
                      <a:r>
                        <a:rPr kumimoji="1" lang="ja-JP" altLang="en-US" sz="1200" smtClean="0">
                          <a:latin typeface="Meiryo UI" panose="020B0604030504040204" pitchFamily="50" charset="-128"/>
                          <a:ea typeface="Meiryo UI" panose="020B0604030504040204" pitchFamily="50" charset="-128"/>
                        </a:rPr>
                        <a:t>線 藤井寺駅</a:t>
                      </a:r>
                      <a:r>
                        <a:rPr kumimoji="1" lang="en-US" altLang="ja-JP" sz="1200" smtClean="0">
                          <a:latin typeface="Meiryo UI" panose="020B0604030504040204" pitchFamily="50" charset="-128"/>
                          <a:ea typeface="Meiryo UI" panose="020B0604030504040204" pitchFamily="50" charset="-128"/>
                        </a:rPr>
                        <a:t>(0.7</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smtClean="0">
                          <a:latin typeface="Meiryo UI" panose="020B0604030504040204" pitchFamily="50" charset="-128"/>
                          <a:ea typeface="Meiryo UI" panose="020B0604030504040204" pitchFamily="50" charset="-128"/>
                        </a:rPr>
                        <a:t>JR</a:t>
                      </a:r>
                      <a:r>
                        <a:rPr kumimoji="1" lang="ja-JP" altLang="en-US" sz="1200" dirty="0" smtClean="0">
                          <a:latin typeface="Meiryo UI" panose="020B0604030504040204" pitchFamily="50" charset="-128"/>
                          <a:ea typeface="Meiryo UI" panose="020B0604030504040204" pitchFamily="50" charset="-128"/>
                        </a:rPr>
                        <a:t>学研都市線 </a:t>
                      </a:r>
                      <a:r>
                        <a:rPr kumimoji="1" lang="ja-JP" altLang="en-US" sz="1200" smtClean="0">
                          <a:latin typeface="Meiryo UI" panose="020B0604030504040204" pitchFamily="50" charset="-128"/>
                          <a:ea typeface="Meiryo UI" panose="020B0604030504040204" pitchFamily="50" charset="-128"/>
                        </a:rPr>
                        <a:t>鴻池新田駅</a:t>
                      </a:r>
                      <a:r>
                        <a:rPr kumimoji="1" lang="en-US" altLang="ja-JP" sz="1200" smtClean="0">
                          <a:latin typeface="Meiryo UI" panose="020B0604030504040204" pitchFamily="50" charset="-128"/>
                          <a:ea typeface="Meiryo UI" panose="020B0604030504040204" pitchFamily="50" charset="-128"/>
                        </a:rPr>
                        <a:t>(0.3</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近鉄奈良</a:t>
                      </a:r>
                      <a:r>
                        <a:rPr kumimoji="1" lang="ja-JP" altLang="en-US" sz="1200" smtClean="0">
                          <a:latin typeface="Meiryo UI" panose="020B0604030504040204" pitchFamily="50" charset="-128"/>
                          <a:ea typeface="Meiryo UI" panose="020B0604030504040204" pitchFamily="50" charset="-128"/>
                        </a:rPr>
                        <a:t>線 八戸ノ里駅</a:t>
                      </a:r>
                      <a:r>
                        <a:rPr kumimoji="1" lang="en-US" altLang="ja-JP" sz="120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rPr>
                        <a:t>近鉄大阪</a:t>
                      </a:r>
                      <a:r>
                        <a:rPr kumimoji="1" lang="ja-JP" altLang="en-US" sz="1200" smtClean="0">
                          <a:latin typeface="Meiryo UI" panose="020B0604030504040204" pitchFamily="50" charset="-128"/>
                          <a:ea typeface="Meiryo UI" panose="020B0604030504040204" pitchFamily="50" charset="-128"/>
                        </a:rPr>
                        <a:t>線 長瀬駅</a:t>
                      </a:r>
                      <a:r>
                        <a:rPr kumimoji="1" lang="en-US" altLang="ja-JP" sz="120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南海</a:t>
                      </a:r>
                      <a:r>
                        <a:rPr kumimoji="1" lang="ja-JP" altLang="en-US" sz="1200" smtClean="0">
                          <a:latin typeface="Meiryo UI" panose="020B0604030504040204" pitchFamily="50" charset="-128"/>
                          <a:ea typeface="Meiryo UI" panose="020B0604030504040204" pitchFamily="50" charset="-128"/>
                        </a:rPr>
                        <a:t>本線 泉佐野駅</a:t>
                      </a:r>
                      <a:r>
                        <a:rPr kumimoji="1" lang="en-US" altLang="ja-JP" sz="1200" smtClean="0">
                          <a:latin typeface="Meiryo UI" panose="020B0604030504040204" pitchFamily="50" charset="-128"/>
                          <a:ea typeface="Meiryo UI" panose="020B0604030504040204" pitchFamily="50" charset="-128"/>
                        </a:rPr>
                        <a:t>(0.5</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p>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メトロ谷町</a:t>
                      </a:r>
                      <a:r>
                        <a:rPr kumimoji="1" lang="ja-JP" altLang="en-US" sz="1200" smtClean="0">
                          <a:latin typeface="Meiryo UI" panose="020B0604030504040204" pitchFamily="50" charset="-128"/>
                          <a:ea typeface="Meiryo UI" panose="020B0604030504040204" pitchFamily="50" charset="-128"/>
                        </a:rPr>
                        <a:t>線 都島駅</a:t>
                      </a:r>
                      <a:r>
                        <a:rPr kumimoji="1" lang="en-US" altLang="ja-JP" sz="1200" smtClean="0">
                          <a:latin typeface="Meiryo UI" panose="020B0604030504040204" pitchFamily="50" charset="-128"/>
                          <a:ea typeface="Meiryo UI" panose="020B0604030504040204" pitchFamily="50" charset="-128"/>
                        </a:rPr>
                        <a:t>(0.1</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p>
                    <a:p>
                      <a:r>
                        <a:rPr kumimoji="1" lang="en-US" altLang="ja-JP" sz="1200" dirty="0" smtClean="0">
                          <a:latin typeface="Meiryo UI" panose="020B0604030504040204" pitchFamily="50" charset="-128"/>
                          <a:ea typeface="Meiryo UI" panose="020B0604030504040204" pitchFamily="50" charset="-128"/>
                        </a:rPr>
                        <a:t>JR</a:t>
                      </a:r>
                      <a:r>
                        <a:rPr kumimoji="1" lang="ja-JP" altLang="en-US" sz="1200" dirty="0" smtClean="0">
                          <a:latin typeface="Meiryo UI" panose="020B0604030504040204" pitchFamily="50" charset="-128"/>
                          <a:ea typeface="Meiryo UI" panose="020B0604030504040204" pitchFamily="50" charset="-128"/>
                        </a:rPr>
                        <a:t>環状</a:t>
                      </a:r>
                      <a:r>
                        <a:rPr kumimoji="1" lang="ja-JP" altLang="en-US" sz="1200" smtClean="0">
                          <a:latin typeface="Meiryo UI" panose="020B0604030504040204" pitchFamily="50" charset="-128"/>
                          <a:ea typeface="Meiryo UI" panose="020B0604030504040204" pitchFamily="50" charset="-128"/>
                        </a:rPr>
                        <a:t>線 桜ノ宮駅</a:t>
                      </a:r>
                      <a:r>
                        <a:rPr kumimoji="1" lang="en-US" altLang="ja-JP" sz="1200" smtClean="0">
                          <a:latin typeface="Meiryo UI" panose="020B0604030504040204" pitchFamily="50" charset="-128"/>
                          <a:ea typeface="Meiryo UI" panose="020B0604030504040204" pitchFamily="50" charset="-128"/>
                        </a:rPr>
                        <a:t>(0.1</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smtClean="0">
                          <a:latin typeface="Meiryo UI" panose="020B0604030504040204" pitchFamily="50" charset="-128"/>
                          <a:ea typeface="Meiryo UI" panose="020B0604030504040204" pitchFamily="50" charset="-128"/>
                        </a:rPr>
                        <a:t>JR</a:t>
                      </a:r>
                      <a:r>
                        <a:rPr kumimoji="1" lang="ja-JP" altLang="en-US" sz="1200" dirty="0" smtClean="0">
                          <a:latin typeface="Meiryo UI" panose="020B0604030504040204" pitchFamily="50" charset="-128"/>
                          <a:ea typeface="Meiryo UI" panose="020B0604030504040204" pitchFamily="50" charset="-128"/>
                        </a:rPr>
                        <a:t>環状</a:t>
                      </a:r>
                      <a:r>
                        <a:rPr kumimoji="1" lang="ja-JP" altLang="en-US" sz="1200" smtClean="0">
                          <a:latin typeface="Meiryo UI" panose="020B0604030504040204" pitchFamily="50" charset="-128"/>
                          <a:ea typeface="Meiryo UI" panose="020B0604030504040204" pitchFamily="50" charset="-128"/>
                        </a:rPr>
                        <a:t>線</a:t>
                      </a:r>
                      <a:r>
                        <a:rPr kumimoji="1" lang="ja-JP" altLang="en-US" sz="1200" baseline="0" smtClean="0">
                          <a:latin typeface="Meiryo UI" panose="020B0604030504040204" pitchFamily="50" charset="-128"/>
                          <a:ea typeface="Meiryo UI" panose="020B0604030504040204" pitchFamily="50" charset="-128"/>
                        </a:rPr>
                        <a:t> 大正駅</a:t>
                      </a:r>
                      <a:r>
                        <a:rPr kumimoji="1" lang="en-US" altLang="ja-JP" sz="1200" baseline="0" smtClean="0">
                          <a:latin typeface="Meiryo UI" panose="020B0604030504040204" pitchFamily="50" charset="-128"/>
                          <a:ea typeface="Meiryo UI" panose="020B0604030504040204" pitchFamily="50" charset="-128"/>
                        </a:rPr>
                        <a:t>(1.8</a:t>
                      </a:r>
                      <a:r>
                        <a:rPr kumimoji="1" lang="ja-JP" altLang="en-US" sz="1200" baseline="0" dirty="0" smtClean="0">
                          <a:latin typeface="Meiryo UI" panose="020B0604030504040204" pitchFamily="50" charset="-128"/>
                          <a:ea typeface="Meiryo UI" panose="020B0604030504040204" pitchFamily="50" charset="-128"/>
                        </a:rPr>
                        <a:t>㎞</a:t>
                      </a:r>
                      <a:r>
                        <a:rPr kumimoji="1" lang="en-US" altLang="ja-JP" sz="1200" baseline="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smtClean="0">
                          <a:latin typeface="Meiryo UI" panose="020B0604030504040204" pitchFamily="50" charset="-128"/>
                          <a:ea typeface="Meiryo UI" panose="020B0604030504040204" pitchFamily="50" charset="-128"/>
                        </a:rPr>
                        <a:t>JR</a:t>
                      </a:r>
                      <a:r>
                        <a:rPr kumimoji="1" lang="ja-JP" altLang="en-US" sz="1200" dirty="0" smtClean="0">
                          <a:latin typeface="Meiryo UI" panose="020B0604030504040204" pitchFamily="50" charset="-128"/>
                          <a:ea typeface="Meiryo UI" panose="020B0604030504040204" pitchFamily="50" charset="-128"/>
                        </a:rPr>
                        <a:t>東西線 </a:t>
                      </a:r>
                      <a:r>
                        <a:rPr kumimoji="1" lang="ja-JP" altLang="en-US" sz="1200" smtClean="0">
                          <a:latin typeface="Meiryo UI" panose="020B0604030504040204" pitchFamily="50" charset="-128"/>
                          <a:ea typeface="Meiryo UI" panose="020B0604030504040204" pitchFamily="50" charset="-128"/>
                        </a:rPr>
                        <a:t>加島駅</a:t>
                      </a:r>
                      <a:r>
                        <a:rPr kumimoji="1" lang="en-US" altLang="ja-JP" sz="1200" smtClean="0">
                          <a:latin typeface="Meiryo UI" panose="020B0604030504040204" pitchFamily="50" charset="-128"/>
                          <a:ea typeface="Meiryo UI" panose="020B0604030504040204" pitchFamily="50" charset="-128"/>
                        </a:rPr>
                        <a:t>(0.8</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smtClean="0">
                          <a:latin typeface="Meiryo UI" panose="020B0604030504040204" pitchFamily="50" charset="-128"/>
                          <a:ea typeface="Meiryo UI" panose="020B0604030504040204" pitchFamily="50" charset="-128"/>
                        </a:rPr>
                        <a:t>JR</a:t>
                      </a:r>
                      <a:r>
                        <a:rPr kumimoji="1" lang="ja-JP" altLang="en-US" sz="1200" dirty="0" smtClean="0">
                          <a:latin typeface="Meiryo UI" panose="020B0604030504040204" pitchFamily="50" charset="-128"/>
                          <a:ea typeface="Meiryo UI" panose="020B0604030504040204" pitchFamily="50" charset="-128"/>
                        </a:rPr>
                        <a:t>環状線 寺田町駅</a:t>
                      </a:r>
                      <a:r>
                        <a:rPr kumimoji="1" lang="en-US" altLang="ja-JP" sz="1200" dirty="0" smtClean="0">
                          <a:latin typeface="Meiryo UI" panose="020B0604030504040204" pitchFamily="50" charset="-128"/>
                          <a:ea typeface="Meiryo UI" panose="020B0604030504040204" pitchFamily="50" charset="-128"/>
                        </a:rPr>
                        <a:t>(0.8</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88174611"/>
                  </a:ext>
                </a:extLst>
              </a:tr>
              <a:tr h="498325">
                <a:tc>
                  <a:txBody>
                    <a:bodyPr/>
                    <a:lstStyle/>
                    <a:p>
                      <a:pPr algn="ctr"/>
                      <a:r>
                        <a:rPr kumimoji="1" lang="en-US" altLang="ja-JP" sz="1200" b="1" dirty="0" smtClean="0">
                          <a:latin typeface="Meiryo UI" panose="020B0604030504040204" pitchFamily="50" charset="-128"/>
                          <a:ea typeface="Meiryo UI" panose="020B0604030504040204" pitchFamily="50" charset="-128"/>
                        </a:rPr>
                        <a:t>R</a:t>
                      </a:r>
                      <a:r>
                        <a:rPr kumimoji="1" lang="ja-JP" altLang="en-US" sz="1200" b="1" dirty="0" smtClean="0">
                          <a:latin typeface="Meiryo UI" panose="020B0604030504040204" pitchFamily="50" charset="-128"/>
                          <a:ea typeface="Meiryo UI" panose="020B0604030504040204" pitchFamily="50" charset="-128"/>
                        </a:rPr>
                        <a:t>３年度在籍</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生徒数</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（人）</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553</a:t>
                      </a: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611</a:t>
                      </a: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726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489</a:t>
                      </a: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638</a:t>
                      </a: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487</a:t>
                      </a: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516</a:t>
                      </a: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577</a:t>
                      </a: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640</a:t>
                      </a: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1008</a:t>
                      </a: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345</a:t>
                      </a: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286</a:t>
                      </a: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237</a:t>
                      </a:r>
                    </a:p>
                  </a:txBody>
                  <a:tcPr anchor="ctr"/>
                </a:tc>
                <a:extLst>
                  <a:ext uri="{0D108BD9-81ED-4DB2-BD59-A6C34878D82A}">
                    <a16:rowId xmlns:a16="http://schemas.microsoft.com/office/drawing/2014/main" val="2250149281"/>
                  </a:ext>
                </a:extLst>
              </a:tr>
              <a:tr h="498325">
                <a:tc>
                  <a:txBody>
                    <a:bodyPr/>
                    <a:lstStyle/>
                    <a:p>
                      <a:pPr algn="ctr"/>
                      <a:r>
                        <a:rPr kumimoji="1" lang="ja-JP" altLang="en-US" sz="1200" b="1" dirty="0" smtClean="0">
                          <a:latin typeface="Meiryo UI" panose="020B0604030504040204" pitchFamily="50" charset="-128"/>
                          <a:ea typeface="Meiryo UI" panose="020B0604030504040204" pitchFamily="50" charset="-128"/>
                        </a:rPr>
                        <a:t>創立年</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38</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大正</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明治</a:t>
                      </a:r>
                      <a:endParaRPr kumimoji="1" lang="en-US" altLang="ja-JP" sz="12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40</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38</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14</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大正</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14</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明治</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40</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大正</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35</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15</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10128643"/>
                  </a:ext>
                </a:extLst>
              </a:tr>
              <a:tr h="7751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eiryo UI" panose="020B0604030504040204" pitchFamily="50" charset="-128"/>
                          <a:ea typeface="Meiryo UI" panose="020B0604030504040204" pitchFamily="50" charset="-128"/>
                        </a:rPr>
                        <a:t>主たる</a:t>
                      </a:r>
                      <a:endParaRPr kumimoji="1" lang="en-US" altLang="ja-JP" sz="12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eiryo UI" panose="020B0604030504040204" pitchFamily="50" charset="-128"/>
                          <a:ea typeface="Meiryo UI" panose="020B0604030504040204" pitchFamily="50" charset="-128"/>
                        </a:rPr>
                        <a:t>校舎の</a:t>
                      </a:r>
                      <a:endParaRPr kumimoji="1" lang="en-US" altLang="ja-JP" sz="12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eiryo UI" panose="020B0604030504040204" pitchFamily="50" charset="-128"/>
                          <a:ea typeface="Meiryo UI" panose="020B0604030504040204" pitchFamily="50" charset="-128"/>
                        </a:rPr>
                        <a:t>建設年月</a:t>
                      </a: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38</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(59</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45</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(52</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47</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60</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(37</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(47</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38</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(59</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平成</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(29</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48</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(49</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平成</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31</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(66</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61</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(36</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37</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(60</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昭和</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32</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(65</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95868593"/>
                  </a:ext>
                </a:extLst>
              </a:tr>
            </a:tbl>
          </a:graphicData>
        </a:graphic>
      </p:graphicFrame>
      <p:sp>
        <p:nvSpPr>
          <p:cNvPr id="51" name="テキスト ボックス 50"/>
          <p:cNvSpPr txBox="1"/>
          <p:nvPr/>
        </p:nvSpPr>
        <p:spPr>
          <a:xfrm>
            <a:off x="383711" y="5964335"/>
            <a:ext cx="11332913" cy="600164"/>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令和</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月に大阪市立</a:t>
            </a:r>
            <a:r>
              <a:rPr lang="ja-JP" altLang="en-US" sz="1100" dirty="0" smtClean="0">
                <a:latin typeface="Meiryo UI" panose="020B0604030504040204" pitchFamily="50" charset="-128"/>
                <a:ea typeface="Meiryo UI" panose="020B0604030504040204" pitchFamily="50" charset="-128"/>
              </a:rPr>
              <a:t>の高校は</a:t>
            </a:r>
            <a:r>
              <a:rPr lang="ja-JP" altLang="en-US" sz="1100" dirty="0">
                <a:latin typeface="Meiryo UI" panose="020B0604030504040204" pitchFamily="50" charset="-128"/>
                <a:ea typeface="Meiryo UI" panose="020B0604030504040204" pitchFamily="50" charset="-128"/>
              </a:rPr>
              <a:t>大阪府へ移管。「都島工業」については現状のまま移管。「泉尾工業、東淀工業、生野工業」の</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校は再編対象校とし、移管後、新工業系高校を</a:t>
            </a:r>
            <a:r>
              <a:rPr lang="ja-JP" altLang="en-US" sz="1100" dirty="0" smtClean="0">
                <a:latin typeface="Meiryo UI" panose="020B0604030504040204" pitchFamily="50" charset="-128"/>
                <a:ea typeface="Meiryo UI" panose="020B0604030504040204" pitchFamily="50" charset="-128"/>
              </a:rPr>
              <a:t>開設。</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「大阪市立の高等学校等移管計画」より</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「主たる校舎の建設年月」欄の（　）内は令和</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年時点の件築年数。</a:t>
            </a:r>
          </a:p>
        </p:txBody>
      </p:sp>
      <p:sp>
        <p:nvSpPr>
          <p:cNvPr id="9" name="スライド番号プレースホルダー 1"/>
          <p:cNvSpPr>
            <a:spLocks noGrp="1"/>
          </p:cNvSpPr>
          <p:nvPr>
            <p:ph type="sldNum" sz="quarter" idx="12"/>
          </p:nvPr>
        </p:nvSpPr>
        <p:spPr>
          <a:xfrm>
            <a:off x="8973424" y="6450829"/>
            <a:ext cx="2743200" cy="365125"/>
          </a:xfrm>
        </p:spPr>
        <p:txBody>
          <a:bodyPr/>
          <a:lstStyle/>
          <a:p>
            <a:fld id="{20607042-D53A-4E69-917E-B6250902E102}" type="slidenum">
              <a:rPr kumimoji="1" lang="ja-JP" altLang="en-US" smtClean="0"/>
              <a:t>22</a:t>
            </a:fld>
            <a:endParaRPr kumimoji="1" lang="ja-JP" altLang="en-US" dirty="0"/>
          </a:p>
        </p:txBody>
      </p:sp>
      <p:cxnSp>
        <p:nvCxnSpPr>
          <p:cNvPr id="10" name="直線コネクタ 9"/>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11" name="正方形/長方形 10"/>
          <p:cNvSpPr/>
          <p:nvPr/>
        </p:nvSpPr>
        <p:spPr>
          <a:xfrm>
            <a:off x="1704145" y="135083"/>
            <a:ext cx="6072496"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４ー現状（工業系高校のデータ</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所在地、駅からの距離</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053123" y="6252600"/>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spTree>
    <p:extLst>
      <p:ext uri="{BB962C8B-B14F-4D97-AF65-F5344CB8AC3E}">
        <p14:creationId xmlns:p14="http://schemas.microsoft.com/office/powerpoint/2010/main" val="1058134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23</a:t>
            </a:fld>
            <a:endParaRPr kumimoji="1" lang="ja-JP" altLang="en-US" dirty="0"/>
          </a:p>
        </p:txBody>
      </p:sp>
      <p:graphicFrame>
        <p:nvGraphicFramePr>
          <p:cNvPr id="3" name="表 2"/>
          <p:cNvGraphicFramePr>
            <a:graphicFrameLocks noGrp="1"/>
          </p:cNvGraphicFramePr>
          <p:nvPr>
            <p:extLst/>
          </p:nvPr>
        </p:nvGraphicFramePr>
        <p:xfrm>
          <a:off x="418129" y="618500"/>
          <a:ext cx="11149675" cy="5831424"/>
        </p:xfrm>
        <a:graphic>
          <a:graphicData uri="http://schemas.openxmlformats.org/drawingml/2006/table">
            <a:tbl>
              <a:tblPr firstRow="1" firstCol="1" bandRow="1">
                <a:tableStyleId>{5C22544A-7EE6-4342-B048-85BDC9FD1C3A}</a:tableStyleId>
              </a:tblPr>
              <a:tblGrid>
                <a:gridCol w="1047995">
                  <a:extLst>
                    <a:ext uri="{9D8B030D-6E8A-4147-A177-3AD203B41FA5}">
                      <a16:colId xmlns:a16="http://schemas.microsoft.com/office/drawing/2014/main" val="2808075453"/>
                    </a:ext>
                  </a:extLst>
                </a:gridCol>
                <a:gridCol w="483266">
                  <a:extLst>
                    <a:ext uri="{9D8B030D-6E8A-4147-A177-3AD203B41FA5}">
                      <a16:colId xmlns:a16="http://schemas.microsoft.com/office/drawing/2014/main" val="2724132376"/>
                    </a:ext>
                  </a:extLst>
                </a:gridCol>
                <a:gridCol w="425753">
                  <a:extLst>
                    <a:ext uri="{9D8B030D-6E8A-4147-A177-3AD203B41FA5}">
                      <a16:colId xmlns:a16="http://schemas.microsoft.com/office/drawing/2014/main" val="2166925486"/>
                    </a:ext>
                  </a:extLst>
                </a:gridCol>
                <a:gridCol w="520481">
                  <a:extLst>
                    <a:ext uri="{9D8B030D-6E8A-4147-A177-3AD203B41FA5}">
                      <a16:colId xmlns:a16="http://schemas.microsoft.com/office/drawing/2014/main" val="171821562"/>
                    </a:ext>
                  </a:extLst>
                </a:gridCol>
                <a:gridCol w="425753">
                  <a:extLst>
                    <a:ext uri="{9D8B030D-6E8A-4147-A177-3AD203B41FA5}">
                      <a16:colId xmlns:a16="http://schemas.microsoft.com/office/drawing/2014/main" val="2067318202"/>
                    </a:ext>
                  </a:extLst>
                </a:gridCol>
                <a:gridCol w="425753">
                  <a:extLst>
                    <a:ext uri="{9D8B030D-6E8A-4147-A177-3AD203B41FA5}">
                      <a16:colId xmlns:a16="http://schemas.microsoft.com/office/drawing/2014/main" val="699783870"/>
                    </a:ext>
                  </a:extLst>
                </a:gridCol>
                <a:gridCol w="425753">
                  <a:extLst>
                    <a:ext uri="{9D8B030D-6E8A-4147-A177-3AD203B41FA5}">
                      <a16:colId xmlns:a16="http://schemas.microsoft.com/office/drawing/2014/main" val="3305419417"/>
                    </a:ext>
                  </a:extLst>
                </a:gridCol>
                <a:gridCol w="425753">
                  <a:extLst>
                    <a:ext uri="{9D8B030D-6E8A-4147-A177-3AD203B41FA5}">
                      <a16:colId xmlns:a16="http://schemas.microsoft.com/office/drawing/2014/main" val="256342018"/>
                    </a:ext>
                  </a:extLst>
                </a:gridCol>
                <a:gridCol w="425753">
                  <a:extLst>
                    <a:ext uri="{9D8B030D-6E8A-4147-A177-3AD203B41FA5}">
                      <a16:colId xmlns:a16="http://schemas.microsoft.com/office/drawing/2014/main" val="3850063870"/>
                    </a:ext>
                  </a:extLst>
                </a:gridCol>
                <a:gridCol w="498172">
                  <a:extLst>
                    <a:ext uri="{9D8B030D-6E8A-4147-A177-3AD203B41FA5}">
                      <a16:colId xmlns:a16="http://schemas.microsoft.com/office/drawing/2014/main" val="1236158918"/>
                    </a:ext>
                  </a:extLst>
                </a:gridCol>
                <a:gridCol w="425753">
                  <a:extLst>
                    <a:ext uri="{9D8B030D-6E8A-4147-A177-3AD203B41FA5}">
                      <a16:colId xmlns:a16="http://schemas.microsoft.com/office/drawing/2014/main" val="3105860065"/>
                    </a:ext>
                  </a:extLst>
                </a:gridCol>
                <a:gridCol w="549578">
                  <a:extLst>
                    <a:ext uri="{9D8B030D-6E8A-4147-A177-3AD203B41FA5}">
                      <a16:colId xmlns:a16="http://schemas.microsoft.com/office/drawing/2014/main" val="3932982400"/>
                    </a:ext>
                  </a:extLst>
                </a:gridCol>
                <a:gridCol w="549578">
                  <a:extLst>
                    <a:ext uri="{9D8B030D-6E8A-4147-A177-3AD203B41FA5}">
                      <a16:colId xmlns:a16="http://schemas.microsoft.com/office/drawing/2014/main" val="2755216443"/>
                    </a:ext>
                  </a:extLst>
                </a:gridCol>
                <a:gridCol w="549578">
                  <a:extLst>
                    <a:ext uri="{9D8B030D-6E8A-4147-A177-3AD203B41FA5}">
                      <a16:colId xmlns:a16="http://schemas.microsoft.com/office/drawing/2014/main" val="1079331661"/>
                    </a:ext>
                  </a:extLst>
                </a:gridCol>
                <a:gridCol w="540000">
                  <a:extLst>
                    <a:ext uri="{9D8B030D-6E8A-4147-A177-3AD203B41FA5}">
                      <a16:colId xmlns:a16="http://schemas.microsoft.com/office/drawing/2014/main" val="3102831892"/>
                    </a:ext>
                  </a:extLst>
                </a:gridCol>
                <a:gridCol w="565453">
                  <a:extLst>
                    <a:ext uri="{9D8B030D-6E8A-4147-A177-3AD203B41FA5}">
                      <a16:colId xmlns:a16="http://schemas.microsoft.com/office/drawing/2014/main" val="4088258499"/>
                    </a:ext>
                  </a:extLst>
                </a:gridCol>
                <a:gridCol w="565453">
                  <a:extLst>
                    <a:ext uri="{9D8B030D-6E8A-4147-A177-3AD203B41FA5}">
                      <a16:colId xmlns:a16="http://schemas.microsoft.com/office/drawing/2014/main" val="4255871273"/>
                    </a:ext>
                  </a:extLst>
                </a:gridCol>
                <a:gridCol w="572819">
                  <a:extLst>
                    <a:ext uri="{9D8B030D-6E8A-4147-A177-3AD203B41FA5}">
                      <a16:colId xmlns:a16="http://schemas.microsoft.com/office/drawing/2014/main" val="1759248879"/>
                    </a:ext>
                  </a:extLst>
                </a:gridCol>
                <a:gridCol w="565453">
                  <a:extLst>
                    <a:ext uri="{9D8B030D-6E8A-4147-A177-3AD203B41FA5}">
                      <a16:colId xmlns:a16="http://schemas.microsoft.com/office/drawing/2014/main" val="1017355117"/>
                    </a:ext>
                  </a:extLst>
                </a:gridCol>
                <a:gridCol w="549578">
                  <a:extLst>
                    <a:ext uri="{9D8B030D-6E8A-4147-A177-3AD203B41FA5}">
                      <a16:colId xmlns:a16="http://schemas.microsoft.com/office/drawing/2014/main" val="2895335180"/>
                    </a:ext>
                  </a:extLst>
                </a:gridCol>
                <a:gridCol w="612000">
                  <a:extLst>
                    <a:ext uri="{9D8B030D-6E8A-4147-A177-3AD203B41FA5}">
                      <a16:colId xmlns:a16="http://schemas.microsoft.com/office/drawing/2014/main" val="2454775655"/>
                    </a:ext>
                  </a:extLst>
                </a:gridCol>
              </a:tblGrid>
              <a:tr h="173848">
                <a:tc rowSpan="3">
                  <a:txBody>
                    <a:bodyPr/>
                    <a:lstStyle/>
                    <a:p>
                      <a:pPr algn="ctr">
                        <a:lnSpc>
                          <a:spcPts val="14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rPr>
                        <a:t>校名</a:t>
                      </a:r>
                      <a:endParaRPr lang="ja-JP" sz="1100" kern="100" dirty="0">
                        <a:solidFill>
                          <a:schemeClr val="tx1"/>
                        </a:solidFill>
                        <a:effectLst/>
                        <a:latin typeface="Meiryo UI" panose="020B0604030504040204" pitchFamily="50" charset="-128"/>
                        <a:ea typeface="Meiryo UI" panose="020B0604030504040204" pitchFamily="50" charset="-128"/>
                      </a:endParaRPr>
                    </a:p>
                  </a:txBody>
                  <a:tcPr marL="49364" marR="49364" marT="0" marB="0" anchor="ctr"/>
                </a:tc>
                <a:tc gridSpan="20">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設置分野</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64915672"/>
                  </a:ext>
                </a:extLst>
              </a:tr>
              <a:tr h="347696">
                <a:tc vMerge="1">
                  <a:txBody>
                    <a:bodyPr/>
                    <a:lstStyle/>
                    <a:p>
                      <a:endParaRPr kumimoji="1" lang="ja-JP" altLang="en-US"/>
                    </a:p>
                  </a:txBody>
                  <a:tcPr/>
                </a:tc>
                <a:tc>
                  <a:txBody>
                    <a:bodyPr/>
                    <a:lstStyle/>
                    <a:p>
                      <a:pPr algn="ctr">
                        <a:lnSpc>
                          <a:spcPts val="1400"/>
                        </a:lnSpc>
                        <a:spcAft>
                          <a:spcPts val="0"/>
                        </a:spcAft>
                      </a:pPr>
                      <a:r>
                        <a:rPr lang="ja-JP" sz="1100" kern="100" dirty="0" smtClean="0">
                          <a:effectLst/>
                          <a:latin typeface="Meiryo UI" panose="020B0604030504040204" pitchFamily="50" charset="-128"/>
                          <a:ea typeface="Meiryo UI" panose="020B0604030504040204" pitchFamily="50" charset="-128"/>
                        </a:rPr>
                        <a:t>機械</a:t>
                      </a:r>
                      <a:endParaRPr lang="en-US" altLang="ja-JP" sz="1100" kern="100" dirty="0" smtClean="0">
                        <a:effectLst/>
                        <a:latin typeface="Meiryo UI" panose="020B0604030504040204" pitchFamily="50" charset="-128"/>
                        <a:ea typeface="Meiryo UI" panose="020B0604030504040204" pitchFamily="50" charset="-128"/>
                      </a:endParaRPr>
                    </a:p>
                    <a:p>
                      <a:pPr algn="ctr">
                        <a:lnSpc>
                          <a:spcPts val="1400"/>
                        </a:lnSpc>
                        <a:spcAft>
                          <a:spcPts val="0"/>
                        </a:spcAft>
                      </a:pPr>
                      <a:r>
                        <a:rPr lang="ja-JP" sz="1100" kern="100" dirty="0" smtClean="0">
                          <a:effectLst/>
                          <a:latin typeface="Meiryo UI" panose="020B0604030504040204" pitchFamily="50" charset="-128"/>
                          <a:ea typeface="Meiryo UI" panose="020B0604030504040204" pitchFamily="50" charset="-128"/>
                        </a:rPr>
                        <a:t>関係</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gridSpan="2">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電気関係</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hMerge="1">
                  <a:txBody>
                    <a:bodyPr/>
                    <a:lstStyle/>
                    <a:p>
                      <a:endParaRPr kumimoji="1" lang="ja-JP" altLang="en-US"/>
                    </a:p>
                  </a:txBody>
                  <a:tcPr/>
                </a:tc>
                <a:tc gridSpan="3">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メカトロ関係</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hMerge="1">
                  <a:txBody>
                    <a:bodyPr/>
                    <a:lstStyle/>
                    <a:p>
                      <a:endParaRPr kumimoji="1" lang="ja-JP" altLang="en-US"/>
                    </a:p>
                  </a:txBody>
                  <a:tcPr/>
                </a:tc>
                <a:tc hMerge="1">
                  <a:txBody>
                    <a:bodyPr/>
                    <a:lstStyle/>
                    <a:p>
                      <a:endParaRPr kumimoji="1" lang="ja-JP" altLang="en-US"/>
                    </a:p>
                  </a:txBody>
                  <a:tcPr/>
                </a:tc>
                <a:tc gridSpan="3">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材料関係</a:t>
                      </a:r>
                    </a:p>
                    <a:p>
                      <a:pPr algn="ctr">
                        <a:lnSpc>
                          <a:spcPts val="1400"/>
                        </a:lnSpc>
                        <a:spcAft>
                          <a:spcPts val="0"/>
                        </a:spcAft>
                      </a:pPr>
                      <a:r>
                        <a:rPr lang="ja-JP" sz="1100" kern="100" smtClean="0">
                          <a:effectLst/>
                          <a:latin typeface="Meiryo UI" panose="020B0604030504040204" pitchFamily="50" charset="-128"/>
                          <a:ea typeface="Meiryo UI" panose="020B0604030504040204" pitchFamily="50" charset="-128"/>
                        </a:rPr>
                        <a:t>（化学</a:t>
                      </a:r>
                      <a:r>
                        <a:rPr lang="ja-JP" sz="1100" kern="100" dirty="0">
                          <a:effectLst/>
                          <a:latin typeface="Meiryo UI" panose="020B0604030504040204" pitchFamily="50" charset="-128"/>
                          <a:ea typeface="Meiryo UI" panose="020B0604030504040204" pitchFamily="50" charset="-128"/>
                        </a:rPr>
                        <a:t>・セラミック）</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建築・土木関係</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工業ﾃﾞｻﾞｲﾝ</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hMerge="1">
                  <a:txBody>
                    <a:bodyPr/>
                    <a:lstStyle/>
                    <a:p>
                      <a:endParaRPr kumimoji="1" lang="ja-JP" altLang="en-US"/>
                    </a:p>
                  </a:txBody>
                  <a:tcPr/>
                </a:tc>
                <a:tc rowSpan="2">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ﾌｧｯｼｮﾝ</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工学</a:t>
                      </a:r>
                    </a:p>
                    <a:p>
                      <a:pPr algn="ctr">
                        <a:lnSpc>
                          <a:spcPts val="1400"/>
                        </a:lnSpc>
                        <a:spcAft>
                          <a:spcPts val="0"/>
                        </a:spcAft>
                      </a:pPr>
                      <a:r>
                        <a:rPr lang="en-US" sz="1100" kern="100" smtClean="0">
                          <a:effectLst/>
                          <a:latin typeface="Meiryo UI" panose="020B0604030504040204" pitchFamily="50" charset="-128"/>
                          <a:ea typeface="Meiryo UI" panose="020B0604030504040204" pitchFamily="50" charset="-128"/>
                        </a:rPr>
                        <a:t>(</a:t>
                      </a:r>
                      <a:r>
                        <a:rPr lang="ja-JP" sz="1100" kern="100" smtClean="0">
                          <a:effectLst/>
                          <a:latin typeface="Meiryo UI" panose="020B0604030504040204" pitchFamily="50" charset="-128"/>
                          <a:ea typeface="Meiryo UI" panose="020B0604030504040204" pitchFamily="50" charset="-128"/>
                        </a:rPr>
                        <a:t>紡織</a:t>
                      </a:r>
                      <a:r>
                        <a:rPr lang="en-US" sz="1100" kern="100" dirty="0">
                          <a:effectLst/>
                          <a:latin typeface="Meiryo UI" panose="020B0604030504040204" pitchFamily="50" charset="-128"/>
                          <a:ea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endParaRPr>
                    </a:p>
                    <a:p>
                      <a:pPr algn="ctr">
                        <a:lnSpc>
                          <a:spcPts val="1400"/>
                        </a:lnSpc>
                        <a:spcAft>
                          <a:spcPts val="0"/>
                        </a:spcAft>
                      </a:pPr>
                      <a:r>
                        <a:rPr lang="en-US" sz="1100" kern="100" smtClean="0">
                          <a:effectLst/>
                          <a:latin typeface="Meiryo UI" panose="020B0604030504040204" pitchFamily="50" charset="-128"/>
                          <a:ea typeface="Meiryo UI" panose="020B0604030504040204" pitchFamily="50" charset="-128"/>
                        </a:rPr>
                        <a:t>(</a:t>
                      </a:r>
                      <a:r>
                        <a:rPr lang="ja-JP" sz="1100" kern="100" smtClean="0">
                          <a:effectLst/>
                          <a:latin typeface="Meiryo UI" panose="020B0604030504040204" pitchFamily="50" charset="-128"/>
                          <a:ea typeface="Meiryo UI" panose="020B0604030504040204" pitchFamily="50" charset="-128"/>
                        </a:rPr>
                        <a:t>染色</a:t>
                      </a:r>
                      <a:r>
                        <a:rPr lang="en-US" sz="1100" kern="100" dirty="0">
                          <a:effectLst/>
                          <a:latin typeface="Meiryo UI" panose="020B0604030504040204" pitchFamily="50" charset="-128"/>
                          <a:ea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rowSpan="2">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産業</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創造</a:t>
                      </a:r>
                    </a:p>
                    <a:p>
                      <a:pPr algn="ctr">
                        <a:lnSpc>
                          <a:spcPts val="1400"/>
                        </a:lnSpc>
                        <a:spcAft>
                          <a:spcPts val="0"/>
                        </a:spcAft>
                      </a:pPr>
                      <a:r>
                        <a:rPr lang="en-US" sz="1100" kern="100" smtClean="0">
                          <a:effectLst/>
                          <a:latin typeface="Meiryo UI" panose="020B0604030504040204" pitchFamily="50" charset="-128"/>
                          <a:ea typeface="Meiryo UI" panose="020B0604030504040204" pitchFamily="50" charset="-128"/>
                        </a:rPr>
                        <a:t>(</a:t>
                      </a:r>
                      <a:r>
                        <a:rPr lang="ja-JP" sz="1100" kern="100" smtClean="0">
                          <a:effectLst/>
                          <a:latin typeface="Meiryo UI" panose="020B0604030504040204" pitchFamily="50" charset="-128"/>
                          <a:ea typeface="Meiryo UI" panose="020B0604030504040204" pitchFamily="50" charset="-128"/>
                        </a:rPr>
                        <a:t>テキスタイル</a:t>
                      </a:r>
                      <a:r>
                        <a:rPr lang="en-US" sz="1100" kern="100" dirty="0">
                          <a:effectLst/>
                          <a:latin typeface="Meiryo UI" panose="020B0604030504040204" pitchFamily="50" charset="-128"/>
                          <a:ea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rowSpan="2">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理工学</a:t>
                      </a:r>
                    </a:p>
                    <a:p>
                      <a:pPr algn="ctr">
                        <a:lnSpc>
                          <a:spcPts val="1400"/>
                        </a:lnSpc>
                        <a:spcAft>
                          <a:spcPts val="0"/>
                        </a:spcAft>
                      </a:pPr>
                      <a:r>
                        <a:rPr lang="en-US" sz="1100" kern="100" smtClean="0">
                          <a:effectLst/>
                          <a:latin typeface="Meiryo UI" panose="020B0604030504040204" pitchFamily="50" charset="-128"/>
                          <a:ea typeface="Meiryo UI" panose="020B0604030504040204" pitchFamily="50" charset="-128"/>
                        </a:rPr>
                        <a:t>(</a:t>
                      </a:r>
                      <a:r>
                        <a:rPr lang="ja-JP" sz="1100" kern="100" smtClean="0">
                          <a:effectLst/>
                          <a:latin typeface="Meiryo UI" panose="020B0604030504040204" pitchFamily="50" charset="-128"/>
                          <a:ea typeface="Meiryo UI" panose="020B0604030504040204" pitchFamily="50" charset="-128"/>
                        </a:rPr>
                        <a:t>化学</a:t>
                      </a:r>
                      <a:r>
                        <a:rPr lang="en-US" sz="1100" kern="100" dirty="0">
                          <a:effectLst/>
                          <a:latin typeface="Meiryo UI" panose="020B0604030504040204" pitchFamily="50" charset="-128"/>
                          <a:ea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gridSpan="2">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大学進学</a:t>
                      </a:r>
                    </a:p>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関係</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hMerge="1">
                  <a:txBody>
                    <a:bodyPr/>
                    <a:lstStyle/>
                    <a:p>
                      <a:endParaRPr kumimoji="1" lang="ja-JP" altLang="en-US"/>
                    </a:p>
                  </a:txBody>
                  <a:tcPr/>
                </a:tc>
                <a:extLst>
                  <a:ext uri="{0D108BD9-81ED-4DB2-BD59-A6C34878D82A}">
                    <a16:rowId xmlns:a16="http://schemas.microsoft.com/office/drawing/2014/main" val="3142468872"/>
                  </a:ext>
                </a:extLst>
              </a:tr>
              <a:tr h="1005424">
                <a:tc vMerge="1">
                  <a:txBody>
                    <a:bodyPr/>
                    <a:lstStyle/>
                    <a:p>
                      <a:endParaRPr kumimoji="1" lang="ja-JP" altLang="en-US"/>
                    </a:p>
                  </a:txBody>
                  <a:tcP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機械</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電気</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電気</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電子</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工学</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機械</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電気</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電子</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機械</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ﾒｶﾄﾛ</a:t>
                      </a:r>
                    </a:p>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ﾆｸｽ</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環境</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化学</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ｼｽﾃﾑ</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工業</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化学</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ｾﾗ</a:t>
                      </a:r>
                    </a:p>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ﾐｯｸ</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建築</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建築</a:t>
                      </a:r>
                    </a:p>
                    <a:p>
                      <a:pPr algn="ctr">
                        <a:lnSpc>
                          <a:spcPts val="1400"/>
                        </a:lnSpc>
                        <a:spcAft>
                          <a:spcPts val="0"/>
                        </a:spcAft>
                      </a:pPr>
                      <a:r>
                        <a:rPr lang="ja-JP" sz="1100" kern="100" dirty="0" smtClean="0">
                          <a:effectLst/>
                          <a:latin typeface="Meiryo UI" panose="020B0604030504040204" pitchFamily="50" charset="-128"/>
                          <a:ea typeface="Meiryo UI" panose="020B0604030504040204" pitchFamily="50" charset="-128"/>
                        </a:rPr>
                        <a:t>設備</a:t>
                      </a:r>
                      <a:endParaRPr lang="en-US" altLang="ja-JP" sz="1100" kern="100" dirty="0" smtClean="0">
                        <a:effectLst/>
                        <a:latin typeface="Meiryo UI" panose="020B0604030504040204" pitchFamily="50" charset="-128"/>
                        <a:ea typeface="Meiryo UI" panose="020B0604030504040204" pitchFamily="50" charset="-128"/>
                      </a:endParaRPr>
                    </a:p>
                    <a:p>
                      <a:pPr algn="ctr">
                        <a:lnSpc>
                          <a:spcPts val="1400"/>
                        </a:lnSpc>
                        <a:spcAft>
                          <a:spcPts val="0"/>
                        </a:spcAft>
                      </a:pPr>
                      <a:r>
                        <a:rPr lang="en-US" sz="1100" kern="100" smtClean="0">
                          <a:effectLst/>
                          <a:latin typeface="Meiryo UI" panose="020B0604030504040204" pitchFamily="50" charset="-128"/>
                          <a:ea typeface="Meiryo UI" panose="020B0604030504040204" pitchFamily="50" charset="-128"/>
                        </a:rPr>
                        <a:t>(</a:t>
                      </a:r>
                      <a:r>
                        <a:rPr lang="ja-JP" sz="1100" kern="100" smtClean="0">
                          <a:effectLst/>
                          <a:latin typeface="Meiryo UI" panose="020B0604030504040204" pitchFamily="50" charset="-128"/>
                          <a:ea typeface="Meiryo UI" panose="020B0604030504040204" pitchFamily="50" charset="-128"/>
                        </a:rPr>
                        <a:t>建築</a:t>
                      </a:r>
                      <a:r>
                        <a:rPr lang="en-US" sz="1100" kern="100" dirty="0">
                          <a:effectLst/>
                          <a:latin typeface="Meiryo UI" panose="020B0604030504040204" pitchFamily="50" charset="-128"/>
                          <a:ea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endParaRPr>
                    </a:p>
                    <a:p>
                      <a:pPr algn="ctr">
                        <a:lnSpc>
                          <a:spcPts val="1400"/>
                        </a:lnSpc>
                        <a:spcAft>
                          <a:spcPts val="0"/>
                        </a:spcAft>
                      </a:pPr>
                      <a:r>
                        <a:rPr lang="en-US" sz="1100" kern="100" smtClean="0">
                          <a:effectLst/>
                          <a:latin typeface="Meiryo UI" panose="020B0604030504040204" pitchFamily="50" charset="-128"/>
                          <a:ea typeface="Meiryo UI" panose="020B0604030504040204" pitchFamily="50" charset="-128"/>
                        </a:rPr>
                        <a:t>(</a:t>
                      </a:r>
                      <a:r>
                        <a:rPr lang="ja-JP" sz="1100" kern="100" smtClean="0">
                          <a:effectLst/>
                          <a:latin typeface="Meiryo UI" panose="020B0604030504040204" pitchFamily="50" charset="-128"/>
                          <a:ea typeface="Meiryo UI" panose="020B0604030504040204" pitchFamily="50" charset="-128"/>
                        </a:rPr>
                        <a:t>設備</a:t>
                      </a:r>
                      <a:r>
                        <a:rPr lang="en-US" sz="1100" kern="100" dirty="0">
                          <a:effectLst/>
                          <a:latin typeface="Meiryo UI" panose="020B0604030504040204" pitchFamily="50" charset="-128"/>
                          <a:ea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都市</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工学</a:t>
                      </a:r>
                    </a:p>
                    <a:p>
                      <a:pPr algn="ctr">
                        <a:lnSpc>
                          <a:spcPts val="1400"/>
                        </a:lnSpc>
                        <a:spcAft>
                          <a:spcPts val="0"/>
                        </a:spcAft>
                      </a:pPr>
                      <a:r>
                        <a:rPr lang="en-US" sz="1100" kern="100" smtClean="0">
                          <a:effectLst/>
                          <a:latin typeface="Meiryo UI" panose="020B0604030504040204" pitchFamily="50" charset="-128"/>
                          <a:ea typeface="Meiryo UI" panose="020B0604030504040204" pitchFamily="50" charset="-128"/>
                        </a:rPr>
                        <a:t>(</a:t>
                      </a:r>
                      <a:r>
                        <a:rPr lang="ja-JP" sz="1100" kern="100" smtClean="0">
                          <a:effectLst/>
                          <a:latin typeface="Meiryo UI" panose="020B0604030504040204" pitchFamily="50" charset="-128"/>
                          <a:ea typeface="Meiryo UI" panose="020B0604030504040204" pitchFamily="50" charset="-128"/>
                        </a:rPr>
                        <a:t>土木</a:t>
                      </a:r>
                      <a:r>
                        <a:rPr lang="en-US" sz="1100" kern="100" dirty="0">
                          <a:effectLst/>
                          <a:latin typeface="Meiryo UI" panose="020B0604030504040204" pitchFamily="50" charset="-128"/>
                          <a:ea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建築</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都市</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工学</a:t>
                      </a:r>
                    </a:p>
                    <a:p>
                      <a:pPr algn="ctr">
                        <a:lnSpc>
                          <a:spcPts val="1400"/>
                        </a:lnSpc>
                        <a:spcAft>
                          <a:spcPts val="0"/>
                        </a:spcAft>
                      </a:pPr>
                      <a:r>
                        <a:rPr lang="en-US" sz="1100" kern="100" smtClean="0">
                          <a:effectLst/>
                          <a:latin typeface="Meiryo UI" panose="020B0604030504040204" pitchFamily="50" charset="-128"/>
                          <a:ea typeface="Meiryo UI" panose="020B0604030504040204" pitchFamily="50" charset="-128"/>
                        </a:rPr>
                        <a:t>(</a:t>
                      </a:r>
                      <a:r>
                        <a:rPr lang="ja-JP" sz="1100" kern="100" smtClean="0">
                          <a:effectLst/>
                          <a:latin typeface="Meiryo UI" panose="020B0604030504040204" pitchFamily="50" charset="-128"/>
                          <a:ea typeface="Meiryo UI" panose="020B0604030504040204" pitchFamily="50" charset="-128"/>
                        </a:rPr>
                        <a:t>建築</a:t>
                      </a:r>
                      <a:r>
                        <a:rPr lang="en-US" sz="1100" kern="100" dirty="0">
                          <a:effectLst/>
                          <a:latin typeface="Meiryo UI" panose="020B0604030504040204" pitchFamily="50" charset="-128"/>
                          <a:ea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endParaRPr>
                    </a:p>
                    <a:p>
                      <a:pPr algn="ctr">
                        <a:lnSpc>
                          <a:spcPts val="1400"/>
                        </a:lnSpc>
                        <a:spcAft>
                          <a:spcPts val="0"/>
                        </a:spcAft>
                      </a:pPr>
                      <a:r>
                        <a:rPr lang="en-US" sz="1100" kern="100" smtClean="0">
                          <a:effectLst/>
                          <a:latin typeface="Meiryo UI" panose="020B0604030504040204" pitchFamily="50" charset="-128"/>
                          <a:ea typeface="Meiryo UI" panose="020B0604030504040204" pitchFamily="50" charset="-128"/>
                        </a:rPr>
                        <a:t>(</a:t>
                      </a:r>
                      <a:r>
                        <a:rPr lang="ja-JP" sz="1100" kern="100" smtClean="0">
                          <a:effectLst/>
                          <a:latin typeface="Meiryo UI" panose="020B0604030504040204" pitchFamily="50" charset="-128"/>
                          <a:ea typeface="Meiryo UI" panose="020B0604030504040204" pitchFamily="50" charset="-128"/>
                        </a:rPr>
                        <a:t>土木</a:t>
                      </a:r>
                      <a:r>
                        <a:rPr lang="en-US" sz="1100" kern="100" dirty="0">
                          <a:effectLst/>
                          <a:latin typeface="Meiryo UI" panose="020B0604030504040204" pitchFamily="50" charset="-128"/>
                          <a:ea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smtClean="0">
                          <a:effectLst/>
                          <a:latin typeface="Meiryo UI" panose="020B0604030504040204" pitchFamily="50" charset="-128"/>
                          <a:ea typeface="Meiryo UI" panose="020B0604030504040204" pitchFamily="50" charset="-128"/>
                        </a:rPr>
                        <a:t>ｸﾞﾗ</a:t>
                      </a:r>
                      <a:endParaRPr lang="en-US" altLang="ja-JP" sz="1100" kern="100" dirty="0" smtClean="0">
                        <a:effectLst/>
                        <a:latin typeface="Meiryo UI" panose="020B0604030504040204" pitchFamily="50" charset="-128"/>
                        <a:ea typeface="Meiryo UI" panose="020B0604030504040204" pitchFamily="50" charset="-128"/>
                      </a:endParaRPr>
                    </a:p>
                    <a:p>
                      <a:pPr algn="ctr">
                        <a:lnSpc>
                          <a:spcPts val="1400"/>
                        </a:lnSpc>
                        <a:spcAft>
                          <a:spcPts val="0"/>
                        </a:spcAft>
                      </a:pPr>
                      <a:r>
                        <a:rPr lang="ja-JP" sz="1100" kern="100" dirty="0" smtClean="0">
                          <a:effectLst/>
                          <a:latin typeface="Meiryo UI" panose="020B0604030504040204" pitchFamily="50" charset="-128"/>
                          <a:ea typeface="Meiryo UI" panose="020B0604030504040204" pitchFamily="50" charset="-128"/>
                        </a:rPr>
                        <a:t>ﾌｨｯｸ</a:t>
                      </a:r>
                      <a:endParaRPr lang="en-US" altLang="ja-JP" sz="1100" kern="100" dirty="0" smtClean="0">
                        <a:effectLst/>
                        <a:latin typeface="Meiryo UI" panose="020B0604030504040204" pitchFamily="50" charset="-128"/>
                        <a:ea typeface="Meiryo UI" panose="020B0604030504040204" pitchFamily="50" charset="-128"/>
                      </a:endParaRPr>
                    </a:p>
                    <a:p>
                      <a:pPr algn="ctr">
                        <a:lnSpc>
                          <a:spcPts val="1400"/>
                        </a:lnSpc>
                        <a:spcAft>
                          <a:spcPts val="0"/>
                        </a:spcAft>
                      </a:pPr>
                      <a:r>
                        <a:rPr lang="ja-JP" sz="1100" kern="100" dirty="0" smtClean="0">
                          <a:effectLst/>
                          <a:latin typeface="Meiryo UI" panose="020B0604030504040204" pitchFamily="50" charset="-128"/>
                          <a:ea typeface="Meiryo UI" panose="020B0604030504040204" pitchFamily="50" charset="-128"/>
                        </a:rPr>
                        <a:t>ﾃﾞｻﾞｲﾝ</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工業</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ﾃﾞｻﾞｲﾝ</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理数</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工学</a:t>
                      </a:r>
                    </a:p>
                    <a:p>
                      <a:pPr algn="ctr">
                        <a:lnSpc>
                          <a:spcPts val="1400"/>
                        </a:lnSpc>
                        <a:spcAft>
                          <a:spcPts val="0"/>
                        </a:spcAft>
                      </a:pPr>
                      <a:r>
                        <a:rPr lang="en-US" altLang="ja-JP" sz="1100" kern="100" smtClean="0">
                          <a:effectLst/>
                          <a:latin typeface="Meiryo UI" panose="020B0604030504040204" pitchFamily="50" charset="-128"/>
                          <a:ea typeface="Meiryo UI" panose="020B0604030504040204" pitchFamily="50" charset="-128"/>
                        </a:rPr>
                        <a:t>(</a:t>
                      </a:r>
                      <a:r>
                        <a:rPr lang="ja-JP" sz="1100" kern="100" smtClean="0">
                          <a:effectLst/>
                          <a:latin typeface="Meiryo UI" panose="020B0604030504040204" pitchFamily="50" charset="-128"/>
                          <a:ea typeface="Meiryo UI" panose="020B0604030504040204" pitchFamily="50" charset="-128"/>
                        </a:rPr>
                        <a:t>化学</a:t>
                      </a:r>
                      <a:r>
                        <a:rPr lang="en-US" altLang="ja-JP" sz="1100" kern="100" dirty="0" smtClean="0">
                          <a:effectLst/>
                          <a:latin typeface="Meiryo UI" panose="020B0604030504040204" pitchFamily="50" charset="-128"/>
                          <a:ea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大学</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進学</a:t>
                      </a:r>
                    </a:p>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専科</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extLst>
                  <a:ext uri="{0D108BD9-81ED-4DB2-BD59-A6C34878D82A}">
                    <a16:rowId xmlns:a16="http://schemas.microsoft.com/office/drawing/2014/main" val="1379510599"/>
                  </a:ext>
                </a:extLst>
              </a:tr>
              <a:tr h="322861">
                <a:tc>
                  <a:txBody>
                    <a:bodyPr/>
                    <a:lstStyle/>
                    <a:p>
                      <a:pPr algn="ctr">
                        <a:lnSpc>
                          <a:spcPts val="13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茨木工科</a:t>
                      </a:r>
                    </a:p>
                    <a:p>
                      <a:pPr algn="ctr">
                        <a:lnSpc>
                          <a:spcPts val="1300"/>
                        </a:lnSpc>
                        <a:spcAft>
                          <a:spcPts val="0"/>
                        </a:spcAft>
                      </a:pPr>
                      <a:r>
                        <a:rPr lang="ja-JP" sz="1100" kern="100" dirty="0" smtClean="0">
                          <a:solidFill>
                            <a:schemeClr val="tx1"/>
                          </a:solidFill>
                          <a:effectLst/>
                          <a:latin typeface="Meiryo UI" panose="020B0604030504040204" pitchFamily="50" charset="-128"/>
                          <a:ea typeface="Meiryo UI" panose="020B0604030504040204" pitchFamily="50" charset="-128"/>
                        </a:rPr>
                        <a:t>（茨木市</a:t>
                      </a:r>
                      <a:r>
                        <a:rPr lang="ja-JP" sz="1100" kern="100" dirty="0">
                          <a:solidFill>
                            <a:schemeClr val="tx1"/>
                          </a:solidFill>
                          <a:effectLst/>
                          <a:latin typeface="Meiryo UI" panose="020B0604030504040204" pitchFamily="50" charset="-128"/>
                          <a:ea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〇</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〇</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extLst>
                  <a:ext uri="{0D108BD9-81ED-4DB2-BD59-A6C34878D82A}">
                    <a16:rowId xmlns:a16="http://schemas.microsoft.com/office/drawing/2014/main" val="2593306232"/>
                  </a:ext>
                </a:extLst>
              </a:tr>
              <a:tr h="322861">
                <a:tc>
                  <a:txBody>
                    <a:bodyPr/>
                    <a:lstStyle/>
                    <a:p>
                      <a:pPr algn="ctr">
                        <a:lnSpc>
                          <a:spcPts val="13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今宮工科</a:t>
                      </a:r>
                    </a:p>
                    <a:p>
                      <a:pPr algn="ctr">
                        <a:lnSpc>
                          <a:spcPts val="1300"/>
                        </a:lnSpc>
                        <a:spcAft>
                          <a:spcPts val="0"/>
                        </a:spcAft>
                      </a:pPr>
                      <a:r>
                        <a:rPr lang="ja-JP" sz="1100" kern="100" dirty="0" smtClean="0">
                          <a:solidFill>
                            <a:schemeClr val="tx1"/>
                          </a:solidFill>
                          <a:effectLst/>
                          <a:latin typeface="Meiryo UI" panose="020B0604030504040204" pitchFamily="50" charset="-128"/>
                          <a:ea typeface="Meiryo UI" panose="020B0604030504040204" pitchFamily="50" charset="-128"/>
                        </a:rPr>
                        <a:t>（西成区</a:t>
                      </a:r>
                      <a:r>
                        <a:rPr lang="ja-JP" sz="1100" kern="100" dirty="0">
                          <a:solidFill>
                            <a:schemeClr val="tx1"/>
                          </a:solidFill>
                          <a:effectLst/>
                          <a:latin typeface="Meiryo UI" panose="020B0604030504040204" pitchFamily="50" charset="-128"/>
                          <a:ea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extLst>
                  <a:ext uri="{0D108BD9-81ED-4DB2-BD59-A6C34878D82A}">
                    <a16:rowId xmlns:a16="http://schemas.microsoft.com/office/drawing/2014/main" val="689913544"/>
                  </a:ext>
                </a:extLst>
              </a:tr>
              <a:tr h="322861">
                <a:tc>
                  <a:txBody>
                    <a:bodyPr/>
                    <a:lstStyle/>
                    <a:p>
                      <a:pPr algn="ctr">
                        <a:lnSpc>
                          <a:spcPts val="13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淀川工科</a:t>
                      </a:r>
                    </a:p>
                    <a:p>
                      <a:pPr algn="ctr">
                        <a:lnSpc>
                          <a:spcPts val="1300"/>
                        </a:lnSpc>
                        <a:spcAft>
                          <a:spcPts val="0"/>
                        </a:spcAft>
                      </a:pPr>
                      <a:r>
                        <a:rPr lang="ja-JP" sz="1100" kern="100" smtClean="0">
                          <a:solidFill>
                            <a:schemeClr val="tx1"/>
                          </a:solidFill>
                          <a:effectLst/>
                          <a:latin typeface="Meiryo UI" panose="020B0604030504040204" pitchFamily="50" charset="-128"/>
                          <a:ea typeface="Meiryo UI" panose="020B0604030504040204" pitchFamily="50" charset="-128"/>
                        </a:rPr>
                        <a:t>（旭区</a:t>
                      </a:r>
                      <a:r>
                        <a:rPr lang="ja-JP" sz="1100" kern="100" dirty="0">
                          <a:solidFill>
                            <a:schemeClr val="tx1"/>
                          </a:solidFill>
                          <a:effectLst/>
                          <a:latin typeface="Meiryo UI" panose="020B0604030504040204" pitchFamily="50" charset="-128"/>
                          <a:ea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extLst>
                  <a:ext uri="{0D108BD9-81ED-4DB2-BD59-A6C34878D82A}">
                    <a16:rowId xmlns:a16="http://schemas.microsoft.com/office/drawing/2014/main" val="901231775"/>
                  </a:ext>
                </a:extLst>
              </a:tr>
              <a:tr h="322861">
                <a:tc>
                  <a:txBody>
                    <a:bodyPr/>
                    <a:lstStyle/>
                    <a:p>
                      <a:pPr algn="ctr">
                        <a:lnSpc>
                          <a:spcPts val="13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西野田工科</a:t>
                      </a:r>
                    </a:p>
                    <a:p>
                      <a:pPr algn="ctr">
                        <a:lnSpc>
                          <a:spcPts val="1300"/>
                        </a:lnSpc>
                        <a:spcAft>
                          <a:spcPts val="0"/>
                        </a:spcAft>
                      </a:pPr>
                      <a:r>
                        <a:rPr lang="ja-JP" sz="1100" kern="100" smtClean="0">
                          <a:solidFill>
                            <a:schemeClr val="tx1"/>
                          </a:solidFill>
                          <a:effectLst/>
                          <a:latin typeface="Meiryo UI" panose="020B0604030504040204" pitchFamily="50" charset="-128"/>
                          <a:ea typeface="Meiryo UI" panose="020B0604030504040204" pitchFamily="50" charset="-128"/>
                        </a:rPr>
                        <a:t>（福島区</a:t>
                      </a:r>
                      <a:r>
                        <a:rPr lang="ja-JP" sz="1100" kern="100" dirty="0">
                          <a:solidFill>
                            <a:schemeClr val="tx1"/>
                          </a:solidFill>
                          <a:effectLst/>
                          <a:latin typeface="Meiryo UI" panose="020B0604030504040204" pitchFamily="50" charset="-128"/>
                          <a:ea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〇</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〇</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extLst>
                  <a:ext uri="{0D108BD9-81ED-4DB2-BD59-A6C34878D82A}">
                    <a16:rowId xmlns:a16="http://schemas.microsoft.com/office/drawing/2014/main" val="1744737281"/>
                  </a:ext>
                </a:extLst>
              </a:tr>
              <a:tr h="322861">
                <a:tc>
                  <a:txBody>
                    <a:bodyPr/>
                    <a:lstStyle/>
                    <a:p>
                      <a:pPr algn="ctr">
                        <a:lnSpc>
                          <a:spcPts val="13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堺工科</a:t>
                      </a:r>
                    </a:p>
                    <a:p>
                      <a:pPr algn="ctr">
                        <a:lnSpc>
                          <a:spcPts val="1300"/>
                        </a:lnSpc>
                        <a:spcAft>
                          <a:spcPts val="0"/>
                        </a:spcAft>
                      </a:pPr>
                      <a:r>
                        <a:rPr lang="ja-JP" sz="1100" kern="100" smtClean="0">
                          <a:solidFill>
                            <a:schemeClr val="tx1"/>
                          </a:solidFill>
                          <a:effectLst/>
                          <a:latin typeface="Meiryo UI" panose="020B0604030504040204" pitchFamily="50" charset="-128"/>
                          <a:ea typeface="Meiryo UI" panose="020B0604030504040204" pitchFamily="50" charset="-128"/>
                        </a:rPr>
                        <a:t>（堺市</a:t>
                      </a:r>
                      <a:r>
                        <a:rPr lang="ja-JP" sz="1100" kern="100" dirty="0">
                          <a:solidFill>
                            <a:schemeClr val="tx1"/>
                          </a:solidFill>
                          <a:effectLst/>
                          <a:latin typeface="Meiryo UI" panose="020B0604030504040204" pitchFamily="50" charset="-128"/>
                          <a:ea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〇</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〇</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extLst>
                  <a:ext uri="{0D108BD9-81ED-4DB2-BD59-A6C34878D82A}">
                    <a16:rowId xmlns:a16="http://schemas.microsoft.com/office/drawing/2014/main" val="1272873073"/>
                  </a:ext>
                </a:extLst>
              </a:tr>
              <a:tr h="322861">
                <a:tc>
                  <a:txBody>
                    <a:bodyPr/>
                    <a:lstStyle/>
                    <a:p>
                      <a:pPr algn="ctr">
                        <a:lnSpc>
                          <a:spcPts val="13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藤井寺工科</a:t>
                      </a:r>
                    </a:p>
                    <a:p>
                      <a:pPr algn="ctr">
                        <a:lnSpc>
                          <a:spcPts val="1300"/>
                        </a:lnSpc>
                        <a:spcAft>
                          <a:spcPts val="0"/>
                        </a:spcAft>
                      </a:pPr>
                      <a:r>
                        <a:rPr lang="ja-JP" sz="1100" kern="100" smtClean="0">
                          <a:solidFill>
                            <a:schemeClr val="tx1"/>
                          </a:solidFill>
                          <a:effectLst/>
                          <a:latin typeface="Meiryo UI" panose="020B0604030504040204" pitchFamily="50" charset="-128"/>
                          <a:ea typeface="Meiryo UI" panose="020B0604030504040204" pitchFamily="50" charset="-128"/>
                        </a:rPr>
                        <a:t>（藤井寺市</a:t>
                      </a:r>
                      <a:r>
                        <a:rPr lang="ja-JP" sz="1100" kern="100" dirty="0">
                          <a:solidFill>
                            <a:schemeClr val="tx1"/>
                          </a:solidFill>
                          <a:effectLst/>
                          <a:latin typeface="Meiryo UI" panose="020B0604030504040204" pitchFamily="50" charset="-128"/>
                          <a:ea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〇</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〇</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extLst>
                  <a:ext uri="{0D108BD9-81ED-4DB2-BD59-A6C34878D82A}">
                    <a16:rowId xmlns:a16="http://schemas.microsoft.com/office/drawing/2014/main" val="163754855"/>
                  </a:ext>
                </a:extLst>
              </a:tr>
              <a:tr h="322861">
                <a:tc>
                  <a:txBody>
                    <a:bodyPr/>
                    <a:lstStyle/>
                    <a:p>
                      <a:pPr algn="ctr">
                        <a:lnSpc>
                          <a:spcPts val="13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城東工科</a:t>
                      </a:r>
                    </a:p>
                    <a:p>
                      <a:pPr algn="ctr">
                        <a:lnSpc>
                          <a:spcPts val="1300"/>
                        </a:lnSpc>
                        <a:spcAft>
                          <a:spcPts val="0"/>
                        </a:spcAft>
                      </a:pPr>
                      <a:r>
                        <a:rPr lang="ja-JP" sz="1100" kern="100" smtClean="0">
                          <a:solidFill>
                            <a:schemeClr val="tx1"/>
                          </a:solidFill>
                          <a:effectLst/>
                          <a:latin typeface="Meiryo UI" panose="020B0604030504040204" pitchFamily="50" charset="-128"/>
                          <a:ea typeface="Meiryo UI" panose="020B0604030504040204" pitchFamily="50" charset="-128"/>
                        </a:rPr>
                        <a:t>（東大阪市</a:t>
                      </a:r>
                      <a:r>
                        <a:rPr lang="ja-JP" sz="1100" kern="100" dirty="0">
                          <a:solidFill>
                            <a:schemeClr val="tx1"/>
                          </a:solidFill>
                          <a:effectLst/>
                          <a:latin typeface="Meiryo UI" panose="020B0604030504040204" pitchFamily="50" charset="-128"/>
                          <a:ea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extLst>
                  <a:ext uri="{0D108BD9-81ED-4DB2-BD59-A6C34878D82A}">
                    <a16:rowId xmlns:a16="http://schemas.microsoft.com/office/drawing/2014/main" val="2837354260"/>
                  </a:ext>
                </a:extLst>
              </a:tr>
              <a:tr h="322861">
                <a:tc>
                  <a:txBody>
                    <a:bodyPr/>
                    <a:lstStyle/>
                    <a:p>
                      <a:pPr algn="ctr">
                        <a:lnSpc>
                          <a:spcPts val="13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布施工科</a:t>
                      </a:r>
                    </a:p>
                    <a:p>
                      <a:pPr algn="ctr">
                        <a:lnSpc>
                          <a:spcPts val="1300"/>
                        </a:lnSpc>
                        <a:spcAft>
                          <a:spcPts val="0"/>
                        </a:spcAft>
                      </a:pPr>
                      <a:r>
                        <a:rPr lang="ja-JP" sz="1100" kern="100" smtClean="0">
                          <a:solidFill>
                            <a:schemeClr val="tx1"/>
                          </a:solidFill>
                          <a:effectLst/>
                          <a:latin typeface="Meiryo UI" panose="020B0604030504040204" pitchFamily="50" charset="-128"/>
                          <a:ea typeface="Meiryo UI" panose="020B0604030504040204" pitchFamily="50" charset="-128"/>
                        </a:rPr>
                        <a:t>（東大阪市</a:t>
                      </a:r>
                      <a:r>
                        <a:rPr lang="ja-JP" sz="1100" kern="100" dirty="0">
                          <a:solidFill>
                            <a:schemeClr val="tx1"/>
                          </a:solidFill>
                          <a:effectLst/>
                          <a:latin typeface="Meiryo UI" panose="020B0604030504040204" pitchFamily="50" charset="-128"/>
                          <a:ea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〇</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〇</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extLst>
                  <a:ext uri="{0D108BD9-81ED-4DB2-BD59-A6C34878D82A}">
                    <a16:rowId xmlns:a16="http://schemas.microsoft.com/office/drawing/2014/main" val="2316161254"/>
                  </a:ext>
                </a:extLst>
              </a:tr>
              <a:tr h="322861">
                <a:tc>
                  <a:txBody>
                    <a:bodyPr/>
                    <a:lstStyle/>
                    <a:p>
                      <a:pPr algn="ctr">
                        <a:lnSpc>
                          <a:spcPts val="13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佐野工科</a:t>
                      </a:r>
                    </a:p>
                    <a:p>
                      <a:pPr algn="ctr">
                        <a:lnSpc>
                          <a:spcPts val="1300"/>
                        </a:lnSpc>
                        <a:spcAft>
                          <a:spcPts val="0"/>
                        </a:spcAft>
                      </a:pPr>
                      <a:r>
                        <a:rPr lang="ja-JP" sz="1100" kern="100" smtClean="0">
                          <a:solidFill>
                            <a:schemeClr val="tx1"/>
                          </a:solidFill>
                          <a:effectLst/>
                          <a:latin typeface="Meiryo UI" panose="020B0604030504040204" pitchFamily="50" charset="-128"/>
                          <a:ea typeface="Meiryo UI" panose="020B0604030504040204" pitchFamily="50" charset="-128"/>
                        </a:rPr>
                        <a:t>（泉佐野市</a:t>
                      </a:r>
                      <a:r>
                        <a:rPr lang="ja-JP" sz="1100" kern="100" dirty="0">
                          <a:solidFill>
                            <a:schemeClr val="tx1"/>
                          </a:solidFill>
                          <a:effectLst/>
                          <a:latin typeface="Meiryo UI" panose="020B0604030504040204" pitchFamily="50" charset="-128"/>
                          <a:ea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〇</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〇</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extLst>
                  <a:ext uri="{0D108BD9-81ED-4DB2-BD59-A6C34878D82A}">
                    <a16:rowId xmlns:a16="http://schemas.microsoft.com/office/drawing/2014/main" val="3404072782"/>
                  </a:ext>
                </a:extLst>
              </a:tr>
              <a:tr h="322861">
                <a:tc>
                  <a:txBody>
                    <a:bodyPr/>
                    <a:lstStyle/>
                    <a:p>
                      <a:pPr algn="ctr">
                        <a:lnSpc>
                          <a:spcPts val="13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都島工業</a:t>
                      </a:r>
                    </a:p>
                    <a:p>
                      <a:pPr algn="ctr">
                        <a:lnSpc>
                          <a:spcPts val="1300"/>
                        </a:lnSpc>
                        <a:spcAft>
                          <a:spcPts val="0"/>
                        </a:spcAft>
                      </a:pPr>
                      <a:r>
                        <a:rPr lang="ja-JP" sz="1100" kern="100" smtClean="0">
                          <a:solidFill>
                            <a:schemeClr val="tx1"/>
                          </a:solidFill>
                          <a:effectLst/>
                          <a:latin typeface="Meiryo UI" panose="020B0604030504040204" pitchFamily="50" charset="-128"/>
                          <a:ea typeface="Meiryo UI" panose="020B0604030504040204" pitchFamily="50" charset="-128"/>
                        </a:rPr>
                        <a:t>（都島区</a:t>
                      </a:r>
                      <a:r>
                        <a:rPr lang="ja-JP" sz="1100" kern="100" dirty="0">
                          <a:solidFill>
                            <a:schemeClr val="tx1"/>
                          </a:solidFill>
                          <a:effectLst/>
                          <a:latin typeface="Meiryo UI" panose="020B0604030504040204" pitchFamily="50" charset="-128"/>
                          <a:ea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〇</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a:effectLst/>
                          <a:latin typeface="Meiryo UI" panose="020B0604030504040204" pitchFamily="50" charset="-128"/>
                          <a:ea typeface="Meiryo UI" panose="020B0604030504040204" pitchFamily="50" charset="-128"/>
                        </a:rPr>
                        <a:t>〇</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a:effectLst/>
                          <a:latin typeface="Meiryo UI" panose="020B0604030504040204" pitchFamily="50" charset="-128"/>
                          <a:ea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extLst>
                  <a:ext uri="{0D108BD9-81ED-4DB2-BD59-A6C34878D82A}">
                    <a16:rowId xmlns:a16="http://schemas.microsoft.com/office/drawing/2014/main" val="3897220608"/>
                  </a:ext>
                </a:extLst>
              </a:tr>
              <a:tr h="322861">
                <a:tc>
                  <a:txBody>
                    <a:bodyPr/>
                    <a:lstStyle/>
                    <a:p>
                      <a:pPr algn="ctr">
                        <a:lnSpc>
                          <a:spcPts val="13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泉尾工業</a:t>
                      </a:r>
                    </a:p>
                    <a:p>
                      <a:pPr algn="ctr">
                        <a:lnSpc>
                          <a:spcPts val="1300"/>
                        </a:lnSpc>
                        <a:spcAft>
                          <a:spcPts val="0"/>
                        </a:spcAft>
                      </a:pPr>
                      <a:r>
                        <a:rPr lang="ja-JP" sz="1100" kern="100" smtClean="0">
                          <a:solidFill>
                            <a:schemeClr val="tx1"/>
                          </a:solidFill>
                          <a:effectLst/>
                          <a:latin typeface="Meiryo UI" panose="020B0604030504040204" pitchFamily="50" charset="-128"/>
                          <a:ea typeface="Meiryo UI" panose="020B0604030504040204" pitchFamily="50" charset="-128"/>
                        </a:rPr>
                        <a:t>（大正区</a:t>
                      </a:r>
                      <a:r>
                        <a:rPr lang="ja-JP" sz="1100" kern="100" dirty="0">
                          <a:solidFill>
                            <a:schemeClr val="tx1"/>
                          </a:solidFill>
                          <a:effectLst/>
                          <a:latin typeface="Meiryo UI" panose="020B0604030504040204" pitchFamily="50" charset="-128"/>
                          <a:ea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extLst>
                  <a:ext uri="{0D108BD9-81ED-4DB2-BD59-A6C34878D82A}">
                    <a16:rowId xmlns:a16="http://schemas.microsoft.com/office/drawing/2014/main" val="1051518415"/>
                  </a:ext>
                </a:extLst>
              </a:tr>
              <a:tr h="322861">
                <a:tc>
                  <a:txBody>
                    <a:bodyPr/>
                    <a:lstStyle/>
                    <a:p>
                      <a:pPr algn="ctr">
                        <a:lnSpc>
                          <a:spcPts val="13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東淀工業</a:t>
                      </a:r>
                    </a:p>
                    <a:p>
                      <a:pPr algn="ctr">
                        <a:lnSpc>
                          <a:spcPts val="1300"/>
                        </a:lnSpc>
                        <a:spcAft>
                          <a:spcPts val="0"/>
                        </a:spcAft>
                      </a:pPr>
                      <a:r>
                        <a:rPr lang="ja-JP" sz="1100" kern="100" smtClean="0">
                          <a:solidFill>
                            <a:schemeClr val="tx1"/>
                          </a:solidFill>
                          <a:effectLst/>
                          <a:latin typeface="Meiryo UI" panose="020B0604030504040204" pitchFamily="50" charset="-128"/>
                          <a:ea typeface="Meiryo UI" panose="020B0604030504040204" pitchFamily="50" charset="-128"/>
                        </a:rPr>
                        <a:t>（淀川区</a:t>
                      </a:r>
                      <a:r>
                        <a:rPr lang="ja-JP" sz="1100" kern="100" dirty="0">
                          <a:solidFill>
                            <a:schemeClr val="tx1"/>
                          </a:solidFill>
                          <a:effectLst/>
                          <a:latin typeface="Meiryo UI" panose="020B0604030504040204" pitchFamily="50" charset="-128"/>
                          <a:ea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extLst>
                  <a:ext uri="{0D108BD9-81ED-4DB2-BD59-A6C34878D82A}">
                    <a16:rowId xmlns:a16="http://schemas.microsoft.com/office/drawing/2014/main" val="1610007246"/>
                  </a:ext>
                </a:extLst>
              </a:tr>
              <a:tr h="322861">
                <a:tc>
                  <a:txBody>
                    <a:bodyPr/>
                    <a:lstStyle/>
                    <a:p>
                      <a:pPr algn="ctr">
                        <a:lnSpc>
                          <a:spcPts val="13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生野工業</a:t>
                      </a:r>
                    </a:p>
                    <a:p>
                      <a:pPr algn="ctr">
                        <a:lnSpc>
                          <a:spcPts val="1300"/>
                        </a:lnSpc>
                        <a:spcAft>
                          <a:spcPts val="0"/>
                        </a:spcAft>
                      </a:pPr>
                      <a:r>
                        <a:rPr lang="ja-JP" sz="1100" kern="100" smtClean="0">
                          <a:solidFill>
                            <a:schemeClr val="tx1"/>
                          </a:solidFill>
                          <a:effectLst/>
                          <a:latin typeface="Meiryo UI" panose="020B0604030504040204" pitchFamily="50" charset="-128"/>
                          <a:ea typeface="Meiryo UI" panose="020B0604030504040204" pitchFamily="50" charset="-128"/>
                        </a:rPr>
                        <a:t>（生野区</a:t>
                      </a:r>
                      <a:r>
                        <a:rPr lang="ja-JP" sz="1100" kern="100" dirty="0">
                          <a:solidFill>
                            <a:schemeClr val="tx1"/>
                          </a:solidFill>
                          <a:effectLst/>
                          <a:latin typeface="Meiryo UI" panose="020B0604030504040204" pitchFamily="50" charset="-128"/>
                          <a:ea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rPr>
                        <a:t>〇</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tc>
                  <a:txBody>
                    <a:bodyPr/>
                    <a:lstStyle/>
                    <a:p>
                      <a:pPr algn="ctr">
                        <a:lnSpc>
                          <a:spcPts val="1400"/>
                        </a:lnSpc>
                        <a:spcAft>
                          <a:spcPts val="0"/>
                        </a:spcAft>
                      </a:pPr>
                      <a:r>
                        <a:rPr lang="en-US" sz="11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364" marR="49364" marT="0" marB="0" anchor="ctr"/>
                </a:tc>
                <a:extLst>
                  <a:ext uri="{0D108BD9-81ED-4DB2-BD59-A6C34878D82A}">
                    <a16:rowId xmlns:a16="http://schemas.microsoft.com/office/drawing/2014/main" val="1024591273"/>
                  </a:ext>
                </a:extLst>
              </a:tr>
            </a:tbl>
          </a:graphicData>
        </a:graphic>
      </p:graphicFrame>
      <p:cxnSp>
        <p:nvCxnSpPr>
          <p:cNvPr id="9" name="直線コネクタ 8"/>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10" name="正方形/長方形 9"/>
          <p:cNvSpPr/>
          <p:nvPr/>
        </p:nvSpPr>
        <p:spPr>
          <a:xfrm>
            <a:off x="1704145" y="135083"/>
            <a:ext cx="3831498"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４ー現状（工業系高校の学科一覧）</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54365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737600" y="6520260"/>
            <a:ext cx="2311400" cy="365125"/>
          </a:xfrm>
        </p:spPr>
        <p:txBody>
          <a:bodyPr/>
          <a:lstStyle/>
          <a:p>
            <a:fld id="{AC1F0867-EFB9-42FF-BF2D-7B625E83DED1}" type="slidenum">
              <a:rPr lang="ja-JP" altLang="en-US" smtClean="0">
                <a:solidFill>
                  <a:prstClr val="black">
                    <a:tint val="75000"/>
                  </a:prstClr>
                </a:solidFill>
              </a:rPr>
              <a:pPr/>
              <a:t>24</a:t>
            </a:fld>
            <a:endParaRPr lang="ja-JP" altLang="en-US" dirty="0">
              <a:solidFill>
                <a:prstClr val="black">
                  <a:tint val="75000"/>
                </a:prstClr>
              </a:solidFill>
            </a:endParaRPr>
          </a:p>
        </p:txBody>
      </p:sp>
      <p:sp>
        <p:nvSpPr>
          <p:cNvPr id="20" name="額縁 19"/>
          <p:cNvSpPr/>
          <p:nvPr/>
        </p:nvSpPr>
        <p:spPr>
          <a:xfrm>
            <a:off x="1606636" y="623356"/>
            <a:ext cx="3180517" cy="395558"/>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sz="1440" b="0" i="0" u="none" strike="noStrike" kern="1200" spc="0" baseline="0">
                <a:solidFill>
                  <a:prstClr val="black">
                    <a:lumMod val="65000"/>
                    <a:lumOff val="35000"/>
                  </a:prstClr>
                </a:solidFill>
                <a:latin typeface="ＭＳ Ｐゴシック" panose="020B0600070205080204" pitchFamily="50" charset="-128"/>
                <a:ea typeface="ＭＳ Ｐゴシック" panose="020B0600070205080204" pitchFamily="50" charset="-128"/>
                <a:cs typeface="+mn-cs"/>
              </a:defRPr>
            </a:pPr>
            <a:r>
              <a:rPr lang="ja-JP" altLang="en-US" sz="1400" b="1" dirty="0" smtClean="0">
                <a:solidFill>
                  <a:schemeClr val="tx1"/>
                </a:solidFill>
                <a:latin typeface="Meiryo UI" panose="020B0604030504040204" pitchFamily="50" charset="-128"/>
                <a:ea typeface="Meiryo UI" panose="020B0604030504040204" pitchFamily="50" charset="-128"/>
              </a:rPr>
              <a:t>大阪府</a:t>
            </a:r>
            <a:r>
              <a:rPr lang="ja-JP" altLang="en-US" sz="1400" b="1" dirty="0">
                <a:solidFill>
                  <a:schemeClr val="tx1"/>
                </a:solidFill>
                <a:latin typeface="Meiryo UI" panose="020B0604030504040204" pitchFamily="50" charset="-128"/>
                <a:ea typeface="Meiryo UI" panose="020B0604030504040204" pitchFamily="50" charset="-128"/>
              </a:rPr>
              <a:t>の</a:t>
            </a:r>
            <a:r>
              <a:rPr lang="ja-JP" altLang="ja-JP" sz="1400" b="1" dirty="0">
                <a:solidFill>
                  <a:schemeClr val="tx1"/>
                </a:solidFill>
                <a:latin typeface="Meiryo UI" panose="020B0604030504040204" pitchFamily="50" charset="-128"/>
                <a:ea typeface="Meiryo UI" panose="020B0604030504040204" pitchFamily="50" charset="-128"/>
              </a:rPr>
              <a:t>公立中学校</a:t>
            </a:r>
            <a:r>
              <a:rPr lang="ja-JP" altLang="ja-JP" sz="1400" b="1" dirty="0" smtClean="0">
                <a:solidFill>
                  <a:schemeClr val="tx1"/>
                </a:solidFill>
                <a:latin typeface="Meiryo UI" panose="020B0604030504040204" pitchFamily="50" charset="-128"/>
                <a:ea typeface="Meiryo UI" panose="020B0604030504040204" pitchFamily="50" charset="-128"/>
              </a:rPr>
              <a:t>卒業者数</a:t>
            </a:r>
            <a:r>
              <a:rPr lang="ja-JP" altLang="en-US" sz="1400" b="1" dirty="0" smtClean="0">
                <a:solidFill>
                  <a:schemeClr val="tx1"/>
                </a:solidFill>
                <a:latin typeface="Meiryo UI" panose="020B0604030504040204" pitchFamily="50" charset="-128"/>
                <a:ea typeface="Meiryo UI" panose="020B0604030504040204" pitchFamily="50" charset="-128"/>
              </a:rPr>
              <a:t>の推移</a:t>
            </a:r>
            <a:endParaRPr lang="ja-JP" altLang="ja-JP" sz="1400" b="1" dirty="0">
              <a:solidFill>
                <a:schemeClr val="tx1"/>
              </a:solidFill>
              <a:latin typeface="Meiryo UI" panose="020B0604030504040204" pitchFamily="50" charset="-128"/>
              <a:ea typeface="Meiryo UI" panose="020B0604030504040204" pitchFamily="50" charset="-128"/>
            </a:endParaRPr>
          </a:p>
        </p:txBody>
      </p:sp>
      <p:graphicFrame>
        <p:nvGraphicFramePr>
          <p:cNvPr id="23" name="グラフ 22"/>
          <p:cNvGraphicFramePr>
            <a:graphicFrameLocks noGrp="1"/>
          </p:cNvGraphicFramePr>
          <p:nvPr>
            <p:extLst/>
          </p:nvPr>
        </p:nvGraphicFramePr>
        <p:xfrm>
          <a:off x="1639217" y="1385710"/>
          <a:ext cx="9136203" cy="5017025"/>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23"/>
          <p:cNvSpPr txBox="1"/>
          <p:nvPr/>
        </p:nvSpPr>
        <p:spPr>
          <a:xfrm>
            <a:off x="6334801" y="6427331"/>
            <a:ext cx="3798879" cy="261610"/>
          </a:xfrm>
          <a:prstGeom prst="rect">
            <a:avLst/>
          </a:prstGeom>
          <a:noFill/>
          <a:ln>
            <a:noFill/>
          </a:ln>
        </p:spPr>
        <p:txBody>
          <a:bodyPr wrap="square" rtlCol="0">
            <a:spAutoFit/>
          </a:bodyPr>
          <a:lstStyle/>
          <a:p>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令和３年</a:t>
            </a:r>
            <a:r>
              <a:rPr lang="ja-JP" altLang="en-US" sz="1100" dirty="0">
                <a:solidFill>
                  <a:prstClr val="black"/>
                </a:solidFill>
                <a:latin typeface="Meiryo UI" panose="020B0604030504040204" pitchFamily="50" charset="-128"/>
                <a:ea typeface="Meiryo UI" panose="020B0604030504040204" pitchFamily="50" charset="-128"/>
              </a:rPr>
              <a:t>５月１日現在の小・中学校在籍生徒数より推計</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6"/>
          <p:cNvSpPr txBox="1"/>
          <p:nvPr/>
        </p:nvSpPr>
        <p:spPr>
          <a:xfrm>
            <a:off x="10432820" y="6125736"/>
            <a:ext cx="91532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solidFill>
                  <a:prstClr val="black"/>
                </a:solidFill>
                <a:latin typeface="Meiryo UI" panose="020B0604030504040204" pitchFamily="50" charset="-128"/>
                <a:ea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rPr>
              <a:t>）</a:t>
            </a:r>
          </a:p>
        </p:txBody>
      </p:sp>
      <p:sp>
        <p:nvSpPr>
          <p:cNvPr id="26" name="テキスト ボックス 6"/>
          <p:cNvSpPr txBox="1"/>
          <p:nvPr/>
        </p:nvSpPr>
        <p:spPr>
          <a:xfrm>
            <a:off x="1143776" y="1385710"/>
            <a:ext cx="71476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solidFill>
                  <a:prstClr val="black"/>
                </a:solidFill>
                <a:latin typeface="Meiryo UI" panose="020B0604030504040204" pitchFamily="50" charset="-128"/>
                <a:ea typeface="Meiryo UI" panose="020B0604030504040204" pitchFamily="50" charset="-128"/>
              </a:rPr>
              <a:t>（人</a:t>
            </a:r>
            <a:r>
              <a:rPr lang="ja-JP" altLang="en-US" sz="1200" dirty="0">
                <a:solidFill>
                  <a:prstClr val="black"/>
                </a:solidFill>
                <a:latin typeface="Meiryo UI" panose="020B0604030504040204" pitchFamily="50" charset="-128"/>
                <a:ea typeface="Meiryo UI" panose="020B0604030504040204" pitchFamily="50" charset="-128"/>
              </a:rPr>
              <a:t>）</a:t>
            </a:r>
          </a:p>
        </p:txBody>
      </p:sp>
      <p:cxnSp>
        <p:nvCxnSpPr>
          <p:cNvPr id="6" name="直線コネクタ 5"/>
          <p:cNvCxnSpPr/>
          <p:nvPr/>
        </p:nvCxnSpPr>
        <p:spPr>
          <a:xfrm>
            <a:off x="5725988" y="1662709"/>
            <a:ext cx="12449" cy="43470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13" name="正方形/長方形 12"/>
          <p:cNvSpPr/>
          <p:nvPr/>
        </p:nvSpPr>
        <p:spPr>
          <a:xfrm>
            <a:off x="1704145" y="135083"/>
            <a:ext cx="4293163"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４ー現状（公立中学校卒業者数の推移）</a:t>
            </a:r>
            <a:endParaRPr lang="ja-JP" altLang="en-US"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606636" y="1037949"/>
            <a:ext cx="8826184" cy="338554"/>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rPr>
              <a:t>28</a:t>
            </a:r>
            <a:r>
              <a:rPr lang="ja-JP" altLang="en-US" sz="1600" dirty="0" smtClean="0">
                <a:latin typeface="Meiryo UI" panose="020B0604030504040204" pitchFamily="50" charset="-128"/>
                <a:ea typeface="Meiryo UI" panose="020B0604030504040204" pitchFamily="50" charset="-128"/>
              </a:rPr>
              <a:t>年度から令和</a:t>
            </a:r>
            <a:r>
              <a:rPr lang="en-US" altLang="ja-JP" sz="1600" dirty="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年度にかけて年々減少。令和</a:t>
            </a:r>
            <a:r>
              <a:rPr lang="en-US" altLang="ja-JP" sz="1600" dirty="0" smtClean="0">
                <a:latin typeface="Meiryo UI" panose="020B0604030504040204" pitchFamily="50" charset="-128"/>
                <a:ea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rPr>
              <a:t>年度に向けて減少する見込み。</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7691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額縁 7"/>
          <p:cNvSpPr/>
          <p:nvPr/>
        </p:nvSpPr>
        <p:spPr>
          <a:xfrm>
            <a:off x="1586206" y="645103"/>
            <a:ext cx="4763079"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公立中学校卒業者に占める工業系高校志願者（大阪府）</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13" name="スライド番号プレースホルダー 2"/>
          <p:cNvSpPr>
            <a:spLocks noGrp="1"/>
          </p:cNvSpPr>
          <p:nvPr>
            <p:ph type="sldNum" sz="quarter" idx="12"/>
          </p:nvPr>
        </p:nvSpPr>
        <p:spPr>
          <a:xfrm>
            <a:off x="8737600" y="6492881"/>
            <a:ext cx="2311400" cy="365125"/>
          </a:xfrm>
        </p:spPr>
        <p:txBody>
          <a:bodyPr/>
          <a:lstStyle/>
          <a:p>
            <a:fld id="{AC1F0867-EFB9-42FF-BF2D-7B625E83DED1}" type="slidenum">
              <a:rPr lang="ja-JP" altLang="en-US" smtClean="0">
                <a:solidFill>
                  <a:prstClr val="black">
                    <a:tint val="75000"/>
                  </a:prstClr>
                </a:solidFill>
              </a:rPr>
              <a:pPr/>
              <a:t>25</a:t>
            </a:fld>
            <a:endParaRPr lang="ja-JP" altLang="en-US" dirty="0">
              <a:solidFill>
                <a:prstClr val="black">
                  <a:tint val="75000"/>
                </a:prstClr>
              </a:solidFill>
            </a:endParaRPr>
          </a:p>
        </p:txBody>
      </p:sp>
      <p:sp>
        <p:nvSpPr>
          <p:cNvPr id="14" name="テキスト ボックス 13"/>
          <p:cNvSpPr txBox="1"/>
          <p:nvPr/>
        </p:nvSpPr>
        <p:spPr>
          <a:xfrm>
            <a:off x="1585680" y="1119075"/>
            <a:ext cx="9172981" cy="584775"/>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rPr>
              <a:t>９年度から令和</a:t>
            </a:r>
            <a:r>
              <a:rPr lang="ja-JP" altLang="en-US" sz="1600" dirty="0">
                <a:latin typeface="Meiryo UI" panose="020B0604030504040204" pitchFamily="50" charset="-128"/>
                <a:ea typeface="Meiryo UI" panose="020B0604030504040204" pitchFamily="50" charset="-128"/>
              </a:rPr>
              <a:t>４</a:t>
            </a:r>
            <a:r>
              <a:rPr lang="ja-JP" altLang="en-US" sz="1600" dirty="0" smtClean="0">
                <a:latin typeface="Meiryo UI" panose="020B0604030504040204" pitchFamily="50" charset="-128"/>
                <a:ea typeface="Meiryo UI" panose="020B0604030504040204" pitchFamily="50" charset="-128"/>
              </a:rPr>
              <a:t>年度にかけて、大阪府</a:t>
            </a:r>
            <a:r>
              <a:rPr lang="ja-JP" altLang="en-US" sz="1600" dirty="0">
                <a:latin typeface="Meiryo UI" panose="020B0604030504040204" pitchFamily="50" charset="-128"/>
                <a:ea typeface="Meiryo UI" panose="020B0604030504040204" pitchFamily="50" charset="-128"/>
              </a:rPr>
              <a:t>の「公立中学校卒業者に占める工業系高校志願者の</a:t>
            </a:r>
            <a:r>
              <a:rPr lang="ja-JP" altLang="en-US" sz="1600" dirty="0" smtClean="0">
                <a:latin typeface="Meiryo UI" panose="020B0604030504040204" pitchFamily="50" charset="-128"/>
                <a:ea typeface="Meiryo UI" panose="020B0604030504040204" pitchFamily="50" charset="-128"/>
              </a:rPr>
              <a:t>割合」が低下する傾向。</a:t>
            </a:r>
            <a:endParaRPr lang="en-US" altLang="ja-JP" sz="1600" dirty="0">
              <a:latin typeface="Meiryo UI" panose="020B0604030504040204" pitchFamily="50" charset="-128"/>
              <a:ea typeface="Meiryo UI" panose="020B0604030504040204" pitchFamily="50" charset="-128"/>
            </a:endParaRPr>
          </a:p>
        </p:txBody>
      </p:sp>
      <p:graphicFrame>
        <p:nvGraphicFramePr>
          <p:cNvPr id="4" name="グラフ 3"/>
          <p:cNvGraphicFramePr/>
          <p:nvPr>
            <p:extLst/>
          </p:nvPr>
        </p:nvGraphicFramePr>
        <p:xfrm>
          <a:off x="2024512" y="1672897"/>
          <a:ext cx="8128000" cy="4819984"/>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直線コネクタ 11"/>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15" name="正方形/長方形 14"/>
          <p:cNvSpPr/>
          <p:nvPr/>
        </p:nvSpPr>
        <p:spPr>
          <a:xfrm>
            <a:off x="1704145" y="135083"/>
            <a:ext cx="2465740"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a:t>
            </a:r>
            <a:r>
              <a:rPr lang="ja-JP" altLang="en-US" b="1" dirty="0">
                <a:latin typeface="Meiryo UI" panose="020B0604030504040204" pitchFamily="50" charset="-128"/>
                <a:ea typeface="Meiryo UI" panose="020B0604030504040204" pitchFamily="50" charset="-128"/>
              </a:rPr>
              <a:t>ー現状（</a:t>
            </a:r>
            <a:r>
              <a:rPr lang="ja-JP" altLang="en-US" b="1" dirty="0" smtClean="0">
                <a:latin typeface="Meiryo UI" panose="020B0604030504040204" pitchFamily="50" charset="-128"/>
                <a:ea typeface="Meiryo UI" panose="020B0604030504040204" pitchFamily="50" charset="-128"/>
              </a:rPr>
              <a:t>志願割合）</a:t>
            </a:r>
            <a:endParaRPr lang="ja-JP" altLang="en-US" b="1" dirty="0">
              <a:latin typeface="Meiryo UI" panose="020B0604030504040204" pitchFamily="50" charset="-128"/>
              <a:ea typeface="Meiryo UI" panose="020B0604030504040204" pitchFamily="50" charset="-128"/>
            </a:endParaRPr>
          </a:p>
        </p:txBody>
      </p:sp>
      <p:sp>
        <p:nvSpPr>
          <p:cNvPr id="9" name="テキスト ボックス 6"/>
          <p:cNvSpPr txBox="1"/>
          <p:nvPr/>
        </p:nvSpPr>
        <p:spPr>
          <a:xfrm>
            <a:off x="1997292" y="1703850"/>
            <a:ext cx="71476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solidFill>
                  <a:prstClr val="black"/>
                </a:solidFill>
                <a:latin typeface="Meiryo UI" panose="020B0604030504040204" pitchFamily="50" charset="-128"/>
                <a:ea typeface="Meiryo UI" panose="020B0604030504040204" pitchFamily="50" charset="-128"/>
              </a:rPr>
              <a:t>（人</a:t>
            </a:r>
            <a:r>
              <a:rPr lang="ja-JP" altLang="en-US" sz="1200" dirty="0">
                <a:solidFill>
                  <a:prstClr val="black"/>
                </a:solidFill>
                <a:latin typeface="Meiryo UI" panose="020B0604030504040204" pitchFamily="50" charset="-128"/>
                <a:ea typeface="Meiryo UI" panose="020B0604030504040204" pitchFamily="50" charset="-128"/>
              </a:rPr>
              <a:t>）</a:t>
            </a:r>
          </a:p>
        </p:txBody>
      </p:sp>
      <p:sp>
        <p:nvSpPr>
          <p:cNvPr id="10" name="テキスト ボックス 6"/>
          <p:cNvSpPr txBox="1"/>
          <p:nvPr/>
        </p:nvSpPr>
        <p:spPr>
          <a:xfrm>
            <a:off x="8887183" y="5841058"/>
            <a:ext cx="91532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solidFill>
                  <a:prstClr val="black"/>
                </a:solidFill>
                <a:latin typeface="Meiryo UI" panose="020B0604030504040204" pitchFamily="50" charset="-128"/>
                <a:ea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rPr>
              <a:t>）</a:t>
            </a:r>
          </a:p>
        </p:txBody>
      </p:sp>
      <p:sp>
        <p:nvSpPr>
          <p:cNvPr id="11" name="テキスト ボックス 10"/>
          <p:cNvSpPr txBox="1"/>
          <p:nvPr/>
        </p:nvSpPr>
        <p:spPr>
          <a:xfrm>
            <a:off x="7792085" y="6492881"/>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sp>
        <p:nvSpPr>
          <p:cNvPr id="17" name="テキスト ボックス 16"/>
          <p:cNvSpPr txBox="1"/>
          <p:nvPr/>
        </p:nvSpPr>
        <p:spPr>
          <a:xfrm>
            <a:off x="4858106" y="6264794"/>
            <a:ext cx="5294406"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※R4</a:t>
            </a:r>
            <a:r>
              <a:rPr lang="ja-JP" altLang="en-US" sz="1200" dirty="0" smtClean="0">
                <a:latin typeface="Meiryo UI" panose="020B0604030504040204" pitchFamily="50" charset="-128"/>
                <a:ea typeface="Meiryo UI" panose="020B0604030504040204" pitchFamily="50" charset="-128"/>
              </a:rPr>
              <a:t>年度公立中学校卒業者数は、大阪府公私立高等学校連絡協議会資料より</a:t>
            </a:r>
            <a:endParaRPr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51722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額縁 7"/>
          <p:cNvSpPr/>
          <p:nvPr/>
        </p:nvSpPr>
        <p:spPr>
          <a:xfrm>
            <a:off x="1586206" y="645103"/>
            <a:ext cx="2299994"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rPr>
              <a:t>工業系</a:t>
            </a:r>
            <a:r>
              <a:rPr lang="ja-JP" altLang="en-US" sz="1400" b="1" dirty="0" smtClean="0">
                <a:solidFill>
                  <a:prstClr val="black"/>
                </a:solidFill>
                <a:latin typeface="Meiryo UI" panose="020B0604030504040204" pitchFamily="50" charset="-128"/>
                <a:ea typeface="Meiryo UI" panose="020B0604030504040204" pitchFamily="50" charset="-128"/>
              </a:rPr>
              <a:t>高校</a:t>
            </a:r>
            <a:r>
              <a:rPr lang="ja-JP" altLang="en-US" sz="1400" b="1" dirty="0">
                <a:solidFill>
                  <a:prstClr val="black"/>
                </a:solidFill>
                <a:latin typeface="Meiryo UI" panose="020B0604030504040204" pitchFamily="50" charset="-128"/>
                <a:ea typeface="Meiryo UI" panose="020B0604030504040204" pitchFamily="50" charset="-128"/>
              </a:rPr>
              <a:t>の</a:t>
            </a:r>
            <a:r>
              <a:rPr lang="ja-JP" altLang="en-US" sz="1400" b="1" dirty="0" smtClean="0">
                <a:solidFill>
                  <a:prstClr val="black"/>
                </a:solidFill>
                <a:latin typeface="Meiryo UI" panose="020B0604030504040204" pitchFamily="50" charset="-128"/>
                <a:ea typeface="Meiryo UI" panose="020B0604030504040204" pitchFamily="50" charset="-128"/>
              </a:rPr>
              <a:t>志願者数</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13" name="スライド番号プレースホルダー 2"/>
          <p:cNvSpPr>
            <a:spLocks noGrp="1"/>
          </p:cNvSpPr>
          <p:nvPr>
            <p:ph type="sldNum" sz="quarter" idx="12"/>
          </p:nvPr>
        </p:nvSpPr>
        <p:spPr>
          <a:xfrm>
            <a:off x="8737600" y="6492881"/>
            <a:ext cx="2311400" cy="365125"/>
          </a:xfrm>
        </p:spPr>
        <p:txBody>
          <a:bodyPr/>
          <a:lstStyle/>
          <a:p>
            <a:fld id="{AC1F0867-EFB9-42FF-BF2D-7B625E83DED1}" type="slidenum">
              <a:rPr lang="ja-JP" altLang="en-US" smtClean="0">
                <a:solidFill>
                  <a:prstClr val="black">
                    <a:tint val="75000"/>
                  </a:prstClr>
                </a:solidFill>
              </a:rPr>
              <a:pPr/>
              <a:t>26</a:t>
            </a:fld>
            <a:endParaRPr lang="ja-JP" altLang="en-US" dirty="0">
              <a:solidFill>
                <a:prstClr val="black">
                  <a:tint val="75000"/>
                </a:prstClr>
              </a:solidFill>
            </a:endParaRPr>
          </a:p>
        </p:txBody>
      </p:sp>
      <p:sp>
        <p:nvSpPr>
          <p:cNvPr id="14" name="テキスト ボックス 13"/>
          <p:cNvSpPr txBox="1"/>
          <p:nvPr/>
        </p:nvSpPr>
        <p:spPr>
          <a:xfrm>
            <a:off x="1586206" y="1207499"/>
            <a:ext cx="8826184" cy="338554"/>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平成３０年度より、減少傾向にある。</a:t>
            </a:r>
            <a:endParaRPr lang="en-US" altLang="ja-JP" sz="16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892796" y="6503312"/>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graphicFrame>
        <p:nvGraphicFramePr>
          <p:cNvPr id="4" name="グラフ 3"/>
          <p:cNvGraphicFramePr/>
          <p:nvPr>
            <p:extLst/>
          </p:nvPr>
        </p:nvGraphicFramePr>
        <p:xfrm>
          <a:off x="2024512" y="1672897"/>
          <a:ext cx="8128000" cy="4819984"/>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直線コネクタ 11"/>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15" name="正方形/長方形 14"/>
          <p:cNvSpPr/>
          <p:nvPr/>
        </p:nvSpPr>
        <p:spPr>
          <a:xfrm>
            <a:off x="1704145" y="135083"/>
            <a:ext cx="2465740"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４ー現状（志願者数）</a:t>
            </a:r>
            <a:endParaRPr lang="ja-JP" altLang="en-US" b="1" dirty="0">
              <a:latin typeface="Meiryo UI" panose="020B0604030504040204" pitchFamily="50" charset="-128"/>
              <a:ea typeface="Meiryo UI" panose="020B0604030504040204" pitchFamily="50" charset="-128"/>
            </a:endParaRPr>
          </a:p>
        </p:txBody>
      </p:sp>
      <p:sp>
        <p:nvSpPr>
          <p:cNvPr id="9" name="テキスト ボックス 6"/>
          <p:cNvSpPr txBox="1"/>
          <p:nvPr/>
        </p:nvSpPr>
        <p:spPr>
          <a:xfrm>
            <a:off x="2337668" y="1861266"/>
            <a:ext cx="71476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solidFill>
                  <a:prstClr val="black"/>
                </a:solidFill>
                <a:latin typeface="Meiryo UI" panose="020B0604030504040204" pitchFamily="50" charset="-128"/>
                <a:ea typeface="Meiryo UI" panose="020B0604030504040204" pitchFamily="50" charset="-128"/>
              </a:rPr>
              <a:t>（人</a:t>
            </a:r>
            <a:r>
              <a:rPr lang="ja-JP" altLang="en-US" sz="1200" dirty="0">
                <a:solidFill>
                  <a:prstClr val="black"/>
                </a:solidFill>
                <a:latin typeface="Meiryo UI" panose="020B0604030504040204" pitchFamily="50" charset="-128"/>
                <a:ea typeface="Meiryo UI" panose="020B0604030504040204" pitchFamily="50" charset="-128"/>
              </a:rPr>
              <a:t>）</a:t>
            </a:r>
          </a:p>
        </p:txBody>
      </p:sp>
      <p:grpSp>
        <p:nvGrpSpPr>
          <p:cNvPr id="3" name="グループ化 2"/>
          <p:cNvGrpSpPr/>
          <p:nvPr/>
        </p:nvGrpSpPr>
        <p:grpSpPr>
          <a:xfrm>
            <a:off x="6127460" y="1960327"/>
            <a:ext cx="3530672" cy="284585"/>
            <a:chOff x="7557276" y="2012195"/>
            <a:chExt cx="3530672" cy="284585"/>
          </a:xfrm>
        </p:grpSpPr>
        <p:sp>
          <p:nvSpPr>
            <p:cNvPr id="10" name="テキスト ボックス 9"/>
            <p:cNvSpPr txBox="1"/>
            <p:nvPr/>
          </p:nvSpPr>
          <p:spPr>
            <a:xfrm>
              <a:off x="7557276" y="2012195"/>
              <a:ext cx="3530672" cy="284585"/>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は工科高校</a:t>
              </a:r>
              <a:r>
                <a:rPr lang="en-US" altLang="ja-JP" sz="1200" dirty="0" smtClean="0">
                  <a:latin typeface="Meiryo UI" panose="020B0604030504040204" pitchFamily="50" charset="-128"/>
                  <a:ea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rPr>
                <a:t>校と工業高校</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校の合計数</a:t>
              </a:r>
              <a:endParaRPr lang="en-US" altLang="ja-JP" sz="12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7845693" y="2034690"/>
              <a:ext cx="457200" cy="2538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17" name="テキスト ボックス 6"/>
          <p:cNvSpPr txBox="1"/>
          <p:nvPr/>
        </p:nvSpPr>
        <p:spPr>
          <a:xfrm>
            <a:off x="9506548" y="5769262"/>
            <a:ext cx="91532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solidFill>
                  <a:prstClr val="black"/>
                </a:solidFill>
                <a:latin typeface="Meiryo UI" panose="020B0604030504040204" pitchFamily="50" charset="-128"/>
                <a:ea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575449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p:cNvSpPr>
            <a:spLocks noGrp="1"/>
          </p:cNvSpPr>
          <p:nvPr>
            <p:ph type="sldNum" sz="quarter" idx="12"/>
          </p:nvPr>
        </p:nvSpPr>
        <p:spPr>
          <a:xfrm>
            <a:off x="9400597" y="6458024"/>
            <a:ext cx="2311400" cy="365125"/>
          </a:xfrm>
        </p:spPr>
        <p:txBody>
          <a:bodyPr/>
          <a:lstStyle/>
          <a:p>
            <a:fld id="{AC1F0867-EFB9-42FF-BF2D-7B625E83DED1}" type="slidenum">
              <a:rPr lang="ja-JP" altLang="en-US" smtClean="0">
                <a:solidFill>
                  <a:prstClr val="black">
                    <a:tint val="75000"/>
                  </a:prstClr>
                </a:solidFill>
              </a:rPr>
              <a:pPr/>
              <a:t>27</a:t>
            </a:fld>
            <a:endParaRPr lang="ja-JP" altLang="en-US" dirty="0">
              <a:solidFill>
                <a:prstClr val="black">
                  <a:tint val="75000"/>
                </a:prstClr>
              </a:solidFill>
            </a:endParaRPr>
          </a:p>
        </p:txBody>
      </p:sp>
      <p:sp>
        <p:nvSpPr>
          <p:cNvPr id="14" name="テキスト ボックス 13"/>
          <p:cNvSpPr txBox="1"/>
          <p:nvPr/>
        </p:nvSpPr>
        <p:spPr>
          <a:xfrm>
            <a:off x="1507795" y="1211088"/>
            <a:ext cx="10204202" cy="338554"/>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年々、志願者数が定員に満たない状況が続いており、令和</a:t>
            </a:r>
            <a:r>
              <a:rPr lang="en-US" altLang="ja-JP" sz="1600" dirty="0" smtClean="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年度から大幅に</a:t>
            </a:r>
            <a:r>
              <a:rPr lang="ja-JP" altLang="en-US" sz="1600" dirty="0">
                <a:latin typeface="Meiryo UI" panose="020B0604030504040204" pitchFamily="50" charset="-128"/>
                <a:ea typeface="Meiryo UI" panose="020B0604030504040204" pitchFamily="50" charset="-128"/>
              </a:rPr>
              <a:t>増加</a:t>
            </a:r>
            <a:r>
              <a:rPr lang="ja-JP" altLang="en-US" sz="1600" dirty="0" smtClean="0">
                <a:latin typeface="Meiryo UI" panose="020B0604030504040204" pitchFamily="50" charset="-128"/>
                <a:ea typeface="Meiryo UI" panose="020B0604030504040204" pitchFamily="50" charset="-128"/>
              </a:rPr>
              <a:t>している。</a:t>
            </a:r>
            <a:r>
              <a:rPr lang="ja-JP" altLang="en-US" sz="1400" dirty="0" smtClean="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15" name="正方形/長方形 14"/>
          <p:cNvSpPr/>
          <p:nvPr/>
        </p:nvSpPr>
        <p:spPr>
          <a:xfrm>
            <a:off x="1704145" y="135083"/>
            <a:ext cx="2465740"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４ー現状（志願状況）</a:t>
            </a:r>
            <a:endParaRPr lang="ja-JP" altLang="en-US" b="1" dirty="0">
              <a:latin typeface="Meiryo UI" panose="020B0604030504040204" pitchFamily="50" charset="-128"/>
              <a:ea typeface="Meiryo UI" panose="020B0604030504040204" pitchFamily="50" charset="-128"/>
            </a:endParaRPr>
          </a:p>
        </p:txBody>
      </p:sp>
      <p:sp>
        <p:nvSpPr>
          <p:cNvPr id="19" name="額縁 18"/>
          <p:cNvSpPr/>
          <p:nvPr/>
        </p:nvSpPr>
        <p:spPr>
          <a:xfrm>
            <a:off x="1586206" y="645103"/>
            <a:ext cx="2998673"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rPr>
              <a:t>工科高校</a:t>
            </a:r>
            <a:r>
              <a:rPr lang="en-US" altLang="ja-JP" sz="1400" b="1" dirty="0">
                <a:solidFill>
                  <a:prstClr val="black"/>
                </a:solidFill>
                <a:latin typeface="Meiryo UI" panose="020B0604030504040204" pitchFamily="50" charset="-128"/>
                <a:ea typeface="Meiryo UI" panose="020B0604030504040204" pitchFamily="50" charset="-128"/>
              </a:rPr>
              <a:t>9</a:t>
            </a:r>
            <a:r>
              <a:rPr lang="ja-JP" altLang="en-US" sz="1400" b="1" dirty="0">
                <a:solidFill>
                  <a:prstClr val="black"/>
                </a:solidFill>
                <a:latin typeface="Meiryo UI" panose="020B0604030504040204" pitchFamily="50" charset="-128"/>
                <a:ea typeface="Meiryo UI" panose="020B0604030504040204" pitchFamily="50" charset="-128"/>
              </a:rPr>
              <a:t>校の志願状況</a:t>
            </a:r>
          </a:p>
        </p:txBody>
      </p:sp>
      <p:sp>
        <p:nvSpPr>
          <p:cNvPr id="16" name="テキスト ボックス 15"/>
          <p:cNvSpPr txBox="1"/>
          <p:nvPr/>
        </p:nvSpPr>
        <p:spPr>
          <a:xfrm>
            <a:off x="8486197" y="5550914"/>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graphicFrame>
        <p:nvGraphicFramePr>
          <p:cNvPr id="9" name="オブジェクト 8"/>
          <p:cNvGraphicFramePr>
            <a:graphicFrameLocks noChangeAspect="1"/>
          </p:cNvGraphicFramePr>
          <p:nvPr>
            <p:extLst/>
          </p:nvPr>
        </p:nvGraphicFramePr>
        <p:xfrm>
          <a:off x="1408530" y="1548228"/>
          <a:ext cx="9420225" cy="4067175"/>
        </p:xfrm>
        <a:graphic>
          <a:graphicData uri="http://schemas.openxmlformats.org/presentationml/2006/ole">
            <mc:AlternateContent xmlns:mc="http://schemas.openxmlformats.org/markup-compatibility/2006">
              <mc:Choice xmlns:v="urn:schemas-microsoft-com:vml" Requires="v">
                <p:oleObj spid="_x0000_s1075" name="ワークシート" r:id="rId3" imgW="9420224" imgH="4305410" progId="Excel.Sheet.12">
                  <p:embed/>
                </p:oleObj>
              </mc:Choice>
              <mc:Fallback>
                <p:oleObj name="ワークシート" r:id="rId3" imgW="9420224" imgH="4305410" progId="Excel.Sheet.12">
                  <p:embed/>
                  <p:pic>
                    <p:nvPicPr>
                      <p:cNvPr id="9" name="オブジェクト 8"/>
                      <p:cNvPicPr/>
                      <p:nvPr/>
                    </p:nvPicPr>
                    <p:blipFill>
                      <a:blip r:embed="rId4"/>
                      <a:stretch>
                        <a:fillRect/>
                      </a:stretch>
                    </p:blipFill>
                    <p:spPr>
                      <a:xfrm>
                        <a:off x="1408530" y="1548228"/>
                        <a:ext cx="9420225" cy="4067175"/>
                      </a:xfrm>
                      <a:prstGeom prst="rect">
                        <a:avLst/>
                      </a:prstGeom>
                    </p:spPr>
                  </p:pic>
                </p:oleObj>
              </mc:Fallback>
            </mc:AlternateContent>
          </a:graphicData>
        </a:graphic>
      </p:graphicFrame>
    </p:spTree>
    <p:extLst>
      <p:ext uri="{BB962C8B-B14F-4D97-AF65-F5344CB8AC3E}">
        <p14:creationId xmlns:p14="http://schemas.microsoft.com/office/powerpoint/2010/main" val="2211517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p:cNvSpPr>
            <a:spLocks noGrp="1"/>
          </p:cNvSpPr>
          <p:nvPr>
            <p:ph type="sldNum" sz="quarter" idx="12"/>
          </p:nvPr>
        </p:nvSpPr>
        <p:spPr>
          <a:xfrm>
            <a:off x="9880600" y="6595946"/>
            <a:ext cx="2311400" cy="365125"/>
          </a:xfrm>
        </p:spPr>
        <p:txBody>
          <a:bodyPr/>
          <a:lstStyle/>
          <a:p>
            <a:fld id="{AC1F0867-EFB9-42FF-BF2D-7B625E83DED1}" type="slidenum">
              <a:rPr lang="ja-JP" altLang="en-US" smtClean="0">
                <a:solidFill>
                  <a:prstClr val="black">
                    <a:tint val="75000"/>
                  </a:prstClr>
                </a:solidFill>
              </a:rPr>
              <a:pPr/>
              <a:t>28</a:t>
            </a:fld>
            <a:endParaRPr lang="ja-JP" altLang="en-US" dirty="0">
              <a:solidFill>
                <a:prstClr val="black">
                  <a:tint val="75000"/>
                </a:prstClr>
              </a:solidFill>
            </a:endParaRPr>
          </a:p>
        </p:txBody>
      </p:sp>
      <p:sp>
        <p:nvSpPr>
          <p:cNvPr id="14" name="テキスト ボックス 13"/>
          <p:cNvSpPr txBox="1"/>
          <p:nvPr/>
        </p:nvSpPr>
        <p:spPr>
          <a:xfrm>
            <a:off x="1586206" y="1118585"/>
            <a:ext cx="8826184" cy="338554"/>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工科</a:t>
            </a:r>
            <a:r>
              <a:rPr lang="ja-JP" altLang="en-US" sz="1600" dirty="0" smtClean="0">
                <a:latin typeface="Meiryo UI" panose="020B0604030504040204" pitchFamily="50" charset="-128"/>
                <a:ea typeface="Meiryo UI" panose="020B0604030504040204" pitchFamily="50" charset="-128"/>
              </a:rPr>
              <a:t>高校の、</a:t>
            </a:r>
            <a:r>
              <a:rPr lang="en-US" altLang="ja-JP" sz="1600" dirty="0" smtClean="0">
                <a:latin typeface="Meiryo UI" panose="020B0604030504040204" pitchFamily="50" charset="-128"/>
                <a:ea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rPr>
              <a:t>割以上が就職して</a:t>
            </a:r>
            <a:r>
              <a:rPr lang="ja-JP" altLang="en-US" sz="1600" dirty="0">
                <a:latin typeface="Meiryo UI" panose="020B0604030504040204" pitchFamily="50" charset="-128"/>
                <a:ea typeface="Meiryo UI" panose="020B0604030504040204" pitchFamily="50" charset="-128"/>
              </a:rPr>
              <a:t>おり</a:t>
            </a:r>
            <a:r>
              <a:rPr lang="ja-JP" altLang="en-US" sz="1600" dirty="0" smtClean="0">
                <a:latin typeface="Meiryo UI" panose="020B0604030504040204" pitchFamily="50" charset="-128"/>
                <a:ea typeface="Meiryo UI" panose="020B0604030504040204" pitchFamily="50" charset="-128"/>
              </a:rPr>
              <a:t>、就職者のうち</a:t>
            </a:r>
            <a:r>
              <a:rPr lang="en-US" altLang="ja-JP" sz="1600" dirty="0">
                <a:latin typeface="Meiryo UI" panose="020B0604030504040204" pitchFamily="50" charset="-128"/>
                <a:ea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rPr>
              <a:t>割以上が府内に就職している。</a:t>
            </a:r>
            <a:endParaRPr lang="en-US" altLang="ja-JP" sz="16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9017987" y="6605834"/>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graphicFrame>
        <p:nvGraphicFramePr>
          <p:cNvPr id="4" name="グラフ 3"/>
          <p:cNvGraphicFramePr/>
          <p:nvPr>
            <p:extLst>
              <p:ext uri="{D42A27DB-BD31-4B8C-83A1-F6EECF244321}">
                <p14:modId xmlns:p14="http://schemas.microsoft.com/office/powerpoint/2010/main" val="347348421"/>
              </p:ext>
            </p:extLst>
          </p:nvPr>
        </p:nvGraphicFramePr>
        <p:xfrm>
          <a:off x="118931" y="1713625"/>
          <a:ext cx="2798826" cy="2459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p:nvPr>
            <p:extLst>
              <p:ext uri="{D42A27DB-BD31-4B8C-83A1-F6EECF244321}">
                <p14:modId xmlns:p14="http://schemas.microsoft.com/office/powerpoint/2010/main" val="2394674256"/>
              </p:ext>
            </p:extLst>
          </p:nvPr>
        </p:nvGraphicFramePr>
        <p:xfrm>
          <a:off x="3919834" y="1762426"/>
          <a:ext cx="2306295" cy="2410537"/>
        </p:xfrm>
        <a:graphic>
          <a:graphicData uri="http://schemas.openxmlformats.org/drawingml/2006/chart">
            <c:chart xmlns:c="http://schemas.openxmlformats.org/drawingml/2006/chart" xmlns:r="http://schemas.openxmlformats.org/officeDocument/2006/relationships" r:id="rId3"/>
          </a:graphicData>
        </a:graphic>
      </p:graphicFrame>
      <p:sp>
        <p:nvSpPr>
          <p:cNvPr id="5" name="右矢印 4"/>
          <p:cNvSpPr/>
          <p:nvPr/>
        </p:nvSpPr>
        <p:spPr>
          <a:xfrm>
            <a:off x="2661224" y="2408966"/>
            <a:ext cx="1485900" cy="1117600"/>
          </a:xfrm>
          <a:prstGeom prst="rightArrow">
            <a:avLst>
              <a:gd name="adj1" fmla="val 50000"/>
              <a:gd name="adj2" fmla="val 34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就職者の</a:t>
            </a:r>
            <a:endParaRPr kumimoji="1" lang="en-US" altLang="ja-JP"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内訳</a:t>
            </a:r>
            <a:endParaRPr kumimoji="1" lang="ja-JP" altLang="en-US"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1704145" y="135083"/>
            <a:ext cx="2465740"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４ー現状（進路状況）</a:t>
            </a:r>
            <a:endParaRPr lang="ja-JP" altLang="en-US" b="1" dirty="0">
              <a:latin typeface="Meiryo UI" panose="020B0604030504040204" pitchFamily="50" charset="-128"/>
              <a:ea typeface="Meiryo UI" panose="020B0604030504040204" pitchFamily="50" charset="-128"/>
            </a:endParaRPr>
          </a:p>
        </p:txBody>
      </p:sp>
      <p:sp>
        <p:nvSpPr>
          <p:cNvPr id="20" name="額縁 19"/>
          <p:cNvSpPr/>
          <p:nvPr/>
        </p:nvSpPr>
        <p:spPr>
          <a:xfrm>
            <a:off x="1586206" y="645103"/>
            <a:ext cx="2945453"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b="1" dirty="0" smtClean="0">
                <a:solidFill>
                  <a:prstClr val="black"/>
                </a:solidFill>
                <a:latin typeface="Meiryo UI" panose="020B0604030504040204" pitchFamily="50" charset="-128"/>
                <a:ea typeface="Meiryo UI" panose="020B0604030504040204" pitchFamily="50" charset="-128"/>
              </a:rPr>
              <a:t>工科高校</a:t>
            </a:r>
            <a:r>
              <a:rPr lang="en-US" altLang="ja-JP" sz="1400" b="1" dirty="0" smtClean="0">
                <a:solidFill>
                  <a:prstClr val="black"/>
                </a:solidFill>
                <a:latin typeface="Meiryo UI" panose="020B0604030504040204" pitchFamily="50" charset="-128"/>
                <a:ea typeface="Meiryo UI" panose="020B0604030504040204" pitchFamily="50" charset="-128"/>
              </a:rPr>
              <a:t>9</a:t>
            </a:r>
            <a:r>
              <a:rPr lang="ja-JP" altLang="en-US" sz="1400" b="1" dirty="0" smtClean="0">
                <a:solidFill>
                  <a:prstClr val="black"/>
                </a:solidFill>
                <a:latin typeface="Meiryo UI" panose="020B0604030504040204" pitchFamily="50" charset="-128"/>
                <a:ea typeface="Meiryo UI" panose="020B0604030504040204" pitchFamily="50" charset="-128"/>
              </a:rPr>
              <a:t>校の</a:t>
            </a:r>
            <a:r>
              <a:rPr lang="ja-JP" altLang="en-US" sz="1400" b="1" dirty="0">
                <a:solidFill>
                  <a:prstClr val="black"/>
                </a:solidFill>
                <a:latin typeface="Meiryo UI" panose="020B0604030504040204" pitchFamily="50" charset="-128"/>
                <a:ea typeface="Meiryo UI" panose="020B0604030504040204" pitchFamily="50" charset="-128"/>
              </a:rPr>
              <a:t>卒業後</a:t>
            </a:r>
            <a:r>
              <a:rPr lang="ja-JP" altLang="en-US" sz="1400" b="1" dirty="0" smtClean="0">
                <a:solidFill>
                  <a:prstClr val="black"/>
                </a:solidFill>
                <a:latin typeface="Meiryo UI" panose="020B0604030504040204" pitchFamily="50" charset="-128"/>
                <a:ea typeface="Meiryo UI" panose="020B0604030504040204" pitchFamily="50" charset="-128"/>
              </a:rPr>
              <a:t>の進路状況</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3718" y="3745790"/>
            <a:ext cx="1534840"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N</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a:t>
            </a:r>
            <a:r>
              <a:rPr lang="en-US" altLang="ja-JP" sz="1400" dirty="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068</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848295" y="3784921"/>
            <a:ext cx="1428220"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N</a:t>
            </a:r>
            <a:r>
              <a:rPr kumimoji="1"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1</a:t>
            </a:r>
            <a:r>
              <a:rPr lang="en-US" altLang="ja-JP"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550</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8" name="正方形/長方形 7"/>
          <p:cNvSpPr/>
          <p:nvPr/>
        </p:nvSpPr>
        <p:spPr>
          <a:xfrm>
            <a:off x="66238" y="1465227"/>
            <a:ext cx="1519968" cy="276999"/>
          </a:xfrm>
          <a:prstGeom prst="rect">
            <a:avLst/>
          </a:prstGeom>
        </p:spPr>
        <p:txBody>
          <a:bodyPr wrap="none">
            <a:spAutoFit/>
          </a:bodyPr>
          <a:lstStyle/>
          <a:p>
            <a:r>
              <a:rPr lang="ja-JP" altLang="en-US" sz="1200" b="1" dirty="0">
                <a:solidFill>
                  <a:prstClr val="black"/>
                </a:solidFill>
                <a:latin typeface="Meiryo UI" panose="020B0604030504040204" pitchFamily="50" charset="-128"/>
                <a:ea typeface="Meiryo UI" panose="020B0604030504040204" pitchFamily="50" charset="-128"/>
              </a:rPr>
              <a:t>（令和</a:t>
            </a:r>
            <a:r>
              <a:rPr lang="en-US" altLang="ja-JP" sz="1200" b="1" dirty="0">
                <a:solidFill>
                  <a:prstClr val="black"/>
                </a:solidFill>
                <a:latin typeface="Meiryo UI" panose="020B0604030504040204" pitchFamily="50" charset="-128"/>
                <a:ea typeface="Meiryo UI" panose="020B0604030504040204" pitchFamily="50" charset="-128"/>
              </a:rPr>
              <a:t>2</a:t>
            </a:r>
            <a:r>
              <a:rPr lang="ja-JP" altLang="en-US" sz="1200" b="1" dirty="0">
                <a:solidFill>
                  <a:prstClr val="black"/>
                </a:solidFill>
                <a:latin typeface="Meiryo UI" panose="020B0604030504040204" pitchFamily="50" charset="-128"/>
                <a:ea typeface="Meiryo UI" panose="020B0604030504040204" pitchFamily="50" charset="-128"/>
              </a:rPr>
              <a:t>年度実績）</a:t>
            </a:r>
          </a:p>
        </p:txBody>
      </p:sp>
      <p:sp>
        <p:nvSpPr>
          <p:cNvPr id="9" name="正方形/長方形 8"/>
          <p:cNvSpPr/>
          <p:nvPr/>
        </p:nvSpPr>
        <p:spPr>
          <a:xfrm>
            <a:off x="118932" y="1487423"/>
            <a:ext cx="5921260" cy="2558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18932" y="4100786"/>
            <a:ext cx="5921260" cy="2558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138339" y="1487423"/>
            <a:ext cx="5921260" cy="2558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6138339" y="4100786"/>
            <a:ext cx="5921260" cy="2558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0" name="グラフ 29"/>
          <p:cNvGraphicFramePr/>
          <p:nvPr>
            <p:extLst>
              <p:ext uri="{D42A27DB-BD31-4B8C-83A1-F6EECF244321}">
                <p14:modId xmlns:p14="http://schemas.microsoft.com/office/powerpoint/2010/main" val="3758424035"/>
              </p:ext>
            </p:extLst>
          </p:nvPr>
        </p:nvGraphicFramePr>
        <p:xfrm>
          <a:off x="6138339" y="1684188"/>
          <a:ext cx="3019754" cy="2416598"/>
        </p:xfrm>
        <a:graphic>
          <a:graphicData uri="http://schemas.openxmlformats.org/drawingml/2006/chart">
            <c:chart xmlns:c="http://schemas.openxmlformats.org/drawingml/2006/chart" xmlns:r="http://schemas.openxmlformats.org/officeDocument/2006/relationships" r:id="rId4"/>
          </a:graphicData>
        </a:graphic>
      </p:graphicFrame>
      <p:sp>
        <p:nvSpPr>
          <p:cNvPr id="31" name="右矢印 30"/>
          <p:cNvSpPr/>
          <p:nvPr/>
        </p:nvSpPr>
        <p:spPr>
          <a:xfrm>
            <a:off x="8735487" y="2294406"/>
            <a:ext cx="1485900" cy="1117600"/>
          </a:xfrm>
          <a:prstGeom prst="rightArrow">
            <a:avLst>
              <a:gd name="adj1" fmla="val 50000"/>
              <a:gd name="adj2" fmla="val 34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就職者の</a:t>
            </a:r>
            <a:endParaRPr kumimoji="1" lang="en-US" altLang="ja-JP"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内訳</a:t>
            </a:r>
            <a:endParaRPr kumimoji="1" lang="ja-JP" altLang="en-US" dirty="0">
              <a:latin typeface="Meiryo UI" panose="020B0604030504040204" pitchFamily="50" charset="-128"/>
              <a:ea typeface="Meiryo UI" panose="020B0604030504040204" pitchFamily="50" charset="-128"/>
            </a:endParaRPr>
          </a:p>
        </p:txBody>
      </p:sp>
      <p:graphicFrame>
        <p:nvGraphicFramePr>
          <p:cNvPr id="32" name="グラフ 31"/>
          <p:cNvGraphicFramePr/>
          <p:nvPr>
            <p:extLst>
              <p:ext uri="{D42A27DB-BD31-4B8C-83A1-F6EECF244321}">
                <p14:modId xmlns:p14="http://schemas.microsoft.com/office/powerpoint/2010/main" val="3681762655"/>
              </p:ext>
            </p:extLst>
          </p:nvPr>
        </p:nvGraphicFramePr>
        <p:xfrm>
          <a:off x="10085212" y="1799486"/>
          <a:ext cx="2238913" cy="2254081"/>
        </p:xfrm>
        <a:graphic>
          <a:graphicData uri="http://schemas.openxmlformats.org/drawingml/2006/chart">
            <c:chart xmlns:c="http://schemas.openxmlformats.org/drawingml/2006/chart" xmlns:r="http://schemas.openxmlformats.org/officeDocument/2006/relationships" r:id="rId5"/>
          </a:graphicData>
        </a:graphic>
      </p:graphicFrame>
      <p:sp>
        <p:nvSpPr>
          <p:cNvPr id="36" name="テキスト ボックス 35"/>
          <p:cNvSpPr txBox="1"/>
          <p:nvPr/>
        </p:nvSpPr>
        <p:spPr>
          <a:xfrm>
            <a:off x="6012889" y="3754637"/>
            <a:ext cx="1590258"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N</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a:t>
            </a:r>
            <a:r>
              <a:rPr lang="en-US" altLang="ja-JP" sz="1400" dirty="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103</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37" name="正方形/長方形 36"/>
          <p:cNvSpPr/>
          <p:nvPr/>
        </p:nvSpPr>
        <p:spPr>
          <a:xfrm>
            <a:off x="6165642" y="1465703"/>
            <a:ext cx="1569660" cy="276999"/>
          </a:xfrm>
          <a:prstGeom prst="rect">
            <a:avLst/>
          </a:prstGeom>
        </p:spPr>
        <p:txBody>
          <a:bodyPr wrap="none">
            <a:spAutoFit/>
          </a:bodyPr>
          <a:lstStyle/>
          <a:p>
            <a:r>
              <a:rPr lang="ja-JP" altLang="en-US" sz="1200" b="1" dirty="0">
                <a:solidFill>
                  <a:prstClr val="black"/>
                </a:solidFill>
                <a:latin typeface="Meiryo UI" panose="020B0604030504040204" pitchFamily="50" charset="-128"/>
                <a:ea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rPr>
              <a:t>令和元年度</a:t>
            </a:r>
            <a:r>
              <a:rPr lang="ja-JP" altLang="en-US" sz="1200" b="1" dirty="0">
                <a:solidFill>
                  <a:prstClr val="black"/>
                </a:solidFill>
                <a:latin typeface="Meiryo UI" panose="020B0604030504040204" pitchFamily="50" charset="-128"/>
                <a:ea typeface="Meiryo UI" panose="020B0604030504040204" pitchFamily="50" charset="-128"/>
              </a:rPr>
              <a:t>実績）</a:t>
            </a:r>
          </a:p>
        </p:txBody>
      </p:sp>
      <p:sp>
        <p:nvSpPr>
          <p:cNvPr id="38" name="テキスト ボックス 37"/>
          <p:cNvSpPr txBox="1"/>
          <p:nvPr/>
        </p:nvSpPr>
        <p:spPr>
          <a:xfrm>
            <a:off x="10828648" y="3784162"/>
            <a:ext cx="1428220"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N</a:t>
            </a:r>
            <a:r>
              <a:rPr kumimoji="1"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1</a:t>
            </a:r>
            <a:r>
              <a:rPr lang="en-US" altLang="ja-JP"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668</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39" name="グラフ 38"/>
          <p:cNvGraphicFramePr/>
          <p:nvPr>
            <p:extLst>
              <p:ext uri="{D42A27DB-BD31-4B8C-83A1-F6EECF244321}">
                <p14:modId xmlns:p14="http://schemas.microsoft.com/office/powerpoint/2010/main" val="3668369328"/>
              </p:ext>
            </p:extLst>
          </p:nvPr>
        </p:nvGraphicFramePr>
        <p:xfrm>
          <a:off x="118932" y="4293876"/>
          <a:ext cx="2873868" cy="25480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グラフ 39"/>
          <p:cNvGraphicFramePr/>
          <p:nvPr>
            <p:extLst>
              <p:ext uri="{D42A27DB-BD31-4B8C-83A1-F6EECF244321}">
                <p14:modId xmlns:p14="http://schemas.microsoft.com/office/powerpoint/2010/main" val="413113301"/>
              </p:ext>
            </p:extLst>
          </p:nvPr>
        </p:nvGraphicFramePr>
        <p:xfrm>
          <a:off x="3950749" y="4259464"/>
          <a:ext cx="2308483" cy="2374587"/>
        </p:xfrm>
        <a:graphic>
          <a:graphicData uri="http://schemas.openxmlformats.org/drawingml/2006/chart">
            <c:chart xmlns:c="http://schemas.openxmlformats.org/drawingml/2006/chart" xmlns:r="http://schemas.openxmlformats.org/officeDocument/2006/relationships" r:id="rId7"/>
          </a:graphicData>
        </a:graphic>
      </p:graphicFrame>
      <p:sp>
        <p:nvSpPr>
          <p:cNvPr id="41" name="右矢印 40"/>
          <p:cNvSpPr/>
          <p:nvPr/>
        </p:nvSpPr>
        <p:spPr>
          <a:xfrm>
            <a:off x="8735487" y="4891893"/>
            <a:ext cx="1485900" cy="1117600"/>
          </a:xfrm>
          <a:prstGeom prst="rightArrow">
            <a:avLst>
              <a:gd name="adj1" fmla="val 50000"/>
              <a:gd name="adj2" fmla="val 34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就職者の</a:t>
            </a:r>
            <a:endParaRPr kumimoji="1" lang="en-US" altLang="ja-JP"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内訳</a:t>
            </a:r>
            <a:endParaRPr kumimoji="1" lang="ja-JP" altLang="en-US" dirty="0">
              <a:latin typeface="Meiryo UI" panose="020B0604030504040204" pitchFamily="50" charset="-128"/>
              <a:ea typeface="Meiryo UI" panose="020B0604030504040204" pitchFamily="50" charset="-128"/>
            </a:endParaRPr>
          </a:p>
        </p:txBody>
      </p:sp>
      <p:sp>
        <p:nvSpPr>
          <p:cNvPr id="42" name="右矢印 41"/>
          <p:cNvSpPr/>
          <p:nvPr/>
        </p:nvSpPr>
        <p:spPr>
          <a:xfrm>
            <a:off x="2701846" y="4917618"/>
            <a:ext cx="1485900" cy="1117600"/>
          </a:xfrm>
          <a:prstGeom prst="rightArrow">
            <a:avLst>
              <a:gd name="adj1" fmla="val 50000"/>
              <a:gd name="adj2" fmla="val 34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就職者の</a:t>
            </a:r>
            <a:endParaRPr kumimoji="1" lang="en-US" altLang="ja-JP"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内訳</a:t>
            </a:r>
            <a:endParaRPr kumimoji="1" lang="ja-JP" altLang="en-US"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37378" y="6381843"/>
            <a:ext cx="1520985"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N</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a:t>
            </a:r>
            <a:r>
              <a:rPr lang="en-US" altLang="ja-JP" sz="1400" dirty="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174</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4" name="正方形/長方形 43"/>
          <p:cNvSpPr/>
          <p:nvPr/>
        </p:nvSpPr>
        <p:spPr>
          <a:xfrm>
            <a:off x="6118643" y="4091939"/>
            <a:ext cx="1624163" cy="276999"/>
          </a:xfrm>
          <a:prstGeom prst="rect">
            <a:avLst/>
          </a:prstGeom>
        </p:spPr>
        <p:txBody>
          <a:bodyPr wrap="none">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（平成</a:t>
            </a:r>
            <a:r>
              <a:rPr lang="en-US" altLang="ja-JP" sz="1200" b="1" dirty="0" smtClean="0">
                <a:solidFill>
                  <a:prstClr val="black"/>
                </a:solidFill>
                <a:latin typeface="Meiryo UI" panose="020B0604030504040204" pitchFamily="50" charset="-128"/>
                <a:ea typeface="Meiryo UI" panose="020B0604030504040204" pitchFamily="50" charset="-128"/>
              </a:rPr>
              <a:t>29</a:t>
            </a:r>
            <a:r>
              <a:rPr lang="ja-JP" altLang="en-US" sz="1200" b="1" dirty="0" smtClean="0">
                <a:solidFill>
                  <a:prstClr val="black"/>
                </a:solidFill>
                <a:latin typeface="Meiryo UI" panose="020B0604030504040204" pitchFamily="50" charset="-128"/>
                <a:ea typeface="Meiryo UI" panose="020B0604030504040204" pitchFamily="50" charset="-128"/>
              </a:rPr>
              <a:t>年度</a:t>
            </a:r>
            <a:r>
              <a:rPr lang="ja-JP" altLang="en-US" sz="1200" b="1" dirty="0">
                <a:solidFill>
                  <a:prstClr val="black"/>
                </a:solidFill>
                <a:latin typeface="Meiryo UI" panose="020B0604030504040204" pitchFamily="50" charset="-128"/>
                <a:ea typeface="Meiryo UI" panose="020B0604030504040204" pitchFamily="50" charset="-128"/>
              </a:rPr>
              <a:t>実績）</a:t>
            </a:r>
          </a:p>
        </p:txBody>
      </p:sp>
      <p:sp>
        <p:nvSpPr>
          <p:cNvPr id="45" name="正方形/長方形 44"/>
          <p:cNvSpPr/>
          <p:nvPr/>
        </p:nvSpPr>
        <p:spPr>
          <a:xfrm>
            <a:off x="79982" y="4098408"/>
            <a:ext cx="1624163" cy="276999"/>
          </a:xfrm>
          <a:prstGeom prst="rect">
            <a:avLst/>
          </a:prstGeom>
        </p:spPr>
        <p:txBody>
          <a:bodyPr wrap="none">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平成</a:t>
            </a:r>
            <a:r>
              <a:rPr lang="en-US" altLang="ja-JP" sz="1200" b="1" dirty="0">
                <a:solidFill>
                  <a:prstClr val="black"/>
                </a:solidFill>
                <a:latin typeface="Meiryo UI" panose="020B0604030504040204" pitchFamily="50" charset="-128"/>
                <a:ea typeface="Meiryo UI" panose="020B0604030504040204" pitchFamily="50" charset="-128"/>
              </a:rPr>
              <a:t>30</a:t>
            </a:r>
            <a:r>
              <a:rPr lang="ja-JP" altLang="en-US" sz="1200" b="1" dirty="0">
                <a:solidFill>
                  <a:prstClr val="black"/>
                </a:solidFill>
                <a:latin typeface="Meiryo UI" panose="020B0604030504040204" pitchFamily="50" charset="-128"/>
                <a:ea typeface="Meiryo UI" panose="020B0604030504040204" pitchFamily="50" charset="-128"/>
              </a:rPr>
              <a:t>年</a:t>
            </a:r>
            <a:r>
              <a:rPr lang="ja-JP" altLang="en-US" sz="1200" b="1" dirty="0" smtClean="0">
                <a:solidFill>
                  <a:prstClr val="black"/>
                </a:solidFill>
                <a:latin typeface="Meiryo UI" panose="020B0604030504040204" pitchFamily="50" charset="-128"/>
                <a:ea typeface="Meiryo UI" panose="020B0604030504040204" pitchFamily="50" charset="-128"/>
              </a:rPr>
              <a:t>度</a:t>
            </a:r>
            <a:r>
              <a:rPr lang="ja-JP" altLang="en-US" sz="1200" b="1" dirty="0">
                <a:solidFill>
                  <a:prstClr val="black"/>
                </a:solidFill>
                <a:latin typeface="Meiryo UI" panose="020B0604030504040204" pitchFamily="50" charset="-128"/>
                <a:ea typeface="Meiryo UI" panose="020B0604030504040204" pitchFamily="50" charset="-128"/>
              </a:rPr>
              <a:t>実績）</a:t>
            </a:r>
          </a:p>
        </p:txBody>
      </p:sp>
      <p:graphicFrame>
        <p:nvGraphicFramePr>
          <p:cNvPr id="46" name="グラフ 45"/>
          <p:cNvGraphicFramePr/>
          <p:nvPr>
            <p:extLst>
              <p:ext uri="{D42A27DB-BD31-4B8C-83A1-F6EECF244321}">
                <p14:modId xmlns:p14="http://schemas.microsoft.com/office/powerpoint/2010/main" val="3107101384"/>
              </p:ext>
            </p:extLst>
          </p:nvPr>
        </p:nvGraphicFramePr>
        <p:xfrm>
          <a:off x="6137462" y="4331640"/>
          <a:ext cx="2968315" cy="2510263"/>
        </p:xfrm>
        <a:graphic>
          <a:graphicData uri="http://schemas.openxmlformats.org/drawingml/2006/chart">
            <c:chart xmlns:c="http://schemas.openxmlformats.org/drawingml/2006/chart" xmlns:r="http://schemas.openxmlformats.org/officeDocument/2006/relationships" r:id="rId8"/>
          </a:graphicData>
        </a:graphic>
      </p:graphicFrame>
      <p:sp>
        <p:nvSpPr>
          <p:cNvPr id="47" name="テキスト ボックス 46"/>
          <p:cNvSpPr txBox="1"/>
          <p:nvPr/>
        </p:nvSpPr>
        <p:spPr>
          <a:xfrm>
            <a:off x="4831012" y="6363460"/>
            <a:ext cx="1428220"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N</a:t>
            </a:r>
            <a:r>
              <a:rPr kumimoji="1"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1</a:t>
            </a:r>
            <a:r>
              <a:rPr lang="en-US" altLang="ja-JP"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680</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6012889" y="6390283"/>
            <a:ext cx="1590258"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N</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a:t>
            </a:r>
            <a:r>
              <a:rPr lang="en-US" altLang="ja-JP" sz="1400" dirty="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320</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49" name="グラフ 48"/>
          <p:cNvGraphicFramePr/>
          <p:nvPr>
            <p:extLst>
              <p:ext uri="{D42A27DB-BD31-4B8C-83A1-F6EECF244321}">
                <p14:modId xmlns:p14="http://schemas.microsoft.com/office/powerpoint/2010/main" val="411376319"/>
              </p:ext>
            </p:extLst>
          </p:nvPr>
        </p:nvGraphicFramePr>
        <p:xfrm>
          <a:off x="9990494" y="4349050"/>
          <a:ext cx="2428348" cy="2207678"/>
        </p:xfrm>
        <a:graphic>
          <a:graphicData uri="http://schemas.openxmlformats.org/drawingml/2006/chart">
            <c:chart xmlns:c="http://schemas.openxmlformats.org/drawingml/2006/chart" xmlns:r="http://schemas.openxmlformats.org/officeDocument/2006/relationships" r:id="rId9"/>
          </a:graphicData>
        </a:graphic>
      </p:graphicFrame>
      <p:sp>
        <p:nvSpPr>
          <p:cNvPr id="50" name="テキスト ボックス 49"/>
          <p:cNvSpPr txBox="1"/>
          <p:nvPr/>
        </p:nvSpPr>
        <p:spPr>
          <a:xfrm>
            <a:off x="10828648" y="6326274"/>
            <a:ext cx="1428220"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N</a:t>
            </a:r>
            <a:r>
              <a:rPr kumimoji="1"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1</a:t>
            </a:r>
            <a:r>
              <a:rPr lang="en-US" altLang="ja-JP"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858</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flipV="1">
            <a:off x="7519481" y="4586070"/>
            <a:ext cx="858489" cy="4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518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2465740"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４ー現状</a:t>
            </a:r>
            <a:r>
              <a:rPr lang="ja-JP" altLang="en-US" b="1" dirty="0">
                <a:latin typeface="Meiryo UI" panose="020B0604030504040204" pitchFamily="50" charset="-128"/>
                <a:ea typeface="Meiryo UI" panose="020B0604030504040204" pitchFamily="50" charset="-128"/>
              </a:rPr>
              <a:t>（進路状況）</a:t>
            </a:r>
          </a:p>
        </p:txBody>
      </p:sp>
      <p:graphicFrame>
        <p:nvGraphicFramePr>
          <p:cNvPr id="8" name="グラフ 7"/>
          <p:cNvGraphicFramePr/>
          <p:nvPr>
            <p:extLst>
              <p:ext uri="{D42A27DB-BD31-4B8C-83A1-F6EECF244321}">
                <p14:modId xmlns:p14="http://schemas.microsoft.com/office/powerpoint/2010/main" val="3508864753"/>
              </p:ext>
            </p:extLst>
          </p:nvPr>
        </p:nvGraphicFramePr>
        <p:xfrm>
          <a:off x="2068711" y="1553678"/>
          <a:ext cx="8102231" cy="5225218"/>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1666459" y="1175553"/>
            <a:ext cx="8826184" cy="338554"/>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就職者の、</a:t>
            </a:r>
            <a:r>
              <a:rPr lang="en-US" altLang="ja-JP" sz="1600" dirty="0">
                <a:latin typeface="Meiryo UI" panose="020B0604030504040204" pitchFamily="50" charset="-128"/>
                <a:ea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rPr>
              <a:t>割が製造業へ就職して</a:t>
            </a:r>
            <a:r>
              <a:rPr lang="ja-JP" altLang="en-US" sz="1600" dirty="0">
                <a:latin typeface="Meiryo UI" panose="020B0604030504040204" pitchFamily="50" charset="-128"/>
                <a:ea typeface="Meiryo UI" panose="020B0604030504040204" pitchFamily="50" charset="-128"/>
              </a:rPr>
              <a:t>おり</a:t>
            </a:r>
            <a:r>
              <a:rPr lang="ja-JP" altLang="en-US" sz="1600" dirty="0" smtClean="0">
                <a:latin typeface="Meiryo UI" panose="020B0604030504040204" pitchFamily="50" charset="-128"/>
                <a:ea typeface="Meiryo UI" panose="020B0604030504040204" pitchFamily="50" charset="-128"/>
              </a:rPr>
              <a:t>、次いで建設業・サービス業の順に就職している。</a:t>
            </a:r>
            <a:endParaRPr lang="en-US" altLang="ja-JP"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160892" y="6251636"/>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sp>
        <p:nvSpPr>
          <p:cNvPr id="9" name="スライド番号プレースホルダー 2"/>
          <p:cNvSpPr>
            <a:spLocks noGrp="1"/>
          </p:cNvSpPr>
          <p:nvPr>
            <p:ph type="sldNum" sz="quarter" idx="12"/>
          </p:nvPr>
        </p:nvSpPr>
        <p:spPr>
          <a:xfrm>
            <a:off x="9302087" y="6453342"/>
            <a:ext cx="2311400" cy="365125"/>
          </a:xfrm>
        </p:spPr>
        <p:txBody>
          <a:bodyPr/>
          <a:lstStyle/>
          <a:p>
            <a:fld id="{AC1F0867-EFB9-42FF-BF2D-7B625E83DED1}" type="slidenum">
              <a:rPr lang="ja-JP" altLang="en-US" smtClean="0">
                <a:solidFill>
                  <a:prstClr val="black">
                    <a:tint val="75000"/>
                  </a:prstClr>
                </a:solidFill>
              </a:rPr>
              <a:pPr/>
              <a:t>29</a:t>
            </a:fld>
            <a:endParaRPr lang="ja-JP" altLang="en-US" dirty="0">
              <a:solidFill>
                <a:prstClr val="black">
                  <a:tint val="75000"/>
                </a:prstClr>
              </a:solidFill>
            </a:endParaRPr>
          </a:p>
        </p:txBody>
      </p:sp>
      <p:sp>
        <p:nvSpPr>
          <p:cNvPr id="10" name="額縁 9"/>
          <p:cNvSpPr/>
          <p:nvPr/>
        </p:nvSpPr>
        <p:spPr>
          <a:xfrm>
            <a:off x="1666459" y="654368"/>
            <a:ext cx="2731352"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工科高校</a:t>
            </a:r>
            <a:r>
              <a:rPr lang="en-US" altLang="ja-JP" sz="1400" b="1" dirty="0" smtClean="0">
                <a:solidFill>
                  <a:prstClr val="black"/>
                </a:solidFill>
                <a:latin typeface="Meiryo UI" panose="020B0604030504040204" pitchFamily="50" charset="-128"/>
                <a:ea typeface="Meiryo UI" panose="020B0604030504040204" pitchFamily="50" charset="-128"/>
              </a:rPr>
              <a:t>9</a:t>
            </a:r>
            <a:r>
              <a:rPr lang="ja-JP" altLang="en-US" sz="1400" b="1" dirty="0" smtClean="0">
                <a:solidFill>
                  <a:prstClr val="black"/>
                </a:solidFill>
                <a:latin typeface="Meiryo UI" panose="020B0604030504040204" pitchFamily="50" charset="-128"/>
                <a:ea typeface="Meiryo UI" panose="020B0604030504040204" pitchFamily="50" charset="-128"/>
              </a:rPr>
              <a:t>校の</a:t>
            </a:r>
            <a:r>
              <a:rPr lang="ja-JP" altLang="en-US" sz="1400" b="1" dirty="0" smtClean="0">
                <a:latin typeface="Meiryo UI" panose="020B0604030504040204" pitchFamily="50" charset="-128"/>
                <a:ea typeface="Meiryo UI" panose="020B0604030504040204" pitchFamily="50" charset="-128"/>
              </a:rPr>
              <a:t>産業</a:t>
            </a:r>
            <a:r>
              <a:rPr lang="ja-JP" altLang="en-US" sz="1400" b="1" dirty="0">
                <a:latin typeface="Meiryo UI" panose="020B0604030504040204" pitchFamily="50" charset="-128"/>
                <a:ea typeface="Meiryo UI" panose="020B0604030504040204" pitchFamily="50" charset="-128"/>
              </a:rPr>
              <a:t>別</a:t>
            </a:r>
            <a:r>
              <a:rPr lang="ja-JP" altLang="en-US" sz="1400" b="1" dirty="0" smtClean="0">
                <a:latin typeface="Meiryo UI" panose="020B0604030504040204" pitchFamily="50" charset="-128"/>
                <a:ea typeface="Meiryo UI" panose="020B0604030504040204" pitchFamily="50" charset="-128"/>
              </a:rPr>
              <a:t>就職者数</a:t>
            </a:r>
            <a:endParaRPr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660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a:blip r:embed="rId2"/>
          <a:stretch>
            <a:fillRect/>
          </a:stretch>
        </p:blipFill>
        <p:spPr>
          <a:xfrm>
            <a:off x="9450906" y="785188"/>
            <a:ext cx="1890945" cy="1431895"/>
          </a:xfrm>
          <a:prstGeom prst="rect">
            <a:avLst/>
          </a:prstGeom>
        </p:spPr>
      </p:pic>
      <p:pic>
        <p:nvPicPr>
          <p:cNvPr id="29" name="図 28"/>
          <p:cNvPicPr>
            <a:picLocks noChangeAspect="1"/>
          </p:cNvPicPr>
          <p:nvPr/>
        </p:nvPicPr>
        <p:blipFill>
          <a:blip r:embed="rId3"/>
          <a:stretch>
            <a:fillRect/>
          </a:stretch>
        </p:blipFill>
        <p:spPr>
          <a:xfrm>
            <a:off x="4019159" y="1397584"/>
            <a:ext cx="1481902" cy="1109671"/>
          </a:xfrm>
          <a:prstGeom prst="rect">
            <a:avLst/>
          </a:prstGeom>
        </p:spPr>
      </p:pic>
      <p:pic>
        <p:nvPicPr>
          <p:cNvPr id="15" name="図 14"/>
          <p:cNvPicPr>
            <a:picLocks noChangeAspect="1"/>
          </p:cNvPicPr>
          <p:nvPr/>
        </p:nvPicPr>
        <p:blipFill>
          <a:blip r:embed="rId4"/>
          <a:stretch>
            <a:fillRect/>
          </a:stretch>
        </p:blipFill>
        <p:spPr>
          <a:xfrm>
            <a:off x="4794642" y="1911674"/>
            <a:ext cx="3054697" cy="1889164"/>
          </a:xfrm>
          <a:prstGeom prst="rect">
            <a:avLst/>
          </a:prstGeom>
        </p:spPr>
      </p:pic>
      <p:cxnSp>
        <p:nvCxnSpPr>
          <p:cNvPr id="2" name="直線コネクタ 1"/>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3" name="正方形/長方形 2"/>
          <p:cNvSpPr/>
          <p:nvPr/>
        </p:nvSpPr>
        <p:spPr>
          <a:xfrm>
            <a:off x="1704145" y="135083"/>
            <a:ext cx="1952779"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１ー議論の進め方</a:t>
            </a:r>
            <a:endParaRPr lang="ja-JP" altLang="en-US" b="1" dirty="0">
              <a:latin typeface="Meiryo UI" panose="020B0604030504040204" pitchFamily="50" charset="-128"/>
              <a:ea typeface="Meiryo UI" panose="020B0604030504040204" pitchFamily="50" charset="-128"/>
            </a:endParaRPr>
          </a:p>
        </p:txBody>
      </p:sp>
      <p:sp>
        <p:nvSpPr>
          <p:cNvPr id="4" name="額縁 3"/>
          <p:cNvSpPr/>
          <p:nvPr/>
        </p:nvSpPr>
        <p:spPr>
          <a:xfrm>
            <a:off x="1432925" y="617841"/>
            <a:ext cx="3860738"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今後の工業系高等学校の</a:t>
            </a:r>
            <a:r>
              <a:rPr lang="ja-JP" altLang="en-US" sz="1400" b="1" dirty="0">
                <a:solidFill>
                  <a:prstClr val="black"/>
                </a:solidFill>
                <a:latin typeface="Meiryo UI" panose="020B0604030504040204" pitchFamily="50" charset="-128"/>
                <a:ea typeface="Meiryo UI" panose="020B0604030504040204" pitchFamily="50" charset="-128"/>
              </a:rPr>
              <a:t>あり方</a:t>
            </a:r>
            <a:r>
              <a:rPr lang="ja-JP" altLang="en-US" sz="1400" b="1" dirty="0" smtClean="0">
                <a:solidFill>
                  <a:prstClr val="black"/>
                </a:solidFill>
                <a:latin typeface="Meiryo UI" panose="020B0604030504040204" pitchFamily="50" charset="-128"/>
                <a:ea typeface="Meiryo UI" panose="020B0604030504040204" pitchFamily="50" charset="-128"/>
              </a:rPr>
              <a:t>に係る検討</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5" name="角丸四角形 4"/>
          <p:cNvSpPr/>
          <p:nvPr/>
        </p:nvSpPr>
        <p:spPr>
          <a:xfrm>
            <a:off x="3991482" y="1308100"/>
            <a:ext cx="4525404" cy="30667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b="1" dirty="0" smtClean="0">
                <a:solidFill>
                  <a:schemeClr val="tx1"/>
                </a:solidFill>
                <a:latin typeface="Meiryo UI" panose="020B0604030504040204" pitchFamily="50" charset="-128"/>
                <a:ea typeface="Meiryo UI" panose="020B0604030504040204" pitchFamily="50" charset="-128"/>
              </a:rPr>
              <a:t>工業系高校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4794642" y="3689400"/>
            <a:ext cx="3000404" cy="5765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施設・設備の老朽化</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7" name="ホームベース 6"/>
          <p:cNvSpPr/>
          <p:nvPr/>
        </p:nvSpPr>
        <p:spPr>
          <a:xfrm>
            <a:off x="126687" y="2271523"/>
            <a:ext cx="3782822" cy="2103312"/>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583000" y="2902454"/>
            <a:ext cx="1686642" cy="9237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公立中学校</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rPr>
              <a:t>卒業者減少⤵</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9350796" y="2932474"/>
            <a:ext cx="2023616" cy="72562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生徒、保護者等への情報発信が脆弱</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6" name="曲折矢印 15"/>
          <p:cNvSpPr/>
          <p:nvPr/>
        </p:nvSpPr>
        <p:spPr>
          <a:xfrm rot="10800000">
            <a:off x="9215992" y="3674815"/>
            <a:ext cx="1307171" cy="2817552"/>
          </a:xfrm>
          <a:prstGeom prst="bentArrow">
            <a:avLst>
              <a:gd name="adj1" fmla="val 21883"/>
              <a:gd name="adj2" fmla="val 20692"/>
              <a:gd name="adj3" fmla="val 26403"/>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曲折矢印 16"/>
          <p:cNvSpPr/>
          <p:nvPr/>
        </p:nvSpPr>
        <p:spPr>
          <a:xfrm flipV="1">
            <a:off x="2254596" y="3855221"/>
            <a:ext cx="1135382" cy="2612814"/>
          </a:xfrm>
          <a:prstGeom prst="bentArrow">
            <a:avLst>
              <a:gd name="adj1" fmla="val 25000"/>
              <a:gd name="adj2" fmla="val 22631"/>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六角形 17"/>
          <p:cNvSpPr/>
          <p:nvPr/>
        </p:nvSpPr>
        <p:spPr>
          <a:xfrm>
            <a:off x="1143103" y="4708348"/>
            <a:ext cx="2456040" cy="6904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人口減少社会</a:t>
            </a:r>
            <a:r>
              <a:rPr kumimoji="1" lang="ja-JP" altLang="en-US" dirty="0" smtClean="0">
                <a:latin typeface="Meiryo UI" panose="020B0604030504040204" pitchFamily="50" charset="-128"/>
                <a:ea typeface="Meiryo UI" panose="020B0604030504040204" pitchFamily="50" charset="-128"/>
              </a:rPr>
              <a:t>に合わせた学校規模</a:t>
            </a:r>
            <a:endParaRPr kumimoji="1" lang="ja-JP" altLang="en-US" dirty="0">
              <a:latin typeface="Meiryo UI" panose="020B0604030504040204" pitchFamily="50" charset="-128"/>
              <a:ea typeface="Meiryo UI" panose="020B0604030504040204" pitchFamily="50" charset="-128"/>
            </a:endParaRPr>
          </a:p>
        </p:txBody>
      </p:sp>
      <p:sp>
        <p:nvSpPr>
          <p:cNvPr id="19" name="六角形 18"/>
          <p:cNvSpPr/>
          <p:nvPr/>
        </p:nvSpPr>
        <p:spPr>
          <a:xfrm>
            <a:off x="9248948" y="4688006"/>
            <a:ext cx="2227314" cy="73116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新たな魅力発信やイメージ戦略</a:t>
            </a:r>
            <a:endParaRPr kumimoji="1" lang="ja-JP" altLang="en-US" dirty="0">
              <a:latin typeface="Meiryo UI" panose="020B0604030504040204" pitchFamily="50" charset="-128"/>
              <a:ea typeface="Meiryo UI" panose="020B0604030504040204" pitchFamily="50" charset="-128"/>
            </a:endParaRPr>
          </a:p>
        </p:txBody>
      </p:sp>
      <p:sp>
        <p:nvSpPr>
          <p:cNvPr id="20" name="右矢印 19"/>
          <p:cNvSpPr/>
          <p:nvPr/>
        </p:nvSpPr>
        <p:spPr>
          <a:xfrm rot="5400000">
            <a:off x="5565751" y="4775280"/>
            <a:ext cx="1474474" cy="484632"/>
          </a:xfrm>
          <a:prstGeom prst="rightArrow">
            <a:avLst>
              <a:gd name="adj1" fmla="val 61099"/>
              <a:gd name="adj2" fmla="val 472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六角形 20"/>
          <p:cNvSpPr/>
          <p:nvPr/>
        </p:nvSpPr>
        <p:spPr>
          <a:xfrm>
            <a:off x="4501471" y="4672965"/>
            <a:ext cx="3604561" cy="68926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教育内容の充実や</a:t>
            </a:r>
            <a:endParaRPr kumimoji="1" lang="en-US" altLang="ja-JP"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必要な施設・設備の整備等</a:t>
            </a:r>
            <a:endParaRPr kumimoji="1" lang="ja-JP" altLang="en-US" dirty="0">
              <a:latin typeface="Meiryo UI" panose="020B0604030504040204" pitchFamily="50" charset="-128"/>
              <a:ea typeface="Meiryo UI" panose="020B0604030504040204" pitchFamily="50" charset="-128"/>
            </a:endParaRPr>
          </a:p>
        </p:txBody>
      </p:sp>
      <p:sp>
        <p:nvSpPr>
          <p:cNvPr id="22" name="フレーム 21"/>
          <p:cNvSpPr/>
          <p:nvPr/>
        </p:nvSpPr>
        <p:spPr>
          <a:xfrm>
            <a:off x="3529695" y="5754833"/>
            <a:ext cx="5521029" cy="914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Meiryo UI" panose="020B0604030504040204" pitchFamily="50" charset="-128"/>
                <a:ea typeface="Meiryo UI" panose="020B0604030504040204" pitchFamily="50" charset="-128"/>
              </a:rPr>
              <a:t>持続可能な工業教育の実施</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1828578" y="2414483"/>
            <a:ext cx="1085090" cy="3582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志願者</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9318235" y="2277526"/>
            <a:ext cx="2023616" cy="5800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情報発信</a:t>
            </a:r>
            <a:endParaRPr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イメージ戦略</a:t>
            </a:r>
          </a:p>
        </p:txBody>
      </p:sp>
      <p:sp>
        <p:nvSpPr>
          <p:cNvPr id="24" name="スライド番号プレースホルダー 1"/>
          <p:cNvSpPr>
            <a:spLocks noGrp="1"/>
          </p:cNvSpPr>
          <p:nvPr>
            <p:ph type="sldNum" sz="quarter" idx="12"/>
          </p:nvPr>
        </p:nvSpPr>
        <p:spPr>
          <a:xfrm>
            <a:off x="8610600" y="6356350"/>
            <a:ext cx="2743200" cy="365125"/>
          </a:xfrm>
        </p:spPr>
        <p:txBody>
          <a:bodyPr/>
          <a:lstStyle/>
          <a:p>
            <a:fld id="{20607042-D53A-4E69-917E-B6250902E102}" type="slidenum">
              <a:rPr kumimoji="1" lang="ja-JP" altLang="en-US" smtClean="0"/>
              <a:t>3</a:t>
            </a:fld>
            <a:endParaRPr kumimoji="1" lang="ja-JP" altLang="en-US" dirty="0"/>
          </a:p>
        </p:txBody>
      </p:sp>
      <p:pic>
        <p:nvPicPr>
          <p:cNvPr id="9" name="図 8"/>
          <p:cNvPicPr>
            <a:picLocks noChangeAspect="1"/>
          </p:cNvPicPr>
          <p:nvPr/>
        </p:nvPicPr>
        <p:blipFill>
          <a:blip r:embed="rId5"/>
          <a:stretch>
            <a:fillRect/>
          </a:stretch>
        </p:blipFill>
        <p:spPr>
          <a:xfrm>
            <a:off x="126687" y="2429494"/>
            <a:ext cx="1460661" cy="1771691"/>
          </a:xfrm>
          <a:prstGeom prst="rect">
            <a:avLst/>
          </a:prstGeom>
        </p:spPr>
      </p:pic>
      <p:pic>
        <p:nvPicPr>
          <p:cNvPr id="28" name="図 27"/>
          <p:cNvPicPr>
            <a:picLocks noChangeAspect="1"/>
          </p:cNvPicPr>
          <p:nvPr/>
        </p:nvPicPr>
        <p:blipFill>
          <a:blip r:embed="rId6"/>
          <a:stretch>
            <a:fillRect/>
          </a:stretch>
        </p:blipFill>
        <p:spPr>
          <a:xfrm>
            <a:off x="6969957" y="1575349"/>
            <a:ext cx="1468108" cy="734054"/>
          </a:xfrm>
          <a:prstGeom prst="rect">
            <a:avLst/>
          </a:prstGeom>
        </p:spPr>
      </p:pic>
      <p:sp>
        <p:nvSpPr>
          <p:cNvPr id="30" name="角丸四角形 29"/>
          <p:cNvSpPr/>
          <p:nvPr/>
        </p:nvSpPr>
        <p:spPr>
          <a:xfrm>
            <a:off x="8923768" y="1444081"/>
            <a:ext cx="2877671" cy="24506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05408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3161443"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４ー就職先企業</a:t>
            </a:r>
            <a:r>
              <a:rPr lang="ja-JP" altLang="en-US" b="1" dirty="0">
                <a:latin typeface="Meiryo UI" panose="020B0604030504040204" pitchFamily="50" charset="-128"/>
                <a:ea typeface="Meiryo UI" panose="020B0604030504040204" pitchFamily="50" charset="-128"/>
              </a:rPr>
              <a:t>へ</a:t>
            </a:r>
            <a:r>
              <a:rPr lang="ja-JP" altLang="en-US" b="1" dirty="0" smtClean="0">
                <a:latin typeface="Meiryo UI" panose="020B0604030504040204" pitchFamily="50" charset="-128"/>
                <a:ea typeface="Meiryo UI" panose="020B0604030504040204" pitchFamily="50" charset="-128"/>
              </a:rPr>
              <a:t>のヒアリング</a:t>
            </a:r>
            <a:endParaRPr lang="ja-JP" altLang="en-US"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05348" y="823624"/>
            <a:ext cx="11026589" cy="5909310"/>
          </a:xfrm>
          <a:prstGeom prst="rect">
            <a:avLst/>
          </a:prstGeom>
          <a:noFill/>
          <a:ln>
            <a:noFill/>
          </a:ln>
        </p:spPr>
        <p:txBody>
          <a:bodyPr wrap="square" rtlCol="0">
            <a:spAutoFit/>
          </a:bodyPr>
          <a:lstStyle/>
          <a:p>
            <a:pPr marL="180975" indent="-180975">
              <a:buFont typeface="Wingdings" pitchFamily="2" charset="2"/>
              <a:buChar char="Ø"/>
            </a:pPr>
            <a:r>
              <a:rPr lang="ja-JP" altLang="en-US" sz="1400"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訪問企業数７社（</a:t>
            </a:r>
            <a:r>
              <a:rPr lang="en-US" altLang="ja-JP" sz="1400" b="1" dirty="0" smtClean="0">
                <a:latin typeface="Meiryo UI" panose="020B0604030504040204" pitchFamily="50" charset="-128"/>
                <a:ea typeface="Meiryo UI" panose="020B0604030504040204" pitchFamily="50" charset="-128"/>
              </a:rPr>
              <a:t>A</a:t>
            </a:r>
            <a:r>
              <a:rPr lang="ja-JP" altLang="en-US" sz="1400" b="1" dirty="0" smtClean="0">
                <a:latin typeface="Meiryo UI" panose="020B0604030504040204" pitchFamily="50" charset="-128"/>
                <a:ea typeface="Meiryo UI" panose="020B0604030504040204" pitchFamily="50" charset="-128"/>
              </a:rPr>
              <a:t>社製造業・</a:t>
            </a:r>
            <a:r>
              <a:rPr lang="en-US" altLang="ja-JP" sz="1400" b="1" dirty="0" smtClean="0">
                <a:latin typeface="Meiryo UI" panose="020B0604030504040204" pitchFamily="50" charset="-128"/>
                <a:ea typeface="Meiryo UI" panose="020B0604030504040204" pitchFamily="50" charset="-128"/>
              </a:rPr>
              <a:t>B</a:t>
            </a:r>
            <a:r>
              <a:rPr lang="ja-JP" altLang="en-US" sz="1400" b="1" dirty="0" smtClean="0">
                <a:latin typeface="Meiryo UI" panose="020B0604030504040204" pitchFamily="50" charset="-128"/>
                <a:ea typeface="Meiryo UI" panose="020B0604030504040204" pitchFamily="50" charset="-128"/>
              </a:rPr>
              <a:t>社建設業・</a:t>
            </a:r>
            <a:r>
              <a:rPr lang="en-US" altLang="ja-JP" sz="1400" b="1" dirty="0" smtClean="0">
                <a:latin typeface="Meiryo UI" panose="020B0604030504040204" pitchFamily="50" charset="-128"/>
                <a:ea typeface="Meiryo UI" panose="020B0604030504040204" pitchFamily="50" charset="-128"/>
              </a:rPr>
              <a:t>C</a:t>
            </a:r>
            <a:r>
              <a:rPr lang="ja-JP" altLang="en-US" sz="1400" b="1" dirty="0" smtClean="0">
                <a:latin typeface="Meiryo UI" panose="020B0604030504040204" pitchFamily="50" charset="-128"/>
                <a:ea typeface="Meiryo UI" panose="020B0604030504040204" pitchFamily="50" charset="-128"/>
              </a:rPr>
              <a:t>社運輸業・</a:t>
            </a:r>
            <a:r>
              <a:rPr lang="en-US" altLang="ja-JP" sz="1400" b="1" dirty="0" smtClean="0">
                <a:latin typeface="Meiryo UI" panose="020B0604030504040204" pitchFamily="50" charset="-128"/>
                <a:ea typeface="Meiryo UI" panose="020B0604030504040204" pitchFamily="50" charset="-128"/>
              </a:rPr>
              <a:t>D</a:t>
            </a:r>
            <a:r>
              <a:rPr lang="ja-JP" altLang="en-US" sz="1400" b="1" dirty="0" smtClean="0">
                <a:latin typeface="Meiryo UI" panose="020B0604030504040204" pitchFamily="50" charset="-128"/>
                <a:ea typeface="Meiryo UI" panose="020B0604030504040204" pitchFamily="50" charset="-128"/>
              </a:rPr>
              <a:t>社製造業・</a:t>
            </a:r>
            <a:r>
              <a:rPr lang="en-US" altLang="ja-JP" sz="1400" b="1" dirty="0" smtClean="0">
                <a:latin typeface="Meiryo UI" panose="020B0604030504040204" pitchFamily="50" charset="-128"/>
                <a:ea typeface="Meiryo UI" panose="020B0604030504040204" pitchFamily="50" charset="-128"/>
              </a:rPr>
              <a:t>E</a:t>
            </a:r>
            <a:r>
              <a:rPr lang="ja-JP" altLang="en-US" sz="1400" b="1" dirty="0" smtClean="0">
                <a:latin typeface="Meiryo UI" panose="020B0604030504040204" pitchFamily="50" charset="-128"/>
                <a:ea typeface="Meiryo UI" panose="020B0604030504040204" pitchFamily="50" charset="-128"/>
              </a:rPr>
              <a:t>社製造業・</a:t>
            </a:r>
            <a:r>
              <a:rPr lang="en-US" altLang="ja-JP" sz="1400" b="1" dirty="0" smtClean="0">
                <a:latin typeface="Meiryo UI" panose="020B0604030504040204" pitchFamily="50" charset="-128"/>
                <a:ea typeface="Meiryo UI" panose="020B0604030504040204" pitchFamily="50" charset="-128"/>
              </a:rPr>
              <a:t>F</a:t>
            </a:r>
            <a:r>
              <a:rPr lang="ja-JP" altLang="en-US" sz="1400" b="1" dirty="0" smtClean="0">
                <a:latin typeface="Meiryo UI" panose="020B0604030504040204" pitchFamily="50" charset="-128"/>
                <a:ea typeface="Meiryo UI" panose="020B0604030504040204" pitchFamily="50" charset="-128"/>
              </a:rPr>
              <a:t>社製造業・</a:t>
            </a:r>
            <a:r>
              <a:rPr lang="en-US" altLang="ja-JP" sz="1400" b="1" dirty="0" smtClean="0">
                <a:latin typeface="Meiryo UI" panose="020B0604030504040204" pitchFamily="50" charset="-128"/>
                <a:ea typeface="Meiryo UI" panose="020B0604030504040204" pitchFamily="50" charset="-128"/>
              </a:rPr>
              <a:t>G</a:t>
            </a:r>
            <a:r>
              <a:rPr lang="ja-JP" altLang="en-US" sz="1400" b="1" dirty="0" smtClean="0">
                <a:latin typeface="Meiryo UI" panose="020B0604030504040204" pitchFamily="50" charset="-128"/>
                <a:ea typeface="Meiryo UI" panose="020B0604030504040204" pitchFamily="50" charset="-128"/>
              </a:rPr>
              <a:t>社建設業）</a:t>
            </a:r>
            <a:endParaRPr lang="en-US" altLang="ja-JP" sz="1400" b="1"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endParaRPr lang="en-US" altLang="ja-JP" sz="1400" b="1"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endParaRPr lang="en-US" altLang="ja-JP" sz="1400" b="1"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400"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Q</a:t>
            </a:r>
            <a:r>
              <a:rPr lang="ja-JP" altLang="en-US" sz="1400" b="1" dirty="0">
                <a:latin typeface="Meiryo UI" panose="020B0604030504040204" pitchFamily="50" charset="-128"/>
                <a:ea typeface="Meiryo UI" panose="020B0604030504040204" pitchFamily="50" charset="-128"/>
              </a:rPr>
              <a:t>１：工業科と工業科以外（普通科、総合学科、農業科、商業科等）では、生徒に違いがあると感じますか。</a:t>
            </a:r>
            <a:r>
              <a:rPr lang="ja-JP" altLang="en-US" sz="1400" b="1"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違いがあると感じる</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回答数：</a:t>
            </a:r>
            <a:r>
              <a:rPr lang="ja-JP" altLang="en-US" sz="1400" dirty="0">
                <a:latin typeface="Meiryo UI" panose="020B0604030504040204" pitchFamily="50" charset="-128"/>
                <a:ea typeface="Meiryo UI" panose="020B0604030504040204" pitchFamily="50" charset="-128"/>
              </a:rPr>
              <a:t>７</a:t>
            </a:r>
            <a:r>
              <a:rPr lang="ja-JP" altLang="en-US" sz="1400" dirty="0" smtClean="0">
                <a:latin typeface="Meiryo UI" panose="020B0604030504040204" pitchFamily="50" charset="-128"/>
                <a:ea typeface="Meiryo UI" panose="020B0604030504040204" pitchFamily="50" charset="-128"/>
              </a:rPr>
              <a:t>社</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b="1" dirty="0">
                <a:latin typeface="Meiryo UI" panose="020B0604030504040204" pitchFamily="50" charset="-128"/>
                <a:ea typeface="Meiryo UI" panose="020B0604030504040204" pitchFamily="50" charset="-128"/>
              </a:rPr>
              <a:t>Q</a:t>
            </a:r>
            <a:r>
              <a:rPr lang="ja-JP" altLang="en-US" sz="1400" b="1" dirty="0">
                <a:latin typeface="Meiryo UI" panose="020B0604030504040204" pitchFamily="50" charset="-128"/>
                <a:ea typeface="Meiryo UI" panose="020B0604030504040204" pitchFamily="50" charset="-128"/>
              </a:rPr>
              <a:t>２：</a:t>
            </a:r>
            <a:r>
              <a:rPr lang="en-US" altLang="ja-JP" sz="1400" b="1" dirty="0">
                <a:latin typeface="Meiryo UI" panose="020B0604030504040204" pitchFamily="50" charset="-128"/>
                <a:ea typeface="Meiryo UI" panose="020B0604030504040204" pitchFamily="50" charset="-128"/>
              </a:rPr>
              <a:t>Q</a:t>
            </a:r>
            <a:r>
              <a:rPr lang="ja-JP" altLang="en-US" sz="1400" b="1" dirty="0">
                <a:latin typeface="Meiryo UI" panose="020B0604030504040204" pitchFamily="50" charset="-128"/>
                <a:ea typeface="Meiryo UI" panose="020B0604030504040204" pitchFamily="50" charset="-128"/>
              </a:rPr>
              <a:t>１で「違いがある」と回答した企業におたずねします。工業科と工業科以外を比較した場合、特に優れている点</a:t>
            </a:r>
            <a:r>
              <a:rPr lang="ja-JP" altLang="en-US" sz="1400" b="1" dirty="0" smtClean="0">
                <a:latin typeface="Meiryo UI" panose="020B0604030504040204" pitchFamily="50" charset="-128"/>
                <a:ea typeface="Meiryo UI" panose="020B0604030504040204" pitchFamily="50" charset="-128"/>
              </a:rPr>
              <a:t>はどこ</a:t>
            </a:r>
            <a:r>
              <a:rPr lang="ja-JP" altLang="en-US" sz="1400" b="1" dirty="0">
                <a:latin typeface="Meiryo UI" panose="020B0604030504040204" pitchFamily="50" charset="-128"/>
                <a:ea typeface="Meiryo UI" panose="020B0604030504040204" pitchFamily="50" charset="-128"/>
              </a:rPr>
              <a:t>ですか</a:t>
            </a:r>
            <a:r>
              <a:rPr lang="ja-JP" altLang="en-US" sz="1400" b="1" dirty="0" smtClean="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工業に関する</a:t>
            </a:r>
            <a:r>
              <a:rPr lang="ja-JP" altLang="en-US" sz="1400" b="1" u="sng" dirty="0" smtClean="0">
                <a:latin typeface="Meiryo UI" panose="020B0604030504040204" pitchFamily="50" charset="-128"/>
                <a:ea typeface="Meiryo UI" panose="020B0604030504040204" pitchFamily="50" charset="-128"/>
              </a:rPr>
              <a:t>基礎基本</a:t>
            </a:r>
            <a:r>
              <a:rPr lang="ja-JP" altLang="en-US" sz="1400" dirty="0" smtClean="0">
                <a:latin typeface="Meiryo UI" panose="020B0604030504040204" pitchFamily="50" charset="-128"/>
                <a:ea typeface="Meiryo UI" panose="020B0604030504040204" pitchFamily="50" charset="-128"/>
              </a:rPr>
              <a:t>やスキルを学んでいる</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回答数：７社</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機械が好き、ものづくりが好きな生徒が多い</a:t>
            </a:r>
            <a:r>
              <a:rPr lang="ja-JP" altLang="en-US" sz="1400" dirty="0" smtClean="0">
                <a:latin typeface="Meiryo UI" panose="020B0604030504040204" pitchFamily="50" charset="-128"/>
                <a:ea typeface="Meiryo UI" panose="020B0604030504040204" pitchFamily="50" charset="-128"/>
              </a:rPr>
              <a:t>。工具の扱いや作業</a:t>
            </a:r>
            <a:r>
              <a:rPr lang="ja-JP" altLang="en-US" sz="1400" dirty="0">
                <a:latin typeface="Meiryo UI" panose="020B0604030504040204" pitchFamily="50" charset="-128"/>
                <a:ea typeface="Meiryo UI" panose="020B0604030504040204" pitchFamily="50" charset="-128"/>
              </a:rPr>
              <a:t>ののみ込みがはやい</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回答数：５社</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実習を通して</a:t>
            </a:r>
            <a:r>
              <a:rPr lang="ja-JP" altLang="en-US" sz="1400" b="1" u="sng" dirty="0">
                <a:latin typeface="Meiryo UI" panose="020B0604030504040204" pitchFamily="50" charset="-128"/>
                <a:ea typeface="Meiryo UI" panose="020B0604030504040204" pitchFamily="50" charset="-128"/>
              </a:rPr>
              <a:t>安全に対する意識</a:t>
            </a:r>
            <a:r>
              <a:rPr lang="ja-JP" altLang="en-US" sz="1400" dirty="0">
                <a:latin typeface="Meiryo UI" panose="020B0604030504040204" pitchFamily="50" charset="-128"/>
                <a:ea typeface="Meiryo UI" panose="020B0604030504040204" pitchFamily="50" charset="-128"/>
              </a:rPr>
              <a:t>を学んでいる</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回答数：４社</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b="1" dirty="0">
                <a:latin typeface="Meiryo UI" panose="020B0604030504040204" pitchFamily="50" charset="-128"/>
                <a:ea typeface="Meiryo UI" panose="020B0604030504040204" pitchFamily="50" charset="-128"/>
              </a:rPr>
              <a:t>Q</a:t>
            </a:r>
            <a:r>
              <a:rPr lang="ja-JP" altLang="en-US" sz="1400" b="1" dirty="0">
                <a:latin typeface="Meiryo UI" panose="020B0604030504040204" pitchFamily="50" charset="-128"/>
                <a:ea typeface="Meiryo UI" panose="020B0604030504040204" pitchFamily="50" charset="-128"/>
              </a:rPr>
              <a:t>３：今後、技術革新が加速する中で、貴社が工業系高校の卒業生に特に期待する資質・能力・知識は何ですか</a:t>
            </a:r>
            <a:r>
              <a:rPr lang="ja-JP" altLang="en-US" sz="1400" b="1" dirty="0" smtClean="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①特に期待する資質</a:t>
            </a: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主体性</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積極性</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回答数：７社</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学び続ける意欲</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回答数：４社</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②</a:t>
            </a:r>
            <a:r>
              <a:rPr lang="ja-JP" altLang="en-US" sz="1400" dirty="0">
                <a:latin typeface="Meiryo UI" panose="020B0604030504040204" pitchFamily="50" charset="-128"/>
                <a:ea typeface="Meiryo UI" panose="020B0604030504040204" pitchFamily="50" charset="-128"/>
              </a:rPr>
              <a:t>特に期待する能力</a:t>
            </a: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コミュニケーション力</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回答数：６社</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課題解決力・チーム力</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回答数：３社</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③</a:t>
            </a:r>
            <a:r>
              <a:rPr lang="ja-JP" altLang="en-US" sz="1400" dirty="0">
                <a:latin typeface="Meiryo UI" panose="020B0604030504040204" pitchFamily="50" charset="-128"/>
                <a:ea typeface="Meiryo UI" panose="020B0604030504040204" pitchFamily="50" charset="-128"/>
              </a:rPr>
              <a:t>特に期待する知識</a:t>
            </a: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専門分野における</a:t>
            </a:r>
            <a:r>
              <a:rPr lang="ja-JP" altLang="en-US" sz="1400" b="1" u="sng" dirty="0" smtClean="0">
                <a:latin typeface="Meiryo UI" panose="020B0604030504040204" pitchFamily="50" charset="-128"/>
                <a:ea typeface="Meiryo UI" panose="020B0604030504040204" pitchFamily="50" charset="-128"/>
              </a:rPr>
              <a:t>基礎知識と技能</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回答数：７社</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基礎学力</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回答数：２社</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【PC</a:t>
            </a:r>
            <a:r>
              <a:rPr lang="ja-JP" altLang="en-US" sz="1400" dirty="0" smtClean="0">
                <a:latin typeface="Meiryo UI" panose="020B0604030504040204" pitchFamily="50" charset="-128"/>
                <a:ea typeface="Meiryo UI" panose="020B0604030504040204" pitchFamily="50" charset="-128"/>
              </a:rPr>
              <a:t>スキル</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回答数：１社</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専門分野における資格取得</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回答数：１社</a:t>
            </a:r>
            <a:endParaRPr lang="en-US" altLang="ja-JP" sz="1400" dirty="0">
              <a:latin typeface="Meiryo UI" panose="020B0604030504040204" pitchFamily="50" charset="-128"/>
              <a:ea typeface="Meiryo UI" panose="020B0604030504040204" pitchFamily="50" charset="-128"/>
            </a:endParaRPr>
          </a:p>
        </p:txBody>
      </p:sp>
      <p:sp>
        <p:nvSpPr>
          <p:cNvPr id="9" name="スライド番号プレースホルダー 2"/>
          <p:cNvSpPr>
            <a:spLocks noGrp="1"/>
          </p:cNvSpPr>
          <p:nvPr>
            <p:ph type="sldNum" sz="quarter" idx="12"/>
          </p:nvPr>
        </p:nvSpPr>
        <p:spPr>
          <a:xfrm>
            <a:off x="9796485" y="6550372"/>
            <a:ext cx="2311400" cy="365125"/>
          </a:xfrm>
        </p:spPr>
        <p:txBody>
          <a:bodyPr/>
          <a:lstStyle/>
          <a:p>
            <a:fld id="{AC1F0867-EFB9-42FF-BF2D-7B625E83DED1}" type="slidenum">
              <a:rPr lang="ja-JP" altLang="en-US" smtClean="0">
                <a:solidFill>
                  <a:prstClr val="black">
                    <a:tint val="75000"/>
                  </a:prstClr>
                </a:solidFill>
              </a:rPr>
              <a:pPr/>
              <a:t>30</a:t>
            </a:fld>
            <a:endParaRPr lang="ja-JP" altLang="en-US" dirty="0">
              <a:solidFill>
                <a:prstClr val="black">
                  <a:tint val="75000"/>
                </a:prstClr>
              </a:solidFill>
            </a:endParaRPr>
          </a:p>
        </p:txBody>
      </p:sp>
    </p:spTree>
    <p:extLst>
      <p:ext uri="{BB962C8B-B14F-4D97-AF65-F5344CB8AC3E}">
        <p14:creationId xmlns:p14="http://schemas.microsoft.com/office/powerpoint/2010/main" val="1816680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3161443"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４ー就職先企業</a:t>
            </a:r>
            <a:r>
              <a:rPr lang="ja-JP" altLang="en-US" b="1" dirty="0">
                <a:latin typeface="Meiryo UI" panose="020B0604030504040204" pitchFamily="50" charset="-128"/>
                <a:ea typeface="Meiryo UI" panose="020B0604030504040204" pitchFamily="50" charset="-128"/>
              </a:rPr>
              <a:t>へ</a:t>
            </a:r>
            <a:r>
              <a:rPr lang="ja-JP" altLang="en-US" b="1" dirty="0" smtClean="0">
                <a:latin typeface="Meiryo UI" panose="020B0604030504040204" pitchFamily="50" charset="-128"/>
                <a:ea typeface="Meiryo UI" panose="020B0604030504040204" pitchFamily="50" charset="-128"/>
              </a:rPr>
              <a:t>のヒアリング</a:t>
            </a:r>
            <a:endParaRPr lang="ja-JP" altLang="en-US"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05348" y="733246"/>
            <a:ext cx="11026589" cy="6124754"/>
          </a:xfrm>
          <a:prstGeom prst="rect">
            <a:avLst/>
          </a:prstGeom>
          <a:noFill/>
          <a:ln>
            <a:noFill/>
          </a:ln>
        </p:spPr>
        <p:txBody>
          <a:bodyPr wrap="square" rtlCol="0">
            <a:spAutoFit/>
          </a:bodyPr>
          <a:lstStyle/>
          <a:p>
            <a:pPr marL="180975" indent="-180975">
              <a:buFont typeface="Wingdings" pitchFamily="2" charset="2"/>
              <a:buChar char="Ø"/>
            </a:pPr>
            <a:r>
              <a:rPr lang="ja-JP" altLang="en-US" sz="1400"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Q</a:t>
            </a:r>
            <a:r>
              <a:rPr lang="ja-JP" altLang="en-US" sz="1400" b="1" dirty="0">
                <a:latin typeface="Meiryo UI" panose="020B0604030504040204" pitchFamily="50" charset="-128"/>
                <a:ea typeface="Meiryo UI" panose="020B0604030504040204" pitchFamily="50" charset="-128"/>
              </a:rPr>
              <a:t>４：これからの工業系</a:t>
            </a:r>
            <a:r>
              <a:rPr lang="ja-JP" altLang="en-US" sz="1400" b="1" dirty="0" smtClean="0">
                <a:latin typeface="Meiryo UI" panose="020B0604030504040204" pitchFamily="50" charset="-128"/>
                <a:ea typeface="Meiryo UI" panose="020B0604030504040204" pitchFamily="50" charset="-128"/>
              </a:rPr>
              <a:t>高校に期待することは。</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専門分野における</a:t>
            </a:r>
            <a:r>
              <a:rPr lang="ja-JP" altLang="en-US" sz="1400" b="1" u="sng" dirty="0" smtClean="0">
                <a:latin typeface="Meiryo UI" panose="020B0604030504040204" pitchFamily="50" charset="-128"/>
                <a:ea typeface="Meiryo UI" panose="020B0604030504040204" pitchFamily="50" charset="-128"/>
              </a:rPr>
              <a:t>基礎技術と技能</a:t>
            </a:r>
            <a:r>
              <a:rPr lang="ja-JP" altLang="en-US" sz="1400" dirty="0" smtClean="0">
                <a:latin typeface="Meiryo UI" panose="020B0604030504040204" pitchFamily="50" charset="-128"/>
                <a:ea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rPr>
              <a:t>充実</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（最先端（技術や機械）は、</a:t>
            </a:r>
            <a:r>
              <a:rPr lang="ja-JP" altLang="en-US" sz="1400" b="1" u="sng" dirty="0" smtClean="0">
                <a:latin typeface="Meiryo UI" panose="020B0604030504040204" pitchFamily="50" charset="-128"/>
                <a:ea typeface="Meiryo UI" panose="020B0604030504040204" pitchFamily="50" charset="-128"/>
              </a:rPr>
              <a:t>基礎基本</a:t>
            </a:r>
            <a:r>
              <a:rPr lang="ja-JP" altLang="en-US" sz="1400" dirty="0" smtClean="0">
                <a:latin typeface="Meiryo UI" panose="020B0604030504040204" pitchFamily="50" charset="-128"/>
                <a:ea typeface="Meiryo UI" panose="020B0604030504040204" pitchFamily="50" charset="-128"/>
              </a:rPr>
              <a:t>の上に、成り立つものである。）</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チーム</a:t>
            </a:r>
            <a:r>
              <a:rPr lang="ja-JP" altLang="en-US" sz="1400" dirty="0" smtClean="0">
                <a:latin typeface="Meiryo UI" panose="020B0604030504040204" pitchFamily="50" charset="-128"/>
                <a:ea typeface="Meiryo UI" panose="020B0604030504040204" pitchFamily="50" charset="-128"/>
              </a:rPr>
              <a:t>で課題に取り組む活動の</a:t>
            </a:r>
            <a:r>
              <a:rPr lang="ja-JP" altLang="en-US" sz="1400" dirty="0">
                <a:latin typeface="Meiryo UI" panose="020B0604030504040204" pitchFamily="50" charset="-128"/>
                <a:ea typeface="Meiryo UI" panose="020B0604030504040204" pitchFamily="50" charset="-128"/>
              </a:rPr>
              <a:t>充実</a:t>
            </a:r>
            <a:r>
              <a:rPr lang="en-US" altLang="ja-JP" sz="1400" dirty="0" smtClean="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理系離れを食い止めるための</a:t>
            </a:r>
            <a:r>
              <a:rPr lang="ja-JP" altLang="en-US" sz="1400" b="1" u="sng" dirty="0" smtClean="0">
                <a:latin typeface="Meiryo UI" panose="020B0604030504040204" pitchFamily="50" charset="-128"/>
                <a:ea typeface="Meiryo UI" panose="020B0604030504040204" pitchFamily="50" charset="-128"/>
              </a:rPr>
              <a:t>ＰＲ</a:t>
            </a:r>
            <a:r>
              <a:rPr lang="ja-JP" altLang="en-US" sz="1400" dirty="0" smtClean="0">
                <a:latin typeface="Meiryo UI" panose="020B0604030504040204" pitchFamily="50" charset="-128"/>
                <a:ea typeface="Meiryo UI" panose="020B0604030504040204" pitchFamily="50" charset="-128"/>
              </a:rPr>
              <a:t>活動</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（企業と連携して小中学校へ出前授業等）</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中学生や保護者から選んでもらえる学校</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（昔の工業系高校の悪いイメージの払しょく）</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自分でじっくり考えて、前に踏み出す力の育成</a:t>
            </a:r>
            <a:r>
              <a:rPr lang="en-US" altLang="ja-JP"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b="1" dirty="0">
                <a:latin typeface="Meiryo UI" panose="020B0604030504040204" pitchFamily="50" charset="-128"/>
                <a:ea typeface="Meiryo UI" panose="020B0604030504040204" pitchFamily="50" charset="-128"/>
              </a:rPr>
              <a:t>Q</a:t>
            </a:r>
            <a:r>
              <a:rPr lang="ja-JP" altLang="en-US" sz="1400" b="1" dirty="0">
                <a:latin typeface="Meiryo UI" panose="020B0604030504040204" pitchFamily="50" charset="-128"/>
                <a:ea typeface="Meiryo UI" panose="020B0604030504040204" pitchFamily="50" charset="-128"/>
              </a:rPr>
              <a:t>５：工業系高校は新たにどんな教育内容</a:t>
            </a:r>
            <a:r>
              <a:rPr lang="ja-JP" altLang="en-US" sz="1400" b="1" dirty="0" smtClean="0">
                <a:latin typeface="Meiryo UI" panose="020B0604030504040204" pitchFamily="50" charset="-128"/>
                <a:ea typeface="Meiryo UI" panose="020B0604030504040204" pitchFamily="50" charset="-128"/>
              </a:rPr>
              <a:t>を取り入れるべきか。</a:t>
            </a:r>
            <a:endParaRPr lang="en-US" altLang="ja-JP" sz="14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基礎・基本</a:t>
            </a:r>
            <a:r>
              <a:rPr lang="ja-JP" altLang="en-US" sz="1400" dirty="0">
                <a:latin typeface="Meiryo UI" panose="020B0604030504040204" pitchFamily="50" charset="-128"/>
                <a:ea typeface="Meiryo UI" panose="020B0604030504040204" pitchFamily="50" charset="-128"/>
              </a:rPr>
              <a:t>の充実</a:t>
            </a:r>
            <a:r>
              <a:rPr lang="en-US" altLang="ja-JP" sz="1400" dirty="0">
                <a:latin typeface="Meiryo UI" panose="020B0604030504040204" pitchFamily="50" charset="-128"/>
                <a:ea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コストを意識したものづくり教育</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（原価計算等お金の教育）</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福利厚生も含めたキャリア教育の充実</a:t>
            </a:r>
            <a:r>
              <a:rPr lang="en-US" altLang="ja-JP" sz="1400" dirty="0" smtClean="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実習の時間を増やしてほしい</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（実習＝</a:t>
            </a:r>
            <a:r>
              <a:rPr lang="ja-JP" altLang="en-US" sz="1400" b="1" u="sng" dirty="0" smtClean="0">
                <a:latin typeface="Meiryo UI" panose="020B0604030504040204" pitchFamily="50" charset="-128"/>
                <a:ea typeface="Meiryo UI" panose="020B0604030504040204" pitchFamily="50" charset="-128"/>
              </a:rPr>
              <a:t>安全教育</a:t>
            </a:r>
            <a:r>
              <a:rPr lang="ja-JP" altLang="en-US" sz="1400" dirty="0" smtClean="0">
                <a:latin typeface="Meiryo UI" panose="020B0604030504040204" pitchFamily="50" charset="-128"/>
                <a:ea typeface="Meiryo UI" panose="020B0604030504040204" pitchFamily="50" charset="-128"/>
              </a:rPr>
              <a:t>と認識している。様々カリキュラム等に制限があると思うが。）</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400" dirty="0" smtClean="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Q</a:t>
            </a:r>
            <a:r>
              <a:rPr lang="ja-JP" altLang="en-US" sz="1400" b="1" dirty="0">
                <a:latin typeface="Meiryo UI" panose="020B0604030504040204" pitchFamily="50" charset="-128"/>
                <a:ea typeface="Meiryo UI" panose="020B0604030504040204" pitchFamily="50" charset="-128"/>
              </a:rPr>
              <a:t>６</a:t>
            </a:r>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その他、工業系高校に対する幅広いご意見</a:t>
            </a:r>
            <a:r>
              <a:rPr lang="ja-JP" altLang="en-US" sz="1400" b="1" dirty="0" smtClean="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企業</a:t>
            </a:r>
            <a:r>
              <a:rPr lang="ja-JP" altLang="en-US" sz="1400" dirty="0">
                <a:latin typeface="Meiryo UI" panose="020B0604030504040204" pitchFamily="50" charset="-128"/>
                <a:ea typeface="Meiryo UI" panose="020B0604030504040204" pitchFamily="50" charset="-128"/>
              </a:rPr>
              <a:t>としても</a:t>
            </a:r>
            <a:r>
              <a:rPr lang="ja-JP" altLang="en-US" sz="1400" dirty="0" smtClean="0">
                <a:latin typeface="Meiryo UI" panose="020B0604030504040204" pitchFamily="50" charset="-128"/>
                <a:ea typeface="Meiryo UI" panose="020B0604030504040204" pitchFamily="50" charset="-128"/>
              </a:rPr>
              <a:t>少子化の影響等、</a:t>
            </a:r>
            <a:r>
              <a:rPr lang="ja-JP" altLang="en-US" sz="1400" dirty="0">
                <a:latin typeface="Meiryo UI" panose="020B0604030504040204" pitchFamily="50" charset="-128"/>
                <a:ea typeface="Meiryo UI" panose="020B0604030504040204" pitchFamily="50" charset="-128"/>
              </a:rPr>
              <a:t>人材</a:t>
            </a:r>
            <a:r>
              <a:rPr lang="ja-JP" altLang="en-US" sz="1400" dirty="0" smtClean="0">
                <a:latin typeface="Meiryo UI" panose="020B0604030504040204" pitchFamily="50" charset="-128"/>
                <a:ea typeface="Meiryo UI" panose="020B0604030504040204" pitchFamily="50" charset="-128"/>
              </a:rPr>
              <a:t>採用</a:t>
            </a:r>
            <a:r>
              <a:rPr lang="ja-JP" altLang="en-US" sz="1400" dirty="0">
                <a:latin typeface="Meiryo UI" panose="020B0604030504040204" pitchFamily="50" charset="-128"/>
                <a:ea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rPr>
              <a:t>問題</a:t>
            </a:r>
            <a:r>
              <a:rPr lang="ja-JP" altLang="en-US" sz="1400" dirty="0">
                <a:latin typeface="Meiryo UI" panose="020B0604030504040204" pitchFamily="50" charset="-128"/>
                <a:ea typeface="Meiryo UI" panose="020B0604030504040204" pitchFamily="50" charset="-128"/>
              </a:rPr>
              <a:t>意識を持っている。⇒企業の</a:t>
            </a:r>
            <a:r>
              <a:rPr lang="en-US" altLang="ja-JP" sz="1400" b="1" u="sng" dirty="0">
                <a:latin typeface="Meiryo UI" panose="020B0604030504040204" pitchFamily="50" charset="-128"/>
                <a:ea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rPr>
              <a:t>（魅力を伝える場）も必要と考えている。協力できる</a:t>
            </a:r>
            <a:r>
              <a:rPr lang="ja-JP" altLang="en-US" sz="1400" dirty="0" smtClean="0">
                <a:latin typeface="Meiryo UI" panose="020B0604030504040204" pitchFamily="50" charset="-128"/>
                <a:ea typeface="Meiryo UI" panose="020B0604030504040204" pitchFamily="50" charset="-128"/>
              </a:rPr>
              <a:t>部</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分は、協力</a:t>
            </a:r>
            <a:r>
              <a:rPr lang="ja-JP" altLang="en-US" sz="1400" dirty="0">
                <a:latin typeface="Meiryo UI" panose="020B0604030504040204" pitchFamily="50" charset="-128"/>
                <a:ea typeface="Meiryo UI" panose="020B0604030504040204" pitchFamily="50" charset="-128"/>
              </a:rPr>
              <a:t>していきたい</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　人材開発部は出前授業等に力を入れている。（協力できることは協力していきたい。）</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大学からの就職が</a:t>
            </a:r>
            <a:r>
              <a:rPr lang="ja-JP" altLang="en-US" sz="1400" dirty="0">
                <a:latin typeface="Meiryo UI" panose="020B0604030504040204" pitchFamily="50" charset="-128"/>
                <a:ea typeface="Meiryo UI" panose="020B0604030504040204" pitchFamily="50" charset="-128"/>
              </a:rPr>
              <a:t>すべてではない。高卒でも、進路充実しているし、活躍する場はたくさんある。という</a:t>
            </a:r>
            <a:r>
              <a:rPr lang="en-US" altLang="ja-JP" sz="1400" b="1" u="sng" dirty="0">
                <a:latin typeface="Meiryo UI" panose="020B0604030504040204" pitchFamily="50" charset="-128"/>
                <a:ea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rPr>
              <a:t>をしていく必要がある。</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採用</a:t>
            </a:r>
            <a:r>
              <a:rPr lang="ja-JP" altLang="en-US" sz="1400" dirty="0">
                <a:latin typeface="Meiryo UI" panose="020B0604030504040204" pitchFamily="50" charset="-128"/>
                <a:ea typeface="Meiryo UI" panose="020B0604030504040204" pitchFamily="50" charset="-128"/>
              </a:rPr>
              <a:t>活動で、地方の工業高校を訪問する機会が多数あるが、就職に特化した工業高校で</a:t>
            </a:r>
            <a:r>
              <a:rPr lang="en-US" altLang="ja-JP" sz="1400" b="1" u="sng" dirty="0">
                <a:latin typeface="Meiryo UI" panose="020B0604030504040204" pitchFamily="50" charset="-128"/>
                <a:ea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rPr>
              <a:t>している学校もある。中途半端ではない</a:t>
            </a:r>
            <a:r>
              <a:rPr lang="ja-JP" altLang="en-US" sz="1400" dirty="0" smtClean="0">
                <a:latin typeface="Meiryo UI" panose="020B0604030504040204" pitchFamily="50" charset="-128"/>
                <a:ea typeface="Meiryo UI" panose="020B0604030504040204" pitchFamily="50" charset="-128"/>
              </a:rPr>
              <a:t>とこ</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err="1" smtClean="0">
                <a:latin typeface="Meiryo UI" panose="020B0604030504040204" pitchFamily="50" charset="-128"/>
                <a:ea typeface="Meiryo UI" panose="020B0604030504040204" pitchFamily="50" charset="-128"/>
              </a:rPr>
              <a:t>ろを</a:t>
            </a:r>
            <a:r>
              <a:rPr lang="en-US" altLang="ja-JP" sz="1400" b="1" u="sng" dirty="0">
                <a:latin typeface="Meiryo UI" panose="020B0604030504040204" pitchFamily="50" charset="-128"/>
                <a:ea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rPr>
              <a:t>している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企業も少子化の影響で工業系高校離れや理系離れを危惧している</a:t>
            </a:r>
            <a:r>
              <a:rPr lang="ja-JP" altLang="en-US" sz="1400" dirty="0" smtClean="0">
                <a:latin typeface="Meiryo UI" panose="020B0604030504040204" pitchFamily="50" charset="-128"/>
                <a:ea typeface="Meiryo UI" panose="020B0604030504040204" pitchFamily="50" charset="-128"/>
              </a:rPr>
              <a:t>。また、大阪府</a:t>
            </a:r>
            <a:r>
              <a:rPr lang="ja-JP" altLang="en-US" sz="1400" dirty="0">
                <a:latin typeface="Meiryo UI" panose="020B0604030504040204" pitchFamily="50" charset="-128"/>
                <a:ea typeface="Meiryo UI" panose="020B0604030504040204" pitchFamily="50" charset="-128"/>
              </a:rPr>
              <a:t>の産業人材（エンジニア）が減少し、ものづくり産業</a:t>
            </a:r>
            <a:r>
              <a:rPr lang="ja-JP" altLang="en-US" sz="1400" dirty="0" smtClean="0">
                <a:latin typeface="Meiryo UI" panose="020B0604030504040204" pitchFamily="50" charset="-128"/>
                <a:ea typeface="Meiryo UI" panose="020B0604030504040204" pitchFamily="50" charset="-128"/>
              </a:rPr>
              <a:t>が</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低迷</a:t>
            </a:r>
            <a:r>
              <a:rPr lang="ja-JP" altLang="en-US" sz="1400" dirty="0">
                <a:latin typeface="Meiryo UI" panose="020B0604030504040204" pitchFamily="50" charset="-128"/>
                <a:ea typeface="Meiryo UI" panose="020B0604030504040204" pitchFamily="50" charset="-128"/>
              </a:rPr>
              <a:t>する可能性があること</a:t>
            </a:r>
            <a:r>
              <a:rPr lang="ja-JP" altLang="en-US" sz="1400" dirty="0" smtClean="0">
                <a:latin typeface="Meiryo UI" panose="020B0604030504040204" pitchFamily="50" charset="-128"/>
                <a:ea typeface="Meiryo UI" panose="020B0604030504040204" pitchFamily="50" charset="-128"/>
              </a:rPr>
              <a:t>にも危惧</a:t>
            </a:r>
            <a:r>
              <a:rPr lang="ja-JP" altLang="en-US" sz="1400" dirty="0">
                <a:latin typeface="Meiryo UI" panose="020B0604030504040204" pitchFamily="50" charset="-128"/>
                <a:ea typeface="Meiryo UI" panose="020B0604030504040204" pitchFamily="50" charset="-128"/>
              </a:rPr>
              <a:t>している</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中学生</a:t>
            </a:r>
            <a:r>
              <a:rPr lang="ja-JP" altLang="en-US" sz="1400" dirty="0">
                <a:latin typeface="Meiryo UI" panose="020B0604030504040204" pitchFamily="50" charset="-128"/>
                <a:ea typeface="Meiryo UI" panose="020B0604030504040204" pitchFamily="50" charset="-128"/>
              </a:rPr>
              <a:t>の志願者を増やすのは、学校だけでは無理だと考えている。民間企業の協力も得て</a:t>
            </a:r>
            <a:r>
              <a:rPr lang="en-US" altLang="ja-JP" sz="1400" b="1" u="sng" dirty="0">
                <a:latin typeface="Meiryo UI" panose="020B0604030504040204" pitchFamily="50" charset="-128"/>
                <a:ea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rPr>
              <a:t>が必要ではないか。（協力できることは</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協力</a:t>
            </a:r>
            <a:r>
              <a:rPr lang="ja-JP" altLang="en-US" sz="1400" dirty="0">
                <a:latin typeface="Meiryo UI" panose="020B0604030504040204" pitchFamily="50" charset="-128"/>
                <a:ea typeface="Meiryo UI" panose="020B0604030504040204" pitchFamily="50" charset="-128"/>
              </a:rPr>
              <a:t>したい。）エレベータの安全や仕事について出前授業等可能である。</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a:t>
            </a:r>
            <a:r>
              <a:rPr lang="en-US" altLang="ja-JP" sz="1400" dirty="0" smtClean="0">
                <a:latin typeface="Meiryo UI" panose="020B0604030504040204" pitchFamily="50" charset="-128"/>
                <a:ea typeface="Meiryo UI" panose="020B0604030504040204" pitchFamily="50" charset="-128"/>
              </a:rPr>
              <a:t>AI</a:t>
            </a:r>
            <a:r>
              <a:rPr lang="ja-JP" altLang="en-US" sz="1400" dirty="0" err="1">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ロボット、自動化、省力化、自動運転と技術が進歩しても、</a:t>
            </a:r>
            <a:r>
              <a:rPr lang="ja-JP" altLang="en-US" sz="1400" b="1" u="sng" dirty="0">
                <a:latin typeface="Meiryo UI" panose="020B0604030504040204" pitchFamily="50" charset="-128"/>
                <a:ea typeface="Meiryo UI" panose="020B0604030504040204" pitchFamily="50" charset="-128"/>
              </a:rPr>
              <a:t>最終的には</a:t>
            </a:r>
            <a:r>
              <a:rPr lang="ja-JP" altLang="en-US" sz="1400" b="1" u="sng" dirty="0" smtClean="0">
                <a:latin typeface="Meiryo UI" panose="020B0604030504040204" pitchFamily="50" charset="-128"/>
                <a:ea typeface="Meiryo UI" panose="020B0604030504040204" pitchFamily="50" charset="-128"/>
              </a:rPr>
              <a:t>人</a:t>
            </a:r>
            <a:r>
              <a:rPr lang="ja-JP" altLang="en-US" sz="1400" dirty="0" smtClean="0">
                <a:latin typeface="Meiryo UI" panose="020B0604030504040204" pitchFamily="50" charset="-128"/>
                <a:ea typeface="Meiryo UI" panose="020B0604030504040204" pitchFamily="50" charset="-128"/>
              </a:rPr>
              <a:t>が</a:t>
            </a:r>
            <a:r>
              <a:rPr lang="ja-JP" altLang="en-US" sz="1400" dirty="0">
                <a:latin typeface="Meiryo UI" panose="020B0604030504040204" pitchFamily="50" charset="-128"/>
                <a:ea typeface="Meiryo UI" panose="020B0604030504040204" pitchFamily="50" charset="-128"/>
              </a:rPr>
              <a:t>必要。特に、保守やメンテナンスの技術者が必要に</a:t>
            </a:r>
            <a:r>
              <a:rPr lang="ja-JP" altLang="en-US" sz="1400" dirty="0" err="1" smtClean="0">
                <a:latin typeface="Meiryo UI" panose="020B0604030504040204" pitchFamily="50" charset="-128"/>
                <a:ea typeface="Meiryo UI" panose="020B0604030504040204" pitchFamily="50" charset="-128"/>
              </a:rPr>
              <a:t>なっ</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てくる</a:t>
            </a:r>
            <a:r>
              <a:rPr lang="ja-JP" altLang="en-US" sz="1400"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基礎技術</a:t>
            </a:r>
            <a:r>
              <a:rPr lang="ja-JP" altLang="en-US" sz="1400" dirty="0">
                <a:latin typeface="Meiryo UI" panose="020B0604030504040204" pitchFamily="50" charset="-128"/>
                <a:ea typeface="Meiryo UI" panose="020B0604030504040204" pitchFamily="50" charset="-128"/>
              </a:rPr>
              <a:t>の上に、最先端が成り立っている</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9" name="スライド番号プレースホルダー 2"/>
          <p:cNvSpPr>
            <a:spLocks noGrp="1"/>
          </p:cNvSpPr>
          <p:nvPr>
            <p:ph type="sldNum" sz="quarter" idx="12"/>
          </p:nvPr>
        </p:nvSpPr>
        <p:spPr>
          <a:xfrm>
            <a:off x="9796485" y="6550372"/>
            <a:ext cx="2311400" cy="365125"/>
          </a:xfrm>
        </p:spPr>
        <p:txBody>
          <a:bodyPr/>
          <a:lstStyle/>
          <a:p>
            <a:fld id="{AC1F0867-EFB9-42FF-BF2D-7B625E83DED1}" type="slidenum">
              <a:rPr lang="ja-JP" altLang="en-US" smtClean="0">
                <a:solidFill>
                  <a:prstClr val="black">
                    <a:tint val="75000"/>
                  </a:prstClr>
                </a:solidFill>
              </a:rPr>
              <a:pPr/>
              <a:t>31</a:t>
            </a:fld>
            <a:endParaRPr lang="ja-JP" altLang="en-US" dirty="0">
              <a:solidFill>
                <a:prstClr val="black">
                  <a:tint val="75000"/>
                </a:prstClr>
              </a:solidFill>
            </a:endParaRPr>
          </a:p>
        </p:txBody>
      </p:sp>
    </p:spTree>
    <p:extLst>
      <p:ext uri="{BB962C8B-B14F-4D97-AF65-F5344CB8AC3E}">
        <p14:creationId xmlns:p14="http://schemas.microsoft.com/office/powerpoint/2010/main" val="2327476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3161443"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４ー就職先企業</a:t>
            </a:r>
            <a:r>
              <a:rPr lang="ja-JP" altLang="en-US" b="1" dirty="0">
                <a:latin typeface="Meiryo UI" panose="020B0604030504040204" pitchFamily="50" charset="-128"/>
                <a:ea typeface="Meiryo UI" panose="020B0604030504040204" pitchFamily="50" charset="-128"/>
              </a:rPr>
              <a:t>へ</a:t>
            </a:r>
            <a:r>
              <a:rPr lang="ja-JP" altLang="en-US" b="1" dirty="0" smtClean="0">
                <a:latin typeface="Meiryo UI" panose="020B0604030504040204" pitchFamily="50" charset="-128"/>
                <a:ea typeface="Meiryo UI" panose="020B0604030504040204" pitchFamily="50" charset="-128"/>
              </a:rPr>
              <a:t>のヒアリング</a:t>
            </a:r>
            <a:endParaRPr lang="ja-JP" altLang="en-US"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02790" y="823624"/>
            <a:ext cx="11631705" cy="5909310"/>
          </a:xfrm>
          <a:prstGeom prst="rect">
            <a:avLst/>
          </a:prstGeom>
          <a:noFill/>
          <a:ln>
            <a:noFill/>
          </a:ln>
        </p:spPr>
        <p:txBody>
          <a:bodyPr wrap="square" rtlCol="0">
            <a:spAutoFit/>
          </a:bodyPr>
          <a:lstStyle/>
          <a:p>
            <a:pPr marL="180975" indent="-180975">
              <a:buFont typeface="Wingdings" pitchFamily="2" charset="2"/>
              <a:buChar char="Ø"/>
            </a:pPr>
            <a:r>
              <a:rPr lang="ja-JP" altLang="en-US" sz="1400" dirty="0" smtClean="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Q</a:t>
            </a:r>
            <a:r>
              <a:rPr lang="ja-JP" altLang="en-US" sz="1400" b="1" dirty="0">
                <a:latin typeface="Meiryo UI" panose="020B0604030504040204" pitchFamily="50" charset="-128"/>
                <a:ea typeface="Meiryo UI" panose="020B0604030504040204" pitchFamily="50" charset="-128"/>
              </a:rPr>
              <a:t>６</a:t>
            </a:r>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その他、工業系高校に対する幅広いご意見</a:t>
            </a:r>
            <a:r>
              <a:rPr lang="ja-JP" altLang="en-US" sz="1400" b="1" dirty="0" smtClean="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自動化</a:t>
            </a:r>
            <a:r>
              <a:rPr lang="ja-JP" altLang="en-US" sz="1400" dirty="0">
                <a:latin typeface="Meiryo UI" panose="020B0604030504040204" pitchFamily="50" charset="-128"/>
                <a:ea typeface="Meiryo UI" panose="020B0604030504040204" pitchFamily="50" charset="-128"/>
              </a:rPr>
              <a:t>が進んでいるが、組立系や保全系の人材</a:t>
            </a:r>
            <a:r>
              <a:rPr lang="ja-JP" altLang="en-US" sz="1400" dirty="0" smtClean="0">
                <a:latin typeface="Meiryo UI" panose="020B0604030504040204" pitchFamily="50" charset="-128"/>
                <a:ea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rPr>
              <a:t>益々</a:t>
            </a:r>
            <a:r>
              <a:rPr lang="ja-JP" altLang="en-US" sz="1400" dirty="0" smtClean="0">
                <a:latin typeface="Meiryo UI" panose="020B0604030504040204" pitchFamily="50" charset="-128"/>
                <a:ea typeface="Meiryo UI" panose="020B0604030504040204" pitchFamily="50" charset="-128"/>
              </a:rPr>
              <a:t>必要</a:t>
            </a:r>
            <a:r>
              <a:rPr lang="ja-JP" altLang="en-US" sz="1400" dirty="0">
                <a:latin typeface="Meiryo UI" panose="020B0604030504040204" pitchFamily="50" charset="-128"/>
                <a:ea typeface="Meiryo UI" panose="020B0604030504040204" pitchFamily="50" charset="-128"/>
              </a:rPr>
              <a:t>になる。（機械について広く関わる人材）</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ロボット</a:t>
            </a:r>
            <a:r>
              <a:rPr lang="ja-JP" altLang="en-US" sz="1400" dirty="0">
                <a:latin typeface="Meiryo UI" panose="020B0604030504040204" pitchFamily="50" charset="-128"/>
                <a:ea typeface="Meiryo UI" panose="020B0604030504040204" pitchFamily="50" charset="-128"/>
              </a:rPr>
              <a:t>が</a:t>
            </a:r>
            <a:r>
              <a:rPr lang="ja-JP" altLang="en-US" sz="1400" dirty="0" smtClean="0">
                <a:latin typeface="Meiryo UI" panose="020B0604030504040204" pitchFamily="50" charset="-128"/>
                <a:ea typeface="Meiryo UI" panose="020B0604030504040204" pitchFamily="50" charset="-128"/>
              </a:rPr>
              <a:t>できない部分</a:t>
            </a:r>
            <a:r>
              <a:rPr lang="ja-JP" altLang="en-US" sz="1400" dirty="0">
                <a:latin typeface="Meiryo UI" panose="020B0604030504040204" pitchFamily="50" charset="-128"/>
                <a:ea typeface="Meiryo UI" panose="020B0604030504040204" pitchFamily="50" charset="-128"/>
              </a:rPr>
              <a:t>は、手作業になる。（組立、配線、メンテナンス等）</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資格</a:t>
            </a:r>
            <a:r>
              <a:rPr lang="ja-JP" altLang="en-US" sz="1400" dirty="0">
                <a:latin typeface="Meiryo UI" panose="020B0604030504040204" pitchFamily="50" charset="-128"/>
                <a:ea typeface="Meiryo UI" panose="020B0604030504040204" pitchFamily="50" charset="-128"/>
              </a:rPr>
              <a:t>取得は、高校生活の頑張りの指標になる</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昔</a:t>
            </a:r>
            <a:r>
              <a:rPr lang="ja-JP" altLang="en-US" sz="1400" dirty="0">
                <a:latin typeface="Meiryo UI" panose="020B0604030504040204" pitchFamily="50" charset="-128"/>
                <a:ea typeface="Meiryo UI" panose="020B0604030504040204" pitchFamily="50" charset="-128"/>
              </a:rPr>
              <a:t>の工業のイメージが悪いので、払しょくする</a:t>
            </a:r>
            <a:r>
              <a:rPr lang="en-US" altLang="ja-JP" sz="1400" b="1" u="sng" dirty="0">
                <a:latin typeface="Meiryo UI" panose="020B0604030504040204" pitchFamily="50" charset="-128"/>
                <a:ea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rPr>
              <a:t>が必要。（工業＝やんちゃ）</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a:t>
            </a:r>
            <a:r>
              <a:rPr lang="en-US" altLang="ja-JP" sz="1400" dirty="0" smtClean="0">
                <a:latin typeface="Meiryo UI" panose="020B0604030504040204" pitchFamily="50" charset="-128"/>
                <a:ea typeface="Meiryo UI" panose="020B0604030504040204" pitchFamily="50" charset="-128"/>
              </a:rPr>
              <a:t>NC</a:t>
            </a:r>
            <a:r>
              <a:rPr lang="ja-JP" altLang="en-US" sz="1400" dirty="0">
                <a:latin typeface="Meiryo UI" panose="020B0604030504040204" pitchFamily="50" charset="-128"/>
                <a:ea typeface="Meiryo UI" panose="020B0604030504040204" pitchFamily="50" charset="-128"/>
              </a:rPr>
              <a:t>機械の導入で、加工系の職人は減ってくるものの、ゼロにはならない</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a:t>
            </a:r>
            <a:r>
              <a:rPr lang="ja-JP" altLang="en-US" sz="1400" dirty="0" smtClean="0">
                <a:latin typeface="Meiryo UI" panose="020B0604030504040204" pitchFamily="50" charset="-128"/>
                <a:ea typeface="Meiryo UI" panose="020B0604030504040204" pitchFamily="50" charset="-128"/>
              </a:rPr>
              <a:t>最先端</a:t>
            </a:r>
            <a:r>
              <a:rPr lang="ja-JP" altLang="en-US" sz="1400" dirty="0">
                <a:latin typeface="Meiryo UI" panose="020B0604030504040204" pitchFamily="50" charset="-128"/>
                <a:ea typeface="Meiryo UI" panose="020B0604030504040204" pitchFamily="50" charset="-128"/>
              </a:rPr>
              <a:t>の内容は、後からついてくるものである</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S40</a:t>
            </a:r>
            <a:r>
              <a:rPr lang="ja-JP" altLang="en-US" sz="1400" dirty="0">
                <a:latin typeface="Meiryo UI" panose="020B0604030504040204" pitchFamily="50" charset="-128"/>
                <a:ea typeface="Meiryo UI" panose="020B0604030504040204" pitchFamily="50" charset="-128"/>
              </a:rPr>
              <a:t>年代の工作機械が多い。重切削をしないのでメンテすることで、長持ちする。</a:t>
            </a:r>
            <a:r>
              <a:rPr lang="ja-JP" altLang="en-US" sz="1400" dirty="0" smtClean="0">
                <a:latin typeface="Meiryo UI" panose="020B0604030504040204" pitchFamily="50" charset="-128"/>
                <a:ea typeface="Meiryo UI" panose="020B0604030504040204" pitchFamily="50" charset="-128"/>
              </a:rPr>
              <a:t>自動化</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が</a:t>
            </a:r>
            <a:r>
              <a:rPr lang="ja-JP" altLang="en-US" sz="1400" dirty="0">
                <a:latin typeface="Meiryo UI" panose="020B0604030504040204" pitchFamily="50" charset="-128"/>
                <a:ea typeface="Meiryo UI" panose="020B0604030504040204" pitchFamily="50" charset="-128"/>
              </a:rPr>
              <a:t>進んでも汎用機は重要</a:t>
            </a:r>
            <a:r>
              <a:rPr lang="ja-JP" altLang="en-US" sz="1400"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基礎基本</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世の中</a:t>
            </a:r>
            <a:r>
              <a:rPr lang="ja-JP" altLang="en-US" sz="1400" dirty="0">
                <a:latin typeface="Meiryo UI" panose="020B0604030504040204" pitchFamily="50" charset="-128"/>
                <a:ea typeface="Meiryo UI" panose="020B0604030504040204" pitchFamily="50" charset="-128"/>
              </a:rPr>
              <a:t>に、「工場＝海外」日本で様々なものづくりしている意識が薄いのではないか。ものづくりに興味を持たせる取組みが必要。</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最先端</a:t>
            </a:r>
            <a:r>
              <a:rPr lang="ja-JP" altLang="en-US" sz="1400" dirty="0">
                <a:latin typeface="Meiryo UI" panose="020B0604030504040204" pitchFamily="50" charset="-128"/>
                <a:ea typeface="Meiryo UI" panose="020B0604030504040204" pitchFamily="50" charset="-128"/>
              </a:rPr>
              <a:t>（自動機）を取り入れる必要はない。</a:t>
            </a:r>
            <a:r>
              <a:rPr lang="ja-JP" altLang="en-US" sz="1400" b="1" u="sng" dirty="0">
                <a:latin typeface="Meiryo UI" panose="020B0604030504040204" pitchFamily="50" charset="-128"/>
                <a:ea typeface="Meiryo UI" panose="020B0604030504040204" pitchFamily="50" charset="-128"/>
              </a:rPr>
              <a:t>基礎的な技術技能</a:t>
            </a:r>
            <a:r>
              <a:rPr lang="ja-JP" altLang="en-US" sz="1400" dirty="0">
                <a:latin typeface="Meiryo UI" panose="020B0604030504040204" pitchFamily="50" charset="-128"/>
                <a:ea typeface="Meiryo UI" panose="020B0604030504040204" pitchFamily="50" charset="-128"/>
              </a:rPr>
              <a:t>が重要。（手作業でものづくりの感覚をつかむ</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a:t>
            </a:r>
            <a:r>
              <a:rPr lang="ja-JP" altLang="en-US" sz="1400" dirty="0">
                <a:latin typeface="Meiryo UI" panose="020B0604030504040204" pitchFamily="50" charset="-128"/>
                <a:ea typeface="Meiryo UI" panose="020B0604030504040204" pitchFamily="50" charset="-128"/>
              </a:rPr>
              <a:t>企業での活躍や技術力の</a:t>
            </a:r>
            <a:r>
              <a:rPr lang="en-US" altLang="ja-JP" sz="1400" b="1" u="sng" dirty="0">
                <a:latin typeface="Meiryo UI" panose="020B0604030504040204" pitchFamily="50" charset="-128"/>
                <a:ea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rPr>
              <a:t>を含め、工業系高校とタッグを組んで小中への出前授業も考えたい</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大阪の採用は、近畿地方の工業高校で充足しているが、東京は、都だけでは充足できず、北日本全域からでも充足できない。</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今後、工業系高校から採用できなくなると、海外から採用することになる。普通科高校からは考えていない。（コストはかかるが）</a:t>
            </a:r>
            <a:endParaRPr lang="ja-JP" altLang="en-US"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400" dirty="0" smtClean="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Q7</a:t>
            </a:r>
            <a:r>
              <a:rPr lang="ja-JP" altLang="en-US" sz="1400" b="1" dirty="0" smtClean="0">
                <a:latin typeface="Meiryo UI" panose="020B0604030504040204" pitchFamily="50" charset="-128"/>
                <a:ea typeface="Meiryo UI" panose="020B0604030504040204" pitchFamily="50" charset="-128"/>
              </a:rPr>
              <a:t>：工業系高校卒業生の活躍について。</a:t>
            </a:r>
            <a:endParaRPr lang="en-US" altLang="ja-JP" sz="14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　工業高校を</a:t>
            </a:r>
            <a:r>
              <a:rPr lang="en-US" altLang="ja-JP" sz="1400" dirty="0" smtClean="0">
                <a:latin typeface="Meiryo UI" panose="020B0604030504040204" pitchFamily="50" charset="-128"/>
                <a:ea typeface="Meiryo UI" panose="020B0604030504040204" pitchFamily="50" charset="-128"/>
              </a:rPr>
              <a:t>15</a:t>
            </a:r>
            <a:r>
              <a:rPr lang="ja-JP" altLang="en-US" sz="1400" dirty="0" smtClean="0">
                <a:latin typeface="Meiryo UI" panose="020B0604030504040204" pitchFamily="50" charset="-128"/>
                <a:ea typeface="Meiryo UI" panose="020B0604030504040204" pitchFamily="50" charset="-128"/>
              </a:rPr>
              <a:t>年前に卒業後、数々の建設現場の現場監督（工程管理や品質管理の責任者）を経験し、現在では</a:t>
            </a:r>
            <a:r>
              <a:rPr lang="ja-JP" altLang="en-US" sz="1400" b="1" u="sng" dirty="0" smtClean="0">
                <a:latin typeface="Meiryo UI" panose="020B0604030504040204" pitchFamily="50" charset="-128"/>
                <a:ea typeface="Meiryo UI" panose="020B0604030504040204" pitchFamily="50" charset="-128"/>
              </a:rPr>
              <a:t>顧客から指名される</a:t>
            </a:r>
            <a:endParaRPr lang="en-US" altLang="ja-JP" sz="1400" b="1" u="sng"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状況</a:t>
            </a:r>
            <a:r>
              <a:rPr lang="ja-JP" altLang="en-US" sz="1400" dirty="0" smtClean="0">
                <a:latin typeface="Meiryo UI" panose="020B0604030504040204" pitchFamily="50" charset="-128"/>
                <a:ea typeface="Meiryo UI" panose="020B0604030504040204" pitchFamily="50" charset="-128"/>
              </a:rPr>
              <a:t>である。大型物件等も数多く関係している。</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　</a:t>
            </a:r>
            <a:r>
              <a:rPr lang="en-US" altLang="ja-JP" sz="1400" b="1" u="sng" dirty="0" smtClean="0">
                <a:latin typeface="Meiryo UI" panose="020B0604030504040204" pitchFamily="50" charset="-128"/>
                <a:ea typeface="Meiryo UI" panose="020B0604030504040204" pitchFamily="50" charset="-128"/>
              </a:rPr>
              <a:t>3</a:t>
            </a:r>
            <a:r>
              <a:rPr lang="ja-JP" altLang="en-US" sz="1400" b="1" u="sng" dirty="0">
                <a:latin typeface="Meiryo UI" panose="020B0604030504040204" pitchFamily="50" charset="-128"/>
                <a:ea typeface="Meiryo UI" panose="020B0604030504040204" pitchFamily="50" charset="-128"/>
              </a:rPr>
              <a:t>年目で工場を任せている（リーダー）</a:t>
            </a:r>
            <a:r>
              <a:rPr lang="ja-JP" altLang="en-US" sz="1400" dirty="0">
                <a:latin typeface="Meiryo UI" panose="020B0604030504040204" pitchFamily="50" charset="-128"/>
                <a:ea typeface="Meiryo UI" panose="020B0604030504040204" pitchFamily="50" charset="-128"/>
              </a:rPr>
              <a:t>仕事内容は、単純作業ではなく、人、モノ、金の管理等（周囲の状況を自主的に見れる子は、</a:t>
            </a:r>
            <a:r>
              <a:rPr lang="ja-JP" altLang="en-US" sz="1400" dirty="0" smtClean="0">
                <a:latin typeface="Meiryo UI" panose="020B0604030504040204" pitchFamily="50" charset="-128"/>
                <a:ea typeface="Meiryo UI" panose="020B0604030504040204" pitchFamily="50" charset="-128"/>
              </a:rPr>
              <a:t>成</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長</a:t>
            </a:r>
            <a:r>
              <a:rPr lang="ja-JP" altLang="en-US" sz="1400" dirty="0">
                <a:latin typeface="Meiryo UI" panose="020B0604030504040204" pitchFamily="50" charset="-128"/>
                <a:ea typeface="Meiryo UI" panose="020B0604030504040204" pitchFamily="50" charset="-128"/>
              </a:rPr>
              <a:t>はやい。</a:t>
            </a:r>
            <a:r>
              <a:rPr lang="ja-JP" altLang="en-US" sz="1400" dirty="0" smtClean="0">
                <a:latin typeface="Meiryo UI" panose="020B0604030504040204" pitchFamily="50" charset="-128"/>
                <a:ea typeface="Meiryo UI" panose="020B0604030504040204" pitchFamily="50" charset="-128"/>
              </a:rPr>
              <a:t>）係長</a:t>
            </a:r>
            <a:r>
              <a:rPr lang="ja-JP" altLang="en-US" sz="1400" dirty="0">
                <a:latin typeface="Meiryo UI" panose="020B0604030504040204" pitchFamily="50" charset="-128"/>
                <a:ea typeface="Meiryo UI" panose="020B0604030504040204" pitchFamily="50" charset="-128"/>
              </a:rPr>
              <a:t>の役職についている生徒もいる。（</a:t>
            </a:r>
            <a:r>
              <a:rPr lang="ja-JP" altLang="en-US" sz="1400" b="1" u="sng" dirty="0">
                <a:latin typeface="Meiryo UI" panose="020B0604030504040204" pitchFamily="50" charset="-128"/>
                <a:ea typeface="Meiryo UI" panose="020B0604030504040204" pitchFamily="50" charset="-128"/>
              </a:rPr>
              <a:t>就けない役職はない</a:t>
            </a:r>
            <a:r>
              <a:rPr lang="ja-JP" altLang="en-US" sz="1400" dirty="0">
                <a:latin typeface="Meiryo UI" panose="020B0604030504040204" pitchFamily="50" charset="-128"/>
                <a:ea typeface="Meiryo UI" panose="020B0604030504040204" pitchFamily="50" charset="-128"/>
              </a:rPr>
              <a:t>、大卒と同じ</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a:t>
            </a:r>
            <a:r>
              <a:rPr lang="ja-JP" altLang="en-US" sz="1400" b="1" u="sng" dirty="0">
                <a:latin typeface="Meiryo UI" panose="020B0604030504040204" pitchFamily="50" charset="-128"/>
                <a:ea typeface="Meiryo UI" panose="020B0604030504040204" pitchFamily="50" charset="-128"/>
              </a:rPr>
              <a:t>人材開発部長は、工業高校出身者</a:t>
            </a:r>
            <a:r>
              <a:rPr lang="ja-JP" altLang="en-US" sz="1400" dirty="0">
                <a:latin typeface="Meiryo UI" panose="020B0604030504040204" pitchFamily="50" charset="-128"/>
                <a:ea typeface="Meiryo UI" panose="020B0604030504040204" pitchFamily="50" charset="-128"/>
              </a:rPr>
              <a:t>である。⇒人材開発に思いを持って様々取り組んでいる</a:t>
            </a:r>
            <a:r>
              <a:rPr lang="ja-JP" altLang="en-US" sz="1400" dirty="0" smtClean="0">
                <a:latin typeface="Meiryo UI" panose="020B0604030504040204" pitchFamily="50" charset="-128"/>
                <a:ea typeface="Meiryo UI" panose="020B0604030504040204" pitchFamily="50" charset="-128"/>
              </a:rPr>
              <a:t>。本人</a:t>
            </a:r>
            <a:r>
              <a:rPr lang="ja-JP" altLang="en-US" sz="1400" dirty="0">
                <a:latin typeface="Meiryo UI" panose="020B0604030504040204" pitchFamily="50" charset="-128"/>
                <a:ea typeface="Meiryo UI" panose="020B0604030504040204" pitchFamily="50" charset="-128"/>
              </a:rPr>
              <a:t>の能力次第で、活躍の場は広がる。</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技能</a:t>
            </a:r>
            <a:r>
              <a:rPr lang="ja-JP" altLang="en-US" sz="1400" dirty="0">
                <a:latin typeface="Meiryo UI" panose="020B0604030504040204" pitchFamily="50" charset="-128"/>
                <a:ea typeface="Meiryo UI" panose="020B0604030504040204" pitchFamily="50" charset="-128"/>
              </a:rPr>
              <a:t>五輪全国大会出場者もいる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a:t>
            </a:r>
            <a:r>
              <a:rPr lang="ja-JP" altLang="en-US" sz="1400" b="1" u="sng" dirty="0">
                <a:latin typeface="Meiryo UI" panose="020B0604030504040204" pitchFamily="50" charset="-128"/>
                <a:ea typeface="Meiryo UI" panose="020B0604030504040204" pitchFamily="50" charset="-128"/>
              </a:rPr>
              <a:t>関西支社長は、他県の工業高校出身者</a:t>
            </a:r>
            <a:r>
              <a:rPr lang="ja-JP" altLang="en-US" sz="1400" dirty="0">
                <a:latin typeface="Meiryo UI" panose="020B0604030504040204" pitchFamily="50" charset="-128"/>
                <a:ea typeface="Meiryo UI" panose="020B0604030504040204" pitchFamily="50" charset="-128"/>
              </a:rPr>
              <a:t>である</a:t>
            </a:r>
            <a:r>
              <a:rPr lang="ja-JP" altLang="en-US" sz="1400"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部長級</a:t>
            </a:r>
            <a:r>
              <a:rPr lang="ja-JP" altLang="en-US" sz="1400" b="1" u="sng" dirty="0">
                <a:latin typeface="Meiryo UI" panose="020B0604030504040204" pitchFamily="50" charset="-128"/>
                <a:ea typeface="Meiryo UI" panose="020B0604030504040204" pitchFamily="50" charset="-128"/>
              </a:rPr>
              <a:t>にも、工業高校出身者</a:t>
            </a:r>
            <a:r>
              <a:rPr lang="ja-JP" altLang="en-US" sz="1400" dirty="0">
                <a:latin typeface="Meiryo UI" panose="020B0604030504040204" pitchFamily="50" charset="-128"/>
                <a:ea typeface="Meiryo UI" panose="020B0604030504040204" pitchFamily="50" charset="-128"/>
              </a:rPr>
              <a:t>はいる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全国</a:t>
            </a:r>
            <a:r>
              <a:rPr lang="ja-JP" altLang="en-US" sz="1400" dirty="0">
                <a:latin typeface="Meiryo UI" panose="020B0604030504040204" pitchFamily="50" charset="-128"/>
                <a:ea typeface="Meiryo UI" panose="020B0604030504040204" pitchFamily="50" charset="-128"/>
              </a:rPr>
              <a:t>に</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名程度の</a:t>
            </a:r>
            <a:r>
              <a:rPr lang="ja-JP" altLang="en-US" sz="1400" b="1" u="sng" dirty="0">
                <a:latin typeface="Meiryo UI" panose="020B0604030504040204" pitchFamily="50" charset="-128"/>
                <a:ea typeface="Meiryo UI" panose="020B0604030504040204" pitchFamily="50" charset="-128"/>
              </a:rPr>
              <a:t>技術系管理職に大阪の工業高校出身者</a:t>
            </a:r>
            <a:r>
              <a:rPr lang="ja-JP" altLang="en-US" sz="1400" dirty="0">
                <a:latin typeface="Meiryo UI" panose="020B0604030504040204" pitchFamily="50" charset="-128"/>
                <a:ea typeface="Meiryo UI" panose="020B0604030504040204" pitchFamily="50" charset="-128"/>
              </a:rPr>
              <a:t>がいる。（</a:t>
            </a:r>
            <a:r>
              <a:rPr lang="en-US" altLang="ja-JP" sz="1400" dirty="0">
                <a:latin typeface="Meiryo UI" panose="020B0604030504040204" pitchFamily="50" charset="-128"/>
                <a:ea typeface="Meiryo UI" panose="020B0604030504040204" pitchFamily="50" charset="-128"/>
              </a:rPr>
              <a:t>40</a:t>
            </a:r>
            <a:r>
              <a:rPr lang="ja-JP" altLang="en-US" sz="1400" dirty="0">
                <a:latin typeface="Meiryo UI" panose="020B0604030504040204" pitchFamily="50" charset="-128"/>
                <a:ea typeface="Meiryo UI" panose="020B0604030504040204" pitchFamily="50" charset="-128"/>
              </a:rPr>
              <a:t>代後半</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能力次第ではあるが、</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年目に</a:t>
            </a:r>
            <a:r>
              <a:rPr lang="ja-JP" altLang="en-US" sz="1400" b="1" u="sng" dirty="0">
                <a:latin typeface="Meiryo UI" panose="020B0604030504040204" pitchFamily="50" charset="-128"/>
                <a:ea typeface="Meiryo UI" panose="020B0604030504040204" pitchFamily="50" charset="-128"/>
              </a:rPr>
              <a:t>係長として活躍している</a:t>
            </a:r>
            <a:r>
              <a:rPr lang="ja-JP" altLang="en-US" sz="1400" dirty="0">
                <a:latin typeface="Meiryo UI" panose="020B0604030504040204" pitchFamily="50" charset="-128"/>
                <a:ea typeface="Meiryo UI" panose="020B0604030504040204" pitchFamily="50" charset="-128"/>
              </a:rPr>
              <a:t>者もいる</a:t>
            </a:r>
            <a:r>
              <a:rPr lang="ja-JP" altLang="en-US" sz="1400" dirty="0" smtClean="0">
                <a:latin typeface="Meiryo UI" panose="020B0604030504040204" pitchFamily="50" charset="-128"/>
                <a:ea typeface="Meiryo UI" panose="020B0604030504040204" pitchFamily="50" charset="-128"/>
              </a:rPr>
              <a:t>。製造部</a:t>
            </a:r>
            <a:r>
              <a:rPr lang="ja-JP" altLang="en-US" sz="1400" dirty="0">
                <a:latin typeface="Meiryo UI" panose="020B0604030504040204" pitchFamily="50" charset="-128"/>
                <a:ea typeface="Meiryo UI" panose="020B0604030504040204" pitchFamily="50" charset="-128"/>
              </a:rPr>
              <a:t>では、</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名</a:t>
            </a:r>
            <a:r>
              <a:rPr lang="en-US" altLang="ja-JP" sz="1400" dirty="0">
                <a:latin typeface="Meiryo UI" panose="020B0604030504040204" pitchFamily="50" charset="-128"/>
                <a:ea typeface="Meiryo UI" panose="020B0604030504040204" pitchFamily="50" charset="-128"/>
              </a:rPr>
              <a:t>/42</a:t>
            </a:r>
            <a:r>
              <a:rPr lang="ja-JP" altLang="en-US" sz="1400" dirty="0">
                <a:latin typeface="Meiryo UI" panose="020B0604030504040204" pitchFamily="50" charset="-128"/>
                <a:ea typeface="Meiryo UI" panose="020B0604030504040204" pitchFamily="50" charset="-128"/>
              </a:rPr>
              <a:t>名中が工業出身である</a:t>
            </a:r>
            <a:r>
              <a:rPr lang="ja-JP" altLang="en-US" sz="1400" dirty="0" smtClean="0">
                <a:latin typeface="Meiryo UI" panose="020B0604030504040204" pitchFamily="50" charset="-128"/>
                <a:ea typeface="Meiryo UI" panose="020B0604030504040204" pitchFamily="50" charset="-128"/>
              </a:rPr>
              <a:t>。職人</a:t>
            </a:r>
            <a:r>
              <a:rPr lang="ja-JP" altLang="en-US" sz="1400" dirty="0">
                <a:latin typeface="Meiryo UI" panose="020B0604030504040204" pitchFamily="50" charset="-128"/>
                <a:ea typeface="Meiryo UI" panose="020B0604030504040204" pitchFamily="50" charset="-128"/>
              </a:rPr>
              <a:t>をめざす者や</a:t>
            </a:r>
            <a:r>
              <a:rPr lang="ja-JP" altLang="en-US" sz="1400" dirty="0" smtClean="0">
                <a:latin typeface="Meiryo UI" panose="020B0604030504040204" pitchFamily="50" charset="-128"/>
                <a:ea typeface="Meiryo UI" panose="020B0604030504040204" pitchFamily="50" charset="-128"/>
              </a:rPr>
              <a:t>海</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外</a:t>
            </a:r>
            <a:r>
              <a:rPr lang="ja-JP" altLang="en-US" sz="1400" dirty="0">
                <a:latin typeface="Meiryo UI" panose="020B0604030504040204" pitchFamily="50" charset="-128"/>
                <a:ea typeface="Meiryo UI" panose="020B0604030504040204" pitchFamily="50" charset="-128"/>
              </a:rPr>
              <a:t>への修理対応など多方面で活躍している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能力次第ではあるが、勤続</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年以上で役職についている。（管理職クラス</a:t>
            </a:r>
            <a:r>
              <a:rPr lang="ja-JP" altLang="en-US" sz="1400" dirty="0" smtClean="0">
                <a:latin typeface="Meiryo UI" panose="020B0604030504040204" pitchFamily="50" charset="-128"/>
                <a:ea typeface="Meiryo UI" panose="020B0604030504040204" pitchFamily="50" charset="-128"/>
              </a:rPr>
              <a:t>）離職率</a:t>
            </a:r>
            <a:r>
              <a:rPr lang="ja-JP" altLang="en-US" sz="1400" dirty="0">
                <a:latin typeface="Meiryo UI" panose="020B0604030504040204" pitchFamily="50" charset="-128"/>
                <a:ea typeface="Meiryo UI" panose="020B0604030504040204" pitchFamily="50" charset="-128"/>
              </a:rPr>
              <a:t>も低い</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p:txBody>
      </p:sp>
      <p:sp>
        <p:nvSpPr>
          <p:cNvPr id="9" name="スライド番号プレースホルダー 2"/>
          <p:cNvSpPr>
            <a:spLocks noGrp="1"/>
          </p:cNvSpPr>
          <p:nvPr>
            <p:ph type="sldNum" sz="quarter" idx="12"/>
          </p:nvPr>
        </p:nvSpPr>
        <p:spPr>
          <a:xfrm>
            <a:off x="9796485" y="6550372"/>
            <a:ext cx="2311400" cy="365125"/>
          </a:xfrm>
        </p:spPr>
        <p:txBody>
          <a:bodyPr/>
          <a:lstStyle/>
          <a:p>
            <a:fld id="{AC1F0867-EFB9-42FF-BF2D-7B625E83DED1}" type="slidenum">
              <a:rPr lang="ja-JP" altLang="en-US" smtClean="0">
                <a:solidFill>
                  <a:prstClr val="black">
                    <a:tint val="75000"/>
                  </a:prstClr>
                </a:solidFill>
              </a:rPr>
              <a:pPr/>
              <a:t>32</a:t>
            </a:fld>
            <a:endParaRPr lang="ja-JP" altLang="en-US" dirty="0">
              <a:solidFill>
                <a:prstClr val="black">
                  <a:tint val="75000"/>
                </a:prstClr>
              </a:solidFill>
            </a:endParaRPr>
          </a:p>
        </p:txBody>
      </p:sp>
    </p:spTree>
    <p:extLst>
      <p:ext uri="{BB962C8B-B14F-4D97-AF65-F5344CB8AC3E}">
        <p14:creationId xmlns:p14="http://schemas.microsoft.com/office/powerpoint/2010/main" val="19478324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8121295" y="3279228"/>
            <a:ext cx="3800730" cy="3524232"/>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250662" y="3279228"/>
            <a:ext cx="3779213" cy="3524232"/>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01365" y="3279228"/>
            <a:ext cx="3772179" cy="3524232"/>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85799" y="966637"/>
            <a:ext cx="11098369" cy="1708160"/>
          </a:xfrm>
          <a:prstGeom prst="rect">
            <a:avLst/>
          </a:prstGeom>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pPr>
              <a:lnSpc>
                <a:spcPts val="1800"/>
              </a:lnSpc>
            </a:pPr>
            <a:r>
              <a:rPr lang="ja-JP" altLang="en-US" sz="140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理工</a:t>
            </a:r>
            <a:r>
              <a:rPr lang="ja-JP" altLang="ja-JP" sz="1400" dirty="0">
                <a:latin typeface="Meiryo UI" panose="020B0604030504040204" pitchFamily="50" charset="-128"/>
                <a:ea typeface="Meiryo UI" panose="020B0604030504040204" pitchFamily="50" charset="-128"/>
              </a:rPr>
              <a:t>系大学進学をめざす</a:t>
            </a:r>
            <a:r>
              <a:rPr lang="ja-JP" altLang="ja-JP" sz="1400" b="1" dirty="0">
                <a:latin typeface="Meiryo UI" panose="020B0604030504040204" pitchFamily="50" charset="-128"/>
                <a:ea typeface="Meiryo UI" panose="020B0604030504040204" pitchFamily="50" charset="-128"/>
              </a:rPr>
              <a:t>「工学系大学進学専科」</a:t>
            </a:r>
            <a:r>
              <a:rPr lang="ja-JP" altLang="ja-JP" sz="1400" dirty="0">
                <a:latin typeface="Meiryo UI" panose="020B0604030504040204" pitchFamily="50" charset="-128"/>
                <a:ea typeface="Meiryo UI" panose="020B0604030504040204" pitchFamily="50" charset="-128"/>
              </a:rPr>
              <a:t>を</a:t>
            </a:r>
            <a:r>
              <a:rPr lang="ja-JP" altLang="ja-JP" sz="1400" dirty="0" smtClean="0">
                <a:latin typeface="Meiryo UI" panose="020B0604030504040204" pitchFamily="50" charset="-128"/>
                <a:ea typeface="Meiryo UI" panose="020B0604030504040204" pitchFamily="50" charset="-128"/>
              </a:rPr>
              <a:t>開設</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茨木工科、今宮工科、淀川工科</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r>
              <a:rPr lang="zh-CN" altLang="en-US" sz="1400" dirty="0" smtClean="0">
                <a:latin typeface="Meiryo UI" panose="020B0604030504040204" pitchFamily="50" charset="-128"/>
                <a:ea typeface="Meiryo UI" panose="020B0604030504040204" pitchFamily="50" charset="-128"/>
              </a:rPr>
              <a:t>理工</a:t>
            </a:r>
            <a:r>
              <a:rPr lang="zh-CN" altLang="en-US" sz="1400" dirty="0">
                <a:latin typeface="Meiryo UI" panose="020B0604030504040204" pitchFamily="50" charset="-128"/>
                <a:ea typeface="Meiryo UI" panose="020B0604030504040204" pitchFamily="50" charset="-128"/>
              </a:rPr>
              <a:t>系学部大学</a:t>
            </a:r>
            <a:r>
              <a:rPr lang="zh-CN" altLang="en-US" sz="1400" dirty="0" smtClean="0">
                <a:latin typeface="Meiryo UI" panose="020B0604030504040204" pitchFamily="50" charset="-128"/>
                <a:ea typeface="Meiryo UI" panose="020B0604030504040204" pitchFamily="50" charset="-128"/>
              </a:rPr>
              <a:t>進学者</a:t>
            </a:r>
            <a:r>
              <a:rPr lang="ja-JP" altLang="en-US" sz="1400" dirty="0" smtClean="0">
                <a:latin typeface="Meiryo UI" panose="020B0604030504040204" pitchFamily="50" charset="-128"/>
                <a:ea typeface="Meiryo UI" panose="020B0604030504040204" pitchFamily="50" charset="-128"/>
              </a:rPr>
              <a:t>の増加</a:t>
            </a:r>
            <a:endParaRPr lang="en-US" altLang="ja-JP" sz="1400" dirty="0" smtClean="0">
              <a:latin typeface="Meiryo UI" panose="020B0604030504040204" pitchFamily="50" charset="-128"/>
              <a:ea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再編</a:t>
            </a:r>
            <a:r>
              <a:rPr lang="ja-JP" altLang="ja-JP" sz="1400" dirty="0">
                <a:latin typeface="Meiryo UI" panose="020B0604030504040204" pitchFamily="50" charset="-128"/>
                <a:ea typeface="Meiryo UI" panose="020B0604030504040204" pitchFamily="50" charset="-128"/>
              </a:rPr>
              <a:t>整備計画に基づき、各校が持つものづくり教育の強みを際立たせるために、令和２～</a:t>
            </a:r>
            <a:r>
              <a:rPr lang="en-US" altLang="ja-JP" sz="1400" dirty="0">
                <a:latin typeface="Meiryo UI" panose="020B0604030504040204" pitchFamily="50" charset="-128"/>
                <a:ea typeface="Meiryo UI" panose="020B0604030504040204" pitchFamily="50" charset="-128"/>
              </a:rPr>
              <a:t>4</a:t>
            </a:r>
            <a:r>
              <a:rPr lang="ja-JP" altLang="ja-JP" sz="1400" dirty="0">
                <a:latin typeface="Meiryo UI" panose="020B0604030504040204" pitchFamily="50" charset="-128"/>
                <a:ea typeface="Meiryo UI" panose="020B0604030504040204" pitchFamily="50" charset="-128"/>
              </a:rPr>
              <a:t>年度にかけて「工科高校の改編」を実施して</a:t>
            </a:r>
            <a:r>
              <a:rPr lang="ja-JP" altLang="ja-JP" sz="1400" dirty="0" smtClean="0">
                <a:latin typeface="Meiryo UI" panose="020B0604030504040204" pitchFamily="50" charset="-128"/>
                <a:ea typeface="Meiryo UI" panose="020B0604030504040204" pitchFamily="50" charset="-128"/>
              </a:rPr>
              <a:t>いる</a:t>
            </a:r>
            <a:endParaRPr lang="en-US" altLang="ja-JP" sz="1400" dirty="0" smtClean="0">
              <a:latin typeface="Meiryo UI" panose="020B0604030504040204" pitchFamily="50" charset="-128"/>
              <a:ea typeface="Meiryo UI" panose="020B0604030504040204" pitchFamily="50" charset="-128"/>
            </a:endParaRPr>
          </a:p>
          <a:p>
            <a:pPr>
              <a:lnSpc>
                <a:spcPts val="1800"/>
              </a:lnSpc>
            </a:pPr>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段階</a:t>
            </a:r>
            <a:r>
              <a:rPr lang="ja-JP" altLang="ja-JP" sz="1400" dirty="0">
                <a:latin typeface="Meiryo UI" panose="020B0604030504040204" pitchFamily="50" charset="-128"/>
                <a:ea typeface="Meiryo UI" panose="020B0604030504040204" pitchFamily="50" charset="-128"/>
              </a:rPr>
              <a:t>であり、</a:t>
            </a:r>
            <a:r>
              <a:rPr lang="en-US" altLang="ja-JP" sz="1400" b="1" dirty="0">
                <a:latin typeface="Meiryo UI" panose="020B0604030504040204" pitchFamily="50" charset="-128"/>
                <a:ea typeface="Meiryo UI" panose="020B0604030504040204" pitchFamily="50" charset="-128"/>
              </a:rPr>
              <a:t>AI</a:t>
            </a:r>
            <a:r>
              <a:rPr lang="ja-JP" altLang="ja-JP" sz="1400" b="1" dirty="0">
                <a:latin typeface="Meiryo UI" panose="020B0604030504040204" pitchFamily="50" charset="-128"/>
                <a:ea typeface="Meiryo UI" panose="020B0604030504040204" pitchFamily="50" charset="-128"/>
              </a:rPr>
              <a:t>や</a:t>
            </a:r>
            <a:r>
              <a:rPr lang="en-US" altLang="ja-JP" sz="1400" b="1" dirty="0" err="1">
                <a:latin typeface="Meiryo UI" panose="020B0604030504040204" pitchFamily="50" charset="-128"/>
                <a:ea typeface="Meiryo UI" panose="020B0604030504040204" pitchFamily="50" charset="-128"/>
              </a:rPr>
              <a:t>IoT</a:t>
            </a:r>
            <a:r>
              <a:rPr lang="ja-JP" altLang="ja-JP" sz="1400" b="1" dirty="0">
                <a:latin typeface="Meiryo UI" panose="020B0604030504040204" pitchFamily="50" charset="-128"/>
                <a:ea typeface="Meiryo UI" panose="020B0604030504040204" pitchFamily="50" charset="-128"/>
              </a:rPr>
              <a:t>等のデジタル化に対応するための教材や機器</a:t>
            </a:r>
            <a:r>
              <a:rPr lang="ja-JP" altLang="ja-JP" sz="1400" dirty="0">
                <a:latin typeface="Meiryo UI" panose="020B0604030504040204" pitchFamily="50" charset="-128"/>
                <a:ea typeface="Meiryo UI" panose="020B0604030504040204" pitchFamily="50" charset="-128"/>
              </a:rPr>
              <a:t>を導入し、</a:t>
            </a:r>
            <a:r>
              <a:rPr lang="ja-JP" altLang="ja-JP" sz="1400" b="1" dirty="0">
                <a:latin typeface="Meiryo UI" panose="020B0604030504040204" pitchFamily="50" charset="-128"/>
                <a:ea typeface="Meiryo UI" panose="020B0604030504040204" pitchFamily="50" charset="-128"/>
              </a:rPr>
              <a:t>先端機器</a:t>
            </a:r>
            <a:r>
              <a:rPr lang="ja-JP" altLang="ja-JP" sz="1400" b="1" dirty="0" smtClean="0">
                <a:latin typeface="Meiryo UI" panose="020B0604030504040204" pitchFamily="50" charset="-128"/>
                <a:ea typeface="Meiryo UI" panose="020B0604030504040204" pitchFamily="50" charset="-128"/>
              </a:rPr>
              <a:t>の学習</a:t>
            </a:r>
            <a:r>
              <a:rPr lang="ja-JP" altLang="ja-JP" sz="1400" b="1" dirty="0">
                <a:latin typeface="Meiryo UI" panose="020B0604030504040204" pitchFamily="50" charset="-128"/>
                <a:ea typeface="Meiryo UI" panose="020B0604030504040204" pitchFamily="50" charset="-128"/>
              </a:rPr>
              <a:t>の機会</a:t>
            </a:r>
            <a:r>
              <a:rPr lang="ja-JP" altLang="ja-JP" sz="1400" dirty="0">
                <a:latin typeface="Meiryo UI" panose="020B0604030504040204" pitchFamily="50" charset="-128"/>
                <a:ea typeface="Meiryo UI" panose="020B0604030504040204" pitchFamily="50" charset="-128"/>
              </a:rPr>
              <a:t>を</a:t>
            </a:r>
            <a:r>
              <a:rPr lang="ja-JP" altLang="ja-JP" sz="1400" dirty="0" smtClean="0">
                <a:latin typeface="Meiryo UI" panose="020B0604030504040204" pitchFamily="50" charset="-128"/>
                <a:ea typeface="Meiryo UI" panose="020B0604030504040204" pitchFamily="50" charset="-128"/>
              </a:rPr>
              <a:t>拡充</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下表のとおり</a:t>
            </a:r>
            <a:r>
              <a:rPr lang="en-US" altLang="ja-JP" sz="1400" dirty="0" smtClean="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a:p>
            <a:pPr>
              <a:lnSpc>
                <a:spcPts val="1800"/>
              </a:lnSpc>
            </a:pPr>
            <a:r>
              <a:rPr lang="ja-JP" altLang="ja-JP" sz="1400" dirty="0" smtClean="0">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PBL</a:t>
            </a:r>
            <a:r>
              <a:rPr lang="en-US" altLang="ja-JP" sz="140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課題</a:t>
            </a:r>
            <a:r>
              <a:rPr lang="ja-JP" altLang="ja-JP" sz="1400" dirty="0">
                <a:latin typeface="Meiryo UI" panose="020B0604030504040204" pitchFamily="50" charset="-128"/>
                <a:ea typeface="Meiryo UI" panose="020B0604030504040204" pitchFamily="50" charset="-128"/>
              </a:rPr>
              <a:t>解決型学習</a:t>
            </a:r>
            <a:r>
              <a:rPr lang="en-US" altLang="ja-JP"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の</a:t>
            </a:r>
            <a:r>
              <a:rPr lang="ja-JP" altLang="ja-JP" sz="1400" dirty="0" smtClean="0">
                <a:latin typeface="Meiryo UI" panose="020B0604030504040204" pitchFamily="50" charset="-128"/>
                <a:ea typeface="Meiryo UI" panose="020B0604030504040204" pitchFamily="50" charset="-128"/>
              </a:rPr>
              <a:t>導入</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工科</a:t>
            </a:r>
            <a:r>
              <a:rPr lang="en-US" altLang="ja-JP" sz="1400" dirty="0" smtClean="0">
                <a:latin typeface="Meiryo UI" panose="020B0604030504040204" pitchFamily="50" charset="-128"/>
                <a:ea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rPr>
              <a:t>校</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生産</a:t>
            </a:r>
            <a:r>
              <a:rPr lang="ja-JP" altLang="ja-JP" sz="1400" dirty="0">
                <a:latin typeface="Meiryo UI" panose="020B0604030504040204" pitchFamily="50" charset="-128"/>
                <a:ea typeface="Meiryo UI" panose="020B0604030504040204" pitchFamily="50" charset="-128"/>
              </a:rPr>
              <a:t>現場で必要な</a:t>
            </a:r>
            <a:r>
              <a:rPr lang="ja-JP" altLang="ja-JP" sz="1400" b="1" dirty="0">
                <a:latin typeface="Meiryo UI" panose="020B0604030504040204" pitchFamily="50" charset="-128"/>
                <a:ea typeface="Meiryo UI" panose="020B0604030504040204" pitchFamily="50" charset="-128"/>
              </a:rPr>
              <a:t>課題解決力、コミュニケーション力、提案力</a:t>
            </a:r>
            <a:r>
              <a:rPr lang="ja-JP" altLang="ja-JP" sz="1400" dirty="0" smtClean="0">
                <a:latin typeface="Meiryo UI" panose="020B0604030504040204" pitchFamily="50" charset="-128"/>
                <a:ea typeface="Meiryo UI" panose="020B0604030504040204" pitchFamily="50" charset="-128"/>
              </a:rPr>
              <a:t>等</a:t>
            </a:r>
            <a:r>
              <a:rPr lang="ja-JP" altLang="en-US" sz="1400" dirty="0">
                <a:latin typeface="Meiryo UI" panose="020B0604030504040204" pitchFamily="50" charset="-128"/>
                <a:ea typeface="Meiryo UI" panose="020B0604030504040204" pitchFamily="50" charset="-128"/>
              </a:rPr>
              <a:t>の</a:t>
            </a:r>
            <a:r>
              <a:rPr lang="ja-JP" altLang="ja-JP" sz="1400" dirty="0" smtClean="0">
                <a:latin typeface="Meiryo UI" panose="020B0604030504040204" pitchFamily="50" charset="-128"/>
                <a:ea typeface="Meiryo UI" panose="020B0604030504040204" pitchFamily="50" charset="-128"/>
              </a:rPr>
              <a:t>育成</a:t>
            </a:r>
            <a:endParaRPr lang="en-US" altLang="ja-JP" sz="1400" dirty="0">
              <a:latin typeface="Meiryo UI" panose="020B0604030504040204" pitchFamily="50" charset="-128"/>
              <a:ea typeface="Meiryo UI" panose="020B0604030504040204" pitchFamily="50" charset="-128"/>
            </a:endParaRPr>
          </a:p>
          <a:p>
            <a:pPr>
              <a:lnSpc>
                <a:spcPts val="1800"/>
              </a:lnSpc>
            </a:pPr>
            <a:r>
              <a:rPr lang="ja-JP" altLang="en-US" sz="1400" b="1" dirty="0" smtClean="0">
                <a:latin typeface="Meiryo UI" panose="020B0604030504040204" pitchFamily="50" charset="-128"/>
                <a:ea typeface="Meiryo UI" panose="020B0604030504040204" pitchFamily="50" charset="-128"/>
              </a:rPr>
              <a:t>●</a:t>
            </a:r>
            <a:r>
              <a:rPr lang="ja-JP" altLang="ja-JP" sz="1400" b="1" dirty="0" smtClean="0">
                <a:latin typeface="Meiryo UI" panose="020B0604030504040204" pitchFamily="50" charset="-128"/>
                <a:ea typeface="Meiryo UI" panose="020B0604030504040204" pitchFamily="50" charset="-128"/>
              </a:rPr>
              <a:t>実践的</a:t>
            </a:r>
            <a:r>
              <a:rPr lang="ja-JP" altLang="ja-JP" sz="1400" b="1" dirty="0">
                <a:latin typeface="Meiryo UI" panose="020B0604030504040204" pitchFamily="50" charset="-128"/>
                <a:ea typeface="Meiryo UI" panose="020B0604030504040204" pitchFamily="50" charset="-128"/>
              </a:rPr>
              <a:t>な技術</a:t>
            </a:r>
            <a:r>
              <a:rPr lang="ja-JP" altLang="ja-JP" sz="1400" b="1" dirty="0" smtClean="0">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 </a:t>
            </a:r>
            <a:r>
              <a:rPr lang="ja-JP" altLang="ja-JP" sz="1400" b="1" dirty="0" smtClean="0">
                <a:latin typeface="Meiryo UI" panose="020B0604030504040204" pitchFamily="50" charset="-128"/>
                <a:ea typeface="Meiryo UI" panose="020B0604030504040204" pitchFamily="50" charset="-128"/>
              </a:rPr>
              <a:t>技能</a:t>
            </a:r>
            <a:r>
              <a:rPr lang="ja-JP" altLang="ja-JP" sz="1400" b="1" dirty="0">
                <a:latin typeface="Meiryo UI" panose="020B0604030504040204" pitchFamily="50" charset="-128"/>
                <a:ea typeface="Meiryo UI" panose="020B0604030504040204" pitchFamily="50" charset="-128"/>
              </a:rPr>
              <a:t>を学ぶ</a:t>
            </a:r>
            <a:r>
              <a:rPr lang="ja-JP" altLang="ja-JP" sz="1400" dirty="0">
                <a:latin typeface="Meiryo UI" panose="020B0604030504040204" pitchFamily="50" charset="-128"/>
                <a:ea typeface="Meiryo UI" panose="020B0604030504040204" pitchFamily="50" charset="-128"/>
              </a:rPr>
              <a:t>ための現場体験実習である</a:t>
            </a:r>
            <a:r>
              <a:rPr lang="ja-JP" altLang="ja-JP" sz="1400" b="1" dirty="0" smtClean="0">
                <a:latin typeface="Meiryo UI" panose="020B0604030504040204" pitchFamily="50" charset="-128"/>
                <a:ea typeface="Meiryo UI" panose="020B0604030504040204" pitchFamily="50" charset="-128"/>
              </a:rPr>
              <a:t>デュアルシステム</a:t>
            </a:r>
            <a:r>
              <a:rPr lang="en-US" altLang="ja-JP" sz="140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長期</a:t>
            </a:r>
            <a:r>
              <a:rPr lang="ja-JP" altLang="ja-JP" sz="1400" dirty="0">
                <a:latin typeface="Meiryo UI" panose="020B0604030504040204" pitchFamily="50" charset="-128"/>
                <a:ea typeface="Meiryo UI" panose="020B0604030504040204" pitchFamily="50" charset="-128"/>
              </a:rPr>
              <a:t>企業</a:t>
            </a:r>
            <a:r>
              <a:rPr lang="ja-JP" altLang="ja-JP" sz="1400" dirty="0" smtClean="0">
                <a:latin typeface="Meiryo UI" panose="020B0604030504040204" pitchFamily="50" charset="-128"/>
                <a:ea typeface="Meiryo UI" panose="020B0604030504040204" pitchFamily="50" charset="-128"/>
              </a:rPr>
              <a:t>実習</a:t>
            </a:r>
            <a:r>
              <a:rPr lang="en-US" altLang="ja-JP" sz="140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を導入</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布施工科</a:t>
            </a:r>
            <a:r>
              <a:rPr lang="en-US" altLang="ja-JP" sz="1400" dirty="0" smtClean="0">
                <a:latin typeface="Meiryo UI" panose="020B0604030504040204" pitchFamily="50" charset="-128"/>
                <a:ea typeface="Meiryo UI" panose="020B0604030504040204" pitchFamily="50" charset="-128"/>
              </a:rPr>
              <a:t>】</a:t>
            </a:r>
            <a:r>
              <a:rPr lang="ja-JP" altLang="ja-JP" sz="1400" dirty="0" err="1"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R6</a:t>
            </a:r>
            <a:r>
              <a:rPr lang="ja-JP" altLang="en-US" sz="1400" dirty="0" smtClean="0">
                <a:latin typeface="Meiryo UI" panose="020B0604030504040204" pitchFamily="50" charset="-128"/>
                <a:ea typeface="Meiryo UI" panose="020B0604030504040204" pitchFamily="50" charset="-128"/>
              </a:rPr>
              <a:t>年度本格実施に向け試行実施中</a:t>
            </a:r>
            <a:endParaRPr lang="ja-JP" altLang="ja-JP" sz="1400" dirty="0">
              <a:latin typeface="Meiryo UI" panose="020B0604030504040204" pitchFamily="50" charset="-128"/>
              <a:ea typeface="Meiryo UI" panose="020B0604030504040204" pitchFamily="50" charset="-128"/>
            </a:endParaRPr>
          </a:p>
          <a:p>
            <a:pPr>
              <a:lnSpc>
                <a:spcPts val="1800"/>
              </a:lnSpc>
            </a:pPr>
            <a:r>
              <a:rPr lang="ja-JP" altLang="ja-JP" sz="1400"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出前</a:t>
            </a:r>
            <a:r>
              <a:rPr lang="ja-JP" altLang="ja-JP" sz="1400" b="1" dirty="0" smtClean="0">
                <a:latin typeface="Meiryo UI" panose="020B0604030504040204" pitchFamily="50" charset="-128"/>
                <a:ea typeface="Meiryo UI" panose="020B0604030504040204" pitchFamily="50" charset="-128"/>
              </a:rPr>
              <a:t>授業</a:t>
            </a:r>
            <a:r>
              <a:rPr lang="ja-JP" altLang="ja-JP" sz="1400" dirty="0" smtClean="0">
                <a:latin typeface="Meiryo UI" panose="020B0604030504040204" pitchFamily="50" charset="-128"/>
                <a:ea typeface="Meiryo UI" panose="020B0604030504040204" pitchFamily="50" charset="-128"/>
              </a:rPr>
              <a:t>（中学校</a:t>
            </a:r>
            <a:r>
              <a:rPr lang="ja-JP" altLang="ja-JP" sz="1400" dirty="0">
                <a:latin typeface="Meiryo UI" panose="020B0604030504040204" pitchFamily="50" charset="-128"/>
                <a:ea typeface="Meiryo UI" panose="020B0604030504040204" pitchFamily="50" charset="-128"/>
              </a:rPr>
              <a:t>の技術分野の授業と連携）や、小・中学生を対象にした</a:t>
            </a:r>
            <a:r>
              <a:rPr lang="ja-JP" altLang="ja-JP" sz="1400" b="1" dirty="0">
                <a:latin typeface="Meiryo UI" panose="020B0604030504040204" pitchFamily="50" charset="-128"/>
                <a:ea typeface="Meiryo UI" panose="020B0604030504040204" pitchFamily="50" charset="-128"/>
              </a:rPr>
              <a:t>「ものづくり体験教室」</a:t>
            </a:r>
            <a:r>
              <a:rPr lang="ja-JP" altLang="ja-JP" sz="1400" dirty="0">
                <a:latin typeface="Meiryo UI" panose="020B0604030504040204" pitchFamily="50" charset="-128"/>
                <a:ea typeface="Meiryo UI" panose="020B0604030504040204" pitchFamily="50" charset="-128"/>
              </a:rPr>
              <a:t>を</a:t>
            </a:r>
            <a:r>
              <a:rPr lang="ja-JP" altLang="ja-JP" sz="1400" dirty="0" smtClean="0">
                <a:latin typeface="Meiryo UI" panose="020B0604030504040204" pitchFamily="50" charset="-128"/>
                <a:ea typeface="Meiryo UI" panose="020B0604030504040204" pitchFamily="50" charset="-128"/>
              </a:rPr>
              <a:t>開催</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工科</a:t>
            </a:r>
            <a:r>
              <a:rPr lang="en-US" altLang="ja-JP" sz="1400" dirty="0" smtClean="0">
                <a:latin typeface="Meiryo UI" panose="020B0604030504040204" pitchFamily="50" charset="-128"/>
                <a:ea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rPr>
              <a:t>校</a:t>
            </a:r>
            <a:r>
              <a:rPr lang="en-US" altLang="ja-JP" sz="1400" dirty="0" smtClean="0">
                <a:latin typeface="Meiryo UI" panose="020B0604030504040204" pitchFamily="50" charset="-128"/>
                <a:ea typeface="Meiryo UI" panose="020B0604030504040204" pitchFamily="50" charset="-128"/>
              </a:rPr>
              <a:t>】</a:t>
            </a:r>
          </a:p>
          <a:p>
            <a:pPr>
              <a:lnSpc>
                <a:spcPts val="18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ものづくりの楽しさや工科</a:t>
            </a:r>
            <a:r>
              <a:rPr lang="ja-JP" altLang="ja-JP" sz="1400" dirty="0">
                <a:latin typeface="Meiryo UI" panose="020B0604030504040204" pitchFamily="50" charset="-128"/>
                <a:ea typeface="Meiryo UI" panose="020B0604030504040204" pitchFamily="50" charset="-128"/>
              </a:rPr>
              <a:t>高校のイメージ改善</a:t>
            </a:r>
            <a:r>
              <a:rPr lang="ja-JP" altLang="ja-JP" sz="1400" dirty="0" smtClean="0">
                <a:latin typeface="Meiryo UI" panose="020B0604030504040204" pitchFamily="50" charset="-128"/>
                <a:ea typeface="Meiryo UI" panose="020B0604030504040204" pitchFamily="50" charset="-128"/>
              </a:rPr>
              <a:t>など</a:t>
            </a:r>
            <a:r>
              <a:rPr lang="ja-JP" altLang="ja-JP" sz="1400" b="1" dirty="0" smtClean="0">
                <a:latin typeface="Meiryo UI" panose="020B0604030504040204" pitchFamily="50" charset="-128"/>
                <a:ea typeface="Meiryo UI" panose="020B0604030504040204" pitchFamily="50" charset="-128"/>
              </a:rPr>
              <a:t>ものづくり</a:t>
            </a:r>
            <a:r>
              <a:rPr lang="ja-JP" altLang="ja-JP" sz="1400" b="1" dirty="0">
                <a:latin typeface="Meiryo UI" panose="020B0604030504040204" pitchFamily="50" charset="-128"/>
                <a:ea typeface="Meiryo UI" panose="020B0604030504040204" pitchFamily="50" charset="-128"/>
              </a:rPr>
              <a:t>の魅力を</a:t>
            </a:r>
            <a:r>
              <a:rPr lang="ja-JP" altLang="ja-JP" sz="1400" b="1" dirty="0" smtClean="0">
                <a:latin typeface="Meiryo UI" panose="020B0604030504040204" pitchFamily="50" charset="-128"/>
                <a:ea typeface="Meiryo UI" panose="020B0604030504040204" pitchFamily="50" charset="-128"/>
              </a:rPr>
              <a:t>発信</a:t>
            </a:r>
            <a:endParaRPr lang="ja-JP" altLang="ja-JP" sz="1400" dirty="0">
              <a:latin typeface="Meiryo UI" panose="020B0604030504040204" pitchFamily="50" charset="-128"/>
              <a:ea typeface="Meiryo UI" panose="020B0604030504040204" pitchFamily="50" charset="-128"/>
            </a:endParaRPr>
          </a:p>
        </p:txBody>
      </p:sp>
      <p:sp>
        <p:nvSpPr>
          <p:cNvPr id="11" name="角丸四角形 10"/>
          <p:cNvSpPr/>
          <p:nvPr/>
        </p:nvSpPr>
        <p:spPr>
          <a:xfrm>
            <a:off x="685799" y="612212"/>
            <a:ext cx="2714223" cy="309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63" b="1" dirty="0">
                <a:latin typeface="Meiryo UI" panose="020B0604030504040204" pitchFamily="50" charset="-128"/>
                <a:ea typeface="Meiryo UI" panose="020B0604030504040204" pitchFamily="50" charset="-128"/>
              </a:rPr>
              <a:t>ものづくり教育の</a:t>
            </a:r>
            <a:r>
              <a:rPr lang="ja-JP" altLang="en-US" sz="1463" b="1" dirty="0" smtClean="0">
                <a:latin typeface="Meiryo UI" panose="020B0604030504040204" pitchFamily="50" charset="-128"/>
                <a:ea typeface="Meiryo UI" panose="020B0604030504040204" pitchFamily="50" charset="-128"/>
              </a:rPr>
              <a:t>充実</a:t>
            </a:r>
            <a:r>
              <a:rPr lang="en-US" altLang="ja-JP" sz="1463" b="1" dirty="0" smtClean="0">
                <a:latin typeface="Meiryo UI" panose="020B0604030504040204" pitchFamily="50" charset="-128"/>
                <a:ea typeface="Meiryo UI" panose="020B0604030504040204" pitchFamily="50" charset="-128"/>
              </a:rPr>
              <a:t>(</a:t>
            </a:r>
            <a:r>
              <a:rPr lang="ja-JP" altLang="en-US" sz="1463" b="1" dirty="0" smtClean="0">
                <a:latin typeface="Meiryo UI" panose="020B0604030504040204" pitchFamily="50" charset="-128"/>
                <a:ea typeface="Meiryo UI" panose="020B0604030504040204" pitchFamily="50" charset="-128"/>
              </a:rPr>
              <a:t>取組み</a:t>
            </a:r>
            <a:r>
              <a:rPr lang="en-US" altLang="ja-JP" sz="1463" b="1" dirty="0" smtClean="0">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a:xfrm>
            <a:off x="10031995" y="6438335"/>
            <a:ext cx="2228850" cy="365125"/>
          </a:xfrm>
        </p:spPr>
        <p:txBody>
          <a:bodyPr/>
          <a:lstStyle/>
          <a:p>
            <a:fld id="{20607042-D53A-4E69-917E-B6250902E102}" type="slidenum">
              <a:rPr kumimoji="1" lang="ja-JP" altLang="en-US" smtClean="0"/>
              <a:t>33</a:t>
            </a:fld>
            <a:endParaRPr kumimoji="1" lang="ja-JP" altLang="en-US" dirty="0"/>
          </a:p>
        </p:txBody>
      </p:sp>
      <p:cxnSp>
        <p:nvCxnSpPr>
          <p:cNvPr id="23" name="直線コネクタ 2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6" name="正方形/長方形 25"/>
          <p:cNvSpPr/>
          <p:nvPr/>
        </p:nvSpPr>
        <p:spPr>
          <a:xfrm>
            <a:off x="1704145" y="135083"/>
            <a:ext cx="6378669"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４ーこれまでの取組みと改編により導入した教育内容と施設・設備</a:t>
            </a:r>
            <a:endParaRPr lang="ja-JP" altLang="en-US" b="1" dirty="0">
              <a:latin typeface="Meiryo UI" panose="020B0604030504040204" pitchFamily="50" charset="-128"/>
              <a:ea typeface="Meiryo UI" panose="020B0604030504040204" pitchFamily="50" charset="-128"/>
            </a:endParaRPr>
          </a:p>
        </p:txBody>
      </p:sp>
      <p:sp>
        <p:nvSpPr>
          <p:cNvPr id="7" name="角丸四角形 6"/>
          <p:cNvSpPr/>
          <p:nvPr/>
        </p:nvSpPr>
        <p:spPr>
          <a:xfrm>
            <a:off x="685800" y="2733109"/>
            <a:ext cx="3966588" cy="30898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63" b="1" dirty="0">
                <a:latin typeface="Meiryo UI" panose="020B0604030504040204" pitchFamily="50" charset="-128"/>
                <a:ea typeface="Meiryo UI" panose="020B0604030504040204" pitchFamily="50" charset="-128"/>
              </a:rPr>
              <a:t>ものづくり教育の</a:t>
            </a:r>
            <a:r>
              <a:rPr lang="ja-JP" altLang="en-US" sz="1463" b="1" dirty="0" smtClean="0">
                <a:latin typeface="Meiryo UI" panose="020B0604030504040204" pitchFamily="50" charset="-128"/>
                <a:ea typeface="Meiryo UI" panose="020B0604030504040204" pitchFamily="50" charset="-128"/>
              </a:rPr>
              <a:t>充実</a:t>
            </a:r>
            <a:r>
              <a:rPr lang="en-US" altLang="ja-JP" sz="1463" b="1" dirty="0" smtClean="0">
                <a:latin typeface="Meiryo UI" panose="020B0604030504040204" pitchFamily="50" charset="-128"/>
                <a:ea typeface="Meiryo UI" panose="020B0604030504040204" pitchFamily="50" charset="-128"/>
              </a:rPr>
              <a:t>(</a:t>
            </a:r>
            <a:r>
              <a:rPr lang="ja-JP" altLang="en-US" sz="1463" b="1" dirty="0" smtClean="0">
                <a:latin typeface="Meiryo UI" panose="020B0604030504040204" pitchFamily="50" charset="-128"/>
                <a:ea typeface="Meiryo UI" panose="020B0604030504040204" pitchFamily="50" charset="-128"/>
              </a:rPr>
              <a:t>改編による各校の特色</a:t>
            </a:r>
            <a:r>
              <a:rPr lang="en-US" altLang="ja-JP" sz="1463" b="1" dirty="0" smtClean="0">
                <a:latin typeface="Meiryo UI" panose="020B0604030504040204" pitchFamily="50" charset="-128"/>
                <a:ea typeface="Meiryo UI" panose="020B0604030504040204" pitchFamily="50" charset="-128"/>
              </a:rPr>
              <a:t>)</a:t>
            </a:r>
          </a:p>
        </p:txBody>
      </p:sp>
      <p:sp>
        <p:nvSpPr>
          <p:cNvPr id="4" name="テキスト ボックス 3"/>
          <p:cNvSpPr txBox="1"/>
          <p:nvPr/>
        </p:nvSpPr>
        <p:spPr>
          <a:xfrm>
            <a:off x="464137" y="3430123"/>
            <a:ext cx="3639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今宮</a:t>
            </a:r>
            <a:r>
              <a:rPr lang="ja-JP" altLang="en-US" sz="1200" b="1" dirty="0" smtClean="0">
                <a:latin typeface="Meiryo UI" panose="020B0604030504040204" pitchFamily="50" charset="-128"/>
                <a:ea typeface="Meiryo UI" panose="020B0604030504040204" pitchFamily="50" charset="-128"/>
              </a:rPr>
              <a:t>工科</a:t>
            </a:r>
            <a:r>
              <a:rPr lang="en-US" altLang="ja-JP" sz="1200" b="1" dirty="0" smtClean="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コンピュータグラフィックスに関する取組み</a:t>
            </a:r>
            <a:endParaRPr lang="en-US" altLang="ja-JP" sz="1200" b="1"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en-US" altLang="ja-JP" sz="1200" u="sng" dirty="0" smtClean="0">
                <a:latin typeface="Meiryo UI" panose="020B0604030504040204" pitchFamily="50" charset="-128"/>
                <a:ea typeface="Meiryo UI" panose="020B0604030504040204" pitchFamily="50" charset="-128"/>
              </a:rPr>
              <a:t>PC</a:t>
            </a:r>
            <a:r>
              <a:rPr lang="ja-JP" altLang="en-US" sz="1200" u="sng" dirty="0">
                <a:latin typeface="Meiryo UI" panose="020B0604030504040204" pitchFamily="50" charset="-128"/>
                <a:ea typeface="Meiryo UI" panose="020B0604030504040204" pitchFamily="50" charset="-128"/>
              </a:rPr>
              <a:t>や</a:t>
            </a:r>
            <a:r>
              <a:rPr lang="ja-JP" altLang="en-US" sz="1200" u="sng" dirty="0" smtClean="0">
                <a:latin typeface="Meiryo UI" panose="020B0604030504040204" pitchFamily="50" charset="-128"/>
                <a:ea typeface="Meiryo UI" panose="020B0604030504040204" pitchFamily="50" charset="-128"/>
              </a:rPr>
              <a:t>レーザー加工機、カラープリンタ等を導入</a:t>
            </a:r>
            <a:endParaRPr lang="en-US" altLang="ja-JP" sz="1200" u="sng"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➡デザインの領域を大幅に広げ、生徒の想像力、</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表現力の向上を図る。</a:t>
            </a:r>
            <a:endParaRPr lang="en-US" altLang="ja-JP" sz="12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320469" y="3429557"/>
            <a:ext cx="3639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藤井寺</a:t>
            </a:r>
            <a:r>
              <a:rPr lang="ja-JP" altLang="en-US" sz="1200" b="1" dirty="0" smtClean="0">
                <a:latin typeface="Meiryo UI" panose="020B0604030504040204" pitchFamily="50" charset="-128"/>
                <a:ea typeface="Meiryo UI" panose="020B0604030504040204" pitchFamily="50" charset="-128"/>
              </a:rPr>
              <a:t>工科</a:t>
            </a:r>
            <a:r>
              <a:rPr lang="en-US" altLang="ja-JP" sz="1200" b="1" dirty="0" smtClean="0">
                <a:latin typeface="Meiryo UI" panose="020B0604030504040204" pitchFamily="50" charset="-128"/>
                <a:ea typeface="Meiryo UI" panose="020B0604030504040204" pitchFamily="50" charset="-128"/>
              </a:rPr>
              <a:t>】</a:t>
            </a:r>
          </a:p>
          <a:p>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産業用ロボットなど、自動制御に関する取組み</a:t>
            </a:r>
            <a:endParaRPr lang="en-US" altLang="ja-JP" sz="1200" b="1"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r>
              <a:rPr kumimoji="1" lang="ja-JP" altLang="en-US" sz="1200" u="sng" dirty="0" smtClean="0">
                <a:latin typeface="Meiryo UI" panose="020B0604030504040204" pitchFamily="50" charset="-128"/>
                <a:ea typeface="Meiryo UI" panose="020B0604030504040204" pitchFamily="50" charset="-128"/>
              </a:rPr>
              <a:t>ロボット制御遠隔操作システム等を導入</a:t>
            </a:r>
            <a:endParaRPr kumimoji="1" lang="en-US" altLang="ja-JP" sz="1200" u="sng"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➡プログラミングや電気回路に関する知識、技術を</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身に付ける。</a:t>
            </a:r>
            <a:endParaRPr kumimoji="1" lang="en-US" altLang="ja-JP" sz="1200"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8187558" y="3429556"/>
            <a:ext cx="3639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佐野工科</a:t>
            </a:r>
            <a:r>
              <a:rPr lang="en-US" altLang="ja-JP" sz="1200" b="1" dirty="0" smtClean="0">
                <a:latin typeface="Meiryo UI" panose="020B0604030504040204" pitchFamily="50" charset="-128"/>
                <a:ea typeface="Meiryo UI" panose="020B0604030504040204" pitchFamily="50" charset="-128"/>
              </a:rPr>
              <a:t>】</a:t>
            </a:r>
          </a:p>
          <a:p>
            <a:r>
              <a:rPr lang="ja-JP" altLang="en-US" sz="1200" b="1" dirty="0" smtClean="0">
                <a:latin typeface="Meiryo UI" panose="020B0604030504040204" pitchFamily="50" charset="-128"/>
                <a:ea typeface="Meiryo UI" panose="020B0604030504040204" pitchFamily="50" charset="-128"/>
              </a:rPr>
              <a:t>●アイデア創出や製品開発の合理化に関する取組み</a:t>
            </a:r>
            <a:endParaRPr lang="en-US" altLang="ja-JP" sz="1200" b="1" dirty="0" smtClean="0">
              <a:latin typeface="Meiryo UI" panose="020B0604030504040204" pitchFamily="50" charset="-128"/>
              <a:ea typeface="Meiryo UI" panose="020B0604030504040204" pitchFamily="50" charset="-128"/>
            </a:endParaRPr>
          </a:p>
          <a:p>
            <a:r>
              <a:rPr kumimoji="1" lang="en-US" altLang="ja-JP" sz="1200" b="1"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rPr>
              <a:t>３</a:t>
            </a:r>
            <a:r>
              <a:rPr lang="en-US" altLang="ja-JP" sz="1200" u="sng" dirty="0" smtClean="0">
                <a:latin typeface="Meiryo UI" panose="020B0604030504040204" pitchFamily="50" charset="-128"/>
                <a:ea typeface="Meiryo UI" panose="020B0604030504040204" pitchFamily="50" charset="-128"/>
              </a:rPr>
              <a:t>DCAD</a:t>
            </a:r>
            <a:r>
              <a:rPr lang="ja-JP" altLang="en-US" sz="1200" u="sng" dirty="0" smtClean="0">
                <a:latin typeface="Meiryo UI" panose="020B0604030504040204" pitchFamily="50" charset="-128"/>
                <a:ea typeface="Meiryo UI" panose="020B0604030504040204" pitchFamily="50" charset="-128"/>
              </a:rPr>
              <a:t>や３</a:t>
            </a:r>
            <a:r>
              <a:rPr lang="en-US" altLang="ja-JP" sz="1200" u="sng" dirty="0" smtClean="0">
                <a:latin typeface="Meiryo UI" panose="020B0604030504040204" pitchFamily="50" charset="-128"/>
                <a:ea typeface="Meiryo UI" panose="020B0604030504040204" pitchFamily="50" charset="-128"/>
              </a:rPr>
              <a:t>D</a:t>
            </a:r>
            <a:r>
              <a:rPr lang="ja-JP" altLang="en-US" sz="1200" u="sng" dirty="0" smtClean="0">
                <a:latin typeface="Meiryo UI" panose="020B0604030504040204" pitchFamily="50" charset="-128"/>
                <a:ea typeface="Meiryo UI" panose="020B0604030504040204" pitchFamily="50" charset="-128"/>
              </a:rPr>
              <a:t>プリンタ、刺繡ミシン等を導入</a:t>
            </a:r>
            <a:endParaRPr lang="en-US" altLang="ja-JP" sz="1200" u="sng"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加工に費やす時間の削減により、アイデア創出</a:t>
            </a:r>
            <a:r>
              <a:rPr lang="ja-JP" altLang="en-US" sz="1200" dirty="0">
                <a:latin typeface="Meiryo UI" panose="020B0604030504040204" pitchFamily="50" charset="-128"/>
                <a:ea typeface="Meiryo UI" panose="020B0604030504040204" pitchFamily="50" charset="-128"/>
              </a:rPr>
              <a:t>を</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時間を増やし、想像力を身に付</a:t>
            </a:r>
            <a:r>
              <a:rPr lang="ja-JP" altLang="en-US" sz="1200" dirty="0">
                <a:latin typeface="Meiryo UI" panose="020B0604030504040204" pitchFamily="50" charset="-128"/>
                <a:ea typeface="Meiryo UI" panose="020B0604030504040204" pitchFamily="50" charset="-128"/>
              </a:rPr>
              <a:t>ける</a:t>
            </a:r>
            <a:r>
              <a:rPr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64138" y="4556767"/>
            <a:ext cx="3639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茨木工科</a:t>
            </a:r>
            <a:r>
              <a:rPr lang="en-US" altLang="ja-JP" sz="1200" b="1" dirty="0" smtClean="0">
                <a:latin typeface="Meiryo UI" panose="020B0604030504040204" pitchFamily="50" charset="-128"/>
                <a:ea typeface="Meiryo UI" panose="020B0604030504040204" pitchFamily="50" charset="-128"/>
              </a:rPr>
              <a:t>】</a:t>
            </a:r>
          </a:p>
          <a:p>
            <a:r>
              <a:rPr lang="ja-JP" altLang="en-US" sz="1200" b="1" dirty="0">
                <a:latin typeface="Meiryo UI" panose="020B0604030504040204" pitchFamily="50" charset="-128"/>
                <a:ea typeface="Meiryo UI" panose="020B0604030504040204" pitchFamily="50" charset="-128"/>
              </a:rPr>
              <a:t>●</a:t>
            </a:r>
            <a:r>
              <a:rPr lang="en-US" altLang="ja-JP" sz="1200" b="1" dirty="0" err="1" smtClean="0">
                <a:latin typeface="Meiryo UI" panose="020B0604030504040204" pitchFamily="50" charset="-128"/>
                <a:ea typeface="Meiryo UI" panose="020B0604030504040204" pitchFamily="50" charset="-128"/>
              </a:rPr>
              <a:t>IoT</a:t>
            </a:r>
            <a:r>
              <a:rPr lang="ja-JP" altLang="ja-JP" sz="1200" b="1" dirty="0" smtClean="0">
                <a:latin typeface="Meiryo UI" panose="020B0604030504040204" pitchFamily="50" charset="-128"/>
                <a:ea typeface="Meiryo UI" panose="020B0604030504040204" pitchFamily="50" charset="-128"/>
              </a:rPr>
              <a:t>技術</a:t>
            </a:r>
            <a:r>
              <a:rPr lang="ja-JP" altLang="en-US" sz="1200" b="1" dirty="0" smtClean="0">
                <a:latin typeface="Meiryo UI" panose="020B0604030504040204" pitchFamily="50" charset="-128"/>
                <a:ea typeface="Meiryo UI" panose="020B0604030504040204" pitchFamily="50" charset="-128"/>
              </a:rPr>
              <a:t>に対応できる取組み</a:t>
            </a:r>
            <a:endParaRPr lang="en-US" altLang="ja-JP" sz="1200" b="1" dirty="0" smtClean="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u="sng" dirty="0" smtClean="0">
                <a:latin typeface="Meiryo UI" panose="020B0604030504040204" pitchFamily="50" charset="-128"/>
                <a:ea typeface="Meiryo UI" panose="020B0604030504040204" pitchFamily="50" charset="-128"/>
              </a:rPr>
              <a:t>ﾄﾞﾛｰﾝﾌﾟﾛｸﾞﾗﾐﾝｸﾞ言語学習ｷｯﾄ、制御</a:t>
            </a:r>
            <a:r>
              <a:rPr kumimoji="1" lang="en-US" altLang="ja-JP" sz="1200" u="sng" dirty="0" smtClean="0">
                <a:latin typeface="Meiryo UI" panose="020B0604030504040204" pitchFamily="50" charset="-128"/>
                <a:ea typeface="Meiryo UI" panose="020B0604030504040204" pitchFamily="50" charset="-128"/>
              </a:rPr>
              <a:t>PC</a:t>
            </a:r>
            <a:r>
              <a:rPr kumimoji="1" lang="ja-JP" altLang="en-US" sz="1200" u="sng" dirty="0" smtClean="0">
                <a:latin typeface="Meiryo UI" panose="020B0604030504040204" pitchFamily="50" charset="-128"/>
                <a:ea typeface="Meiryo UI" panose="020B0604030504040204" pitchFamily="50" charset="-128"/>
              </a:rPr>
              <a:t>等</a:t>
            </a:r>
            <a:r>
              <a:rPr lang="ja-JP" altLang="en-US" sz="1200" u="sng" dirty="0">
                <a:latin typeface="Meiryo UI" panose="020B0604030504040204" pitchFamily="50" charset="-128"/>
                <a:ea typeface="Meiryo UI" panose="020B0604030504040204" pitchFamily="50" charset="-128"/>
              </a:rPr>
              <a:t>を</a:t>
            </a:r>
            <a:r>
              <a:rPr kumimoji="1" lang="ja-JP" altLang="en-US" sz="1200" u="sng" dirty="0" smtClean="0">
                <a:latin typeface="Meiryo UI" panose="020B0604030504040204" pitchFamily="50" charset="-128"/>
                <a:ea typeface="Meiryo UI" panose="020B0604030504040204" pitchFamily="50" charset="-128"/>
              </a:rPr>
              <a:t>導入</a:t>
            </a:r>
            <a:endParaRPr kumimoji="1" lang="en-US" altLang="ja-JP" sz="1200" u="sng"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PC</a:t>
            </a:r>
            <a:r>
              <a:rPr lang="ja-JP" altLang="en-US" sz="1200" dirty="0" smtClean="0">
                <a:latin typeface="Meiryo UI" panose="020B0604030504040204" pitchFamily="50" charset="-128"/>
                <a:ea typeface="Meiryo UI" panose="020B0604030504040204" pitchFamily="50" charset="-128"/>
              </a:rPr>
              <a:t>とドローンを接続し、制御・プログラミングを行うこと</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で、</a:t>
            </a:r>
            <a:r>
              <a:rPr kumimoji="1" lang="ja-JP" altLang="en-US" sz="1200" dirty="0" smtClean="0">
                <a:latin typeface="Meiryo UI" panose="020B0604030504040204" pitchFamily="50" charset="-128"/>
                <a:ea typeface="Meiryo UI" panose="020B0604030504040204" pitchFamily="50" charset="-128"/>
              </a:rPr>
              <a:t>アルゴリズムの理解と</a:t>
            </a:r>
            <a:r>
              <a:rPr kumimoji="1" lang="en-US" altLang="ja-JP" sz="1200" dirty="0" err="1" smtClean="0">
                <a:latin typeface="Meiryo UI" panose="020B0604030504040204" pitchFamily="50" charset="-128"/>
                <a:ea typeface="Meiryo UI" panose="020B0604030504040204" pitchFamily="50" charset="-128"/>
              </a:rPr>
              <a:t>IoT</a:t>
            </a:r>
            <a:r>
              <a:rPr kumimoji="1" lang="ja-JP" altLang="en-US" sz="1200" dirty="0" smtClean="0">
                <a:latin typeface="Meiryo UI" panose="020B0604030504040204" pitchFamily="50" charset="-128"/>
                <a:ea typeface="Meiryo UI" panose="020B0604030504040204" pitchFamily="50" charset="-128"/>
              </a:rPr>
              <a:t>技術を身に付ける。</a:t>
            </a:r>
            <a:endParaRPr kumimoji="1" lang="en-US" altLang="ja-JP" sz="1200"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64138" y="5686380"/>
            <a:ext cx="3639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淀</a:t>
            </a:r>
            <a:r>
              <a:rPr lang="ja-JP" altLang="en-US" sz="1200" b="1" dirty="0">
                <a:latin typeface="Meiryo UI" panose="020B0604030504040204" pitchFamily="50" charset="-128"/>
                <a:ea typeface="Meiryo UI" panose="020B0604030504040204" pitchFamily="50" charset="-128"/>
              </a:rPr>
              <a:t>川</a:t>
            </a:r>
            <a:r>
              <a:rPr lang="ja-JP" altLang="en-US" sz="1200" b="1" dirty="0" smtClean="0">
                <a:latin typeface="Meiryo UI" panose="020B0604030504040204" pitchFamily="50" charset="-128"/>
                <a:ea typeface="Meiryo UI" panose="020B0604030504040204" pitchFamily="50" charset="-128"/>
              </a:rPr>
              <a:t>工科</a:t>
            </a:r>
            <a:r>
              <a:rPr lang="en-US" altLang="ja-JP" sz="1200" b="1" dirty="0" smtClean="0">
                <a:latin typeface="Meiryo UI" panose="020B0604030504040204" pitchFamily="50" charset="-128"/>
                <a:ea typeface="Meiryo UI" panose="020B0604030504040204" pitchFamily="50" charset="-128"/>
              </a:rPr>
              <a:t>】</a:t>
            </a:r>
          </a:p>
          <a:p>
            <a:r>
              <a:rPr lang="ja-JP" altLang="en-US" sz="1200" b="1" dirty="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AI</a:t>
            </a:r>
            <a:r>
              <a:rPr lang="ja-JP" altLang="en-US" sz="1200" b="1" dirty="0" smtClean="0">
                <a:latin typeface="Meiryo UI" panose="020B0604030504040204" pitchFamily="50" charset="-128"/>
                <a:ea typeface="Meiryo UI" panose="020B0604030504040204" pitchFamily="50" charset="-128"/>
              </a:rPr>
              <a:t>につながる基礎技術に関する取組み</a:t>
            </a:r>
            <a:endParaRPr lang="en-US" altLang="ja-JP" sz="1200" b="1"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en-US" altLang="ja-JP" sz="1200" u="sng" dirty="0" smtClean="0">
                <a:latin typeface="Meiryo UI" panose="020B0604030504040204" pitchFamily="50" charset="-128"/>
                <a:ea typeface="Meiryo UI" panose="020B0604030504040204" pitchFamily="50" charset="-128"/>
              </a:rPr>
              <a:t>AI</a:t>
            </a:r>
            <a:r>
              <a:rPr kumimoji="1" lang="ja-JP" altLang="en-US" sz="1200" u="sng" dirty="0" smtClean="0">
                <a:latin typeface="Meiryo UI" panose="020B0604030504040204" pitchFamily="50" charset="-128"/>
                <a:ea typeface="Meiryo UI" panose="020B0604030504040204" pitchFamily="50" charset="-128"/>
              </a:rPr>
              <a:t>ロボットや３</a:t>
            </a:r>
            <a:r>
              <a:rPr kumimoji="1" lang="en-US" altLang="ja-JP" sz="1200" u="sng" dirty="0" smtClean="0">
                <a:latin typeface="Meiryo UI" panose="020B0604030504040204" pitchFamily="50" charset="-128"/>
                <a:ea typeface="Meiryo UI" panose="020B0604030504040204" pitchFamily="50" charset="-128"/>
              </a:rPr>
              <a:t>D</a:t>
            </a:r>
            <a:r>
              <a:rPr kumimoji="1" lang="ja-JP" altLang="en-US" sz="1200" u="sng" dirty="0" smtClean="0">
                <a:latin typeface="Meiryo UI" panose="020B0604030504040204" pitchFamily="50" charset="-128"/>
                <a:ea typeface="Meiryo UI" panose="020B0604030504040204" pitchFamily="50" charset="-128"/>
              </a:rPr>
              <a:t>プリンタ</a:t>
            </a:r>
            <a:r>
              <a:rPr lang="ja-JP" altLang="en-US" sz="1200" u="sng" dirty="0" smtClean="0">
                <a:latin typeface="Meiryo UI" panose="020B0604030504040204" pitchFamily="50" charset="-128"/>
                <a:ea typeface="Meiryo UI" panose="020B0604030504040204" pitchFamily="50" charset="-128"/>
              </a:rPr>
              <a:t>を導入</a:t>
            </a:r>
            <a:endParaRPr lang="en-US" altLang="ja-JP" sz="1200" u="sng"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➡高度な画像判定、ロボットの機能拡張やプログラミン</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グを学習することにより、</a:t>
            </a:r>
            <a:r>
              <a:rPr kumimoji="1" lang="en-US" altLang="ja-JP" sz="1200" dirty="0" smtClean="0">
                <a:latin typeface="Meiryo UI" panose="020B0604030504040204" pitchFamily="50" charset="-128"/>
                <a:ea typeface="Meiryo UI" panose="020B0604030504040204" pitchFamily="50" charset="-128"/>
              </a:rPr>
              <a:t>AI</a:t>
            </a:r>
            <a:r>
              <a:rPr kumimoji="1" lang="ja-JP" altLang="en-US" sz="1200" dirty="0" smtClean="0">
                <a:latin typeface="Meiryo UI" panose="020B0604030504040204" pitchFamily="50" charset="-128"/>
                <a:ea typeface="Meiryo UI" panose="020B0604030504040204" pitchFamily="50" charset="-128"/>
              </a:rPr>
              <a:t>の深い知識を身に付ける。</a:t>
            </a:r>
            <a:endParaRPr kumimoji="1" lang="en-US" altLang="ja-JP" sz="12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320469" y="4555942"/>
            <a:ext cx="3639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西野田</a:t>
            </a:r>
            <a:r>
              <a:rPr lang="ja-JP" altLang="en-US" sz="1200" b="1" dirty="0" smtClean="0">
                <a:latin typeface="Meiryo UI" panose="020B0604030504040204" pitchFamily="50" charset="-128"/>
                <a:ea typeface="Meiryo UI" panose="020B0604030504040204" pitchFamily="50" charset="-128"/>
              </a:rPr>
              <a:t>工科</a:t>
            </a:r>
            <a:r>
              <a:rPr lang="en-US" altLang="ja-JP" sz="1200" b="1" dirty="0" smtClean="0">
                <a:latin typeface="Meiryo UI" panose="020B0604030504040204" pitchFamily="50" charset="-128"/>
                <a:ea typeface="Meiryo UI" panose="020B0604030504040204" pitchFamily="50" charset="-128"/>
              </a:rPr>
              <a:t>】</a:t>
            </a:r>
          </a:p>
          <a:p>
            <a:r>
              <a:rPr lang="ja-JP" altLang="en-US" sz="1200" b="1" dirty="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ICT</a:t>
            </a:r>
            <a:r>
              <a:rPr lang="ja-JP" altLang="en-US" sz="1200" b="1" dirty="0">
                <a:latin typeface="Meiryo UI" panose="020B0604030504040204" pitchFamily="50" charset="-128"/>
                <a:ea typeface="Meiryo UI" panose="020B0604030504040204" pitchFamily="50" charset="-128"/>
              </a:rPr>
              <a:t>技術</a:t>
            </a:r>
            <a:r>
              <a:rPr lang="ja-JP" altLang="en-US" sz="1200" b="1" dirty="0" smtClean="0">
                <a:latin typeface="Meiryo UI" panose="020B0604030504040204" pitchFamily="50" charset="-128"/>
                <a:ea typeface="Meiryo UI" panose="020B0604030504040204" pitchFamily="50" charset="-128"/>
              </a:rPr>
              <a:t>を活用したものづくり・まちづくりの取組み</a:t>
            </a:r>
            <a:endParaRPr lang="en-US" altLang="ja-JP" sz="1200" b="1"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ja-JP" altLang="en-US" sz="1200" u="sng" dirty="0" smtClean="0">
                <a:latin typeface="Meiryo UI" panose="020B0604030504040204" pitchFamily="50" charset="-128"/>
                <a:ea typeface="Meiryo UI" panose="020B0604030504040204" pitchFamily="50" charset="-128"/>
              </a:rPr>
              <a:t>測量ドローンやデータ解析用</a:t>
            </a:r>
            <a:r>
              <a:rPr lang="en-US" altLang="ja-JP" sz="1200" u="sng" dirty="0" smtClean="0">
                <a:latin typeface="Meiryo UI" panose="020B0604030504040204" pitchFamily="50" charset="-128"/>
                <a:ea typeface="Meiryo UI" panose="020B0604030504040204" pitchFamily="50" charset="-128"/>
              </a:rPr>
              <a:t>PC</a:t>
            </a:r>
            <a:r>
              <a:rPr lang="ja-JP" altLang="en-US" sz="1200" u="sng" dirty="0" smtClean="0">
                <a:latin typeface="Meiryo UI" panose="020B0604030504040204" pitchFamily="50" charset="-128"/>
                <a:ea typeface="Meiryo UI" panose="020B0604030504040204" pitchFamily="50" charset="-128"/>
              </a:rPr>
              <a:t>を導入</a:t>
            </a:r>
            <a:endParaRPr lang="en-US" altLang="ja-JP" sz="1200" u="sng"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➡ドローン技術の応用として、無人航空機の写真測量</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の技術や解析の手法を身に</a:t>
            </a:r>
            <a:r>
              <a:rPr lang="ja-JP" altLang="en-US" sz="1200" dirty="0">
                <a:latin typeface="Meiryo UI" panose="020B0604030504040204" pitchFamily="50" charset="-128"/>
                <a:ea typeface="Meiryo UI" panose="020B0604030504040204" pitchFamily="50" charset="-128"/>
              </a:rPr>
              <a:t>付ける</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187269" y="4556200"/>
            <a:ext cx="364017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城東</a:t>
            </a:r>
            <a:r>
              <a:rPr lang="ja-JP" altLang="en-US" sz="1200" b="1" dirty="0" smtClean="0">
                <a:latin typeface="Meiryo UI" panose="020B0604030504040204" pitchFamily="50" charset="-128"/>
                <a:ea typeface="Meiryo UI" panose="020B0604030504040204" pitchFamily="50" charset="-128"/>
              </a:rPr>
              <a:t>工科</a:t>
            </a:r>
            <a:r>
              <a:rPr lang="en-US" altLang="ja-JP" sz="1200" b="1" dirty="0" smtClean="0">
                <a:latin typeface="Meiryo UI" panose="020B0604030504040204" pitchFamily="50" charset="-128"/>
                <a:ea typeface="Meiryo UI" panose="020B0604030504040204" pitchFamily="50" charset="-128"/>
              </a:rPr>
              <a:t>】</a:t>
            </a:r>
          </a:p>
          <a:p>
            <a:r>
              <a:rPr lang="ja-JP" altLang="en-US" sz="1200" b="1" dirty="0" smtClean="0">
                <a:latin typeface="Meiryo UI" panose="020B0604030504040204" pitchFamily="50" charset="-128"/>
                <a:ea typeface="Meiryo UI" panose="020B0604030504040204" pitchFamily="50" charset="-128"/>
              </a:rPr>
              <a:t>●企業技術者からの実践的技術指導に関する取組み</a:t>
            </a:r>
            <a:endParaRPr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　</a:t>
            </a:r>
            <a:r>
              <a:rPr kumimoji="1" lang="ja-JP" altLang="en-US" sz="1200" u="sng" dirty="0" smtClean="0">
                <a:latin typeface="Meiryo UI" panose="020B0604030504040204" pitchFamily="50" charset="-128"/>
                <a:ea typeface="Meiryo UI" panose="020B0604030504040204" pitchFamily="50" charset="-128"/>
              </a:rPr>
              <a:t>・アントレプレナールーム（企業との交流の場）を整備</a:t>
            </a:r>
            <a:endParaRPr kumimoji="1" lang="en-US" altLang="ja-JP" sz="1200" u="sng"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➡企業、大学等と連携し、企画力</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コミュニケーション　</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力を身に付けアイデアを形にする技術力を身に付ける。</a:t>
            </a:r>
            <a:endParaRPr kumimoji="1" lang="en-US" altLang="ja-JP" sz="1200" dirty="0" smtClean="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320469" y="5686380"/>
            <a:ext cx="3639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堺</a:t>
            </a:r>
            <a:r>
              <a:rPr lang="ja-JP" altLang="en-US" sz="1200" b="1" dirty="0" smtClean="0">
                <a:latin typeface="Meiryo UI" panose="020B0604030504040204" pitchFamily="50" charset="-128"/>
                <a:ea typeface="Meiryo UI" panose="020B0604030504040204" pitchFamily="50" charset="-128"/>
              </a:rPr>
              <a:t>工科</a:t>
            </a:r>
            <a:r>
              <a:rPr lang="en-US" altLang="ja-JP" sz="1200" b="1" dirty="0" smtClean="0">
                <a:latin typeface="Meiryo UI" panose="020B0604030504040204" pitchFamily="50" charset="-128"/>
                <a:ea typeface="Meiryo UI" panose="020B0604030504040204" pitchFamily="50" charset="-128"/>
              </a:rPr>
              <a:t>】</a:t>
            </a:r>
          </a:p>
          <a:p>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専門技術を活用して環境課題を解決する取組み</a:t>
            </a:r>
            <a:endParaRPr lang="en-US" altLang="ja-JP" sz="1200" b="1"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u="sng" dirty="0" smtClean="0">
                <a:latin typeface="Meiryo UI" panose="020B0604030504040204" pitchFamily="50" charset="-128"/>
                <a:ea typeface="Meiryo UI" panose="020B0604030504040204" pitchFamily="50" charset="-128"/>
              </a:rPr>
              <a:t>クリーンエネルギー実習装置、燃料電池車等を導入</a:t>
            </a:r>
            <a:endParaRPr kumimoji="1" lang="en-US" altLang="ja-JP" sz="1200" u="sng"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➡脱炭素社会を支える燃料電池について知識を身に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付け、エネルギーや環境問題に取組む力を養う。</a:t>
            </a:r>
            <a:endParaRPr kumimoji="1" lang="en-US" altLang="ja-JP" sz="12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8187558" y="5682844"/>
            <a:ext cx="3639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布施</a:t>
            </a:r>
            <a:r>
              <a:rPr lang="ja-JP" altLang="en-US" sz="1200" b="1" dirty="0" smtClean="0">
                <a:latin typeface="Meiryo UI" panose="020B0604030504040204" pitchFamily="50" charset="-128"/>
                <a:ea typeface="Meiryo UI" panose="020B0604030504040204" pitchFamily="50" charset="-128"/>
              </a:rPr>
              <a:t>工科</a:t>
            </a:r>
            <a:r>
              <a:rPr lang="en-US" altLang="ja-JP" sz="1200" b="1" dirty="0" smtClean="0">
                <a:latin typeface="Meiryo UI" panose="020B0604030504040204" pitchFamily="50" charset="-128"/>
                <a:ea typeface="Meiryo UI" panose="020B0604030504040204" pitchFamily="50" charset="-128"/>
              </a:rPr>
              <a:t>】</a:t>
            </a:r>
          </a:p>
          <a:p>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企業と連携した長期の企業実習などの取組み</a:t>
            </a:r>
            <a:endParaRPr lang="en-US" altLang="ja-JP" sz="1200" b="1"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r>
              <a:rPr kumimoji="1" lang="ja-JP" altLang="en-US" sz="1200" u="sng" dirty="0" smtClean="0">
                <a:latin typeface="Meiryo UI" panose="020B0604030504040204" pitchFamily="50" charset="-128"/>
                <a:ea typeface="Meiryo UI" panose="020B0604030504040204" pitchFamily="50" charset="-128"/>
              </a:rPr>
              <a:t>デュアルシステム（長期企業実習）ルームを整備</a:t>
            </a:r>
            <a:endParaRPr kumimoji="1" lang="en-US" altLang="ja-JP" sz="1200" u="sng"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➡企業との打合わせや、意見交換の場を整備し、</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長期実習に必要な</a:t>
            </a:r>
            <a:r>
              <a:rPr lang="ja-JP" altLang="en-US" sz="1200" dirty="0" smtClean="0">
                <a:latin typeface="Meiryo UI" panose="020B0604030504040204" pitchFamily="50" charset="-128"/>
                <a:ea typeface="Meiryo UI" panose="020B0604030504040204" pitchFamily="50" charset="-128"/>
              </a:rPr>
              <a:t>知識等を身に付ける。</a:t>
            </a:r>
            <a:endParaRPr kumimoji="1" lang="en-US" altLang="ja-JP" sz="1200" dirty="0" smtClean="0">
              <a:latin typeface="Meiryo UI" panose="020B0604030504040204" pitchFamily="50" charset="-128"/>
              <a:ea typeface="Meiryo UI" panose="020B0604030504040204" pitchFamily="50" charset="-128"/>
            </a:endParaRPr>
          </a:p>
        </p:txBody>
      </p:sp>
      <p:sp>
        <p:nvSpPr>
          <p:cNvPr id="18" name="角丸四角形 17"/>
          <p:cNvSpPr/>
          <p:nvPr/>
        </p:nvSpPr>
        <p:spPr>
          <a:xfrm>
            <a:off x="4970269" y="3102393"/>
            <a:ext cx="2340000" cy="252000"/>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実践的</a:t>
            </a:r>
            <a:r>
              <a:rPr lang="ja-JP" altLang="en-US" sz="1400" b="1"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技能養成</a:t>
            </a:r>
            <a:r>
              <a:rPr lang="ja-JP" altLang="en-US"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重点型</a:t>
            </a:r>
            <a:endParaRPr lang="ja-JP" sz="1600"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9" name="角丸四角形 18"/>
          <p:cNvSpPr/>
          <p:nvPr/>
        </p:nvSpPr>
        <p:spPr>
          <a:xfrm>
            <a:off x="8837358" y="3102393"/>
            <a:ext cx="2340000" cy="252000"/>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地域産業連携重点型</a:t>
            </a:r>
            <a:endParaRPr lang="ja-JP" sz="1600"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7" name="角丸四角形 16"/>
          <p:cNvSpPr/>
          <p:nvPr/>
        </p:nvSpPr>
        <p:spPr>
          <a:xfrm>
            <a:off x="1113938" y="3102676"/>
            <a:ext cx="2340000" cy="252000"/>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高大連携重点型</a:t>
            </a:r>
            <a:endParaRPr lang="ja-JP" sz="1600"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2307933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ext uri="{D42A27DB-BD31-4B8C-83A1-F6EECF244321}">
                <p14:modId xmlns:p14="http://schemas.microsoft.com/office/powerpoint/2010/main" val="4025041637"/>
              </p:ext>
            </p:extLst>
          </p:nvPr>
        </p:nvGraphicFramePr>
        <p:xfrm>
          <a:off x="1025237" y="1136475"/>
          <a:ext cx="10224654" cy="5144321"/>
        </p:xfrm>
        <a:graphic>
          <a:graphicData uri="http://schemas.openxmlformats.org/drawingml/2006/chart">
            <c:chart xmlns:c="http://schemas.openxmlformats.org/drawingml/2006/chart" xmlns:r="http://schemas.openxmlformats.org/officeDocument/2006/relationships" r:id="rId2"/>
          </a:graphicData>
        </a:graphic>
      </p:graphicFrame>
      <p:sp>
        <p:nvSpPr>
          <p:cNvPr id="6" name="角丸四角形 5"/>
          <p:cNvSpPr/>
          <p:nvPr/>
        </p:nvSpPr>
        <p:spPr>
          <a:xfrm>
            <a:off x="1385189" y="679276"/>
            <a:ext cx="3824181" cy="309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63" b="1" dirty="0" smtClean="0">
                <a:latin typeface="Meiryo UI" panose="020B0604030504040204" pitchFamily="50" charset="-128"/>
                <a:ea typeface="Meiryo UI" panose="020B0604030504040204" pitchFamily="50" charset="-128"/>
              </a:rPr>
              <a:t>「理工系学部大学進学者数・進学率」の比較</a:t>
            </a:r>
            <a:endParaRPr lang="ja-JP" altLang="en-US" sz="1463"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1704145" y="135083"/>
            <a:ext cx="2948243"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４ーこれ</a:t>
            </a:r>
            <a:r>
              <a:rPr lang="ja-JP" altLang="en-US" b="1" dirty="0" smtClean="0">
                <a:latin typeface="Meiryo UI" panose="020B0604030504040204" pitchFamily="50" charset="-128"/>
                <a:ea typeface="Meiryo UI" panose="020B0604030504040204" pitchFamily="50" charset="-128"/>
              </a:rPr>
              <a:t>までの取組の成果①</a:t>
            </a:r>
            <a:endParaRPr lang="ja-JP" altLang="en-US"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989659" y="6265604"/>
            <a:ext cx="3435355"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「理工系大学進学者／卒業者」から「進学率」を算出</a:t>
            </a:r>
            <a:endParaRPr kumimoji="1" lang="ja-JP" altLang="en-US" sz="11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9137347" y="6512022"/>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sp>
        <p:nvSpPr>
          <p:cNvPr id="2" name="スライド番号プレースホルダー 1"/>
          <p:cNvSpPr>
            <a:spLocks noGrp="1"/>
          </p:cNvSpPr>
          <p:nvPr>
            <p:ph type="sldNum" sz="quarter" idx="12"/>
          </p:nvPr>
        </p:nvSpPr>
        <p:spPr>
          <a:xfrm>
            <a:off x="9448800" y="6476877"/>
            <a:ext cx="2743200" cy="365125"/>
          </a:xfrm>
        </p:spPr>
        <p:txBody>
          <a:bodyPr/>
          <a:lstStyle/>
          <a:p>
            <a:fld id="{934503FC-515F-41E6-B179-4214F3298170}" type="slidenum">
              <a:rPr kumimoji="1" lang="ja-JP" altLang="en-US" smtClean="0"/>
              <a:t>34</a:t>
            </a:fld>
            <a:endParaRPr kumimoji="1" lang="ja-JP" altLang="en-US" dirty="0"/>
          </a:p>
        </p:txBody>
      </p:sp>
      <p:sp>
        <p:nvSpPr>
          <p:cNvPr id="3" name="テキスト ボックス 2"/>
          <p:cNvSpPr txBox="1"/>
          <p:nvPr/>
        </p:nvSpPr>
        <p:spPr>
          <a:xfrm>
            <a:off x="9849518" y="4807225"/>
            <a:ext cx="60144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59</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050941" y="4807225"/>
            <a:ext cx="60144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54</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983800" y="4807225"/>
            <a:ext cx="60144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46</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503498" y="6274121"/>
            <a:ext cx="6713884"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）内は工学系大学進学専科の進学者数・進学率（理工系大学進学者</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工学系大学進学専科卒業生）</a:t>
            </a:r>
            <a:endParaRPr kumimoji="1" lang="ja-JP" altLang="en-US" sz="11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916659" y="4807225"/>
            <a:ext cx="60144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51</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050941" y="5516044"/>
            <a:ext cx="726481"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52.9</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983800" y="5533365"/>
            <a:ext cx="726481"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44.2</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7916659" y="5524704"/>
            <a:ext cx="726481"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51.5</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9849518" y="5507384"/>
            <a:ext cx="726481"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56.7</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5665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385189" y="679276"/>
            <a:ext cx="3824181" cy="309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63" b="1" dirty="0" smtClean="0">
                <a:latin typeface="Meiryo UI" panose="020B0604030504040204" pitchFamily="50" charset="-128"/>
                <a:ea typeface="Meiryo UI" panose="020B0604030504040204" pitchFamily="50" charset="-128"/>
              </a:rPr>
              <a:t>「国家資格等合格者数・取得率」の比較</a:t>
            </a:r>
            <a:endParaRPr lang="ja-JP" altLang="en-US" sz="1463"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1704145" y="135083"/>
            <a:ext cx="2948243"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４ーこれ</a:t>
            </a:r>
            <a:r>
              <a:rPr lang="ja-JP" altLang="en-US" b="1" dirty="0" smtClean="0">
                <a:latin typeface="Meiryo UI" panose="020B0604030504040204" pitchFamily="50" charset="-128"/>
                <a:ea typeface="Meiryo UI" panose="020B0604030504040204" pitchFamily="50" charset="-128"/>
              </a:rPr>
              <a:t>までの取組の成果②</a:t>
            </a:r>
            <a:endParaRPr lang="ja-JP" altLang="en-US" b="1" dirty="0">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598991374"/>
              </p:ext>
            </p:extLst>
          </p:nvPr>
        </p:nvGraphicFramePr>
        <p:xfrm>
          <a:off x="1159203" y="1150841"/>
          <a:ext cx="9918880" cy="5135986"/>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p:cNvSpPr txBox="1"/>
          <p:nvPr/>
        </p:nvSpPr>
        <p:spPr>
          <a:xfrm>
            <a:off x="7989737" y="6314089"/>
            <a:ext cx="3435355"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「合格者数／在籍生徒数」から「</a:t>
            </a:r>
            <a:r>
              <a:rPr lang="ja-JP" altLang="en-US" sz="1100" dirty="0">
                <a:latin typeface="Meiryo UI" panose="020B0604030504040204" pitchFamily="50" charset="-128"/>
                <a:ea typeface="Meiryo UI" panose="020B0604030504040204" pitchFamily="50" charset="-128"/>
              </a:rPr>
              <a:t>取得</a:t>
            </a:r>
            <a:r>
              <a:rPr lang="ja-JP" altLang="en-US" sz="1100" dirty="0" smtClean="0">
                <a:latin typeface="Meiryo UI" panose="020B0604030504040204" pitchFamily="50" charset="-128"/>
                <a:ea typeface="Meiryo UI" panose="020B0604030504040204" pitchFamily="50" charset="-128"/>
              </a:rPr>
              <a:t>率」を算出</a:t>
            </a:r>
            <a:endParaRPr kumimoji="1" lang="ja-JP" altLang="en-US" sz="11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448800" y="6444894"/>
            <a:ext cx="2743200" cy="365125"/>
          </a:xfrm>
        </p:spPr>
        <p:txBody>
          <a:bodyPr/>
          <a:lstStyle/>
          <a:p>
            <a:fld id="{934503FC-515F-41E6-B179-4214F3298170}" type="slidenum">
              <a:rPr kumimoji="1" lang="ja-JP" altLang="en-US" smtClean="0"/>
              <a:t>35</a:t>
            </a:fld>
            <a:endParaRPr kumimoji="1" lang="ja-JP" altLang="en-US" dirty="0"/>
          </a:p>
        </p:txBody>
      </p:sp>
      <p:sp>
        <p:nvSpPr>
          <p:cNvPr id="11" name="テキスト ボックス 10"/>
          <p:cNvSpPr txBox="1"/>
          <p:nvPr/>
        </p:nvSpPr>
        <p:spPr>
          <a:xfrm>
            <a:off x="8414582" y="6546467"/>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spTree>
    <p:extLst>
      <p:ext uri="{BB962C8B-B14F-4D97-AF65-F5344CB8AC3E}">
        <p14:creationId xmlns:p14="http://schemas.microsoft.com/office/powerpoint/2010/main" val="2513994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385189" y="679276"/>
            <a:ext cx="3824181" cy="309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63" b="1" dirty="0">
                <a:latin typeface="Meiryo UI" panose="020B0604030504040204" pitchFamily="50" charset="-128"/>
                <a:ea typeface="Meiryo UI" panose="020B0604030504040204" pitchFamily="50" charset="-128"/>
              </a:rPr>
              <a:t>「地域連携参加者数・</a:t>
            </a:r>
            <a:r>
              <a:rPr lang="ja-JP" altLang="en-US" sz="1463" b="1" dirty="0" smtClean="0">
                <a:latin typeface="Meiryo UI" panose="020B0604030504040204" pitchFamily="50" charset="-128"/>
                <a:ea typeface="Meiryo UI" panose="020B0604030504040204" pitchFamily="50" charset="-128"/>
              </a:rPr>
              <a:t>参加率」の比較</a:t>
            </a:r>
            <a:endParaRPr lang="ja-JP" altLang="en-US" sz="1463"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1704145" y="135083"/>
            <a:ext cx="2948243"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４ーこれ</a:t>
            </a:r>
            <a:r>
              <a:rPr lang="ja-JP" altLang="en-US" b="1" dirty="0" smtClean="0">
                <a:latin typeface="Meiryo UI" panose="020B0604030504040204" pitchFamily="50" charset="-128"/>
                <a:ea typeface="Meiryo UI" panose="020B0604030504040204" pitchFamily="50" charset="-128"/>
              </a:rPr>
              <a:t>までの取組の成果③</a:t>
            </a:r>
            <a:endParaRPr lang="ja-JP" altLang="en-US" b="1" dirty="0">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4060591"/>
              </p:ext>
            </p:extLst>
          </p:nvPr>
        </p:nvGraphicFramePr>
        <p:xfrm>
          <a:off x="1257531" y="1136475"/>
          <a:ext cx="9722224" cy="5169827"/>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7949395" y="6306302"/>
            <a:ext cx="3435355"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「参加者数／在籍生徒数」から「参加率」を算出</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8414582" y="6546467"/>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934503FC-515F-41E6-B179-4214F3298170}" type="slidenum">
              <a:rPr kumimoji="1" lang="ja-JP" altLang="en-US" smtClean="0"/>
              <a:t>36</a:t>
            </a:fld>
            <a:endParaRPr kumimoji="1" lang="ja-JP" altLang="en-US" dirty="0"/>
          </a:p>
        </p:txBody>
      </p:sp>
    </p:spTree>
    <p:extLst>
      <p:ext uri="{BB962C8B-B14F-4D97-AF65-F5344CB8AC3E}">
        <p14:creationId xmlns:p14="http://schemas.microsoft.com/office/powerpoint/2010/main" val="2336951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1754006"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４ー設備の状況</a:t>
            </a:r>
            <a:endParaRPr lang="ja-JP" altLang="en-US"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305645" y="1258673"/>
            <a:ext cx="7850520" cy="5509200"/>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令和</a:t>
            </a:r>
            <a:r>
              <a:rPr lang="en-US" altLang="ja-JP" sz="1600" dirty="0" smtClean="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年度計画的設備更新事業</a:t>
            </a:r>
            <a:endParaRPr lang="en-US" altLang="ja-JP" sz="1600"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内訳：普通旋盤（</a:t>
            </a:r>
            <a:r>
              <a:rPr lang="en-US" altLang="ja-JP" sz="1600" b="1" dirty="0">
                <a:latin typeface="Meiryo UI" panose="020B0604030504040204" pitchFamily="50" charset="-128"/>
                <a:ea typeface="Meiryo UI" panose="020B0604030504040204" pitchFamily="50" charset="-128"/>
              </a:rPr>
              <a:t>5</a:t>
            </a:r>
            <a:r>
              <a:rPr lang="ja-JP" altLang="en-US" sz="1600" b="1" dirty="0" smtClean="0">
                <a:latin typeface="Meiryo UI" panose="020B0604030504040204" pitchFamily="50" charset="-128"/>
                <a:ea typeface="Meiryo UI" panose="020B0604030504040204" pitchFamily="50" charset="-128"/>
              </a:rPr>
              <a:t>台</a:t>
            </a:r>
            <a:r>
              <a:rPr lang="en-US" altLang="ja-JP" sz="1600" b="1" dirty="0" smtClean="0">
                <a:latin typeface="Meiryo UI" panose="020B0604030504040204" pitchFamily="50" charset="-128"/>
                <a:ea typeface="Meiryo UI" panose="020B0604030504040204" pitchFamily="50" charset="-128"/>
              </a:rPr>
              <a:t>/5</a:t>
            </a:r>
            <a:r>
              <a:rPr lang="ja-JP" altLang="en-US" sz="1600" b="1" dirty="0" smtClean="0">
                <a:latin typeface="Meiryo UI" panose="020B0604030504040204" pitchFamily="50" charset="-128"/>
                <a:ea typeface="Meiryo UI" panose="020B0604030504040204" pitchFamily="50" charset="-128"/>
              </a:rPr>
              <a:t>校）及びフライス盤（</a:t>
            </a:r>
            <a:r>
              <a:rPr lang="en-US" altLang="ja-JP" sz="1600" b="1" dirty="0" smtClean="0">
                <a:latin typeface="Meiryo UI" panose="020B0604030504040204" pitchFamily="50" charset="-128"/>
                <a:ea typeface="Meiryo UI" panose="020B0604030504040204" pitchFamily="50" charset="-128"/>
              </a:rPr>
              <a:t>2</a:t>
            </a:r>
            <a:r>
              <a:rPr lang="ja-JP" altLang="en-US" sz="1600" b="1" dirty="0" smtClean="0">
                <a:latin typeface="Meiryo UI" panose="020B0604030504040204" pitchFamily="50" charset="-128"/>
                <a:ea typeface="Meiryo UI" panose="020B0604030504040204" pitchFamily="50" charset="-128"/>
              </a:rPr>
              <a:t>台</a:t>
            </a:r>
            <a:r>
              <a:rPr lang="en-US" altLang="ja-JP" sz="1600" b="1" dirty="0" smtClean="0">
                <a:latin typeface="Meiryo UI" panose="020B0604030504040204" pitchFamily="50" charset="-128"/>
                <a:ea typeface="Meiryo UI" panose="020B0604030504040204" pitchFamily="50" charset="-128"/>
              </a:rPr>
              <a:t>/2</a:t>
            </a:r>
            <a:r>
              <a:rPr lang="ja-JP" altLang="en-US" sz="1600" b="1" dirty="0" smtClean="0">
                <a:latin typeface="Meiryo UI" panose="020B0604030504040204" pitchFamily="50" charset="-128"/>
                <a:ea typeface="Meiryo UI" panose="020B0604030504040204" pitchFamily="50" charset="-128"/>
              </a:rPr>
              <a:t>校）の更新</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その他備品の更新（</a:t>
            </a:r>
            <a:r>
              <a:rPr lang="en-US" altLang="ja-JP" sz="1600" b="1" dirty="0" smtClean="0">
                <a:latin typeface="Meiryo UI" panose="020B0604030504040204" pitchFamily="50" charset="-128"/>
                <a:ea typeface="Meiryo UI" panose="020B0604030504040204" pitchFamily="50" charset="-128"/>
              </a:rPr>
              <a:t>9</a:t>
            </a:r>
            <a:r>
              <a:rPr lang="ja-JP" altLang="en-US" sz="1600" b="1" dirty="0" smtClean="0">
                <a:latin typeface="Meiryo UI" panose="020B0604030504040204" pitchFamily="50" charset="-128"/>
                <a:ea typeface="Meiryo UI" panose="020B0604030504040204" pitchFamily="50" charset="-128"/>
              </a:rPr>
              <a:t>校）→詳細は次ページへ</a:t>
            </a:r>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「スマート専門高校」の実現（デジタル化対応産業教育装置の整備）</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主な導入備品</a:t>
            </a:r>
            <a:endParaRPr lang="en-US" altLang="ja-JP" sz="1600"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①</a:t>
            </a:r>
            <a:r>
              <a:rPr lang="en-US" altLang="ja-JP" sz="1600" b="1" dirty="0" smtClean="0">
                <a:latin typeface="Meiryo UI" panose="020B0604030504040204" pitchFamily="50" charset="-128"/>
                <a:ea typeface="Meiryo UI" panose="020B0604030504040204" pitchFamily="50" charset="-128"/>
              </a:rPr>
              <a:t>5</a:t>
            </a:r>
            <a:r>
              <a:rPr lang="ja-JP" altLang="en-US" sz="1600" b="1" dirty="0" smtClean="0">
                <a:latin typeface="Meiryo UI" panose="020B0604030504040204" pitchFamily="50" charset="-128"/>
                <a:ea typeface="Meiryo UI" panose="020B0604030504040204" pitchFamily="50" charset="-128"/>
              </a:rPr>
              <a:t>軸マシニングセンタ</a:t>
            </a:r>
            <a:endParaRPr lang="en-US" altLang="ja-JP" sz="1600" b="1" dirty="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②ターニングセンタ</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③万能材料試験機</a:t>
            </a:r>
            <a:endParaRPr lang="en-US" altLang="ja-JP" sz="1600" b="1" dirty="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④小型レーザ加工機</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　⑤ロボット制御遠隔操作</a:t>
            </a:r>
            <a:r>
              <a:rPr lang="ja-JP" altLang="en-US" sz="1600" b="1" dirty="0" smtClean="0">
                <a:latin typeface="Meiryo UI" panose="020B0604030504040204" pitchFamily="50" charset="-128"/>
                <a:ea typeface="Meiryo UI" panose="020B0604030504040204" pitchFamily="50" charset="-128"/>
              </a:rPr>
              <a:t>システム</a:t>
            </a:r>
            <a:r>
              <a:rPr lang="ja-JP" altLang="en-US" sz="1600" dirty="0" smtClean="0">
                <a:latin typeface="Meiryo UI" panose="020B0604030504040204" pitchFamily="50" charset="-128"/>
                <a:ea typeface="Meiryo UI" panose="020B0604030504040204" pitchFamily="50" charset="-128"/>
              </a:rPr>
              <a:t>　等</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工科高校導入設備の現状</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高等学校産業教育設備台帳より</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工科</a:t>
            </a:r>
            <a:r>
              <a:rPr lang="ja-JP" altLang="en-US" sz="1600" dirty="0" smtClean="0">
                <a:latin typeface="Meiryo UI" panose="020B0604030504040204" pitchFamily="50" charset="-128"/>
                <a:ea typeface="Meiryo UI" panose="020B0604030504040204" pitchFamily="50" charset="-128"/>
              </a:rPr>
              <a:t>高校①</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a:t>
            </a:r>
            <a:r>
              <a:rPr lang="ja-JP" altLang="en-US" sz="1600" u="sng" dirty="0" smtClean="0">
                <a:latin typeface="Meiryo UI" panose="020B0604030504040204" pitchFamily="50" charset="-128"/>
                <a:ea typeface="Meiryo UI" panose="020B0604030504040204" pitchFamily="50" charset="-128"/>
              </a:rPr>
              <a:t>台帳登録された備品項目の総数　　　</a:t>
            </a:r>
            <a:r>
              <a:rPr lang="en-US" altLang="ja-JP" sz="1600" u="sng" dirty="0" smtClean="0">
                <a:latin typeface="Meiryo UI" panose="020B0604030504040204" pitchFamily="50" charset="-128"/>
                <a:ea typeface="Meiryo UI" panose="020B0604030504040204" pitchFamily="50" charset="-128"/>
              </a:rPr>
              <a:t>370</a:t>
            </a:r>
            <a:r>
              <a:rPr lang="ja-JP" altLang="en-US" sz="1600" u="sng" dirty="0" smtClean="0">
                <a:latin typeface="Meiryo UI" panose="020B0604030504040204" pitchFamily="50" charset="-128"/>
                <a:ea typeface="Meiryo UI" panose="020B0604030504040204" pitchFamily="50" charset="-128"/>
              </a:rPr>
              <a:t>項目</a:t>
            </a:r>
            <a:endParaRPr lang="en-US" altLang="ja-JP" sz="1600" u="sng"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600" u="sng" dirty="0" smtClean="0">
                <a:latin typeface="Meiryo UI" panose="020B0604030504040204" pitchFamily="50" charset="-128"/>
                <a:ea typeface="Meiryo UI" panose="020B0604030504040204" pitchFamily="50" charset="-128"/>
              </a:rPr>
              <a:t>昭和時代に取得した備品の項目数 　</a:t>
            </a:r>
            <a:r>
              <a:rPr lang="en-US" altLang="ja-JP" sz="1600" u="sng" dirty="0" smtClean="0">
                <a:latin typeface="Meiryo UI" panose="020B0604030504040204" pitchFamily="50" charset="-128"/>
                <a:ea typeface="Meiryo UI" panose="020B0604030504040204" pitchFamily="50" charset="-128"/>
              </a:rPr>
              <a:t>261</a:t>
            </a:r>
            <a:r>
              <a:rPr lang="ja-JP" altLang="en-US" sz="1600" u="sng" dirty="0" smtClean="0">
                <a:latin typeface="Meiryo UI" panose="020B0604030504040204" pitchFamily="50" charset="-128"/>
                <a:ea typeface="Meiryo UI" panose="020B0604030504040204" pitchFamily="50" charset="-128"/>
              </a:rPr>
              <a:t>項目</a:t>
            </a:r>
            <a:endParaRPr lang="en-US" altLang="ja-JP" sz="1600" u="sng"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600" u="sng" dirty="0" smtClean="0">
                <a:latin typeface="Meiryo UI" panose="020B0604030504040204" pitchFamily="50" charset="-128"/>
                <a:ea typeface="Meiryo UI" panose="020B0604030504040204" pitchFamily="50" charset="-128"/>
              </a:rPr>
              <a:t>昭和時代に取得した割合　　　　　　　 </a:t>
            </a:r>
            <a:r>
              <a:rPr lang="en-US" altLang="ja-JP" sz="1600" u="sng" dirty="0" smtClean="0">
                <a:latin typeface="Meiryo UI" panose="020B0604030504040204" pitchFamily="50" charset="-128"/>
                <a:ea typeface="Meiryo UI" panose="020B0604030504040204" pitchFamily="50" charset="-128"/>
              </a:rPr>
              <a:t>70.5</a:t>
            </a:r>
            <a:r>
              <a:rPr lang="ja-JP" altLang="en-US" sz="1600" u="sng" dirty="0" smtClean="0">
                <a:latin typeface="Meiryo UI" panose="020B0604030504040204" pitchFamily="50" charset="-128"/>
                <a:ea typeface="Meiryo UI" panose="020B0604030504040204" pitchFamily="50" charset="-128"/>
              </a:rPr>
              <a:t>％</a:t>
            </a:r>
            <a:endParaRPr lang="en-US" altLang="ja-JP" sz="1600" u="sng"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工科高校②</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600" u="sng" dirty="0">
                <a:latin typeface="Meiryo UI" panose="020B0604030504040204" pitchFamily="50" charset="-128"/>
                <a:ea typeface="Meiryo UI" panose="020B0604030504040204" pitchFamily="50" charset="-128"/>
              </a:rPr>
              <a:t>台帳</a:t>
            </a:r>
            <a:r>
              <a:rPr lang="ja-JP" altLang="en-US" sz="1600" u="sng" dirty="0" smtClean="0">
                <a:latin typeface="Meiryo UI" panose="020B0604030504040204" pitchFamily="50" charset="-128"/>
                <a:ea typeface="Meiryo UI" panose="020B0604030504040204" pitchFamily="50" charset="-128"/>
              </a:rPr>
              <a:t>登録された備品項目の総数</a:t>
            </a:r>
            <a:r>
              <a:rPr lang="ja-JP" altLang="en-US" sz="1600" u="sng"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rPr>
              <a:t>400</a:t>
            </a:r>
            <a:r>
              <a:rPr lang="ja-JP" altLang="en-US" sz="1600" u="sng" dirty="0" smtClean="0">
                <a:latin typeface="Meiryo UI" panose="020B0604030504040204" pitchFamily="50" charset="-128"/>
                <a:ea typeface="Meiryo UI" panose="020B0604030504040204" pitchFamily="50" charset="-128"/>
              </a:rPr>
              <a:t>項目</a:t>
            </a:r>
            <a:endParaRPr lang="en-US" altLang="ja-JP" sz="1600"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u="sng" dirty="0">
                <a:latin typeface="Meiryo UI" panose="020B0604030504040204" pitchFamily="50" charset="-128"/>
                <a:ea typeface="Meiryo UI" panose="020B0604030504040204" pitchFamily="50" charset="-128"/>
              </a:rPr>
              <a:t>昭和時代に取得した備品の項目数 　</a:t>
            </a:r>
            <a:r>
              <a:rPr lang="en-US" altLang="ja-JP" sz="1600" u="sng" dirty="0" smtClean="0">
                <a:latin typeface="Meiryo UI" panose="020B0604030504040204" pitchFamily="50" charset="-128"/>
                <a:ea typeface="Meiryo UI" panose="020B0604030504040204" pitchFamily="50" charset="-128"/>
              </a:rPr>
              <a:t>269</a:t>
            </a:r>
            <a:r>
              <a:rPr lang="ja-JP" altLang="en-US" sz="1600" u="sng" dirty="0" smtClean="0">
                <a:latin typeface="Meiryo UI" panose="020B0604030504040204" pitchFamily="50" charset="-128"/>
                <a:ea typeface="Meiryo UI" panose="020B0604030504040204" pitchFamily="50" charset="-128"/>
              </a:rPr>
              <a:t>項目</a:t>
            </a:r>
            <a:endParaRPr lang="en-US" altLang="ja-JP" sz="1600" u="sng"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a:t>
            </a:r>
            <a:r>
              <a:rPr lang="ja-JP" altLang="en-US" sz="1600" u="sng" dirty="0" smtClean="0">
                <a:latin typeface="Meiryo UI" panose="020B0604030504040204" pitchFamily="50" charset="-128"/>
                <a:ea typeface="Meiryo UI" panose="020B0604030504040204" pitchFamily="50" charset="-128"/>
              </a:rPr>
              <a:t>昭和</a:t>
            </a:r>
            <a:r>
              <a:rPr lang="ja-JP" altLang="en-US" sz="1600" u="sng" dirty="0">
                <a:latin typeface="Meiryo UI" panose="020B0604030504040204" pitchFamily="50" charset="-128"/>
                <a:ea typeface="Meiryo UI" panose="020B0604030504040204" pitchFamily="50" charset="-128"/>
              </a:rPr>
              <a:t>時代に取得した割合　　　　　　　 </a:t>
            </a:r>
            <a:r>
              <a:rPr lang="en-US" altLang="ja-JP" sz="1600" u="sng" dirty="0">
                <a:latin typeface="Meiryo UI" panose="020B0604030504040204" pitchFamily="50" charset="-128"/>
                <a:ea typeface="Meiryo UI" panose="020B0604030504040204" pitchFamily="50" charset="-128"/>
              </a:rPr>
              <a:t>67.3</a:t>
            </a:r>
            <a:r>
              <a:rPr lang="ja-JP" altLang="en-US" sz="1600" u="sng" dirty="0" smtClean="0">
                <a:latin typeface="Meiryo UI" panose="020B0604030504040204" pitchFamily="50" charset="-128"/>
                <a:ea typeface="Meiryo UI" panose="020B0604030504040204" pitchFamily="50" charset="-128"/>
              </a:rPr>
              <a:t>％</a:t>
            </a:r>
            <a:endParaRPr lang="en-US" altLang="ja-JP" sz="1600"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6761245" y="6353128"/>
            <a:ext cx="5169203" cy="261610"/>
          </a:xfrm>
          <a:prstGeom prst="rect">
            <a:avLst/>
          </a:prstGeom>
          <a:noFill/>
        </p:spPr>
        <p:txBody>
          <a:bodyPr wrap="square" rtlCol="0">
            <a:spAutoFit/>
          </a:bodyPr>
          <a:lstStyle/>
          <a:p>
            <a:pPr algn="r"/>
            <a:r>
              <a:rPr lang="ja-JP" altLang="en-US" sz="1100" dirty="0" smtClean="0">
                <a:solidFill>
                  <a:prstClr val="black"/>
                </a:solidFill>
                <a:latin typeface="Meiryo UI" panose="020B0604030504040204" pitchFamily="50" charset="-128"/>
                <a:ea typeface="Meiryo UI" panose="020B0604030504040204" pitchFamily="50" charset="-128"/>
              </a:rPr>
              <a:t>（出典）文部科学省　</a:t>
            </a:r>
            <a:r>
              <a:rPr lang="zh-TW" altLang="en-US" sz="1100" dirty="0" smtClean="0">
                <a:latin typeface="Meiryo UI" panose="020B0604030504040204" pitchFamily="50" charset="-128"/>
                <a:ea typeface="Meiryo UI" panose="020B0604030504040204" pitchFamily="50" charset="-128"/>
              </a:rPr>
              <a:t>令和</a:t>
            </a:r>
            <a:r>
              <a:rPr lang="en-US" altLang="zh-TW" sz="1100" dirty="0">
                <a:latin typeface="Meiryo UI" panose="020B0604030504040204" pitchFamily="50" charset="-128"/>
                <a:ea typeface="Meiryo UI" panose="020B0604030504040204" pitchFamily="50" charset="-128"/>
              </a:rPr>
              <a:t>2</a:t>
            </a:r>
            <a:r>
              <a:rPr lang="zh-TW" altLang="en-US" sz="1100" dirty="0">
                <a:latin typeface="Meiryo UI" panose="020B0604030504040204" pitchFamily="50" charset="-128"/>
                <a:ea typeface="Meiryo UI" panose="020B0604030504040204" pitchFamily="50" charset="-128"/>
              </a:rPr>
              <a:t>年度文部科学関係第</a:t>
            </a:r>
            <a:r>
              <a:rPr lang="en-US" altLang="zh-TW" sz="1100" dirty="0">
                <a:latin typeface="Meiryo UI" panose="020B0604030504040204" pitchFamily="50" charset="-128"/>
                <a:ea typeface="Meiryo UI" panose="020B0604030504040204" pitchFamily="50" charset="-128"/>
              </a:rPr>
              <a:t>3</a:t>
            </a:r>
            <a:r>
              <a:rPr lang="zh-TW" altLang="en-US" sz="1100" dirty="0">
                <a:latin typeface="Meiryo UI" panose="020B0604030504040204" pitchFamily="50" charset="-128"/>
                <a:ea typeface="Meiryo UI" panose="020B0604030504040204" pitchFamily="50" charset="-128"/>
              </a:rPr>
              <a:t>次補正</a:t>
            </a:r>
            <a:r>
              <a:rPr lang="zh-TW" altLang="en-US" sz="1100" dirty="0" smtClean="0">
                <a:latin typeface="Meiryo UI" panose="020B0604030504040204" pitchFamily="50" charset="-128"/>
                <a:ea typeface="Meiryo UI" panose="020B0604030504040204" pitchFamily="50" charset="-128"/>
              </a:rPr>
              <a:t>予算事業</a:t>
            </a:r>
            <a:r>
              <a:rPr lang="zh-TW" altLang="en-US" sz="1100" dirty="0">
                <a:latin typeface="Meiryo UI" panose="020B0604030504040204" pitchFamily="50" charset="-128"/>
                <a:ea typeface="Meiryo UI" panose="020B0604030504040204" pitchFamily="50" charset="-128"/>
              </a:rPr>
              <a:t>別</a:t>
            </a:r>
            <a:r>
              <a:rPr lang="zh-TW" altLang="en-US" sz="1100" dirty="0" smtClean="0">
                <a:latin typeface="Meiryo UI" panose="020B0604030504040204" pitchFamily="50" charset="-128"/>
                <a:ea typeface="Meiryo UI" panose="020B0604030504040204" pitchFamily="50" charset="-128"/>
              </a:rPr>
              <a:t>資料集</a:t>
            </a:r>
            <a:r>
              <a:rPr lang="ja-JP" altLang="en-US" sz="1100" dirty="0">
                <a:solidFill>
                  <a:prstClr val="black"/>
                </a:solidFill>
                <a:latin typeface="Meiryo UI" panose="020B0604030504040204" pitchFamily="50" charset="-128"/>
                <a:ea typeface="Meiryo UI" panose="020B0604030504040204" pitchFamily="50" charset="-128"/>
              </a:rPr>
              <a:t>より</a:t>
            </a:r>
          </a:p>
        </p:txBody>
      </p:sp>
      <p:sp>
        <p:nvSpPr>
          <p:cNvPr id="9" name="スライド番号プレースホルダー 2"/>
          <p:cNvSpPr>
            <a:spLocks noGrp="1"/>
          </p:cNvSpPr>
          <p:nvPr>
            <p:ph type="sldNum" sz="quarter" idx="12"/>
          </p:nvPr>
        </p:nvSpPr>
        <p:spPr>
          <a:xfrm>
            <a:off x="9796485" y="6570170"/>
            <a:ext cx="2311400" cy="365125"/>
          </a:xfrm>
        </p:spPr>
        <p:txBody>
          <a:bodyPr/>
          <a:lstStyle/>
          <a:p>
            <a:fld id="{AC1F0867-EFB9-42FF-BF2D-7B625E83DED1}" type="slidenum">
              <a:rPr lang="ja-JP" altLang="en-US" smtClean="0">
                <a:solidFill>
                  <a:prstClr val="black">
                    <a:tint val="75000"/>
                  </a:prstClr>
                </a:solidFill>
              </a:rPr>
              <a:pPr/>
              <a:t>37</a:t>
            </a:fld>
            <a:endParaRPr lang="ja-JP" altLang="en-US" dirty="0">
              <a:solidFill>
                <a:prstClr val="black">
                  <a:tint val="75000"/>
                </a:prstClr>
              </a:solidFill>
            </a:endParaRPr>
          </a:p>
        </p:txBody>
      </p:sp>
      <p:sp>
        <p:nvSpPr>
          <p:cNvPr id="10" name="額縁 9"/>
          <p:cNvSpPr/>
          <p:nvPr/>
        </p:nvSpPr>
        <p:spPr>
          <a:xfrm>
            <a:off x="1666458" y="654368"/>
            <a:ext cx="2972777"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工科高校</a:t>
            </a:r>
            <a:r>
              <a:rPr lang="en-US" altLang="ja-JP" sz="1400" b="1" dirty="0" smtClean="0">
                <a:solidFill>
                  <a:prstClr val="black"/>
                </a:solidFill>
                <a:latin typeface="Meiryo UI" panose="020B0604030504040204" pitchFamily="50" charset="-128"/>
                <a:ea typeface="Meiryo UI" panose="020B0604030504040204" pitchFamily="50" charset="-128"/>
              </a:rPr>
              <a:t>9</a:t>
            </a:r>
            <a:r>
              <a:rPr lang="ja-JP" altLang="en-US" sz="1400" b="1" dirty="0" smtClean="0">
                <a:solidFill>
                  <a:prstClr val="black"/>
                </a:solidFill>
                <a:latin typeface="Meiryo UI" panose="020B0604030504040204" pitchFamily="50" charset="-128"/>
                <a:ea typeface="Meiryo UI" panose="020B0604030504040204" pitchFamily="50" charset="-128"/>
              </a:rPr>
              <a:t>校の</a:t>
            </a:r>
            <a:r>
              <a:rPr lang="ja-JP" altLang="en-US" sz="1400" b="1" dirty="0" smtClean="0">
                <a:latin typeface="Meiryo UI" panose="020B0604030504040204" pitchFamily="50" charset="-128"/>
                <a:ea typeface="Meiryo UI" panose="020B0604030504040204" pitchFamily="50" charset="-128"/>
              </a:rPr>
              <a:t>施設・設備の状況</a:t>
            </a:r>
            <a:endParaRPr lang="ja-JP" altLang="en-US" sz="1400" b="1"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a:stretch>
            <a:fillRect/>
          </a:stretch>
        </p:blipFill>
        <p:spPr>
          <a:xfrm>
            <a:off x="6503435" y="2610674"/>
            <a:ext cx="5427013" cy="3742454"/>
          </a:xfrm>
          <a:prstGeom prst="rect">
            <a:avLst/>
          </a:prstGeom>
          <a:ln>
            <a:solidFill>
              <a:schemeClr val="tx1"/>
            </a:solidFill>
          </a:ln>
        </p:spPr>
      </p:pic>
    </p:spTree>
    <p:extLst>
      <p:ext uri="{BB962C8B-B14F-4D97-AF65-F5344CB8AC3E}">
        <p14:creationId xmlns:p14="http://schemas.microsoft.com/office/powerpoint/2010/main" val="1741182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2215671"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４ー設備の更新状況</a:t>
            </a:r>
            <a:endParaRPr lang="ja-JP" altLang="en-US"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666459" y="1126764"/>
            <a:ext cx="7850520" cy="584775"/>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設備の老朽化等</a:t>
            </a:r>
            <a:r>
              <a:rPr lang="ja-JP" altLang="en-US" sz="1600" dirty="0" smtClean="0">
                <a:latin typeface="Meiryo UI" panose="020B0604030504040204" pitchFamily="50" charset="-128"/>
                <a:ea typeface="Meiryo UI" panose="020B0604030504040204" pitchFamily="50" charset="-128"/>
              </a:rPr>
              <a:t>で各校からの</a:t>
            </a:r>
            <a:r>
              <a:rPr lang="ja-JP" altLang="en-US" sz="1600" b="1" dirty="0" smtClean="0">
                <a:latin typeface="Meiryo UI" panose="020B0604030504040204" pitchFamily="50" charset="-128"/>
                <a:ea typeface="Meiryo UI" panose="020B0604030504040204" pitchFamily="50" charset="-128"/>
              </a:rPr>
              <a:t>整備希望設備</a:t>
            </a:r>
            <a:r>
              <a:rPr lang="en-US" altLang="ja-JP" sz="1600" b="1" dirty="0" smtClean="0">
                <a:latin typeface="Meiryo UI" panose="020B0604030504040204" pitchFamily="50" charset="-128"/>
                <a:ea typeface="Meiryo UI" panose="020B0604030504040204" pitchFamily="50" charset="-128"/>
              </a:rPr>
              <a:t>42</a:t>
            </a:r>
            <a:r>
              <a:rPr lang="ja-JP" altLang="en-US" sz="1600" b="1" dirty="0" smtClean="0">
                <a:latin typeface="Meiryo UI" panose="020B0604030504040204" pitchFamily="50" charset="-128"/>
                <a:ea typeface="Meiryo UI" panose="020B0604030504040204" pitchFamily="50" charset="-128"/>
              </a:rPr>
              <a:t>設備（合計金額</a:t>
            </a:r>
            <a:r>
              <a:rPr lang="en-US" altLang="ja-JP" sz="1600" b="1" dirty="0" smtClean="0">
                <a:latin typeface="Meiryo UI" panose="020B0604030504040204" pitchFamily="50" charset="-128"/>
                <a:ea typeface="Meiryo UI" panose="020B0604030504040204" pitchFamily="50" charset="-128"/>
              </a:rPr>
              <a:t>117,417,410</a:t>
            </a:r>
            <a:r>
              <a:rPr lang="ja-JP" altLang="en-US" sz="1600" b="1" dirty="0" smtClean="0">
                <a:latin typeface="Meiryo UI" panose="020B0604030504040204" pitchFamily="50" charset="-128"/>
                <a:ea typeface="Meiryo UI" panose="020B0604030504040204" pitchFamily="50" charset="-128"/>
              </a:rPr>
              <a:t>円）</a:t>
            </a:r>
            <a:endParaRPr lang="en-US" altLang="ja-JP" sz="1600" b="1"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令和</a:t>
            </a:r>
            <a:r>
              <a:rPr lang="en-US" altLang="ja-JP" sz="1600" b="1" dirty="0" smtClean="0">
                <a:latin typeface="Meiryo UI" panose="020B0604030504040204" pitchFamily="50" charset="-128"/>
                <a:ea typeface="Meiryo UI" panose="020B0604030504040204" pitchFamily="50" charset="-128"/>
              </a:rPr>
              <a:t>3</a:t>
            </a:r>
            <a:r>
              <a:rPr lang="ja-JP" altLang="en-US" sz="1600" b="1" dirty="0" smtClean="0">
                <a:latin typeface="Meiryo UI" panose="020B0604030504040204" pitchFamily="50" charset="-128"/>
                <a:ea typeface="Meiryo UI" panose="020B0604030504040204" pitchFamily="50" charset="-128"/>
              </a:rPr>
              <a:t>年度　更新設備</a:t>
            </a:r>
            <a:r>
              <a:rPr lang="en-US" altLang="ja-JP" sz="1600" b="1" dirty="0" smtClean="0">
                <a:latin typeface="Meiryo UI" panose="020B0604030504040204" pitchFamily="50" charset="-128"/>
                <a:ea typeface="Meiryo UI" panose="020B0604030504040204" pitchFamily="50" charset="-128"/>
              </a:rPr>
              <a:t>14</a:t>
            </a:r>
            <a:r>
              <a:rPr lang="ja-JP" altLang="en-US" sz="1600" b="1" dirty="0" smtClean="0">
                <a:latin typeface="Meiryo UI" panose="020B0604030504040204" pitchFamily="50" charset="-128"/>
                <a:ea typeface="Meiryo UI" panose="020B0604030504040204" pitchFamily="50" charset="-128"/>
              </a:rPr>
              <a:t>設備（合計金額</a:t>
            </a:r>
            <a:r>
              <a:rPr lang="en-US" altLang="ja-JP" sz="1600" b="1" dirty="0" smtClean="0">
                <a:latin typeface="Meiryo UI" panose="020B0604030504040204" pitchFamily="50" charset="-128"/>
                <a:ea typeface="Meiryo UI" panose="020B0604030504040204" pitchFamily="50" charset="-128"/>
              </a:rPr>
              <a:t>21,559,532</a:t>
            </a:r>
            <a:r>
              <a:rPr lang="ja-JP" altLang="en-US" sz="1600" b="1" dirty="0" smtClean="0">
                <a:latin typeface="Meiryo UI" panose="020B0604030504040204" pitchFamily="50" charset="-128"/>
                <a:ea typeface="Meiryo UI" panose="020B0604030504040204" pitchFamily="50" charset="-128"/>
              </a:rPr>
              <a:t>円）　更新率</a:t>
            </a:r>
            <a:r>
              <a:rPr lang="en-US" altLang="ja-JP" sz="1600" b="1" dirty="0" smtClean="0">
                <a:latin typeface="Meiryo UI" panose="020B0604030504040204" pitchFamily="50" charset="-128"/>
                <a:ea typeface="Meiryo UI" panose="020B0604030504040204" pitchFamily="50" charset="-128"/>
              </a:rPr>
              <a:t>33.3</a:t>
            </a:r>
            <a:r>
              <a:rPr lang="ja-JP" altLang="en-US" sz="1600" b="1" dirty="0" smtClean="0">
                <a:latin typeface="Meiryo UI" panose="020B0604030504040204" pitchFamily="50" charset="-128"/>
                <a:ea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007422" y="6581001"/>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sp>
        <p:nvSpPr>
          <p:cNvPr id="9" name="スライド番号プレースホルダー 2"/>
          <p:cNvSpPr>
            <a:spLocks noGrp="1"/>
          </p:cNvSpPr>
          <p:nvPr>
            <p:ph type="sldNum" sz="quarter" idx="12"/>
          </p:nvPr>
        </p:nvSpPr>
        <p:spPr>
          <a:xfrm>
            <a:off x="9796485" y="6550372"/>
            <a:ext cx="2311400" cy="365125"/>
          </a:xfrm>
        </p:spPr>
        <p:txBody>
          <a:bodyPr/>
          <a:lstStyle/>
          <a:p>
            <a:fld id="{AC1F0867-EFB9-42FF-BF2D-7B625E83DED1}" type="slidenum">
              <a:rPr lang="ja-JP" altLang="en-US" smtClean="0">
                <a:solidFill>
                  <a:prstClr val="black">
                    <a:tint val="75000"/>
                  </a:prstClr>
                </a:solidFill>
              </a:rPr>
              <a:pPr/>
              <a:t>38</a:t>
            </a:fld>
            <a:endParaRPr lang="ja-JP" altLang="en-US" dirty="0">
              <a:solidFill>
                <a:prstClr val="black">
                  <a:tint val="75000"/>
                </a:prstClr>
              </a:solidFill>
            </a:endParaRPr>
          </a:p>
        </p:txBody>
      </p:sp>
      <p:sp>
        <p:nvSpPr>
          <p:cNvPr id="10" name="額縁 9"/>
          <p:cNvSpPr/>
          <p:nvPr/>
        </p:nvSpPr>
        <p:spPr>
          <a:xfrm>
            <a:off x="1666458" y="654368"/>
            <a:ext cx="3564447"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工科高校</a:t>
            </a:r>
            <a:r>
              <a:rPr lang="en-US" altLang="ja-JP" sz="1400" b="1" dirty="0" smtClean="0">
                <a:solidFill>
                  <a:prstClr val="black"/>
                </a:solidFill>
                <a:latin typeface="Meiryo UI" panose="020B0604030504040204" pitchFamily="50" charset="-128"/>
                <a:ea typeface="Meiryo UI" panose="020B0604030504040204" pitchFamily="50" charset="-128"/>
              </a:rPr>
              <a:t>9</a:t>
            </a:r>
            <a:r>
              <a:rPr lang="ja-JP" altLang="en-US" sz="1400" b="1" dirty="0" smtClean="0">
                <a:solidFill>
                  <a:prstClr val="black"/>
                </a:solidFill>
                <a:latin typeface="Meiryo UI" panose="020B0604030504040204" pitchFamily="50" charset="-128"/>
                <a:ea typeface="Meiryo UI" panose="020B0604030504040204" pitchFamily="50" charset="-128"/>
              </a:rPr>
              <a:t>校の</a:t>
            </a:r>
            <a:r>
              <a:rPr lang="ja-JP" altLang="en-US" sz="1400" b="1" dirty="0" smtClean="0">
                <a:latin typeface="Meiryo UI" panose="020B0604030504040204" pitchFamily="50" charset="-128"/>
                <a:ea typeface="Meiryo UI" panose="020B0604030504040204" pitchFamily="50" charset="-128"/>
              </a:rPr>
              <a:t>令和</a:t>
            </a:r>
            <a:r>
              <a:rPr lang="en-US" altLang="ja-JP" sz="1400" b="1" dirty="0" smtClean="0">
                <a:latin typeface="Meiryo UI" panose="020B0604030504040204" pitchFamily="50" charset="-128"/>
                <a:ea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rPr>
              <a:t>年度設備の更新状況</a:t>
            </a:r>
            <a:endParaRPr lang="ja-JP" altLang="en-US" sz="1400" b="1"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440514747"/>
              </p:ext>
            </p:extLst>
          </p:nvPr>
        </p:nvGraphicFramePr>
        <p:xfrm>
          <a:off x="193512" y="1737250"/>
          <a:ext cx="3852000" cy="49987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47927381"/>
                    </a:ext>
                  </a:extLst>
                </a:gridCol>
                <a:gridCol w="1332000">
                  <a:extLst>
                    <a:ext uri="{9D8B030D-6E8A-4147-A177-3AD203B41FA5}">
                      <a16:colId xmlns:a16="http://schemas.microsoft.com/office/drawing/2014/main" val="1889587574"/>
                    </a:ext>
                  </a:extLst>
                </a:gridCol>
              </a:tblGrid>
              <a:tr h="288000">
                <a:tc>
                  <a:txBody>
                    <a:bodyPr/>
                    <a:lstStyle/>
                    <a:p>
                      <a:pPr algn="ctr"/>
                      <a:r>
                        <a:rPr kumimoji="1" lang="ja-JP" altLang="en-US" sz="1400" dirty="0" smtClean="0">
                          <a:latin typeface="Meiryo UI" panose="020B0604030504040204" pitchFamily="50" charset="-128"/>
                          <a:ea typeface="Meiryo UI" panose="020B0604030504040204" pitchFamily="50" charset="-128"/>
                        </a:rPr>
                        <a:t>整備希望設備</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見積金額</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31430794"/>
                  </a:ext>
                </a:extLst>
              </a:tr>
              <a:tr h="288000">
                <a:tc>
                  <a:txBody>
                    <a:bodyPr/>
                    <a:lstStyle/>
                    <a:p>
                      <a:r>
                        <a:rPr kumimoji="1" lang="en-US" altLang="ja-JP" sz="1400" dirty="0" smtClean="0">
                          <a:latin typeface="Meiryo UI" panose="020B0604030504040204" pitchFamily="50" charset="-128"/>
                          <a:ea typeface="Meiryo UI" panose="020B0604030504040204" pitchFamily="50" charset="-128"/>
                        </a:rPr>
                        <a:t>PLC</a:t>
                      </a:r>
                      <a:r>
                        <a:rPr kumimoji="1" lang="ja-JP" altLang="en-US" sz="1400" dirty="0" smtClean="0">
                          <a:latin typeface="Meiryo UI" panose="020B0604030504040204" pitchFamily="50" charset="-128"/>
                          <a:ea typeface="Meiryo UI" panose="020B0604030504040204" pitchFamily="50" charset="-128"/>
                        </a:rPr>
                        <a:t>制御実習装置</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\6,996,000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89564266"/>
                  </a:ext>
                </a:extLst>
              </a:tr>
              <a:tr h="288000">
                <a:tc>
                  <a:txBody>
                    <a:bodyPr/>
                    <a:lstStyle/>
                    <a:p>
                      <a:r>
                        <a:rPr kumimoji="1" lang="zh-TW" altLang="en-US" sz="1400" dirty="0" smtClean="0">
                          <a:latin typeface="Meiryo UI" panose="020B0604030504040204" pitchFamily="50" charset="-128"/>
                          <a:ea typeface="Meiryo UI" panose="020B0604030504040204" pitchFamily="50" charset="-128"/>
                        </a:rPr>
                        <a:t>電動</a:t>
                      </a:r>
                      <a:r>
                        <a:rPr kumimoji="1" lang="en-US" altLang="zh-TW" sz="1400" dirty="0" smtClean="0">
                          <a:latin typeface="Meiryo UI" panose="020B0604030504040204" pitchFamily="50" charset="-128"/>
                          <a:ea typeface="Meiryo UI" panose="020B0604030504040204" pitchFamily="50" charset="-128"/>
                        </a:rPr>
                        <a:t>3</a:t>
                      </a:r>
                      <a:r>
                        <a:rPr kumimoji="1" lang="zh-TW" altLang="en-US" sz="1400" dirty="0" smtClean="0">
                          <a:latin typeface="Meiryo UI" panose="020B0604030504040204" pitchFamily="50" charset="-128"/>
                          <a:ea typeface="Meiryo UI" panose="020B0604030504040204" pitchFamily="50" charset="-128"/>
                        </a:rPr>
                        <a:t>輪車製作実習装置</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\6,996,000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21810720"/>
                  </a:ext>
                </a:extLst>
              </a:tr>
              <a:tr h="288000">
                <a:tc>
                  <a:txBody>
                    <a:bodyPr/>
                    <a:lstStyle/>
                    <a:p>
                      <a:r>
                        <a:rPr kumimoji="1" lang="ja-JP" altLang="en-US" sz="1400" dirty="0" smtClean="0">
                          <a:latin typeface="Meiryo UI" panose="020B0604030504040204" pitchFamily="50" charset="-128"/>
                          <a:ea typeface="Meiryo UI" panose="020B0604030504040204" pitchFamily="50" charset="-128"/>
                        </a:rPr>
                        <a:t>旋盤</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\6,889,300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48047760"/>
                  </a:ext>
                </a:extLst>
              </a:tr>
              <a:tr h="288000">
                <a:tc>
                  <a:txBody>
                    <a:bodyPr/>
                    <a:lstStyle/>
                    <a:p>
                      <a:r>
                        <a:rPr kumimoji="1" lang="ja-JP" altLang="en-US" sz="1400" dirty="0" smtClean="0">
                          <a:latin typeface="Meiryo UI" panose="020B0604030504040204" pitchFamily="50" charset="-128"/>
                          <a:ea typeface="Meiryo UI" panose="020B0604030504040204" pitchFamily="50" charset="-128"/>
                        </a:rPr>
                        <a:t>プリント基板加工機</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\5,009,400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33095966"/>
                  </a:ext>
                </a:extLst>
              </a:tr>
              <a:tr h="288000">
                <a:tc>
                  <a:txBody>
                    <a:bodyPr/>
                    <a:lstStyle/>
                    <a:p>
                      <a:r>
                        <a:rPr kumimoji="1" lang="ja-JP" altLang="en-US" sz="1400" dirty="0" smtClean="0">
                          <a:latin typeface="Meiryo UI" panose="020B0604030504040204" pitchFamily="50" charset="-128"/>
                          <a:ea typeface="Meiryo UI" panose="020B0604030504040204" pitchFamily="50" charset="-128"/>
                        </a:rPr>
                        <a:t>溶接ヒューム集塵装置</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\17,952,000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10282614"/>
                  </a:ext>
                </a:extLst>
              </a:tr>
              <a:tr h="288000">
                <a:tc>
                  <a:txBody>
                    <a:bodyPr/>
                    <a:lstStyle/>
                    <a:p>
                      <a:r>
                        <a:rPr kumimoji="1" lang="ja-JP" altLang="en-US" sz="1400" b="1" dirty="0" smtClean="0">
                          <a:latin typeface="Meiryo UI" panose="020B0604030504040204" pitchFamily="50" charset="-128"/>
                          <a:ea typeface="Meiryo UI" panose="020B0604030504040204" pitchFamily="50" charset="-128"/>
                        </a:rPr>
                        <a:t>溶接ヒューム集塵機</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1" dirty="0" smtClean="0">
                          <a:latin typeface="Meiryo UI" panose="020B0604030504040204" pitchFamily="50" charset="-128"/>
                          <a:ea typeface="Meiryo UI" panose="020B0604030504040204" pitchFamily="50" charset="-128"/>
                        </a:rPr>
                        <a:t>\6,952,000</a:t>
                      </a:r>
                      <a:endParaRPr kumimoji="1" lang="ja-JP" altLang="en-US" sz="14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19670460"/>
                  </a:ext>
                </a:extLst>
              </a:tr>
              <a:tr h="288000">
                <a:tc>
                  <a:txBody>
                    <a:bodyPr/>
                    <a:lstStyle/>
                    <a:p>
                      <a:r>
                        <a:rPr kumimoji="1" lang="ja-JP" altLang="en-US" sz="1400" dirty="0" smtClean="0">
                          <a:latin typeface="Meiryo UI" panose="020B0604030504040204" pitchFamily="50" charset="-128"/>
                          <a:ea typeface="Meiryo UI" panose="020B0604030504040204" pitchFamily="50" charset="-128"/>
                        </a:rPr>
                        <a:t>普通旋盤</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\6,996,000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5097939"/>
                  </a:ext>
                </a:extLst>
              </a:tr>
              <a:tr h="288000">
                <a:tc>
                  <a:txBody>
                    <a:bodyPr/>
                    <a:lstStyle/>
                    <a:p>
                      <a:r>
                        <a:rPr kumimoji="1" lang="ja-JP" altLang="en-US" sz="1400" dirty="0" smtClean="0">
                          <a:latin typeface="Meiryo UI" panose="020B0604030504040204" pitchFamily="50" charset="-128"/>
                          <a:ea typeface="Meiryo UI" panose="020B0604030504040204" pitchFamily="50" charset="-128"/>
                        </a:rPr>
                        <a:t>自動位置決装置付きパネルソー</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\7,228,540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77282155"/>
                  </a:ext>
                </a:extLst>
              </a:tr>
              <a:tr h="288000">
                <a:tc>
                  <a:txBody>
                    <a:bodyPr/>
                    <a:lstStyle/>
                    <a:p>
                      <a:r>
                        <a:rPr kumimoji="1" lang="zh-TW" altLang="en-US" sz="1400" dirty="0" smtClean="0">
                          <a:latin typeface="Meiryo UI" panose="020B0604030504040204" pitchFamily="50" charset="-128"/>
                          <a:ea typeface="Meiryo UI" panose="020B0604030504040204" pitchFamily="50" charset="-128"/>
                        </a:rPr>
                        <a:t>製図器具</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\6,955,850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96477905"/>
                  </a:ext>
                </a:extLst>
              </a:tr>
              <a:tr h="288000">
                <a:tc>
                  <a:txBody>
                    <a:bodyPr/>
                    <a:lstStyle/>
                    <a:p>
                      <a:r>
                        <a:rPr kumimoji="1" lang="ja-JP" altLang="en-US" sz="1400" dirty="0" smtClean="0">
                          <a:latin typeface="Meiryo UI" panose="020B0604030504040204" pitchFamily="50" charset="-128"/>
                          <a:ea typeface="Meiryo UI" panose="020B0604030504040204" pitchFamily="50" charset="-128"/>
                        </a:rPr>
                        <a:t>コンピューターシステム</a:t>
                      </a:r>
                      <a:endParaRPr kumimoji="1" lang="en-US" altLang="ja-JP" sz="1400" dirty="0" smtClean="0">
                        <a:latin typeface="Meiryo UI" panose="020B0604030504040204" pitchFamily="50" charset="-128"/>
                        <a:ea typeface="Meiryo UI" panose="020B0604030504040204" pitchFamily="50" charset="-128"/>
                      </a:endParaRPr>
                    </a:p>
                    <a:p>
                      <a:r>
                        <a:rPr kumimoji="1" lang="en-US" altLang="ja-JP" sz="1400" dirty="0" smtClean="0">
                          <a:latin typeface="Meiryo UI" panose="020B0604030504040204" pitchFamily="50" charset="-128"/>
                          <a:ea typeface="Meiryo UI" panose="020B0604030504040204" pitchFamily="50" charset="-128"/>
                        </a:rPr>
                        <a:t>(</a:t>
                      </a:r>
                      <a:r>
                        <a:rPr kumimoji="1" lang="en-US" altLang="ja-JP" sz="1400" dirty="0" err="1" smtClean="0">
                          <a:latin typeface="Meiryo UI" panose="020B0604030504040204" pitchFamily="50" charset="-128"/>
                          <a:ea typeface="Meiryo UI" panose="020B0604030504040204" pitchFamily="50" charset="-128"/>
                        </a:rPr>
                        <a:t>IoT</a:t>
                      </a:r>
                      <a:r>
                        <a:rPr kumimoji="1" lang="ja-JP" altLang="en-US" sz="1400" dirty="0" smtClean="0">
                          <a:latin typeface="Meiryo UI" panose="020B0604030504040204" pitchFamily="50" charset="-128"/>
                          <a:ea typeface="Meiryo UI" panose="020B0604030504040204" pitchFamily="50" charset="-128"/>
                        </a:rPr>
                        <a:t>技術等</a:t>
                      </a:r>
                      <a:r>
                        <a:rPr kumimoji="1" lang="en-US" altLang="ja-JP" sz="1400" dirty="0" smtClean="0">
                          <a:latin typeface="Meiryo UI" panose="020B0604030504040204" pitchFamily="50" charset="-128"/>
                          <a:ea typeface="Meiryo UI" panose="020B0604030504040204" pitchFamily="50" charset="-128"/>
                        </a:rPr>
                        <a:t>)</a:t>
                      </a: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\6,974,760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65280951"/>
                  </a:ext>
                </a:extLst>
              </a:tr>
              <a:tr h="288000">
                <a:tc>
                  <a:txBody>
                    <a:bodyPr/>
                    <a:lstStyle/>
                    <a:p>
                      <a:r>
                        <a:rPr kumimoji="1" lang="ja-JP" altLang="en-US" sz="1400" b="1" dirty="0" smtClean="0">
                          <a:latin typeface="Meiryo UI" panose="020B0604030504040204" pitchFamily="50" charset="-128"/>
                          <a:ea typeface="Meiryo UI" panose="020B0604030504040204" pitchFamily="50" charset="-128"/>
                        </a:rPr>
                        <a:t>産業ロボット実習</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形状判別システム実習装置</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1" dirty="0" smtClean="0">
                          <a:latin typeface="Meiryo UI" panose="020B0604030504040204" pitchFamily="50" charset="-128"/>
                          <a:ea typeface="Meiryo UI" panose="020B0604030504040204" pitchFamily="50" charset="-128"/>
                        </a:rPr>
                        <a:t>\2,509,969</a:t>
                      </a:r>
                      <a:endParaRPr kumimoji="1" lang="ja-JP" altLang="en-US" sz="14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59769794"/>
                  </a:ext>
                </a:extLst>
              </a:tr>
              <a:tr h="288000">
                <a:tc>
                  <a:txBody>
                    <a:bodyPr/>
                    <a:lstStyle/>
                    <a:p>
                      <a:r>
                        <a:rPr kumimoji="1" lang="ja-JP" altLang="en-US" sz="1400" dirty="0" err="1" smtClean="0">
                          <a:latin typeface="Meiryo UI" panose="020B0604030504040204" pitchFamily="50" charset="-128"/>
                          <a:ea typeface="Meiryo UI" panose="020B0604030504040204" pitchFamily="50" charset="-128"/>
                        </a:rPr>
                        <a:t>のこ</a:t>
                      </a:r>
                      <a:r>
                        <a:rPr kumimoji="1" lang="ja-JP" altLang="en-US" sz="1400" dirty="0" smtClean="0">
                          <a:latin typeface="Meiryo UI" panose="020B0604030504040204" pitchFamily="50" charset="-128"/>
                          <a:ea typeface="Meiryo UI" panose="020B0604030504040204" pitchFamily="50" charset="-128"/>
                        </a:rPr>
                        <a:t>盤</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\2,399,100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03347965"/>
                  </a:ext>
                </a:extLst>
              </a:tr>
              <a:tr h="152400">
                <a:tc>
                  <a:txBody>
                    <a:bodyPr/>
                    <a:lstStyle/>
                    <a:p>
                      <a:r>
                        <a:rPr kumimoji="1" lang="ja-JP" altLang="en-US" sz="1400" b="1" dirty="0" smtClean="0">
                          <a:latin typeface="Meiryo UI" panose="020B0604030504040204" pitchFamily="50" charset="-128"/>
                          <a:ea typeface="Meiryo UI" panose="020B0604030504040204" pitchFamily="50" charset="-128"/>
                        </a:rPr>
                        <a:t>メカトロシミュレーター</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1" dirty="0" smtClean="0">
                          <a:latin typeface="Meiryo UI" panose="020B0604030504040204" pitchFamily="50" charset="-128"/>
                          <a:ea typeface="Meiryo UI" panose="020B0604030504040204" pitchFamily="50" charset="-128"/>
                        </a:rPr>
                        <a:t>\2,777,500</a:t>
                      </a:r>
                      <a:endParaRPr kumimoji="1" lang="ja-JP" altLang="en-US" sz="14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3675771"/>
                  </a:ext>
                </a:extLst>
              </a:tr>
              <a:tr h="152400">
                <a:tc>
                  <a:txBody>
                    <a:bodyPr/>
                    <a:lstStyle/>
                    <a:p>
                      <a:r>
                        <a:rPr kumimoji="1" lang="en-US" altLang="ja-JP" sz="1400" b="1" dirty="0" smtClean="0">
                          <a:latin typeface="Meiryo UI" panose="020B0604030504040204" pitchFamily="50" charset="-128"/>
                          <a:ea typeface="Meiryo UI" panose="020B0604030504040204" pitchFamily="50" charset="-128"/>
                        </a:rPr>
                        <a:t>2</a:t>
                      </a:r>
                      <a:r>
                        <a:rPr kumimoji="1" lang="ja-JP" altLang="en-US" sz="1400" b="1" dirty="0" smtClean="0">
                          <a:latin typeface="Meiryo UI" panose="020B0604030504040204" pitchFamily="50" charset="-128"/>
                          <a:ea typeface="Meiryo UI" panose="020B0604030504040204" pitchFamily="50" charset="-128"/>
                        </a:rPr>
                        <a:t>足歩行ロボット</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1" dirty="0" smtClean="0">
                          <a:latin typeface="Meiryo UI" panose="020B0604030504040204" pitchFamily="50" charset="-128"/>
                          <a:ea typeface="Meiryo UI" panose="020B0604030504040204" pitchFamily="50" charset="-128"/>
                        </a:rPr>
                        <a:t>\3,300,000</a:t>
                      </a:r>
                      <a:endParaRPr kumimoji="1" lang="ja-JP" altLang="en-US" sz="14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518928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443229296"/>
              </p:ext>
            </p:extLst>
          </p:nvPr>
        </p:nvGraphicFramePr>
        <p:xfrm>
          <a:off x="4189536" y="1731069"/>
          <a:ext cx="3852000" cy="49987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47927381"/>
                    </a:ext>
                  </a:extLst>
                </a:gridCol>
                <a:gridCol w="1332000">
                  <a:extLst>
                    <a:ext uri="{9D8B030D-6E8A-4147-A177-3AD203B41FA5}">
                      <a16:colId xmlns:a16="http://schemas.microsoft.com/office/drawing/2014/main" val="1889587574"/>
                    </a:ext>
                  </a:extLst>
                </a:gridCol>
              </a:tblGrid>
              <a:tr h="288000">
                <a:tc>
                  <a:txBody>
                    <a:bodyPr/>
                    <a:lstStyle/>
                    <a:p>
                      <a:pPr algn="ctr"/>
                      <a:r>
                        <a:rPr kumimoji="1" lang="ja-JP" altLang="en-US" sz="1400" dirty="0" smtClean="0">
                          <a:latin typeface="Meiryo UI" panose="020B0604030504040204" pitchFamily="50" charset="-128"/>
                          <a:ea typeface="Meiryo UI" panose="020B0604030504040204" pitchFamily="50" charset="-128"/>
                        </a:rPr>
                        <a:t>整備希望設備</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見積金額</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31430794"/>
                  </a:ext>
                </a:extLst>
              </a:tr>
              <a:tr h="259080">
                <a:tc>
                  <a:txBody>
                    <a:bodyPr/>
                    <a:lstStyle/>
                    <a:p>
                      <a:r>
                        <a:rPr kumimoji="1" lang="ja-JP" altLang="en-US" sz="1400" dirty="0" smtClean="0">
                          <a:latin typeface="Meiryo UI" panose="020B0604030504040204" pitchFamily="50" charset="-128"/>
                          <a:ea typeface="Meiryo UI" panose="020B0604030504040204" pitchFamily="50" charset="-128"/>
                        </a:rPr>
                        <a:t>自動車整備実習装置</a:t>
                      </a:r>
                      <a:r>
                        <a:rPr kumimoji="1" lang="ja-JP" altLang="en-US" sz="1400" baseline="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MATUDA2</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\1,868,930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96477905"/>
                  </a:ext>
                </a:extLst>
              </a:tr>
              <a:tr h="259080">
                <a:tc>
                  <a:txBody>
                    <a:bodyPr/>
                    <a:lstStyle/>
                    <a:p>
                      <a:r>
                        <a:rPr kumimoji="1" lang="ja-JP" altLang="en-US" sz="1400" b="1" dirty="0" smtClean="0">
                          <a:latin typeface="Meiryo UI" panose="020B0604030504040204" pitchFamily="50" charset="-128"/>
                          <a:ea typeface="Meiryo UI" panose="020B0604030504040204" pitchFamily="50" charset="-128"/>
                        </a:rPr>
                        <a:t>電子回路の計測システム</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1" dirty="0" smtClean="0">
                          <a:latin typeface="Meiryo UI" panose="020B0604030504040204" pitchFamily="50" charset="-128"/>
                          <a:ea typeface="Meiryo UI" panose="020B0604030504040204" pitchFamily="50" charset="-128"/>
                        </a:rPr>
                        <a:t>\1,174,250</a:t>
                      </a:r>
                      <a:endParaRPr kumimoji="1" lang="ja-JP" altLang="en-US" sz="14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81747978"/>
                  </a:ext>
                </a:extLst>
              </a:tr>
              <a:tr h="288000">
                <a:tc>
                  <a:txBody>
                    <a:bodyPr/>
                    <a:lstStyle/>
                    <a:p>
                      <a:r>
                        <a:rPr kumimoji="1" lang="ja-JP" altLang="en-US" sz="1400" dirty="0" smtClean="0">
                          <a:latin typeface="Meiryo UI" panose="020B0604030504040204" pitchFamily="50" charset="-128"/>
                          <a:ea typeface="Meiryo UI" panose="020B0604030504040204" pitchFamily="50" charset="-128"/>
                        </a:rPr>
                        <a:t>蒸気ボイラー実習装置</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\1,800,000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65280951"/>
                  </a:ext>
                </a:extLst>
              </a:tr>
              <a:tr h="288000">
                <a:tc>
                  <a:txBody>
                    <a:bodyPr/>
                    <a:lstStyle/>
                    <a:p>
                      <a:r>
                        <a:rPr kumimoji="1" lang="ja-JP" altLang="en-US" sz="1400" dirty="0" smtClean="0">
                          <a:latin typeface="Meiryo UI" panose="020B0604030504040204" pitchFamily="50" charset="-128"/>
                          <a:ea typeface="Meiryo UI" panose="020B0604030504040204" pitchFamily="50" charset="-128"/>
                        </a:rPr>
                        <a:t>制御実習用パソコン</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\1,273,404</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87508694"/>
                  </a:ext>
                </a:extLst>
              </a:tr>
              <a:tr h="288000">
                <a:tc>
                  <a:txBody>
                    <a:bodyPr/>
                    <a:lstStyle/>
                    <a:p>
                      <a:r>
                        <a:rPr kumimoji="1" lang="en-US" altLang="ja-JP" sz="1400" dirty="0" smtClean="0">
                          <a:latin typeface="Meiryo UI" panose="020B0604030504040204" pitchFamily="50" charset="-128"/>
                          <a:ea typeface="Meiryo UI" panose="020B0604030504040204" pitchFamily="50" charset="-128"/>
                        </a:rPr>
                        <a:t>FIRSTPICV6</a:t>
                      </a:r>
                      <a:r>
                        <a:rPr kumimoji="1" lang="ja-JP" altLang="en-US" sz="1400" dirty="0" smtClean="0">
                          <a:latin typeface="Meiryo UI" panose="020B0604030504040204" pitchFamily="50" charset="-128"/>
                          <a:ea typeface="Meiryo UI" panose="020B0604030504040204" pitchFamily="50" charset="-128"/>
                        </a:rPr>
                        <a:t>トレーニングセット</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（マイコン実習）</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\332,640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59769794"/>
                  </a:ext>
                </a:extLst>
              </a:tr>
              <a:tr h="288000">
                <a:tc>
                  <a:txBody>
                    <a:bodyPr/>
                    <a:lstStyle/>
                    <a:p>
                      <a:r>
                        <a:rPr kumimoji="1" lang="ja-JP" altLang="en-US" sz="1400" dirty="0" smtClean="0">
                          <a:latin typeface="Meiryo UI" panose="020B0604030504040204" pitchFamily="50" charset="-128"/>
                          <a:ea typeface="Meiryo UI" panose="020B0604030504040204" pitchFamily="50" charset="-128"/>
                        </a:rPr>
                        <a:t>レーザー加工機</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\4,994,000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03347965"/>
                  </a:ext>
                </a:extLst>
              </a:tr>
              <a:tr h="152400">
                <a:tc>
                  <a:txBody>
                    <a:bodyPr/>
                    <a:lstStyle/>
                    <a:p>
                      <a:r>
                        <a:rPr kumimoji="1" lang="zh-TW" altLang="en-US" sz="1400" b="1" dirty="0" smtClean="0">
                          <a:latin typeface="Meiryo UI" panose="020B0604030504040204" pitchFamily="50" charset="-128"/>
                          <a:ea typeface="Meiryo UI" panose="020B0604030504040204" pitchFamily="50" charset="-128"/>
                        </a:rPr>
                        <a:t>交流</a:t>
                      </a:r>
                      <a:r>
                        <a:rPr kumimoji="1" lang="ja-JP" altLang="en-US" sz="1400" b="1" dirty="0" smtClean="0">
                          <a:latin typeface="Meiryo UI" panose="020B0604030504040204" pitchFamily="50" charset="-128"/>
                          <a:ea typeface="Meiryo UI" panose="020B0604030504040204" pitchFamily="50" charset="-128"/>
                        </a:rPr>
                        <a:t>アーク</a:t>
                      </a:r>
                      <a:r>
                        <a:rPr kumimoji="1" lang="zh-TW" altLang="en-US" sz="1400" b="1" dirty="0" smtClean="0">
                          <a:latin typeface="Meiryo UI" panose="020B0604030504040204" pitchFamily="50" charset="-128"/>
                          <a:ea typeface="Meiryo UI" panose="020B0604030504040204" pitchFamily="50" charset="-128"/>
                        </a:rPr>
                        <a:t>溶接機</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1" dirty="0" smtClean="0">
                          <a:latin typeface="Meiryo UI" panose="020B0604030504040204" pitchFamily="50" charset="-128"/>
                          <a:ea typeface="Meiryo UI" panose="020B0604030504040204" pitchFamily="50" charset="-128"/>
                        </a:rPr>
                        <a:t>\1,481,040</a:t>
                      </a:r>
                      <a:endParaRPr kumimoji="1" lang="ja-JP" altLang="en-US" sz="14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3675771"/>
                  </a:ext>
                </a:extLst>
              </a:tr>
              <a:tr h="152400">
                <a:tc>
                  <a:txBody>
                    <a:bodyPr/>
                    <a:lstStyle/>
                    <a:p>
                      <a:r>
                        <a:rPr kumimoji="1" lang="ja-JP" altLang="en-US" sz="1400" dirty="0" smtClean="0">
                          <a:latin typeface="Meiryo UI" panose="020B0604030504040204" pitchFamily="50" charset="-128"/>
                          <a:ea typeface="Meiryo UI" panose="020B0604030504040204" pitchFamily="50" charset="-128"/>
                        </a:rPr>
                        <a:t>デジタルオシロスコープ</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\3,168,000</a:t>
                      </a:r>
                    </a:p>
                  </a:txBody>
                  <a:tcPr/>
                </a:tc>
                <a:extLst>
                  <a:ext uri="{0D108BD9-81ED-4DB2-BD59-A6C34878D82A}">
                    <a16:rowId xmlns:a16="http://schemas.microsoft.com/office/drawing/2014/main" val="425189280"/>
                  </a:ext>
                </a:extLst>
              </a:tr>
              <a:tr h="203200">
                <a:tc>
                  <a:txBody>
                    <a:bodyPr/>
                    <a:lstStyle/>
                    <a:p>
                      <a:r>
                        <a:rPr kumimoji="1" lang="ja-JP" altLang="en-US" sz="1400" dirty="0" smtClean="0">
                          <a:latin typeface="Meiryo UI" panose="020B0604030504040204" pitchFamily="50" charset="-128"/>
                          <a:ea typeface="Meiryo UI" panose="020B0604030504040204" pitchFamily="50" charset="-128"/>
                        </a:rPr>
                        <a:t>自動一面かんな盤</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\3,918,200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40145994"/>
                  </a:ext>
                </a:extLst>
              </a:tr>
              <a:tr h="0">
                <a:tc>
                  <a:txBody>
                    <a:bodyPr/>
                    <a:lstStyle/>
                    <a:p>
                      <a:r>
                        <a:rPr kumimoji="1" lang="ja-JP" altLang="en-US" sz="1400" b="1" dirty="0" smtClean="0">
                          <a:latin typeface="Meiryo UI" panose="020B0604030504040204" pitchFamily="50" charset="-128"/>
                          <a:ea typeface="Meiryo UI" panose="020B0604030504040204" pitchFamily="50" charset="-128"/>
                        </a:rPr>
                        <a:t>コンクリート空気量測定器</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1" dirty="0" smtClean="0">
                          <a:latin typeface="Meiryo UI" panose="020B0604030504040204" pitchFamily="50" charset="-128"/>
                          <a:ea typeface="Meiryo UI" panose="020B0604030504040204" pitchFamily="50" charset="-128"/>
                        </a:rPr>
                        <a:t>\440,000</a:t>
                      </a:r>
                    </a:p>
                  </a:txBody>
                  <a:tcPr/>
                </a:tc>
                <a:extLst>
                  <a:ext uri="{0D108BD9-81ED-4DB2-BD59-A6C34878D82A}">
                    <a16:rowId xmlns:a16="http://schemas.microsoft.com/office/drawing/2014/main" val="1277791778"/>
                  </a:ext>
                </a:extLst>
              </a:tr>
              <a:tr h="203200">
                <a:tc>
                  <a:txBody>
                    <a:bodyPr/>
                    <a:lstStyle/>
                    <a:p>
                      <a:r>
                        <a:rPr kumimoji="1" lang="ja-JP" altLang="en-US" sz="1400" dirty="0" smtClean="0">
                          <a:latin typeface="Meiryo UI" panose="020B0604030504040204" pitchFamily="50" charset="-128"/>
                          <a:ea typeface="Meiryo UI" panose="020B0604030504040204" pitchFamily="50" charset="-128"/>
                        </a:rPr>
                        <a:t>プログラム作成用パソコン</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\978,329</a:t>
                      </a:r>
                    </a:p>
                  </a:txBody>
                  <a:tcPr/>
                </a:tc>
                <a:extLst>
                  <a:ext uri="{0D108BD9-81ED-4DB2-BD59-A6C34878D82A}">
                    <a16:rowId xmlns:a16="http://schemas.microsoft.com/office/drawing/2014/main" val="1362857200"/>
                  </a:ext>
                </a:extLst>
              </a:tr>
              <a:tr h="0">
                <a:tc>
                  <a:txBody>
                    <a:bodyPr/>
                    <a:lstStyle/>
                    <a:p>
                      <a:r>
                        <a:rPr kumimoji="1" lang="ja-JP" altLang="en-US" sz="1400" dirty="0" smtClean="0">
                          <a:latin typeface="Meiryo UI" panose="020B0604030504040204" pitchFamily="50" charset="-128"/>
                          <a:ea typeface="Meiryo UI" panose="020B0604030504040204" pitchFamily="50" charset="-128"/>
                        </a:rPr>
                        <a:t>メカトロ実習基本システム</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\558,800</a:t>
                      </a:r>
                    </a:p>
                  </a:txBody>
                  <a:tcPr/>
                </a:tc>
                <a:extLst>
                  <a:ext uri="{0D108BD9-81ED-4DB2-BD59-A6C34878D82A}">
                    <a16:rowId xmlns:a16="http://schemas.microsoft.com/office/drawing/2014/main" val="241419842"/>
                  </a:ext>
                </a:extLst>
              </a:tr>
              <a:tr h="203200">
                <a:tc>
                  <a:txBody>
                    <a:bodyPr/>
                    <a:lstStyle/>
                    <a:p>
                      <a:r>
                        <a:rPr kumimoji="1" lang="ja-JP" altLang="en-US" sz="1400" dirty="0" smtClean="0">
                          <a:latin typeface="Meiryo UI" panose="020B0604030504040204" pitchFamily="50" charset="-128"/>
                          <a:ea typeface="Meiryo UI" panose="020B0604030504040204" pitchFamily="50" charset="-128"/>
                        </a:rPr>
                        <a:t>マイコン制御ロボット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\630,000</a:t>
                      </a:r>
                    </a:p>
                  </a:txBody>
                  <a:tcPr/>
                </a:tc>
                <a:extLst>
                  <a:ext uri="{0D108BD9-81ED-4DB2-BD59-A6C34878D82A}">
                    <a16:rowId xmlns:a16="http://schemas.microsoft.com/office/drawing/2014/main" val="540402656"/>
                  </a:ext>
                </a:extLst>
              </a:tr>
              <a:tr h="0">
                <a:tc>
                  <a:txBody>
                    <a:bodyPr/>
                    <a:lstStyle/>
                    <a:p>
                      <a:r>
                        <a:rPr kumimoji="1" lang="ja-JP" altLang="en-US" sz="1400" dirty="0" smtClean="0">
                          <a:latin typeface="Meiryo UI" panose="020B0604030504040204" pitchFamily="50" charset="-128"/>
                          <a:ea typeface="Meiryo UI" panose="020B0604030504040204" pitchFamily="50" charset="-128"/>
                        </a:rPr>
                        <a:t>カートリッジ純水器標準セット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\190,190</a:t>
                      </a:r>
                    </a:p>
                  </a:txBody>
                  <a:tcPr/>
                </a:tc>
                <a:extLst>
                  <a:ext uri="{0D108BD9-81ED-4DB2-BD59-A6C34878D82A}">
                    <a16:rowId xmlns:a16="http://schemas.microsoft.com/office/drawing/2014/main" val="704190275"/>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048918135"/>
              </p:ext>
            </p:extLst>
          </p:nvPr>
        </p:nvGraphicFramePr>
        <p:xfrm>
          <a:off x="8185560" y="1731069"/>
          <a:ext cx="3852000" cy="48768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47927381"/>
                    </a:ext>
                  </a:extLst>
                </a:gridCol>
                <a:gridCol w="1332000">
                  <a:extLst>
                    <a:ext uri="{9D8B030D-6E8A-4147-A177-3AD203B41FA5}">
                      <a16:colId xmlns:a16="http://schemas.microsoft.com/office/drawing/2014/main" val="1889587574"/>
                    </a:ext>
                  </a:extLst>
                </a:gridCol>
              </a:tblGrid>
              <a:tr h="288000">
                <a:tc>
                  <a:txBody>
                    <a:bodyPr/>
                    <a:lstStyle/>
                    <a:p>
                      <a:pPr algn="ctr"/>
                      <a:r>
                        <a:rPr kumimoji="1" lang="ja-JP" altLang="en-US" sz="1400" dirty="0" smtClean="0">
                          <a:latin typeface="Meiryo UI" panose="020B0604030504040204" pitchFamily="50" charset="-128"/>
                          <a:ea typeface="Meiryo UI" panose="020B0604030504040204" pitchFamily="50" charset="-128"/>
                        </a:rPr>
                        <a:t>整備希望設備</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見積金額</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31430794"/>
                  </a:ext>
                </a:extLst>
              </a:tr>
              <a:tr h="152400">
                <a:tc>
                  <a:txBody>
                    <a:bodyPr/>
                    <a:lstStyle/>
                    <a:p>
                      <a:r>
                        <a:rPr kumimoji="1" lang="ja-JP" altLang="en-US" sz="1400" b="1" dirty="0" smtClean="0">
                          <a:latin typeface="Meiryo UI" panose="020B0604030504040204" pitchFamily="50" charset="-128"/>
                          <a:ea typeface="Meiryo UI" panose="020B0604030504040204" pitchFamily="50" charset="-128"/>
                        </a:rPr>
                        <a:t>マシンバイス</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1" dirty="0" smtClean="0">
                          <a:latin typeface="Meiryo UI" panose="020B0604030504040204" pitchFamily="50" charset="-128"/>
                          <a:ea typeface="Meiryo UI" panose="020B0604030504040204" pitchFamily="50" charset="-128"/>
                        </a:rPr>
                        <a:t>\150,700</a:t>
                      </a:r>
                      <a:endParaRPr kumimoji="1" lang="ja-JP" altLang="en-US" sz="14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96477905"/>
                  </a:ext>
                </a:extLst>
              </a:tr>
              <a:tr h="152400">
                <a:tc>
                  <a:txBody>
                    <a:bodyPr/>
                    <a:lstStyle/>
                    <a:p>
                      <a:r>
                        <a:rPr kumimoji="1" lang="ja-JP" altLang="en-US" sz="1400" b="0" dirty="0" smtClean="0">
                          <a:latin typeface="Meiryo UI" panose="020B0604030504040204" pitchFamily="50" charset="-128"/>
                          <a:ea typeface="Meiryo UI" panose="020B0604030504040204" pitchFamily="50" charset="-128"/>
                        </a:rPr>
                        <a:t>マシンバイス</a:t>
                      </a:r>
                      <a:endParaRPr kumimoji="1" lang="ja-JP" altLang="en-US" sz="1400" b="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0" dirty="0" smtClean="0">
                          <a:latin typeface="Meiryo UI" panose="020B0604030504040204" pitchFamily="50" charset="-128"/>
                          <a:ea typeface="Meiryo UI" panose="020B0604030504040204" pitchFamily="50" charset="-128"/>
                        </a:rPr>
                        <a:t>\840,000</a:t>
                      </a:r>
                      <a:endParaRPr kumimoji="1" lang="ja-JP" altLang="en-US" sz="14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95564018"/>
                  </a:ext>
                </a:extLst>
              </a:tr>
              <a:tr h="288000">
                <a:tc>
                  <a:txBody>
                    <a:bodyPr/>
                    <a:lstStyle/>
                    <a:p>
                      <a:r>
                        <a:rPr kumimoji="1" lang="ja-JP" altLang="en-US" sz="1400" dirty="0" smtClean="0">
                          <a:latin typeface="Meiryo UI" panose="020B0604030504040204" pitchFamily="50" charset="-128"/>
                          <a:ea typeface="Meiryo UI" panose="020B0604030504040204" pitchFamily="50" charset="-128"/>
                        </a:rPr>
                        <a:t>ポータブルマルチ水質計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\177,650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65280951"/>
                  </a:ext>
                </a:extLst>
              </a:tr>
              <a:tr h="288000">
                <a:tc>
                  <a:txBody>
                    <a:bodyPr/>
                    <a:lstStyle/>
                    <a:p>
                      <a:r>
                        <a:rPr kumimoji="1" lang="ja-JP" altLang="en-US" sz="1400" dirty="0" smtClean="0">
                          <a:latin typeface="Meiryo UI" panose="020B0604030504040204" pitchFamily="50" charset="-128"/>
                          <a:ea typeface="Meiryo UI" panose="020B0604030504040204" pitchFamily="50" charset="-128"/>
                        </a:rPr>
                        <a:t>集塵装置付き両頭グラインダー</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\540,100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87508694"/>
                  </a:ext>
                </a:extLst>
              </a:tr>
              <a:tr h="288000">
                <a:tc>
                  <a:txBody>
                    <a:bodyPr/>
                    <a:lstStyle/>
                    <a:p>
                      <a:r>
                        <a:rPr kumimoji="1" lang="ja-JP" altLang="en-US" sz="1400" dirty="0" smtClean="0">
                          <a:latin typeface="Meiryo UI" panose="020B0604030504040204" pitchFamily="50" charset="-128"/>
                          <a:ea typeface="Meiryo UI" panose="020B0604030504040204" pitchFamily="50" charset="-128"/>
                        </a:rPr>
                        <a:t>ラボ用オートクレーブ</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\638,000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59769794"/>
                  </a:ext>
                </a:extLst>
              </a:tr>
              <a:tr h="288000">
                <a:tc>
                  <a:txBody>
                    <a:bodyPr/>
                    <a:lstStyle/>
                    <a:p>
                      <a:r>
                        <a:rPr kumimoji="1" lang="ja-JP" altLang="en-US" sz="1400" dirty="0" smtClean="0">
                          <a:latin typeface="Meiryo UI" panose="020B0604030504040204" pitchFamily="50" charset="-128"/>
                          <a:ea typeface="Meiryo UI" panose="020B0604030504040204" pitchFamily="50" charset="-128"/>
                        </a:rPr>
                        <a:t>キューブアイスメーカー</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\445,500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03347965"/>
                  </a:ext>
                </a:extLst>
              </a:tr>
              <a:tr h="152400">
                <a:tc>
                  <a:txBody>
                    <a:bodyPr/>
                    <a:lstStyle/>
                    <a:p>
                      <a:r>
                        <a:rPr kumimoji="1" lang="ja-JP" altLang="en-US" sz="1400" dirty="0" smtClean="0">
                          <a:latin typeface="Meiryo UI" panose="020B0604030504040204" pitchFamily="50" charset="-128"/>
                          <a:ea typeface="Meiryo UI" panose="020B0604030504040204" pitchFamily="50" charset="-128"/>
                        </a:rPr>
                        <a:t>赤外線ヒーター</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\214,500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3675771"/>
                  </a:ext>
                </a:extLst>
              </a:tr>
              <a:tr h="152400">
                <a:tc>
                  <a:txBody>
                    <a:bodyPr/>
                    <a:lstStyle/>
                    <a:p>
                      <a:r>
                        <a:rPr kumimoji="1" lang="ja-JP" altLang="en-US" sz="1400" b="1" dirty="0" smtClean="0">
                          <a:latin typeface="Meiryo UI" panose="020B0604030504040204" pitchFamily="50" charset="-128"/>
                          <a:ea typeface="Meiryo UI" panose="020B0604030504040204" pitchFamily="50" charset="-128"/>
                        </a:rPr>
                        <a:t>パネルソー</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1" dirty="0" smtClean="0">
                          <a:latin typeface="Meiryo UI" panose="020B0604030504040204" pitchFamily="50" charset="-128"/>
                          <a:ea typeface="Meiryo UI" panose="020B0604030504040204" pitchFamily="50" charset="-128"/>
                        </a:rPr>
                        <a:t>\688,858</a:t>
                      </a:r>
                    </a:p>
                  </a:txBody>
                  <a:tcPr/>
                </a:tc>
                <a:extLst>
                  <a:ext uri="{0D108BD9-81ED-4DB2-BD59-A6C34878D82A}">
                    <a16:rowId xmlns:a16="http://schemas.microsoft.com/office/drawing/2014/main" val="425189280"/>
                  </a:ext>
                </a:extLst>
              </a:tr>
              <a:tr h="203200">
                <a:tc>
                  <a:txBody>
                    <a:bodyPr/>
                    <a:lstStyle/>
                    <a:p>
                      <a:r>
                        <a:rPr kumimoji="1" lang="ja-JP" altLang="en-US" sz="1400" dirty="0" smtClean="0">
                          <a:latin typeface="Meiryo UI" panose="020B0604030504040204" pitchFamily="50" charset="-128"/>
                          <a:ea typeface="Meiryo UI" panose="020B0604030504040204" pitchFamily="50" charset="-128"/>
                        </a:rPr>
                        <a:t>デジタルマルチメータ</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\930,600</a:t>
                      </a:r>
                    </a:p>
                  </a:txBody>
                  <a:tcPr/>
                </a:tc>
                <a:extLst>
                  <a:ext uri="{0D108BD9-81ED-4DB2-BD59-A6C34878D82A}">
                    <a16:rowId xmlns:a16="http://schemas.microsoft.com/office/drawing/2014/main" val="1140145994"/>
                  </a:ext>
                </a:extLst>
              </a:tr>
              <a:tr h="0">
                <a:tc>
                  <a:txBody>
                    <a:bodyPr/>
                    <a:lstStyle/>
                    <a:p>
                      <a:r>
                        <a:rPr kumimoji="1" lang="ja-JP" altLang="en-US" sz="1400" dirty="0" smtClean="0">
                          <a:latin typeface="Meiryo UI" panose="020B0604030504040204" pitchFamily="50" charset="-128"/>
                          <a:ea typeface="Meiryo UI" panose="020B0604030504040204" pitchFamily="50" charset="-128"/>
                        </a:rPr>
                        <a:t>負荷抵抗器</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\198,000</a:t>
                      </a:r>
                    </a:p>
                  </a:txBody>
                  <a:tcPr/>
                </a:tc>
                <a:extLst>
                  <a:ext uri="{0D108BD9-81ED-4DB2-BD59-A6C34878D82A}">
                    <a16:rowId xmlns:a16="http://schemas.microsoft.com/office/drawing/2014/main" val="1277791778"/>
                  </a:ext>
                </a:extLst>
              </a:tr>
              <a:tr h="243840">
                <a:tc>
                  <a:txBody>
                    <a:bodyPr/>
                    <a:lstStyle/>
                    <a:p>
                      <a:r>
                        <a:rPr kumimoji="1" lang="en-US" altLang="ja-JP" sz="1400" b="1" dirty="0" smtClean="0">
                          <a:latin typeface="Meiryo UI" panose="020B0604030504040204" pitchFamily="50" charset="-128"/>
                          <a:ea typeface="Meiryo UI" panose="020B0604030504040204" pitchFamily="50" charset="-128"/>
                        </a:rPr>
                        <a:t>CAD/CAM</a:t>
                      </a:r>
                      <a:r>
                        <a:rPr kumimoji="1" lang="ja-JP" altLang="en-US" sz="1400" b="1" dirty="0" smtClean="0">
                          <a:latin typeface="Meiryo UI" panose="020B0604030504040204" pitchFamily="50" charset="-128"/>
                          <a:ea typeface="Meiryo UI" panose="020B0604030504040204" pitchFamily="50" charset="-128"/>
                        </a:rPr>
                        <a:t>システム</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1" dirty="0" smtClean="0">
                          <a:latin typeface="Meiryo UI" panose="020B0604030504040204" pitchFamily="50" charset="-128"/>
                          <a:ea typeface="Meiryo UI" panose="020B0604030504040204" pitchFamily="50" charset="-128"/>
                        </a:rPr>
                        <a:t>\422,400</a:t>
                      </a:r>
                    </a:p>
                  </a:txBody>
                  <a:tcPr/>
                </a:tc>
                <a:extLst>
                  <a:ext uri="{0D108BD9-81ED-4DB2-BD59-A6C34878D82A}">
                    <a16:rowId xmlns:a16="http://schemas.microsoft.com/office/drawing/2014/main" val="2074161957"/>
                  </a:ext>
                </a:extLst>
              </a:tr>
              <a:tr h="182880">
                <a:tc>
                  <a:txBody>
                    <a:bodyPr/>
                    <a:lstStyle/>
                    <a:p>
                      <a:r>
                        <a:rPr kumimoji="1" lang="ja-JP" altLang="en-US" sz="1400" b="1" dirty="0" smtClean="0">
                          <a:latin typeface="Meiryo UI" panose="020B0604030504040204" pitchFamily="50" charset="-128"/>
                          <a:ea typeface="Meiryo UI" panose="020B0604030504040204" pitchFamily="50" charset="-128"/>
                        </a:rPr>
                        <a:t>グラインダー</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1" dirty="0" smtClean="0">
                          <a:latin typeface="Meiryo UI" panose="020B0604030504040204" pitchFamily="50" charset="-128"/>
                          <a:ea typeface="Meiryo UI" panose="020B0604030504040204" pitchFamily="50" charset="-128"/>
                        </a:rPr>
                        <a:t>\393,965</a:t>
                      </a:r>
                    </a:p>
                  </a:txBody>
                  <a:tcPr/>
                </a:tc>
                <a:extLst>
                  <a:ext uri="{0D108BD9-81ED-4DB2-BD59-A6C34878D82A}">
                    <a16:rowId xmlns:a16="http://schemas.microsoft.com/office/drawing/2014/main" val="844333727"/>
                  </a:ext>
                </a:extLst>
              </a:tr>
              <a:tr h="121920">
                <a:tc>
                  <a:txBody>
                    <a:bodyPr/>
                    <a:lstStyle/>
                    <a:p>
                      <a:r>
                        <a:rPr kumimoji="1" lang="ja-JP" altLang="en-US" sz="1400" b="1" dirty="0" smtClean="0">
                          <a:latin typeface="Meiryo UI" panose="020B0604030504040204" pitchFamily="50" charset="-128"/>
                          <a:ea typeface="Meiryo UI" panose="020B0604030504040204" pitchFamily="50" charset="-128"/>
                        </a:rPr>
                        <a:t>バーラック</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1" dirty="0" smtClean="0">
                          <a:latin typeface="Meiryo UI" panose="020B0604030504040204" pitchFamily="50" charset="-128"/>
                          <a:ea typeface="Meiryo UI" panose="020B0604030504040204" pitchFamily="50" charset="-128"/>
                        </a:rPr>
                        <a:t>\200,970</a:t>
                      </a:r>
                    </a:p>
                  </a:txBody>
                  <a:tcPr/>
                </a:tc>
                <a:extLst>
                  <a:ext uri="{0D108BD9-81ED-4DB2-BD59-A6C34878D82A}">
                    <a16:rowId xmlns:a16="http://schemas.microsoft.com/office/drawing/2014/main" val="706226262"/>
                  </a:ext>
                </a:extLst>
              </a:tr>
              <a:tr h="152400">
                <a:tc>
                  <a:txBody>
                    <a:bodyPr/>
                    <a:lstStyle/>
                    <a:p>
                      <a:r>
                        <a:rPr kumimoji="1" lang="ja-JP" altLang="en-US" sz="1400" b="1" dirty="0" smtClean="0">
                          <a:latin typeface="Meiryo UI" panose="020B0604030504040204" pitchFamily="50" charset="-128"/>
                          <a:ea typeface="Meiryo UI" panose="020B0604030504040204" pitchFamily="50" charset="-128"/>
                        </a:rPr>
                        <a:t>大判フルカラープリンタスキャナ</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1" dirty="0" smtClean="0">
                          <a:latin typeface="Meiryo UI" panose="020B0604030504040204" pitchFamily="50" charset="-128"/>
                          <a:ea typeface="Meiryo UI" panose="020B0604030504040204" pitchFamily="50" charset="-128"/>
                        </a:rPr>
                        <a:t>\551,980</a:t>
                      </a:r>
                    </a:p>
                  </a:txBody>
                  <a:tcPr/>
                </a:tc>
                <a:extLst>
                  <a:ext uri="{0D108BD9-81ED-4DB2-BD59-A6C34878D82A}">
                    <a16:rowId xmlns:a16="http://schemas.microsoft.com/office/drawing/2014/main" val="432708108"/>
                  </a:ext>
                </a:extLst>
              </a:tr>
              <a:tr h="152400">
                <a:tc>
                  <a:txBody>
                    <a:bodyPr/>
                    <a:lstStyle/>
                    <a:p>
                      <a:r>
                        <a:rPr kumimoji="1" lang="ja-JP" altLang="en-US" sz="1400" b="1" dirty="0" smtClean="0">
                          <a:latin typeface="Meiryo UI" panose="020B0604030504040204" pitchFamily="50" charset="-128"/>
                          <a:ea typeface="Meiryo UI" panose="020B0604030504040204" pitchFamily="50" charset="-128"/>
                        </a:rPr>
                        <a:t>電子黒板プロジェクター</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1" dirty="0" smtClean="0">
                          <a:latin typeface="Meiryo UI" panose="020B0604030504040204" pitchFamily="50" charset="-128"/>
                          <a:ea typeface="Meiryo UI" panose="020B0604030504040204" pitchFamily="50" charset="-128"/>
                        </a:rPr>
                        <a:t>\515,900</a:t>
                      </a:r>
                    </a:p>
                  </a:txBody>
                  <a:tcPr/>
                </a:tc>
                <a:extLst>
                  <a:ext uri="{0D108BD9-81ED-4DB2-BD59-A6C34878D82A}">
                    <a16:rowId xmlns:a16="http://schemas.microsoft.com/office/drawing/2014/main" val="2393558886"/>
                  </a:ext>
                </a:extLst>
              </a:tr>
            </a:tbl>
          </a:graphicData>
        </a:graphic>
      </p:graphicFrame>
      <p:sp>
        <p:nvSpPr>
          <p:cNvPr id="13" name="正方形/長方形 12"/>
          <p:cNvSpPr/>
          <p:nvPr/>
        </p:nvSpPr>
        <p:spPr>
          <a:xfrm>
            <a:off x="8185560" y="6603608"/>
            <a:ext cx="1944763" cy="261610"/>
          </a:xfrm>
          <a:prstGeom prst="rect">
            <a:avLst/>
          </a:prstGeom>
        </p:spPr>
        <p:txBody>
          <a:bodyPr wrap="none">
            <a:spAutoFit/>
          </a:bodyPr>
          <a:lstStyle/>
          <a:p>
            <a:pPr lvl="0" algn="ctr" fontAlgn="ctr">
              <a:defRPr/>
            </a:pPr>
            <a:r>
              <a:rPr lang="en-US" altLang="ja-JP" sz="1100" b="1"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太字は令和</a:t>
            </a:r>
            <a:r>
              <a:rPr lang="en-US" altLang="ja-JP" sz="1100" b="1" dirty="0" smtClean="0">
                <a:latin typeface="Meiryo UI" panose="020B0604030504040204" pitchFamily="50" charset="-128"/>
                <a:ea typeface="Meiryo UI" panose="020B0604030504040204" pitchFamily="50" charset="-128"/>
              </a:rPr>
              <a:t>3</a:t>
            </a:r>
            <a:r>
              <a:rPr lang="ja-JP" altLang="en-US" sz="1100" b="1" dirty="0" smtClean="0">
                <a:latin typeface="Meiryo UI" panose="020B0604030504040204" pitchFamily="50" charset="-128"/>
                <a:ea typeface="Meiryo UI" panose="020B0604030504040204" pitchFamily="50" charset="-128"/>
              </a:rPr>
              <a:t>年度更新設備</a:t>
            </a:r>
            <a:endParaRPr lang="ja-JP" altLang="en-US" sz="11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8634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内閣府 に対する画像結果"/>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226" r="19930"/>
          <a:stretch/>
        </p:blipFill>
        <p:spPr bwMode="auto">
          <a:xfrm>
            <a:off x="7088412" y="1061540"/>
            <a:ext cx="663817" cy="7000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4397358"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４ー今後必要と考える教育内容（参考例）</a:t>
            </a:r>
            <a:endParaRPr lang="en-US" altLang="ja-JP" b="1" dirty="0" smtClean="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441607" y="5255606"/>
            <a:ext cx="9319790" cy="1477328"/>
          </a:xfrm>
          <a:prstGeom prst="rect">
            <a:avLst/>
          </a:prstGeom>
          <a:noFill/>
          <a:ln>
            <a:noFill/>
          </a:ln>
        </p:spPr>
        <p:txBody>
          <a:bodyPr wrap="square" rtlCol="0">
            <a:spAutoFit/>
          </a:bodyPr>
          <a:lstStyle/>
          <a:p>
            <a:pPr marL="180975" indent="-180975">
              <a:buFont typeface="Wingdings" pitchFamily="2" charset="2"/>
              <a:buChar char="Ø"/>
            </a:pPr>
            <a:r>
              <a:rPr lang="ja-JP" altLang="en-US" dirty="0">
                <a:latin typeface="Meiryo UI" panose="020B0604030504040204" pitchFamily="50" charset="-128"/>
                <a:ea typeface="Meiryo UI" panose="020B0604030504040204" pitchFamily="50" charset="-128"/>
              </a:rPr>
              <a:t>　高等学校・新学習指導要領　</a:t>
            </a:r>
            <a:r>
              <a:rPr lang="ja-JP" altLang="en-US" dirty="0" smtClean="0">
                <a:latin typeface="Meiryo UI" panose="020B0604030504040204" pitchFamily="50" charset="-128"/>
                <a:ea typeface="Meiryo UI" panose="020B0604030504040204" pitchFamily="50" charset="-128"/>
              </a:rPr>
              <a:t>第</a:t>
            </a:r>
            <a:r>
              <a:rPr lang="en-US" altLang="ja-JP" dirty="0" smtClean="0">
                <a:latin typeface="Meiryo UI" panose="020B0604030504040204" pitchFamily="50" charset="-128"/>
                <a:ea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rPr>
              <a:t>章　第１節</a:t>
            </a:r>
            <a:r>
              <a:rPr lang="ja-JP" altLang="en-US" dirty="0">
                <a:latin typeface="Meiryo UI" panose="020B0604030504040204" pitchFamily="50" charset="-128"/>
                <a:ea typeface="Meiryo UI" panose="020B0604030504040204" pitchFamily="50" charset="-128"/>
              </a:rPr>
              <a:t>「改訂の経緯及び基本方針</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     『</a:t>
            </a:r>
            <a:r>
              <a:rPr lang="ja-JP" altLang="en-US" b="1" u="sng" dirty="0">
                <a:latin typeface="Meiryo UI" panose="020B0604030504040204" pitchFamily="50" charset="-128"/>
                <a:ea typeface="Meiryo UI" panose="020B0604030504040204" pitchFamily="50" charset="-128"/>
              </a:rPr>
              <a:t>進化した 人工知能（</a:t>
            </a:r>
            <a:r>
              <a:rPr lang="en-US" altLang="ja-JP" b="1" u="sng" dirty="0">
                <a:latin typeface="Meiryo UI" panose="020B0604030504040204" pitchFamily="50" charset="-128"/>
                <a:ea typeface="Meiryo UI" panose="020B0604030504040204" pitchFamily="50" charset="-128"/>
              </a:rPr>
              <a:t>AI</a:t>
            </a:r>
            <a:r>
              <a:rPr lang="ja-JP" altLang="en-US" b="1" u="sng" dirty="0">
                <a:latin typeface="Meiryo UI" panose="020B0604030504040204" pitchFamily="50" charset="-128"/>
                <a:ea typeface="Meiryo UI" panose="020B0604030504040204" pitchFamily="50" charset="-128"/>
              </a:rPr>
              <a:t>）が様々な判断を</a:t>
            </a:r>
            <a:r>
              <a:rPr lang="ja-JP" altLang="en-US" b="1" u="sng" dirty="0" smtClean="0">
                <a:latin typeface="Meiryo UI" panose="020B0604030504040204" pitchFamily="50" charset="-128"/>
                <a:ea typeface="Meiryo UI" panose="020B0604030504040204" pitchFamily="50" charset="-128"/>
              </a:rPr>
              <a:t>行ったり</a:t>
            </a:r>
            <a:r>
              <a:rPr lang="ja-JP" altLang="en-US" b="1" u="sng" dirty="0">
                <a:latin typeface="Meiryo UI" panose="020B0604030504040204" pitchFamily="50" charset="-128"/>
                <a:ea typeface="Meiryo UI" panose="020B0604030504040204" pitchFamily="50" charset="-128"/>
              </a:rPr>
              <a:t>、</a:t>
            </a:r>
            <a:r>
              <a:rPr lang="ja-JP" altLang="en-US" b="1" u="sng" dirty="0" smtClean="0">
                <a:latin typeface="Meiryo UI" panose="020B0604030504040204" pitchFamily="50" charset="-128"/>
                <a:ea typeface="Meiryo UI" panose="020B0604030504040204" pitchFamily="50" charset="-128"/>
              </a:rPr>
              <a:t>身近</a:t>
            </a:r>
            <a:r>
              <a:rPr lang="ja-JP" altLang="en-US" b="1" u="sng" dirty="0">
                <a:latin typeface="Meiryo UI" panose="020B0604030504040204" pitchFamily="50" charset="-128"/>
                <a:ea typeface="Meiryo UI" panose="020B0604030504040204" pitchFamily="50" charset="-128"/>
              </a:rPr>
              <a:t>な物の働きがインターネット</a:t>
            </a:r>
            <a:r>
              <a:rPr lang="ja-JP" altLang="en-US" b="1" u="sng" dirty="0" smtClean="0">
                <a:latin typeface="Meiryo UI" panose="020B0604030504040204" pitchFamily="50" charset="-128"/>
                <a:ea typeface="Meiryo UI" panose="020B0604030504040204" pitchFamily="50" charset="-128"/>
              </a:rPr>
              <a:t>経由</a:t>
            </a:r>
            <a:endParaRPr lang="en-US" altLang="ja-JP" b="1" u="sng" dirty="0" smtClean="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a:t>
            </a:r>
            <a:r>
              <a:rPr lang="ja-JP" altLang="en-US" b="1" u="sng" dirty="0" smtClean="0">
                <a:latin typeface="Meiryo UI" panose="020B0604030504040204" pitchFamily="50" charset="-128"/>
                <a:ea typeface="Meiryo UI" panose="020B0604030504040204" pitchFamily="50" charset="-128"/>
              </a:rPr>
              <a:t>で</a:t>
            </a:r>
            <a:r>
              <a:rPr lang="ja-JP" altLang="en-US" b="1" u="sng" dirty="0">
                <a:latin typeface="Meiryo UI" panose="020B0604030504040204" pitchFamily="50" charset="-128"/>
                <a:ea typeface="Meiryo UI" panose="020B0604030504040204" pitchFamily="50" charset="-128"/>
              </a:rPr>
              <a:t>最適化</a:t>
            </a:r>
            <a:r>
              <a:rPr lang="ja-JP" altLang="en-US" b="1" u="sng" dirty="0" smtClean="0">
                <a:latin typeface="Meiryo UI" panose="020B0604030504040204" pitchFamily="50" charset="-128"/>
                <a:ea typeface="Meiryo UI" panose="020B0604030504040204" pitchFamily="50" charset="-128"/>
              </a:rPr>
              <a:t>される</a:t>
            </a:r>
            <a:r>
              <a:rPr lang="en-US" altLang="ja-JP" b="1" u="sng" dirty="0" err="1" smtClean="0">
                <a:latin typeface="Meiryo UI" panose="020B0604030504040204" pitchFamily="50" charset="-128"/>
                <a:ea typeface="Meiryo UI" panose="020B0604030504040204" pitchFamily="50" charset="-128"/>
              </a:rPr>
              <a:t>IoT</a:t>
            </a:r>
            <a:r>
              <a:rPr lang="ja-JP" altLang="en-US" dirty="0" smtClean="0">
                <a:latin typeface="Meiryo UI" panose="020B0604030504040204" pitchFamily="50" charset="-128"/>
                <a:ea typeface="Meiryo UI" panose="020B0604030504040204" pitchFamily="50" charset="-128"/>
              </a:rPr>
              <a:t>が</a:t>
            </a:r>
            <a:r>
              <a:rPr lang="ja-JP" altLang="en-US" dirty="0">
                <a:latin typeface="Meiryo UI" panose="020B0604030504040204" pitchFamily="50" charset="-128"/>
                <a:ea typeface="Meiryo UI" panose="020B0604030504040204" pitchFamily="50" charset="-128"/>
              </a:rPr>
              <a:t>広がったりする</a:t>
            </a:r>
            <a:r>
              <a:rPr lang="ja-JP" altLang="en-US" dirty="0" smtClean="0">
                <a:latin typeface="Meiryo UI" panose="020B0604030504040204" pitchFamily="50" charset="-128"/>
                <a:ea typeface="Meiryo UI" panose="020B0604030504040204" pitchFamily="50" charset="-128"/>
              </a:rPr>
              <a:t>など、</a:t>
            </a:r>
            <a:r>
              <a:rPr lang="en-US" altLang="ja-JP" dirty="0" smtClean="0">
                <a:latin typeface="Meiryo UI" panose="020B0604030504040204" pitchFamily="50" charset="-128"/>
                <a:ea typeface="Meiryo UI" panose="020B0604030504040204" pitchFamily="50" charset="-128"/>
              </a:rPr>
              <a:t>Society5.0</a:t>
            </a:r>
            <a:r>
              <a:rPr lang="ja-JP" altLang="en-US" dirty="0">
                <a:latin typeface="Meiryo UI" panose="020B0604030504040204" pitchFamily="50" charset="-128"/>
                <a:ea typeface="Meiryo UI" panose="020B0604030504040204" pitchFamily="50" charset="-128"/>
              </a:rPr>
              <a:t>とも呼ばれる新たな時代の到来</a:t>
            </a:r>
            <a:r>
              <a:rPr lang="ja-JP" altLang="en-US" dirty="0" smtClean="0">
                <a:latin typeface="Meiryo UI" panose="020B0604030504040204" pitchFamily="50" charset="-128"/>
                <a:ea typeface="Meiryo UI" panose="020B0604030504040204" pitchFamily="50" charset="-128"/>
              </a:rPr>
              <a:t>が、社会や</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生活</a:t>
            </a:r>
            <a:r>
              <a:rPr lang="ja-JP" altLang="en-US" dirty="0">
                <a:latin typeface="Meiryo UI" panose="020B0604030504040204" pitchFamily="50" charset="-128"/>
                <a:ea typeface="Meiryo UI" panose="020B0604030504040204" pitchFamily="50" charset="-128"/>
              </a:rPr>
              <a:t>を大きく変えて</a:t>
            </a:r>
            <a:r>
              <a:rPr lang="ja-JP" altLang="en-US" dirty="0" smtClean="0">
                <a:latin typeface="Meiryo UI" panose="020B0604030504040204" pitchFamily="50" charset="-128"/>
                <a:ea typeface="Meiryo UI" panose="020B0604030504040204" pitchFamily="50" charset="-128"/>
              </a:rPr>
              <a:t>いくと</a:t>
            </a:r>
            <a:r>
              <a:rPr lang="ja-JP" altLang="en-US" dirty="0">
                <a:latin typeface="Meiryo UI" panose="020B0604030504040204" pitchFamily="50" charset="-128"/>
                <a:ea typeface="Meiryo UI" panose="020B0604030504040204" pitchFamily="50" charset="-128"/>
              </a:rPr>
              <a:t>の予測もなされている</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中略</a:t>
            </a:r>
            <a:r>
              <a:rPr lang="ja-JP" altLang="en-US" dirty="0" smtClean="0">
                <a:latin typeface="Meiryo UI" panose="020B0604030504040204" pitchFamily="50" charset="-128"/>
                <a:ea typeface="Meiryo UI" panose="020B0604030504040204" pitchFamily="50" charset="-128"/>
              </a:rPr>
              <a:t>）　この</a:t>
            </a:r>
            <a:r>
              <a:rPr lang="ja-JP" altLang="en-US" dirty="0">
                <a:latin typeface="Meiryo UI" panose="020B0604030504040204" pitchFamily="50" charset="-128"/>
                <a:ea typeface="Meiryo UI" panose="020B0604030504040204" pitchFamily="50" charset="-128"/>
              </a:rPr>
              <a:t>ような時代に</a:t>
            </a:r>
            <a:r>
              <a:rPr lang="ja-JP" altLang="en-US" dirty="0" smtClean="0">
                <a:latin typeface="Meiryo UI" panose="020B0604030504040204" pitchFamily="50" charset="-128"/>
                <a:ea typeface="Meiryo UI" panose="020B0604030504040204" pitchFamily="50" charset="-128"/>
              </a:rPr>
              <a:t>あって、学校</a:t>
            </a:r>
            <a:r>
              <a:rPr lang="ja-JP" altLang="en-US" dirty="0">
                <a:latin typeface="Meiryo UI" panose="020B0604030504040204" pitchFamily="50" charset="-128"/>
                <a:ea typeface="Meiryo UI" panose="020B0604030504040204" pitchFamily="50" charset="-128"/>
              </a:rPr>
              <a:t>教育</a:t>
            </a:r>
            <a:r>
              <a:rPr lang="ja-JP" altLang="en-US" dirty="0" smtClean="0">
                <a:latin typeface="Meiryo UI" panose="020B0604030504040204" pitchFamily="50" charset="-128"/>
                <a:ea typeface="Meiryo UI" panose="020B0604030504040204" pitchFamily="50" charset="-128"/>
              </a:rPr>
              <a:t>に</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は、子供</a:t>
            </a:r>
            <a:r>
              <a:rPr lang="ja-JP" altLang="en-US" dirty="0">
                <a:latin typeface="Meiryo UI" panose="020B0604030504040204" pitchFamily="50" charset="-128"/>
                <a:ea typeface="Meiryo UI" panose="020B0604030504040204" pitchFamily="50" charset="-128"/>
              </a:rPr>
              <a:t>たちが様々な変化に</a:t>
            </a:r>
            <a:r>
              <a:rPr lang="ja-JP" altLang="en-US" dirty="0" smtClean="0">
                <a:latin typeface="Meiryo UI" panose="020B0604030504040204" pitchFamily="50" charset="-128"/>
                <a:ea typeface="Meiryo UI" panose="020B0604030504040204" pitchFamily="50" charset="-128"/>
              </a:rPr>
              <a:t>積極的</a:t>
            </a:r>
            <a:r>
              <a:rPr lang="ja-JP" altLang="en-US" dirty="0">
                <a:latin typeface="Meiryo UI" panose="020B0604030504040204" pitchFamily="50" charset="-128"/>
                <a:ea typeface="Meiryo UI" panose="020B0604030504040204" pitchFamily="50" charset="-128"/>
              </a:rPr>
              <a:t>に</a:t>
            </a:r>
            <a:r>
              <a:rPr lang="ja-JP" altLang="en-US" dirty="0" smtClean="0">
                <a:latin typeface="Meiryo UI" panose="020B0604030504040204" pitchFamily="50" charset="-128"/>
                <a:ea typeface="Meiryo UI" panose="020B0604030504040204" pitchFamily="50" charset="-128"/>
              </a:rPr>
              <a:t>向き合い、</a:t>
            </a:r>
            <a:r>
              <a:rPr lang="ja-JP" altLang="en-US" b="1" u="sng" dirty="0" smtClean="0">
                <a:latin typeface="Meiryo UI" panose="020B0604030504040204" pitchFamily="50" charset="-128"/>
                <a:ea typeface="Meiryo UI" panose="020B0604030504040204" pitchFamily="50" charset="-128"/>
              </a:rPr>
              <a:t>他者</a:t>
            </a:r>
            <a:r>
              <a:rPr lang="ja-JP" altLang="en-US" b="1" u="sng" dirty="0">
                <a:latin typeface="Meiryo UI" panose="020B0604030504040204" pitchFamily="50" charset="-128"/>
                <a:ea typeface="Meiryo UI" panose="020B0604030504040204" pitchFamily="50" charset="-128"/>
              </a:rPr>
              <a:t>と協働して課題を</a:t>
            </a:r>
            <a:r>
              <a:rPr lang="ja-JP" altLang="en-US" b="1" u="sng" dirty="0" smtClean="0">
                <a:latin typeface="Meiryo UI" panose="020B0604030504040204" pitchFamily="50" charset="-128"/>
                <a:ea typeface="Meiryo UI" panose="020B0604030504040204" pitchFamily="50" charset="-128"/>
              </a:rPr>
              <a:t>解決して</a:t>
            </a:r>
            <a:r>
              <a:rPr lang="ja-JP" altLang="en-US" b="1" u="sng" dirty="0">
                <a:latin typeface="Meiryo UI" panose="020B0604030504040204" pitchFamily="50" charset="-128"/>
                <a:ea typeface="Meiryo UI" panose="020B0604030504040204" pitchFamily="50" charset="-128"/>
              </a:rPr>
              <a:t>いく</a:t>
            </a:r>
            <a:r>
              <a:rPr lang="ja-JP" altLang="en-US" b="1" u="sng" dirty="0" smtClean="0">
                <a:latin typeface="Meiryo UI" panose="020B0604030504040204" pitchFamily="50" charset="-128"/>
                <a:ea typeface="Meiryo UI" panose="020B0604030504040204" pitchFamily="50" charset="-128"/>
              </a:rPr>
              <a:t>こと</a:t>
            </a:r>
            <a:r>
              <a:rPr lang="en-US" altLang="ja-JP"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9" name="スライド番号プレースホルダー 2"/>
          <p:cNvSpPr>
            <a:spLocks noGrp="1"/>
          </p:cNvSpPr>
          <p:nvPr>
            <p:ph type="sldNum" sz="quarter" idx="12"/>
          </p:nvPr>
        </p:nvSpPr>
        <p:spPr>
          <a:xfrm>
            <a:off x="9796485" y="6550372"/>
            <a:ext cx="2311400" cy="365125"/>
          </a:xfrm>
        </p:spPr>
        <p:txBody>
          <a:bodyPr/>
          <a:lstStyle/>
          <a:p>
            <a:fld id="{AC1F0867-EFB9-42FF-BF2D-7B625E83DED1}" type="slidenum">
              <a:rPr lang="ja-JP" altLang="en-US" smtClean="0">
                <a:solidFill>
                  <a:prstClr val="black">
                    <a:tint val="75000"/>
                  </a:prstClr>
                </a:solidFill>
              </a:rPr>
              <a:pPr/>
              <a:t>39</a:t>
            </a:fld>
            <a:endParaRPr lang="ja-JP" altLang="en-US" dirty="0">
              <a:solidFill>
                <a:prstClr val="black">
                  <a:tint val="75000"/>
                </a:prstClr>
              </a:solidFill>
            </a:endParaRPr>
          </a:p>
        </p:txBody>
      </p:sp>
      <p:sp>
        <p:nvSpPr>
          <p:cNvPr id="10" name="額縁 9"/>
          <p:cNvSpPr/>
          <p:nvPr/>
        </p:nvSpPr>
        <p:spPr>
          <a:xfrm>
            <a:off x="1728484" y="669042"/>
            <a:ext cx="4348679" cy="622649"/>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400" b="1" dirty="0">
                <a:solidFill>
                  <a:prstClr val="black"/>
                </a:solidFill>
                <a:latin typeface="Meiryo UI" panose="020B0604030504040204" pitchFamily="50" charset="-128"/>
                <a:ea typeface="Meiryo UI" panose="020B0604030504040204" pitchFamily="50" charset="-128"/>
              </a:rPr>
              <a:t>Society5.0</a:t>
            </a:r>
            <a:r>
              <a:rPr lang="ja-JP" altLang="en-US" sz="1400" b="1" dirty="0">
                <a:solidFill>
                  <a:prstClr val="black"/>
                </a:solidFill>
                <a:latin typeface="Meiryo UI" panose="020B0604030504040204" pitchFamily="50" charset="-128"/>
                <a:ea typeface="Meiryo UI" panose="020B0604030504040204" pitchFamily="50" charset="-128"/>
              </a:rPr>
              <a:t>時代で活用される技術と</a:t>
            </a:r>
            <a:br>
              <a:rPr lang="ja-JP" altLang="en-US" sz="1400" b="1" dirty="0">
                <a:solidFill>
                  <a:prstClr val="black"/>
                </a:solidFill>
                <a:latin typeface="Meiryo UI" panose="020B0604030504040204" pitchFamily="50" charset="-128"/>
                <a:ea typeface="Meiryo UI" panose="020B0604030504040204" pitchFamily="50" charset="-128"/>
              </a:rPr>
            </a:br>
            <a:r>
              <a:rPr lang="ja-JP" altLang="en-US" sz="1400" b="1" dirty="0">
                <a:solidFill>
                  <a:prstClr val="black"/>
                </a:solidFill>
                <a:latin typeface="Meiryo UI" panose="020B0604030504040204" pitchFamily="50" charset="-128"/>
                <a:ea typeface="Meiryo UI" panose="020B0604030504040204" pitchFamily="50" charset="-128"/>
              </a:rPr>
              <a:t>これからの工業系高校に求められる</a:t>
            </a:r>
            <a:r>
              <a:rPr lang="ja-JP" altLang="en-US" sz="1400" b="1" dirty="0" smtClean="0">
                <a:solidFill>
                  <a:prstClr val="black"/>
                </a:solidFill>
                <a:latin typeface="Meiryo UI" panose="020B0604030504040204" pitchFamily="50" charset="-128"/>
                <a:ea typeface="Meiryo UI" panose="020B0604030504040204" pitchFamily="50" charset="-128"/>
              </a:rPr>
              <a:t>教育内容につ</a:t>
            </a:r>
            <a:r>
              <a:rPr lang="ja-JP" altLang="en-US" sz="1400" b="1" dirty="0">
                <a:solidFill>
                  <a:prstClr val="black"/>
                </a:solidFill>
                <a:latin typeface="Meiryo UI" panose="020B0604030504040204" pitchFamily="50" charset="-128"/>
                <a:ea typeface="Meiryo UI" panose="020B0604030504040204" pitchFamily="50" charset="-128"/>
              </a:rPr>
              <a:t>いて</a:t>
            </a:r>
            <a:endParaRPr lang="ja-JP" altLang="en-US" sz="1400" b="1" dirty="0">
              <a:latin typeface="Meiryo UI" panose="020B0604030504040204" pitchFamily="50" charset="-128"/>
              <a:ea typeface="Meiryo UI" panose="020B0604030504040204" pitchFamily="50" charset="-128"/>
            </a:endParaRPr>
          </a:p>
        </p:txBody>
      </p:sp>
      <p:sp>
        <p:nvSpPr>
          <p:cNvPr id="14" name="角丸四角形 13"/>
          <p:cNvSpPr/>
          <p:nvPr/>
        </p:nvSpPr>
        <p:spPr>
          <a:xfrm>
            <a:off x="1545431" y="3228355"/>
            <a:ext cx="6280753"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latin typeface="Meiryo UI" panose="020B0604030504040204" pitchFamily="50" charset="-128"/>
                <a:ea typeface="Meiryo UI" panose="020B0604030504040204" pitchFamily="50" charset="-128"/>
              </a:rPr>
              <a:t>①専門分野に関する基礎的・基本的な技術・技能の一層の充実</a:t>
            </a:r>
            <a:endParaRPr lang="en-US" altLang="ja-JP" b="1" dirty="0" smtClean="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3"/>
          <a:stretch>
            <a:fillRect/>
          </a:stretch>
        </p:blipFill>
        <p:spPr>
          <a:xfrm>
            <a:off x="8995507" y="4831532"/>
            <a:ext cx="428522" cy="727678"/>
          </a:xfrm>
          <a:prstGeom prst="rect">
            <a:avLst/>
          </a:prstGeom>
        </p:spPr>
      </p:pic>
      <p:sp>
        <p:nvSpPr>
          <p:cNvPr id="20" name="角丸四角形 19"/>
          <p:cNvSpPr/>
          <p:nvPr/>
        </p:nvSpPr>
        <p:spPr>
          <a:xfrm>
            <a:off x="1545431" y="4831532"/>
            <a:ext cx="6280753"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latin typeface="Meiryo UI" panose="020B0604030504040204" pitchFamily="50" charset="-128"/>
                <a:ea typeface="Meiryo UI" panose="020B0604030504040204" pitchFamily="50" charset="-128"/>
              </a:rPr>
              <a:t>②企業連携や地域連携を活用した協働的な学びの充実</a:t>
            </a:r>
            <a:endParaRPr lang="en-US" altLang="ja-JP" b="1"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704145" y="1550500"/>
            <a:ext cx="9312347" cy="1200329"/>
          </a:xfrm>
          <a:prstGeom prst="rect">
            <a:avLst/>
          </a:prstGeom>
          <a:noFill/>
          <a:ln>
            <a:noFill/>
          </a:ln>
        </p:spPr>
        <p:txBody>
          <a:bodyPr wrap="square" rtlCol="0">
            <a:spAutoFit/>
          </a:bodyPr>
          <a:lstStyle/>
          <a:p>
            <a:pPr marL="180975" indent="-180975">
              <a:buFont typeface="Wingdings" pitchFamily="2" charset="2"/>
              <a:buChar char="Ø"/>
            </a:pP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Society5.0</a:t>
            </a:r>
            <a:r>
              <a:rPr lang="ja-JP" altLang="en-US" dirty="0" smtClean="0">
                <a:latin typeface="Meiryo UI" panose="020B0604030504040204" pitchFamily="50" charset="-128"/>
                <a:ea typeface="Meiryo UI" panose="020B0604030504040204" pitchFamily="50" charset="-128"/>
              </a:rPr>
              <a:t>とは</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rPr>
              <a:t>サイバー空間（仮想空間）とフィジカル空間（現実空間</a:t>
            </a:r>
            <a:r>
              <a:rPr lang="ja-JP" altLang="en-US" b="1" u="sng" dirty="0" smtClean="0">
                <a:latin typeface="Meiryo UI" panose="020B0604030504040204" pitchFamily="50" charset="-128"/>
                <a:ea typeface="Meiryo UI" panose="020B0604030504040204" pitchFamily="50" charset="-128"/>
              </a:rPr>
              <a:t>）</a:t>
            </a:r>
            <a:endParaRPr lang="en-US" altLang="ja-JP" b="1" u="sng"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b="1" u="sng" dirty="0" smtClean="0">
                <a:latin typeface="Meiryo UI" panose="020B0604030504040204" pitchFamily="50" charset="-128"/>
                <a:ea typeface="Meiryo UI" panose="020B0604030504040204" pitchFamily="50" charset="-128"/>
              </a:rPr>
              <a:t>を</a:t>
            </a:r>
            <a:r>
              <a:rPr lang="ja-JP" altLang="en-US" b="1" u="sng" dirty="0">
                <a:latin typeface="Meiryo UI" panose="020B0604030504040204" pitchFamily="50" charset="-128"/>
                <a:ea typeface="Meiryo UI" panose="020B0604030504040204" pitchFamily="50" charset="-128"/>
              </a:rPr>
              <a:t>高度に融合させたシステム</a:t>
            </a:r>
            <a:r>
              <a:rPr lang="ja-JP" altLang="en-US" dirty="0" smtClean="0">
                <a:latin typeface="Meiryo UI" panose="020B0604030504040204" pitchFamily="50" charset="-128"/>
                <a:ea typeface="Meiryo UI" panose="020B0604030504040204" pitchFamily="50" charset="-128"/>
              </a:rPr>
              <a:t>により</a:t>
            </a:r>
            <a:r>
              <a:rPr lang="ja-JP" altLang="en-US" dirty="0">
                <a:latin typeface="Meiryo UI" panose="020B0604030504040204" pitchFamily="50" charset="-128"/>
                <a:ea typeface="Meiryo UI" panose="020B0604030504040204" pitchFamily="50" charset="-128"/>
              </a:rPr>
              <a:t>、経済</a:t>
            </a:r>
            <a:r>
              <a:rPr lang="ja-JP" altLang="en-US" dirty="0" smtClean="0">
                <a:latin typeface="Meiryo UI" panose="020B0604030504040204" pitchFamily="50" charset="-128"/>
                <a:ea typeface="Meiryo UI" panose="020B0604030504040204" pitchFamily="50" charset="-128"/>
              </a:rPr>
              <a:t>発展と社会的</a:t>
            </a:r>
            <a:r>
              <a:rPr lang="ja-JP" altLang="en-US" dirty="0">
                <a:latin typeface="Meiryo UI" panose="020B0604030504040204" pitchFamily="50" charset="-128"/>
                <a:ea typeface="Meiryo UI" panose="020B0604030504040204" pitchFamily="50" charset="-128"/>
              </a:rPr>
              <a:t>課題</a:t>
            </a:r>
            <a:r>
              <a:rPr lang="ja-JP" altLang="en-US" dirty="0" smtClean="0">
                <a:latin typeface="Meiryo UI" panose="020B0604030504040204" pitchFamily="50" charset="-128"/>
                <a:ea typeface="Meiryo UI" panose="020B0604030504040204" pitchFamily="50" charset="-128"/>
              </a:rPr>
              <a:t>の</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解決</a:t>
            </a:r>
            <a:r>
              <a:rPr lang="ja-JP" altLang="en-US" dirty="0">
                <a:latin typeface="Meiryo UI" panose="020B0604030504040204" pitchFamily="50" charset="-128"/>
                <a:ea typeface="Meiryo UI" panose="020B0604030504040204" pitchFamily="50" charset="-128"/>
              </a:rPr>
              <a:t>を両立する、人間中心の社会（</a:t>
            </a:r>
            <a:r>
              <a:rPr lang="en-US" altLang="ja-JP" dirty="0">
                <a:latin typeface="Meiryo UI" panose="020B0604030504040204" pitchFamily="50" charset="-128"/>
                <a:ea typeface="Meiryo UI" panose="020B0604030504040204" pitchFamily="50" charset="-128"/>
              </a:rPr>
              <a:t>Society</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a:t>
            </a:r>
          </a:p>
        </p:txBody>
      </p:sp>
      <p:sp>
        <p:nvSpPr>
          <p:cNvPr id="23" name="テキスト ボックス 22"/>
          <p:cNvSpPr txBox="1"/>
          <p:nvPr/>
        </p:nvSpPr>
        <p:spPr>
          <a:xfrm>
            <a:off x="1441607" y="3674414"/>
            <a:ext cx="9312347" cy="923330"/>
          </a:xfrm>
          <a:prstGeom prst="rect">
            <a:avLst/>
          </a:prstGeom>
          <a:noFill/>
          <a:ln>
            <a:noFill/>
          </a:ln>
        </p:spPr>
        <p:txBody>
          <a:bodyPr wrap="square" rtlCol="0">
            <a:spAutoFit/>
          </a:bodyPr>
          <a:lstStyle/>
          <a:p>
            <a:pPr marL="180975" indent="-180975">
              <a:buFont typeface="Wingdings" pitchFamily="2" charset="2"/>
              <a:buChar char="Ø"/>
            </a:pPr>
            <a:r>
              <a:rPr lang="ja-JP" altLang="en-US" dirty="0">
                <a:latin typeface="Meiryo UI" panose="020B0604030504040204" pitchFamily="50" charset="-128"/>
                <a:ea typeface="Meiryo UI" panose="020B0604030504040204" pitchFamily="50" charset="-128"/>
              </a:rPr>
              <a:t>　高等学校・新学習指導要領　</a:t>
            </a:r>
            <a:r>
              <a:rPr lang="ja-JP" altLang="en-US" dirty="0" smtClean="0">
                <a:latin typeface="Meiryo UI" panose="020B0604030504040204" pitchFamily="50" charset="-128"/>
                <a:ea typeface="Meiryo UI" panose="020B0604030504040204" pitchFamily="50" charset="-128"/>
              </a:rPr>
              <a:t>第</a:t>
            </a:r>
            <a:r>
              <a:rPr lang="en-US" altLang="ja-JP" dirty="0" smtClean="0">
                <a:latin typeface="Meiryo UI" panose="020B0604030504040204" pitchFamily="50" charset="-128"/>
                <a:ea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rPr>
              <a:t>章　第１節</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高等学校</a:t>
            </a:r>
            <a:r>
              <a:rPr lang="ja-JP" altLang="en-US" dirty="0">
                <a:latin typeface="Meiryo UI" panose="020B0604030504040204" pitchFamily="50" charset="-128"/>
                <a:ea typeface="Meiryo UI" panose="020B0604030504040204" pitchFamily="50" charset="-128"/>
              </a:rPr>
              <a:t>教育の基本と教育課程の</a:t>
            </a:r>
            <a:r>
              <a:rPr lang="ja-JP" altLang="en-US" dirty="0" smtClean="0">
                <a:latin typeface="Meiryo UI" panose="020B0604030504040204" pitchFamily="50" charset="-128"/>
                <a:ea typeface="Meiryo UI" panose="020B0604030504040204" pitchFamily="50" charset="-128"/>
              </a:rPr>
              <a:t>役割」</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専門</a:t>
            </a:r>
            <a:r>
              <a:rPr lang="ja-JP" altLang="en-US" dirty="0">
                <a:latin typeface="Meiryo UI" panose="020B0604030504040204" pitchFamily="50" charset="-128"/>
                <a:ea typeface="Meiryo UI" panose="020B0604030504040204" pitchFamily="50" charset="-128"/>
              </a:rPr>
              <a:t>学科</a:t>
            </a:r>
            <a:r>
              <a:rPr lang="ja-JP" altLang="en-US" dirty="0" smtClean="0">
                <a:latin typeface="Meiryo UI" panose="020B0604030504040204" pitchFamily="50" charset="-128"/>
                <a:ea typeface="Meiryo UI" panose="020B0604030504040204" pitchFamily="50" charset="-128"/>
              </a:rPr>
              <a:t>は、産業</a:t>
            </a:r>
            <a:r>
              <a:rPr lang="ja-JP" altLang="en-US" dirty="0">
                <a:latin typeface="Meiryo UI" panose="020B0604030504040204" pitchFamily="50" charset="-128"/>
                <a:ea typeface="Meiryo UI" panose="020B0604030504040204" pitchFamily="50" charset="-128"/>
              </a:rPr>
              <a:t>の動向等に適切に対応</a:t>
            </a:r>
            <a:r>
              <a:rPr lang="ja-JP" altLang="en-US" dirty="0" smtClean="0">
                <a:latin typeface="Meiryo UI" panose="020B0604030504040204" pitchFamily="50" charset="-128"/>
                <a:ea typeface="Meiryo UI" panose="020B0604030504040204" pitchFamily="50" charset="-128"/>
              </a:rPr>
              <a:t>できるよう、</a:t>
            </a:r>
            <a:r>
              <a:rPr lang="ja-JP" altLang="en-US" b="1" u="sng" dirty="0" smtClean="0">
                <a:latin typeface="Meiryo UI" panose="020B0604030504040204" pitchFamily="50" charset="-128"/>
                <a:ea typeface="Meiryo UI" panose="020B0604030504040204" pitchFamily="50" charset="-128"/>
              </a:rPr>
              <a:t>専門性</a:t>
            </a:r>
            <a:r>
              <a:rPr lang="ja-JP" altLang="en-US" b="1" u="sng" dirty="0">
                <a:latin typeface="Meiryo UI" panose="020B0604030504040204" pitchFamily="50" charset="-128"/>
                <a:ea typeface="Meiryo UI" panose="020B0604030504040204" pitchFamily="50" charset="-128"/>
              </a:rPr>
              <a:t>の基礎・基本の教育に重点を置く</a:t>
            </a:r>
            <a:r>
              <a:rPr lang="ja-JP" altLang="en-US" dirty="0" smtClean="0">
                <a:latin typeface="Meiryo UI" panose="020B0604030504040204" pitchFamily="50" charset="-128"/>
                <a:ea typeface="Meiryo UI" panose="020B0604030504040204" pitchFamily="50" charset="-128"/>
              </a:rPr>
              <a:t>と</a:t>
            </a:r>
            <a:endParaRPr lang="en-US" altLang="ja-JP" dirty="0" smtClean="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ともに、実際的、体験的</a:t>
            </a:r>
            <a:r>
              <a:rPr lang="ja-JP" altLang="en-US" dirty="0">
                <a:latin typeface="Meiryo UI" panose="020B0604030504040204" pitchFamily="50" charset="-128"/>
                <a:ea typeface="Meiryo UI" panose="020B0604030504040204" pitchFamily="50" charset="-128"/>
              </a:rPr>
              <a:t>学習を</a:t>
            </a:r>
            <a:r>
              <a:rPr lang="ja-JP" altLang="en-US" dirty="0" smtClean="0">
                <a:latin typeface="Meiryo UI" panose="020B0604030504040204" pitchFamily="50" charset="-128"/>
                <a:ea typeface="Meiryo UI" panose="020B0604030504040204" pitchFamily="50" charset="-128"/>
              </a:rPr>
              <a:t>重視し、</a:t>
            </a:r>
            <a:r>
              <a:rPr lang="ja-JP" altLang="en-US" b="1" u="sng" dirty="0" smtClean="0">
                <a:latin typeface="Meiryo UI" panose="020B0604030504040204" pitchFamily="50" charset="-128"/>
                <a:ea typeface="Meiryo UI" panose="020B0604030504040204" pitchFamily="50" charset="-128"/>
              </a:rPr>
              <a:t>産</a:t>
            </a:r>
            <a:r>
              <a:rPr lang="ja-JP" altLang="en-US" b="1" u="sng" dirty="0">
                <a:latin typeface="Meiryo UI" panose="020B0604030504040204" pitchFamily="50" charset="-128"/>
                <a:ea typeface="Meiryo UI" panose="020B0604030504040204" pitchFamily="50" charset="-128"/>
              </a:rPr>
              <a:t>業界等との連携をより一層深めることが必要</a:t>
            </a:r>
            <a:r>
              <a:rPr lang="ja-JP" altLang="en-US" dirty="0">
                <a:latin typeface="Meiryo UI" panose="020B0604030504040204" pitchFamily="50" charset="-128"/>
                <a:ea typeface="Meiryo UI" panose="020B0604030504040204" pitchFamily="50" charset="-128"/>
              </a:rPr>
              <a:t>である。</a:t>
            </a:r>
          </a:p>
        </p:txBody>
      </p:sp>
      <p:pic>
        <p:nvPicPr>
          <p:cNvPr id="2" name="図 1"/>
          <p:cNvPicPr>
            <a:picLocks noChangeAspect="1"/>
          </p:cNvPicPr>
          <p:nvPr/>
        </p:nvPicPr>
        <p:blipFill>
          <a:blip r:embed="rId4"/>
          <a:stretch>
            <a:fillRect/>
          </a:stretch>
        </p:blipFill>
        <p:spPr>
          <a:xfrm>
            <a:off x="7826184" y="613386"/>
            <a:ext cx="3848222" cy="2663691"/>
          </a:xfrm>
          <a:prstGeom prst="rect">
            <a:avLst/>
          </a:prstGeom>
        </p:spPr>
      </p:pic>
      <p:pic>
        <p:nvPicPr>
          <p:cNvPr id="24" name="図 23"/>
          <p:cNvPicPr>
            <a:picLocks noChangeAspect="1"/>
          </p:cNvPicPr>
          <p:nvPr/>
        </p:nvPicPr>
        <p:blipFill>
          <a:blip r:embed="rId3"/>
          <a:stretch>
            <a:fillRect/>
          </a:stretch>
        </p:blipFill>
        <p:spPr>
          <a:xfrm>
            <a:off x="10278380" y="3244711"/>
            <a:ext cx="428522" cy="727678"/>
          </a:xfrm>
          <a:prstGeom prst="rect">
            <a:avLst/>
          </a:prstGeom>
        </p:spPr>
      </p:pic>
    </p:spTree>
    <p:extLst>
      <p:ext uri="{BB962C8B-B14F-4D97-AF65-F5344CB8AC3E}">
        <p14:creationId xmlns:p14="http://schemas.microsoft.com/office/powerpoint/2010/main" val="1789684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5BFAD1CC-12BB-4AB2-9F04-F1BCBE5E9BAF}"/>
              </a:ext>
            </a:extLst>
          </p:cNvPr>
          <p:cNvCxnSpPr/>
          <p:nvPr/>
        </p:nvCxnSpPr>
        <p:spPr>
          <a:xfrm>
            <a:off x="1515949" y="2359389"/>
            <a:ext cx="9160101"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
        <p:nvSpPr>
          <p:cNvPr id="11" name="正方形/長方形 10"/>
          <p:cNvSpPr/>
          <p:nvPr/>
        </p:nvSpPr>
        <p:spPr>
          <a:xfrm>
            <a:off x="1515949" y="1757123"/>
            <a:ext cx="7423827"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日本</a:t>
            </a:r>
            <a:r>
              <a:rPr lang="ja-JP" altLang="en-US" sz="2400" dirty="0" smtClean="0">
                <a:latin typeface="Meiryo UI" panose="020B0604030504040204" pitchFamily="50" charset="-128"/>
                <a:ea typeface="Meiryo UI" panose="020B0604030504040204" pitchFamily="50" charset="-128"/>
              </a:rPr>
              <a:t>の産業状況（</a:t>
            </a:r>
            <a:r>
              <a:rPr lang="en-US" altLang="ja-JP" sz="2400" dirty="0" smtClean="0">
                <a:latin typeface="Meiryo UI" panose="020B0604030504040204" pitchFamily="50" charset="-128"/>
                <a:ea typeface="Meiryo UI" panose="020B0604030504040204" pitchFamily="50" charset="-128"/>
              </a:rPr>
              <a:t>2021</a:t>
            </a:r>
            <a:r>
              <a:rPr lang="ja-JP" altLang="en-US" sz="2400" dirty="0" smtClean="0">
                <a:latin typeface="Meiryo UI" panose="020B0604030504040204" pitchFamily="50" charset="-128"/>
                <a:ea typeface="Meiryo UI" panose="020B0604030504040204" pitchFamily="50" charset="-128"/>
              </a:rPr>
              <a:t>年版　ものづくり白書より）</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4049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8936346" y="3981852"/>
            <a:ext cx="2847071" cy="2734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73224" y="3981852"/>
            <a:ext cx="7722696" cy="2734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4397358"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４ー今後必要と考える教育内容（参考例）</a:t>
            </a:r>
            <a:endParaRPr lang="en-US" altLang="ja-JP" b="1" dirty="0" smtClean="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152325" y="1065268"/>
            <a:ext cx="9932635" cy="2862322"/>
          </a:xfrm>
          <a:prstGeom prst="rect">
            <a:avLst/>
          </a:prstGeom>
          <a:noFill/>
          <a:ln>
            <a:noFill/>
          </a:ln>
        </p:spPr>
        <p:txBody>
          <a:bodyPr wrap="square" rtlCol="0">
            <a:spAutoFit/>
          </a:bodyPr>
          <a:lstStyle/>
          <a:p>
            <a:r>
              <a:rPr lang="ja-JP" altLang="en-US" dirty="0">
                <a:latin typeface="Meiryo UI" panose="020B0604030504040204" pitchFamily="50" charset="-128"/>
                <a:ea typeface="Meiryo UI" panose="020B0604030504040204" pitchFamily="50" charset="-128"/>
              </a:rPr>
              <a:t>基礎的・基本的な技術・技能の充実と最先端技術を活用した安全実習への</a:t>
            </a:r>
            <a:r>
              <a:rPr lang="ja-JP" altLang="en-US" dirty="0" smtClean="0">
                <a:latin typeface="Meiryo UI" panose="020B0604030504040204" pitchFamily="50" charset="-128"/>
                <a:ea typeface="Meiryo UI" panose="020B0604030504040204" pitchFamily="50" charset="-128"/>
              </a:rPr>
              <a:t>応用事例</a:t>
            </a:r>
            <a:endParaRPr lang="ja-JP" altLang="en-US"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rPr>
              <a:t>サイバー</a:t>
            </a:r>
            <a:r>
              <a:rPr lang="ja-JP" altLang="en-US" dirty="0">
                <a:latin typeface="Meiryo UI" panose="020B0604030504040204" pitchFamily="50" charset="-128"/>
                <a:ea typeface="Meiryo UI" panose="020B0604030504040204" pitchFamily="50" charset="-128"/>
              </a:rPr>
              <a:t>空間（仮想空間）で安全に実習を行う手順を覚えたうえで、フィジカル空間（現実空間</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での</a:t>
            </a:r>
            <a:r>
              <a:rPr lang="ja-JP" altLang="en-US" dirty="0">
                <a:latin typeface="Meiryo UI" panose="020B0604030504040204" pitchFamily="50" charset="-128"/>
                <a:ea typeface="Meiryo UI" panose="020B0604030504040204" pitchFamily="50" charset="-128"/>
              </a:rPr>
              <a:t>実習</a:t>
            </a:r>
            <a:r>
              <a:rPr lang="ja-JP" altLang="en-US" dirty="0" smtClean="0">
                <a:latin typeface="Meiryo UI" panose="020B0604030504040204" pitchFamily="50" charset="-128"/>
                <a:ea typeface="Meiryo UI" panose="020B0604030504040204" pitchFamily="50" charset="-128"/>
              </a:rPr>
              <a:t>に</a:t>
            </a:r>
            <a:r>
              <a:rPr lang="ja-JP" altLang="en-US" dirty="0">
                <a:latin typeface="Meiryo UI" panose="020B0604030504040204" pitchFamily="50" charset="-128"/>
                <a:ea typeface="Meiryo UI" panose="020B0604030504040204" pitchFamily="50" charset="-128"/>
              </a:rPr>
              <a:t>挑める</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また</a:t>
            </a:r>
            <a:r>
              <a:rPr lang="ja-JP" altLang="en-US" dirty="0">
                <a:latin typeface="Meiryo UI" panose="020B0604030504040204" pitchFamily="50" charset="-128"/>
                <a:ea typeface="Meiryo UI" panose="020B0604030504040204" pitchFamily="50" charset="-128"/>
              </a:rPr>
              <a:t>、現実では体験させられない</a:t>
            </a:r>
            <a:r>
              <a:rPr lang="ja-JP" altLang="en-US" b="1" dirty="0">
                <a:latin typeface="Meiryo UI" panose="020B0604030504040204" pitchFamily="50" charset="-128"/>
                <a:ea typeface="Meiryo UI" panose="020B0604030504040204" pitchFamily="50" charset="-128"/>
              </a:rPr>
              <a:t>危険体験（感電、落下、爆発、火災等）を通じて、手順や</a:t>
            </a:r>
            <a:r>
              <a:rPr lang="ja-JP" altLang="en-US" b="1" dirty="0" smtClean="0">
                <a:latin typeface="Meiryo UI" panose="020B0604030504040204" pitchFamily="50" charset="-128"/>
                <a:ea typeface="Meiryo UI" panose="020B0604030504040204" pitchFamily="50" charset="-128"/>
              </a:rPr>
              <a:t>確認</a:t>
            </a:r>
            <a:endParaRPr lang="en-US" altLang="ja-JP" b="1" dirty="0" smtClean="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作業</a:t>
            </a:r>
            <a:r>
              <a:rPr lang="ja-JP" altLang="en-US" b="1" dirty="0">
                <a:latin typeface="Meiryo UI" panose="020B0604030504040204" pitchFamily="50" charset="-128"/>
                <a:ea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rPr>
              <a:t>大切さを学べる</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求められる教育資源</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VR</a:t>
            </a:r>
            <a:r>
              <a:rPr lang="ja-JP" altLang="en-US" dirty="0">
                <a:latin typeface="Meiryo UI" panose="020B0604030504040204" pitchFamily="50" charset="-128"/>
                <a:ea typeface="Meiryo UI" panose="020B0604030504040204" pitchFamily="50" charset="-128"/>
              </a:rPr>
              <a:t>ゴーグル、高度情報処理端末（ハイスペックコンピューター）、</a:t>
            </a:r>
          </a:p>
          <a:p>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高速無線ネットワーク環境、</a:t>
            </a:r>
            <a:r>
              <a:rPr lang="en-US" altLang="ja-JP" dirty="0">
                <a:latin typeface="Meiryo UI" panose="020B0604030504040204" pitchFamily="50" charset="-128"/>
                <a:ea typeface="Meiryo UI" panose="020B0604030504040204" pitchFamily="50" charset="-128"/>
              </a:rPr>
              <a:t>VR</a:t>
            </a:r>
            <a:r>
              <a:rPr lang="ja-JP" altLang="en-US" dirty="0">
                <a:latin typeface="Meiryo UI" panose="020B0604030504040204" pitchFamily="50" charset="-128"/>
                <a:ea typeface="Meiryo UI" panose="020B0604030504040204" pitchFamily="50" charset="-128"/>
              </a:rPr>
              <a:t>教育コンテンツ（ソフトウェア</a:t>
            </a:r>
            <a:r>
              <a:rPr lang="ja-JP" altLang="en-US"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9" name="スライド番号プレースホルダー 2"/>
          <p:cNvSpPr>
            <a:spLocks noGrp="1"/>
          </p:cNvSpPr>
          <p:nvPr>
            <p:ph type="sldNum" sz="quarter" idx="12"/>
          </p:nvPr>
        </p:nvSpPr>
        <p:spPr>
          <a:xfrm>
            <a:off x="9796485" y="6550372"/>
            <a:ext cx="2311400" cy="365125"/>
          </a:xfrm>
        </p:spPr>
        <p:txBody>
          <a:bodyPr/>
          <a:lstStyle/>
          <a:p>
            <a:fld id="{AC1F0867-EFB9-42FF-BF2D-7B625E83DED1}" type="slidenum">
              <a:rPr lang="ja-JP" altLang="en-US" smtClean="0">
                <a:solidFill>
                  <a:prstClr val="black">
                    <a:tint val="75000"/>
                  </a:prstClr>
                </a:solidFill>
              </a:rPr>
              <a:pPr/>
              <a:t>40</a:t>
            </a:fld>
            <a:endParaRPr lang="ja-JP" altLang="en-US" dirty="0">
              <a:solidFill>
                <a:prstClr val="black">
                  <a:tint val="75000"/>
                </a:prstClr>
              </a:solidFill>
            </a:endParaRPr>
          </a:p>
        </p:txBody>
      </p:sp>
      <p:pic>
        <p:nvPicPr>
          <p:cNvPr id="21" name="図 20"/>
          <p:cNvPicPr>
            <a:picLocks noChangeAspect="1"/>
          </p:cNvPicPr>
          <p:nvPr/>
        </p:nvPicPr>
        <p:blipFill rotWithShape="1">
          <a:blip r:embed="rId2"/>
          <a:srcRect t="21999"/>
          <a:stretch/>
        </p:blipFill>
        <p:spPr>
          <a:xfrm>
            <a:off x="2062362" y="4648159"/>
            <a:ext cx="3361114" cy="1918090"/>
          </a:xfrm>
          <a:prstGeom prst="rect">
            <a:avLst/>
          </a:prstGeom>
        </p:spPr>
      </p:pic>
      <p:pic>
        <p:nvPicPr>
          <p:cNvPr id="22" name="図 21"/>
          <p:cNvPicPr>
            <a:picLocks noChangeAspect="1"/>
          </p:cNvPicPr>
          <p:nvPr/>
        </p:nvPicPr>
        <p:blipFill>
          <a:blip r:embed="rId3"/>
          <a:stretch>
            <a:fillRect/>
          </a:stretch>
        </p:blipFill>
        <p:spPr>
          <a:xfrm>
            <a:off x="5492933" y="4024592"/>
            <a:ext cx="2402751" cy="1526832"/>
          </a:xfrm>
          <a:prstGeom prst="rect">
            <a:avLst/>
          </a:prstGeom>
        </p:spPr>
      </p:pic>
      <p:pic>
        <p:nvPicPr>
          <p:cNvPr id="11" name="図 10"/>
          <p:cNvPicPr>
            <a:picLocks noChangeAspect="1"/>
          </p:cNvPicPr>
          <p:nvPr/>
        </p:nvPicPr>
        <p:blipFill>
          <a:blip r:embed="rId4"/>
          <a:stretch>
            <a:fillRect/>
          </a:stretch>
        </p:blipFill>
        <p:spPr>
          <a:xfrm>
            <a:off x="612512" y="4097812"/>
            <a:ext cx="1380393" cy="1380393"/>
          </a:xfrm>
          <a:prstGeom prst="rect">
            <a:avLst/>
          </a:prstGeom>
        </p:spPr>
      </p:pic>
      <p:pic>
        <p:nvPicPr>
          <p:cNvPr id="5" name="図 4"/>
          <p:cNvPicPr>
            <a:picLocks noChangeAspect="1"/>
          </p:cNvPicPr>
          <p:nvPr/>
        </p:nvPicPr>
        <p:blipFill>
          <a:blip r:embed="rId5"/>
          <a:stretch>
            <a:fillRect/>
          </a:stretch>
        </p:blipFill>
        <p:spPr>
          <a:xfrm>
            <a:off x="9360444" y="4603010"/>
            <a:ext cx="1996825" cy="2041003"/>
          </a:xfrm>
          <a:prstGeom prst="rect">
            <a:avLst/>
          </a:prstGeom>
        </p:spPr>
      </p:pic>
      <p:sp>
        <p:nvSpPr>
          <p:cNvPr id="13" name="角丸四角形 12"/>
          <p:cNvSpPr/>
          <p:nvPr/>
        </p:nvSpPr>
        <p:spPr>
          <a:xfrm>
            <a:off x="2472595" y="4014611"/>
            <a:ext cx="2540647" cy="374571"/>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spcAft>
                <a:spcPts val="0"/>
              </a:spcAft>
            </a:pPr>
            <a:r>
              <a:rPr lang="ja-JP" altLang="en-US" sz="16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サイバー空間（仮想空間）</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5" name="角丸四角形 14"/>
          <p:cNvSpPr/>
          <p:nvPr/>
        </p:nvSpPr>
        <p:spPr>
          <a:xfrm>
            <a:off x="9052360" y="4030918"/>
            <a:ext cx="2612995" cy="374571"/>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spcAft>
                <a:spcPts val="0"/>
              </a:spcAft>
            </a:pPr>
            <a:r>
              <a:rPr lang="ja-JP" altLang="en-US" sz="16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フィジカル空間（現実空間）</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8" name="右矢印 7"/>
          <p:cNvSpPr/>
          <p:nvPr/>
        </p:nvSpPr>
        <p:spPr>
          <a:xfrm>
            <a:off x="8250157" y="5127207"/>
            <a:ext cx="650907" cy="992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1152325" y="626291"/>
            <a:ext cx="6280753"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latin typeface="Meiryo UI" panose="020B0604030504040204" pitchFamily="50" charset="-128"/>
                <a:ea typeface="Meiryo UI" panose="020B0604030504040204" pitchFamily="50" charset="-128"/>
              </a:rPr>
              <a:t>①専門分野に関する基礎的・基本的な技術・技能の一層の充実</a:t>
            </a:r>
            <a:endParaRPr lang="en-US" altLang="ja-JP"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5017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562112" y="4262718"/>
            <a:ext cx="11150276" cy="2453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a:stretch>
            <a:fillRect/>
          </a:stretch>
        </p:blipFill>
        <p:spPr>
          <a:xfrm rot="19953314">
            <a:off x="1009767" y="4807916"/>
            <a:ext cx="1895458" cy="1105448"/>
          </a:xfrm>
          <a:prstGeom prst="rect">
            <a:avLst/>
          </a:prstGeom>
        </p:spPr>
      </p:pic>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4397358"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４ー今後必要と考える教育内容（参考例）</a:t>
            </a:r>
            <a:endParaRPr lang="en-US" altLang="ja-JP" b="1" dirty="0" smtClean="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194968" y="1065774"/>
            <a:ext cx="9884564" cy="3600986"/>
          </a:xfrm>
          <a:prstGeom prst="rect">
            <a:avLst/>
          </a:prstGeom>
          <a:noFill/>
          <a:ln>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rPr>
              <a:t>産学連携及び最先端技術の活用による課題解決の事例</a:t>
            </a:r>
            <a:endParaRPr lang="en-US" altLang="ja-JP" dirty="0" smtClean="0">
              <a:latin typeface="Meiryo UI" panose="020B0604030504040204" pitchFamily="50" charset="-128"/>
              <a:ea typeface="Meiryo UI" panose="020B0604030504040204" pitchFamily="50" charset="-128"/>
            </a:endParaRPr>
          </a:p>
          <a:p>
            <a:endParaRPr lang="ja-JP" altLang="en-US"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dirty="0" smtClean="0">
                <a:latin typeface="Meiryo UI" panose="020B0604030504040204" pitchFamily="50" charset="-128"/>
                <a:ea typeface="Meiryo UI" panose="020B0604030504040204" pitchFamily="50" charset="-128"/>
              </a:rPr>
              <a:t>　香川高専・電子システム工学科と四国電力が連携し、送電線の点検システムを開発。高い点検コストや労働災害のリスクが軽減された。</a:t>
            </a:r>
          </a:p>
          <a:p>
            <a:endParaRPr lang="en-US" altLang="ja-JP" dirty="0" smtClean="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求められる技術</a:t>
            </a:r>
            <a:r>
              <a:rPr lang="en-US" altLang="ja-JP" dirty="0" smtClean="0">
                <a:latin typeface="Meiryo UI" panose="020B0604030504040204" pitchFamily="50" charset="-128"/>
                <a:ea typeface="Meiryo UI" panose="020B0604030504040204" pitchFamily="50" charset="-128"/>
              </a:rPr>
              <a:t>】</a:t>
            </a:r>
          </a:p>
          <a:p>
            <a:r>
              <a:rPr lang="ja-JP" altLang="en-US" dirty="0" smtClean="0">
                <a:latin typeface="Meiryo UI" panose="020B0604030504040204" pitchFamily="50" charset="-128"/>
                <a:ea typeface="Meiryo UI" panose="020B0604030504040204" pitchFamily="50" charset="-128"/>
              </a:rPr>
              <a:t>　ロボット・ドローン制御技術、</a:t>
            </a:r>
            <a:r>
              <a:rPr lang="en-US" altLang="ja-JP" dirty="0" smtClean="0">
                <a:latin typeface="Meiryo UI" panose="020B0604030504040204" pitchFamily="50" charset="-128"/>
                <a:ea typeface="Meiryo UI" panose="020B0604030504040204" pitchFamily="50" charset="-128"/>
              </a:rPr>
              <a:t>AI</a:t>
            </a:r>
            <a:r>
              <a:rPr lang="ja-JP" altLang="en-US" dirty="0" smtClean="0">
                <a:latin typeface="Meiryo UI" panose="020B0604030504040204" pitchFamily="50" charset="-128"/>
                <a:ea typeface="Meiryo UI" panose="020B0604030504040204" pitchFamily="50" charset="-128"/>
              </a:rPr>
              <a:t>活用技術</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b="1" u="sng" dirty="0" smtClean="0">
                <a:latin typeface="Meiryo UI" panose="020B0604030504040204" pitchFamily="50" charset="-128"/>
                <a:ea typeface="Meiryo UI" panose="020B0604030504040204" pitchFamily="50" charset="-128"/>
              </a:rPr>
              <a:t>先端技術の内容に関しては、企業連携や地域連携が必要不可欠</a:t>
            </a:r>
          </a:p>
          <a:p>
            <a:endParaRPr lang="en-US" altLang="ja-JP" sz="1600" dirty="0" smtClean="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求められる教育資源</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　ロボット資材、ドローン資材、高速無線ネットワーク環境、屋外実習場</a:t>
            </a:r>
          </a:p>
          <a:p>
            <a:endParaRPr lang="ja-JP" altLang="en-US" sz="1600"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endParaRPr lang="ja-JP" altLang="en-US" sz="1600" dirty="0">
              <a:latin typeface="Meiryo UI" panose="020B0604030504040204" pitchFamily="50" charset="-128"/>
              <a:ea typeface="Meiryo UI" panose="020B0604030504040204" pitchFamily="50" charset="-128"/>
            </a:endParaRPr>
          </a:p>
        </p:txBody>
      </p:sp>
      <p:sp>
        <p:nvSpPr>
          <p:cNvPr id="9" name="スライド番号プレースホルダー 2"/>
          <p:cNvSpPr>
            <a:spLocks noGrp="1"/>
          </p:cNvSpPr>
          <p:nvPr>
            <p:ph type="sldNum" sz="quarter" idx="12"/>
          </p:nvPr>
        </p:nvSpPr>
        <p:spPr>
          <a:xfrm>
            <a:off x="9796485" y="6550372"/>
            <a:ext cx="2311400" cy="365125"/>
          </a:xfrm>
        </p:spPr>
        <p:txBody>
          <a:bodyPr/>
          <a:lstStyle/>
          <a:p>
            <a:fld id="{AC1F0867-EFB9-42FF-BF2D-7B625E83DED1}" type="slidenum">
              <a:rPr lang="ja-JP" altLang="en-US" smtClean="0">
                <a:solidFill>
                  <a:prstClr val="black">
                    <a:tint val="75000"/>
                  </a:prstClr>
                </a:solidFill>
              </a:rPr>
              <a:pPr/>
              <a:t>41</a:t>
            </a:fld>
            <a:endParaRPr lang="ja-JP" altLang="en-US" dirty="0">
              <a:solidFill>
                <a:prstClr val="black">
                  <a:tint val="75000"/>
                </a:prstClr>
              </a:solidFill>
            </a:endParaRPr>
          </a:p>
        </p:txBody>
      </p:sp>
      <p:pic>
        <p:nvPicPr>
          <p:cNvPr id="5" name="図 4"/>
          <p:cNvPicPr>
            <a:picLocks noChangeAspect="1"/>
          </p:cNvPicPr>
          <p:nvPr/>
        </p:nvPicPr>
        <p:blipFill>
          <a:blip r:embed="rId3"/>
          <a:stretch>
            <a:fillRect/>
          </a:stretch>
        </p:blipFill>
        <p:spPr>
          <a:xfrm>
            <a:off x="8296386" y="4245086"/>
            <a:ext cx="3148187" cy="2234856"/>
          </a:xfrm>
          <a:prstGeom prst="rect">
            <a:avLst/>
          </a:prstGeom>
        </p:spPr>
      </p:pic>
      <p:pic>
        <p:nvPicPr>
          <p:cNvPr id="7" name="図 6"/>
          <p:cNvPicPr>
            <a:picLocks noChangeAspect="1"/>
          </p:cNvPicPr>
          <p:nvPr/>
        </p:nvPicPr>
        <p:blipFill>
          <a:blip r:embed="rId4"/>
          <a:stretch>
            <a:fillRect/>
          </a:stretch>
        </p:blipFill>
        <p:spPr>
          <a:xfrm>
            <a:off x="5180132" y="4873212"/>
            <a:ext cx="2402271" cy="1206120"/>
          </a:xfrm>
          <a:prstGeom prst="rect">
            <a:avLst/>
          </a:prstGeom>
        </p:spPr>
      </p:pic>
      <p:pic>
        <p:nvPicPr>
          <p:cNvPr id="12" name="図 11"/>
          <p:cNvPicPr>
            <a:picLocks noChangeAspect="1"/>
          </p:cNvPicPr>
          <p:nvPr/>
        </p:nvPicPr>
        <p:blipFill>
          <a:blip r:embed="rId5"/>
          <a:stretch>
            <a:fillRect/>
          </a:stretch>
        </p:blipFill>
        <p:spPr>
          <a:xfrm>
            <a:off x="3352879" y="4513769"/>
            <a:ext cx="1275669" cy="1693745"/>
          </a:xfrm>
          <a:prstGeom prst="rect">
            <a:avLst/>
          </a:prstGeom>
        </p:spPr>
      </p:pic>
      <p:sp>
        <p:nvSpPr>
          <p:cNvPr id="13" name="角丸四角形 12"/>
          <p:cNvSpPr/>
          <p:nvPr/>
        </p:nvSpPr>
        <p:spPr>
          <a:xfrm>
            <a:off x="2220400" y="6274784"/>
            <a:ext cx="1665821" cy="374571"/>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spcAft>
                <a:spcPts val="0"/>
              </a:spcAft>
            </a:pPr>
            <a:r>
              <a:rPr lang="ja-JP" altLang="en-US" sz="16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ロボット</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5" name="角丸四角形 14"/>
          <p:cNvSpPr/>
          <p:nvPr/>
        </p:nvSpPr>
        <p:spPr>
          <a:xfrm>
            <a:off x="5552872" y="6271626"/>
            <a:ext cx="1665821" cy="374571"/>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spcAft>
                <a:spcPts val="0"/>
              </a:spcAft>
            </a:pPr>
            <a:r>
              <a:rPr lang="ja-JP" altLang="en-US" sz="16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ドローン</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6" name="角丸四角形 15"/>
          <p:cNvSpPr/>
          <p:nvPr/>
        </p:nvSpPr>
        <p:spPr>
          <a:xfrm>
            <a:off x="8763891" y="6271625"/>
            <a:ext cx="2213179" cy="374571"/>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spcAft>
                <a:spcPts val="0"/>
              </a:spcAft>
            </a:pPr>
            <a:r>
              <a:rPr lang="ja-JP" altLang="en-US" sz="16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送電線点検ロボット例</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7" name="角丸四角形 16"/>
          <p:cNvSpPr/>
          <p:nvPr/>
        </p:nvSpPr>
        <p:spPr>
          <a:xfrm>
            <a:off x="1194968" y="637108"/>
            <a:ext cx="6280753"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latin typeface="Meiryo UI" panose="020B0604030504040204" pitchFamily="50" charset="-128"/>
                <a:ea typeface="Meiryo UI" panose="020B0604030504040204" pitchFamily="50" charset="-128"/>
              </a:rPr>
              <a:t>②企業連携や地域連携を活用した協働的な学びの充実</a:t>
            </a:r>
            <a:endParaRPr lang="en-US" altLang="ja-JP"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8310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4397358"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４ー今後必要と考える教育内容（参考例）</a:t>
            </a:r>
            <a:endParaRPr lang="en-US" altLang="ja-JP" b="1" dirty="0" smtClean="0">
              <a:latin typeface="Meiryo UI" panose="020B0604030504040204" pitchFamily="50" charset="-128"/>
              <a:ea typeface="Meiryo UI" panose="020B0604030504040204" pitchFamily="50" charset="-128"/>
            </a:endParaRPr>
          </a:p>
        </p:txBody>
      </p:sp>
      <p:sp>
        <p:nvSpPr>
          <p:cNvPr id="9" name="スライド番号プレースホルダー 2"/>
          <p:cNvSpPr>
            <a:spLocks noGrp="1"/>
          </p:cNvSpPr>
          <p:nvPr>
            <p:ph type="sldNum" sz="quarter" idx="12"/>
          </p:nvPr>
        </p:nvSpPr>
        <p:spPr>
          <a:xfrm>
            <a:off x="9796485" y="6550372"/>
            <a:ext cx="2311400" cy="365125"/>
          </a:xfrm>
        </p:spPr>
        <p:txBody>
          <a:bodyPr/>
          <a:lstStyle/>
          <a:p>
            <a:fld id="{AC1F0867-EFB9-42FF-BF2D-7B625E83DED1}" type="slidenum">
              <a:rPr lang="ja-JP" altLang="en-US" smtClean="0">
                <a:solidFill>
                  <a:prstClr val="black">
                    <a:tint val="75000"/>
                  </a:prstClr>
                </a:solidFill>
              </a:rPr>
              <a:pPr/>
              <a:t>42</a:t>
            </a:fld>
            <a:endParaRPr lang="ja-JP" altLang="en-US" dirty="0">
              <a:solidFill>
                <a:prstClr val="black">
                  <a:tint val="75000"/>
                </a:prstClr>
              </a:solidFill>
            </a:endParaRPr>
          </a:p>
        </p:txBody>
      </p:sp>
      <p:sp>
        <p:nvSpPr>
          <p:cNvPr id="26" name="テキスト ボックス 25"/>
          <p:cNvSpPr txBox="1"/>
          <p:nvPr/>
        </p:nvSpPr>
        <p:spPr>
          <a:xfrm>
            <a:off x="827096" y="1279372"/>
            <a:ext cx="10583093" cy="2862322"/>
          </a:xfrm>
          <a:prstGeom prst="rect">
            <a:avLst/>
          </a:prstGeom>
          <a:noFill/>
          <a:ln>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rPr>
              <a:t>多様な協働教育の事例</a:t>
            </a:r>
            <a:endParaRPr lang="en-US" altLang="ja-JP" dirty="0" smtClean="0">
              <a:latin typeface="Meiryo UI" panose="020B0604030504040204" pitchFamily="50" charset="-128"/>
              <a:ea typeface="Meiryo UI" panose="020B0604030504040204" pitchFamily="50" charset="-128"/>
            </a:endParaRPr>
          </a:p>
          <a:p>
            <a:endParaRPr lang="ja-JP" altLang="en-US"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dirty="0">
                <a:latin typeface="Meiryo UI" panose="020B0604030504040204" pitchFamily="50" charset="-128"/>
                <a:ea typeface="Meiryo UI" panose="020B0604030504040204" pitchFamily="50" charset="-128"/>
              </a:rPr>
              <a:t>　ビオトープを教材</a:t>
            </a:r>
            <a:r>
              <a:rPr lang="ja-JP" altLang="en-US" dirty="0" smtClean="0">
                <a:latin typeface="Meiryo UI" panose="020B0604030504040204" pitchFamily="50" charset="-128"/>
                <a:ea typeface="Meiryo UI" panose="020B0604030504040204" pitchFamily="50" charset="-128"/>
              </a:rPr>
              <a:t>と</a:t>
            </a:r>
            <a:r>
              <a:rPr lang="ja-JP" altLang="en-US" dirty="0">
                <a:latin typeface="Meiryo UI" panose="020B0604030504040204" pitchFamily="50" charset="-128"/>
                <a:ea typeface="Meiryo UI" panose="020B0604030504040204" pitchFamily="50" charset="-128"/>
              </a:rPr>
              <a:t>した</a:t>
            </a:r>
            <a:r>
              <a:rPr lang="ja-JP" altLang="en-US" dirty="0" smtClean="0">
                <a:latin typeface="Meiryo UI" panose="020B0604030504040204" pitchFamily="50" charset="-128"/>
                <a:ea typeface="Meiryo UI" panose="020B0604030504040204" pitchFamily="50" charset="-128"/>
              </a:rPr>
              <a:t>基礎的</a:t>
            </a:r>
            <a:r>
              <a:rPr lang="ja-JP" altLang="en-US" dirty="0">
                <a:latin typeface="Meiryo UI" panose="020B0604030504040204" pitchFamily="50" charset="-128"/>
                <a:ea typeface="Meiryo UI" panose="020B0604030504040204" pitchFamily="50" charset="-128"/>
              </a:rPr>
              <a:t>・基本的な技術・技能</a:t>
            </a:r>
            <a:r>
              <a:rPr lang="ja-JP" altLang="en-US" dirty="0" smtClean="0">
                <a:latin typeface="Meiryo UI" panose="020B0604030504040204" pitchFamily="50" charset="-128"/>
                <a:ea typeface="Meiryo UI" panose="020B0604030504040204" pitchFamily="50" charset="-128"/>
              </a:rPr>
              <a:t>の一層の充実と企業連携等を活用した多様な学びの実現</a:t>
            </a:r>
            <a:endParaRPr lang="en-US" altLang="ja-JP"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endParaRPr lang="en-US" altLang="ja-JP" dirty="0" smtClean="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求められる技術</a:t>
            </a:r>
            <a:r>
              <a:rPr lang="en-US" altLang="ja-JP" dirty="0" smtClean="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電気</a:t>
            </a:r>
            <a:r>
              <a:rPr lang="ja-JP" altLang="en-US" dirty="0">
                <a:latin typeface="Meiryo UI" panose="020B0604030504040204" pitchFamily="50" charset="-128"/>
                <a:ea typeface="Meiryo UI" panose="020B0604030504040204" pitchFamily="50" charset="-128"/>
              </a:rPr>
              <a:t>・エレクトロニクス：</a:t>
            </a:r>
            <a:r>
              <a:rPr lang="ja-JP" altLang="en-US" b="1" u="sng" dirty="0">
                <a:latin typeface="Meiryo UI" panose="020B0604030504040204" pitchFamily="50" charset="-128"/>
                <a:ea typeface="Meiryo UI" panose="020B0604030504040204" pitchFamily="50" charset="-128"/>
              </a:rPr>
              <a:t>ソーラーパネルで発電</a:t>
            </a:r>
            <a:r>
              <a:rPr lang="ja-JP" altLang="en-US" dirty="0">
                <a:latin typeface="Meiryo UI" panose="020B0604030504040204" pitchFamily="50" charset="-128"/>
                <a:ea typeface="Meiryo UI" panose="020B0604030504040204" pitchFamily="50" charset="-128"/>
              </a:rPr>
              <a:t>した電力で水中ポンプを駆動し、水を</a:t>
            </a:r>
            <a:r>
              <a:rPr lang="ja-JP" altLang="en-US" dirty="0" smtClean="0">
                <a:latin typeface="Meiryo UI" panose="020B0604030504040204" pitchFamily="50" charset="-128"/>
                <a:ea typeface="Meiryo UI" panose="020B0604030504040204" pitchFamily="50" charset="-128"/>
              </a:rPr>
              <a:t>循環。</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蒸発</a:t>
            </a:r>
            <a:r>
              <a:rPr lang="ja-JP" altLang="en-US" dirty="0">
                <a:latin typeface="Meiryo UI" panose="020B0604030504040204" pitchFamily="50" charset="-128"/>
                <a:ea typeface="Meiryo UI" panose="020B0604030504040204" pitchFamily="50" charset="-128"/>
              </a:rPr>
              <a:t>により水が少なくなった時には、</a:t>
            </a:r>
            <a:r>
              <a:rPr lang="ja-JP" altLang="en-US" b="1" u="sng" dirty="0">
                <a:latin typeface="Meiryo UI" panose="020B0604030504040204" pitchFamily="50" charset="-128"/>
                <a:ea typeface="Meiryo UI" panose="020B0604030504040204" pitchFamily="50" charset="-128"/>
              </a:rPr>
              <a:t>センサー</a:t>
            </a:r>
            <a:r>
              <a:rPr lang="ja-JP" altLang="en-US" dirty="0">
                <a:latin typeface="Meiryo UI" panose="020B0604030504040204" pitchFamily="50" charset="-128"/>
                <a:ea typeface="Meiryo UI" panose="020B0604030504040204" pitchFamily="50" charset="-128"/>
              </a:rPr>
              <a:t>が反応し</a:t>
            </a:r>
            <a:r>
              <a:rPr lang="ja-JP" altLang="en-US" b="1" u="sng" dirty="0">
                <a:latin typeface="Meiryo UI" panose="020B0604030504040204" pitchFamily="50" charset="-128"/>
                <a:ea typeface="Meiryo UI" panose="020B0604030504040204" pitchFamily="50" charset="-128"/>
              </a:rPr>
              <a:t>電磁弁</a:t>
            </a:r>
            <a:r>
              <a:rPr lang="ja-JP" altLang="en-US" dirty="0">
                <a:latin typeface="Meiryo UI" panose="020B0604030504040204" pitchFamily="50" charset="-128"/>
                <a:ea typeface="Meiryo UI" panose="020B0604030504040204" pitchFamily="50" charset="-128"/>
              </a:rPr>
              <a:t>を開き、雨水タンクに</a:t>
            </a:r>
            <a:r>
              <a:rPr lang="ja-JP" altLang="en-US" dirty="0" smtClean="0">
                <a:latin typeface="Meiryo UI" panose="020B0604030504040204" pitchFamily="50" charset="-128"/>
                <a:ea typeface="Meiryo UI" panose="020B0604030504040204" pitchFamily="50" charset="-128"/>
              </a:rPr>
              <a:t>貯蔵され</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err="1" smtClean="0">
                <a:latin typeface="Meiryo UI" panose="020B0604030504040204" pitchFamily="50" charset="-128"/>
                <a:ea typeface="Meiryo UI" panose="020B0604030504040204" pitchFamily="50" charset="-128"/>
              </a:rPr>
              <a:t>て</a:t>
            </a:r>
            <a:r>
              <a:rPr lang="ja-JP" altLang="en-US" dirty="0">
                <a:latin typeface="Meiryo UI" panose="020B0604030504040204" pitchFamily="50" charset="-128"/>
                <a:ea typeface="Meiryo UI" panose="020B0604030504040204" pitchFamily="50" charset="-128"/>
              </a:rPr>
              <a:t>いる雨水と水道水が</a:t>
            </a:r>
            <a:r>
              <a:rPr lang="ja-JP" altLang="en-US" b="1" u="sng" dirty="0">
                <a:latin typeface="Meiryo UI" panose="020B0604030504040204" pitchFamily="50" charset="-128"/>
                <a:ea typeface="Meiryo UI" panose="020B0604030504040204" pitchFamily="50" charset="-128"/>
              </a:rPr>
              <a:t>自動</a:t>
            </a:r>
            <a:r>
              <a:rPr lang="ja-JP" altLang="en-US" b="1" u="sng" dirty="0" smtClean="0">
                <a:latin typeface="Meiryo UI" panose="020B0604030504040204" pitchFamily="50" charset="-128"/>
                <a:ea typeface="Meiryo UI" panose="020B0604030504040204" pitchFamily="50" charset="-128"/>
              </a:rPr>
              <a:t>供給</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環境・</a:t>
            </a:r>
            <a:r>
              <a:rPr lang="ja-JP" altLang="en-US" dirty="0">
                <a:latin typeface="Meiryo UI" panose="020B0604030504040204" pitchFamily="50" charset="-128"/>
                <a:ea typeface="Meiryo UI" panose="020B0604030504040204" pitchFamily="50" charset="-128"/>
              </a:rPr>
              <a:t>化学</a:t>
            </a:r>
            <a:r>
              <a:rPr lang="ja-JP" altLang="en-US" dirty="0" smtClean="0">
                <a:latin typeface="Meiryo UI" panose="020B0604030504040204" pitchFamily="50" charset="-128"/>
                <a:ea typeface="Meiryo UI" panose="020B0604030504040204" pitchFamily="50" charset="-128"/>
              </a:rPr>
              <a:t>：水質</a:t>
            </a:r>
            <a:r>
              <a:rPr lang="ja-JP" altLang="en-US" dirty="0">
                <a:latin typeface="Meiryo UI" panose="020B0604030504040204" pitchFamily="50" charset="-128"/>
                <a:ea typeface="Meiryo UI" panose="020B0604030504040204" pitchFamily="50" charset="-128"/>
              </a:rPr>
              <a:t>を</a:t>
            </a:r>
            <a:r>
              <a:rPr lang="en-US" altLang="ja-JP" b="1" u="sng" dirty="0" err="1">
                <a:latin typeface="Meiryo UI" panose="020B0604030504040204" pitchFamily="50" charset="-128"/>
                <a:ea typeface="Meiryo UI" panose="020B0604030504040204" pitchFamily="50" charset="-128"/>
              </a:rPr>
              <a:t>IoT</a:t>
            </a:r>
            <a:r>
              <a:rPr lang="ja-JP" altLang="en-US" b="1" u="sng" dirty="0">
                <a:latin typeface="Meiryo UI" panose="020B0604030504040204" pitchFamily="50" charset="-128"/>
                <a:ea typeface="Meiryo UI" panose="020B0604030504040204" pitchFamily="50" charset="-128"/>
              </a:rPr>
              <a:t>技術</a:t>
            </a:r>
            <a:r>
              <a:rPr lang="ja-JP" altLang="en-US" dirty="0">
                <a:latin typeface="Meiryo UI" panose="020B0604030504040204" pitchFamily="50" charset="-128"/>
                <a:ea typeface="Meiryo UI" panose="020B0604030504040204" pitchFamily="50" charset="-128"/>
              </a:rPr>
              <a:t>を使って管理し、</a:t>
            </a:r>
            <a:r>
              <a:rPr lang="ja-JP" altLang="en-US" b="1" u="sng" dirty="0">
                <a:latin typeface="Meiryo UI" panose="020B0604030504040204" pitchFamily="50" charset="-128"/>
                <a:ea typeface="Meiryo UI" panose="020B0604030504040204" pitchFamily="50" charset="-128"/>
              </a:rPr>
              <a:t>生物に適した自然環境を守る</a:t>
            </a:r>
            <a:r>
              <a:rPr lang="ja-JP" altLang="en-US" dirty="0">
                <a:latin typeface="Meiryo UI" panose="020B0604030504040204" pitchFamily="50" charset="-128"/>
                <a:ea typeface="Meiryo UI" panose="020B0604030504040204" pitchFamily="50" charset="-128"/>
              </a:rPr>
              <a:t>仕組みを</a:t>
            </a:r>
            <a:r>
              <a:rPr lang="ja-JP" altLang="en-US" dirty="0" smtClean="0">
                <a:latin typeface="Meiryo UI" panose="020B0604030504040204" pitchFamily="50" charset="-128"/>
                <a:ea typeface="Meiryo UI" panose="020B0604030504040204" pitchFamily="50" charset="-128"/>
              </a:rPr>
              <a:t>学べる。</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多様な</a:t>
            </a:r>
            <a:r>
              <a:rPr lang="ja-JP" altLang="en-US" dirty="0">
                <a:latin typeface="Meiryo UI" panose="020B0604030504040204" pitchFamily="50" charset="-128"/>
                <a:ea typeface="Meiryo UI" panose="020B0604030504040204" pitchFamily="50" charset="-128"/>
              </a:rPr>
              <a:t>協働：専門分野を越えて、</a:t>
            </a:r>
            <a:r>
              <a:rPr lang="ja-JP" altLang="en-US" b="1" u="sng" dirty="0">
                <a:latin typeface="Meiryo UI" panose="020B0604030504040204" pitchFamily="50" charset="-128"/>
                <a:ea typeface="Meiryo UI" panose="020B0604030504040204" pitchFamily="50" charset="-128"/>
              </a:rPr>
              <a:t>他者と協働して課題を解決</a:t>
            </a:r>
            <a:r>
              <a:rPr lang="ja-JP" altLang="en-US" dirty="0">
                <a:latin typeface="Meiryo UI" panose="020B0604030504040204" pitchFamily="50" charset="-128"/>
                <a:ea typeface="Meiryo UI" panose="020B0604030504040204" pitchFamily="50" charset="-128"/>
              </a:rPr>
              <a:t>する姿勢を</a:t>
            </a:r>
            <a:r>
              <a:rPr lang="ja-JP" altLang="en-US" dirty="0" smtClean="0">
                <a:latin typeface="Meiryo UI" panose="020B0604030504040204" pitchFamily="50" charset="-128"/>
                <a:ea typeface="Meiryo UI" panose="020B0604030504040204" pitchFamily="50" charset="-128"/>
              </a:rPr>
              <a:t>学べる。</a:t>
            </a:r>
            <a:endParaRPr lang="en-US" altLang="ja-JP"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1387127" y="4083289"/>
            <a:ext cx="9500245" cy="2680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2"/>
          <a:srcRect l="28082" t="36600" r="15178" b="10643"/>
          <a:stretch/>
        </p:blipFill>
        <p:spPr>
          <a:xfrm>
            <a:off x="3429000" y="4141694"/>
            <a:ext cx="7234518" cy="2591240"/>
          </a:xfrm>
          <a:prstGeom prst="rect">
            <a:avLst/>
          </a:prstGeom>
        </p:spPr>
      </p:pic>
      <p:sp>
        <p:nvSpPr>
          <p:cNvPr id="11" name="角丸四角形 10"/>
          <p:cNvSpPr/>
          <p:nvPr/>
        </p:nvSpPr>
        <p:spPr>
          <a:xfrm>
            <a:off x="1505094" y="4141694"/>
            <a:ext cx="1670103" cy="646986"/>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spcAft>
                <a:spcPts val="0"/>
              </a:spcAft>
            </a:pPr>
            <a:r>
              <a:rPr lang="ja-JP" altLang="en-US" sz="16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ビオトープを活用した多様な学び</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 name="角丸四角形 11"/>
          <p:cNvSpPr/>
          <p:nvPr/>
        </p:nvSpPr>
        <p:spPr>
          <a:xfrm>
            <a:off x="846185" y="585391"/>
            <a:ext cx="6280753"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latin typeface="Meiryo UI" panose="020B0604030504040204" pitchFamily="50" charset="-128"/>
                <a:ea typeface="Meiryo UI" panose="020B0604030504040204" pitchFamily="50" charset="-128"/>
              </a:rPr>
              <a:t>①専門分野に関する基礎的・基本的な技術・技能の一層の充実</a:t>
            </a:r>
            <a:endParaRPr lang="en-US" altLang="ja-JP" b="1" dirty="0" smtClean="0">
              <a:latin typeface="Meiryo UI" panose="020B0604030504040204" pitchFamily="50" charset="-128"/>
              <a:ea typeface="Meiryo UI" panose="020B0604030504040204" pitchFamily="50" charset="-128"/>
            </a:endParaRPr>
          </a:p>
        </p:txBody>
      </p:sp>
      <p:sp>
        <p:nvSpPr>
          <p:cNvPr id="13" name="角丸四角形 12"/>
          <p:cNvSpPr/>
          <p:nvPr/>
        </p:nvSpPr>
        <p:spPr>
          <a:xfrm>
            <a:off x="847522" y="954339"/>
            <a:ext cx="6280753"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latin typeface="Meiryo UI" panose="020B0604030504040204" pitchFamily="50" charset="-128"/>
                <a:ea typeface="Meiryo UI" panose="020B0604030504040204" pitchFamily="50" charset="-128"/>
              </a:rPr>
              <a:t>②企業連携や地域連携を活用した協働的な学びの充実</a:t>
            </a:r>
            <a:endParaRPr lang="en-US" altLang="ja-JP"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06127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7982722" y="1229719"/>
            <a:ext cx="3800730" cy="2262118"/>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126868" y="1234340"/>
            <a:ext cx="3779213" cy="2737900"/>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87098" y="1234338"/>
            <a:ext cx="3772179" cy="5427877"/>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85799" y="612212"/>
            <a:ext cx="4437530" cy="36393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63" b="1" dirty="0" smtClean="0">
                <a:latin typeface="Meiryo UI" panose="020B0604030504040204" pitchFamily="50" charset="-128"/>
                <a:ea typeface="Meiryo UI" panose="020B0604030504040204" pitchFamily="50" charset="-128"/>
              </a:rPr>
              <a:t>主な企業や大学等の連携について（令和</a:t>
            </a:r>
            <a:r>
              <a:rPr lang="en-US" altLang="ja-JP" sz="1463" b="1" dirty="0" smtClean="0">
                <a:latin typeface="Meiryo UI" panose="020B0604030504040204" pitchFamily="50" charset="-128"/>
                <a:ea typeface="Meiryo UI" panose="020B0604030504040204" pitchFamily="50" charset="-128"/>
              </a:rPr>
              <a:t>3</a:t>
            </a:r>
            <a:r>
              <a:rPr lang="ja-JP" altLang="en-US" sz="1463" b="1" dirty="0" smtClean="0">
                <a:latin typeface="Meiryo UI" panose="020B0604030504040204" pitchFamily="50" charset="-128"/>
                <a:ea typeface="Meiryo UI" panose="020B0604030504040204" pitchFamily="50" charset="-128"/>
              </a:rPr>
              <a:t>年度実績）</a:t>
            </a:r>
            <a:endParaRPr lang="en-US" altLang="ja-JP" sz="1463" b="1"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10031995" y="6438335"/>
            <a:ext cx="2228850" cy="365125"/>
          </a:xfrm>
        </p:spPr>
        <p:txBody>
          <a:bodyPr/>
          <a:lstStyle/>
          <a:p>
            <a:fld id="{20607042-D53A-4E69-917E-B6250902E102}" type="slidenum">
              <a:rPr kumimoji="1" lang="ja-JP" altLang="en-US" smtClean="0"/>
              <a:t>43</a:t>
            </a:fld>
            <a:endParaRPr kumimoji="1" lang="ja-JP" altLang="en-US" dirty="0"/>
          </a:p>
        </p:txBody>
      </p:sp>
      <p:cxnSp>
        <p:nvCxnSpPr>
          <p:cNvPr id="23" name="直線コネクタ 2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6" name="正方形/長方形 25"/>
          <p:cNvSpPr/>
          <p:nvPr/>
        </p:nvSpPr>
        <p:spPr>
          <a:xfrm>
            <a:off x="1704145" y="135083"/>
            <a:ext cx="2355132"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４ー企業・大学等連携</a:t>
            </a:r>
            <a:endParaRPr lang="ja-JP" altLang="en-US"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36731" y="1458900"/>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①電気工事に関する高度な技術・技能指導</a:t>
            </a:r>
            <a:endParaRPr lang="en-US" altLang="ja-JP" sz="1400" b="1" dirty="0" smtClean="0">
              <a:latin typeface="Meiryo UI" panose="020B0604030504040204" pitchFamily="50" charset="-128"/>
              <a:ea typeface="Meiryo UI" panose="020B0604030504040204" pitchFamily="50" charset="-128"/>
            </a:endParaRPr>
          </a:p>
        </p:txBody>
      </p:sp>
      <p:sp>
        <p:nvSpPr>
          <p:cNvPr id="17" name="角丸四角形 16"/>
          <p:cNvSpPr/>
          <p:nvPr/>
        </p:nvSpPr>
        <p:spPr>
          <a:xfrm>
            <a:off x="942255" y="1083943"/>
            <a:ext cx="2461864"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企業連携（技術指導・講習）</a:t>
            </a:r>
            <a:endParaRPr lang="ja-JP" sz="1600"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9" name="テキスト ボックス 28"/>
          <p:cNvSpPr txBox="1"/>
          <p:nvPr/>
        </p:nvSpPr>
        <p:spPr>
          <a:xfrm>
            <a:off x="333955" y="1921203"/>
            <a:ext cx="3639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②</a:t>
            </a:r>
            <a:r>
              <a:rPr lang="ja-JP" altLang="en-US" sz="1400" b="1" dirty="0" smtClean="0">
                <a:latin typeface="Meiryo UI" panose="020B0604030504040204" pitchFamily="50" charset="-128"/>
                <a:ea typeface="Meiryo UI" panose="020B0604030504040204" pitchFamily="50" charset="-128"/>
              </a:rPr>
              <a:t>配電盤・制御盤に関する実践的な</a:t>
            </a:r>
            <a:endParaRPr lang="en-US" altLang="ja-JP" sz="1400" b="1" dirty="0" smtClean="0">
              <a:latin typeface="Meiryo UI" panose="020B0604030504040204" pitchFamily="50" charset="-128"/>
              <a:ea typeface="Meiryo UI" panose="020B0604030504040204" pitchFamily="50" charset="-128"/>
            </a:endParaRPr>
          </a:p>
          <a:p>
            <a:pPr algn="r"/>
            <a:r>
              <a:rPr lang="ja-JP" altLang="en-US" sz="1400" b="1" dirty="0" smtClean="0">
                <a:latin typeface="Meiryo UI" panose="020B0604030504040204" pitchFamily="50" charset="-128"/>
                <a:ea typeface="Meiryo UI" panose="020B0604030504040204" pitchFamily="50" charset="-128"/>
              </a:rPr>
              <a:t>技術・技能指導</a:t>
            </a:r>
            <a:endParaRPr lang="en-US" altLang="ja-JP" sz="1400" b="1" dirty="0" smtClean="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39507" y="2598949"/>
            <a:ext cx="3639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③</a:t>
            </a:r>
            <a:r>
              <a:rPr lang="ja-JP" altLang="en-US" sz="1400" b="1" dirty="0" smtClean="0">
                <a:latin typeface="Meiryo UI" panose="020B0604030504040204" pitchFamily="50" charset="-128"/>
                <a:ea typeface="Meiryo UI" panose="020B0604030504040204" pitchFamily="50" charset="-128"/>
              </a:rPr>
              <a:t>技能</a:t>
            </a:r>
            <a:r>
              <a:rPr lang="ja-JP" altLang="en-US" sz="1400" b="1" dirty="0">
                <a:latin typeface="Meiryo UI" panose="020B0604030504040204" pitchFamily="50" charset="-128"/>
                <a:ea typeface="Meiryo UI" panose="020B0604030504040204" pitchFamily="50" charset="-128"/>
              </a:rPr>
              <a:t>検定（機械検査</a:t>
            </a:r>
            <a:r>
              <a:rPr lang="ja-JP" altLang="en-US" sz="1400" b="1" dirty="0" smtClean="0">
                <a:latin typeface="Meiryo UI" panose="020B0604030504040204" pitchFamily="50" charset="-128"/>
                <a:ea typeface="Meiryo UI" panose="020B0604030504040204" pitchFamily="50" charset="-128"/>
              </a:rPr>
              <a:t>）に関する</a:t>
            </a:r>
            <a:endParaRPr lang="en-US" altLang="ja-JP" sz="1400" b="1" dirty="0" smtClean="0">
              <a:latin typeface="Meiryo UI" panose="020B0604030504040204" pitchFamily="50" charset="-128"/>
              <a:ea typeface="Meiryo UI" panose="020B0604030504040204" pitchFamily="50" charset="-128"/>
            </a:endParaRPr>
          </a:p>
          <a:p>
            <a:pPr algn="r"/>
            <a:r>
              <a:rPr lang="ja-JP" altLang="en-US" sz="1400" b="1" dirty="0" smtClean="0">
                <a:latin typeface="Meiryo UI" panose="020B0604030504040204" pitchFamily="50" charset="-128"/>
                <a:ea typeface="Meiryo UI" panose="020B0604030504040204" pitchFamily="50" charset="-128"/>
              </a:rPr>
              <a:t>技術</a:t>
            </a:r>
            <a:r>
              <a:rPr lang="ja-JP" altLang="en-US" sz="1400" b="1" dirty="0">
                <a:latin typeface="Meiryo UI" panose="020B0604030504040204" pitchFamily="50" charset="-128"/>
                <a:ea typeface="Meiryo UI" panose="020B0604030504040204" pitchFamily="50" charset="-128"/>
              </a:rPr>
              <a:t>・技能指導</a:t>
            </a:r>
            <a:endParaRPr lang="en-US" altLang="ja-JP" sz="1400" b="1"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342283" y="3276695"/>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④刃物</a:t>
            </a:r>
            <a:r>
              <a:rPr lang="ja-JP" altLang="en-US" sz="1400" b="1" dirty="0">
                <a:latin typeface="Meiryo UI" panose="020B0604030504040204" pitchFamily="50" charset="-128"/>
                <a:ea typeface="Meiryo UI" panose="020B0604030504040204" pitchFamily="50" charset="-128"/>
              </a:rPr>
              <a:t>制作に係る技術・技能指導</a:t>
            </a:r>
            <a:endParaRPr lang="en-US" altLang="ja-JP" sz="1400" b="1" dirty="0" smtClean="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28403" y="3738998"/>
            <a:ext cx="3639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⑤ロボット</a:t>
            </a:r>
            <a:r>
              <a:rPr lang="ja-JP" altLang="en-US" sz="1400" b="1" dirty="0">
                <a:latin typeface="Meiryo UI" panose="020B0604030504040204" pitchFamily="50" charset="-128"/>
                <a:ea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rPr>
              <a:t>製作・制御及び</a:t>
            </a:r>
            <a:endParaRPr lang="en-US" altLang="ja-JP" sz="1400" b="1" dirty="0" smtClean="0">
              <a:latin typeface="Meiryo UI" panose="020B0604030504040204" pitchFamily="50" charset="-128"/>
              <a:ea typeface="Meiryo UI" panose="020B0604030504040204" pitchFamily="50" charset="-128"/>
            </a:endParaRPr>
          </a:p>
          <a:p>
            <a:pPr algn="r"/>
            <a:r>
              <a:rPr lang="ja-JP" altLang="en-US" sz="1400" b="1" dirty="0" smtClean="0">
                <a:latin typeface="Meiryo UI" panose="020B0604030504040204" pitchFamily="50" charset="-128"/>
                <a:ea typeface="Meiryo UI" panose="020B0604030504040204" pitchFamily="50" charset="-128"/>
              </a:rPr>
              <a:t>マイコン</a:t>
            </a:r>
            <a:r>
              <a:rPr lang="ja-JP" altLang="en-US" sz="1400" b="1" dirty="0">
                <a:latin typeface="Meiryo UI" panose="020B0604030504040204" pitchFamily="50" charset="-128"/>
                <a:ea typeface="Meiryo UI" panose="020B0604030504040204" pitchFamily="50" charset="-128"/>
              </a:rPr>
              <a:t>によるセンサアクチュエータの制御</a:t>
            </a:r>
            <a:endParaRPr lang="en-US" altLang="ja-JP" sz="1400" b="1" dirty="0" smtClean="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347835" y="4416744"/>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⑥住宅</a:t>
            </a:r>
            <a:r>
              <a:rPr lang="ja-JP" altLang="en-US" sz="1400" b="1" dirty="0">
                <a:latin typeface="Meiryo UI" panose="020B0604030504040204" pitchFamily="50" charset="-128"/>
                <a:ea typeface="Meiryo UI" panose="020B0604030504040204" pitchFamily="50" charset="-128"/>
              </a:rPr>
              <a:t>設計について</a:t>
            </a:r>
            <a:endParaRPr lang="en-US" altLang="ja-JP" sz="1400" b="1" dirty="0" smtClean="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31179" y="4879047"/>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⑦不断水分</a:t>
            </a:r>
            <a:r>
              <a:rPr lang="ja-JP" altLang="en-US" sz="1400" b="1" dirty="0">
                <a:latin typeface="Meiryo UI" panose="020B0604030504040204" pitchFamily="50" charset="-128"/>
                <a:ea typeface="Meiryo UI" panose="020B0604030504040204" pitchFamily="50" charset="-128"/>
              </a:rPr>
              <a:t>岐工事の実演・実習</a:t>
            </a:r>
            <a:endParaRPr lang="en-US" altLang="ja-JP" sz="1400" b="1"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50611" y="5341350"/>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⑧</a:t>
            </a:r>
            <a:r>
              <a:rPr lang="en-US" altLang="ja-JP" sz="1400" b="1" dirty="0">
                <a:latin typeface="Meiryo UI" panose="020B0604030504040204" pitchFamily="50" charset="-128"/>
                <a:ea typeface="Meiryo UI" panose="020B0604030504040204" pitchFamily="50" charset="-128"/>
              </a:rPr>
              <a:t>Auto CAD</a:t>
            </a:r>
            <a:r>
              <a:rPr lang="ja-JP" altLang="en-US" sz="1400" b="1" dirty="0">
                <a:latin typeface="Meiryo UI" panose="020B0604030504040204" pitchFamily="50" charset="-128"/>
                <a:ea typeface="Meiryo UI" panose="020B0604030504040204" pitchFamily="50" charset="-128"/>
              </a:rPr>
              <a:t>による設備製図の描き方</a:t>
            </a:r>
            <a:endParaRPr lang="en-US" altLang="ja-JP" sz="1400" b="1" dirty="0" smtClean="0">
              <a:latin typeface="Meiryo UI" panose="020B0604030504040204" pitchFamily="50" charset="-128"/>
              <a:ea typeface="Meiryo UI" panose="020B0604030504040204" pitchFamily="50" charset="-128"/>
            </a:endParaRPr>
          </a:p>
        </p:txBody>
      </p:sp>
      <p:sp>
        <p:nvSpPr>
          <p:cNvPr id="36" name="角丸四角形 35"/>
          <p:cNvSpPr/>
          <p:nvPr/>
        </p:nvSpPr>
        <p:spPr>
          <a:xfrm>
            <a:off x="4785542" y="1084872"/>
            <a:ext cx="2461864"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企業連携（企業・現場見学）</a:t>
            </a:r>
            <a:endParaRPr lang="ja-JP" sz="1600"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7" name="テキスト ボックス 36"/>
          <p:cNvSpPr txBox="1"/>
          <p:nvPr/>
        </p:nvSpPr>
        <p:spPr>
          <a:xfrm>
            <a:off x="4197172" y="1458899"/>
            <a:ext cx="3639600"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①</a:t>
            </a:r>
            <a:r>
              <a:rPr lang="zh-TW" altLang="en-US" sz="1400" b="1" dirty="0" smtClean="0">
                <a:latin typeface="Meiryo UI" panose="020B0604030504040204" pitchFamily="50" charset="-128"/>
                <a:ea typeface="Meiryo UI" panose="020B0604030504040204" pitchFamily="50" charset="-128"/>
              </a:rPr>
              <a:t>建築</a:t>
            </a:r>
            <a:r>
              <a:rPr lang="zh-TW" altLang="en-US" sz="1400" b="1" dirty="0">
                <a:latin typeface="Meiryo UI" panose="020B0604030504040204" pitchFamily="50" charset="-128"/>
                <a:ea typeface="Meiryo UI" panose="020B0604030504040204" pitchFamily="50" charset="-128"/>
              </a:rPr>
              <a:t>現場見</a:t>
            </a:r>
            <a:r>
              <a:rPr lang="zh-TW" altLang="en-US" sz="1400" b="1" dirty="0" smtClean="0">
                <a:latin typeface="Meiryo UI" panose="020B0604030504040204" pitchFamily="50" charset="-128"/>
                <a:ea typeface="Meiryo UI" panose="020B0604030504040204" pitchFamily="50" charset="-128"/>
              </a:rPr>
              <a:t>学会</a:t>
            </a:r>
            <a:endParaRPr lang="en-US" altLang="zh-TW" sz="1400" b="1" dirty="0" smtClean="0">
              <a:latin typeface="Meiryo UI" panose="020B0604030504040204" pitchFamily="50" charset="-128"/>
              <a:ea typeface="Meiryo UI" panose="020B0604030504040204" pitchFamily="50" charset="-128"/>
            </a:endParaRPr>
          </a:p>
          <a:p>
            <a:pPr algn="r"/>
            <a:r>
              <a:rPr lang="ja-JP" altLang="en-US" sz="1200" b="1" dirty="0">
                <a:latin typeface="Meiryo UI" panose="020B0604030504040204" pitchFamily="50" charset="-128"/>
                <a:ea typeface="Meiryo UI" panose="020B0604030504040204" pitchFamily="50" charset="-128"/>
              </a:rPr>
              <a:t>（星野リゾート</a:t>
            </a:r>
            <a:r>
              <a:rPr lang="en-US" altLang="ja-JP" sz="1200" b="1" dirty="0">
                <a:latin typeface="Meiryo UI" panose="020B0604030504040204" pitchFamily="50" charset="-128"/>
                <a:ea typeface="Meiryo UI" panose="020B0604030504040204" pitchFamily="50" charset="-128"/>
              </a:rPr>
              <a:t>OMO7</a:t>
            </a:r>
            <a:r>
              <a:rPr lang="ja-JP" altLang="en-US" sz="1200" b="1" dirty="0">
                <a:latin typeface="Meiryo UI" panose="020B0604030504040204" pitchFamily="50" charset="-128"/>
                <a:ea typeface="Meiryo UI" panose="020B0604030504040204" pitchFamily="50" charset="-128"/>
              </a:rPr>
              <a:t>大阪新今宮　新築工事</a:t>
            </a:r>
            <a:r>
              <a:rPr lang="ja-JP" altLang="en-US" sz="1200" b="1" dirty="0" smtClean="0">
                <a:latin typeface="Meiryo UI" panose="020B0604030504040204" pitchFamily="50" charset="-128"/>
                <a:ea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endParaRPr>
          </a:p>
          <a:p>
            <a:pPr algn="r"/>
            <a:r>
              <a:rPr lang="zh-TW" altLang="en-US" sz="1200" b="1" dirty="0">
                <a:latin typeface="Meiryo UI" panose="020B0604030504040204" pitchFamily="50" charset="-128"/>
                <a:ea typeface="Meiryo UI" panose="020B0604030504040204" pitchFamily="50" charset="-128"/>
              </a:rPr>
              <a:t>（大阪府営吹田桃山台高層住宅　新築工事）</a:t>
            </a:r>
            <a:endParaRPr lang="en-US" altLang="ja-JP" sz="1200" b="1"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4187166" y="2208358"/>
            <a:ext cx="3639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②</a:t>
            </a:r>
            <a:r>
              <a:rPr lang="en-US" altLang="ja-JP" sz="1400" b="1" dirty="0">
                <a:latin typeface="Meiryo UI" panose="020B0604030504040204" pitchFamily="50" charset="-128"/>
                <a:ea typeface="Meiryo UI" panose="020B0604030504040204" pitchFamily="50" charset="-128"/>
              </a:rPr>
              <a:t>ATC</a:t>
            </a:r>
            <a:r>
              <a:rPr lang="ja-JP" altLang="en-US" sz="1400" b="1" dirty="0" smtClean="0">
                <a:latin typeface="Meiryo UI" panose="020B0604030504040204" pitchFamily="50" charset="-128"/>
                <a:ea typeface="Meiryo UI" panose="020B0604030504040204" pitchFamily="50" charset="-128"/>
              </a:rPr>
              <a:t>デザインセンター</a:t>
            </a:r>
            <a:endParaRPr lang="en-US" altLang="ja-JP" sz="1400" b="1" dirty="0" smtClean="0">
              <a:latin typeface="Meiryo UI" panose="020B0604030504040204" pitchFamily="50" charset="-128"/>
              <a:ea typeface="Meiryo UI" panose="020B0604030504040204" pitchFamily="50" charset="-128"/>
            </a:endParaRPr>
          </a:p>
          <a:p>
            <a:pPr algn="r"/>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各種デザイナー事務所</a:t>
            </a:r>
            <a:r>
              <a:rPr lang="ja-JP" altLang="en-US" sz="1400" b="1" dirty="0" smtClean="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4190501" y="2803930"/>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③着ぐるみ</a:t>
            </a:r>
            <a:r>
              <a:rPr lang="ja-JP" altLang="en-US" sz="1400" b="1" dirty="0">
                <a:latin typeface="Meiryo UI" panose="020B0604030504040204" pitchFamily="50" charset="-128"/>
                <a:ea typeface="Meiryo UI" panose="020B0604030504040204" pitchFamily="50" charset="-128"/>
              </a:rPr>
              <a:t>制作</a:t>
            </a:r>
            <a:r>
              <a:rPr lang="ja-JP" altLang="en-US" sz="1400" b="1" dirty="0" smtClean="0">
                <a:latin typeface="Meiryo UI" panose="020B0604030504040204" pitchFamily="50" charset="-128"/>
                <a:ea typeface="Meiryo UI" panose="020B0604030504040204" pitchFamily="50" charset="-128"/>
              </a:rPr>
              <a:t>工程の見学</a:t>
            </a:r>
            <a:endParaRPr lang="en-US" altLang="ja-JP" sz="1400" b="1" dirty="0" smtClean="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4193836" y="3184059"/>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④</a:t>
            </a:r>
            <a:r>
              <a:rPr lang="zh-TW" altLang="en-US" sz="1400" b="1" dirty="0" smtClean="0">
                <a:latin typeface="Meiryo UI" panose="020B0604030504040204" pitchFamily="50" charset="-128"/>
                <a:ea typeface="Meiryo UI" panose="020B0604030504040204" pitchFamily="50" charset="-128"/>
              </a:rPr>
              <a:t>阪神</a:t>
            </a:r>
            <a:r>
              <a:rPr lang="zh-TW" altLang="en-US" sz="1400" b="1" dirty="0">
                <a:latin typeface="Meiryo UI" panose="020B0604030504040204" pitchFamily="50" charset="-128"/>
                <a:ea typeface="Meiryo UI" panose="020B0604030504040204" pitchFamily="50" charset="-128"/>
              </a:rPr>
              <a:t>高速震災資料</a:t>
            </a:r>
            <a:r>
              <a:rPr lang="zh-TW" altLang="en-US" sz="1400" b="1" dirty="0" smtClean="0">
                <a:latin typeface="Meiryo UI" panose="020B0604030504040204" pitchFamily="50" charset="-128"/>
                <a:ea typeface="Meiryo UI" panose="020B0604030504040204" pitchFamily="50" charset="-128"/>
              </a:rPr>
              <a:t>保管庫</a:t>
            </a:r>
            <a:r>
              <a:rPr lang="ja-JP" altLang="en-US" sz="1400" b="1" dirty="0" smtClean="0">
                <a:latin typeface="Meiryo UI" panose="020B0604030504040204" pitchFamily="50" charset="-128"/>
                <a:ea typeface="Meiryo UI" panose="020B0604030504040204" pitchFamily="50" charset="-128"/>
              </a:rPr>
              <a:t>の見学</a:t>
            </a:r>
            <a:endParaRPr lang="en-US" altLang="ja-JP" sz="1400" b="1" dirty="0" smtClean="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4183831" y="3564187"/>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⑤機械・電気・建築等に関する工場見学</a:t>
            </a:r>
            <a:endParaRPr lang="en-US" altLang="ja-JP" sz="1400" b="1" dirty="0" smtClean="0">
              <a:latin typeface="Meiryo UI" panose="020B0604030504040204" pitchFamily="50" charset="-128"/>
              <a:ea typeface="Meiryo UI" panose="020B0604030504040204" pitchFamily="50" charset="-128"/>
            </a:endParaRPr>
          </a:p>
        </p:txBody>
      </p:sp>
      <p:sp>
        <p:nvSpPr>
          <p:cNvPr id="42" name="角丸四角形 41"/>
          <p:cNvSpPr/>
          <p:nvPr/>
        </p:nvSpPr>
        <p:spPr>
          <a:xfrm>
            <a:off x="8637853" y="1083943"/>
            <a:ext cx="2461864"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大学連携</a:t>
            </a:r>
            <a:endParaRPr lang="ja-JP" sz="1600"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43" name="テキスト ボックス 42"/>
          <p:cNvSpPr txBox="1"/>
          <p:nvPr/>
        </p:nvSpPr>
        <p:spPr>
          <a:xfrm>
            <a:off x="8045186" y="1458899"/>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①ロボット制御に関するプログラム実習</a:t>
            </a:r>
            <a:endParaRPr lang="en-US" altLang="ja-JP" sz="1400" b="1" dirty="0" smtClean="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8048464" y="1864072"/>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②大学</a:t>
            </a:r>
            <a:r>
              <a:rPr lang="ja-JP" altLang="en-US" sz="1400" b="1" dirty="0">
                <a:latin typeface="Meiryo UI" panose="020B0604030504040204" pitchFamily="50" charset="-128"/>
                <a:ea typeface="Meiryo UI" panose="020B0604030504040204" pitchFamily="50" charset="-128"/>
              </a:rPr>
              <a:t>の施設見学及び体験授業</a:t>
            </a:r>
            <a:endParaRPr lang="en-US" altLang="ja-JP" sz="1400" b="1" dirty="0" smtClean="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8046825" y="2269245"/>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③研究室見学</a:t>
            </a:r>
            <a:endParaRPr lang="en-US" altLang="ja-JP" sz="1400" b="1" dirty="0" smtClean="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8050103" y="2674419"/>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④オンライン大学連携（特別講義）</a:t>
            </a:r>
            <a:endParaRPr lang="en-US" altLang="ja-JP" sz="1400" b="1" dirty="0" smtClean="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8051743" y="3079593"/>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⑤課題研究での連携</a:t>
            </a:r>
            <a:endParaRPr lang="en-US" altLang="ja-JP" sz="1400" b="1" dirty="0" smtClean="0">
              <a:latin typeface="Meiryo UI" panose="020B0604030504040204" pitchFamily="50" charset="-128"/>
              <a:ea typeface="Meiryo UI" panose="020B0604030504040204" pitchFamily="50" charset="-128"/>
            </a:endParaRPr>
          </a:p>
        </p:txBody>
      </p:sp>
      <p:sp>
        <p:nvSpPr>
          <p:cNvPr id="48" name="正方形/長方形 47"/>
          <p:cNvSpPr/>
          <p:nvPr/>
        </p:nvSpPr>
        <p:spPr>
          <a:xfrm>
            <a:off x="4129084" y="4205593"/>
            <a:ext cx="3779213" cy="2456623"/>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4339511" y="4042697"/>
            <a:ext cx="3358358"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業界団体等</a:t>
            </a:r>
            <a:r>
              <a:rPr lang="ja-JP" altLang="en-US"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連携（技術指導・見学等）</a:t>
            </a:r>
            <a:endParaRPr lang="ja-JP" sz="1600"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0" name="テキスト ボックス 49"/>
          <p:cNvSpPr txBox="1"/>
          <p:nvPr/>
        </p:nvSpPr>
        <p:spPr>
          <a:xfrm>
            <a:off x="4199388" y="4430152"/>
            <a:ext cx="3639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①技能検定（旋盤</a:t>
            </a:r>
            <a:r>
              <a:rPr lang="ja-JP" altLang="en-US" sz="1400" b="1" dirty="0" smtClean="0">
                <a:latin typeface="Meiryo UI" panose="020B0604030504040204" pitchFamily="50" charset="-128"/>
                <a:ea typeface="Meiryo UI" panose="020B0604030504040204" pitchFamily="50" charset="-128"/>
              </a:rPr>
              <a:t>・シーケンス制御等）</a:t>
            </a:r>
            <a:endParaRPr lang="en-US" altLang="ja-JP" sz="1400" b="1" dirty="0" smtClean="0">
              <a:latin typeface="Meiryo UI" panose="020B0604030504040204" pitchFamily="50" charset="-128"/>
              <a:ea typeface="Meiryo UI" panose="020B0604030504040204" pitchFamily="50" charset="-128"/>
            </a:endParaRPr>
          </a:p>
          <a:p>
            <a:pPr algn="r"/>
            <a:r>
              <a:rPr lang="ja-JP" altLang="en-US" sz="1400" b="1" dirty="0" smtClean="0">
                <a:latin typeface="Meiryo UI" panose="020B0604030504040204" pitchFamily="50" charset="-128"/>
                <a:ea typeface="Meiryo UI" panose="020B0604030504040204" pitchFamily="50" charset="-128"/>
              </a:rPr>
              <a:t>技術</a:t>
            </a:r>
            <a:r>
              <a:rPr lang="ja-JP" altLang="en-US" sz="1400" b="1" dirty="0">
                <a:latin typeface="Meiryo UI" panose="020B0604030504040204" pitchFamily="50" charset="-128"/>
                <a:ea typeface="Meiryo UI" panose="020B0604030504040204" pitchFamily="50" charset="-128"/>
              </a:rPr>
              <a:t>・技能</a:t>
            </a:r>
            <a:r>
              <a:rPr lang="ja-JP" altLang="en-US" sz="1400" b="1" dirty="0" smtClean="0">
                <a:latin typeface="Meiryo UI" panose="020B0604030504040204" pitchFamily="50" charset="-128"/>
                <a:ea typeface="Meiryo UI" panose="020B0604030504040204" pitchFamily="50" charset="-128"/>
              </a:rPr>
              <a:t>指導</a:t>
            </a:r>
            <a:endParaRPr lang="en-US" altLang="ja-JP" sz="1400" b="1" dirty="0" smtClean="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4197172" y="5003459"/>
            <a:ext cx="3639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②</a:t>
            </a:r>
            <a:r>
              <a:rPr lang="en-US" altLang="ja-JP" sz="1400" b="1" dirty="0">
                <a:latin typeface="Meiryo UI" panose="020B0604030504040204" pitchFamily="50" charset="-128"/>
                <a:ea typeface="Meiryo UI" panose="020B0604030504040204" pitchFamily="50" charset="-128"/>
              </a:rPr>
              <a:t>JIS</a:t>
            </a:r>
            <a:r>
              <a:rPr lang="ja-JP" altLang="en-US" sz="1400" b="1" dirty="0">
                <a:latin typeface="Meiryo UI" panose="020B0604030504040204" pitchFamily="50" charset="-128"/>
                <a:ea typeface="Meiryo UI" panose="020B0604030504040204" pitchFamily="50" charset="-128"/>
              </a:rPr>
              <a:t>溶接技能者評価</a:t>
            </a:r>
            <a:r>
              <a:rPr lang="ja-JP" altLang="en-US" sz="1400" b="1" dirty="0" smtClean="0">
                <a:latin typeface="Meiryo UI" panose="020B0604030504040204" pitchFamily="50" charset="-128"/>
                <a:ea typeface="Meiryo UI" panose="020B0604030504040204" pitchFamily="50" charset="-128"/>
              </a:rPr>
              <a:t>試験に関する講習</a:t>
            </a:r>
            <a:endParaRPr lang="en-US" altLang="ja-JP" sz="1400" b="1" dirty="0">
              <a:latin typeface="Meiryo UI" panose="020B0604030504040204" pitchFamily="50" charset="-128"/>
              <a:ea typeface="Meiryo UI" panose="020B0604030504040204" pitchFamily="50" charset="-128"/>
            </a:endParaRPr>
          </a:p>
          <a:p>
            <a:pPr algn="r"/>
            <a:r>
              <a:rPr lang="ja-JP" altLang="en-US" sz="1400" b="1" dirty="0" smtClean="0">
                <a:latin typeface="Meiryo UI" panose="020B0604030504040204" pitchFamily="50" charset="-128"/>
                <a:ea typeface="Meiryo UI" panose="020B0604030504040204" pitchFamily="50" charset="-128"/>
              </a:rPr>
              <a:t>溶接</a:t>
            </a:r>
            <a:r>
              <a:rPr lang="ja-JP" altLang="en-US" sz="1400" b="1" dirty="0">
                <a:latin typeface="Meiryo UI" panose="020B0604030504040204" pitchFamily="50" charset="-128"/>
                <a:ea typeface="Meiryo UI" panose="020B0604030504040204" pitchFamily="50" charset="-128"/>
              </a:rPr>
              <a:t>によるものづくりに係る技術・技能</a:t>
            </a:r>
            <a:r>
              <a:rPr lang="ja-JP" altLang="en-US" sz="1400" b="1" dirty="0" smtClean="0">
                <a:latin typeface="Meiryo UI" panose="020B0604030504040204" pitchFamily="50" charset="-128"/>
                <a:ea typeface="Meiryo UI" panose="020B0604030504040204" pitchFamily="50" charset="-128"/>
              </a:rPr>
              <a:t>指導</a:t>
            </a:r>
            <a:endParaRPr lang="en-US" altLang="ja-JP" sz="1400" b="1" dirty="0" smtClean="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4197726" y="5576767"/>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③化学分析に係る技術・技能指導</a:t>
            </a:r>
            <a:endParaRPr lang="en-US" altLang="ja-JP" sz="1400" b="1" dirty="0" smtClean="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4198280" y="5934632"/>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④測量新技術の体験実習</a:t>
            </a:r>
            <a:endParaRPr lang="en-US" altLang="ja-JP" sz="1400" b="1" dirty="0" smtClean="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4198834" y="6292496"/>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⑤電気工事に関する実践的な技術・技能指導</a:t>
            </a:r>
            <a:endParaRPr lang="en-US" altLang="ja-JP" sz="1400" b="1" dirty="0" smtClean="0">
              <a:latin typeface="Meiryo UI" panose="020B0604030504040204" pitchFamily="50" charset="-128"/>
              <a:ea typeface="Meiryo UI" panose="020B0604030504040204" pitchFamily="50" charset="-128"/>
            </a:endParaRPr>
          </a:p>
        </p:txBody>
      </p:sp>
      <p:sp>
        <p:nvSpPr>
          <p:cNvPr id="55" name="正方形/長方形 54"/>
          <p:cNvSpPr/>
          <p:nvPr/>
        </p:nvSpPr>
        <p:spPr>
          <a:xfrm>
            <a:off x="7982722" y="3752042"/>
            <a:ext cx="3779213" cy="2910173"/>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角丸四角形 55"/>
          <p:cNvSpPr/>
          <p:nvPr/>
        </p:nvSpPr>
        <p:spPr>
          <a:xfrm>
            <a:off x="8193149" y="3589147"/>
            <a:ext cx="3358358"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各種大会への参加</a:t>
            </a:r>
            <a:endParaRPr lang="ja-JP" sz="1600"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7" name="テキスト ボックス 56"/>
          <p:cNvSpPr txBox="1"/>
          <p:nvPr/>
        </p:nvSpPr>
        <p:spPr>
          <a:xfrm>
            <a:off x="8060979" y="3976602"/>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①技能五輪全国</a:t>
            </a:r>
            <a:r>
              <a:rPr lang="ja-JP" altLang="en-US" sz="1400" b="1" dirty="0" smtClean="0">
                <a:latin typeface="Meiryo UI" panose="020B0604030504040204" pitchFamily="50" charset="-128"/>
                <a:ea typeface="Meiryo UI" panose="020B0604030504040204" pitchFamily="50" charset="-128"/>
              </a:rPr>
              <a:t>大会（配管部門）</a:t>
            </a:r>
            <a:endParaRPr lang="en-US" altLang="ja-JP" sz="1400" b="1" dirty="0" smtClean="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8057822" y="4396692"/>
            <a:ext cx="3639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②高校生ものづくりコンテスト</a:t>
            </a:r>
            <a:endParaRPr lang="en-US" altLang="ja-JP" sz="1400" b="1" dirty="0" smtClean="0">
              <a:latin typeface="Meiryo UI" panose="020B0604030504040204" pitchFamily="50" charset="-128"/>
              <a:ea typeface="Meiryo UI" panose="020B0604030504040204" pitchFamily="50" charset="-128"/>
            </a:endParaRPr>
          </a:p>
          <a:p>
            <a:pPr algn="r"/>
            <a:r>
              <a:rPr lang="ja-JP" altLang="en-US" sz="1400" b="1" dirty="0" smtClean="0">
                <a:latin typeface="Meiryo UI" panose="020B0604030504040204" pitchFamily="50" charset="-128"/>
                <a:ea typeface="Meiryo UI" panose="020B0604030504040204" pitchFamily="50" charset="-128"/>
              </a:rPr>
              <a:t>（旋盤・電気工事・測量・配管・化学分析等）</a:t>
            </a:r>
            <a:endParaRPr lang="en-US" altLang="ja-JP" sz="1400" b="1" dirty="0" smtClean="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8054663" y="5032225"/>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③全国製図コンクール</a:t>
            </a:r>
            <a:endParaRPr lang="en-US" altLang="ja-JP" sz="1400" b="1" dirty="0" smtClean="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8051504" y="5452315"/>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④高等学校ロボット相撲選手権</a:t>
            </a:r>
            <a:endParaRPr lang="en-US" altLang="ja-JP" sz="1400" b="1" dirty="0" smtClean="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8048345" y="5872405"/>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⑤橋梁模型製作コンテスト</a:t>
            </a:r>
            <a:endParaRPr lang="en-US" altLang="ja-JP" sz="1400" b="1" dirty="0" smtClean="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353387" y="5803653"/>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⑨</a:t>
            </a:r>
            <a:r>
              <a:rPr lang="ja-JP" altLang="en-US" sz="1400" b="1" dirty="0">
                <a:latin typeface="Meiryo UI" panose="020B0604030504040204" pitchFamily="50" charset="-128"/>
                <a:ea typeface="Meiryo UI" panose="020B0604030504040204" pitchFamily="50" charset="-128"/>
              </a:rPr>
              <a:t>インターンシップ</a:t>
            </a:r>
            <a:endParaRPr lang="en-US" altLang="ja-JP" sz="1400" b="1" dirty="0" smtClean="0">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8045186" y="6292495"/>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⑥ジャパンマイコンカーラリー</a:t>
            </a:r>
            <a:endParaRPr lang="en-US" altLang="ja-JP" sz="1400" b="1" dirty="0" smtClean="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345059" y="6265954"/>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⑩</a:t>
            </a:r>
            <a:r>
              <a:rPr lang="ja-JP" altLang="en-US" sz="1400" b="1" dirty="0">
                <a:latin typeface="Meiryo UI" panose="020B0604030504040204" pitchFamily="50" charset="-128"/>
                <a:ea typeface="Meiryo UI" panose="020B0604030504040204" pitchFamily="50" charset="-128"/>
              </a:rPr>
              <a:t>オンラインに</a:t>
            </a:r>
            <a:r>
              <a:rPr lang="ja-JP" altLang="en-US" sz="1400" b="1" dirty="0" smtClean="0">
                <a:latin typeface="Meiryo UI" panose="020B0604030504040204" pitchFamily="50" charset="-128"/>
                <a:ea typeface="Meiryo UI" panose="020B0604030504040204" pitchFamily="50" charset="-128"/>
              </a:rPr>
              <a:t>よる職種説明会</a:t>
            </a:r>
            <a:endParaRPr lang="en-US" altLang="ja-JP" sz="1400" b="1" dirty="0" smtClean="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9030843" y="6629756"/>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spTree>
    <p:extLst>
      <p:ext uri="{BB962C8B-B14F-4D97-AF65-F5344CB8AC3E}">
        <p14:creationId xmlns:p14="http://schemas.microsoft.com/office/powerpoint/2010/main" val="2814636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V="1">
            <a:off x="2193701" y="2286847"/>
            <a:ext cx="8036417"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2193701" y="1825182"/>
            <a:ext cx="7182119" cy="461665"/>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５</a:t>
            </a:r>
            <a:r>
              <a:rPr lang="ja-JP" altLang="en-US" sz="2400" dirty="0" smtClean="0">
                <a:latin typeface="Meiryo UI" panose="020B0604030504040204" pitchFamily="50" charset="-128"/>
                <a:ea typeface="Meiryo UI" panose="020B0604030504040204" pitchFamily="50" charset="-128"/>
              </a:rPr>
              <a:t>．工業系高校に関する全国の動き（参考例）</a:t>
            </a:r>
            <a:endParaRPr lang="ja-JP" altLang="en-US" sz="2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44</a:t>
            </a:fld>
            <a:endParaRPr kumimoji="1" lang="ja-JP" altLang="en-US" dirty="0"/>
          </a:p>
        </p:txBody>
      </p:sp>
    </p:spTree>
    <p:extLst>
      <p:ext uri="{BB962C8B-B14F-4D97-AF65-F5344CB8AC3E}">
        <p14:creationId xmlns:p14="http://schemas.microsoft.com/office/powerpoint/2010/main" val="21527156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45</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3350597"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５</a:t>
            </a:r>
            <a:r>
              <a:rPr lang="ja-JP" altLang="en-US" b="1" dirty="0" smtClean="0">
                <a:latin typeface="Meiryo UI" panose="020B0604030504040204" pitchFamily="50" charset="-128"/>
                <a:ea typeface="Meiryo UI" panose="020B0604030504040204" pitchFamily="50" charset="-128"/>
              </a:rPr>
              <a:t>ー</a:t>
            </a:r>
            <a:r>
              <a:rPr lang="ja-JP" altLang="en-US" b="1" dirty="0">
                <a:latin typeface="Meiryo UI" panose="020B0604030504040204" pitchFamily="50" charset="-128"/>
                <a:ea typeface="Meiryo UI" panose="020B0604030504040204" pitchFamily="50" charset="-128"/>
              </a:rPr>
              <a:t>他府県の工業系高校の状況</a:t>
            </a:r>
          </a:p>
        </p:txBody>
      </p:sp>
      <p:sp>
        <p:nvSpPr>
          <p:cNvPr id="18" name="額縁 17"/>
          <p:cNvSpPr/>
          <p:nvPr/>
        </p:nvSpPr>
        <p:spPr>
          <a:xfrm>
            <a:off x="1586206" y="645103"/>
            <a:ext cx="2864769"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rPr>
              <a:t>工業科に</a:t>
            </a:r>
            <a:r>
              <a:rPr lang="ja-JP" altLang="en-US" sz="1400" b="1" dirty="0" smtClean="0">
                <a:solidFill>
                  <a:prstClr val="black"/>
                </a:solidFill>
                <a:latin typeface="Meiryo UI" panose="020B0604030504040204" pitchFamily="50" charset="-128"/>
                <a:ea typeface="Meiryo UI" panose="020B0604030504040204" pitchFamily="50" charset="-128"/>
              </a:rPr>
              <a:t>普通科等を</a:t>
            </a:r>
            <a:r>
              <a:rPr lang="ja-JP" altLang="en-US" sz="1400" b="1" dirty="0">
                <a:solidFill>
                  <a:prstClr val="black"/>
                </a:solidFill>
                <a:latin typeface="Meiryo UI" panose="020B0604030504040204" pitchFamily="50" charset="-128"/>
                <a:ea typeface="Meiryo UI" panose="020B0604030504040204" pitchFamily="50" charset="-128"/>
              </a:rPr>
              <a:t>併置した学校</a:t>
            </a:r>
          </a:p>
        </p:txBody>
      </p:sp>
      <p:sp>
        <p:nvSpPr>
          <p:cNvPr id="12" name="正方形/長方形 11"/>
          <p:cNvSpPr/>
          <p:nvPr/>
        </p:nvSpPr>
        <p:spPr>
          <a:xfrm>
            <a:off x="806824" y="1401550"/>
            <a:ext cx="5182950" cy="5195662"/>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871504" y="3296386"/>
            <a:ext cx="502076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工学</a:t>
            </a:r>
            <a:r>
              <a:rPr lang="ja-JP" altLang="en-US" sz="1600" dirty="0">
                <a:latin typeface="Meiryo UI" panose="020B0604030504040204" pitchFamily="50" charset="-128"/>
                <a:ea typeface="Meiryo UI" panose="020B0604030504040204" pitchFamily="50" charset="-128"/>
              </a:rPr>
              <a:t>探究科：ものづくりを学び理工系の</a:t>
            </a:r>
            <a:r>
              <a:rPr lang="ja-JP" altLang="en-US" sz="1600" dirty="0" smtClean="0">
                <a:latin typeface="Meiryo UI" panose="020B0604030504040204" pitchFamily="50" charset="-128"/>
                <a:ea typeface="Meiryo UI" panose="020B0604030504040204" pitchFamily="50" charset="-128"/>
              </a:rPr>
              <a:t>国公立四年制</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大学</a:t>
            </a:r>
            <a:r>
              <a:rPr lang="ja-JP" altLang="en-US" sz="1600" dirty="0">
                <a:latin typeface="Meiryo UI" panose="020B0604030504040204" pitchFamily="50" charset="-128"/>
                <a:ea typeface="Meiryo UI" panose="020B0604030504040204" pitchFamily="50" charset="-128"/>
              </a:rPr>
              <a:t>や難関私立大学への進学</a:t>
            </a:r>
            <a:r>
              <a:rPr lang="ja-JP" altLang="en-US" sz="1600" dirty="0" smtClean="0">
                <a:latin typeface="Meiryo UI" panose="020B0604030504040204" pitchFamily="50" charset="-128"/>
                <a:ea typeface="Meiryo UI" panose="020B0604030504040204" pitchFamily="50" charset="-128"/>
              </a:rPr>
              <a:t>をめざす</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学科</a:t>
            </a:r>
            <a:endParaRPr lang="ja-JP" altLang="en-US" sz="16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904332" y="4273551"/>
            <a:ext cx="502076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機械</a:t>
            </a:r>
            <a:r>
              <a:rPr lang="ja-JP" altLang="en-US" sz="1600" dirty="0">
                <a:latin typeface="Meiryo UI" panose="020B0604030504040204" pitchFamily="50" charset="-128"/>
                <a:ea typeface="Meiryo UI" panose="020B0604030504040204" pitchFamily="50" charset="-128"/>
              </a:rPr>
              <a:t>技術科：ものづくりの基礎・基本を学び、成長し</a:t>
            </a:r>
            <a:r>
              <a:rPr lang="ja-JP" altLang="en-US" sz="1600" dirty="0" smtClean="0">
                <a:latin typeface="Meiryo UI" panose="020B0604030504040204" pitchFamily="50" charset="-128"/>
                <a:ea typeface="Meiryo UI" panose="020B0604030504040204" pitchFamily="50" charset="-128"/>
              </a:rPr>
              <a:t>続</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ける</a:t>
            </a:r>
            <a:r>
              <a:rPr lang="ja-JP" altLang="en-US" sz="1600" dirty="0">
                <a:latin typeface="Meiryo UI" panose="020B0604030504040204" pitchFamily="50" charset="-128"/>
                <a:ea typeface="Meiryo UI" panose="020B0604030504040204" pitchFamily="50" charset="-128"/>
              </a:rPr>
              <a:t>ものづくりのスペシャリストを育てる学科</a:t>
            </a:r>
          </a:p>
        </p:txBody>
      </p:sp>
      <p:sp>
        <p:nvSpPr>
          <p:cNvPr id="23" name="角丸四角形 22"/>
          <p:cNvSpPr/>
          <p:nvPr/>
        </p:nvSpPr>
        <p:spPr>
          <a:xfrm>
            <a:off x="2248156" y="1251154"/>
            <a:ext cx="2340000"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zh-CN" altLang="en-US" sz="16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京都府立田辺高等学校</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6" name="テキスト ボックス 25"/>
          <p:cNvSpPr txBox="1"/>
          <p:nvPr/>
        </p:nvSpPr>
        <p:spPr>
          <a:xfrm>
            <a:off x="920746" y="5004494"/>
            <a:ext cx="499091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電気</a:t>
            </a:r>
            <a:r>
              <a:rPr lang="ja-JP" altLang="en-US" sz="1600" dirty="0">
                <a:latin typeface="Meiryo UI" panose="020B0604030504040204" pitchFamily="50" charset="-128"/>
                <a:ea typeface="Meiryo UI" panose="020B0604030504040204" pitchFamily="50" charset="-128"/>
              </a:rPr>
              <a:t>技術科：電気技術のスペシャリストになる知識</a:t>
            </a:r>
            <a:r>
              <a:rPr lang="ja-JP" altLang="en-US" sz="1600" dirty="0" smtClean="0">
                <a:latin typeface="Meiryo UI" panose="020B0604030504040204" pitchFamily="50" charset="-128"/>
                <a:ea typeface="Meiryo UI" panose="020B0604030504040204" pitchFamily="50" charset="-128"/>
              </a:rPr>
              <a:t>・技</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術</a:t>
            </a:r>
            <a:r>
              <a:rPr lang="ja-JP" altLang="en-US" sz="1600" dirty="0">
                <a:latin typeface="Meiryo UI" panose="020B0604030504040204" pitchFamily="50" charset="-128"/>
                <a:ea typeface="Meiryo UI" panose="020B0604030504040204" pitchFamily="50" charset="-128"/>
              </a:rPr>
              <a:t>を身につける学科</a:t>
            </a:r>
          </a:p>
        </p:txBody>
      </p:sp>
      <p:sp>
        <p:nvSpPr>
          <p:cNvPr id="27" name="正方形/長方形 26"/>
          <p:cNvSpPr/>
          <p:nvPr/>
        </p:nvSpPr>
        <p:spPr>
          <a:xfrm>
            <a:off x="6082397" y="1401550"/>
            <a:ext cx="5186238" cy="5195662"/>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6175017" y="1826779"/>
            <a:ext cx="4990913"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普通科：進学</a:t>
            </a:r>
            <a:r>
              <a:rPr lang="ja-JP" altLang="en-US" sz="1600" dirty="0">
                <a:latin typeface="Meiryo UI" panose="020B0604030504040204" pitchFamily="50" charset="-128"/>
                <a:ea typeface="Meiryo UI" panose="020B0604030504040204" pitchFamily="50" charset="-128"/>
              </a:rPr>
              <a:t>や就職など生徒の多様な進路希望に</a:t>
            </a:r>
            <a:r>
              <a:rPr lang="ja-JP" altLang="en-US" sz="1600" dirty="0" smtClean="0">
                <a:latin typeface="Meiryo UI" panose="020B0604030504040204" pitchFamily="50" charset="-128"/>
                <a:ea typeface="Meiryo UI" panose="020B0604030504040204" pitchFamily="50" charset="-128"/>
              </a:rPr>
              <a:t>対</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応</a:t>
            </a:r>
            <a:r>
              <a:rPr lang="ja-JP" altLang="en-US" sz="1600" dirty="0">
                <a:latin typeface="Meiryo UI" panose="020B0604030504040204" pitchFamily="50" charset="-128"/>
                <a:ea typeface="Meiryo UI" panose="020B0604030504040204" pitchFamily="50" charset="-128"/>
              </a:rPr>
              <a:t>できる科目</a:t>
            </a:r>
            <a:r>
              <a:rPr lang="ja-JP" altLang="en-US" sz="1600" dirty="0" smtClean="0">
                <a:latin typeface="Meiryo UI" panose="020B0604030504040204" pitchFamily="50" charset="-128"/>
                <a:ea typeface="Meiryo UI" panose="020B0604030504040204" pitchFamily="50" charset="-128"/>
              </a:rPr>
              <a:t>を設置。実業</a:t>
            </a:r>
            <a:r>
              <a:rPr lang="ja-JP" altLang="en-US" sz="1600" dirty="0">
                <a:latin typeface="Meiryo UI" panose="020B0604030504040204" pitchFamily="50" charset="-128"/>
                <a:ea typeface="Meiryo UI" panose="020B0604030504040204" pitchFamily="50" charset="-128"/>
              </a:rPr>
              <a:t>系の学科を</a:t>
            </a:r>
            <a:r>
              <a:rPr lang="ja-JP" altLang="en-US" sz="1600" dirty="0" smtClean="0">
                <a:latin typeface="Meiryo UI" panose="020B0604030504040204" pitchFamily="50" charset="-128"/>
                <a:ea typeface="Meiryo UI" panose="020B0604030504040204" pitchFamily="50" charset="-128"/>
              </a:rPr>
              <a:t>有して</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いる特色</a:t>
            </a:r>
            <a:r>
              <a:rPr lang="ja-JP" altLang="en-US" sz="1600" dirty="0">
                <a:latin typeface="Meiryo UI" panose="020B0604030504040204" pitchFamily="50" charset="-128"/>
                <a:ea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rPr>
              <a:t>生かして、３年生</a:t>
            </a:r>
            <a:r>
              <a:rPr lang="ja-JP" altLang="en-US" sz="1600" dirty="0">
                <a:latin typeface="Meiryo UI" panose="020B0604030504040204" pitchFamily="50" charset="-128"/>
                <a:ea typeface="Meiryo UI" panose="020B0604030504040204" pitchFamily="50" charset="-128"/>
              </a:rPr>
              <a:t>では普通科目</a:t>
            </a:r>
            <a:r>
              <a:rPr lang="ja-JP" altLang="en-US" sz="1600" dirty="0" err="1" smtClean="0">
                <a:latin typeface="Meiryo UI" panose="020B0604030504040204" pitchFamily="50" charset="-128"/>
                <a:ea typeface="Meiryo UI" panose="020B0604030504040204" pitchFamily="50" charset="-128"/>
              </a:rPr>
              <a:t>ば</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かり</a:t>
            </a:r>
            <a:r>
              <a:rPr lang="ja-JP" altLang="en-US" sz="1600" dirty="0">
                <a:latin typeface="Meiryo UI" panose="020B0604030504040204" pitchFamily="50" charset="-128"/>
                <a:ea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rPr>
              <a:t>なく、機械・情報技術科、商業科の</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専門</a:t>
            </a:r>
            <a:r>
              <a:rPr lang="ja-JP" altLang="en-US" sz="1600" dirty="0">
                <a:latin typeface="Meiryo UI" panose="020B0604030504040204" pitchFamily="50" charset="-128"/>
                <a:ea typeface="Meiryo UI" panose="020B0604030504040204" pitchFamily="50" charset="-128"/>
              </a:rPr>
              <a:t>科目について</a:t>
            </a:r>
            <a:r>
              <a:rPr lang="ja-JP" altLang="en-US" sz="1600" dirty="0" smtClean="0">
                <a:latin typeface="Meiryo UI" panose="020B0604030504040204" pitchFamily="50" charset="-128"/>
                <a:ea typeface="Meiryo UI" panose="020B0604030504040204" pitchFamily="50" charset="-128"/>
              </a:rPr>
              <a:t>も、選択</a:t>
            </a:r>
            <a:r>
              <a:rPr lang="ja-JP" altLang="en-US" sz="1600" dirty="0">
                <a:latin typeface="Meiryo UI" panose="020B0604030504040204" pitchFamily="50" charset="-128"/>
                <a:ea typeface="Meiryo UI" panose="020B0604030504040204" pitchFamily="50" charset="-128"/>
              </a:rPr>
              <a:t>して</a:t>
            </a:r>
            <a:r>
              <a:rPr lang="ja-JP" altLang="en-US" sz="1600" dirty="0" smtClean="0">
                <a:latin typeface="Meiryo UI" panose="020B0604030504040204" pitchFamily="50" charset="-128"/>
                <a:ea typeface="Meiryo UI" panose="020B0604030504040204" pitchFamily="50" charset="-128"/>
              </a:rPr>
              <a:t>学習も可能。</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普通科</a:t>
            </a:r>
            <a:r>
              <a:rPr lang="ja-JP" altLang="en-US" sz="1600" dirty="0">
                <a:latin typeface="Meiryo UI" panose="020B0604030504040204" pitchFamily="50" charset="-128"/>
                <a:ea typeface="Meiryo UI" panose="020B0604030504040204" pitchFamily="50" charset="-128"/>
              </a:rPr>
              <a:t>に入学して</a:t>
            </a:r>
            <a:r>
              <a:rPr lang="ja-JP" altLang="en-US" sz="1600" dirty="0" smtClean="0">
                <a:latin typeface="Meiryo UI" panose="020B0604030504040204" pitchFamily="50" charset="-128"/>
                <a:ea typeface="Meiryo UI" panose="020B0604030504040204" pitchFamily="50" charset="-128"/>
              </a:rPr>
              <a:t>も、資格</a:t>
            </a:r>
            <a:r>
              <a:rPr lang="ja-JP" altLang="en-US" sz="1600" dirty="0">
                <a:latin typeface="Meiryo UI" panose="020B0604030504040204" pitchFamily="50" charset="-128"/>
                <a:ea typeface="Meiryo UI" panose="020B0604030504040204" pitchFamily="50" charset="-128"/>
              </a:rPr>
              <a:t>取得に結びつく</a:t>
            </a:r>
            <a:r>
              <a:rPr lang="ja-JP" altLang="en-US" sz="1600" dirty="0" smtClean="0">
                <a:latin typeface="Meiryo UI" panose="020B0604030504040204" pitchFamily="50" charset="-128"/>
                <a:ea typeface="Meiryo UI" panose="020B0604030504040204" pitchFamily="50" charset="-128"/>
              </a:rPr>
              <a:t>専</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門的</a:t>
            </a:r>
            <a:r>
              <a:rPr lang="ja-JP" altLang="en-US" sz="1600" dirty="0">
                <a:latin typeface="Meiryo UI" panose="020B0604030504040204" pitchFamily="50" charset="-128"/>
                <a:ea typeface="Meiryo UI" panose="020B0604030504040204" pitchFamily="50" charset="-128"/>
              </a:rPr>
              <a:t>な知識を学ぶことができます。</a:t>
            </a:r>
          </a:p>
        </p:txBody>
      </p:sp>
      <p:sp>
        <p:nvSpPr>
          <p:cNvPr id="30" name="テキスト ボックス 29"/>
          <p:cNvSpPr txBox="1"/>
          <p:nvPr/>
        </p:nvSpPr>
        <p:spPr>
          <a:xfrm>
            <a:off x="6179021" y="3904219"/>
            <a:ext cx="499091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機械</a:t>
            </a:r>
            <a:r>
              <a:rPr lang="ja-JP" altLang="en-US" sz="1600" dirty="0">
                <a:latin typeface="Meiryo UI" panose="020B0604030504040204" pitchFamily="50" charset="-128"/>
                <a:ea typeface="Meiryo UI" panose="020B0604030504040204" pitchFamily="50" charset="-128"/>
              </a:rPr>
              <a:t>・情報</a:t>
            </a:r>
            <a:r>
              <a:rPr lang="ja-JP" altLang="en-US" sz="1600" dirty="0" smtClean="0">
                <a:latin typeface="Meiryo UI" panose="020B0604030504040204" pitchFamily="50" charset="-128"/>
                <a:ea typeface="Meiryo UI" panose="020B0604030504040204" pitchFamily="50" charset="-128"/>
              </a:rPr>
              <a:t>技術科：</a:t>
            </a:r>
            <a:r>
              <a:rPr lang="en-US" altLang="ja-JP" sz="1600" dirty="0" smtClean="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年生では、工業に関する基礎的</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なことを学び、</a:t>
            </a:r>
            <a:r>
              <a:rPr lang="en-US" altLang="ja-JP" sz="1600" dirty="0" smtClean="0">
                <a:latin typeface="Meiryo UI" panose="020B0604030504040204" pitchFamily="50" charset="-128"/>
                <a:ea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rPr>
              <a:t>年生から希望に</a:t>
            </a:r>
            <a:r>
              <a:rPr lang="ja-JP" altLang="en-US" sz="1600" dirty="0" err="1" smtClean="0">
                <a:latin typeface="Meiryo UI" panose="020B0604030504040204" pitchFamily="50" charset="-128"/>
                <a:ea typeface="Meiryo UI" panose="020B0604030504040204" pitchFamily="50" charset="-128"/>
              </a:rPr>
              <a:t>よ</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rPr>
              <a:t>り</a:t>
            </a:r>
            <a:r>
              <a:rPr lang="ja-JP" altLang="en-US" sz="1600" dirty="0" smtClean="0">
                <a:latin typeface="Meiryo UI" panose="020B0604030504040204" pitchFamily="50" charset="-128"/>
                <a:ea typeface="Meiryo UI" panose="020B0604030504040204" pitchFamily="50" charset="-128"/>
              </a:rPr>
              <a:t>機械系と情報技術系に分かれて</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学びます。</a:t>
            </a:r>
            <a:endParaRPr lang="ja-JP" altLang="en-US" sz="1600" dirty="0">
              <a:latin typeface="Meiryo UI" panose="020B0604030504040204" pitchFamily="50" charset="-128"/>
              <a:ea typeface="Meiryo UI" panose="020B0604030504040204" pitchFamily="50" charset="-128"/>
            </a:endParaRPr>
          </a:p>
        </p:txBody>
      </p:sp>
      <p:sp>
        <p:nvSpPr>
          <p:cNvPr id="31" name="角丸四角形 30"/>
          <p:cNvSpPr/>
          <p:nvPr/>
        </p:nvSpPr>
        <p:spPr>
          <a:xfrm>
            <a:off x="7286950" y="1251154"/>
            <a:ext cx="2674428"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600"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茨城県立常陸大宮高等学校</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2" name="テキスト ボックス 31"/>
          <p:cNvSpPr txBox="1"/>
          <p:nvPr/>
        </p:nvSpPr>
        <p:spPr>
          <a:xfrm>
            <a:off x="6183022" y="5242995"/>
            <a:ext cx="499091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latin typeface="Meiryo UI" panose="020B0604030504040204" pitchFamily="50" charset="-128"/>
                <a:ea typeface="Meiryo UI" panose="020B0604030504040204" pitchFamily="50" charset="-128"/>
              </a:rPr>
              <a:t>● 商業科：実社会で役に立つ「簿記やパソコン」など</a:t>
            </a:r>
            <a:r>
              <a:rPr lang="ja-JP" altLang="en-US" sz="1600" dirty="0" smtClean="0">
                <a:latin typeface="Meiryo UI" panose="020B0604030504040204" pitchFamily="50" charset="-128"/>
                <a:ea typeface="Meiryo UI" panose="020B0604030504040204" pitchFamily="50" charset="-128"/>
              </a:rPr>
              <a:t>商業</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に</a:t>
            </a:r>
            <a:r>
              <a:rPr lang="ja-JP" altLang="en-US" sz="1600" dirty="0">
                <a:latin typeface="Meiryo UI" panose="020B0604030504040204" pitchFamily="50" charset="-128"/>
                <a:ea typeface="Meiryo UI" panose="020B0604030504040204" pitchFamily="50" charset="-128"/>
              </a:rPr>
              <a:t>関する「専門知識と技術」を</a:t>
            </a:r>
            <a:r>
              <a:rPr lang="ja-JP" altLang="en-US" sz="1600" dirty="0" smtClean="0">
                <a:latin typeface="Meiryo UI" panose="020B0604030504040204" pitchFamily="50" charset="-128"/>
                <a:ea typeface="Meiryo UI" panose="020B0604030504040204" pitchFamily="50" charset="-128"/>
              </a:rPr>
              <a:t>学び、社会</a:t>
            </a:r>
            <a:r>
              <a:rPr lang="ja-JP" altLang="en-US" sz="1600" dirty="0">
                <a:latin typeface="Meiryo UI" panose="020B0604030504040204" pitchFamily="50" charset="-128"/>
                <a:ea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rPr>
              <a:t>活</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躍</a:t>
            </a:r>
            <a:r>
              <a:rPr lang="ja-JP" altLang="en-US" sz="1600" dirty="0">
                <a:latin typeface="Meiryo UI" panose="020B0604030504040204" pitchFamily="50" charset="-128"/>
                <a:ea typeface="Meiryo UI" panose="020B0604030504040204" pitchFamily="50" charset="-128"/>
              </a:rPr>
              <a:t>できる人材を育成することに重点を置いた</a:t>
            </a:r>
            <a:r>
              <a:rPr lang="ja-JP" altLang="en-US" sz="1600" dirty="0" smtClean="0">
                <a:latin typeface="Meiryo UI" panose="020B0604030504040204" pitchFamily="50" charset="-128"/>
                <a:ea typeface="Meiryo UI" panose="020B0604030504040204" pitchFamily="50" charset="-128"/>
              </a:rPr>
              <a:t>勉</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強</a:t>
            </a:r>
            <a:r>
              <a:rPr lang="ja-JP" altLang="en-US" sz="1600" dirty="0">
                <a:latin typeface="Meiryo UI" panose="020B0604030504040204" pitchFamily="50" charset="-128"/>
                <a:ea typeface="Meiryo UI" panose="020B0604030504040204" pitchFamily="50" charset="-128"/>
              </a:rPr>
              <a:t>をします</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859223" y="6341813"/>
            <a:ext cx="5130551" cy="276999"/>
          </a:xfrm>
          <a:prstGeom prst="rect">
            <a:avLst/>
          </a:prstGeom>
          <a:noFill/>
        </p:spPr>
        <p:txBody>
          <a:bodyPr wrap="square" rtlCol="0">
            <a:spAutoFit/>
          </a:bodyPr>
          <a:lstStyle/>
          <a:p>
            <a:pPr algn="r"/>
            <a:r>
              <a:rPr lang="ja-JP" altLang="en-US" sz="1200" dirty="0" smtClean="0">
                <a:solidFill>
                  <a:prstClr val="black"/>
                </a:solidFill>
                <a:latin typeface="Meiryo UI" panose="020B0604030504040204" pitchFamily="50" charset="-128"/>
                <a:ea typeface="Meiryo UI" panose="020B0604030504040204" pitchFamily="50" charset="-128"/>
              </a:rPr>
              <a:t>（出典）京都府立田辺高等学校「学校ホームページ」より抜粋</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07308" y="5735438"/>
            <a:ext cx="499091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自動車科</a:t>
            </a:r>
            <a:r>
              <a:rPr lang="ja-JP" altLang="en-US" sz="1600" dirty="0">
                <a:latin typeface="Meiryo UI" panose="020B0604030504040204" pitchFamily="50" charset="-128"/>
                <a:ea typeface="Meiryo UI" panose="020B0604030504040204" pitchFamily="50" charset="-128"/>
              </a:rPr>
              <a:t>：自動車の仕組みや整備に関する知識・</a:t>
            </a:r>
            <a:r>
              <a:rPr lang="ja-JP" altLang="en-US" sz="1600" dirty="0" smtClean="0">
                <a:latin typeface="Meiryo UI" panose="020B0604030504040204" pitchFamily="50" charset="-128"/>
                <a:ea typeface="Meiryo UI" panose="020B0604030504040204" pitchFamily="50" charset="-128"/>
              </a:rPr>
              <a:t>技</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術</a:t>
            </a:r>
            <a:r>
              <a:rPr lang="ja-JP" altLang="en-US" sz="1600" dirty="0">
                <a:latin typeface="Meiryo UI" panose="020B0604030504040204" pitchFamily="50" charset="-128"/>
                <a:ea typeface="Meiryo UI" panose="020B0604030504040204" pitchFamily="50" charset="-128"/>
              </a:rPr>
              <a:t>を学び、自動車整備士を養成する学科</a:t>
            </a:r>
          </a:p>
        </p:txBody>
      </p:sp>
      <p:sp>
        <p:nvSpPr>
          <p:cNvPr id="22" name="テキスト ボックス 21"/>
          <p:cNvSpPr txBox="1"/>
          <p:nvPr/>
        </p:nvSpPr>
        <p:spPr>
          <a:xfrm>
            <a:off x="887918" y="1826779"/>
            <a:ext cx="5020762"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普通科</a:t>
            </a:r>
            <a:r>
              <a:rPr lang="ja-JP" altLang="en-US" sz="1600" dirty="0" smtClean="0">
                <a:latin typeface="Meiryo UI" panose="020B0604030504040204" pitchFamily="50" charset="-128"/>
                <a:ea typeface="Meiryo UI" panose="020B0604030504040204" pitchFamily="50" charset="-128"/>
              </a:rPr>
              <a:t>：大学進学を目的とし、学力の伸長・発展を図</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rPr>
              <a:t>る</a:t>
            </a:r>
            <a:r>
              <a:rPr lang="ja-JP" altLang="en-US" sz="1600" dirty="0" smtClean="0">
                <a:latin typeface="Meiryo UI" panose="020B0604030504040204" pitchFamily="50" charset="-128"/>
                <a:ea typeface="Meiryo UI" panose="020B0604030504040204" pitchFamily="50" charset="-128"/>
              </a:rPr>
              <a:t>アドバンストコースと基礎基本の定着を図り、</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幅広い進路選択に対応するスタンダードコース</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を設置。工業科の併設を活かした「技術一般」</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など体験的な学習を行う科目も選択可能。</a:t>
            </a:r>
            <a:endParaRPr lang="ja-JP" altLang="en-US" sz="16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6157938" y="6356712"/>
            <a:ext cx="5130551" cy="276999"/>
          </a:xfrm>
          <a:prstGeom prst="rect">
            <a:avLst/>
          </a:prstGeom>
          <a:noFill/>
        </p:spPr>
        <p:txBody>
          <a:bodyPr wrap="square" rtlCol="0">
            <a:spAutoFit/>
          </a:bodyPr>
          <a:lstStyle/>
          <a:p>
            <a:pPr algn="r"/>
            <a:r>
              <a:rPr lang="ja-JP" altLang="en-US" sz="1200" dirty="0" smtClean="0">
                <a:solidFill>
                  <a:prstClr val="black"/>
                </a:solidFill>
                <a:latin typeface="Meiryo UI" panose="020B0604030504040204" pitchFamily="50" charset="-128"/>
                <a:ea typeface="Meiryo UI" panose="020B0604030504040204" pitchFamily="50" charset="-128"/>
              </a:rPr>
              <a:t>（出典）茨城県立常陸大宮高等学校「学校ホームページ」より抜粋</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5080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46</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3350597"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５</a:t>
            </a:r>
            <a:r>
              <a:rPr lang="ja-JP" altLang="en-US" b="1" dirty="0" smtClean="0">
                <a:latin typeface="Meiryo UI" panose="020B0604030504040204" pitchFamily="50" charset="-128"/>
                <a:ea typeface="Meiryo UI" panose="020B0604030504040204" pitchFamily="50" charset="-128"/>
              </a:rPr>
              <a:t>ー</a:t>
            </a:r>
            <a:r>
              <a:rPr lang="ja-JP" altLang="en-US" b="1" dirty="0">
                <a:latin typeface="Meiryo UI" panose="020B0604030504040204" pitchFamily="50" charset="-128"/>
                <a:ea typeface="Meiryo UI" panose="020B0604030504040204" pitchFamily="50" charset="-128"/>
              </a:rPr>
              <a:t>他府県の工業系高校の状況</a:t>
            </a:r>
          </a:p>
        </p:txBody>
      </p:sp>
      <p:sp>
        <p:nvSpPr>
          <p:cNvPr id="18" name="額縁 17"/>
          <p:cNvSpPr/>
          <p:nvPr/>
        </p:nvSpPr>
        <p:spPr>
          <a:xfrm>
            <a:off x="1586206" y="645103"/>
            <a:ext cx="2864769"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rPr>
              <a:t>工業科に</a:t>
            </a:r>
            <a:r>
              <a:rPr lang="ja-JP" altLang="en-US" sz="1400" b="1" dirty="0" smtClean="0">
                <a:solidFill>
                  <a:prstClr val="black"/>
                </a:solidFill>
                <a:latin typeface="Meiryo UI" panose="020B0604030504040204" pitchFamily="50" charset="-128"/>
                <a:ea typeface="Meiryo UI" panose="020B0604030504040204" pitchFamily="50" charset="-128"/>
              </a:rPr>
              <a:t>普通科等を</a:t>
            </a:r>
            <a:r>
              <a:rPr lang="ja-JP" altLang="en-US" sz="1400" b="1" dirty="0">
                <a:solidFill>
                  <a:prstClr val="black"/>
                </a:solidFill>
                <a:latin typeface="Meiryo UI" panose="020B0604030504040204" pitchFamily="50" charset="-128"/>
                <a:ea typeface="Meiryo UI" panose="020B0604030504040204" pitchFamily="50" charset="-128"/>
              </a:rPr>
              <a:t>併置した学校</a:t>
            </a:r>
          </a:p>
        </p:txBody>
      </p:sp>
      <p:sp>
        <p:nvSpPr>
          <p:cNvPr id="12" name="正方形/長方形 11"/>
          <p:cNvSpPr/>
          <p:nvPr/>
        </p:nvSpPr>
        <p:spPr>
          <a:xfrm>
            <a:off x="898712" y="1401550"/>
            <a:ext cx="10394576" cy="5129026"/>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56804" y="3364950"/>
            <a:ext cx="5020762"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普通科：</a:t>
            </a:r>
            <a:r>
              <a:rPr lang="en-US" altLang="ja-JP" sz="1600" dirty="0" smtClean="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年次以降は、自分の進路に応じて文類型</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理</a:t>
            </a:r>
            <a:r>
              <a:rPr lang="ja-JP" altLang="en-US" sz="1600" dirty="0">
                <a:latin typeface="Meiryo UI" panose="020B0604030504040204" pitchFamily="50" charset="-128"/>
                <a:ea typeface="Meiryo UI" panose="020B0604030504040204" pitchFamily="50" charset="-128"/>
              </a:rPr>
              <a:t>類型に分かれて授業を行います。（就職</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専門</a:t>
            </a:r>
            <a:r>
              <a:rPr lang="ja-JP" altLang="en-US" sz="1600" dirty="0">
                <a:latin typeface="Meiryo UI" panose="020B0604030504040204" pitchFamily="50" charset="-128"/>
                <a:ea typeface="Meiryo UI" panose="020B0604030504040204" pitchFamily="50" charset="-128"/>
              </a:rPr>
              <a:t>学校等の希望者に対しては、工業科が</a:t>
            </a:r>
            <a:r>
              <a:rPr lang="ja-JP" altLang="en-US" sz="1600" dirty="0" smtClean="0">
                <a:latin typeface="Meiryo UI" panose="020B0604030504040204" pitchFamily="50" charset="-128"/>
                <a:ea typeface="Meiryo UI" panose="020B0604030504040204" pitchFamily="50" charset="-128"/>
              </a:rPr>
              <a:t>併</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rPr>
              <a:t>置</a:t>
            </a:r>
            <a:r>
              <a:rPr lang="ja-JP" altLang="en-US" sz="1600" dirty="0" err="1">
                <a:latin typeface="Meiryo UI" panose="020B0604030504040204" pitchFamily="50" charset="-128"/>
                <a:ea typeface="Meiryo UI" panose="020B0604030504040204" pitchFamily="50" charset="-128"/>
              </a:rPr>
              <a:t>されて</a:t>
            </a:r>
            <a:r>
              <a:rPr lang="ja-JP" altLang="en-US" sz="1600" dirty="0">
                <a:latin typeface="Meiryo UI" panose="020B0604030504040204" pitchFamily="50" charset="-128"/>
                <a:ea typeface="Meiryo UI" panose="020B0604030504040204" pitchFamily="50" charset="-128"/>
              </a:rPr>
              <a:t>いるメリットを最大限に生かした</a:t>
            </a:r>
            <a:r>
              <a:rPr lang="ja-JP" altLang="en-US" sz="1600" dirty="0" smtClean="0">
                <a:latin typeface="Meiryo UI" panose="020B0604030504040204" pitchFamily="50" charset="-128"/>
                <a:ea typeface="Meiryo UI" panose="020B0604030504040204" pitchFamily="50" charset="-128"/>
              </a:rPr>
              <a:t>選択科</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目</a:t>
            </a:r>
            <a:r>
              <a:rPr lang="ja-JP" altLang="en-US" sz="1600" dirty="0">
                <a:latin typeface="Meiryo UI" panose="020B0604030504040204" pitchFamily="50" charset="-128"/>
                <a:ea typeface="Meiryo UI" panose="020B0604030504040204" pitchFamily="50" charset="-128"/>
              </a:rPr>
              <a:t>を設定し、幅広く進路に対応します。）</a:t>
            </a:r>
          </a:p>
        </p:txBody>
      </p:sp>
      <p:sp>
        <p:nvSpPr>
          <p:cNvPr id="23" name="角丸四角形 22"/>
          <p:cNvSpPr/>
          <p:nvPr/>
        </p:nvSpPr>
        <p:spPr>
          <a:xfrm>
            <a:off x="4550837" y="1237827"/>
            <a:ext cx="3090326"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6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青森県立五所川原工科</a:t>
            </a:r>
            <a:r>
              <a:rPr lang="zh-CN" altLang="en-US" sz="16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高等学校</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6" name="テキスト ボックス 25"/>
          <p:cNvSpPr txBox="1"/>
          <p:nvPr/>
        </p:nvSpPr>
        <p:spPr>
          <a:xfrm>
            <a:off x="1056804" y="5151206"/>
            <a:ext cx="499091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機械科：「ものづくり」を通して、挨拶や</a:t>
            </a:r>
            <a:r>
              <a:rPr lang="ja-JP" altLang="en-US" sz="1600" dirty="0" smtClean="0">
                <a:latin typeface="Meiryo UI" panose="020B0604030504040204" pitchFamily="50" charset="-128"/>
                <a:ea typeface="Meiryo UI" panose="020B0604030504040204" pitchFamily="50" charset="-128"/>
              </a:rPr>
              <a:t>コミュニケーション</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力</a:t>
            </a:r>
            <a:r>
              <a:rPr lang="ja-JP" altLang="en-US" sz="1600" dirty="0">
                <a:latin typeface="Meiryo UI" panose="020B0604030504040204" pitchFamily="50" charset="-128"/>
                <a:ea typeface="Meiryo UI" panose="020B0604030504040204" pitchFamily="50" charset="-128"/>
              </a:rPr>
              <a:t>に優れた技術者を育成する。ものづくりの</a:t>
            </a:r>
            <a:r>
              <a:rPr lang="ja-JP" altLang="en-US" sz="1600" dirty="0" err="1" smtClean="0">
                <a:latin typeface="Meiryo UI" panose="020B0604030504040204" pitchFamily="50" charset="-128"/>
                <a:ea typeface="Meiryo UI" panose="020B0604030504040204" pitchFamily="50" charset="-128"/>
              </a:rPr>
              <a:t>た</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rPr>
              <a:t>めの</a:t>
            </a:r>
            <a:r>
              <a:rPr lang="ja-JP" altLang="en-US" sz="1600" dirty="0" smtClean="0">
                <a:latin typeface="Meiryo UI" panose="020B0604030504040204" pitchFamily="50" charset="-128"/>
                <a:ea typeface="Meiryo UI" panose="020B0604030504040204" pitchFamily="50" charset="-128"/>
              </a:rPr>
              <a:t>基礎・金属</a:t>
            </a:r>
            <a:r>
              <a:rPr lang="ja-JP" altLang="en-US" sz="1600" dirty="0">
                <a:latin typeface="Meiryo UI" panose="020B0604030504040204" pitchFamily="50" charset="-128"/>
                <a:ea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rPr>
              <a:t>溶接・工作</a:t>
            </a:r>
            <a:r>
              <a:rPr lang="ja-JP" altLang="en-US" sz="1600" dirty="0">
                <a:latin typeface="Meiryo UI" panose="020B0604030504040204" pitchFamily="50" charset="-128"/>
                <a:ea typeface="Meiryo UI" panose="020B0604030504040204" pitchFamily="50" charset="-128"/>
              </a:rPr>
              <a:t>機械による</a:t>
            </a:r>
            <a:r>
              <a:rPr lang="ja-JP" altLang="en-US" sz="1600" dirty="0" smtClean="0">
                <a:latin typeface="Meiryo UI" panose="020B0604030504040204" pitchFamily="50" charset="-128"/>
                <a:ea typeface="Meiryo UI" panose="020B0604030504040204" pitchFamily="50" charset="-128"/>
              </a:rPr>
              <a:t>切削・</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ものづくり</a:t>
            </a:r>
            <a:r>
              <a:rPr lang="ja-JP" altLang="en-US" sz="1600" dirty="0">
                <a:latin typeface="Meiryo UI" panose="020B0604030504040204" pitchFamily="50" charset="-128"/>
                <a:ea typeface="Meiryo UI" panose="020B0604030504040204" pitchFamily="50" charset="-128"/>
              </a:rPr>
              <a:t>の設計</a:t>
            </a:r>
            <a:r>
              <a:rPr lang="ja-JP" altLang="en-US" sz="1600" dirty="0" smtClean="0">
                <a:latin typeface="Meiryo UI" panose="020B0604030504040204" pitchFamily="50" charset="-128"/>
                <a:ea typeface="Meiryo UI" panose="020B0604030504040204" pitchFamily="50" charset="-128"/>
              </a:rPr>
              <a:t>製図などを学ぶ。</a:t>
            </a:r>
            <a:endParaRPr lang="ja-JP" altLang="en-US" sz="16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190880" y="3364950"/>
            <a:ext cx="499091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電子</a:t>
            </a:r>
            <a:r>
              <a:rPr lang="ja-JP" altLang="en-US" sz="1600" dirty="0">
                <a:latin typeface="Meiryo UI" panose="020B0604030504040204" pitchFamily="50" charset="-128"/>
                <a:ea typeface="Meiryo UI" panose="020B0604030504040204" pitchFamily="50" charset="-128"/>
              </a:rPr>
              <a:t>機械科：工業分野を幅広く学習し、創造力豊か</a:t>
            </a:r>
            <a:r>
              <a:rPr lang="ja-JP" altLang="en-US" sz="1600" dirty="0" smtClean="0">
                <a:latin typeface="Meiryo UI" panose="020B0604030504040204" pitchFamily="50" charset="-128"/>
                <a:ea typeface="Meiryo UI" panose="020B0604030504040204" pitchFamily="50" charset="-128"/>
              </a:rPr>
              <a:t>で</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実践的</a:t>
            </a:r>
            <a:r>
              <a:rPr lang="ja-JP" altLang="en-US" sz="1600" dirty="0">
                <a:latin typeface="Meiryo UI" panose="020B0604030504040204" pitchFamily="50" charset="-128"/>
                <a:ea typeface="Meiryo UI" panose="020B0604030504040204" pitchFamily="50" charset="-128"/>
              </a:rPr>
              <a:t>な工業人を育成する</a:t>
            </a:r>
            <a:r>
              <a:rPr lang="ja-JP" altLang="en-US" sz="1600" dirty="0" smtClean="0">
                <a:latin typeface="Meiryo UI" panose="020B0604030504040204" pitchFamily="50" charset="-128"/>
                <a:ea typeface="Meiryo UI" panose="020B0604030504040204" pitchFamily="50" charset="-128"/>
              </a:rPr>
              <a:t>。電気</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電</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子</a:t>
            </a:r>
            <a:r>
              <a:rPr lang="ja-JP" altLang="en-US" sz="1600" dirty="0">
                <a:latin typeface="Meiryo UI" panose="020B0604030504040204" pitchFamily="50" charset="-128"/>
                <a:ea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rPr>
              <a:t>基礎・工作</a:t>
            </a:r>
            <a:r>
              <a:rPr lang="ja-JP" altLang="en-US" sz="1600" dirty="0">
                <a:latin typeface="Meiryo UI" panose="020B0604030504040204" pitchFamily="50" charset="-128"/>
                <a:ea typeface="Meiryo UI" panose="020B0604030504040204" pitchFamily="50" charset="-128"/>
              </a:rPr>
              <a:t>機械による金属</a:t>
            </a:r>
            <a:r>
              <a:rPr lang="ja-JP" altLang="en-US" sz="1600" dirty="0" smtClean="0">
                <a:latin typeface="Meiryo UI" panose="020B0604030504040204" pitchFamily="50" charset="-128"/>
                <a:ea typeface="Meiryo UI" panose="020B0604030504040204" pitchFamily="50" charset="-128"/>
              </a:rPr>
              <a:t>加工・ロ</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ボット</a:t>
            </a:r>
            <a:r>
              <a:rPr lang="ja-JP" altLang="en-US" sz="1600" dirty="0">
                <a:latin typeface="Meiryo UI" panose="020B0604030504040204" pitchFamily="50" charset="-128"/>
                <a:ea typeface="Meiryo UI" panose="020B0604030504040204" pitchFamily="50" charset="-128"/>
              </a:rPr>
              <a:t>制御・工場の自動化（</a:t>
            </a:r>
            <a:r>
              <a:rPr lang="en-US" altLang="ja-JP" sz="1600" dirty="0">
                <a:latin typeface="Meiryo UI" panose="020B0604030504040204" pitchFamily="50" charset="-128"/>
                <a:ea typeface="Meiryo UI" panose="020B0604030504040204" pitchFamily="50" charset="-128"/>
              </a:rPr>
              <a:t>FA</a:t>
            </a:r>
            <a:r>
              <a:rPr lang="ja-JP" altLang="en-US" sz="1600" dirty="0" smtClean="0">
                <a:latin typeface="Meiryo UI" panose="020B0604030504040204" pitchFamily="50" charset="-128"/>
                <a:ea typeface="Meiryo UI" panose="020B0604030504040204" pitchFamily="50" charset="-128"/>
              </a:rPr>
              <a:t>）・プロ</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グラミング</a:t>
            </a:r>
            <a:r>
              <a:rPr lang="ja-JP" altLang="en-US" sz="1600" dirty="0">
                <a:latin typeface="Meiryo UI" panose="020B0604030504040204" pitchFamily="50" charset="-128"/>
                <a:ea typeface="Meiryo UI" panose="020B0604030504040204" pitchFamily="50" charset="-128"/>
              </a:rPr>
              <a:t>・ハードウェア（情報技術</a:t>
            </a:r>
            <a:r>
              <a:rPr lang="ja-JP" altLang="en-US" sz="1600" dirty="0" smtClean="0">
                <a:latin typeface="Meiryo UI" panose="020B0604030504040204" pitchFamily="50" charset="-128"/>
                <a:ea typeface="Meiryo UI" panose="020B0604030504040204" pitchFamily="50" charset="-128"/>
              </a:rPr>
              <a:t>）など</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を学ぶ。</a:t>
            </a:r>
            <a:endParaRPr lang="ja-JP" altLang="en-US" sz="16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034414" y="1607806"/>
            <a:ext cx="10147376"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青森県</a:t>
            </a:r>
            <a:r>
              <a:rPr lang="ja-JP" altLang="en-US" sz="1600" dirty="0">
                <a:latin typeface="Meiryo UI" panose="020B0604030504040204" pitchFamily="50" charset="-128"/>
                <a:ea typeface="Meiryo UI" panose="020B0604030504040204" pitchFamily="50" charset="-128"/>
              </a:rPr>
              <a:t>立高等学校教育改革推進計画第１期実施計画（平成</a:t>
            </a:r>
            <a:r>
              <a:rPr lang="en-US" altLang="ja-JP" sz="1600" dirty="0">
                <a:latin typeface="Meiryo UI" panose="020B0604030504040204" pitchFamily="50" charset="-128"/>
                <a:ea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日）により、西北地区の県立</a:t>
            </a:r>
            <a:r>
              <a:rPr lang="ja-JP" altLang="en-US" sz="1600" dirty="0" smtClean="0">
                <a:latin typeface="Meiryo UI" panose="020B0604030504040204" pitchFamily="50" charset="-128"/>
                <a:ea typeface="Meiryo UI" panose="020B0604030504040204" pitchFamily="50" charset="-128"/>
              </a:rPr>
              <a:t>高等学校</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校（金木高校・板柳高校・鶴田高校・五所川原工業高校）は、令和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年度に募集を停止して、令和</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年度末（</a:t>
            </a:r>
            <a:r>
              <a:rPr lang="ja-JP" altLang="en-US" sz="1600" dirty="0" smtClean="0">
                <a:latin typeface="Meiryo UI" panose="020B0604030504040204" pitchFamily="50" charset="-128"/>
                <a:ea typeface="Meiryo UI" panose="020B0604030504040204" pitchFamily="50" charset="-128"/>
              </a:rPr>
              <a:t>令</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和</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rPr>
              <a:t>日）をもって</a:t>
            </a:r>
            <a:r>
              <a:rPr lang="ja-JP" altLang="en-US" sz="1600" dirty="0" smtClean="0">
                <a:latin typeface="Meiryo UI" panose="020B0604030504040204" pitchFamily="50" charset="-128"/>
                <a:ea typeface="Meiryo UI" panose="020B0604030504040204" pitchFamily="50" charset="-128"/>
              </a:rPr>
              <a:t>閉校。</a:t>
            </a:r>
            <a:endParaRPr lang="ja-JP" altLang="en-US"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これ</a:t>
            </a:r>
            <a:r>
              <a:rPr lang="ja-JP" altLang="en-US" sz="1600" dirty="0">
                <a:latin typeface="Meiryo UI" panose="020B0604030504040204" pitchFamily="50" charset="-128"/>
                <a:ea typeface="Meiryo UI" panose="020B0604030504040204" pitchFamily="50" charset="-128"/>
              </a:rPr>
              <a:t>に代わり、現五所川原工業高校の校舎を使用して、西北地区</a:t>
            </a:r>
            <a:r>
              <a:rPr lang="ja-JP" altLang="en-US" sz="1600" dirty="0" smtClean="0">
                <a:latin typeface="Meiryo UI" panose="020B0604030504040204" pitchFamily="50" charset="-128"/>
                <a:ea typeface="Meiryo UI" panose="020B0604030504040204" pitchFamily="50" charset="-128"/>
              </a:rPr>
              <a:t>統合校として令和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年度</a:t>
            </a:r>
            <a:r>
              <a:rPr lang="ja-JP" altLang="en-US" sz="1600" dirty="0" smtClean="0">
                <a:latin typeface="Meiryo UI" panose="020B0604030504040204" pitchFamily="50" charset="-128"/>
                <a:ea typeface="Meiryo UI" panose="020B0604030504040204" pitchFamily="50" charset="-128"/>
              </a:rPr>
              <a:t>に「青森県立五所川原工</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科</a:t>
            </a:r>
            <a:r>
              <a:rPr lang="ja-JP" altLang="en-US" sz="1600" dirty="0">
                <a:latin typeface="Meiryo UI" panose="020B0604030504040204" pitchFamily="50" charset="-128"/>
                <a:ea typeface="Meiryo UI" panose="020B0604030504040204" pitchFamily="50" charset="-128"/>
              </a:rPr>
              <a:t>高等学校」として、令和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年度</a:t>
            </a:r>
            <a:r>
              <a:rPr lang="ja-JP" altLang="en-US" sz="1600" dirty="0" smtClean="0">
                <a:latin typeface="Meiryo UI" panose="020B0604030504040204" pitchFamily="50" charset="-128"/>
                <a:ea typeface="Meiryo UI" panose="020B0604030504040204" pitchFamily="50" charset="-128"/>
              </a:rPr>
              <a:t>から</a:t>
            </a:r>
            <a:r>
              <a:rPr lang="ja-JP" altLang="en-US" sz="1600" dirty="0">
                <a:latin typeface="Meiryo UI" panose="020B0604030504040204" pitchFamily="50" charset="-128"/>
                <a:ea typeface="Meiryo UI" panose="020B0604030504040204" pitchFamily="50" charset="-128"/>
              </a:rPr>
              <a:t>募集を開始</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募集</a:t>
            </a:r>
            <a:r>
              <a:rPr lang="ja-JP" altLang="en-US" sz="1600" dirty="0">
                <a:latin typeface="Meiryo UI" panose="020B0604030504040204" pitchFamily="50" charset="-128"/>
                <a:ea typeface="Meiryo UI" panose="020B0604030504040204" pitchFamily="50" charset="-128"/>
              </a:rPr>
              <a:t>学科・定員（男女</a:t>
            </a:r>
            <a:r>
              <a:rPr lang="en-US" altLang="ja-JP" sz="1600" dirty="0">
                <a:latin typeface="Meiryo UI" panose="020B0604030504040204" pitchFamily="50" charset="-128"/>
                <a:ea typeface="Meiryo UI" panose="020B0604030504040204" pitchFamily="50" charset="-128"/>
              </a:rPr>
              <a:t>175</a:t>
            </a:r>
            <a:r>
              <a:rPr lang="ja-JP" altLang="en-US" sz="1600" dirty="0">
                <a:latin typeface="Meiryo UI" panose="020B0604030504040204" pitchFamily="50" charset="-128"/>
                <a:ea typeface="Meiryo UI" panose="020B0604030504040204" pitchFamily="50" charset="-128"/>
              </a:rPr>
              <a:t>名）</a:t>
            </a:r>
            <a:r>
              <a:rPr lang="ja-JP" altLang="en-US" sz="1600" dirty="0" smtClean="0">
                <a:latin typeface="Meiryo UI" panose="020B0604030504040204" pitchFamily="50" charset="-128"/>
                <a:ea typeface="Meiryo UI" panose="020B0604030504040204" pitchFamily="50" charset="-128"/>
              </a:rPr>
              <a:t>：普通科</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70</a:t>
            </a:r>
            <a:r>
              <a:rPr lang="ja-JP" altLang="en-US" sz="1600" dirty="0">
                <a:latin typeface="Meiryo UI" panose="020B0604030504040204" pitchFamily="50" charset="-128"/>
                <a:ea typeface="Meiryo UI" panose="020B0604030504040204" pitchFamily="50" charset="-128"/>
              </a:rPr>
              <a:t>名　</a:t>
            </a:r>
            <a:r>
              <a:rPr lang="ja-JP" altLang="en-US" sz="1600" dirty="0" smtClean="0">
                <a:latin typeface="Meiryo UI" panose="020B0604030504040204" pitchFamily="50" charset="-128"/>
                <a:ea typeface="Meiryo UI" panose="020B0604030504040204" pitchFamily="50" charset="-128"/>
              </a:rPr>
              <a:t>機械科</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35</a:t>
            </a:r>
            <a:r>
              <a:rPr lang="ja-JP" altLang="en-US" sz="1600" dirty="0">
                <a:latin typeface="Meiryo UI" panose="020B0604030504040204" pitchFamily="50" charset="-128"/>
                <a:ea typeface="Meiryo UI" panose="020B0604030504040204" pitchFamily="50" charset="-128"/>
              </a:rPr>
              <a:t>名　電子機械科・</a:t>
            </a:r>
            <a:r>
              <a:rPr lang="en-US" altLang="ja-JP" sz="1600" dirty="0">
                <a:latin typeface="Meiryo UI" panose="020B0604030504040204" pitchFamily="50" charset="-128"/>
                <a:ea typeface="Meiryo UI" panose="020B0604030504040204" pitchFamily="50" charset="-128"/>
              </a:rPr>
              <a:t>35</a:t>
            </a:r>
            <a:r>
              <a:rPr lang="ja-JP" altLang="en-US" sz="1600" dirty="0">
                <a:latin typeface="Meiryo UI" panose="020B0604030504040204" pitchFamily="50" charset="-128"/>
                <a:ea typeface="Meiryo UI" panose="020B0604030504040204" pitchFamily="50" charset="-128"/>
              </a:rPr>
              <a:t>名　電気科・</a:t>
            </a:r>
            <a:r>
              <a:rPr lang="en-US" altLang="ja-JP" sz="1600" dirty="0">
                <a:latin typeface="Meiryo UI" panose="020B0604030504040204" pitchFamily="50" charset="-128"/>
                <a:ea typeface="Meiryo UI" panose="020B0604030504040204" pitchFamily="50" charset="-128"/>
              </a:rPr>
              <a:t>35</a:t>
            </a:r>
            <a:r>
              <a:rPr lang="ja-JP" altLang="en-US" sz="1600" dirty="0">
                <a:latin typeface="Meiryo UI" panose="020B0604030504040204" pitchFamily="50" charset="-128"/>
                <a:ea typeface="Meiryo UI" panose="020B0604030504040204" pitchFamily="50" charset="-128"/>
              </a:rPr>
              <a:t>名</a:t>
            </a:r>
          </a:p>
        </p:txBody>
      </p:sp>
      <p:sp>
        <p:nvSpPr>
          <p:cNvPr id="29" name="テキスト ボックス 28"/>
          <p:cNvSpPr txBox="1"/>
          <p:nvPr/>
        </p:nvSpPr>
        <p:spPr>
          <a:xfrm>
            <a:off x="6190880" y="5151206"/>
            <a:ext cx="499091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電気科：電気を安全に取り扱える電気の</a:t>
            </a:r>
            <a:r>
              <a:rPr lang="ja-JP" altLang="en-US" sz="1600" dirty="0" smtClean="0">
                <a:latin typeface="Meiryo UI" panose="020B0604030504040204" pitchFamily="50" charset="-128"/>
                <a:ea typeface="Meiryo UI" panose="020B0604030504040204" pitchFamily="50" charset="-128"/>
              </a:rPr>
              <a:t>スペシャリスト</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を</a:t>
            </a:r>
            <a:r>
              <a:rPr lang="ja-JP" altLang="en-US" sz="1600" dirty="0">
                <a:latin typeface="Meiryo UI" panose="020B0604030504040204" pitchFamily="50" charset="-128"/>
                <a:ea typeface="Meiryo UI" panose="020B0604030504040204" pitchFamily="50" charset="-128"/>
              </a:rPr>
              <a:t>育成する</a:t>
            </a:r>
            <a:r>
              <a:rPr lang="ja-JP" altLang="en-US" sz="1600" dirty="0" smtClean="0">
                <a:latin typeface="Meiryo UI" panose="020B0604030504040204" pitchFamily="50" charset="-128"/>
                <a:ea typeface="Meiryo UI" panose="020B0604030504040204" pitchFamily="50" charset="-128"/>
              </a:rPr>
              <a:t>。発電</a:t>
            </a:r>
            <a:r>
              <a:rPr lang="ja-JP" altLang="en-US" sz="1600" dirty="0">
                <a:latin typeface="Meiryo UI" panose="020B0604030504040204" pitchFamily="50" charset="-128"/>
                <a:ea typeface="Meiryo UI" panose="020B0604030504040204" pitchFamily="50" charset="-128"/>
              </a:rPr>
              <a:t>・送電・</a:t>
            </a:r>
            <a:r>
              <a:rPr lang="ja-JP" altLang="en-US" sz="1600" dirty="0" smtClean="0">
                <a:latin typeface="Meiryo UI" panose="020B0604030504040204" pitchFamily="50" charset="-128"/>
                <a:ea typeface="Meiryo UI" panose="020B0604030504040204" pitchFamily="50" charset="-128"/>
              </a:rPr>
              <a:t>配電・コンピュータ支</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援</a:t>
            </a:r>
            <a:r>
              <a:rPr lang="ja-JP" altLang="en-US" sz="1600" dirty="0">
                <a:latin typeface="Meiryo UI" panose="020B0604030504040204" pitchFamily="50" charset="-128"/>
                <a:ea typeface="Meiryo UI" panose="020B0604030504040204" pitchFamily="50" charset="-128"/>
              </a:rPr>
              <a:t>による設計（</a:t>
            </a:r>
            <a:r>
              <a:rPr lang="en-US" altLang="ja-JP" sz="1600" dirty="0">
                <a:latin typeface="Meiryo UI" panose="020B0604030504040204" pitchFamily="50" charset="-128"/>
                <a:ea typeface="Meiryo UI" panose="020B0604030504040204" pitchFamily="50" charset="-128"/>
              </a:rPr>
              <a:t>CAD</a:t>
            </a:r>
            <a:r>
              <a:rPr lang="ja-JP" altLang="en-US" sz="1600" dirty="0" smtClean="0">
                <a:latin typeface="Meiryo UI" panose="020B0604030504040204" pitchFamily="50" charset="-128"/>
                <a:ea typeface="Meiryo UI" panose="020B0604030504040204" pitchFamily="50" charset="-128"/>
              </a:rPr>
              <a:t>）・電気</a:t>
            </a:r>
            <a:r>
              <a:rPr lang="ja-JP" altLang="en-US" sz="1600" dirty="0">
                <a:latin typeface="Meiryo UI" panose="020B0604030504040204" pitchFamily="50" charset="-128"/>
                <a:ea typeface="Meiryo UI" panose="020B0604030504040204" pitchFamily="50" charset="-128"/>
              </a:rPr>
              <a:t>制御</a:t>
            </a:r>
            <a:r>
              <a:rPr lang="ja-JP" altLang="en-US" sz="1600" dirty="0" smtClean="0">
                <a:latin typeface="Meiryo UI" panose="020B0604030504040204" pitchFamily="50" charset="-128"/>
                <a:ea typeface="Meiryo UI" panose="020B0604030504040204" pitchFamily="50" charset="-128"/>
              </a:rPr>
              <a:t>技術・電</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気</a:t>
            </a:r>
            <a:r>
              <a:rPr lang="ja-JP" altLang="en-US" sz="1600" dirty="0">
                <a:latin typeface="Meiryo UI" panose="020B0604030504040204" pitchFamily="50" charset="-128"/>
                <a:ea typeface="Meiryo UI" panose="020B0604030504040204" pitchFamily="50" charset="-128"/>
              </a:rPr>
              <a:t>工事の資格</a:t>
            </a:r>
            <a:r>
              <a:rPr lang="ja-JP" altLang="en-US" sz="1600" dirty="0" smtClean="0">
                <a:latin typeface="Meiryo UI" panose="020B0604030504040204" pitchFamily="50" charset="-128"/>
                <a:ea typeface="Meiryo UI" panose="020B0604030504040204" pitchFamily="50" charset="-128"/>
              </a:rPr>
              <a:t>取得などを学ぶ。</a:t>
            </a:r>
            <a:endParaRPr lang="ja-JP" altLang="en-US" sz="16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162737" y="6297640"/>
            <a:ext cx="5130551" cy="276999"/>
          </a:xfrm>
          <a:prstGeom prst="rect">
            <a:avLst/>
          </a:prstGeom>
          <a:noFill/>
        </p:spPr>
        <p:txBody>
          <a:bodyPr wrap="square" rtlCol="0">
            <a:spAutoFit/>
          </a:bodyPr>
          <a:lstStyle/>
          <a:p>
            <a:pPr algn="r"/>
            <a:r>
              <a:rPr lang="ja-JP" altLang="en-US" sz="1200" dirty="0" smtClean="0">
                <a:solidFill>
                  <a:prstClr val="black"/>
                </a:solidFill>
                <a:latin typeface="Meiryo UI" panose="020B0604030504040204" pitchFamily="50" charset="-128"/>
                <a:ea typeface="Meiryo UI" panose="020B0604030504040204" pitchFamily="50" charset="-128"/>
              </a:rPr>
              <a:t>（出典）青森県立五所川原工科高等学校「学校ホームページ」より抜粋</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1137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429870" y="967233"/>
            <a:ext cx="2467038"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Meiryo UI" panose="020B0604030504040204" pitchFamily="50" charset="-128"/>
                <a:ea typeface="Meiryo UI" panose="020B0604030504040204" pitchFamily="50" charset="-128"/>
              </a:rPr>
              <a:t>論　点　①</a:t>
            </a:r>
            <a:endParaRPr lang="ja-JP" altLang="en-US" sz="20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47</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角丸四角形 19"/>
          <p:cNvSpPr>
            <a:spLocks noChangeArrowheads="1"/>
          </p:cNvSpPr>
          <p:nvPr/>
        </p:nvSpPr>
        <p:spPr bwMode="auto">
          <a:xfrm>
            <a:off x="1429870" y="4503027"/>
            <a:ext cx="9332259" cy="1586752"/>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今後、</a:t>
            </a:r>
            <a:endParaRPr kumimoji="0" lang="en-US" altLang="ja-JP" sz="2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工業系高校が充実していくべき教育内容はどのようなものか？</a:t>
            </a:r>
            <a:endParaRPr kumimoji="0" lang="en-US" altLang="ja-JP" sz="2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また、充実に向けて必要な整備はどのようなものか？</a:t>
            </a:r>
            <a:endParaRPr kumimoji="0" lang="ja-JP" altLang="ja-JP" sz="2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4235455" cy="369332"/>
          </a:xfrm>
          <a:prstGeom prst="rect">
            <a:avLst/>
          </a:prstGeom>
        </p:spPr>
        <p:txBody>
          <a:bodyPr wrap="none">
            <a:spAutoFit/>
          </a:bodyPr>
          <a:lstStyle/>
          <a:p>
            <a:pPr>
              <a:defRPr/>
            </a:pPr>
            <a:r>
              <a:rPr lang="ja-JP" altLang="en-US" b="1" dirty="0" smtClean="0">
                <a:latin typeface="Meiryo UI" panose="020B0604030504040204" pitchFamily="50" charset="-128"/>
                <a:ea typeface="Meiryo UI" panose="020B0604030504040204" pitchFamily="50" charset="-128"/>
              </a:rPr>
              <a:t>今後の工業系高校のあり方に関する論点</a:t>
            </a:r>
            <a:endParaRPr lang="ja-JP" altLang="en-US" b="1" dirty="0">
              <a:latin typeface="Meiryo UI" panose="020B0604030504040204" pitchFamily="50" charset="-128"/>
              <a:ea typeface="Meiryo UI" panose="020B0604030504040204" pitchFamily="50" charset="-128"/>
            </a:endParaRPr>
          </a:p>
        </p:txBody>
      </p:sp>
      <p:sp>
        <p:nvSpPr>
          <p:cNvPr id="12" name="角丸四角形 19"/>
          <p:cNvSpPr>
            <a:spLocks noChangeArrowheads="1"/>
          </p:cNvSpPr>
          <p:nvPr/>
        </p:nvSpPr>
        <p:spPr bwMode="auto">
          <a:xfrm>
            <a:off x="1386789" y="1689413"/>
            <a:ext cx="9375339" cy="1586752"/>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人口減少社会における、今後の工業系高校のあり方をどう考えていくか？</a:t>
            </a:r>
            <a:endParaRPr kumimoji="0" lang="ja-JP" altLang="ja-JP" sz="2800" b="0" i="0" u="none" strike="noStrike" cap="none" normalizeH="0" baseline="0" dirty="0" smtClean="0">
              <a:ln>
                <a:noFill/>
              </a:ln>
              <a:solidFill>
                <a:schemeClr val="tx1"/>
              </a:solidFill>
              <a:effectLst/>
              <a:latin typeface="Arial" panose="020B0604020202020204" pitchFamily="34" charset="0"/>
            </a:endParaRPr>
          </a:p>
        </p:txBody>
      </p:sp>
      <p:sp>
        <p:nvSpPr>
          <p:cNvPr id="15" name="角丸四角形 14"/>
          <p:cNvSpPr/>
          <p:nvPr/>
        </p:nvSpPr>
        <p:spPr>
          <a:xfrm>
            <a:off x="1429870" y="3784156"/>
            <a:ext cx="2467038"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Meiryo UI" panose="020B0604030504040204" pitchFamily="50" charset="-128"/>
                <a:ea typeface="Meiryo UI" panose="020B0604030504040204" pitchFamily="50" charset="-128"/>
              </a:rPr>
              <a:t>論　点　②</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0557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V="1">
            <a:off x="2193701" y="2286847"/>
            <a:ext cx="8036417"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2193701" y="1825182"/>
            <a:ext cx="7182119" cy="461665"/>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６</a:t>
            </a:r>
            <a:r>
              <a:rPr lang="ja-JP" altLang="en-US" sz="2400" dirty="0" smtClean="0">
                <a:latin typeface="Meiryo UI" panose="020B0604030504040204" pitchFamily="50" charset="-128"/>
                <a:ea typeface="Meiryo UI" panose="020B0604030504040204" pitchFamily="50" charset="-128"/>
              </a:rPr>
              <a:t>．新学習指導要領改訂ポイント</a:t>
            </a:r>
            <a:endParaRPr lang="en-US" altLang="ja-JP" sz="2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48</a:t>
            </a:fld>
            <a:endParaRPr kumimoji="1" lang="ja-JP" altLang="en-US" dirty="0"/>
          </a:p>
        </p:txBody>
      </p:sp>
    </p:spTree>
    <p:extLst>
      <p:ext uri="{BB962C8B-B14F-4D97-AF65-F5344CB8AC3E}">
        <p14:creationId xmlns:p14="http://schemas.microsoft.com/office/powerpoint/2010/main" val="34842099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p:cNvSpPr>
            <a:spLocks noGrp="1"/>
          </p:cNvSpPr>
          <p:nvPr>
            <p:ph type="sldNum" sz="quarter" idx="12"/>
          </p:nvPr>
        </p:nvSpPr>
        <p:spPr>
          <a:xfrm>
            <a:off x="9880600" y="6492875"/>
            <a:ext cx="2311400" cy="365125"/>
          </a:xfrm>
        </p:spPr>
        <p:txBody>
          <a:bodyPr/>
          <a:lstStyle/>
          <a:p>
            <a:fld id="{AC1F0867-EFB9-42FF-BF2D-7B625E83DED1}" type="slidenum">
              <a:rPr lang="ja-JP" altLang="en-US" smtClean="0">
                <a:solidFill>
                  <a:prstClr val="black">
                    <a:tint val="75000"/>
                  </a:prstClr>
                </a:solidFill>
              </a:rPr>
              <a:pPr/>
              <a:t>49</a:t>
            </a:fld>
            <a:endParaRPr lang="ja-JP" altLang="en-US" dirty="0">
              <a:solidFill>
                <a:prstClr val="black">
                  <a:tint val="75000"/>
                </a:prstClr>
              </a:solidFill>
            </a:endParaRPr>
          </a:p>
        </p:txBody>
      </p:sp>
      <p:cxnSp>
        <p:nvCxnSpPr>
          <p:cNvPr id="12" name="直線コネクタ 11"/>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15" name="正方形/長方形 14"/>
          <p:cNvSpPr/>
          <p:nvPr/>
        </p:nvSpPr>
        <p:spPr>
          <a:xfrm>
            <a:off x="1704145" y="135083"/>
            <a:ext cx="3640740"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６</a:t>
            </a:r>
            <a:r>
              <a:rPr lang="ja-JP" altLang="en-US" b="1" dirty="0" smtClean="0">
                <a:latin typeface="Meiryo UI" panose="020B0604030504040204" pitchFamily="50" charset="-128"/>
                <a:ea typeface="Meiryo UI" panose="020B0604030504040204" pitchFamily="50" charset="-128"/>
              </a:rPr>
              <a:t>ー新学習指導要領改訂のポイント</a:t>
            </a:r>
            <a:endParaRPr lang="ja-JP" altLang="en-US" b="1" dirty="0">
              <a:latin typeface="Meiryo UI" panose="020B0604030504040204" pitchFamily="50" charset="-128"/>
              <a:ea typeface="Meiryo UI" panose="020B0604030504040204" pitchFamily="50" charset="-128"/>
            </a:endParaRPr>
          </a:p>
        </p:txBody>
      </p:sp>
      <p:sp>
        <p:nvSpPr>
          <p:cNvPr id="17" name="額縁 16"/>
          <p:cNvSpPr/>
          <p:nvPr/>
        </p:nvSpPr>
        <p:spPr>
          <a:xfrm>
            <a:off x="1586204" y="645103"/>
            <a:ext cx="3389207"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b="1" dirty="0" smtClean="0">
                <a:solidFill>
                  <a:prstClr val="black"/>
                </a:solidFill>
                <a:latin typeface="Meiryo UI" panose="020B0604030504040204" pitchFamily="50" charset="-128"/>
                <a:ea typeface="Meiryo UI" panose="020B0604030504040204" pitchFamily="50" charset="-128"/>
              </a:rPr>
              <a:t>社会に開かれた教育課程の実現をめざして</a:t>
            </a:r>
            <a:endParaRPr lang="ja-JP" altLang="en-US" sz="1400" b="1"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497928" y="1126717"/>
            <a:ext cx="11389272" cy="5711015"/>
          </a:xfrm>
          <a:prstGeom prst="rect">
            <a:avLst/>
          </a:prstGeom>
        </p:spPr>
      </p:pic>
      <p:sp>
        <p:nvSpPr>
          <p:cNvPr id="8" name="テキスト ボックス 7"/>
          <p:cNvSpPr txBox="1"/>
          <p:nvPr/>
        </p:nvSpPr>
        <p:spPr>
          <a:xfrm>
            <a:off x="11004997" y="97839"/>
            <a:ext cx="888642"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5082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5</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4504759"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２</a:t>
            </a:r>
            <a:r>
              <a:rPr lang="ja-JP" altLang="en-US" b="1" dirty="0" smtClean="0">
                <a:latin typeface="Meiryo UI" panose="020B0604030504040204" pitchFamily="50" charset="-128"/>
                <a:ea typeface="Meiryo UI" panose="020B0604030504040204" pitchFamily="50" charset="-128"/>
              </a:rPr>
              <a:t>ー我が国における産業状況　製造業の状況</a:t>
            </a:r>
            <a:endParaRPr lang="ja-JP" altLang="en-US"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1319662" y="1190164"/>
            <a:ext cx="9172981" cy="338554"/>
          </a:xfrm>
          <a:prstGeom prst="rect">
            <a:avLst/>
          </a:prstGeom>
          <a:noFill/>
          <a:ln>
            <a:noFill/>
          </a:ln>
        </p:spPr>
        <p:txBody>
          <a:bodyPr wrap="square" rtlCol="0">
            <a:spAutoFit/>
          </a:bodyPr>
          <a:lstStyle/>
          <a:p>
            <a:pPr marL="180975" indent="-180975">
              <a:buFont typeface="Wingdings" pitchFamily="2" charset="2"/>
              <a:buChar char="Ø"/>
            </a:pPr>
            <a:r>
              <a:rPr lang="ja-JP" altLang="en-US" sz="1600">
                <a:latin typeface="Meiryo UI" panose="020B0604030504040204" pitchFamily="50" charset="-128"/>
                <a:ea typeface="Meiryo UI" panose="020B0604030504040204" pitchFamily="50" charset="-128"/>
              </a:rPr>
              <a:t>　</a:t>
            </a:r>
            <a:r>
              <a:rPr lang="ja-JP" altLang="en-US" sz="1600" smtClean="0">
                <a:latin typeface="Meiryo UI" panose="020B0604030504040204" pitchFamily="50" charset="-128"/>
                <a:ea typeface="Meiryo UI" panose="020B0604030504040204" pitchFamily="50" charset="-128"/>
              </a:rPr>
              <a:t>我が国の</a:t>
            </a:r>
            <a:r>
              <a:rPr lang="ja-JP" altLang="en-US" sz="1600" b="1" smtClean="0">
                <a:latin typeface="Meiryo UI" panose="020B0604030504040204" pitchFamily="50" charset="-128"/>
                <a:ea typeface="Meiryo UI" panose="020B0604030504040204" pitchFamily="50" charset="-128"/>
              </a:rPr>
              <a:t>製造業</a:t>
            </a:r>
            <a:r>
              <a:rPr lang="ja-JP" altLang="en-US" sz="1600" dirty="0" smtClean="0">
                <a:latin typeface="Meiryo UI" panose="020B0604030504040204" pitchFamily="50" charset="-128"/>
                <a:ea typeface="Meiryo UI" panose="020B0604030504040204" pitchFamily="50" charset="-128"/>
              </a:rPr>
              <a:t>は、</a:t>
            </a:r>
            <a:r>
              <a:rPr lang="en-US" altLang="ja-JP" sz="1600" b="1" dirty="0" smtClean="0">
                <a:latin typeface="Meiryo UI" panose="020B0604030504040204" pitchFamily="50" charset="-128"/>
                <a:ea typeface="Meiryo UI" panose="020B0604030504040204" pitchFamily="50" charset="-128"/>
              </a:rPr>
              <a:t>GDP</a:t>
            </a: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就労</a:t>
            </a:r>
            <a:r>
              <a:rPr lang="ja-JP" altLang="en-US" sz="1600" b="1" dirty="0" smtClean="0">
                <a:latin typeface="Meiryo UI" panose="020B0604030504040204" pitchFamily="50" charset="-128"/>
                <a:ea typeface="Meiryo UI" panose="020B0604030504040204" pitchFamily="50" charset="-128"/>
              </a:rPr>
              <a:t>人口ともに</a:t>
            </a:r>
            <a:r>
              <a:rPr lang="en-US" altLang="ja-JP" sz="1600" b="1" dirty="0">
                <a:latin typeface="Meiryo UI" panose="020B0604030504040204" pitchFamily="50" charset="-128"/>
                <a:ea typeface="Meiryo UI" panose="020B0604030504040204" pitchFamily="50" charset="-128"/>
              </a:rPr>
              <a:t>2</a:t>
            </a:r>
            <a:r>
              <a:rPr lang="ja-JP" altLang="en-US" sz="1600" b="1" dirty="0" smtClean="0">
                <a:latin typeface="Meiryo UI" panose="020B0604030504040204" pitchFamily="50" charset="-128"/>
                <a:ea typeface="Meiryo UI" panose="020B0604030504040204" pitchFamily="50" charset="-128"/>
              </a:rPr>
              <a:t>割程度</a:t>
            </a:r>
            <a:r>
              <a:rPr lang="ja-JP" altLang="en-US" sz="1600" dirty="0" smtClean="0">
                <a:latin typeface="Meiryo UI" panose="020B0604030504040204" pitchFamily="50" charset="-128"/>
                <a:ea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rPr>
              <a:t>占める</a:t>
            </a:r>
            <a:r>
              <a:rPr lang="ja-JP" altLang="en-US" sz="1600" b="1" dirty="0">
                <a:latin typeface="Meiryo UI" panose="020B0604030504040204" pitchFamily="50" charset="-128"/>
                <a:ea typeface="Meiryo UI" panose="020B0604030504040204" pitchFamily="50" charset="-128"/>
              </a:rPr>
              <a:t>重要な基幹</a:t>
            </a:r>
            <a:r>
              <a:rPr lang="ja-JP" altLang="en-US" sz="1600" b="1" dirty="0" smtClean="0">
                <a:latin typeface="Meiryo UI" panose="020B0604030504040204" pitchFamily="50" charset="-128"/>
                <a:ea typeface="Meiryo UI" panose="020B0604030504040204" pitchFamily="50" charset="-128"/>
              </a:rPr>
              <a:t>産業</a:t>
            </a:r>
            <a:r>
              <a:rPr lang="ja-JP" altLang="en-US" sz="1600" dirty="0" smtClean="0">
                <a:latin typeface="Meiryo UI" panose="020B0604030504040204" pitchFamily="50" charset="-128"/>
                <a:ea typeface="Meiryo UI" panose="020B0604030504040204" pitchFamily="50" charset="-128"/>
              </a:rPr>
              <a:t>である。</a:t>
            </a:r>
            <a:endParaRPr lang="en-US" altLang="ja-JP" sz="1600" dirty="0">
              <a:latin typeface="Meiryo UI" panose="020B0604030504040204" pitchFamily="50" charset="-128"/>
              <a:ea typeface="Meiryo UI" panose="020B0604030504040204" pitchFamily="50" charset="-128"/>
            </a:endParaRPr>
          </a:p>
        </p:txBody>
      </p:sp>
      <p:sp>
        <p:nvSpPr>
          <p:cNvPr id="18" name="額縁 17"/>
          <p:cNvSpPr/>
          <p:nvPr/>
        </p:nvSpPr>
        <p:spPr>
          <a:xfrm>
            <a:off x="1586206" y="645103"/>
            <a:ext cx="2793289"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我が国における製造業の位置づけ</a:t>
            </a:r>
            <a:endParaRPr lang="ja-JP" altLang="en-US" sz="1400" b="1" dirty="0">
              <a:solidFill>
                <a:prstClr val="black"/>
              </a:solidFill>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a:blip r:embed="rId2"/>
          <a:stretch>
            <a:fillRect/>
          </a:stretch>
        </p:blipFill>
        <p:spPr>
          <a:xfrm>
            <a:off x="1942278" y="1487525"/>
            <a:ext cx="7927748" cy="2210160"/>
          </a:xfrm>
          <a:prstGeom prst="rect">
            <a:avLst/>
          </a:prstGeom>
        </p:spPr>
      </p:pic>
      <p:pic>
        <p:nvPicPr>
          <p:cNvPr id="21" name="図 20"/>
          <p:cNvPicPr>
            <a:picLocks noChangeAspect="1"/>
          </p:cNvPicPr>
          <p:nvPr/>
        </p:nvPicPr>
        <p:blipFill>
          <a:blip r:embed="rId3"/>
          <a:stretch>
            <a:fillRect/>
          </a:stretch>
        </p:blipFill>
        <p:spPr>
          <a:xfrm>
            <a:off x="4011026" y="3653214"/>
            <a:ext cx="4474747" cy="3204786"/>
          </a:xfrm>
          <a:prstGeom prst="rect">
            <a:avLst/>
          </a:prstGeom>
        </p:spPr>
      </p:pic>
    </p:spTree>
    <p:extLst>
      <p:ext uri="{BB962C8B-B14F-4D97-AF65-F5344CB8AC3E}">
        <p14:creationId xmlns:p14="http://schemas.microsoft.com/office/powerpoint/2010/main" val="28212407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04145" y="684076"/>
            <a:ext cx="6568486" cy="129579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latin typeface="Meiryo UI" panose="020B0604030504040204" pitchFamily="50" charset="-128"/>
                <a:ea typeface="Meiryo UI" panose="020B0604030504040204" pitchFamily="50" charset="-128"/>
              </a:rPr>
              <a:t>今回の改訂に</a:t>
            </a:r>
            <a:r>
              <a:rPr lang="ja-JP" altLang="en-US" sz="1600" dirty="0" smtClean="0">
                <a:latin typeface="Meiryo UI" panose="020B0604030504040204" pitchFamily="50" charset="-128"/>
                <a:ea typeface="Meiryo UI" panose="020B0604030504040204" pitchFamily="50" charset="-128"/>
              </a:rPr>
              <a:t>おいて、教科</a:t>
            </a:r>
            <a:r>
              <a:rPr lang="ja-JP" altLang="en-US" sz="1600" dirty="0">
                <a:latin typeface="Meiryo UI" panose="020B0604030504040204" pitchFamily="50" charset="-128"/>
                <a:ea typeface="Meiryo UI" panose="020B0604030504040204" pitchFamily="50" charset="-128"/>
              </a:rPr>
              <a:t>目標に</a:t>
            </a:r>
            <a:r>
              <a:rPr lang="ja-JP" altLang="en-US" sz="1600" dirty="0" smtClean="0">
                <a:latin typeface="Meiryo UI" panose="020B0604030504040204" pitchFamily="50" charset="-128"/>
                <a:ea typeface="Meiryo UI" panose="020B0604030504040204" pitchFamily="50" charset="-128"/>
              </a:rPr>
              <a:t>ついて、各教科</a:t>
            </a:r>
            <a:r>
              <a:rPr lang="ja-JP" altLang="en-US" sz="1600" dirty="0">
                <a:latin typeface="Meiryo UI" panose="020B0604030504040204" pitchFamily="50" charset="-128"/>
                <a:ea typeface="Meiryo UI" panose="020B0604030504040204" pitchFamily="50" charset="-128"/>
              </a:rPr>
              <a:t>共通に以下の点を改善</a:t>
            </a:r>
          </a:p>
          <a:p>
            <a:r>
              <a:rPr lang="ja-JP" altLang="en-US" sz="1600" dirty="0">
                <a:latin typeface="Meiryo UI" panose="020B0604030504040204" pitchFamily="50" charset="-128"/>
                <a:ea typeface="Meiryo UI" panose="020B0604030504040204" pitchFamily="50" charset="-128"/>
              </a:rPr>
              <a:t>◎ 実践的・体験的な学習活動を通じて資質・能力を育成することを明確化</a:t>
            </a:r>
          </a:p>
          <a:p>
            <a:r>
              <a:rPr lang="ja-JP" altLang="en-US" sz="1600" dirty="0">
                <a:latin typeface="Meiryo UI" panose="020B0604030504040204" pitchFamily="50" charset="-128"/>
                <a:ea typeface="Meiryo UI" panose="020B0604030504040204" pitchFamily="50" charset="-128"/>
              </a:rPr>
              <a:t>◎ 職業人に求められる倫理観に関する指導の充実</a:t>
            </a:r>
          </a:p>
          <a:p>
            <a:r>
              <a:rPr lang="ja-JP" altLang="en-US" sz="1600" dirty="0">
                <a:latin typeface="Meiryo UI" panose="020B0604030504040204" pitchFamily="50" charset="-128"/>
                <a:ea typeface="Meiryo UI" panose="020B0604030504040204" pitchFamily="50" charset="-128"/>
              </a:rPr>
              <a:t>◎ 社会貢献や協働について新たに明示</a:t>
            </a:r>
          </a:p>
        </p:txBody>
      </p:sp>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50</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 name="テキスト ボックス 6"/>
          <p:cNvSpPr txBox="1"/>
          <p:nvPr/>
        </p:nvSpPr>
        <p:spPr>
          <a:xfrm>
            <a:off x="413918" y="2650441"/>
            <a:ext cx="11325364" cy="17081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lnSpc>
                <a:spcPts val="1400"/>
              </a:lnSpc>
              <a:spcAft>
                <a:spcPts val="0"/>
              </a:spcAft>
            </a:pPr>
            <a:r>
              <a:rPr lang="ja-JP" altLang="en-US" sz="1400" kern="100" dirty="0" smtClean="0">
                <a:ea typeface="Meiryo UI" panose="020B0604030504040204" pitchFamily="50" charset="-128"/>
                <a:cs typeface="Times New Roman" panose="02020603050405020304" pitchFamily="18" charset="0"/>
              </a:rPr>
              <a:t>　職業</a:t>
            </a:r>
            <a:r>
              <a:rPr lang="ja-JP" altLang="en-US" sz="1400" kern="100" dirty="0">
                <a:ea typeface="Meiryo UI" panose="020B0604030504040204" pitchFamily="50" charset="-128"/>
                <a:cs typeface="Times New Roman" panose="02020603050405020304" pitchFamily="18" charset="0"/>
              </a:rPr>
              <a:t>に関する各教科の「見方・考え方」を</a:t>
            </a:r>
            <a:r>
              <a:rPr lang="ja-JP" altLang="en-US" sz="1400" kern="100" dirty="0" smtClean="0">
                <a:ea typeface="Meiryo UI" panose="020B0604030504040204" pitchFamily="50" charset="-128"/>
                <a:cs typeface="Times New Roman" panose="02020603050405020304" pitchFamily="18" charset="0"/>
              </a:rPr>
              <a:t>働かせ、実践的</a:t>
            </a:r>
            <a:r>
              <a:rPr lang="ja-JP" altLang="en-US" sz="1400" kern="100" dirty="0">
                <a:ea typeface="Meiryo UI" panose="020B0604030504040204" pitchFamily="50" charset="-128"/>
                <a:cs typeface="Times New Roman" panose="02020603050405020304" pitchFamily="18" charset="0"/>
              </a:rPr>
              <a:t>・体験的な学習活動を行うことなどを</a:t>
            </a:r>
            <a:r>
              <a:rPr lang="ja-JP" altLang="en-US" sz="1400" kern="100" dirty="0" smtClean="0">
                <a:ea typeface="Meiryo UI" panose="020B0604030504040204" pitchFamily="50" charset="-128"/>
                <a:cs typeface="Times New Roman" panose="02020603050405020304" pitchFamily="18" charset="0"/>
              </a:rPr>
              <a:t>通して、社会</a:t>
            </a:r>
            <a:r>
              <a:rPr lang="ja-JP" altLang="en-US" sz="1400" kern="100" dirty="0">
                <a:ea typeface="Meiryo UI" panose="020B0604030504040204" pitchFamily="50" charset="-128"/>
                <a:cs typeface="Times New Roman" panose="02020603050405020304" pitchFamily="18" charset="0"/>
              </a:rPr>
              <a:t>を支え産業の発展を担う職業人として必要な資質</a:t>
            </a:r>
            <a:r>
              <a:rPr lang="ja-JP" altLang="en-US" sz="1400" kern="100" dirty="0" smtClean="0">
                <a:ea typeface="Meiryo UI" panose="020B0604030504040204" pitchFamily="50" charset="-128"/>
                <a:cs typeface="Times New Roman" panose="02020603050405020304" pitchFamily="18" charset="0"/>
              </a:rPr>
              <a:t>・能力</a:t>
            </a:r>
            <a:r>
              <a:rPr lang="ja-JP" altLang="en-US" sz="1400" kern="100" dirty="0">
                <a:ea typeface="Meiryo UI" panose="020B0604030504040204" pitchFamily="50" charset="-128"/>
                <a:cs typeface="Times New Roman" panose="02020603050405020304" pitchFamily="18" charset="0"/>
              </a:rPr>
              <a:t>を次のとおり育成することを目指す</a:t>
            </a:r>
            <a:r>
              <a:rPr lang="ja-JP" altLang="en-US" sz="1400" kern="100" dirty="0" smtClean="0">
                <a:ea typeface="Meiryo UI" panose="020B0604030504040204" pitchFamily="50" charset="-128"/>
                <a:cs typeface="Times New Roman" panose="02020603050405020304" pitchFamily="18" charset="0"/>
              </a:rPr>
              <a:t>。</a:t>
            </a:r>
            <a:endParaRPr lang="en-US" altLang="ja-JP" sz="1400" kern="100" dirty="0" smtClean="0">
              <a:ea typeface="Meiryo UI" panose="020B0604030504040204" pitchFamily="50" charset="-128"/>
              <a:cs typeface="Times New Roman" panose="02020603050405020304" pitchFamily="18" charset="0"/>
            </a:endParaRPr>
          </a:p>
          <a:p>
            <a:pPr algn="just">
              <a:lnSpc>
                <a:spcPts val="1400"/>
              </a:lnSpc>
              <a:spcAft>
                <a:spcPts val="0"/>
              </a:spcAft>
            </a:pPr>
            <a:endParaRPr lang="ja-JP" altLang="en-US" sz="1400" kern="100" dirty="0">
              <a:ea typeface="Meiryo UI" panose="020B0604030504040204" pitchFamily="50" charset="-128"/>
              <a:cs typeface="Times New Roman" panose="02020603050405020304" pitchFamily="18" charset="0"/>
            </a:endParaRPr>
          </a:p>
          <a:p>
            <a:pPr algn="just">
              <a:lnSpc>
                <a:spcPts val="1400"/>
              </a:lnSpc>
              <a:spcAft>
                <a:spcPts val="0"/>
              </a:spcAft>
            </a:pPr>
            <a:r>
              <a:rPr lang="en-US" altLang="ja-JP" sz="1400" kern="100" dirty="0">
                <a:ea typeface="Meiryo UI" panose="020B0604030504040204" pitchFamily="50" charset="-128"/>
                <a:cs typeface="Times New Roman" panose="02020603050405020304" pitchFamily="18" charset="0"/>
              </a:rPr>
              <a:t>(1)</a:t>
            </a:r>
            <a:r>
              <a:rPr lang="ja-JP" altLang="en-US" sz="1400" kern="100" dirty="0">
                <a:ea typeface="Meiryo UI" panose="020B0604030504040204" pitchFamily="50" charset="-128"/>
                <a:cs typeface="Times New Roman" panose="02020603050405020304" pitchFamily="18" charset="0"/>
              </a:rPr>
              <a:t>各職業分野について（社会的意義や役割を含め）体系的・系統的に理解するととも</a:t>
            </a:r>
            <a:r>
              <a:rPr lang="ja-JP" altLang="en-US" sz="1400" kern="100" dirty="0" smtClean="0">
                <a:ea typeface="Meiryo UI" panose="020B0604030504040204" pitchFamily="50" charset="-128"/>
                <a:cs typeface="Times New Roman" panose="02020603050405020304" pitchFamily="18" charset="0"/>
              </a:rPr>
              <a:t>に、関連</a:t>
            </a:r>
            <a:r>
              <a:rPr lang="ja-JP" altLang="en-US" sz="1400" kern="100" dirty="0">
                <a:ea typeface="Meiryo UI" panose="020B0604030504040204" pitchFamily="50" charset="-128"/>
                <a:cs typeface="Times New Roman" panose="02020603050405020304" pitchFamily="18" charset="0"/>
              </a:rPr>
              <a:t>する技術を身に付ける。</a:t>
            </a:r>
          </a:p>
          <a:p>
            <a:pPr algn="just">
              <a:lnSpc>
                <a:spcPts val="1400"/>
              </a:lnSpc>
              <a:spcAft>
                <a:spcPts val="0"/>
              </a:spcAft>
            </a:pPr>
            <a:r>
              <a:rPr lang="en-US" altLang="ja-JP" sz="1400" kern="100" dirty="0">
                <a:ea typeface="Meiryo UI" panose="020B0604030504040204" pitchFamily="50" charset="-128"/>
                <a:cs typeface="Times New Roman" panose="02020603050405020304" pitchFamily="18" charset="0"/>
              </a:rPr>
              <a:t>(2)</a:t>
            </a:r>
            <a:r>
              <a:rPr lang="ja-JP" altLang="en-US" sz="1400" kern="100" dirty="0">
                <a:ea typeface="Meiryo UI" panose="020B0604030504040204" pitchFamily="50" charset="-128"/>
                <a:cs typeface="Times New Roman" panose="02020603050405020304" pitchFamily="18" charset="0"/>
              </a:rPr>
              <a:t>各職業分野に関する課題（持続可能な社会の</a:t>
            </a:r>
            <a:r>
              <a:rPr lang="ja-JP" altLang="en-US" sz="1400" kern="100" dirty="0" smtClean="0">
                <a:ea typeface="Meiryo UI" panose="020B0604030504040204" pitchFamily="50" charset="-128"/>
                <a:cs typeface="Times New Roman" panose="02020603050405020304" pitchFamily="18" charset="0"/>
              </a:rPr>
              <a:t>構築、グローバル化</a:t>
            </a:r>
            <a:r>
              <a:rPr lang="ja-JP" altLang="en-US" sz="1400" kern="100" dirty="0">
                <a:ea typeface="Meiryo UI" panose="020B0604030504040204" pitchFamily="50" charset="-128"/>
                <a:cs typeface="Times New Roman" panose="02020603050405020304" pitchFamily="18" charset="0"/>
              </a:rPr>
              <a:t>・少子高齢化への対応等）を発見</a:t>
            </a:r>
            <a:r>
              <a:rPr lang="ja-JP" altLang="en-US" sz="1400" kern="100" dirty="0" smtClean="0">
                <a:ea typeface="Meiryo UI" panose="020B0604030504040204" pitchFamily="50" charset="-128"/>
                <a:cs typeface="Times New Roman" panose="02020603050405020304" pitchFamily="18" charset="0"/>
              </a:rPr>
              <a:t>し、職業人</a:t>
            </a:r>
            <a:r>
              <a:rPr lang="ja-JP" altLang="en-US" sz="1400" kern="100" dirty="0">
                <a:ea typeface="Meiryo UI" panose="020B0604030504040204" pitchFamily="50" charset="-128"/>
                <a:cs typeface="Times New Roman" panose="02020603050405020304" pitchFamily="18" charset="0"/>
              </a:rPr>
              <a:t>に求められる倫理観を踏まえ合理的</a:t>
            </a:r>
            <a:r>
              <a:rPr lang="ja-JP" altLang="en-US" sz="1400" kern="100" dirty="0" smtClean="0">
                <a:ea typeface="Meiryo UI" panose="020B0604030504040204" pitchFamily="50" charset="-128"/>
                <a:cs typeface="Times New Roman" panose="02020603050405020304" pitchFamily="18" charset="0"/>
              </a:rPr>
              <a:t>か</a:t>
            </a:r>
            <a:endParaRPr lang="en-US" altLang="ja-JP" sz="1400" kern="100" dirty="0" smtClean="0">
              <a:ea typeface="Meiryo UI" panose="020B0604030504040204" pitchFamily="50" charset="-128"/>
              <a:cs typeface="Times New Roman" panose="02020603050405020304" pitchFamily="18" charset="0"/>
            </a:endParaRPr>
          </a:p>
          <a:p>
            <a:pPr algn="just">
              <a:lnSpc>
                <a:spcPts val="1400"/>
              </a:lnSpc>
              <a:spcAft>
                <a:spcPts val="0"/>
              </a:spcAft>
            </a:pPr>
            <a:r>
              <a:rPr lang="ja-JP" altLang="en-US" sz="1400" kern="100" dirty="0">
                <a:ea typeface="Meiryo UI" panose="020B0604030504040204" pitchFamily="50" charset="-128"/>
                <a:cs typeface="Times New Roman" panose="02020603050405020304" pitchFamily="18" charset="0"/>
              </a:rPr>
              <a:t>　</a:t>
            </a:r>
            <a:r>
              <a:rPr lang="ja-JP" altLang="en-US" sz="1400" kern="100" dirty="0" smtClean="0">
                <a:ea typeface="Meiryo UI" panose="020B0604030504040204" pitchFamily="50" charset="-128"/>
                <a:cs typeface="Times New Roman" panose="02020603050405020304" pitchFamily="18" charset="0"/>
              </a:rPr>
              <a:t>　</a:t>
            </a:r>
            <a:r>
              <a:rPr lang="ja-JP" altLang="en-US" sz="1400" kern="100" dirty="0" err="1" smtClean="0">
                <a:ea typeface="Meiryo UI" panose="020B0604030504040204" pitchFamily="50" charset="-128"/>
                <a:cs typeface="Times New Roman" panose="02020603050405020304" pitchFamily="18" charset="0"/>
              </a:rPr>
              <a:t>つ</a:t>
            </a:r>
            <a:r>
              <a:rPr lang="ja-JP" altLang="en-US" sz="1400" kern="100" dirty="0" smtClean="0">
                <a:ea typeface="Meiryo UI" panose="020B0604030504040204" pitchFamily="50" charset="-128"/>
                <a:cs typeface="Times New Roman" panose="02020603050405020304" pitchFamily="18" charset="0"/>
              </a:rPr>
              <a:t>創造的</a:t>
            </a:r>
            <a:r>
              <a:rPr lang="ja-JP" altLang="en-US" sz="1400" kern="100" dirty="0">
                <a:ea typeface="Meiryo UI" panose="020B0604030504040204" pitchFamily="50" charset="-128"/>
                <a:cs typeface="Times New Roman" panose="02020603050405020304" pitchFamily="18" charset="0"/>
              </a:rPr>
              <a:t>に解決する力を養う。</a:t>
            </a:r>
          </a:p>
          <a:p>
            <a:pPr algn="just">
              <a:lnSpc>
                <a:spcPts val="1400"/>
              </a:lnSpc>
              <a:spcAft>
                <a:spcPts val="0"/>
              </a:spcAft>
            </a:pPr>
            <a:r>
              <a:rPr lang="en-US" altLang="ja-JP" sz="1400" kern="100" dirty="0">
                <a:ea typeface="Meiryo UI" panose="020B0604030504040204" pitchFamily="50" charset="-128"/>
                <a:cs typeface="Times New Roman" panose="02020603050405020304" pitchFamily="18" charset="0"/>
              </a:rPr>
              <a:t>(3)</a:t>
            </a:r>
            <a:r>
              <a:rPr lang="ja-JP" altLang="en-US" sz="1400" kern="100" dirty="0">
                <a:ea typeface="Meiryo UI" panose="020B0604030504040204" pitchFamily="50" charset="-128"/>
                <a:cs typeface="Times New Roman" panose="02020603050405020304" pitchFamily="18" charset="0"/>
              </a:rPr>
              <a:t>職業人として必要な豊かな人間性を</a:t>
            </a:r>
            <a:r>
              <a:rPr lang="ja-JP" altLang="en-US" sz="1400" kern="100" dirty="0" smtClean="0">
                <a:ea typeface="Meiryo UI" panose="020B0604030504040204" pitchFamily="50" charset="-128"/>
                <a:cs typeface="Times New Roman" panose="02020603050405020304" pitchFamily="18" charset="0"/>
              </a:rPr>
              <a:t>育み、より</a:t>
            </a:r>
            <a:r>
              <a:rPr lang="ja-JP" altLang="en-US" sz="1400" kern="100" dirty="0">
                <a:ea typeface="Meiryo UI" panose="020B0604030504040204" pitchFamily="50" charset="-128"/>
                <a:cs typeface="Times New Roman" panose="02020603050405020304" pitchFamily="18" charset="0"/>
              </a:rPr>
              <a:t>よい社会の構築を目指して自ら</a:t>
            </a:r>
            <a:r>
              <a:rPr lang="ja-JP" altLang="en-US" sz="1400" kern="100" dirty="0" smtClean="0">
                <a:ea typeface="Meiryo UI" panose="020B0604030504040204" pitchFamily="50" charset="-128"/>
                <a:cs typeface="Times New Roman" panose="02020603050405020304" pitchFamily="18" charset="0"/>
              </a:rPr>
              <a:t>学び、産業</a:t>
            </a:r>
            <a:r>
              <a:rPr lang="ja-JP" altLang="en-US" sz="1400" kern="100" dirty="0">
                <a:ea typeface="Meiryo UI" panose="020B0604030504040204" pitchFamily="50" charset="-128"/>
                <a:cs typeface="Times New Roman" panose="02020603050405020304" pitchFamily="18" charset="0"/>
              </a:rPr>
              <a:t>の振興や社会貢献に主体的かつ協働的に取り組む態度を養う</a:t>
            </a:r>
            <a:r>
              <a:rPr lang="ja-JP" altLang="en-US" sz="1400" kern="100" dirty="0" smtClean="0">
                <a:ea typeface="Meiryo UI" panose="020B0604030504040204" pitchFamily="50" charset="-128"/>
                <a:cs typeface="Times New Roman" panose="02020603050405020304" pitchFamily="18" charset="0"/>
              </a:rPr>
              <a:t>。</a:t>
            </a:r>
            <a:endParaRPr lang="en-US" altLang="ja-JP" sz="1400" kern="100" dirty="0" smtClean="0">
              <a:ea typeface="Meiryo UI" panose="020B0604030504040204" pitchFamily="50" charset="-128"/>
              <a:cs typeface="Times New Roman" panose="02020603050405020304" pitchFamily="18" charset="0"/>
            </a:endParaRPr>
          </a:p>
          <a:p>
            <a:pPr algn="just">
              <a:lnSpc>
                <a:spcPts val="1400"/>
              </a:lnSpc>
              <a:spcAft>
                <a:spcPts val="0"/>
              </a:spcAft>
            </a:pPr>
            <a:endParaRPr lang="en-US" altLang="ja-JP" sz="1400" kern="100" dirty="0" smtClean="0">
              <a:ea typeface="Meiryo UI" panose="020B0604030504040204" pitchFamily="50" charset="-128"/>
              <a:cs typeface="Times New Roman" panose="02020603050405020304" pitchFamily="18" charset="0"/>
            </a:endParaRPr>
          </a:p>
          <a:p>
            <a:pPr algn="just">
              <a:lnSpc>
                <a:spcPts val="1400"/>
              </a:lnSpc>
              <a:spcAft>
                <a:spcPts val="0"/>
              </a:spcAft>
            </a:pPr>
            <a:r>
              <a:rPr lang="en-US" altLang="ja-JP" sz="1400" kern="100" dirty="0" smtClean="0">
                <a:ea typeface="Meiryo UI" panose="020B0604030504040204" pitchFamily="50" charset="-128"/>
                <a:cs typeface="Times New Roman" panose="02020603050405020304" pitchFamily="18" charset="0"/>
              </a:rPr>
              <a:t>※</a:t>
            </a:r>
            <a:r>
              <a:rPr lang="ja-JP" altLang="en-US" sz="1400" kern="100" dirty="0">
                <a:ea typeface="Meiryo UI" panose="020B0604030504040204" pitchFamily="50" charset="-128"/>
                <a:cs typeface="Times New Roman" panose="02020603050405020304" pitchFamily="18" charset="0"/>
              </a:rPr>
              <a:t>中央教育審議会答申（平成</a:t>
            </a:r>
            <a:r>
              <a:rPr lang="en-US" altLang="ja-JP" sz="1400" kern="100" dirty="0">
                <a:ea typeface="Meiryo UI" panose="020B0604030504040204" pitchFamily="50" charset="-128"/>
                <a:cs typeface="Times New Roman" panose="02020603050405020304" pitchFamily="18" charset="0"/>
              </a:rPr>
              <a:t>28</a:t>
            </a:r>
            <a:r>
              <a:rPr lang="ja-JP" altLang="en-US" sz="1400" kern="100" dirty="0">
                <a:ea typeface="Meiryo UI" panose="020B0604030504040204" pitchFamily="50" charset="-128"/>
                <a:cs typeface="Times New Roman" panose="02020603050405020304" pitchFamily="18" charset="0"/>
              </a:rPr>
              <a:t>年</a:t>
            </a:r>
            <a:r>
              <a:rPr lang="en-US" altLang="ja-JP" sz="1400" kern="100" dirty="0">
                <a:ea typeface="Meiryo UI" panose="020B0604030504040204" pitchFamily="50" charset="-128"/>
                <a:cs typeface="Times New Roman" panose="02020603050405020304" pitchFamily="18" charset="0"/>
              </a:rPr>
              <a:t>12</a:t>
            </a:r>
            <a:r>
              <a:rPr lang="ja-JP" altLang="en-US" sz="1400" kern="100" dirty="0">
                <a:ea typeface="Meiryo UI" panose="020B0604030504040204" pitchFamily="50" charset="-128"/>
                <a:cs typeface="Times New Roman" panose="02020603050405020304" pitchFamily="18" charset="0"/>
              </a:rPr>
              <a:t>月）より抜粋</a:t>
            </a:r>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2908168"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６</a:t>
            </a:r>
            <a:r>
              <a:rPr lang="ja-JP" altLang="en-US" b="1" dirty="0" smtClean="0">
                <a:latin typeface="Meiryo UI" panose="020B0604030504040204" pitchFamily="50" charset="-128"/>
                <a:ea typeface="Meiryo UI" panose="020B0604030504040204" pitchFamily="50" charset="-128"/>
              </a:rPr>
              <a:t>ー専門教科</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工業</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の目標</a:t>
            </a:r>
            <a:endParaRPr lang="ja-JP" altLang="en-US" b="1" dirty="0">
              <a:latin typeface="Meiryo UI" panose="020B0604030504040204" pitchFamily="50" charset="-128"/>
              <a:ea typeface="Meiryo UI" panose="020B0604030504040204" pitchFamily="50" charset="-128"/>
            </a:endParaRPr>
          </a:p>
        </p:txBody>
      </p:sp>
      <p:sp>
        <p:nvSpPr>
          <p:cNvPr id="26" name="角丸四角形 17"/>
          <p:cNvSpPr>
            <a:spLocks noChangeArrowheads="1"/>
          </p:cNvSpPr>
          <p:nvPr/>
        </p:nvSpPr>
        <p:spPr bwMode="auto">
          <a:xfrm>
            <a:off x="413918" y="2204609"/>
            <a:ext cx="2661450" cy="3471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kumimoji="0" lang="ja-JP" altLang="en-US" sz="1300" b="1" dirty="0">
                <a:latin typeface="Meiryo UI" panose="020B0604030504040204" pitchFamily="50" charset="-128"/>
                <a:ea typeface="Meiryo UI" panose="020B0604030504040204" pitchFamily="50" charset="-128"/>
                <a:cs typeface="Times New Roman" panose="02020603050405020304" pitchFamily="18" charset="0"/>
              </a:rPr>
              <a:t>職業教育に共通する目標の考え方</a:t>
            </a:r>
            <a:endParaRPr kumimoji="0" lang="ja-JP" altLang="ja-JP" sz="1300" b="0" i="0" u="none" strike="noStrike" cap="none" normalizeH="0" baseline="0" dirty="0" smtClean="0">
              <a:ln>
                <a:noFill/>
              </a:ln>
              <a:solidFill>
                <a:schemeClr val="tx1"/>
              </a:solidFill>
              <a:effectLst/>
              <a:latin typeface="Arial" panose="020B0604020202020204" pitchFamily="34" charset="0"/>
            </a:endParaRPr>
          </a:p>
        </p:txBody>
      </p:sp>
      <p:sp>
        <p:nvSpPr>
          <p:cNvPr id="16" name="角丸四角形 17"/>
          <p:cNvSpPr>
            <a:spLocks noChangeArrowheads="1"/>
          </p:cNvSpPr>
          <p:nvPr/>
        </p:nvSpPr>
        <p:spPr bwMode="auto">
          <a:xfrm>
            <a:off x="413918" y="4721334"/>
            <a:ext cx="1549353" cy="342511"/>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kumimoji="0" lang="ja-JP" altLang="en-US" sz="1300" b="1" dirty="0">
                <a:latin typeface="Meiryo UI" panose="020B0604030504040204" pitchFamily="50" charset="-128"/>
                <a:ea typeface="Meiryo UI" panose="020B0604030504040204" pitchFamily="50" charset="-128"/>
                <a:cs typeface="Times New Roman" panose="02020603050405020304" pitchFamily="18" charset="0"/>
              </a:rPr>
              <a:t>教科「工業」の目標</a:t>
            </a:r>
            <a:endParaRPr kumimoji="0" lang="ja-JP" altLang="ja-JP" sz="1300" b="0" i="0" u="none" strike="noStrike" cap="none" normalizeH="0" baseline="0" dirty="0" smtClean="0">
              <a:ln>
                <a:noFill/>
              </a:ln>
              <a:solidFill>
                <a:schemeClr val="tx1"/>
              </a:solidFill>
              <a:effectLst/>
              <a:latin typeface="Arial" panose="020B0604020202020204" pitchFamily="34" charset="0"/>
            </a:endParaRPr>
          </a:p>
        </p:txBody>
      </p:sp>
      <p:sp>
        <p:nvSpPr>
          <p:cNvPr id="17" name="テキスト ボックス 6"/>
          <p:cNvSpPr txBox="1"/>
          <p:nvPr/>
        </p:nvSpPr>
        <p:spPr>
          <a:xfrm>
            <a:off x="413919" y="5169030"/>
            <a:ext cx="11325364" cy="1528624"/>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lnSpc>
                <a:spcPts val="1400"/>
              </a:lnSpc>
              <a:spcAft>
                <a:spcPts val="0"/>
              </a:spcAft>
            </a:pPr>
            <a:r>
              <a:rPr lang="ja-JP" altLang="en-US" sz="1400" kern="100" dirty="0" smtClean="0">
                <a:ea typeface="Meiryo UI" panose="020B0604030504040204" pitchFamily="50" charset="-128"/>
                <a:cs typeface="Times New Roman" panose="02020603050405020304" pitchFamily="18" charset="0"/>
              </a:rPr>
              <a:t>　工業</a:t>
            </a:r>
            <a:r>
              <a:rPr lang="ja-JP" altLang="en-US" sz="1400" kern="100" dirty="0">
                <a:ea typeface="Meiryo UI" panose="020B0604030504040204" pitchFamily="50" charset="-128"/>
                <a:cs typeface="Times New Roman" panose="02020603050405020304" pitchFamily="18" charset="0"/>
              </a:rPr>
              <a:t>の見方・考え方を</a:t>
            </a:r>
            <a:r>
              <a:rPr lang="ja-JP" altLang="en-US" sz="1400" kern="100" dirty="0" smtClean="0">
                <a:ea typeface="Meiryo UI" panose="020B0604030504040204" pitchFamily="50" charset="-128"/>
                <a:cs typeface="Times New Roman" panose="02020603050405020304" pitchFamily="18" charset="0"/>
              </a:rPr>
              <a:t>働かせ、実践的</a:t>
            </a:r>
            <a:r>
              <a:rPr lang="ja-JP" altLang="en-US" sz="1400" kern="100" dirty="0">
                <a:ea typeface="Meiryo UI" panose="020B0604030504040204" pitchFamily="50" charset="-128"/>
                <a:cs typeface="Times New Roman" panose="02020603050405020304" pitchFamily="18" charset="0"/>
              </a:rPr>
              <a:t>・体験的な学習活動を行うことなどを</a:t>
            </a:r>
            <a:r>
              <a:rPr lang="ja-JP" altLang="en-US" sz="1400" kern="100" dirty="0" smtClean="0">
                <a:ea typeface="Meiryo UI" panose="020B0604030504040204" pitchFamily="50" charset="-128"/>
                <a:cs typeface="Times New Roman" panose="02020603050405020304" pitchFamily="18" charset="0"/>
              </a:rPr>
              <a:t>通して、 </a:t>
            </a:r>
            <a:r>
              <a:rPr lang="ja-JP" altLang="en-US" sz="1400" kern="100" dirty="0">
                <a:ea typeface="Meiryo UI" panose="020B0604030504040204" pitchFamily="50" charset="-128"/>
                <a:cs typeface="Times New Roman" panose="02020603050405020304" pitchFamily="18" charset="0"/>
              </a:rPr>
              <a:t>ものづくりを</a:t>
            </a:r>
            <a:r>
              <a:rPr lang="ja-JP" altLang="en-US" sz="1400" kern="100" dirty="0" smtClean="0">
                <a:ea typeface="Meiryo UI" panose="020B0604030504040204" pitchFamily="50" charset="-128"/>
                <a:cs typeface="Times New Roman" panose="02020603050405020304" pitchFamily="18" charset="0"/>
              </a:rPr>
              <a:t>通じ、地域</a:t>
            </a:r>
            <a:r>
              <a:rPr lang="ja-JP" altLang="en-US" sz="1400" kern="100" dirty="0">
                <a:ea typeface="Meiryo UI" panose="020B0604030504040204" pitchFamily="50" charset="-128"/>
                <a:cs typeface="Times New Roman" panose="02020603050405020304" pitchFamily="18" charset="0"/>
              </a:rPr>
              <a:t>や社会の健全で持続的な発展を担う職業人と</a:t>
            </a:r>
            <a:r>
              <a:rPr lang="ja-JP" altLang="en-US" sz="1400" kern="100" dirty="0" smtClean="0">
                <a:ea typeface="Meiryo UI" panose="020B0604030504040204" pitchFamily="50" charset="-128"/>
                <a:cs typeface="Times New Roman" panose="02020603050405020304" pitchFamily="18" charset="0"/>
              </a:rPr>
              <a:t>して必要</a:t>
            </a:r>
            <a:r>
              <a:rPr lang="ja-JP" altLang="en-US" sz="1400" kern="100" dirty="0">
                <a:ea typeface="Meiryo UI" panose="020B0604030504040204" pitchFamily="50" charset="-128"/>
                <a:cs typeface="Times New Roman" panose="02020603050405020304" pitchFamily="18" charset="0"/>
              </a:rPr>
              <a:t>な資質・能力を次のとおり育成することを目指す</a:t>
            </a:r>
            <a:r>
              <a:rPr lang="ja-JP" altLang="en-US" sz="1400" kern="100" dirty="0" smtClean="0">
                <a:ea typeface="Meiryo UI" panose="020B0604030504040204" pitchFamily="50" charset="-128"/>
                <a:cs typeface="Times New Roman" panose="02020603050405020304" pitchFamily="18" charset="0"/>
              </a:rPr>
              <a:t>。</a:t>
            </a:r>
            <a:endParaRPr lang="en-US" altLang="ja-JP" sz="1400" kern="100" dirty="0" smtClean="0">
              <a:ea typeface="Meiryo UI" panose="020B0604030504040204" pitchFamily="50" charset="-128"/>
              <a:cs typeface="Times New Roman" panose="02020603050405020304" pitchFamily="18" charset="0"/>
            </a:endParaRPr>
          </a:p>
          <a:p>
            <a:pPr algn="just">
              <a:lnSpc>
                <a:spcPts val="1400"/>
              </a:lnSpc>
              <a:spcAft>
                <a:spcPts val="0"/>
              </a:spcAft>
            </a:pPr>
            <a:endParaRPr lang="ja-JP" altLang="en-US" sz="1400" kern="100" dirty="0">
              <a:ea typeface="Meiryo UI" panose="020B0604030504040204" pitchFamily="50" charset="-128"/>
              <a:cs typeface="Times New Roman" panose="02020603050405020304" pitchFamily="18" charset="0"/>
            </a:endParaRPr>
          </a:p>
          <a:p>
            <a:pPr algn="just">
              <a:lnSpc>
                <a:spcPts val="1400"/>
              </a:lnSpc>
              <a:spcAft>
                <a:spcPts val="0"/>
              </a:spcAft>
            </a:pPr>
            <a:r>
              <a:rPr lang="ja-JP" altLang="en-US" sz="1400" kern="100" dirty="0">
                <a:ea typeface="Meiryo UI" panose="020B0604030504040204" pitchFamily="50" charset="-128"/>
                <a:cs typeface="Times New Roman" panose="02020603050405020304" pitchFamily="18" charset="0"/>
              </a:rPr>
              <a:t>（</a:t>
            </a:r>
            <a:r>
              <a:rPr lang="en-US" altLang="ja-JP" sz="1400" kern="100" dirty="0">
                <a:ea typeface="Meiryo UI" panose="020B0604030504040204" pitchFamily="50" charset="-128"/>
                <a:cs typeface="Times New Roman" panose="02020603050405020304" pitchFamily="18" charset="0"/>
              </a:rPr>
              <a:t>1</a:t>
            </a:r>
            <a:r>
              <a:rPr lang="ja-JP" altLang="en-US" sz="1400" kern="100" dirty="0">
                <a:ea typeface="Meiryo UI" panose="020B0604030504040204" pitchFamily="50" charset="-128"/>
                <a:cs typeface="Times New Roman" panose="02020603050405020304" pitchFamily="18" charset="0"/>
              </a:rPr>
              <a:t>）工業の各分野について体系的・系統的に理解するととも</a:t>
            </a:r>
            <a:r>
              <a:rPr lang="ja-JP" altLang="en-US" sz="1400" kern="100" dirty="0" smtClean="0">
                <a:ea typeface="Meiryo UI" panose="020B0604030504040204" pitchFamily="50" charset="-128"/>
                <a:cs typeface="Times New Roman" panose="02020603050405020304" pitchFamily="18" charset="0"/>
              </a:rPr>
              <a:t>に、関連</a:t>
            </a:r>
            <a:r>
              <a:rPr lang="ja-JP" altLang="en-US" sz="1400" kern="100" dirty="0">
                <a:ea typeface="Meiryo UI" panose="020B0604030504040204" pitchFamily="50" charset="-128"/>
                <a:cs typeface="Times New Roman" panose="02020603050405020304" pitchFamily="18" charset="0"/>
              </a:rPr>
              <a:t>する技術を身に付けるようにする。</a:t>
            </a:r>
          </a:p>
          <a:p>
            <a:pPr algn="just">
              <a:lnSpc>
                <a:spcPts val="1400"/>
              </a:lnSpc>
              <a:spcAft>
                <a:spcPts val="0"/>
              </a:spcAft>
            </a:pPr>
            <a:r>
              <a:rPr lang="ja-JP" altLang="en-US" sz="1400" kern="100" dirty="0">
                <a:ea typeface="Meiryo UI" panose="020B0604030504040204" pitchFamily="50" charset="-128"/>
                <a:cs typeface="Times New Roman" panose="02020603050405020304" pitchFamily="18" charset="0"/>
              </a:rPr>
              <a:t>（</a:t>
            </a:r>
            <a:r>
              <a:rPr lang="en-US" altLang="ja-JP" sz="1400" kern="100" dirty="0">
                <a:ea typeface="Meiryo UI" panose="020B0604030504040204" pitchFamily="50" charset="-128"/>
                <a:cs typeface="Times New Roman" panose="02020603050405020304" pitchFamily="18" charset="0"/>
              </a:rPr>
              <a:t>2</a:t>
            </a:r>
            <a:r>
              <a:rPr lang="ja-JP" altLang="en-US" sz="1400" kern="100" dirty="0">
                <a:ea typeface="Meiryo UI" panose="020B0604030504040204" pitchFamily="50" charset="-128"/>
                <a:cs typeface="Times New Roman" panose="02020603050405020304" pitchFamily="18" charset="0"/>
              </a:rPr>
              <a:t>）工業に関する課題を発見</a:t>
            </a:r>
            <a:r>
              <a:rPr lang="ja-JP" altLang="en-US" sz="1400" kern="100" dirty="0" smtClean="0">
                <a:ea typeface="Meiryo UI" panose="020B0604030504040204" pitchFamily="50" charset="-128"/>
                <a:cs typeface="Times New Roman" panose="02020603050405020304" pitchFamily="18" charset="0"/>
              </a:rPr>
              <a:t>し、職業人</a:t>
            </a:r>
            <a:r>
              <a:rPr lang="ja-JP" altLang="en-US" sz="1400" kern="100" dirty="0">
                <a:ea typeface="Meiryo UI" panose="020B0604030504040204" pitchFamily="50" charset="-128"/>
                <a:cs typeface="Times New Roman" panose="02020603050405020304" pitchFamily="18" charset="0"/>
              </a:rPr>
              <a:t>に求められる倫理観を踏まえ合理的かつ創造的に解決する力を養う。</a:t>
            </a:r>
          </a:p>
          <a:p>
            <a:pPr algn="just">
              <a:lnSpc>
                <a:spcPts val="1400"/>
              </a:lnSpc>
              <a:spcAft>
                <a:spcPts val="0"/>
              </a:spcAft>
            </a:pPr>
            <a:r>
              <a:rPr lang="ja-JP" altLang="en-US" sz="1400" kern="100" dirty="0">
                <a:ea typeface="Meiryo UI" panose="020B0604030504040204" pitchFamily="50" charset="-128"/>
                <a:cs typeface="Times New Roman" panose="02020603050405020304" pitchFamily="18" charset="0"/>
              </a:rPr>
              <a:t>（</a:t>
            </a:r>
            <a:r>
              <a:rPr lang="en-US" altLang="ja-JP" sz="1400" kern="100" dirty="0">
                <a:ea typeface="Meiryo UI" panose="020B0604030504040204" pitchFamily="50" charset="-128"/>
                <a:cs typeface="Times New Roman" panose="02020603050405020304" pitchFamily="18" charset="0"/>
              </a:rPr>
              <a:t>3</a:t>
            </a:r>
            <a:r>
              <a:rPr lang="ja-JP" altLang="en-US" sz="1400" kern="100" dirty="0">
                <a:ea typeface="Meiryo UI" panose="020B0604030504040204" pitchFamily="50" charset="-128"/>
                <a:cs typeface="Times New Roman" panose="02020603050405020304" pitchFamily="18" charset="0"/>
              </a:rPr>
              <a:t>）職業人として必要な豊かな人間性を</a:t>
            </a:r>
            <a:r>
              <a:rPr lang="ja-JP" altLang="en-US" sz="1400" kern="100" dirty="0" smtClean="0">
                <a:ea typeface="Meiryo UI" panose="020B0604030504040204" pitchFamily="50" charset="-128"/>
                <a:cs typeface="Times New Roman" panose="02020603050405020304" pitchFamily="18" charset="0"/>
              </a:rPr>
              <a:t>育み、より</a:t>
            </a:r>
            <a:r>
              <a:rPr lang="ja-JP" altLang="en-US" sz="1400" kern="100" dirty="0">
                <a:ea typeface="Meiryo UI" panose="020B0604030504040204" pitchFamily="50" charset="-128"/>
                <a:cs typeface="Times New Roman" panose="02020603050405020304" pitchFamily="18" charset="0"/>
              </a:rPr>
              <a:t>よい社会の構築を目指して自ら</a:t>
            </a:r>
            <a:r>
              <a:rPr lang="ja-JP" altLang="en-US" sz="1400" kern="100" dirty="0" smtClean="0">
                <a:ea typeface="Meiryo UI" panose="020B0604030504040204" pitchFamily="50" charset="-128"/>
                <a:cs typeface="Times New Roman" panose="02020603050405020304" pitchFamily="18" charset="0"/>
              </a:rPr>
              <a:t>学び、工業</a:t>
            </a:r>
            <a:r>
              <a:rPr lang="ja-JP" altLang="en-US" sz="1400" kern="100" dirty="0">
                <a:ea typeface="Meiryo UI" panose="020B0604030504040204" pitchFamily="50" charset="-128"/>
                <a:cs typeface="Times New Roman" panose="02020603050405020304" pitchFamily="18" charset="0"/>
              </a:rPr>
              <a:t>の発展に主体的かつ協働的に取り組む態度を養う</a:t>
            </a:r>
            <a:r>
              <a:rPr lang="ja-JP" altLang="en-US" sz="1400" kern="100" dirty="0" smtClean="0">
                <a:ea typeface="Meiryo UI" panose="020B0604030504040204" pitchFamily="50" charset="-128"/>
                <a:cs typeface="Times New Roman" panose="02020603050405020304" pitchFamily="18" charset="0"/>
              </a:rPr>
              <a:t>。</a:t>
            </a:r>
            <a:endParaRPr lang="en-US" altLang="ja-JP" sz="1400" kern="100" dirty="0" smtClean="0">
              <a:ea typeface="Meiryo UI" panose="020B0604030504040204" pitchFamily="50" charset="-128"/>
              <a:cs typeface="Times New Roman" panose="02020603050405020304" pitchFamily="18" charset="0"/>
            </a:endParaRPr>
          </a:p>
          <a:p>
            <a:pPr algn="just">
              <a:lnSpc>
                <a:spcPts val="1400"/>
              </a:lnSpc>
              <a:spcAft>
                <a:spcPts val="0"/>
              </a:spcAft>
            </a:pPr>
            <a:endParaRPr lang="en-US" altLang="ja-JP" sz="1400" kern="100" dirty="0">
              <a:effectLst/>
              <a:ea typeface="Meiryo UI" panose="020B0604030504040204" pitchFamily="50" charset="-128"/>
              <a:cs typeface="Times New Roman" panose="02020603050405020304" pitchFamily="18" charset="0"/>
            </a:endParaRPr>
          </a:p>
          <a:p>
            <a:pPr algn="just">
              <a:lnSpc>
                <a:spcPts val="1400"/>
              </a:lnSpc>
              <a:spcAft>
                <a:spcPts val="0"/>
              </a:spcAft>
            </a:pPr>
            <a:r>
              <a:rPr lang="en-US" altLang="ja-JP" sz="1400" kern="100" dirty="0" smtClean="0">
                <a:ea typeface="Meiryo UI" panose="020B0604030504040204" pitchFamily="50" charset="-128"/>
                <a:cs typeface="Times New Roman" panose="02020603050405020304" pitchFamily="18" charset="0"/>
              </a:rPr>
              <a:t>※</a:t>
            </a:r>
            <a:r>
              <a:rPr lang="ja-JP" altLang="en-US" sz="1400" kern="100" dirty="0" smtClean="0">
                <a:ea typeface="Meiryo UI" panose="020B0604030504040204" pitchFamily="50" charset="-128"/>
                <a:cs typeface="Times New Roman" panose="02020603050405020304" pitchFamily="18" charset="0"/>
              </a:rPr>
              <a:t>高等学校学習指導要領（平成</a:t>
            </a:r>
            <a:r>
              <a:rPr lang="en-US" altLang="ja-JP" sz="1400" kern="100" dirty="0" smtClean="0">
                <a:ea typeface="Meiryo UI" panose="020B0604030504040204" pitchFamily="50" charset="-128"/>
                <a:cs typeface="Times New Roman" panose="02020603050405020304" pitchFamily="18" charset="0"/>
              </a:rPr>
              <a:t>30</a:t>
            </a:r>
            <a:r>
              <a:rPr lang="ja-JP" altLang="en-US" sz="1400" kern="100" dirty="0" smtClean="0">
                <a:ea typeface="Meiryo UI" panose="020B0604030504040204" pitchFamily="50" charset="-128"/>
                <a:cs typeface="Times New Roman" panose="02020603050405020304" pitchFamily="18" charset="0"/>
              </a:rPr>
              <a:t>年告示）</a:t>
            </a:r>
            <a:endParaRPr lang="ja-JP" sz="1200" kern="100" dirty="0">
              <a:effectLst/>
              <a:ea typeface="游明朝" panose="02020400000000000000" pitchFamily="18" charset="-128"/>
              <a:cs typeface="Times New Roman" panose="02020603050405020304" pitchFamily="18" charset="0"/>
            </a:endParaRPr>
          </a:p>
        </p:txBody>
      </p:sp>
      <p:sp>
        <p:nvSpPr>
          <p:cNvPr id="12" name="テキスト ボックス 11"/>
          <p:cNvSpPr txBox="1"/>
          <p:nvPr/>
        </p:nvSpPr>
        <p:spPr>
          <a:xfrm>
            <a:off x="11004997" y="97839"/>
            <a:ext cx="888642"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891778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51</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3159839"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６</a:t>
            </a:r>
            <a:r>
              <a:rPr lang="ja-JP" altLang="en-US" b="1" dirty="0" smtClean="0">
                <a:latin typeface="Meiryo UI" panose="020B0604030504040204" pitchFamily="50" charset="-128"/>
                <a:ea typeface="Meiryo UI" panose="020B0604030504040204" pitchFamily="50" charset="-128"/>
              </a:rPr>
              <a:t>ー職業教科の改定のポイント</a:t>
            </a:r>
            <a:endParaRPr lang="ja-JP" altLang="en-US"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0" y="762000"/>
            <a:ext cx="12168594" cy="5425116"/>
          </a:xfrm>
          <a:prstGeom prst="rect">
            <a:avLst/>
          </a:prstGeom>
        </p:spPr>
      </p:pic>
      <p:sp>
        <p:nvSpPr>
          <p:cNvPr id="18" name="テキスト ボックス 17"/>
          <p:cNvSpPr txBox="1"/>
          <p:nvPr/>
        </p:nvSpPr>
        <p:spPr>
          <a:xfrm>
            <a:off x="11004997" y="97839"/>
            <a:ext cx="888642"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016849" y="6128014"/>
            <a:ext cx="6151745" cy="461665"/>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（出典</a:t>
            </a:r>
            <a:r>
              <a:rPr lang="ja-JP" altLang="en-US" sz="1200" dirty="0">
                <a:solidFill>
                  <a:prstClr val="black"/>
                </a:solidFill>
                <a:latin typeface="Meiryo UI" panose="020B0604030504040204" pitchFamily="50" charset="-128"/>
                <a:ea typeface="Meiryo UI" panose="020B0604030504040204" pitchFamily="50" charset="-128"/>
              </a:rPr>
              <a:t>）独立行政法人教職員支援機構</a:t>
            </a:r>
            <a:r>
              <a:rPr lang="ja-JP" altLang="en-US" sz="1200" dirty="0" smtClean="0">
                <a:solidFill>
                  <a:prstClr val="black"/>
                </a:solidFill>
                <a:latin typeface="Meiryo UI" panose="020B0604030504040204" pitchFamily="50" charset="-128"/>
                <a:ea typeface="Meiryo UI" panose="020B0604030504040204" pitchFamily="50" charset="-128"/>
              </a:rPr>
              <a:t>ホームページ</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新学習</a:t>
            </a:r>
            <a:r>
              <a:rPr lang="ja-JP" altLang="en-US" sz="1200" dirty="0">
                <a:solidFill>
                  <a:prstClr val="black"/>
                </a:solidFill>
                <a:latin typeface="Meiryo UI" panose="020B0604030504040204" pitchFamily="50" charset="-128"/>
                <a:ea typeface="Meiryo UI" panose="020B0604030504040204" pitchFamily="50" charset="-128"/>
              </a:rPr>
              <a:t>指導要領の改訂のポイントと学習評価（高等学校専門教科「工業」）」</a:t>
            </a:r>
            <a:r>
              <a:rPr lang="ja-JP" altLang="en-US" sz="1200" dirty="0" smtClean="0">
                <a:solidFill>
                  <a:prstClr val="black"/>
                </a:solidFill>
                <a:latin typeface="Meiryo UI" panose="020B0604030504040204" pitchFamily="50" charset="-128"/>
                <a:ea typeface="Meiryo UI" panose="020B0604030504040204" pitchFamily="50" charset="-128"/>
              </a:rPr>
              <a:t>より抜粋</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64938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963150" y="6499314"/>
            <a:ext cx="2228850" cy="365125"/>
          </a:xfrm>
        </p:spPr>
        <p:txBody>
          <a:bodyPr/>
          <a:lstStyle/>
          <a:p>
            <a:fld id="{20607042-D53A-4E69-917E-B6250902E102}" type="slidenum">
              <a:rPr kumimoji="1" lang="ja-JP" altLang="en-US" smtClean="0"/>
              <a:t>52</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3390672"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６</a:t>
            </a:r>
            <a:r>
              <a:rPr lang="ja-JP" altLang="en-US" b="1" dirty="0" smtClean="0">
                <a:latin typeface="Meiryo UI" panose="020B0604030504040204" pitchFamily="50" charset="-128"/>
                <a:ea typeface="Meiryo UI" panose="020B0604030504040204" pitchFamily="50" charset="-128"/>
              </a:rPr>
              <a:t>ー教科</a:t>
            </a:r>
            <a:r>
              <a:rPr lang="ja-JP" altLang="en-US" b="1" dirty="0">
                <a:latin typeface="Meiryo UI" panose="020B0604030504040204" pitchFamily="50" charset="-128"/>
                <a:ea typeface="Meiryo UI" panose="020B0604030504040204" pitchFamily="50" charset="-128"/>
              </a:rPr>
              <a:t>「工業」の改訂のポイント</a:t>
            </a:r>
          </a:p>
        </p:txBody>
      </p:sp>
      <p:pic>
        <p:nvPicPr>
          <p:cNvPr id="3" name="図 2"/>
          <p:cNvPicPr>
            <a:picLocks noChangeAspect="1"/>
          </p:cNvPicPr>
          <p:nvPr/>
        </p:nvPicPr>
        <p:blipFill>
          <a:blip r:embed="rId2"/>
          <a:stretch>
            <a:fillRect/>
          </a:stretch>
        </p:blipFill>
        <p:spPr>
          <a:xfrm>
            <a:off x="25568" y="1264023"/>
            <a:ext cx="12166432" cy="3779409"/>
          </a:xfrm>
          <a:prstGeom prst="rect">
            <a:avLst/>
          </a:prstGeom>
        </p:spPr>
      </p:pic>
      <p:sp>
        <p:nvSpPr>
          <p:cNvPr id="15" name="テキスト ボックス 14"/>
          <p:cNvSpPr txBox="1"/>
          <p:nvPr/>
        </p:nvSpPr>
        <p:spPr>
          <a:xfrm>
            <a:off x="11004997" y="97839"/>
            <a:ext cx="888642"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6016849" y="6128014"/>
            <a:ext cx="6151745" cy="461665"/>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（出典</a:t>
            </a:r>
            <a:r>
              <a:rPr lang="ja-JP" altLang="en-US" sz="1200" dirty="0">
                <a:solidFill>
                  <a:prstClr val="black"/>
                </a:solidFill>
                <a:latin typeface="Meiryo UI" panose="020B0604030504040204" pitchFamily="50" charset="-128"/>
                <a:ea typeface="Meiryo UI" panose="020B0604030504040204" pitchFamily="50" charset="-128"/>
              </a:rPr>
              <a:t>）独立行政法人教職員支援機構</a:t>
            </a:r>
            <a:r>
              <a:rPr lang="ja-JP" altLang="en-US" sz="1200" dirty="0" smtClean="0">
                <a:solidFill>
                  <a:prstClr val="black"/>
                </a:solidFill>
                <a:latin typeface="Meiryo UI" panose="020B0604030504040204" pitchFamily="50" charset="-128"/>
                <a:ea typeface="Meiryo UI" panose="020B0604030504040204" pitchFamily="50" charset="-128"/>
              </a:rPr>
              <a:t>ホームページ</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新学習</a:t>
            </a:r>
            <a:r>
              <a:rPr lang="ja-JP" altLang="en-US" sz="1200" dirty="0">
                <a:solidFill>
                  <a:prstClr val="black"/>
                </a:solidFill>
                <a:latin typeface="Meiryo UI" panose="020B0604030504040204" pitchFamily="50" charset="-128"/>
                <a:ea typeface="Meiryo UI" panose="020B0604030504040204" pitchFamily="50" charset="-128"/>
              </a:rPr>
              <a:t>指導要領の改訂のポイントと学習評価（高等学校専門教科「工業」）」</a:t>
            </a:r>
            <a:r>
              <a:rPr lang="ja-JP" altLang="en-US" sz="1200" dirty="0" smtClean="0">
                <a:solidFill>
                  <a:prstClr val="black"/>
                </a:solidFill>
                <a:latin typeface="Meiryo UI" panose="020B0604030504040204" pitchFamily="50" charset="-128"/>
                <a:ea typeface="Meiryo UI" panose="020B0604030504040204" pitchFamily="50" charset="-128"/>
              </a:rPr>
              <a:t>より抜粋</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01341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592282"/>
            <a:ext cx="12192000" cy="6055087"/>
          </a:xfrm>
          <a:prstGeom prst="rect">
            <a:avLst/>
          </a:prstGeom>
        </p:spPr>
      </p:pic>
      <p:sp>
        <p:nvSpPr>
          <p:cNvPr id="2" name="スライド番号プレースホルダー 1"/>
          <p:cNvSpPr>
            <a:spLocks noGrp="1"/>
          </p:cNvSpPr>
          <p:nvPr>
            <p:ph type="sldNum" sz="quarter" idx="12"/>
          </p:nvPr>
        </p:nvSpPr>
        <p:spPr>
          <a:xfrm>
            <a:off x="9963150" y="6499314"/>
            <a:ext cx="2228850" cy="365125"/>
          </a:xfrm>
        </p:spPr>
        <p:txBody>
          <a:bodyPr/>
          <a:lstStyle/>
          <a:p>
            <a:fld id="{20607042-D53A-4E69-917E-B6250902E102}" type="slidenum">
              <a:rPr kumimoji="1" lang="ja-JP" altLang="en-US" smtClean="0"/>
              <a:t>53</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3390672"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６</a:t>
            </a:r>
            <a:r>
              <a:rPr lang="ja-JP" altLang="en-US" b="1" dirty="0" smtClean="0">
                <a:latin typeface="Meiryo UI" panose="020B0604030504040204" pitchFamily="50" charset="-128"/>
                <a:ea typeface="Meiryo UI" panose="020B0604030504040204" pitchFamily="50" charset="-128"/>
              </a:rPr>
              <a:t>ー教科</a:t>
            </a:r>
            <a:r>
              <a:rPr lang="ja-JP" altLang="en-US" b="1" dirty="0">
                <a:latin typeface="Meiryo UI" panose="020B0604030504040204" pitchFamily="50" charset="-128"/>
                <a:ea typeface="Meiryo UI" panose="020B0604030504040204" pitchFamily="50" charset="-128"/>
              </a:rPr>
              <a:t>「工業」の改訂のポイント</a:t>
            </a:r>
          </a:p>
        </p:txBody>
      </p:sp>
      <p:sp>
        <p:nvSpPr>
          <p:cNvPr id="15" name="テキスト ボックス 14"/>
          <p:cNvSpPr txBox="1"/>
          <p:nvPr/>
        </p:nvSpPr>
        <p:spPr>
          <a:xfrm>
            <a:off x="11004997" y="97839"/>
            <a:ext cx="888642"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741894" y="6389327"/>
            <a:ext cx="6151745" cy="461665"/>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（出典</a:t>
            </a:r>
            <a:r>
              <a:rPr lang="ja-JP" altLang="en-US" sz="1200" dirty="0">
                <a:solidFill>
                  <a:prstClr val="black"/>
                </a:solidFill>
                <a:latin typeface="Meiryo UI" panose="020B0604030504040204" pitchFamily="50" charset="-128"/>
                <a:ea typeface="Meiryo UI" panose="020B0604030504040204" pitchFamily="50" charset="-128"/>
              </a:rPr>
              <a:t>）独立行政法人教職員支援機構</a:t>
            </a:r>
            <a:r>
              <a:rPr lang="ja-JP" altLang="en-US" sz="1200" dirty="0" smtClean="0">
                <a:solidFill>
                  <a:prstClr val="black"/>
                </a:solidFill>
                <a:latin typeface="Meiryo UI" panose="020B0604030504040204" pitchFamily="50" charset="-128"/>
                <a:ea typeface="Meiryo UI" panose="020B0604030504040204" pitchFamily="50" charset="-128"/>
              </a:rPr>
              <a:t>ホームページ</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新学習</a:t>
            </a:r>
            <a:r>
              <a:rPr lang="ja-JP" altLang="en-US" sz="1200" dirty="0">
                <a:solidFill>
                  <a:prstClr val="black"/>
                </a:solidFill>
                <a:latin typeface="Meiryo UI" panose="020B0604030504040204" pitchFamily="50" charset="-128"/>
                <a:ea typeface="Meiryo UI" panose="020B0604030504040204" pitchFamily="50" charset="-128"/>
              </a:rPr>
              <a:t>指導要領の改訂のポイントと学習評価（高等学校専門教科「工業」）」</a:t>
            </a:r>
            <a:r>
              <a:rPr lang="ja-JP" altLang="en-US" sz="1200" dirty="0" smtClean="0">
                <a:solidFill>
                  <a:prstClr val="black"/>
                </a:solidFill>
                <a:latin typeface="Meiryo UI" panose="020B0604030504040204" pitchFamily="50" charset="-128"/>
                <a:ea typeface="Meiryo UI" panose="020B0604030504040204" pitchFamily="50" charset="-128"/>
              </a:rPr>
              <a:t>より抜粋</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45821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42548" y="573479"/>
            <a:ext cx="2467038" cy="30022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工業</a:t>
            </a:r>
            <a:r>
              <a:rPr lang="ja-JP" altLang="en-US" sz="1400" b="1" dirty="0" smtClean="0">
                <a:latin typeface="Meiryo UI" panose="020B0604030504040204" pitchFamily="50" charset="-128"/>
                <a:ea typeface="Meiryo UI" panose="020B0604030504040204" pitchFamily="50" charset="-128"/>
              </a:rPr>
              <a:t>教育の必要性</a:t>
            </a:r>
            <a:endParaRPr lang="ja-JP" altLang="en-US" sz="1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54</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テキスト ボックス 2"/>
          <p:cNvSpPr txBox="1">
            <a:spLocks noChangeArrowheads="1"/>
          </p:cNvSpPr>
          <p:nvPr/>
        </p:nvSpPr>
        <p:spPr bwMode="auto">
          <a:xfrm>
            <a:off x="242548" y="2642818"/>
            <a:ext cx="11657528" cy="892552"/>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●新型コロナウイルス感染症の世界的な感染拡大のみにとどまらず、近年、我が国製造業の</a:t>
            </a:r>
            <a:r>
              <a:rPr kumimoji="0" lang="ja-JP" altLang="en-US" sz="1300" dirty="0" smtClean="0">
                <a:latin typeface="Meiryo UI" panose="020B0604030504040204" pitchFamily="50" charset="-128"/>
                <a:ea typeface="Meiryo UI" panose="020B0604030504040204" pitchFamily="50" charset="-128"/>
                <a:cs typeface="Times New Roman" panose="02020603050405020304" pitchFamily="18" charset="0"/>
              </a:rPr>
              <a:t>サプライチェーンのリスクとなる「不確実性」は高まる一方。</a:t>
            </a:r>
            <a:endParaRPr kumimoji="0"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●製造業では、</a:t>
            </a:r>
            <a:r>
              <a:rPr kumimoji="0" lang="ja-JP" altLang="ja-JP"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デジタルトランスフォーメーション（</a:t>
            </a:r>
            <a:r>
              <a:rPr kumimoji="0" lang="en-US" altLang="ja-JP"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DX</a:t>
            </a:r>
            <a:r>
              <a:rPr kumimoji="0"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）の取組みの推進</a:t>
            </a:r>
            <a:r>
              <a:rPr kumimoji="0"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や、環境変化に対応するための</a:t>
            </a:r>
            <a:r>
              <a:rPr kumimoji="0"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デジタル化による強化</a:t>
            </a:r>
            <a:r>
              <a:rPr kumimoji="0"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が求められている。</a:t>
            </a:r>
            <a:endParaRPr kumimoji="0" lang="ja-JP"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デジタル化等の急速かつ広範な変化</a:t>
            </a:r>
            <a:r>
              <a:rPr kumimoji="0"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に直面しているものづくり企業において、それに</a:t>
            </a:r>
            <a:r>
              <a:rPr kumimoji="0"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対応するための人材育成の強化</a:t>
            </a:r>
            <a:r>
              <a:rPr kumimoji="0"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が</a:t>
            </a:r>
            <a:r>
              <a:rPr kumimoji="0" lang="ja-JP" altLang="en-US" sz="1300" dirty="0" smtClean="0">
                <a:latin typeface="Meiryo UI" panose="020B0604030504040204" pitchFamily="50" charset="-128"/>
                <a:ea typeface="Meiryo UI" panose="020B0604030504040204" pitchFamily="50" charset="-128"/>
                <a:cs typeface="Times New Roman" panose="02020603050405020304" pitchFamily="18" charset="0"/>
              </a:rPr>
              <a:t>必要。</a:t>
            </a:r>
            <a:endParaRPr kumimoji="0" lang="en-US" altLang="ja-JP" sz="13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300" dirty="0" smtClean="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100" dirty="0" smtClean="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100" dirty="0" smtClean="0">
                <a:latin typeface="Meiryo UI" panose="020B0604030504040204" pitchFamily="50" charset="-128"/>
                <a:ea typeface="Meiryo UI" panose="020B0604030504040204" pitchFamily="50" charset="-128"/>
                <a:cs typeface="Times New Roman" panose="02020603050405020304" pitchFamily="18" charset="0"/>
              </a:rPr>
              <a:t>2021</a:t>
            </a:r>
            <a:r>
              <a:rPr kumimoji="0" lang="ja-JP" altLang="en-US" sz="1100" dirty="0" smtClean="0">
                <a:latin typeface="Meiryo UI" panose="020B0604030504040204" pitchFamily="50" charset="-128"/>
                <a:ea typeface="Meiryo UI" panose="020B0604030504040204" pitchFamily="50" charset="-128"/>
                <a:cs typeface="Times New Roman" panose="02020603050405020304" pitchFamily="18" charset="0"/>
              </a:rPr>
              <a:t>年版ものづくり白書より抜粋）</a:t>
            </a:r>
            <a:endParaRPr kumimoji="0" lang="ja-JP" altLang="en-US" sz="1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角丸四角形 3"/>
          <p:cNvSpPr>
            <a:spLocks noChangeArrowheads="1"/>
          </p:cNvSpPr>
          <p:nvPr/>
        </p:nvSpPr>
        <p:spPr bwMode="auto">
          <a:xfrm>
            <a:off x="242548" y="2348820"/>
            <a:ext cx="1502092" cy="25200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社会状況の変化</a:t>
            </a:r>
            <a:endParaRPr kumimoji="0" lang="ja-JP" altLang="ja-JP" sz="1300" b="0" i="0" u="none" strike="noStrike" cap="none" normalizeH="0" baseline="0" dirty="0" smtClean="0">
              <a:ln>
                <a:noFill/>
              </a:ln>
              <a:solidFill>
                <a:schemeClr val="tx1"/>
              </a:solidFill>
              <a:effectLst/>
              <a:latin typeface="Arial" panose="020B0604020202020204" pitchFamily="34" charset="0"/>
            </a:endParaRPr>
          </a:p>
        </p:txBody>
      </p:sp>
      <p:sp>
        <p:nvSpPr>
          <p:cNvPr id="8" name="テキスト ボックス 8"/>
          <p:cNvSpPr txBox="1">
            <a:spLocks noChangeArrowheads="1"/>
          </p:cNvSpPr>
          <p:nvPr/>
        </p:nvSpPr>
        <p:spPr bwMode="auto">
          <a:xfrm>
            <a:off x="242548" y="3858945"/>
            <a:ext cx="11670407" cy="892552"/>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ja-JP"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地域や社会の健全で持続的な発展を担う職業人として必要な資質・能力の育成。</a:t>
            </a:r>
            <a:r>
              <a:rPr kumimoji="0" lang="ja-JP" altLang="ja-JP" sz="13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300" dirty="0">
                <a:latin typeface="Meiryo UI" panose="020B0604030504040204" pitchFamily="50" charset="-128"/>
                <a:ea typeface="Meiryo UI" panose="020B0604030504040204" pitchFamily="50" charset="-128"/>
                <a:cs typeface="Times New Roman" panose="02020603050405020304" pitchFamily="18" charset="0"/>
              </a:rPr>
              <a:t>工業の各分野について体系的・系統的に理解するとともに、関連する技術を身につける</a:t>
            </a:r>
            <a:r>
              <a:rPr kumimoji="0" lang="ja-JP" altLang="ja-JP" sz="1300" dirty="0">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13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工業に関する課題を発見し、職業人に求められる倫理観を踏まえ合理的かつ創造的に解決する力を養う。</a:t>
            </a:r>
            <a:endParaRPr kumimoji="0"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spcBef>
                <a:spcPct val="0"/>
              </a:spcBef>
              <a:spcAft>
                <a:spcPct val="0"/>
              </a:spcAft>
            </a:pPr>
            <a:r>
              <a:rPr kumimoji="0"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●職業人として必要となる</a:t>
            </a:r>
            <a:r>
              <a:rPr kumimoji="0"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豊かな人間性、生涯学び続ける力</a:t>
            </a:r>
            <a:r>
              <a:rPr kumimoji="0"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や社会の中で自らの</a:t>
            </a:r>
            <a:r>
              <a:rPr kumimoji="0" lang="ja-JP" altLang="en-US" sz="1300" b="1" dirty="0">
                <a:latin typeface="Meiryo UI" panose="020B0604030504040204" pitchFamily="50" charset="-128"/>
                <a:ea typeface="Meiryo UI" panose="020B0604030504040204" pitchFamily="50" charset="-128"/>
                <a:cs typeface="Times New Roman" panose="02020603050405020304" pitchFamily="18" charset="0"/>
              </a:rPr>
              <a:t>キャリア形成を計画・実行できる力</a:t>
            </a:r>
            <a:r>
              <a:rPr kumimoji="0" lang="ja-JP" altLang="en-US" sz="1300" dirty="0">
                <a:latin typeface="Meiryo UI" panose="020B0604030504040204" pitchFamily="50" charset="-128"/>
                <a:ea typeface="Meiryo UI" panose="020B0604030504040204" pitchFamily="50" charset="-128"/>
                <a:cs typeface="Times New Roman" panose="02020603050405020304" pitchFamily="18" charset="0"/>
              </a:rPr>
              <a:t>などの習得。</a:t>
            </a:r>
            <a:endParaRPr kumimoji="0" lang="ja-JP" altLang="en-US" sz="1300" dirty="0">
              <a:latin typeface="Arial" panose="020B0604020202020204" pitchFamily="34" charset="0"/>
            </a:endParaRPr>
          </a:p>
          <a:p>
            <a:pPr lvl="0" eaLnBrk="0" fontAlgn="base" hangingPunct="0">
              <a:spcBef>
                <a:spcPct val="0"/>
              </a:spcBef>
              <a:spcAft>
                <a:spcPct val="0"/>
              </a:spcAft>
            </a:pPr>
            <a:r>
              <a:rPr kumimoji="0" lang="ja-JP" altLang="en-US" sz="1300" b="1" dirty="0" smtClean="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文部</a:t>
            </a:r>
            <a:r>
              <a:rPr kumimoji="0" lang="ja-JP" altLang="en-US" sz="1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科学省・高等学校学習指導要領より）</a:t>
            </a:r>
            <a:endParaRPr kumimoji="0" lang="ja-JP" altLang="en-US" sz="1300" b="0" i="0" u="none" strike="noStrike" cap="none" normalizeH="0" baseline="0" dirty="0" smtClean="0">
              <a:ln>
                <a:noFill/>
              </a:ln>
              <a:solidFill>
                <a:schemeClr val="tx1"/>
              </a:solidFill>
              <a:effectLst/>
              <a:latin typeface="Arial" panose="020B0604020202020204" pitchFamily="34" charset="0"/>
            </a:endParaRPr>
          </a:p>
        </p:txBody>
      </p:sp>
      <p:sp>
        <p:nvSpPr>
          <p:cNvPr id="9" name="角丸四角形 17"/>
          <p:cNvSpPr>
            <a:spLocks noChangeArrowheads="1"/>
          </p:cNvSpPr>
          <p:nvPr/>
        </p:nvSpPr>
        <p:spPr bwMode="auto">
          <a:xfrm>
            <a:off x="242548" y="3566858"/>
            <a:ext cx="1493322" cy="25200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工業教育の役割</a:t>
            </a:r>
            <a:endParaRPr kumimoji="0" lang="ja-JP" altLang="ja-JP" sz="1300" b="0" i="0" u="none" strike="noStrike" cap="none" normalizeH="0" baseline="0" dirty="0" smtClean="0">
              <a:ln>
                <a:noFill/>
              </a:ln>
              <a:solidFill>
                <a:schemeClr val="tx1"/>
              </a:solidFill>
              <a:effectLst/>
              <a:latin typeface="Arial" panose="020B0604020202020204" pitchFamily="34" charset="0"/>
            </a:endParaRPr>
          </a:p>
        </p:txBody>
      </p:sp>
      <p:sp>
        <p:nvSpPr>
          <p:cNvPr id="12" name="テキスト ボックス 20"/>
          <p:cNvSpPr txBox="1">
            <a:spLocks noChangeArrowheads="1"/>
          </p:cNvSpPr>
          <p:nvPr/>
        </p:nvSpPr>
        <p:spPr bwMode="auto">
          <a:xfrm>
            <a:off x="255430" y="1226636"/>
            <a:ext cx="11670407" cy="1092607"/>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我が国の</a:t>
            </a:r>
            <a:r>
              <a:rPr kumimoji="0"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ものづくり産業</a:t>
            </a:r>
            <a:r>
              <a:rPr kumimoji="0"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a:t>
            </a:r>
            <a:r>
              <a:rPr kumimoji="0"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経済社会の維持発展にとって重要な役割を将来にわたって担う</a:t>
            </a:r>
            <a:r>
              <a:rPr kumimoji="0"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ものである。</a:t>
            </a:r>
            <a:endParaRPr kumimoji="0"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300" dirty="0" smtClean="0">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300" b="1" dirty="0">
                <a:latin typeface="Meiryo UI" panose="020B0604030504040204" pitchFamily="50" charset="-128"/>
                <a:ea typeface="Meiryo UI" panose="020B0604030504040204" pitchFamily="50" charset="-128"/>
                <a:cs typeface="Times New Roman" panose="02020603050405020304" pitchFamily="18" charset="0"/>
              </a:rPr>
              <a:t>特に大阪</a:t>
            </a:r>
            <a:r>
              <a:rPr kumimoji="0" lang="ja-JP" altLang="ja-JP" sz="1300" dirty="0">
                <a:latin typeface="Meiryo UI" panose="020B0604030504040204" pitchFamily="50" charset="-128"/>
                <a:ea typeface="Meiryo UI" panose="020B0604030504040204" pitchFamily="50" charset="-128"/>
                <a:cs typeface="Times New Roman" panose="02020603050405020304" pitchFamily="18" charset="0"/>
              </a:rPr>
              <a:t>は、近畿圏の産業の中心であり、これまでも、ものづくりを基盤として発展し、</a:t>
            </a:r>
            <a:r>
              <a:rPr kumimoji="0" lang="ja-JP" altLang="ja-JP" sz="1300" b="1" dirty="0">
                <a:latin typeface="Meiryo UI" panose="020B0604030504040204" pitchFamily="50" charset="-128"/>
                <a:ea typeface="Meiryo UI" panose="020B0604030504040204" pitchFamily="50" charset="-128"/>
                <a:cs typeface="Times New Roman" panose="02020603050405020304" pitchFamily="18" charset="0"/>
              </a:rPr>
              <a:t>世界に誇れる技術を持つ多くのオンリーワン企業</a:t>
            </a:r>
            <a:r>
              <a:rPr kumimoji="0" lang="ja-JP" altLang="ja-JP" sz="1300" dirty="0">
                <a:latin typeface="Meiryo UI" panose="020B0604030504040204" pitchFamily="50" charset="-128"/>
                <a:ea typeface="Meiryo UI" panose="020B0604030504040204" pitchFamily="50" charset="-128"/>
                <a:cs typeface="Times New Roman" panose="02020603050405020304" pitchFamily="18" charset="0"/>
              </a:rPr>
              <a:t>が立地している。</a:t>
            </a:r>
            <a:endParaRPr kumimoji="0" lang="en-US" altLang="ja-JP" sz="13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●ものづくりは大阪にとって生命線</a:t>
            </a:r>
            <a:r>
              <a:rPr kumimoji="0" lang="ja-JP" altLang="en-US" sz="13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であり</a:t>
            </a:r>
            <a:r>
              <a:rPr kumimoji="0" lang="ja-JP" altLang="en-US" sz="1300" dirty="0" smtClean="0">
                <a:latin typeface="Meiryo UI" panose="020B0604030504040204" pitchFamily="50" charset="-128"/>
                <a:ea typeface="Meiryo UI" panose="020B0604030504040204" pitchFamily="50" charset="-128"/>
                <a:cs typeface="Times New Roman" panose="02020603050405020304" pitchFamily="18" charset="0"/>
              </a:rPr>
              <a:t>、その発展が未来を左右するといっても</a:t>
            </a:r>
            <a:r>
              <a:rPr kumimoji="0" lang="ja-JP" altLang="en-US" sz="1300" dirty="0">
                <a:latin typeface="Meiryo UI" panose="020B0604030504040204" pitchFamily="50" charset="-128"/>
                <a:ea typeface="Meiryo UI" panose="020B0604030504040204" pitchFamily="50" charset="-128"/>
                <a:cs typeface="Times New Roman" panose="02020603050405020304" pitchFamily="18" charset="0"/>
              </a:rPr>
              <a:t>過言では</a:t>
            </a:r>
            <a:r>
              <a:rPr kumimoji="0" lang="ja-JP" altLang="en-US" sz="1300" dirty="0" smtClean="0">
                <a:latin typeface="Meiryo UI" panose="020B0604030504040204" pitchFamily="50" charset="-128"/>
                <a:ea typeface="Meiryo UI" panose="020B0604030504040204" pitchFamily="50" charset="-128"/>
                <a:cs typeface="Times New Roman" panose="02020603050405020304" pitchFamily="18" charset="0"/>
              </a:rPr>
              <a:t>なく、</a:t>
            </a:r>
            <a:r>
              <a:rPr kumimoji="0" lang="ja-JP" altLang="en-US" sz="13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ものづくりの未来にとって、</a:t>
            </a:r>
            <a:r>
              <a:rPr kumimoji="0"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ものづくり現場を担い発展させる人材の育成</a:t>
            </a:r>
            <a:r>
              <a:rPr kumimoji="0" lang="ja-JP" altLang="en-US" sz="13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が急務で</a:t>
            </a:r>
            <a:endParaRPr kumimoji="0" lang="en-US" altLang="ja-JP" sz="13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3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3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a:t>
            </a:r>
            <a:r>
              <a:rPr kumimoji="0"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工科高校の人材育成にかかる責務は大きい</a:t>
            </a:r>
            <a:r>
              <a:rPr kumimoji="0" lang="ja-JP" altLang="en-US" sz="13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3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3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1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（府立工科高等学校におけるものづくり教育の充実に関する提言</a:t>
            </a:r>
            <a:r>
              <a:rPr kumimoji="0" lang="en-US" altLang="ja-JP" sz="11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1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kumimoji="0" lang="en-US" altLang="ja-JP" sz="11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24</a:t>
            </a:r>
            <a:r>
              <a:rPr kumimoji="0" lang="ja-JP" altLang="en-US" sz="11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1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1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1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1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より抜粋）</a:t>
            </a:r>
            <a:endParaRPr kumimoji="0" lang="ja-JP" altLang="en-US" sz="13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角丸四角形 19"/>
          <p:cNvSpPr>
            <a:spLocks noChangeArrowheads="1"/>
          </p:cNvSpPr>
          <p:nvPr/>
        </p:nvSpPr>
        <p:spPr bwMode="auto">
          <a:xfrm>
            <a:off x="255431" y="945059"/>
            <a:ext cx="1502091" cy="25200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「ものづくり」の意義</a:t>
            </a:r>
            <a:endParaRPr kumimoji="0" lang="ja-JP" altLang="ja-JP" sz="13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 name="テキスト ボックス 6"/>
          <p:cNvSpPr txBox="1"/>
          <p:nvPr/>
        </p:nvSpPr>
        <p:spPr>
          <a:xfrm>
            <a:off x="242548" y="5106259"/>
            <a:ext cx="11670410" cy="1728678"/>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lnSpc>
                <a:spcPts val="1400"/>
              </a:lnSpc>
              <a:spcAft>
                <a:spcPts val="0"/>
              </a:spcAft>
            </a:pPr>
            <a:r>
              <a:rPr lang="ja-JP" sz="1300" kern="100" dirty="0">
                <a:effectLst/>
                <a:ea typeface="Meiryo UI" panose="020B0604030504040204" pitchFamily="50" charset="-128"/>
                <a:cs typeface="Times New Roman" panose="02020603050405020304" pitchFamily="18" charset="0"/>
              </a:rPr>
              <a:t>●</a:t>
            </a:r>
            <a:r>
              <a:rPr lang="ja-JP" sz="1300" b="1" kern="100" dirty="0">
                <a:effectLst/>
                <a:ea typeface="Meiryo UI" panose="020B0604030504040204" pitchFamily="50" charset="-128"/>
                <a:cs typeface="Times New Roman" panose="02020603050405020304" pitchFamily="18" charset="0"/>
              </a:rPr>
              <a:t>大阪の産業基盤を支えてきた工科高校</a:t>
            </a:r>
            <a:r>
              <a:rPr lang="ja-JP" sz="1300" kern="100" dirty="0">
                <a:effectLst/>
                <a:ea typeface="Meiryo UI" panose="020B0604030504040204" pitchFamily="50" charset="-128"/>
                <a:cs typeface="Times New Roman" panose="02020603050405020304" pitchFamily="18" charset="0"/>
              </a:rPr>
              <a:t>の生徒の存在は非常に大きく、府内を中心とした企業からの求人数も増加しており、大手企業をはじめ</a:t>
            </a:r>
            <a:r>
              <a:rPr lang="ja-JP" sz="1300" b="1" kern="100" dirty="0">
                <a:effectLst/>
                <a:ea typeface="Meiryo UI" panose="020B0604030504040204" pitchFamily="50" charset="-128"/>
                <a:cs typeface="Times New Roman" panose="02020603050405020304" pitchFamily="18" charset="0"/>
              </a:rPr>
              <a:t>多種多様な企業で活躍</a:t>
            </a:r>
            <a:r>
              <a:rPr lang="ja-JP" sz="1300" kern="100" dirty="0" smtClean="0">
                <a:effectLst/>
                <a:ea typeface="Meiryo UI" panose="020B0604030504040204" pitchFamily="50" charset="-128"/>
                <a:cs typeface="Times New Roman" panose="02020603050405020304" pitchFamily="18" charset="0"/>
              </a:rPr>
              <a:t>。</a:t>
            </a:r>
            <a:endParaRPr lang="en-US" altLang="ja-JP" sz="1300" kern="100" dirty="0" smtClean="0">
              <a:effectLst/>
              <a:ea typeface="Meiryo UI" panose="020B0604030504040204" pitchFamily="50" charset="-128"/>
              <a:cs typeface="Times New Roman" panose="02020603050405020304" pitchFamily="18" charset="0"/>
            </a:endParaRPr>
          </a:p>
          <a:p>
            <a:pPr algn="just">
              <a:lnSpc>
                <a:spcPts val="1400"/>
              </a:lnSpc>
              <a:spcAft>
                <a:spcPts val="0"/>
              </a:spcAft>
            </a:pPr>
            <a:r>
              <a:rPr lang="ja-JP" altLang="en-US" sz="1300" kern="100" dirty="0" smtClean="0">
                <a:ea typeface="Meiryo UI" panose="020B0604030504040204" pitchFamily="50" charset="-128"/>
                <a:cs typeface="Times New Roman" panose="02020603050405020304" pitchFamily="18" charset="0"/>
              </a:rPr>
              <a:t>　 </a:t>
            </a:r>
            <a:r>
              <a:rPr lang="ja-JP" sz="1300" kern="100" dirty="0" smtClean="0">
                <a:effectLst/>
                <a:ea typeface="Meiryo UI" panose="020B0604030504040204" pitchFamily="50" charset="-128"/>
                <a:cs typeface="Times New Roman" panose="02020603050405020304" pitchFamily="18" charset="0"/>
              </a:rPr>
              <a:t>今後</a:t>
            </a:r>
            <a:r>
              <a:rPr lang="ja-JP" sz="1300" kern="100" dirty="0">
                <a:effectLst/>
                <a:ea typeface="Meiryo UI" panose="020B0604030504040204" pitchFamily="50" charset="-128"/>
                <a:cs typeface="Times New Roman" panose="02020603050405020304" pitchFamily="18" charset="0"/>
              </a:rPr>
              <a:t>も、</a:t>
            </a:r>
            <a:r>
              <a:rPr lang="ja-JP" sz="1300" b="1" kern="100" dirty="0">
                <a:effectLst/>
                <a:ea typeface="Meiryo UI" panose="020B0604030504040204" pitchFamily="50" charset="-128"/>
                <a:cs typeface="Times New Roman" panose="02020603050405020304" pitchFamily="18" charset="0"/>
              </a:rPr>
              <a:t>大阪の産業基盤を支える人材輩出の拠点</a:t>
            </a:r>
            <a:r>
              <a:rPr lang="ja-JP" sz="1300" kern="100" dirty="0">
                <a:effectLst/>
                <a:ea typeface="Meiryo UI" panose="020B0604030504040204" pitchFamily="50" charset="-128"/>
                <a:cs typeface="Times New Roman" panose="02020603050405020304" pitchFamily="18" charset="0"/>
              </a:rPr>
              <a:t>と</a:t>
            </a:r>
            <a:r>
              <a:rPr lang="ja-JP" sz="1300" kern="100" dirty="0" smtClean="0">
                <a:effectLst/>
                <a:ea typeface="Meiryo UI" panose="020B0604030504040204" pitchFamily="50" charset="-128"/>
                <a:cs typeface="Times New Roman" panose="02020603050405020304" pitchFamily="18" charset="0"/>
              </a:rPr>
              <a:t>して工科</a:t>
            </a:r>
            <a:r>
              <a:rPr lang="ja-JP" sz="1300" kern="100" dirty="0">
                <a:effectLst/>
                <a:ea typeface="Meiryo UI" panose="020B0604030504040204" pitchFamily="50" charset="-128"/>
                <a:cs typeface="Times New Roman" panose="02020603050405020304" pitchFamily="18" charset="0"/>
              </a:rPr>
              <a:t>高校の役割は重要である</a:t>
            </a:r>
            <a:r>
              <a:rPr lang="ja-JP" sz="1300" kern="100" dirty="0" smtClean="0">
                <a:effectLst/>
                <a:ea typeface="Meiryo UI" panose="020B0604030504040204" pitchFamily="50" charset="-128"/>
                <a:cs typeface="Times New Roman" panose="02020603050405020304" pitchFamily="18" charset="0"/>
              </a:rPr>
              <a:t>。</a:t>
            </a:r>
            <a:r>
              <a:rPr kumimoji="0" lang="ja-JP" altLang="en-US" sz="1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P18</a:t>
            </a:r>
            <a:r>
              <a:rPr kumimoji="0" lang="ja-JP" altLang="en-US" sz="1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「求人数の推移」、</a:t>
            </a:r>
            <a:r>
              <a:rPr kumimoji="0" lang="en-US" altLang="ja-JP" sz="1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P16</a:t>
            </a:r>
            <a:r>
              <a:rPr kumimoji="0" lang="ja-JP" altLang="en-US" sz="1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「主な就職先」　参照） </a:t>
            </a:r>
            <a:endParaRPr lang="ja-JP" sz="1300" kern="100" dirty="0" smtClean="0">
              <a:effectLst/>
              <a:ea typeface="游明朝" panose="02020400000000000000" pitchFamily="18" charset="-128"/>
              <a:cs typeface="Times New Roman" panose="02020603050405020304" pitchFamily="18" charset="0"/>
            </a:endParaRPr>
          </a:p>
          <a:p>
            <a:pPr algn="just">
              <a:lnSpc>
                <a:spcPts val="1400"/>
              </a:lnSpc>
              <a:spcAft>
                <a:spcPts val="0"/>
              </a:spcAft>
            </a:pPr>
            <a:r>
              <a:rPr lang="ja-JP" sz="1300" kern="100" dirty="0" smtClean="0">
                <a:effectLst/>
                <a:ea typeface="Meiryo UI" panose="020B0604030504040204" pitchFamily="50" charset="-128"/>
                <a:cs typeface="Times New Roman" panose="02020603050405020304" pitchFamily="18" charset="0"/>
              </a:rPr>
              <a:t>●そのような状況で、工科高校においては</a:t>
            </a:r>
            <a:r>
              <a:rPr lang="ja-JP" sz="1300" b="1" kern="100" dirty="0" smtClean="0">
                <a:effectLst/>
                <a:ea typeface="Meiryo UI" panose="020B0604030504040204" pitchFamily="50" charset="-128"/>
                <a:cs typeface="Times New Roman" panose="02020603050405020304" pitchFamily="18" charset="0"/>
              </a:rPr>
              <a:t>「研究・開発・設計・製図・生産製造など生産現場での各プロセスに、確かな知識、技術、そして、実践的な技能を持つ人材」の育成</a:t>
            </a:r>
            <a:endParaRPr lang="en-US" altLang="ja-JP" sz="1300" b="1" kern="100" dirty="0" smtClean="0">
              <a:effectLst/>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en-US" altLang="ja-JP" sz="1300" b="1" kern="100" dirty="0" smtClean="0">
                <a:ea typeface="Meiryo UI" panose="020B0604030504040204" pitchFamily="50" charset="-128"/>
                <a:cs typeface="Times New Roman" panose="02020603050405020304" pitchFamily="18" charset="0"/>
              </a:rPr>
              <a:t>    </a:t>
            </a:r>
            <a:r>
              <a:rPr lang="ja-JP" sz="1300" kern="100" dirty="0" smtClean="0">
                <a:effectLst/>
                <a:ea typeface="Meiryo UI" panose="020B0604030504040204" pitchFamily="50" charset="-128"/>
                <a:cs typeface="Times New Roman" panose="02020603050405020304" pitchFamily="18" charset="0"/>
              </a:rPr>
              <a:t>が必要である。</a:t>
            </a:r>
            <a:r>
              <a:rPr kumimoji="0" lang="ja-JP" altLang="en-US" sz="1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（府立工科高等学校におけるものづくり教育の充実に関する提言</a:t>
            </a:r>
            <a:r>
              <a:rPr kumimoji="0" lang="en-US" altLang="ja-JP" sz="1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平成</a:t>
            </a:r>
            <a:r>
              <a:rPr kumimoji="0" lang="en-US" altLang="ja-JP" sz="1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24</a:t>
            </a:r>
            <a:r>
              <a:rPr kumimoji="0" lang="ja-JP" altLang="en-US" sz="1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より）</a:t>
            </a:r>
            <a:endParaRPr lang="ja-JP" sz="1300" kern="100" dirty="0" smtClean="0">
              <a:effectLst/>
              <a:ea typeface="游明朝" panose="02020400000000000000" pitchFamily="18" charset="-128"/>
              <a:cs typeface="Times New Roman" panose="02020603050405020304" pitchFamily="18" charset="0"/>
            </a:endParaRPr>
          </a:p>
          <a:p>
            <a:pPr algn="just">
              <a:lnSpc>
                <a:spcPts val="1400"/>
              </a:lnSpc>
              <a:spcAft>
                <a:spcPts val="0"/>
              </a:spcAft>
            </a:pPr>
            <a:r>
              <a:rPr lang="ja-JP" sz="1300" kern="100" dirty="0" smtClean="0">
                <a:effectLst/>
                <a:ea typeface="Meiryo UI" panose="020B0604030504040204" pitchFamily="50" charset="-128"/>
                <a:cs typeface="Times New Roman" panose="02020603050405020304" pitchFamily="18" charset="0"/>
              </a:rPr>
              <a:t>●</a:t>
            </a:r>
            <a:r>
              <a:rPr lang="ja-JP" sz="1300" b="1" kern="100" dirty="0" smtClean="0">
                <a:effectLst/>
                <a:ea typeface="Meiryo UI" panose="020B0604030504040204" pitchFamily="50" charset="-128"/>
                <a:cs typeface="Times New Roman" panose="02020603050405020304" pitchFamily="18" charset="0"/>
              </a:rPr>
              <a:t>重点化</a:t>
            </a:r>
            <a:r>
              <a:rPr lang="ja-JP" sz="1300" b="1" kern="100" dirty="0">
                <a:effectLst/>
                <a:ea typeface="Meiryo UI" panose="020B0604030504040204" pitchFamily="50" charset="-128"/>
                <a:cs typeface="Times New Roman" panose="02020603050405020304" pitchFamily="18" charset="0"/>
              </a:rPr>
              <a:t>タイプによる</a:t>
            </a:r>
            <a:r>
              <a:rPr lang="ja-JP" sz="1300" b="1" kern="100" dirty="0" smtClean="0">
                <a:effectLst/>
                <a:ea typeface="Meiryo UI" panose="020B0604030504040204" pitchFamily="50" charset="-128"/>
                <a:cs typeface="Times New Roman" panose="02020603050405020304" pitchFamily="18" charset="0"/>
              </a:rPr>
              <a:t>成果</a:t>
            </a:r>
            <a:r>
              <a:rPr lang="en-US" altLang="ja-JP" sz="1300" kern="100" dirty="0">
                <a:ea typeface="Meiryo UI" panose="020B0604030504040204" pitchFamily="50" charset="-128"/>
                <a:cs typeface="Times New Roman" panose="02020603050405020304" pitchFamily="18" charset="0"/>
              </a:rPr>
              <a:t>(</a:t>
            </a:r>
            <a:r>
              <a:rPr lang="ja-JP" altLang="en-US" sz="1300" kern="100" dirty="0" smtClean="0">
                <a:effectLst/>
                <a:ea typeface="Meiryo UI" panose="020B0604030504040204" pitchFamily="50" charset="-128"/>
                <a:cs typeface="Times New Roman" panose="02020603050405020304" pitchFamily="18" charset="0"/>
              </a:rPr>
              <a:t>理工系</a:t>
            </a:r>
            <a:r>
              <a:rPr lang="ja-JP" altLang="en-US" sz="1300" kern="100" dirty="0" smtClean="0">
                <a:ea typeface="Meiryo UI" panose="020B0604030504040204" pitchFamily="50" charset="-128"/>
                <a:cs typeface="Times New Roman" panose="02020603050405020304" pitchFamily="18" charset="0"/>
              </a:rPr>
              <a:t>大学進学者の</a:t>
            </a:r>
            <a:r>
              <a:rPr lang="ja-JP" altLang="en-US" sz="1300" kern="100" dirty="0">
                <a:ea typeface="Meiryo UI" panose="020B0604030504040204" pitchFamily="50" charset="-128"/>
                <a:cs typeface="Times New Roman" panose="02020603050405020304" pitchFamily="18" charset="0"/>
              </a:rPr>
              <a:t>増加、職業資格の</a:t>
            </a:r>
            <a:r>
              <a:rPr lang="ja-JP" altLang="en-US" sz="1300" kern="100" dirty="0" smtClean="0">
                <a:ea typeface="Meiryo UI" panose="020B0604030504040204" pitchFamily="50" charset="-128"/>
                <a:cs typeface="Times New Roman" panose="02020603050405020304" pitchFamily="18" charset="0"/>
              </a:rPr>
              <a:t>取得者の増加、求人数の増加など</a:t>
            </a:r>
            <a:r>
              <a:rPr lang="en-US" altLang="ja-JP" sz="1300" kern="100" dirty="0" smtClean="0">
                <a:ea typeface="Meiryo UI" panose="020B0604030504040204" pitchFamily="50" charset="-128"/>
                <a:cs typeface="Times New Roman" panose="02020603050405020304" pitchFamily="18" charset="0"/>
              </a:rPr>
              <a:t>)</a:t>
            </a:r>
            <a:r>
              <a:rPr lang="ja-JP" sz="1300" kern="100" dirty="0" smtClean="0">
                <a:effectLst/>
                <a:ea typeface="Meiryo UI" panose="020B0604030504040204" pitchFamily="50" charset="-128"/>
                <a:cs typeface="Times New Roman" panose="02020603050405020304" pitchFamily="18" charset="0"/>
              </a:rPr>
              <a:t>が</a:t>
            </a:r>
            <a:r>
              <a:rPr lang="ja-JP" sz="1300" kern="100" dirty="0">
                <a:effectLst/>
                <a:ea typeface="Meiryo UI" panose="020B0604030504040204" pitchFamily="50" charset="-128"/>
                <a:cs typeface="Times New Roman" panose="02020603050405020304" pitchFamily="18" charset="0"/>
              </a:rPr>
              <a:t>出ており、</a:t>
            </a:r>
            <a:r>
              <a:rPr lang="ja-JP" sz="1300" b="1" kern="100" dirty="0">
                <a:effectLst/>
                <a:ea typeface="Meiryo UI" panose="020B0604030504040204" pitchFamily="50" charset="-128"/>
                <a:cs typeface="Times New Roman" panose="02020603050405020304" pitchFamily="18" charset="0"/>
              </a:rPr>
              <a:t>ものづくり人材の育成に大きく寄与</a:t>
            </a:r>
            <a:r>
              <a:rPr lang="ja-JP" sz="1300" kern="100" dirty="0">
                <a:effectLst/>
                <a:ea typeface="Meiryo UI" panose="020B0604030504040204" pitchFamily="50" charset="-128"/>
                <a:cs typeface="Times New Roman" panose="02020603050405020304" pitchFamily="18" charset="0"/>
              </a:rPr>
              <a:t>している</a:t>
            </a:r>
            <a:r>
              <a:rPr lang="ja-JP" sz="1300" kern="100" dirty="0" smtClean="0">
                <a:effectLst/>
                <a:ea typeface="Meiryo UI" panose="020B0604030504040204" pitchFamily="50" charset="-128"/>
                <a:cs typeface="Times New Roman" panose="02020603050405020304" pitchFamily="18" charset="0"/>
              </a:rPr>
              <a:t>。</a:t>
            </a:r>
            <a:r>
              <a:rPr kumimoji="0" lang="ja-JP" altLang="en-US" sz="1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P18</a:t>
            </a:r>
            <a:r>
              <a:rPr kumimoji="0" lang="ja-JP" altLang="en-US" sz="1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参照</a:t>
            </a:r>
            <a:r>
              <a:rPr kumimoji="0" lang="ja-JP" altLang="en-US" sz="1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ja-JP" sz="1300" kern="100" dirty="0">
              <a:effectLst/>
              <a:ea typeface="游明朝" panose="02020400000000000000" pitchFamily="18" charset="-128"/>
              <a:cs typeface="Times New Roman" panose="02020603050405020304" pitchFamily="18" charset="0"/>
            </a:endParaRPr>
          </a:p>
          <a:p>
            <a:pPr algn="just">
              <a:lnSpc>
                <a:spcPts val="1400"/>
              </a:lnSpc>
              <a:spcAft>
                <a:spcPts val="0"/>
              </a:spcAft>
            </a:pPr>
            <a:r>
              <a:rPr lang="ja-JP" sz="1300" kern="100" dirty="0">
                <a:effectLst/>
                <a:ea typeface="Meiryo UI" panose="020B0604030504040204" pitchFamily="50" charset="-128"/>
                <a:cs typeface="Times New Roman" panose="02020603050405020304" pitchFamily="18" charset="0"/>
              </a:rPr>
              <a:t>●</a:t>
            </a:r>
            <a:r>
              <a:rPr lang="ja-JP" sz="1300" b="1" kern="100" dirty="0">
                <a:effectLst/>
                <a:ea typeface="Meiryo UI" panose="020B0604030504040204" pitchFamily="50" charset="-128"/>
                <a:cs typeface="Times New Roman" panose="02020603050405020304" pitchFamily="18" charset="0"/>
              </a:rPr>
              <a:t>府内市</a:t>
            </a:r>
            <a:r>
              <a:rPr lang="ja-JP" sz="1300" b="1" kern="100" dirty="0" smtClean="0">
                <a:effectLst/>
                <a:ea typeface="Meiryo UI" panose="020B0604030504040204" pitchFamily="50" charset="-128"/>
                <a:cs typeface="Times New Roman" panose="02020603050405020304" pitchFamily="18" charset="0"/>
              </a:rPr>
              <a:t>議会（東大阪市</a:t>
            </a:r>
            <a:r>
              <a:rPr lang="ja-JP" sz="1300" b="1" kern="100" dirty="0">
                <a:effectLst/>
                <a:ea typeface="Meiryo UI" panose="020B0604030504040204" pitchFamily="50" charset="-128"/>
                <a:cs typeface="Times New Roman" panose="02020603050405020304" pitchFamily="18" charset="0"/>
              </a:rPr>
              <a:t>、八尾市）</a:t>
            </a:r>
            <a:r>
              <a:rPr lang="ja-JP" sz="1300" kern="100" dirty="0">
                <a:effectLst/>
                <a:ea typeface="Meiryo UI" panose="020B0604030504040204" pitchFamily="50" charset="-128"/>
                <a:cs typeface="Times New Roman" panose="02020603050405020304" pitchFamily="18" charset="0"/>
              </a:rPr>
              <a:t>において、ものづくり人材の育成として、</a:t>
            </a:r>
            <a:r>
              <a:rPr lang="ja-JP" sz="1300" b="1" kern="100" dirty="0">
                <a:effectLst/>
                <a:ea typeface="Meiryo UI" panose="020B0604030504040204" pitchFamily="50" charset="-128"/>
                <a:cs typeface="Times New Roman" panose="02020603050405020304" pitchFamily="18" charset="0"/>
              </a:rPr>
              <a:t>工科高校との連携強化</a:t>
            </a:r>
            <a:r>
              <a:rPr lang="ja-JP" sz="1300" kern="100" dirty="0">
                <a:effectLst/>
                <a:ea typeface="Meiryo UI" panose="020B0604030504040204" pitchFamily="50" charset="-128"/>
                <a:cs typeface="Times New Roman" panose="02020603050405020304" pitchFamily="18" charset="0"/>
              </a:rPr>
              <a:t>を図るよう強く求められている。</a:t>
            </a:r>
            <a:endParaRPr lang="ja-JP" sz="1300" kern="100" dirty="0">
              <a:effectLst/>
              <a:ea typeface="游明朝" panose="02020400000000000000" pitchFamily="18" charset="-128"/>
              <a:cs typeface="Times New Roman" panose="02020603050405020304" pitchFamily="18" charset="0"/>
            </a:endParaRPr>
          </a:p>
          <a:p>
            <a:pPr lvl="0" algn="just">
              <a:lnSpc>
                <a:spcPts val="1400"/>
              </a:lnSpc>
            </a:pPr>
            <a:r>
              <a:rPr lang="ja-JP" sz="1300" kern="100" dirty="0" smtClean="0">
                <a:effectLst/>
                <a:ea typeface="Meiryo UI" panose="020B0604030504040204" pitchFamily="50" charset="-128"/>
                <a:cs typeface="Times New Roman" panose="02020603050405020304" pitchFamily="18" charset="0"/>
              </a:rPr>
              <a:t>●後継者不足、事業</a:t>
            </a:r>
            <a:r>
              <a:rPr lang="ja-JP" altLang="en-US" sz="1300" kern="100" dirty="0" smtClean="0">
                <a:effectLst/>
                <a:ea typeface="Meiryo UI" panose="020B0604030504040204" pitchFamily="50" charset="-128"/>
                <a:cs typeface="Times New Roman" panose="02020603050405020304" pitchFamily="18" charset="0"/>
              </a:rPr>
              <a:t>承継</a:t>
            </a:r>
            <a:r>
              <a:rPr lang="ja-JP" sz="1300" kern="100" dirty="0" smtClean="0">
                <a:effectLst/>
                <a:ea typeface="Meiryo UI" panose="020B0604030504040204" pitchFamily="50" charset="-128"/>
                <a:cs typeface="Times New Roman" panose="02020603050405020304" pitchFamily="18" charset="0"/>
              </a:rPr>
              <a:t>が円滑に進まないなどにより、技術・技能等を含む貴重な経営資源を喪失させてしまう</a:t>
            </a:r>
            <a:r>
              <a:rPr lang="ja-JP" altLang="en-US" sz="1300" kern="100" dirty="0" smtClean="0">
                <a:effectLst/>
                <a:ea typeface="Meiryo UI" panose="020B0604030504040204" pitchFamily="50" charset="-128"/>
                <a:cs typeface="Times New Roman" panose="02020603050405020304" pitchFamily="18" charset="0"/>
              </a:rPr>
              <a:t>など</a:t>
            </a:r>
            <a:r>
              <a:rPr lang="ja-JP" altLang="en-US" sz="1300" b="1" kern="100" dirty="0" smtClean="0">
                <a:effectLst/>
                <a:ea typeface="Meiryo UI" panose="020B0604030504040204" pitchFamily="50" charset="-128"/>
                <a:cs typeface="Times New Roman" panose="02020603050405020304" pitchFamily="18" charset="0"/>
              </a:rPr>
              <a:t>事業承継は大きな課題。</a:t>
            </a:r>
            <a:endParaRPr lang="en-US" altLang="ja-JP" sz="1300" b="1" kern="100" dirty="0" smtClean="0">
              <a:effectLst/>
              <a:ea typeface="Meiryo UI" panose="020B0604030504040204" pitchFamily="50" charset="-128"/>
              <a:cs typeface="Times New Roman" panose="02020603050405020304" pitchFamily="18" charset="0"/>
            </a:endParaRPr>
          </a:p>
          <a:p>
            <a:pPr lvl="0" algn="just">
              <a:lnSpc>
                <a:spcPts val="1400"/>
              </a:lnSpc>
            </a:pPr>
            <a:r>
              <a:rPr lang="en-US" altLang="ja-JP" sz="1300" b="1" kern="100" dirty="0">
                <a:solidFill>
                  <a:prstClr val="black"/>
                </a:solidFill>
                <a:ea typeface="Meiryo UI" panose="020B0604030504040204" pitchFamily="50" charset="-128"/>
                <a:cs typeface="Times New Roman" panose="02020603050405020304" pitchFamily="18" charset="0"/>
              </a:rPr>
              <a:t> </a:t>
            </a:r>
            <a:r>
              <a:rPr lang="en-US" altLang="ja-JP" sz="1300" b="1" kern="100" dirty="0" smtClean="0">
                <a:solidFill>
                  <a:prstClr val="black"/>
                </a:solidFill>
                <a:ea typeface="Meiryo UI" panose="020B0604030504040204" pitchFamily="50" charset="-128"/>
                <a:cs typeface="Times New Roman" panose="02020603050405020304" pitchFamily="18" charset="0"/>
              </a:rPr>
              <a:t>  </a:t>
            </a:r>
            <a:r>
              <a:rPr lang="en-US" altLang="ja-JP" sz="1100" kern="100" dirty="0" smtClean="0">
                <a:solidFill>
                  <a:prstClr val="black"/>
                </a:solidFill>
                <a:ea typeface="Meiryo UI" panose="020B0604030504040204" pitchFamily="50" charset="-128"/>
                <a:cs typeface="Times New Roman" panose="02020603050405020304" pitchFamily="18" charset="0"/>
              </a:rPr>
              <a:t>(</a:t>
            </a:r>
            <a:r>
              <a:rPr lang="ja-JP" altLang="en-US" sz="1100" kern="100" dirty="0">
                <a:solidFill>
                  <a:prstClr val="black"/>
                </a:solidFill>
                <a:ea typeface="Meiryo UI" panose="020B0604030504040204" pitchFamily="50" charset="-128"/>
                <a:cs typeface="Times New Roman" panose="02020603050405020304" pitchFamily="18" charset="0"/>
              </a:rPr>
              <a:t>東大阪市内中小企業承継フォローアップ調査</a:t>
            </a:r>
            <a:r>
              <a:rPr lang="en-US" altLang="ja-JP" sz="1100" kern="100" dirty="0">
                <a:solidFill>
                  <a:prstClr val="black"/>
                </a:solidFill>
                <a:ea typeface="Meiryo UI" panose="020B0604030504040204" pitchFamily="50" charset="-128"/>
                <a:cs typeface="Times New Roman" panose="02020603050405020304" pitchFamily="18" charset="0"/>
              </a:rPr>
              <a:t>H30.3)</a:t>
            </a:r>
            <a:r>
              <a:rPr lang="ja-JP" altLang="en-US" sz="1100" kern="100" dirty="0" smtClean="0">
                <a:solidFill>
                  <a:prstClr val="black"/>
                </a:solidFill>
                <a:ea typeface="Meiryo UI" panose="020B0604030504040204" pitchFamily="50" charset="-128"/>
                <a:cs typeface="Times New Roman" panose="02020603050405020304" pitchFamily="18" charset="0"/>
              </a:rPr>
              <a:t>」</a:t>
            </a:r>
            <a:endParaRPr lang="en-US" altLang="ja-JP" sz="1300" b="1" kern="100" dirty="0" smtClean="0">
              <a:effectLst/>
              <a:ea typeface="Meiryo UI" panose="020B0604030504040204" pitchFamily="50" charset="-128"/>
              <a:cs typeface="Times New Roman" panose="02020603050405020304" pitchFamily="18" charset="0"/>
            </a:endParaRPr>
          </a:p>
          <a:p>
            <a:pPr algn="just">
              <a:lnSpc>
                <a:spcPts val="1400"/>
              </a:lnSpc>
              <a:spcAft>
                <a:spcPts val="0"/>
              </a:spcAft>
            </a:pPr>
            <a:r>
              <a:rPr lang="ja-JP" altLang="en-US" sz="1300" kern="100" dirty="0" smtClean="0">
                <a:effectLst/>
                <a:ea typeface="Meiryo UI" panose="020B0604030504040204" pitchFamily="50" charset="-128"/>
                <a:cs typeface="Times New Roman" panose="02020603050405020304" pitchFamily="18" charset="0"/>
              </a:rPr>
              <a:t>➡以上のことから、今後も、工科高校において</a:t>
            </a:r>
            <a:r>
              <a:rPr lang="ja-JP" altLang="en-US" sz="1300" b="1" kern="100" dirty="0" smtClean="0">
                <a:effectLst/>
                <a:ea typeface="Meiryo UI" panose="020B0604030504040204" pitchFamily="50" charset="-128"/>
                <a:cs typeface="Times New Roman" panose="02020603050405020304" pitchFamily="18" charset="0"/>
              </a:rPr>
              <a:t>「大阪の産業基盤を支える人材」を育成していくことが必要</a:t>
            </a:r>
            <a:r>
              <a:rPr lang="ja-JP" altLang="en-US" sz="1300" kern="100" dirty="0" smtClean="0">
                <a:effectLst/>
                <a:ea typeface="Meiryo UI" panose="020B0604030504040204" pitchFamily="50" charset="-128"/>
                <a:cs typeface="Times New Roman" panose="02020603050405020304" pitchFamily="18" charset="0"/>
              </a:rPr>
              <a:t>。 </a:t>
            </a:r>
            <a:endParaRPr lang="ja-JP" sz="1100" kern="100" dirty="0">
              <a:effectLst/>
              <a:ea typeface="游明朝" panose="02020400000000000000" pitchFamily="18" charset="-128"/>
              <a:cs typeface="Times New Roman" panose="02020603050405020304" pitchFamily="18" charset="0"/>
            </a:endParaRPr>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2677336"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６</a:t>
            </a:r>
            <a:r>
              <a:rPr lang="ja-JP" altLang="en-US" b="1" dirty="0" smtClean="0">
                <a:latin typeface="Meiryo UI" panose="020B0604030504040204" pitchFamily="50" charset="-128"/>
                <a:ea typeface="Meiryo UI" panose="020B0604030504040204" pitchFamily="50" charset="-128"/>
              </a:rPr>
              <a:t>ー工業系高校の必要性</a:t>
            </a:r>
            <a:endParaRPr lang="ja-JP" altLang="en-US" b="1" dirty="0">
              <a:latin typeface="Meiryo UI" panose="020B0604030504040204" pitchFamily="50" charset="-128"/>
              <a:ea typeface="Meiryo UI" panose="020B0604030504040204" pitchFamily="50" charset="-128"/>
            </a:endParaRPr>
          </a:p>
        </p:txBody>
      </p:sp>
      <p:sp>
        <p:nvSpPr>
          <p:cNvPr id="26" name="角丸四角形 17"/>
          <p:cNvSpPr>
            <a:spLocks noChangeArrowheads="1"/>
          </p:cNvSpPr>
          <p:nvPr/>
        </p:nvSpPr>
        <p:spPr bwMode="auto">
          <a:xfrm>
            <a:off x="229669" y="4812261"/>
            <a:ext cx="1548000" cy="25200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工業教育の</a:t>
            </a:r>
            <a:r>
              <a:rPr kumimoji="0" lang="ja-JP" altLang="en-US" sz="1300" b="1" dirty="0">
                <a:latin typeface="Meiryo UI" panose="020B0604030504040204" pitchFamily="50" charset="-128"/>
                <a:ea typeface="Meiryo UI" panose="020B0604030504040204" pitchFamily="50" charset="-128"/>
                <a:cs typeface="Times New Roman" panose="02020603050405020304" pitchFamily="18" charset="0"/>
              </a:rPr>
              <a:t>必要性</a:t>
            </a:r>
            <a:endParaRPr kumimoji="0" lang="ja-JP" altLang="ja-JP" sz="1300" b="0" i="0" u="none" strike="noStrike" cap="none" normalizeH="0" baseline="0" dirty="0" smtClean="0">
              <a:ln>
                <a:noFill/>
              </a:ln>
              <a:solidFill>
                <a:schemeClr val="tx1"/>
              </a:solidFill>
              <a:effectLst/>
              <a:latin typeface="Arial" panose="020B0604020202020204" pitchFamily="34" charset="0"/>
            </a:endParaRPr>
          </a:p>
        </p:txBody>
      </p:sp>
      <p:sp>
        <p:nvSpPr>
          <p:cNvPr id="16" name="テキスト ボックス 15"/>
          <p:cNvSpPr txBox="1"/>
          <p:nvPr/>
        </p:nvSpPr>
        <p:spPr>
          <a:xfrm>
            <a:off x="11004997" y="97839"/>
            <a:ext cx="888642"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9654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2124" y="435216"/>
            <a:ext cx="1047052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社会に開かれた教育課程の実現（新しい高等学校学習指導要領の実施）</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文部</a:t>
            </a:r>
            <a:r>
              <a:rPr kumimoji="1" lang="ja-JP" altLang="en-US" sz="1400" b="1" dirty="0" smtClean="0">
                <a:latin typeface="Meiryo UI" panose="020B0604030504040204" pitchFamily="50" charset="-128"/>
                <a:ea typeface="Meiryo UI" panose="020B0604030504040204" pitchFamily="50" charset="-128"/>
              </a:rPr>
              <a:t>科学省学習指導要領」より抜粋</a:t>
            </a:r>
            <a:endParaRPr kumimoji="1" lang="ja-JP" altLang="en-US" sz="14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412124" y="1683957"/>
            <a:ext cx="1119174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600" dirty="0" smtClean="0">
                <a:latin typeface="Meiryo UI" panose="020B0604030504040204" pitchFamily="50" charset="-128"/>
                <a:ea typeface="Meiryo UI" panose="020B0604030504040204" pitchFamily="50" charset="-128"/>
              </a:rPr>
              <a:t>　平成 </a:t>
            </a:r>
            <a:r>
              <a:rPr lang="en-US" altLang="ja-JP" sz="1600" dirty="0">
                <a:latin typeface="Meiryo UI" panose="020B0604030504040204" pitchFamily="50" charset="-128"/>
                <a:ea typeface="Meiryo UI" panose="020B0604030504040204" pitchFamily="50" charset="-128"/>
              </a:rPr>
              <a:t>28 </a:t>
            </a:r>
            <a:r>
              <a:rPr lang="ja-JP" altLang="en-US" sz="1600" dirty="0">
                <a:latin typeface="Meiryo UI" panose="020B0604030504040204" pitchFamily="50" charset="-128"/>
                <a:ea typeface="Meiryo UI" panose="020B0604030504040204" pitchFamily="50" charset="-128"/>
              </a:rPr>
              <a:t>年 </a:t>
            </a:r>
            <a:r>
              <a:rPr lang="en-US" altLang="ja-JP" sz="1600" dirty="0">
                <a:latin typeface="Meiryo UI" panose="020B0604030504040204" pitchFamily="50" charset="-128"/>
                <a:ea typeface="Meiryo UI" panose="020B0604030504040204" pitchFamily="50" charset="-128"/>
              </a:rPr>
              <a:t>12 </a:t>
            </a:r>
            <a:r>
              <a:rPr lang="ja-JP" altLang="en-US" sz="1600" dirty="0">
                <a:latin typeface="Meiryo UI" panose="020B0604030504040204" pitchFamily="50" charset="-128"/>
                <a:ea typeface="Meiryo UI" panose="020B0604030504040204" pitchFamily="50" charset="-128"/>
              </a:rPr>
              <a:t>月の中央教育審議会答申において</a:t>
            </a:r>
            <a:r>
              <a:rPr lang="ja-JP" altLang="en-US" sz="1600" dirty="0" smtClean="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よりよい学校教育を通じてより</a:t>
            </a:r>
            <a:r>
              <a:rPr lang="ja-JP" altLang="en-US" sz="1600" dirty="0" smtClean="0">
                <a:latin typeface="Meiryo UI" panose="020B0604030504040204" pitchFamily="50" charset="-128"/>
                <a:ea typeface="Meiryo UI" panose="020B0604030504040204" pitchFamily="50" charset="-128"/>
              </a:rPr>
              <a:t>よい</a:t>
            </a:r>
            <a:r>
              <a:rPr lang="ja-JP" altLang="en-US" sz="1600" dirty="0">
                <a:latin typeface="Meiryo UI" panose="020B0604030504040204" pitchFamily="50" charset="-128"/>
                <a:ea typeface="Meiryo UI" panose="020B0604030504040204" pitchFamily="50" charset="-128"/>
              </a:rPr>
              <a:t>社会を創る”という目標を学校と社会が共有</a:t>
            </a:r>
            <a:r>
              <a:rPr lang="ja-JP" altLang="en-US" sz="1600" dirty="0" smtClean="0">
                <a:latin typeface="Meiryo UI" panose="020B0604030504040204" pitchFamily="50" charset="-128"/>
                <a:ea typeface="Meiryo UI" panose="020B0604030504040204" pitchFamily="50" charset="-128"/>
              </a:rPr>
              <a:t>し、連携</a:t>
            </a:r>
            <a:r>
              <a:rPr lang="ja-JP" altLang="en-US" sz="1600" dirty="0">
                <a:latin typeface="Meiryo UI" panose="020B0604030504040204" pitchFamily="50" charset="-128"/>
                <a:ea typeface="Meiryo UI" panose="020B0604030504040204" pitchFamily="50" charset="-128"/>
              </a:rPr>
              <a:t>・協働</a:t>
            </a:r>
            <a:r>
              <a:rPr lang="ja-JP" altLang="en-US" sz="1600" dirty="0" smtClean="0">
                <a:latin typeface="Meiryo UI" panose="020B0604030504040204" pitchFamily="50" charset="-128"/>
                <a:ea typeface="Meiryo UI" panose="020B0604030504040204" pitchFamily="50" charset="-128"/>
              </a:rPr>
              <a:t>しながら、</a:t>
            </a:r>
            <a:r>
              <a:rPr lang="ja-JP" altLang="en-US" sz="1600" b="1" dirty="0" smtClean="0">
                <a:latin typeface="Meiryo UI" panose="020B0604030504040204" pitchFamily="50" charset="-128"/>
                <a:ea typeface="Meiryo UI" panose="020B0604030504040204" pitchFamily="50" charset="-128"/>
              </a:rPr>
              <a:t>新しい</a:t>
            </a:r>
            <a:r>
              <a:rPr lang="ja-JP" altLang="en-US" sz="1600" b="1" dirty="0">
                <a:latin typeface="Meiryo UI" panose="020B0604030504040204" pitchFamily="50" charset="-128"/>
                <a:ea typeface="Meiryo UI" panose="020B0604030504040204" pitchFamily="50" charset="-128"/>
              </a:rPr>
              <a:t>時代に</a:t>
            </a:r>
            <a:r>
              <a:rPr lang="ja-JP" altLang="en-US" sz="1600" b="1" dirty="0" smtClean="0">
                <a:latin typeface="Meiryo UI" panose="020B0604030504040204" pitchFamily="50" charset="-128"/>
                <a:ea typeface="Meiryo UI" panose="020B0604030504040204" pitchFamily="50" charset="-128"/>
              </a:rPr>
              <a:t>求められる</a:t>
            </a:r>
            <a:r>
              <a:rPr lang="ja-JP" altLang="en-US" sz="1600" b="1" dirty="0">
                <a:latin typeface="Meiryo UI" panose="020B0604030504040204" pitchFamily="50" charset="-128"/>
                <a:ea typeface="Meiryo UI" panose="020B0604030504040204" pitchFamily="50" charset="-128"/>
              </a:rPr>
              <a:t>資質・能力を子供たちに育む「社会に開かれた教育課程</a:t>
            </a:r>
            <a:r>
              <a:rPr lang="ja-JP" altLang="en-US" sz="1600" b="1" dirty="0" smtClean="0">
                <a:latin typeface="Meiryo UI" panose="020B0604030504040204" pitchFamily="50" charset="-128"/>
                <a:ea typeface="Meiryo UI" panose="020B0604030504040204" pitchFamily="50" charset="-128"/>
              </a:rPr>
              <a:t>」の実現をめざすことが重要</a:t>
            </a:r>
            <a:r>
              <a:rPr lang="ja-JP" altLang="en-US" sz="1600" dirty="0" smtClean="0">
                <a:latin typeface="Meiryo UI" panose="020B0604030504040204" pitchFamily="50" charset="-128"/>
                <a:ea typeface="Meiryo UI" panose="020B0604030504040204" pitchFamily="50" charset="-128"/>
              </a:rPr>
              <a:t>となっている。</a:t>
            </a:r>
            <a:endParaRPr lang="ja-JP" altLang="en-US" sz="1600" dirty="0">
              <a:latin typeface="Meiryo UI" panose="020B0604030504040204" pitchFamily="50" charset="-128"/>
              <a:ea typeface="Meiryo UI" panose="020B0604030504040204" pitchFamily="50" charset="-128"/>
            </a:endParaRPr>
          </a:p>
        </p:txBody>
      </p:sp>
      <p:sp>
        <p:nvSpPr>
          <p:cNvPr id="5" name="正方形/長方形 4"/>
          <p:cNvSpPr/>
          <p:nvPr/>
        </p:nvSpPr>
        <p:spPr>
          <a:xfrm>
            <a:off x="412124" y="4461550"/>
            <a:ext cx="11191740"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smtClean="0">
                <a:latin typeface="Meiryo UI" panose="020B0604030504040204" pitchFamily="50" charset="-128"/>
                <a:ea typeface="Meiryo UI" panose="020B0604030504040204" pitchFamily="50" charset="-128"/>
              </a:rPr>
              <a:t>　工業</a:t>
            </a:r>
            <a:r>
              <a:rPr lang="ja-JP" altLang="en-US" dirty="0">
                <a:latin typeface="Meiryo UI" panose="020B0604030504040204" pitchFamily="50" charset="-128"/>
                <a:ea typeface="Meiryo UI" panose="020B0604030504040204" pitchFamily="50" charset="-128"/>
              </a:rPr>
              <a:t>の見方・考え方を</a:t>
            </a:r>
            <a:r>
              <a:rPr lang="ja-JP" altLang="en-US" dirty="0" smtClean="0">
                <a:latin typeface="Meiryo UI" panose="020B0604030504040204" pitchFamily="50" charset="-128"/>
                <a:ea typeface="Meiryo UI" panose="020B0604030504040204" pitchFamily="50" charset="-128"/>
              </a:rPr>
              <a:t>働かせ、実践的</a:t>
            </a:r>
            <a:r>
              <a:rPr lang="ja-JP" altLang="en-US" dirty="0">
                <a:latin typeface="Meiryo UI" panose="020B0604030504040204" pitchFamily="50" charset="-128"/>
                <a:ea typeface="Meiryo UI" panose="020B0604030504040204" pitchFamily="50" charset="-128"/>
              </a:rPr>
              <a:t>・体験的な学習活動を行うことなどを</a:t>
            </a:r>
            <a:r>
              <a:rPr lang="ja-JP" altLang="en-US" dirty="0" smtClean="0">
                <a:latin typeface="Meiryo UI" panose="020B0604030504040204" pitchFamily="50" charset="-128"/>
                <a:ea typeface="Meiryo UI" panose="020B0604030504040204" pitchFamily="50" charset="-128"/>
              </a:rPr>
              <a:t>通して、ものづくり</a:t>
            </a:r>
            <a:r>
              <a:rPr lang="ja-JP" altLang="en-US" dirty="0">
                <a:latin typeface="Meiryo UI" panose="020B0604030504040204" pitchFamily="50" charset="-128"/>
                <a:ea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rPr>
              <a:t>通じ、</a:t>
            </a:r>
            <a:r>
              <a:rPr lang="ja-JP" altLang="en-US" b="1" dirty="0" smtClean="0">
                <a:latin typeface="Meiryo UI" panose="020B0604030504040204" pitchFamily="50" charset="-128"/>
                <a:ea typeface="Meiryo UI" panose="020B0604030504040204" pitchFamily="50" charset="-128"/>
              </a:rPr>
              <a:t>地域</a:t>
            </a:r>
            <a:r>
              <a:rPr lang="ja-JP" altLang="en-US" b="1" dirty="0">
                <a:latin typeface="Meiryo UI" panose="020B0604030504040204" pitchFamily="50" charset="-128"/>
                <a:ea typeface="Meiryo UI" panose="020B0604030504040204" pitchFamily="50" charset="-128"/>
              </a:rPr>
              <a:t>や社会の健全で持続的な発展を担う職業人として必要な</a:t>
            </a:r>
            <a:r>
              <a:rPr lang="ja-JP" altLang="en-US" b="1" dirty="0" smtClean="0">
                <a:latin typeface="Meiryo UI" panose="020B0604030504040204" pitchFamily="50" charset="-128"/>
                <a:ea typeface="Meiryo UI" panose="020B0604030504040204" pitchFamily="50" charset="-128"/>
              </a:rPr>
              <a:t>資質</a:t>
            </a:r>
            <a:r>
              <a:rPr lang="ja-JP" altLang="en-US" b="1" dirty="0">
                <a:latin typeface="Meiryo UI" panose="020B0604030504040204" pitchFamily="50" charset="-128"/>
                <a:ea typeface="Meiryo UI" panose="020B0604030504040204" pitchFamily="50" charset="-128"/>
              </a:rPr>
              <a:t>・能力を次のとおり育成</a:t>
            </a:r>
            <a:r>
              <a:rPr lang="ja-JP" altLang="en-US" dirty="0">
                <a:latin typeface="Meiryo UI" panose="020B0604030504040204" pitchFamily="50" charset="-128"/>
                <a:ea typeface="Meiryo UI" panose="020B0604030504040204" pitchFamily="50" charset="-128"/>
              </a:rPr>
              <a:t>すること</a:t>
            </a:r>
            <a:r>
              <a:rPr lang="ja-JP" altLang="en-US" dirty="0" smtClean="0">
                <a:latin typeface="Meiryo UI" panose="020B0604030504040204" pitchFamily="50" charset="-128"/>
                <a:ea typeface="Meiryo UI" panose="020B0604030504040204" pitchFamily="50" charset="-128"/>
              </a:rPr>
              <a:t>をめざす。</a:t>
            </a:r>
            <a:endParaRPr lang="en-US" altLang="ja-JP" dirty="0" smtClean="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）工業の各分野について</a:t>
            </a:r>
            <a:r>
              <a:rPr lang="ja-JP" altLang="en-US" u="sng" dirty="0">
                <a:latin typeface="Meiryo UI" panose="020B0604030504040204" pitchFamily="50" charset="-128"/>
                <a:ea typeface="Meiryo UI" panose="020B0604030504040204" pitchFamily="50" charset="-128"/>
              </a:rPr>
              <a:t>体系的・系統的に理解</a:t>
            </a:r>
            <a:r>
              <a:rPr lang="ja-JP" altLang="en-US" dirty="0">
                <a:latin typeface="Meiryo UI" panose="020B0604030504040204" pitchFamily="50" charset="-128"/>
                <a:ea typeface="Meiryo UI" panose="020B0604030504040204" pitchFamily="50" charset="-128"/>
              </a:rPr>
              <a:t>するととも</a:t>
            </a:r>
            <a:r>
              <a:rPr lang="ja-JP" altLang="en-US" dirty="0" smtClean="0">
                <a:latin typeface="Meiryo UI" panose="020B0604030504040204" pitchFamily="50" charset="-128"/>
                <a:ea typeface="Meiryo UI" panose="020B0604030504040204" pitchFamily="50" charset="-128"/>
              </a:rPr>
              <a:t>に、</a:t>
            </a:r>
            <a:r>
              <a:rPr lang="ja-JP" altLang="en-US" u="sng" dirty="0" smtClean="0">
                <a:latin typeface="Meiryo UI" panose="020B0604030504040204" pitchFamily="50" charset="-128"/>
                <a:ea typeface="Meiryo UI" panose="020B0604030504040204" pitchFamily="50" charset="-128"/>
              </a:rPr>
              <a:t>関連</a:t>
            </a:r>
            <a:r>
              <a:rPr lang="ja-JP" altLang="en-US" u="sng" dirty="0">
                <a:latin typeface="Meiryo UI" panose="020B0604030504040204" pitchFamily="50" charset="-128"/>
                <a:ea typeface="Meiryo UI" panose="020B0604030504040204" pitchFamily="50" charset="-128"/>
              </a:rPr>
              <a:t>する技術を</a:t>
            </a:r>
            <a:r>
              <a:rPr lang="ja-JP" altLang="en-US" u="sng" dirty="0" smtClean="0">
                <a:latin typeface="Meiryo UI" panose="020B0604030504040204" pitchFamily="50" charset="-128"/>
                <a:ea typeface="Meiryo UI" panose="020B0604030504040204" pitchFamily="50" charset="-128"/>
              </a:rPr>
              <a:t>身に</a:t>
            </a:r>
            <a:r>
              <a:rPr lang="ja-JP" altLang="en-US" u="sng" dirty="0">
                <a:latin typeface="Meiryo UI" panose="020B0604030504040204" pitchFamily="50" charset="-128"/>
                <a:ea typeface="Meiryo UI" panose="020B0604030504040204" pitchFamily="50" charset="-128"/>
              </a:rPr>
              <a:t>付ける</a:t>
            </a:r>
            <a:r>
              <a:rPr lang="ja-JP" altLang="en-US" dirty="0">
                <a:latin typeface="Meiryo UI" panose="020B0604030504040204" pitchFamily="50" charset="-128"/>
                <a:ea typeface="Meiryo UI" panose="020B0604030504040204" pitchFamily="50" charset="-128"/>
              </a:rPr>
              <a:t>ようにする。</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）工業に関する</a:t>
            </a:r>
            <a:r>
              <a:rPr lang="ja-JP" altLang="en-US" u="sng" dirty="0">
                <a:latin typeface="Meiryo UI" panose="020B0604030504040204" pitchFamily="50" charset="-128"/>
                <a:ea typeface="Meiryo UI" panose="020B0604030504040204" pitchFamily="50" charset="-128"/>
              </a:rPr>
              <a:t>課題を発見</a:t>
            </a:r>
            <a:r>
              <a:rPr lang="ja-JP" altLang="en-US" dirty="0" smtClean="0">
                <a:latin typeface="Meiryo UI" panose="020B0604030504040204" pitchFamily="50" charset="-128"/>
                <a:ea typeface="Meiryo UI" panose="020B0604030504040204" pitchFamily="50" charset="-128"/>
              </a:rPr>
              <a:t>し、職業人</a:t>
            </a:r>
            <a:r>
              <a:rPr lang="ja-JP" altLang="en-US" dirty="0">
                <a:latin typeface="Meiryo UI" panose="020B0604030504040204" pitchFamily="50" charset="-128"/>
                <a:ea typeface="Meiryo UI" panose="020B0604030504040204" pitchFamily="50" charset="-128"/>
              </a:rPr>
              <a:t>に求められる倫理観を踏まえ</a:t>
            </a:r>
            <a:r>
              <a:rPr lang="ja-JP" altLang="en-US" u="sng" dirty="0">
                <a:latin typeface="Meiryo UI" panose="020B0604030504040204" pitchFamily="50" charset="-128"/>
                <a:ea typeface="Meiryo UI" panose="020B0604030504040204" pitchFamily="50" charset="-128"/>
              </a:rPr>
              <a:t>合理的かつ</a:t>
            </a:r>
            <a:r>
              <a:rPr lang="ja-JP" altLang="en-US" u="sng" dirty="0" smtClean="0">
                <a:latin typeface="Meiryo UI" panose="020B0604030504040204" pitchFamily="50" charset="-128"/>
                <a:ea typeface="Meiryo UI" panose="020B0604030504040204" pitchFamily="50" charset="-128"/>
              </a:rPr>
              <a:t>創造的</a:t>
            </a:r>
            <a:r>
              <a:rPr lang="ja-JP" altLang="en-US" u="sng" dirty="0">
                <a:latin typeface="Meiryo UI" panose="020B0604030504040204" pitchFamily="50" charset="-128"/>
                <a:ea typeface="Meiryo UI" panose="020B0604030504040204" pitchFamily="50" charset="-128"/>
              </a:rPr>
              <a:t>に解決する力</a:t>
            </a:r>
            <a:r>
              <a:rPr lang="ja-JP" altLang="en-US" dirty="0">
                <a:latin typeface="Meiryo UI" panose="020B0604030504040204" pitchFamily="50" charset="-128"/>
                <a:ea typeface="Meiryo UI" panose="020B0604030504040204" pitchFamily="50" charset="-128"/>
              </a:rPr>
              <a:t>を養う。</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）職業人として必要な豊かな人間性を</a:t>
            </a:r>
            <a:r>
              <a:rPr lang="ja-JP" altLang="en-US" dirty="0" smtClean="0">
                <a:latin typeface="Meiryo UI" panose="020B0604030504040204" pitchFamily="50" charset="-128"/>
                <a:ea typeface="Meiryo UI" panose="020B0604030504040204" pitchFamily="50" charset="-128"/>
              </a:rPr>
              <a:t>育み、より</a:t>
            </a:r>
            <a:r>
              <a:rPr lang="ja-JP" altLang="en-US" dirty="0">
                <a:latin typeface="Meiryo UI" panose="020B0604030504040204" pitchFamily="50" charset="-128"/>
                <a:ea typeface="Meiryo UI" panose="020B0604030504040204" pitchFamily="50" charset="-128"/>
              </a:rPr>
              <a:t>よい社会の構築を目指して</a:t>
            </a:r>
            <a:r>
              <a:rPr lang="ja-JP" altLang="en-US" dirty="0" smtClean="0">
                <a:latin typeface="Meiryo UI" panose="020B0604030504040204" pitchFamily="50" charset="-128"/>
                <a:ea typeface="Meiryo UI" panose="020B0604030504040204" pitchFamily="50" charset="-128"/>
              </a:rPr>
              <a:t>自ら学び、</a:t>
            </a:r>
            <a:r>
              <a:rPr lang="ja-JP" altLang="en-US" u="sng" dirty="0" smtClean="0">
                <a:latin typeface="Meiryo UI" panose="020B0604030504040204" pitchFamily="50" charset="-128"/>
                <a:ea typeface="Meiryo UI" panose="020B0604030504040204" pitchFamily="50" charset="-128"/>
              </a:rPr>
              <a:t>工業</a:t>
            </a:r>
            <a:r>
              <a:rPr lang="ja-JP" altLang="en-US" u="sng" dirty="0">
                <a:latin typeface="Meiryo UI" panose="020B0604030504040204" pitchFamily="50" charset="-128"/>
                <a:ea typeface="Meiryo UI" panose="020B0604030504040204" pitchFamily="50" charset="-128"/>
              </a:rPr>
              <a:t>の発展に主体的</a:t>
            </a:r>
            <a:r>
              <a:rPr lang="ja-JP" altLang="en-US" u="sng" dirty="0" smtClean="0">
                <a:latin typeface="Meiryo UI" panose="020B0604030504040204" pitchFamily="50" charset="-128"/>
                <a:ea typeface="Meiryo UI" panose="020B0604030504040204" pitchFamily="50" charset="-128"/>
              </a:rPr>
              <a:t>かつ</a:t>
            </a:r>
            <a:r>
              <a:rPr lang="en-US" altLang="ja-JP" u="sng" dirty="0" smtClean="0">
                <a:latin typeface="Meiryo UI" panose="020B0604030504040204" pitchFamily="50" charset="-128"/>
                <a:ea typeface="Meiryo UI" panose="020B0604030504040204" pitchFamily="50" charset="-128"/>
              </a:rPr>
              <a:t/>
            </a:r>
            <a:br>
              <a:rPr lang="en-US" altLang="ja-JP" u="sng" dirty="0" smtClean="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　　　　</a:t>
            </a:r>
            <a:r>
              <a:rPr lang="ja-JP" altLang="en-US" u="sng" dirty="0" smtClean="0">
                <a:latin typeface="Meiryo UI" panose="020B0604030504040204" pitchFamily="50" charset="-128"/>
                <a:ea typeface="Meiryo UI" panose="020B0604030504040204" pitchFamily="50" charset="-128"/>
              </a:rPr>
              <a:t>協働的</a:t>
            </a:r>
            <a:r>
              <a:rPr lang="ja-JP" altLang="en-US" u="sng" dirty="0">
                <a:latin typeface="Meiryo UI" panose="020B0604030504040204" pitchFamily="50" charset="-128"/>
                <a:ea typeface="Meiryo UI" panose="020B0604030504040204" pitchFamily="50" charset="-128"/>
              </a:rPr>
              <a:t>に取り組む態度を養う</a:t>
            </a:r>
            <a:r>
              <a:rPr lang="ja-JP" altLang="en-US" dirty="0">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412124" y="4054033"/>
            <a:ext cx="387798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b="1" dirty="0">
                <a:latin typeface="Meiryo UI" panose="020B0604030504040204" pitchFamily="50" charset="-128"/>
                <a:ea typeface="Meiryo UI" panose="020B0604030504040204" pitchFamily="50" charset="-128"/>
              </a:rPr>
              <a:t>高等学校学習指導要領</a:t>
            </a:r>
            <a:r>
              <a:rPr kumimoji="1" lang="ja-JP" altLang="en-US" b="1" dirty="0" smtClean="0">
                <a:latin typeface="Meiryo UI" panose="020B0604030504040204" pitchFamily="50" charset="-128"/>
                <a:ea typeface="Meiryo UI" panose="020B0604030504040204" pitchFamily="50" charset="-128"/>
              </a:rPr>
              <a:t>工業科の目標</a:t>
            </a:r>
            <a:endParaRPr kumimoji="1" lang="ja-JP" altLang="en-US" b="1" dirty="0">
              <a:latin typeface="Meiryo UI" panose="020B0604030504040204" pitchFamily="50" charset="-128"/>
              <a:ea typeface="Meiryo UI" panose="020B0604030504040204" pitchFamily="50" charset="-128"/>
            </a:endParaRPr>
          </a:p>
        </p:txBody>
      </p:sp>
      <p:sp>
        <p:nvSpPr>
          <p:cNvPr id="9" name="正方形/長方形 8"/>
          <p:cNvSpPr/>
          <p:nvPr/>
        </p:nvSpPr>
        <p:spPr>
          <a:xfrm>
            <a:off x="412124" y="2677867"/>
            <a:ext cx="11191740"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600"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工業科においては</a:t>
            </a:r>
            <a:r>
              <a:rPr lang="ja-JP" altLang="en-US" sz="1600" dirty="0" smtClean="0">
                <a:latin typeface="Meiryo UI" panose="020B0604030504040204" pitchFamily="50" charset="-128"/>
                <a:ea typeface="Meiryo UI" panose="020B0604030504040204" pitchFamily="50" charset="-128"/>
              </a:rPr>
              <a:t>、これまでも関連する職業に従事する上で必要な資質・能力を育み、</a:t>
            </a:r>
            <a:r>
              <a:rPr lang="ja-JP" altLang="en-US" sz="1600" b="1" dirty="0" smtClean="0">
                <a:latin typeface="Meiryo UI" panose="020B0604030504040204" pitchFamily="50" charset="-128"/>
                <a:ea typeface="Meiryo UI" panose="020B0604030504040204" pitchFamily="50" charset="-128"/>
              </a:rPr>
              <a:t>社会や産業を支える人材を育成</a:t>
            </a:r>
            <a:r>
              <a:rPr lang="ja-JP" altLang="en-US" sz="1600" dirty="0" smtClean="0">
                <a:latin typeface="Meiryo UI" panose="020B0604030504040204" pitchFamily="50" charset="-128"/>
                <a:ea typeface="Meiryo UI" panose="020B0604030504040204" pitchFamily="50" charset="-128"/>
              </a:rPr>
              <a:t>してきた。</a:t>
            </a:r>
            <a:r>
              <a:rPr lang="ja-JP" altLang="en-US" sz="1600" b="1" dirty="0" smtClean="0">
                <a:latin typeface="Meiryo UI" panose="020B0604030504040204" pitchFamily="50" charset="-128"/>
                <a:ea typeface="Meiryo UI" panose="020B0604030504040204" pitchFamily="50" charset="-128"/>
              </a:rPr>
              <a:t>今回の改訂では</a:t>
            </a:r>
            <a:r>
              <a:rPr lang="ja-JP" altLang="en-US" sz="1600" dirty="0" smtClean="0">
                <a:latin typeface="Meiryo UI" panose="020B0604030504040204" pitchFamily="50" charset="-128"/>
                <a:ea typeface="Meiryo UI" panose="020B0604030504040204" pitchFamily="50" charset="-128"/>
              </a:rPr>
              <a:t>、こうしたことを踏まえ、</a:t>
            </a:r>
            <a:r>
              <a:rPr lang="ja-JP" altLang="en-US" sz="1600" u="sng" dirty="0" smtClean="0">
                <a:latin typeface="Meiryo UI" panose="020B0604030504040204" pitchFamily="50" charset="-128"/>
                <a:ea typeface="Meiryo UI" panose="020B0604030504040204" pitchFamily="50" charset="-128"/>
              </a:rPr>
              <a:t>技術の高度化、安全・安心な社会の構築、環境保全やエネルギーの有効な活用、情報技術の発展、地域や社会の健全で持続的な発展及び産業の国際的な展開</a:t>
            </a:r>
            <a:r>
              <a:rPr lang="ja-JP" altLang="en-US" sz="1600" dirty="0" smtClean="0">
                <a:latin typeface="Meiryo UI" panose="020B0604030504040204" pitchFamily="50" charset="-128"/>
                <a:ea typeface="Meiryo UI" panose="020B0604030504040204" pitchFamily="50" charset="-128"/>
              </a:rPr>
              <a:t>など、</a:t>
            </a:r>
            <a:r>
              <a:rPr lang="ja-JP" altLang="en-US" sz="1600" b="1" dirty="0" smtClean="0">
                <a:latin typeface="Meiryo UI" panose="020B0604030504040204" pitchFamily="50" charset="-128"/>
                <a:ea typeface="Meiryo UI" panose="020B0604030504040204" pitchFamily="50" charset="-128"/>
              </a:rPr>
              <a:t>産業社会を取り巻く状況が大きく変化</a:t>
            </a:r>
            <a:r>
              <a:rPr lang="ja-JP" altLang="en-US" sz="1600" dirty="0" smtClean="0">
                <a:latin typeface="Meiryo UI" panose="020B0604030504040204" pitchFamily="50" charset="-128"/>
                <a:ea typeface="Meiryo UI" panose="020B0604030504040204" pitchFamily="50" charset="-128"/>
              </a:rPr>
              <a:t>する中にあって、必要とされる専門的な知識、技術などが変化するとともに、高度化してきていることから、</a:t>
            </a:r>
            <a:r>
              <a:rPr lang="ja-JP" altLang="en-US" sz="1600" b="1" dirty="0" smtClean="0">
                <a:latin typeface="Meiryo UI" panose="020B0604030504040204" pitchFamily="50" charset="-128"/>
                <a:ea typeface="Meiryo UI" panose="020B0604030504040204" pitchFamily="50" charset="-128"/>
              </a:rPr>
              <a:t>今日的な課題に対応できる資質・能力が求められている</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10" name="下矢印 9"/>
          <p:cNvSpPr/>
          <p:nvPr/>
        </p:nvSpPr>
        <p:spPr>
          <a:xfrm>
            <a:off x="4836017" y="3782312"/>
            <a:ext cx="708338" cy="3106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1004997" y="97839"/>
            <a:ext cx="888642"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11" name="正方形/長方形 10"/>
          <p:cNvSpPr/>
          <p:nvPr/>
        </p:nvSpPr>
        <p:spPr>
          <a:xfrm>
            <a:off x="412123" y="916548"/>
            <a:ext cx="11191741"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600" dirty="0" smtClean="0">
                <a:latin typeface="Meiryo UI" panose="020B0604030504040204" pitchFamily="50" charset="-128"/>
                <a:ea typeface="Meiryo UI" panose="020B0604030504040204" pitchFamily="50" charset="-128"/>
              </a:rPr>
              <a:t>文部科学省では、平成</a:t>
            </a:r>
            <a:r>
              <a:rPr lang="en-US" altLang="ja-JP" sz="1600" dirty="0" smtClean="0">
                <a:latin typeface="Meiryo UI" panose="020B0604030504040204" pitchFamily="50" charset="-128"/>
                <a:ea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rPr>
              <a:t>日に学校教育法施行規則の一部改正と高等学校学習指導要領の</a:t>
            </a:r>
            <a:r>
              <a:rPr lang="ja-JP" altLang="en-US" sz="1600" dirty="0">
                <a:latin typeface="Meiryo UI" panose="020B0604030504040204" pitchFamily="50" charset="-128"/>
                <a:ea typeface="Meiryo UI" panose="020B0604030504040204" pitchFamily="50" charset="-128"/>
              </a:rPr>
              <a:t>改訂</a:t>
            </a:r>
            <a:r>
              <a:rPr lang="ja-JP" altLang="en-US" sz="1600" dirty="0" smtClean="0">
                <a:latin typeface="Meiryo UI" panose="020B0604030504040204" pitchFamily="50" charset="-128"/>
                <a:ea typeface="Meiryo UI" panose="020B0604030504040204" pitchFamily="50" charset="-128"/>
              </a:rPr>
              <a:t>を行った。</a:t>
            </a:r>
            <a:endParaRPr lang="en-US" altLang="ja-JP" sz="1600"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新高等学校学習指導要領等は令和</a:t>
            </a:r>
            <a:r>
              <a:rPr lang="en-US" altLang="ja-JP" sz="1600" b="1" dirty="0" smtClean="0">
                <a:latin typeface="Meiryo UI" panose="020B0604030504040204" pitchFamily="50" charset="-128"/>
                <a:ea typeface="Meiryo UI" panose="020B0604030504040204" pitchFamily="50" charset="-128"/>
              </a:rPr>
              <a:t>4</a:t>
            </a:r>
            <a:r>
              <a:rPr lang="ja-JP" altLang="en-US" sz="1600" b="1" dirty="0" smtClean="0">
                <a:latin typeface="Meiryo UI" panose="020B0604030504040204" pitchFamily="50" charset="-128"/>
                <a:ea typeface="Meiryo UI" panose="020B0604030504040204" pitchFamily="50" charset="-128"/>
              </a:rPr>
              <a:t>年度から年次進行で実施</a:t>
            </a:r>
            <a:r>
              <a:rPr lang="ja-JP" altLang="en-US" sz="1600" dirty="0" smtClean="0">
                <a:latin typeface="Meiryo UI" panose="020B0604030504040204" pitchFamily="50" charset="-128"/>
                <a:ea typeface="Meiryo UI" panose="020B0604030504040204" pitchFamily="50" charset="-128"/>
              </a:rPr>
              <a:t>することとしている。</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一部を平成</a:t>
            </a:r>
            <a:r>
              <a:rPr lang="en-US" altLang="ja-JP" sz="1200" dirty="0" smtClean="0">
                <a:latin typeface="Meiryo UI" panose="020B0604030504040204" pitchFamily="50" charset="-128"/>
                <a:ea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rPr>
              <a:t>年度から先行実施）</a:t>
            </a:r>
            <a:endParaRPr lang="ja-JP" altLang="en-US" sz="1600" dirty="0">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9664789" y="6492875"/>
            <a:ext cx="2228850" cy="365125"/>
          </a:xfrm>
        </p:spPr>
        <p:txBody>
          <a:bodyPr/>
          <a:lstStyle/>
          <a:p>
            <a:fld id="{20607042-D53A-4E69-917E-B6250902E102}" type="slidenum">
              <a:rPr kumimoji="1" lang="ja-JP" altLang="en-US" smtClean="0"/>
              <a:t>55</a:t>
            </a:fld>
            <a:endParaRPr kumimoji="1" lang="ja-JP" altLang="en-US" dirty="0"/>
          </a:p>
        </p:txBody>
      </p:sp>
    </p:spTree>
    <p:extLst>
      <p:ext uri="{BB962C8B-B14F-4D97-AF65-F5344CB8AC3E}">
        <p14:creationId xmlns:p14="http://schemas.microsoft.com/office/powerpoint/2010/main" val="350413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6</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2985113"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２</a:t>
            </a:r>
            <a:r>
              <a:rPr lang="ja-JP" altLang="en-US" b="1" dirty="0" smtClean="0">
                <a:latin typeface="Meiryo UI" panose="020B0604030504040204" pitchFamily="50" charset="-128"/>
                <a:ea typeface="Meiryo UI" panose="020B0604030504040204" pitchFamily="50" charset="-128"/>
              </a:rPr>
              <a:t>ー我が国における産業状況</a:t>
            </a:r>
            <a:endParaRPr lang="ja-JP" altLang="en-US"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1319661" y="1190164"/>
            <a:ext cx="10069997" cy="584775"/>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国内の製造業就業者数</a:t>
            </a:r>
            <a:r>
              <a:rPr lang="ja-JP" altLang="en-US" sz="1600" dirty="0">
                <a:latin typeface="Meiryo UI" panose="020B0604030504040204" pitchFamily="50" charset="-128"/>
                <a:ea typeface="Meiryo UI" panose="020B0604030504040204" pitchFamily="50" charset="-128"/>
              </a:rPr>
              <a:t>については、</a:t>
            </a:r>
            <a:r>
              <a:rPr lang="en-US" altLang="ja-JP" sz="1600" dirty="0">
                <a:latin typeface="Meiryo UI" panose="020B0604030504040204" pitchFamily="50" charset="-128"/>
                <a:ea typeface="Meiryo UI" panose="020B0604030504040204" pitchFamily="50" charset="-128"/>
              </a:rPr>
              <a:t>2002</a:t>
            </a:r>
            <a:r>
              <a:rPr lang="ja-JP" altLang="en-US" sz="1600" dirty="0">
                <a:latin typeface="Meiryo UI" panose="020B0604030504040204" pitchFamily="50" charset="-128"/>
                <a:ea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rPr>
              <a:t>1</a:t>
            </a:r>
            <a:r>
              <a:rPr lang="ja-JP" altLang="en-US" sz="1600" dirty="0" err="1"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202</a:t>
            </a:r>
            <a:r>
              <a:rPr lang="ja-JP" altLang="en-US" sz="1600" dirty="0">
                <a:latin typeface="Meiryo UI" panose="020B0604030504040204" pitchFamily="50" charset="-128"/>
                <a:ea typeface="Meiryo UI" panose="020B0604030504040204" pitchFamily="50" charset="-128"/>
              </a:rPr>
              <a:t>万人から</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rPr>
              <a:t>1</a:t>
            </a:r>
            <a:r>
              <a:rPr lang="ja-JP" altLang="en-US" sz="1600" dirty="0" err="1"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045</a:t>
            </a:r>
            <a:r>
              <a:rPr lang="ja-JP" altLang="en-US" sz="1600" dirty="0">
                <a:latin typeface="Meiryo UI" panose="020B0604030504040204" pitchFamily="50" charset="-128"/>
                <a:ea typeface="Meiryo UI" panose="020B0604030504040204" pitchFamily="50" charset="-128"/>
              </a:rPr>
              <a:t>万人と、</a:t>
            </a:r>
            <a:r>
              <a:rPr lang="ja-JP" altLang="en-US" sz="1600" b="1" dirty="0">
                <a:latin typeface="Meiryo UI" panose="020B0604030504040204" pitchFamily="50" charset="-128"/>
                <a:ea typeface="Meiryo UI" panose="020B0604030504040204" pitchFamily="50" charset="-128"/>
              </a:rPr>
              <a:t>約</a:t>
            </a:r>
            <a:r>
              <a:rPr lang="en-US" altLang="ja-JP" sz="1600" b="1" dirty="0">
                <a:latin typeface="Meiryo UI" panose="020B0604030504040204" pitchFamily="50" charset="-128"/>
                <a:ea typeface="Meiryo UI" panose="020B0604030504040204" pitchFamily="50" charset="-128"/>
              </a:rPr>
              <a:t>20</a:t>
            </a:r>
            <a:r>
              <a:rPr lang="ja-JP" altLang="en-US" sz="1600" b="1" dirty="0">
                <a:latin typeface="Meiryo UI" panose="020B0604030504040204" pitchFamily="50" charset="-128"/>
                <a:ea typeface="Meiryo UI" panose="020B0604030504040204" pitchFamily="50" charset="-128"/>
              </a:rPr>
              <a:t>年間で</a:t>
            </a:r>
            <a:r>
              <a:rPr lang="en-US" altLang="ja-JP" sz="1600" b="1" dirty="0">
                <a:latin typeface="Meiryo UI" panose="020B0604030504040204" pitchFamily="50" charset="-128"/>
                <a:ea typeface="Meiryo UI" panose="020B0604030504040204" pitchFamily="50" charset="-128"/>
              </a:rPr>
              <a:t>157</a:t>
            </a:r>
            <a:r>
              <a:rPr lang="ja-JP" altLang="en-US" sz="1600" b="1" dirty="0" smtClean="0">
                <a:latin typeface="Meiryo UI" panose="020B0604030504040204" pitchFamily="50" charset="-128"/>
                <a:ea typeface="Meiryo UI" panose="020B0604030504040204" pitchFamily="50" charset="-128"/>
              </a:rPr>
              <a:t>万人</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減少</a:t>
            </a:r>
            <a:r>
              <a:rPr lang="ja-JP" altLang="en-US" sz="1600" dirty="0">
                <a:latin typeface="Meiryo UI" panose="020B0604030504040204" pitchFamily="50" charset="-128"/>
                <a:ea typeface="Meiryo UI" panose="020B0604030504040204" pitchFamily="50" charset="-128"/>
              </a:rPr>
              <a:t>し、全産業に</a:t>
            </a:r>
            <a:r>
              <a:rPr lang="ja-JP" altLang="en-US" sz="1600" dirty="0" smtClean="0">
                <a:latin typeface="Meiryo UI" panose="020B0604030504040204" pitchFamily="50" charset="-128"/>
                <a:ea typeface="Meiryo UI" panose="020B0604030504040204" pitchFamily="50" charset="-128"/>
              </a:rPr>
              <a:t>占める</a:t>
            </a:r>
            <a:r>
              <a:rPr lang="ja-JP" altLang="en-US" sz="1600" b="1" dirty="0" smtClean="0">
                <a:latin typeface="Meiryo UI" panose="020B0604030504040204" pitchFamily="50" charset="-128"/>
                <a:ea typeface="Meiryo UI" panose="020B0604030504040204" pitchFamily="50" charset="-128"/>
              </a:rPr>
              <a:t>製造業</a:t>
            </a:r>
            <a:r>
              <a:rPr lang="ja-JP" altLang="en-US" sz="1600" b="1" dirty="0">
                <a:latin typeface="Meiryo UI" panose="020B0604030504040204" pitchFamily="50" charset="-128"/>
                <a:ea typeface="Meiryo UI" panose="020B0604030504040204" pitchFamily="50" charset="-128"/>
              </a:rPr>
              <a:t>就業者の割合も減少傾向</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p:txBody>
      </p:sp>
      <p:sp>
        <p:nvSpPr>
          <p:cNvPr id="18" name="額縁 17"/>
          <p:cNvSpPr/>
          <p:nvPr/>
        </p:nvSpPr>
        <p:spPr>
          <a:xfrm>
            <a:off x="1586206" y="645103"/>
            <a:ext cx="2810981"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我が国の製造業就業者数の推移</a:t>
            </a:r>
            <a:endParaRPr lang="ja-JP" altLang="en-US" sz="1400" b="1" dirty="0">
              <a:solidFill>
                <a:prstClr val="black"/>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2353570" y="1774939"/>
            <a:ext cx="7530145" cy="5052737"/>
          </a:xfrm>
          <a:prstGeom prst="rect">
            <a:avLst/>
          </a:prstGeom>
        </p:spPr>
      </p:pic>
    </p:spTree>
    <p:extLst>
      <p:ext uri="{BB962C8B-B14F-4D97-AF65-F5344CB8AC3E}">
        <p14:creationId xmlns:p14="http://schemas.microsoft.com/office/powerpoint/2010/main" val="627572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7</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2985113"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２</a:t>
            </a:r>
            <a:r>
              <a:rPr lang="ja-JP" altLang="en-US" b="1" dirty="0" smtClean="0">
                <a:latin typeface="Meiryo UI" panose="020B0604030504040204" pitchFamily="50" charset="-128"/>
                <a:ea typeface="Meiryo UI" panose="020B0604030504040204" pitchFamily="50" charset="-128"/>
              </a:rPr>
              <a:t>ー我が国における産業状況</a:t>
            </a:r>
            <a:endParaRPr lang="ja-JP" altLang="en-US"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1319661" y="1190164"/>
            <a:ext cx="10150679" cy="338554"/>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若年</a:t>
            </a:r>
            <a:r>
              <a:rPr lang="ja-JP" altLang="en-US" sz="1600" b="1" dirty="0">
                <a:latin typeface="Meiryo UI" panose="020B0604030504040204" pitchFamily="50" charset="-128"/>
                <a:ea typeface="Meiryo UI" panose="020B0604030504040204" pitchFamily="50" charset="-128"/>
              </a:rPr>
              <a:t>就業者数</a:t>
            </a:r>
            <a:r>
              <a:rPr lang="ja-JP" altLang="en-US" sz="1600" dirty="0">
                <a:latin typeface="Meiryo UI" panose="020B0604030504040204" pitchFamily="50" charset="-128"/>
                <a:ea typeface="Meiryo UI" panose="020B0604030504040204" pitchFamily="50" charset="-128"/>
              </a:rPr>
              <a:t>も、</a:t>
            </a:r>
            <a:r>
              <a:rPr lang="en-US" altLang="ja-JP" sz="1600" dirty="0">
                <a:latin typeface="Meiryo UI" panose="020B0604030504040204" pitchFamily="50" charset="-128"/>
                <a:ea typeface="Meiryo UI" panose="020B0604030504040204" pitchFamily="50" charset="-128"/>
              </a:rPr>
              <a:t>2002</a:t>
            </a:r>
            <a:r>
              <a:rPr lang="ja-JP" altLang="en-US" sz="1600" dirty="0">
                <a:latin typeface="Meiryo UI" panose="020B0604030504040204" pitchFamily="50" charset="-128"/>
                <a:ea typeface="Meiryo UI" panose="020B0604030504040204" pitchFamily="50" charset="-128"/>
              </a:rPr>
              <a:t>年の</a:t>
            </a:r>
            <a:r>
              <a:rPr lang="en-US" altLang="ja-JP" sz="1600" dirty="0">
                <a:latin typeface="Meiryo UI" panose="020B0604030504040204" pitchFamily="50" charset="-128"/>
                <a:ea typeface="Meiryo UI" panose="020B0604030504040204" pitchFamily="50" charset="-128"/>
              </a:rPr>
              <a:t>384</a:t>
            </a:r>
            <a:r>
              <a:rPr lang="ja-JP" altLang="en-US" sz="1600" dirty="0">
                <a:latin typeface="Meiryo UI" panose="020B0604030504040204" pitchFamily="50" charset="-128"/>
                <a:ea typeface="Meiryo UI" panose="020B0604030504040204" pitchFamily="50" charset="-128"/>
              </a:rPr>
              <a:t>万人から</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年の</a:t>
            </a:r>
            <a:r>
              <a:rPr lang="en-US" altLang="ja-JP" sz="1600" dirty="0">
                <a:latin typeface="Meiryo UI" panose="020B0604030504040204" pitchFamily="50" charset="-128"/>
                <a:ea typeface="Meiryo UI" panose="020B0604030504040204" pitchFamily="50" charset="-128"/>
              </a:rPr>
              <a:t>259</a:t>
            </a:r>
            <a:r>
              <a:rPr lang="ja-JP" altLang="en-US" sz="1600" dirty="0">
                <a:latin typeface="Meiryo UI" panose="020B0604030504040204" pitchFamily="50" charset="-128"/>
                <a:ea typeface="Meiryo UI" panose="020B0604030504040204" pitchFamily="50" charset="-128"/>
              </a:rPr>
              <a:t>万人へと、</a:t>
            </a:r>
            <a:r>
              <a:rPr lang="ja-JP" altLang="en-US" sz="1600" b="1" dirty="0">
                <a:latin typeface="Meiryo UI" panose="020B0604030504040204" pitchFamily="50" charset="-128"/>
                <a:ea typeface="Meiryo UI" panose="020B0604030504040204" pitchFamily="50" charset="-128"/>
              </a:rPr>
              <a:t>約</a:t>
            </a:r>
            <a:r>
              <a:rPr lang="en-US" altLang="ja-JP" sz="1600" b="1" dirty="0">
                <a:latin typeface="Meiryo UI" panose="020B0604030504040204" pitchFamily="50" charset="-128"/>
                <a:ea typeface="Meiryo UI" panose="020B0604030504040204" pitchFamily="50" charset="-128"/>
              </a:rPr>
              <a:t>20</a:t>
            </a:r>
            <a:r>
              <a:rPr lang="ja-JP" altLang="en-US" sz="1600" b="1" dirty="0">
                <a:latin typeface="Meiryo UI" panose="020B0604030504040204" pitchFamily="50" charset="-128"/>
                <a:ea typeface="Meiryo UI" panose="020B0604030504040204" pitchFamily="50" charset="-128"/>
              </a:rPr>
              <a:t>年間で</a:t>
            </a:r>
            <a:r>
              <a:rPr lang="en-US" altLang="ja-JP" sz="1600" b="1" dirty="0">
                <a:latin typeface="Meiryo UI" panose="020B0604030504040204" pitchFamily="50" charset="-128"/>
                <a:ea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rPr>
              <a:t>割以上（</a:t>
            </a:r>
            <a:r>
              <a:rPr lang="en-US" altLang="ja-JP" sz="1600" b="1" dirty="0">
                <a:latin typeface="Meiryo UI" panose="020B0604030504040204" pitchFamily="50" charset="-128"/>
                <a:ea typeface="Meiryo UI" panose="020B0604030504040204" pitchFamily="50" charset="-128"/>
              </a:rPr>
              <a:t>125</a:t>
            </a:r>
            <a:r>
              <a:rPr lang="ja-JP" altLang="en-US" sz="1600" b="1" dirty="0">
                <a:latin typeface="Meiryo UI" panose="020B0604030504040204" pitchFamily="50" charset="-128"/>
                <a:ea typeface="Meiryo UI" panose="020B0604030504040204" pitchFamily="50" charset="-128"/>
              </a:rPr>
              <a:t>万人）減少</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18" name="額縁 17"/>
          <p:cNvSpPr/>
          <p:nvPr/>
        </p:nvSpPr>
        <p:spPr>
          <a:xfrm>
            <a:off x="1586206" y="645103"/>
            <a:ext cx="4758323"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rPr>
              <a:t>我が国の製造業における若年就業者（</a:t>
            </a:r>
            <a:r>
              <a:rPr lang="en-US" altLang="ja-JP" sz="1400" b="1" dirty="0">
                <a:solidFill>
                  <a:prstClr val="black"/>
                </a:solidFill>
                <a:latin typeface="Meiryo UI" panose="020B0604030504040204" pitchFamily="50" charset="-128"/>
                <a:ea typeface="Meiryo UI" panose="020B0604030504040204" pitchFamily="50" charset="-128"/>
              </a:rPr>
              <a:t>34 </a:t>
            </a:r>
            <a:r>
              <a:rPr lang="ja-JP" altLang="en-US" sz="1400" b="1" dirty="0">
                <a:solidFill>
                  <a:prstClr val="black"/>
                </a:solidFill>
                <a:latin typeface="Meiryo UI" panose="020B0604030504040204" pitchFamily="50" charset="-128"/>
                <a:ea typeface="Meiryo UI" panose="020B0604030504040204" pitchFamily="50" charset="-128"/>
              </a:rPr>
              <a:t>歳以下）の</a:t>
            </a:r>
            <a:r>
              <a:rPr lang="ja-JP" altLang="en-US" sz="1400" b="1" dirty="0" smtClean="0">
                <a:solidFill>
                  <a:prstClr val="black"/>
                </a:solidFill>
                <a:latin typeface="Meiryo UI" panose="020B0604030504040204" pitchFamily="50" charset="-128"/>
                <a:ea typeface="Meiryo UI" panose="020B0604030504040204" pitchFamily="50" charset="-128"/>
              </a:rPr>
              <a:t>推移</a:t>
            </a:r>
            <a:endParaRPr lang="ja-JP" altLang="en-US" sz="1400" b="1" dirty="0">
              <a:solidFill>
                <a:prstClr val="black"/>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stretch>
            <a:fillRect/>
          </a:stretch>
        </p:blipFill>
        <p:spPr>
          <a:xfrm>
            <a:off x="2475111" y="1592165"/>
            <a:ext cx="7287064" cy="5168958"/>
          </a:xfrm>
          <a:prstGeom prst="rect">
            <a:avLst/>
          </a:prstGeom>
        </p:spPr>
      </p:pic>
    </p:spTree>
    <p:extLst>
      <p:ext uri="{BB962C8B-B14F-4D97-AF65-F5344CB8AC3E}">
        <p14:creationId xmlns:p14="http://schemas.microsoft.com/office/powerpoint/2010/main" val="3427044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8</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6046848"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２</a:t>
            </a:r>
            <a:r>
              <a:rPr lang="ja-JP" altLang="en-US" b="1" dirty="0" smtClean="0">
                <a:latin typeface="Meiryo UI" panose="020B0604030504040204" pitchFamily="50" charset="-128"/>
                <a:ea typeface="Meiryo UI" panose="020B0604030504040204" pitchFamily="50" charset="-128"/>
              </a:rPr>
              <a:t>ー我が国における産業状況</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ものづくりの基盤を支える教育</a:t>
            </a:r>
            <a:r>
              <a:rPr lang="en-US" altLang="ja-JP"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18" name="額縁 17"/>
          <p:cNvSpPr/>
          <p:nvPr/>
        </p:nvSpPr>
        <p:spPr>
          <a:xfrm>
            <a:off x="1586206" y="645103"/>
            <a:ext cx="3268181"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これまでの取組みの検証と今後の方向性</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906240" y="1401550"/>
            <a:ext cx="5083534" cy="5129026"/>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969011" y="1639234"/>
            <a:ext cx="489829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ポスト</a:t>
            </a:r>
            <a:r>
              <a:rPr lang="ja-JP" altLang="en-US" sz="1600" dirty="0">
                <a:latin typeface="Meiryo UI" panose="020B0604030504040204" pitchFamily="50" charset="-128"/>
                <a:ea typeface="Meiryo UI" panose="020B0604030504040204" pitchFamily="50" charset="-128"/>
              </a:rPr>
              <a:t>・コロナを含め今後の社会においては、</a:t>
            </a:r>
            <a:r>
              <a:rPr lang="ja-JP" altLang="en-US" sz="1600" b="1" dirty="0" smtClean="0">
                <a:latin typeface="Meiryo UI" panose="020B0604030504040204" pitchFamily="50" charset="-128"/>
                <a:ea typeface="Meiryo UI" panose="020B0604030504040204" pitchFamily="50" charset="-128"/>
              </a:rPr>
              <a:t>デジタル</a:t>
            </a:r>
            <a:endParaRPr lang="en-US" altLang="ja-JP" sz="1600" b="1" dirty="0" smtClean="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化促進の重要性が益々</a:t>
            </a:r>
            <a:r>
              <a:rPr lang="ja-JP" altLang="en-US" sz="1600" b="1" dirty="0">
                <a:latin typeface="Meiryo UI" panose="020B0604030504040204" pitchFamily="50" charset="-128"/>
                <a:ea typeface="Meiryo UI" panose="020B0604030504040204" pitchFamily="50" charset="-128"/>
              </a:rPr>
              <a:t>増加</a:t>
            </a:r>
            <a:r>
              <a:rPr lang="ja-JP" altLang="en-US" sz="1600" dirty="0">
                <a:latin typeface="Meiryo UI" panose="020B0604030504040204" pitchFamily="50" charset="-128"/>
                <a:ea typeface="Meiryo UI" panose="020B0604030504040204" pitchFamily="50" charset="-128"/>
              </a:rPr>
              <a:t>していくと想定され、</a:t>
            </a:r>
            <a:r>
              <a:rPr lang="ja-JP" altLang="en-US" sz="1600" dirty="0" smtClean="0">
                <a:latin typeface="Meiryo UI" panose="020B0604030504040204" pitchFamily="50" charset="-128"/>
                <a:ea typeface="Meiryo UI" panose="020B0604030504040204" pitchFamily="50" charset="-128"/>
              </a:rPr>
              <a:t>教育</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や科学</a:t>
            </a:r>
            <a:r>
              <a:rPr lang="ja-JP" altLang="en-US" sz="1600" dirty="0">
                <a:latin typeface="Meiryo UI" panose="020B0604030504040204" pitchFamily="50" charset="-128"/>
                <a:ea typeface="Meiryo UI" panose="020B0604030504040204" pitchFamily="50" charset="-128"/>
              </a:rPr>
              <a:t>技術・</a:t>
            </a:r>
            <a:r>
              <a:rPr lang="ja-JP" altLang="en-US" sz="1600" dirty="0" smtClean="0">
                <a:latin typeface="Meiryo UI" panose="020B0604030504040204" pitchFamily="50" charset="-128"/>
                <a:ea typeface="Meiryo UI" panose="020B0604030504040204" pitchFamily="50" charset="-128"/>
              </a:rPr>
              <a:t>イノベーション</a:t>
            </a:r>
            <a:r>
              <a:rPr lang="ja-JP" altLang="en-US" sz="1600" dirty="0">
                <a:latin typeface="Meiryo UI" panose="020B0604030504040204" pitchFamily="50" charset="-128"/>
                <a:ea typeface="Meiryo UI" panose="020B0604030504040204" pitchFamily="50" charset="-128"/>
              </a:rPr>
              <a:t>、文化</a:t>
            </a:r>
            <a:r>
              <a:rPr lang="ja-JP" altLang="en-US" sz="1600" dirty="0" smtClean="0">
                <a:latin typeface="Meiryo UI" panose="020B0604030504040204" pitchFamily="50" charset="-128"/>
                <a:ea typeface="Meiryo UI" panose="020B0604030504040204" pitchFamily="50" charset="-128"/>
              </a:rPr>
              <a:t>芸術、スポーツ</a:t>
            </a:r>
            <a:r>
              <a:rPr lang="ja-JP" altLang="en-US" sz="1600" dirty="0">
                <a:latin typeface="Meiryo UI" panose="020B0604030504040204" pitchFamily="50" charset="-128"/>
                <a:ea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rPr>
              <a:t>各</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分野</a:t>
            </a:r>
            <a:r>
              <a:rPr lang="ja-JP" altLang="en-US" sz="1600" dirty="0">
                <a:latin typeface="Meiryo UI" panose="020B0604030504040204" pitchFamily="50" charset="-128"/>
                <a:ea typeface="Meiryo UI" panose="020B0604030504040204" pitchFamily="50" charset="-128"/>
              </a:rPr>
              <a:t>において、</a:t>
            </a:r>
            <a:r>
              <a:rPr lang="en-US" altLang="ja-JP" sz="1600" b="1" dirty="0">
                <a:latin typeface="Meiryo UI" panose="020B0604030504040204" pitchFamily="50" charset="-128"/>
                <a:ea typeface="Meiryo UI" panose="020B0604030504040204" pitchFamily="50" charset="-128"/>
              </a:rPr>
              <a:t>DX</a:t>
            </a:r>
            <a:r>
              <a:rPr lang="ja-JP" altLang="en-US" sz="1600" b="1" dirty="0">
                <a:latin typeface="Meiryo UI" panose="020B0604030504040204" pitchFamily="50" charset="-128"/>
                <a:ea typeface="Meiryo UI" panose="020B0604030504040204" pitchFamily="50" charset="-128"/>
              </a:rPr>
              <a:t>に</a:t>
            </a:r>
            <a:r>
              <a:rPr lang="ja-JP" altLang="en-US" sz="1600" b="1" dirty="0" smtClean="0">
                <a:latin typeface="Meiryo UI" panose="020B0604030504040204" pitchFamily="50" charset="-128"/>
                <a:ea typeface="Meiryo UI" panose="020B0604030504040204" pitchFamily="50" charset="-128"/>
              </a:rPr>
              <a:t>係る取組みを</a:t>
            </a:r>
            <a:r>
              <a:rPr lang="ja-JP" altLang="en-US" sz="1600" b="1" dirty="0">
                <a:latin typeface="Meiryo UI" panose="020B0604030504040204" pitchFamily="50" charset="-128"/>
                <a:ea typeface="Meiryo UI" panose="020B0604030504040204" pitchFamily="50" charset="-128"/>
              </a:rPr>
              <a:t>早急かつ一体的</a:t>
            </a:r>
            <a:r>
              <a:rPr lang="ja-JP" altLang="en-US" sz="1600" b="1" dirty="0" smtClean="0">
                <a:latin typeface="Meiryo UI" panose="020B0604030504040204" pitchFamily="50" charset="-128"/>
                <a:ea typeface="Meiryo UI" panose="020B0604030504040204" pitchFamily="50" charset="-128"/>
              </a:rPr>
              <a:t>に　</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推進</a:t>
            </a:r>
            <a:r>
              <a:rPr lang="ja-JP" altLang="en-US" sz="1600" dirty="0" smtClean="0">
                <a:latin typeface="Meiryo UI" panose="020B0604030504040204" pitchFamily="50" charset="-128"/>
                <a:ea typeface="Meiryo UI" panose="020B0604030504040204" pitchFamily="50" charset="-128"/>
              </a:rPr>
              <a:t>すること</a:t>
            </a:r>
            <a:r>
              <a:rPr lang="ja-JP" altLang="en-US" sz="1600" dirty="0">
                <a:latin typeface="Meiryo UI" panose="020B0604030504040204" pitchFamily="50" charset="-128"/>
                <a:ea typeface="Meiryo UI" panose="020B0604030504040204" pitchFamily="50" charset="-128"/>
              </a:rPr>
              <a:t>が必要。</a:t>
            </a:r>
          </a:p>
        </p:txBody>
      </p:sp>
      <p:sp>
        <p:nvSpPr>
          <p:cNvPr id="16" name="テキスト ボックス 15"/>
          <p:cNvSpPr txBox="1"/>
          <p:nvPr/>
        </p:nvSpPr>
        <p:spPr>
          <a:xfrm>
            <a:off x="969012" y="3101458"/>
            <a:ext cx="4898289"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ものづくり</a:t>
            </a:r>
            <a:r>
              <a:rPr lang="ja-JP" altLang="en-US" sz="1600" b="1" dirty="0">
                <a:latin typeface="Meiryo UI" panose="020B0604030504040204" pitchFamily="50" charset="-128"/>
                <a:ea typeface="Meiryo UI" panose="020B0604030504040204" pitchFamily="50" charset="-128"/>
              </a:rPr>
              <a:t>の次世代を担う人材を育成するため、</a:t>
            </a:r>
            <a:r>
              <a:rPr lang="ja-JP" altLang="en-US" sz="1600" b="1" dirty="0" smtClean="0">
                <a:latin typeface="Meiryo UI" panose="020B0604030504040204" pitchFamily="50" charset="-128"/>
                <a:ea typeface="Meiryo UI" panose="020B0604030504040204" pitchFamily="50" charset="-128"/>
              </a:rPr>
              <a:t>ものづ</a:t>
            </a:r>
            <a:endParaRPr lang="en-US" altLang="ja-JP" sz="1600" b="1" dirty="0" smtClean="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くり</a:t>
            </a:r>
            <a:r>
              <a:rPr lang="ja-JP" altLang="en-US" sz="1600" b="1" dirty="0">
                <a:latin typeface="Meiryo UI" panose="020B0604030504040204" pitchFamily="50" charset="-128"/>
                <a:ea typeface="Meiryo UI" panose="020B0604030504040204" pitchFamily="50" charset="-128"/>
              </a:rPr>
              <a:t>へ</a:t>
            </a:r>
            <a:r>
              <a:rPr lang="ja-JP" altLang="en-US" sz="1600" b="1" dirty="0" smtClean="0">
                <a:latin typeface="Meiryo UI" panose="020B0604030504040204" pitchFamily="50" charset="-128"/>
                <a:ea typeface="Meiryo UI" panose="020B0604030504040204" pitchFamily="50" charset="-128"/>
              </a:rPr>
              <a:t>の関心</a:t>
            </a:r>
            <a:r>
              <a:rPr lang="ja-JP" altLang="en-US"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素養を</a:t>
            </a:r>
            <a:r>
              <a:rPr lang="ja-JP" altLang="en-US" sz="1600" b="1" dirty="0">
                <a:latin typeface="Meiryo UI" panose="020B0604030504040204" pitchFamily="50" charset="-128"/>
                <a:ea typeface="Meiryo UI" panose="020B0604030504040204" pitchFamily="50" charset="-128"/>
              </a:rPr>
              <a:t>高める小学校、中学校、</a:t>
            </a:r>
            <a:r>
              <a:rPr lang="ja-JP" altLang="en-US" sz="1600" b="1" dirty="0" smtClean="0">
                <a:latin typeface="Meiryo UI" panose="020B0604030504040204" pitchFamily="50" charset="-128"/>
                <a:ea typeface="Meiryo UI" panose="020B0604030504040204" pitchFamily="50" charset="-128"/>
              </a:rPr>
              <a:t>高等学</a:t>
            </a:r>
            <a:endParaRPr lang="en-US" altLang="ja-JP" sz="1600" b="1" dirty="0" smtClean="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校</a:t>
            </a:r>
            <a:r>
              <a:rPr lang="ja-JP" altLang="en-US" sz="1600" b="1" dirty="0">
                <a:latin typeface="Meiryo UI" panose="020B0604030504040204" pitchFamily="50" charset="-128"/>
                <a:ea typeface="Meiryo UI" panose="020B0604030504040204" pitchFamily="50" charset="-128"/>
              </a:rPr>
              <a:t>における</a:t>
            </a:r>
            <a:r>
              <a:rPr lang="ja-JP" altLang="en-US" sz="1600" b="1" dirty="0" smtClean="0">
                <a:latin typeface="Meiryo UI" panose="020B0604030504040204" pitchFamily="50" charset="-128"/>
                <a:ea typeface="Meiryo UI" panose="020B0604030504040204" pitchFamily="50" charset="-128"/>
              </a:rPr>
              <a:t>取組み</a:t>
            </a:r>
            <a:r>
              <a:rPr lang="ja-JP" altLang="en-US" sz="1600" dirty="0" smtClean="0">
                <a:latin typeface="Meiryo UI" panose="020B0604030504040204" pitchFamily="50" charset="-128"/>
                <a:ea typeface="Meiryo UI" panose="020B0604030504040204" pitchFamily="50" charset="-128"/>
              </a:rPr>
              <a:t>や</a:t>
            </a:r>
            <a:r>
              <a:rPr lang="ja-JP" altLang="en-US" sz="1600" dirty="0">
                <a:latin typeface="Meiryo UI" panose="020B0604030504040204" pitchFamily="50" charset="-128"/>
                <a:ea typeface="Meiryo UI" panose="020B0604030504040204" pitchFamily="50" charset="-128"/>
              </a:rPr>
              <a:t>、大学における</a:t>
            </a:r>
            <a:r>
              <a:rPr lang="ja-JP" altLang="en-US" sz="1600" dirty="0" smtClean="0">
                <a:latin typeface="Meiryo UI" panose="020B0604030504040204" pitchFamily="50" charset="-128"/>
                <a:ea typeface="Meiryo UI" panose="020B0604030504040204" pitchFamily="50" charset="-128"/>
              </a:rPr>
              <a:t>工学系教育改革、</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高等</a:t>
            </a:r>
            <a:r>
              <a:rPr lang="ja-JP" altLang="en-US" sz="1600" dirty="0">
                <a:latin typeface="Meiryo UI" panose="020B0604030504040204" pitchFamily="50" charset="-128"/>
                <a:ea typeface="Meiryo UI" panose="020B0604030504040204" pitchFamily="50" charset="-128"/>
              </a:rPr>
              <a:t>専門学校における</a:t>
            </a:r>
            <a:r>
              <a:rPr lang="ja-JP" altLang="en-US" sz="1600" dirty="0" smtClean="0">
                <a:latin typeface="Meiryo UI" panose="020B0604030504040204" pitchFamily="50" charset="-128"/>
                <a:ea typeface="Meiryo UI" panose="020B0604030504040204" pitchFamily="50" charset="-128"/>
              </a:rPr>
              <a:t>人材</a:t>
            </a:r>
            <a:r>
              <a:rPr lang="ja-JP" altLang="en-US" sz="1600" dirty="0">
                <a:latin typeface="Meiryo UI" panose="020B0604030504040204" pitchFamily="50" charset="-128"/>
                <a:ea typeface="Meiryo UI" panose="020B0604030504040204" pitchFamily="50" charset="-128"/>
              </a:rPr>
              <a:t>育成など、</a:t>
            </a:r>
            <a:r>
              <a:rPr lang="ja-JP" altLang="en-US" sz="1600" b="1" dirty="0">
                <a:latin typeface="Meiryo UI" panose="020B0604030504040204" pitchFamily="50" charset="-128"/>
                <a:ea typeface="Meiryo UI" panose="020B0604030504040204" pitchFamily="50" charset="-128"/>
              </a:rPr>
              <a:t>ものづくり</a:t>
            </a:r>
            <a:r>
              <a:rPr lang="ja-JP" altLang="en-US" sz="1600" b="1" dirty="0" smtClean="0">
                <a:latin typeface="Meiryo UI" panose="020B0604030504040204" pitchFamily="50" charset="-128"/>
                <a:ea typeface="Meiryo UI" panose="020B0604030504040204" pitchFamily="50" charset="-128"/>
              </a:rPr>
              <a:t>に関</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する教育を</a:t>
            </a:r>
            <a:r>
              <a:rPr lang="ja-JP" altLang="en-US" sz="1600" b="1" dirty="0">
                <a:latin typeface="Meiryo UI" panose="020B0604030504040204" pitchFamily="50" charset="-128"/>
                <a:ea typeface="Meiryo UI" panose="020B0604030504040204" pitchFamily="50" charset="-128"/>
              </a:rPr>
              <a:t>実施</a:t>
            </a:r>
            <a:r>
              <a:rPr lang="ja-JP" altLang="en-US" sz="1600" dirty="0">
                <a:latin typeface="Meiryo UI" panose="020B0604030504040204" pitchFamily="50" charset="-128"/>
                <a:ea typeface="Meiryo UI" panose="020B0604030504040204" pitchFamily="50" charset="-128"/>
              </a:rPr>
              <a:t>。</a:t>
            </a:r>
          </a:p>
        </p:txBody>
      </p:sp>
      <p:sp>
        <p:nvSpPr>
          <p:cNvPr id="19" name="テキスト ボックス 18"/>
          <p:cNvSpPr txBox="1"/>
          <p:nvPr/>
        </p:nvSpPr>
        <p:spPr>
          <a:xfrm>
            <a:off x="969012" y="4563682"/>
            <a:ext cx="489828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大学</a:t>
            </a:r>
            <a:r>
              <a:rPr lang="ja-JP" altLang="en-US" sz="1600" dirty="0">
                <a:latin typeface="Meiryo UI" panose="020B0604030504040204" pitchFamily="50" charset="-128"/>
                <a:ea typeface="Meiryo UI" panose="020B0604030504040204" pitchFamily="50" charset="-128"/>
              </a:rPr>
              <a:t>における工学関係学科、高等専門学校、</a:t>
            </a:r>
            <a:r>
              <a:rPr lang="ja-JP" altLang="en-US" sz="1600" b="1" dirty="0" smtClean="0">
                <a:latin typeface="Meiryo UI" panose="020B0604030504040204" pitchFamily="50" charset="-128"/>
                <a:ea typeface="Meiryo UI" panose="020B0604030504040204" pitchFamily="50" charset="-128"/>
              </a:rPr>
              <a:t>専門高</a:t>
            </a:r>
            <a:endParaRPr lang="en-US" altLang="ja-JP" sz="1600" b="1" dirty="0" smtClean="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校</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専修学校においては</a:t>
            </a:r>
            <a:r>
              <a:rPr lang="ja-JP" altLang="en-US"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我が国のものづくりを</a:t>
            </a:r>
            <a:r>
              <a:rPr lang="ja-JP" altLang="en-US" sz="1600" b="1" dirty="0" smtClean="0">
                <a:latin typeface="Meiryo UI" panose="020B0604030504040204" pitchFamily="50" charset="-128"/>
                <a:ea typeface="Meiryo UI" panose="020B0604030504040204" pitchFamily="50" charset="-128"/>
              </a:rPr>
              <a:t>支える</a:t>
            </a:r>
            <a:endParaRPr lang="en-US" altLang="ja-JP" sz="1600" b="1" dirty="0" smtClean="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高度</a:t>
            </a:r>
            <a:r>
              <a:rPr lang="ja-JP" altLang="en-US" sz="1600" b="1" dirty="0">
                <a:latin typeface="Meiryo UI" panose="020B0604030504040204" pitchFamily="50" charset="-128"/>
                <a:ea typeface="Meiryo UI" panose="020B0604030504040204" pitchFamily="50" charset="-128"/>
              </a:rPr>
              <a:t>な</a:t>
            </a:r>
            <a:r>
              <a:rPr lang="ja-JP" altLang="en-US" sz="1600" b="1" dirty="0" smtClean="0">
                <a:latin typeface="Meiryo UI" panose="020B0604030504040204" pitchFamily="50" charset="-128"/>
                <a:ea typeface="Meiryo UI" panose="020B0604030504040204" pitchFamily="50" charset="-128"/>
              </a:rPr>
              <a:t>技術者など</a:t>
            </a:r>
            <a:r>
              <a:rPr lang="ja-JP" altLang="en-US" sz="1600" b="1" dirty="0">
                <a:latin typeface="Meiryo UI" panose="020B0604030504040204" pitchFamily="50" charset="-128"/>
                <a:ea typeface="Meiryo UI" panose="020B0604030504040204" pitchFamily="50" charset="-128"/>
              </a:rPr>
              <a:t>を多数</a:t>
            </a:r>
            <a:r>
              <a:rPr lang="ja-JP" altLang="en-US" sz="1600" b="1" dirty="0" smtClean="0">
                <a:latin typeface="Meiryo UI" panose="020B0604030504040204" pitchFamily="50" charset="-128"/>
                <a:ea typeface="Meiryo UI" panose="020B0604030504040204" pitchFamily="50" charset="-128"/>
              </a:rPr>
              <a:t>輩出してきた</a:t>
            </a:r>
            <a:r>
              <a:rPr lang="ja-JP" altLang="en-US" sz="1600" dirty="0" smtClean="0">
                <a:latin typeface="Meiryo UI" panose="020B0604030504040204" pitchFamily="50" charset="-128"/>
                <a:ea typeface="Meiryo UI" panose="020B0604030504040204" pitchFamily="50" charset="-128"/>
              </a:rPr>
              <a:t>ところ</a:t>
            </a:r>
            <a:r>
              <a:rPr lang="ja-JP" altLang="en-US" sz="1600" dirty="0">
                <a:latin typeface="Meiryo UI" panose="020B0604030504040204" pitchFamily="50" charset="-128"/>
                <a:ea typeface="Meiryo UI" panose="020B0604030504040204" pitchFamily="50" charset="-128"/>
              </a:rPr>
              <a:t>。</a:t>
            </a:r>
          </a:p>
        </p:txBody>
      </p:sp>
      <p:sp>
        <p:nvSpPr>
          <p:cNvPr id="23" name="角丸四角形 22"/>
          <p:cNvSpPr/>
          <p:nvPr/>
        </p:nvSpPr>
        <p:spPr>
          <a:xfrm>
            <a:off x="2248156" y="1251154"/>
            <a:ext cx="2340000"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600"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これまでの取組みと課題</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6" name="テキスト ボックス 25"/>
          <p:cNvSpPr txBox="1"/>
          <p:nvPr/>
        </p:nvSpPr>
        <p:spPr>
          <a:xfrm>
            <a:off x="969012" y="5533465"/>
            <a:ext cx="489828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latin typeface="Meiryo UI" panose="020B0604030504040204" pitchFamily="50" charset="-128"/>
                <a:ea typeface="Meiryo UI" panose="020B0604030504040204" pitchFamily="50" charset="-128"/>
              </a:rPr>
              <a:t>● 国内外における情勢変化と新型コロナウイルス</a:t>
            </a:r>
            <a:r>
              <a:rPr lang="ja-JP" altLang="en-US" sz="1600" dirty="0" smtClean="0">
                <a:latin typeface="Meiryo UI" panose="020B0604030504040204" pitchFamily="50" charset="-128"/>
                <a:ea typeface="Meiryo UI" panose="020B0604030504040204" pitchFamily="50" charset="-128"/>
              </a:rPr>
              <a:t>感染症</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の感染拡大</a:t>
            </a:r>
            <a:r>
              <a:rPr lang="ja-JP" altLang="en-US" sz="1600" dirty="0">
                <a:latin typeface="Meiryo UI" panose="020B0604030504040204" pitchFamily="50" charset="-128"/>
                <a:ea typeface="Meiryo UI" panose="020B0604030504040204" pitchFamily="50" charset="-128"/>
              </a:rPr>
              <a:t>の中</a:t>
            </a:r>
            <a:r>
              <a:rPr lang="ja-JP" altLang="en-US" sz="1600" dirty="0" smtClean="0">
                <a:latin typeface="Meiryo UI" panose="020B0604030504040204" pitchFamily="50" charset="-128"/>
                <a:ea typeface="Meiryo UI" panose="020B0604030504040204" pitchFamily="50" charset="-128"/>
              </a:rPr>
              <a:t>、科学</a:t>
            </a:r>
            <a:r>
              <a:rPr lang="ja-JP" altLang="en-US" sz="1600" dirty="0">
                <a:latin typeface="Meiryo UI" panose="020B0604030504040204" pitchFamily="50" charset="-128"/>
                <a:ea typeface="Meiryo UI" panose="020B0604030504040204" pitchFamily="50" charset="-128"/>
              </a:rPr>
              <a:t>技術・イノベーション政策を</a:t>
            </a:r>
            <a:r>
              <a:rPr lang="ja-JP" altLang="en-US" sz="1600" dirty="0" smtClean="0">
                <a:latin typeface="Meiryo UI" panose="020B0604030504040204" pitchFamily="50" charset="-128"/>
                <a:ea typeface="Meiryo UI" panose="020B0604030504040204" pitchFamily="50" charset="-128"/>
              </a:rPr>
              <a:t>進</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rPr>
              <a:t>める</a:t>
            </a:r>
            <a:r>
              <a:rPr lang="ja-JP" altLang="en-US" sz="1600" dirty="0">
                <a:latin typeface="Meiryo UI" panose="020B0604030504040204" pitchFamily="50" charset="-128"/>
                <a:ea typeface="Meiryo UI" panose="020B0604030504040204" pitchFamily="50" charset="-128"/>
              </a:rPr>
              <a:t>上で、</a:t>
            </a:r>
            <a:r>
              <a:rPr lang="ja-JP" altLang="en-US" sz="1600" dirty="0" smtClean="0">
                <a:latin typeface="Meiryo UI" panose="020B0604030504040204" pitchFamily="50" charset="-128"/>
                <a:ea typeface="Meiryo UI" panose="020B0604030504040204" pitchFamily="50" charset="-128"/>
              </a:rPr>
              <a:t>研究環境</a:t>
            </a:r>
            <a:r>
              <a:rPr lang="ja-JP" altLang="en-US" sz="1600" dirty="0">
                <a:latin typeface="Meiryo UI" panose="020B0604030504040204" pitchFamily="50" charset="-128"/>
                <a:ea typeface="Meiryo UI" panose="020B0604030504040204" pitchFamily="50" charset="-128"/>
              </a:rPr>
              <a:t>等のデジタル化</a:t>
            </a:r>
            <a:r>
              <a:rPr lang="ja-JP" altLang="en-US" sz="1600" dirty="0" smtClean="0">
                <a:latin typeface="Meiryo UI" panose="020B0604030504040204" pitchFamily="50" charset="-128"/>
                <a:ea typeface="Meiryo UI" panose="020B0604030504040204" pitchFamily="50" charset="-128"/>
              </a:rPr>
              <a:t>が課題</a:t>
            </a:r>
            <a:r>
              <a:rPr lang="ja-JP" altLang="en-US" sz="1600" dirty="0">
                <a:latin typeface="Meiryo UI" panose="020B0604030504040204" pitchFamily="50" charset="-128"/>
                <a:ea typeface="Meiryo UI" panose="020B0604030504040204" pitchFamily="50" charset="-128"/>
              </a:rPr>
              <a:t>。</a:t>
            </a:r>
          </a:p>
        </p:txBody>
      </p:sp>
      <p:sp>
        <p:nvSpPr>
          <p:cNvPr id="27" name="正方形/長方形 26"/>
          <p:cNvSpPr/>
          <p:nvPr/>
        </p:nvSpPr>
        <p:spPr>
          <a:xfrm>
            <a:off x="6082397" y="1401550"/>
            <a:ext cx="5083534" cy="5129026"/>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175019" y="1650748"/>
            <a:ext cx="489829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latin typeface="Meiryo UI" panose="020B0604030504040204" pitchFamily="50" charset="-128"/>
                <a:ea typeface="Meiryo UI" panose="020B0604030504040204" pitchFamily="50" charset="-128"/>
              </a:rPr>
              <a:t>● 「文部科学省におけるデジタル化推進プラン」に</a:t>
            </a:r>
            <a:r>
              <a:rPr lang="ja-JP" altLang="en-US" sz="1600" dirty="0" smtClean="0">
                <a:latin typeface="Meiryo UI" panose="020B0604030504040204" pitchFamily="50" charset="-128"/>
                <a:ea typeface="Meiryo UI" panose="020B0604030504040204" pitchFamily="50" charset="-128"/>
              </a:rPr>
              <a:t>基づき、</a:t>
            </a:r>
            <a:endParaRPr lang="en-US" altLang="ja-JP" sz="1600" dirty="0" smtClean="0">
              <a:latin typeface="Meiryo UI" panose="020B0604030504040204" pitchFamily="50" charset="-128"/>
              <a:ea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GIGA</a:t>
            </a:r>
            <a:r>
              <a:rPr lang="ja-JP" altLang="en-US" sz="1600" b="1" dirty="0" smtClean="0">
                <a:latin typeface="Meiryo UI" panose="020B0604030504040204" pitchFamily="50" charset="-128"/>
                <a:ea typeface="Meiryo UI" panose="020B0604030504040204" pitchFamily="50" charset="-128"/>
              </a:rPr>
              <a:t>スクール構想による</a:t>
            </a:r>
            <a:r>
              <a:rPr lang="en-US" altLang="ja-JP" sz="1600" b="1" dirty="0" smtClean="0">
                <a:latin typeface="Meiryo UI" panose="020B0604030504040204" pitchFamily="50" charset="-128"/>
                <a:ea typeface="Meiryo UI" panose="020B0604030504040204" pitchFamily="50" charset="-128"/>
              </a:rPr>
              <a:t>1</a:t>
            </a:r>
            <a:r>
              <a:rPr lang="ja-JP" altLang="en-US" sz="1600" b="1" dirty="0" smtClean="0">
                <a:latin typeface="Meiryo UI" panose="020B0604030504040204" pitchFamily="50" charset="-128"/>
                <a:ea typeface="Meiryo UI" panose="020B0604030504040204" pitchFamily="50" charset="-128"/>
              </a:rPr>
              <a:t>人</a:t>
            </a:r>
            <a:r>
              <a:rPr lang="en-US" altLang="ja-JP" sz="1600" b="1" dirty="0" smtClean="0">
                <a:latin typeface="Meiryo UI" panose="020B0604030504040204" pitchFamily="50" charset="-128"/>
                <a:ea typeface="Meiryo UI" panose="020B0604030504040204" pitchFamily="50" charset="-128"/>
              </a:rPr>
              <a:t>1</a:t>
            </a:r>
            <a:r>
              <a:rPr lang="ja-JP" altLang="en-US" sz="1600" b="1" dirty="0" smtClean="0">
                <a:latin typeface="Meiryo UI" panose="020B0604030504040204" pitchFamily="50" charset="-128"/>
                <a:ea typeface="Meiryo UI" panose="020B0604030504040204" pitchFamily="50" charset="-128"/>
              </a:rPr>
              <a:t>台端末の活用</a:t>
            </a:r>
            <a:r>
              <a:rPr lang="ja-JP" altLang="en-US" sz="1600" dirty="0" smtClean="0">
                <a:latin typeface="Meiryo UI" panose="020B0604030504040204" pitchFamily="50" charset="-128"/>
                <a:ea typeface="Meiryo UI" panose="020B0604030504040204" pitchFamily="50" charset="-128"/>
              </a:rPr>
              <a:t>を始め</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と</a:t>
            </a:r>
            <a:r>
              <a:rPr lang="ja-JP" altLang="en-US" sz="1600" dirty="0">
                <a:latin typeface="Meiryo UI" panose="020B0604030504040204" pitchFamily="50" charset="-128"/>
                <a:ea typeface="Meiryo UI" panose="020B0604030504040204" pitchFamily="50" charset="-128"/>
              </a:rPr>
              <a:t>した学校教育の充実など教育に</a:t>
            </a:r>
            <a:r>
              <a:rPr lang="ja-JP" altLang="en-US" sz="1600" dirty="0" smtClean="0">
                <a:latin typeface="Meiryo UI" panose="020B0604030504040204" pitchFamily="50" charset="-128"/>
                <a:ea typeface="Meiryo UI" panose="020B0604030504040204" pitchFamily="50" charset="-128"/>
              </a:rPr>
              <a:t>おけるデジタル化や、</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デジタル</a:t>
            </a:r>
            <a:r>
              <a:rPr lang="ja-JP" altLang="en-US" sz="1600" dirty="0">
                <a:latin typeface="Meiryo UI" panose="020B0604030504040204" pitchFamily="50" charset="-128"/>
                <a:ea typeface="Meiryo UI" panose="020B0604030504040204" pitchFamily="50" charset="-128"/>
              </a:rPr>
              <a:t>社会の早期実現に向けた研究開発、</a:t>
            </a:r>
            <a:r>
              <a:rPr lang="ja-JP" altLang="en-US" sz="1600" dirty="0" smtClean="0">
                <a:latin typeface="Meiryo UI" panose="020B0604030504040204" pitchFamily="50" charset="-128"/>
                <a:ea typeface="Meiryo UI" panose="020B0604030504040204" pitchFamily="50" charset="-128"/>
              </a:rPr>
              <a:t>文化芸</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術</a:t>
            </a:r>
            <a:r>
              <a:rPr lang="ja-JP" altLang="en-US" sz="1600" dirty="0">
                <a:latin typeface="Meiryo UI" panose="020B0604030504040204" pitchFamily="50" charset="-128"/>
                <a:ea typeface="Meiryo UI" panose="020B0604030504040204" pitchFamily="50" charset="-128"/>
              </a:rPr>
              <a:t>分野における</a:t>
            </a:r>
            <a:r>
              <a:rPr lang="en-US" altLang="ja-JP" sz="1600" dirty="0">
                <a:latin typeface="Meiryo UI" panose="020B0604030504040204" pitchFamily="50" charset="-128"/>
                <a:ea typeface="Meiryo UI" panose="020B0604030504040204" pitchFamily="50" charset="-128"/>
              </a:rPr>
              <a:t>DX</a:t>
            </a:r>
            <a:r>
              <a:rPr lang="ja-JP" altLang="en-US" sz="1600" dirty="0">
                <a:latin typeface="Meiryo UI" panose="020B0604030504040204" pitchFamily="50" charset="-128"/>
                <a:ea typeface="Meiryo UI" panose="020B0604030504040204" pitchFamily="50" charset="-128"/>
              </a:rPr>
              <a:t>化の</a:t>
            </a:r>
            <a:r>
              <a:rPr lang="ja-JP" altLang="en-US" sz="1600" dirty="0" smtClean="0">
                <a:latin typeface="Meiryo UI" panose="020B0604030504040204" pitchFamily="50" charset="-128"/>
                <a:ea typeface="Meiryo UI" panose="020B0604030504040204" pitchFamily="50" charset="-128"/>
              </a:rPr>
              <a:t>取組み等</a:t>
            </a:r>
            <a:r>
              <a:rPr lang="ja-JP" altLang="en-US" sz="1600" dirty="0">
                <a:latin typeface="Meiryo UI" panose="020B0604030504040204" pitchFamily="50" charset="-128"/>
                <a:ea typeface="Meiryo UI" panose="020B0604030504040204" pitchFamily="50" charset="-128"/>
              </a:rPr>
              <a:t>を進める。</a:t>
            </a:r>
          </a:p>
        </p:txBody>
      </p:sp>
      <p:sp>
        <p:nvSpPr>
          <p:cNvPr id="29" name="テキスト ボックス 28"/>
          <p:cNvSpPr txBox="1"/>
          <p:nvPr/>
        </p:nvSpPr>
        <p:spPr>
          <a:xfrm>
            <a:off x="6175020" y="3195780"/>
            <a:ext cx="4898289"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引き続き</a:t>
            </a:r>
            <a:r>
              <a:rPr lang="ja-JP" altLang="en-US"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小・中・高等学校の各教科における特色</a:t>
            </a:r>
            <a:r>
              <a:rPr lang="ja-JP" altLang="en-US" sz="1600" b="1" dirty="0" err="1" smtClean="0">
                <a:latin typeface="Meiryo UI" panose="020B0604030504040204" pitchFamily="50" charset="-128"/>
                <a:ea typeface="Meiryo UI" panose="020B0604030504040204" pitchFamily="50" charset="-128"/>
              </a:rPr>
              <a:t>あ</a:t>
            </a:r>
            <a:endParaRPr lang="en-US" altLang="ja-JP" sz="1600" b="1" dirty="0" smtClean="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る取組み</a:t>
            </a:r>
            <a:r>
              <a:rPr lang="ja-JP" altLang="en-US" sz="1600" dirty="0" smtClean="0">
                <a:latin typeface="Meiryo UI" panose="020B0604030504040204" pitchFamily="50" charset="-128"/>
                <a:ea typeface="Meiryo UI" panose="020B0604030504040204" pitchFamily="50" charset="-128"/>
              </a:rPr>
              <a:t>や</a:t>
            </a:r>
            <a:r>
              <a:rPr lang="ja-JP" altLang="en-US" sz="1600" dirty="0">
                <a:latin typeface="Meiryo UI" panose="020B0604030504040204" pitchFamily="50" charset="-128"/>
                <a:ea typeface="Meiryo UI" panose="020B0604030504040204" pitchFamily="50" charset="-128"/>
              </a:rPr>
              <a:t>、大学、高等専門学校、専門高校、</a:t>
            </a:r>
            <a:r>
              <a:rPr lang="ja-JP" altLang="en-US" sz="1600" dirty="0" smtClean="0">
                <a:latin typeface="Meiryo UI" panose="020B0604030504040204" pitchFamily="50" charset="-128"/>
                <a:ea typeface="Meiryo UI" panose="020B0604030504040204" pitchFamily="50" charset="-128"/>
              </a:rPr>
              <a:t>専修</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学校</a:t>
            </a:r>
            <a:r>
              <a:rPr lang="ja-JP" altLang="en-US" sz="1600" dirty="0">
                <a:latin typeface="Meiryo UI" panose="020B0604030504040204" pitchFamily="50" charset="-128"/>
                <a:ea typeface="Meiryo UI" panose="020B0604030504040204" pitchFamily="50" charset="-128"/>
              </a:rPr>
              <a:t>等における</a:t>
            </a:r>
            <a:r>
              <a:rPr lang="ja-JP" altLang="en-US" sz="1600" b="1" dirty="0">
                <a:latin typeface="Meiryo UI" panose="020B0604030504040204" pitchFamily="50" charset="-128"/>
                <a:ea typeface="Meiryo UI" panose="020B0604030504040204" pitchFamily="50" charset="-128"/>
              </a:rPr>
              <a:t>ものづくり人材を育成する</a:t>
            </a:r>
            <a:r>
              <a:rPr lang="ja-JP" altLang="en-US" sz="1600" b="1" dirty="0" smtClean="0">
                <a:latin typeface="Meiryo UI" panose="020B0604030504040204" pitchFamily="50" charset="-128"/>
                <a:ea typeface="Meiryo UI" panose="020B0604030504040204" pitchFamily="50" charset="-128"/>
              </a:rPr>
              <a:t>取組みを一</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層充実</a:t>
            </a:r>
            <a:r>
              <a:rPr lang="ja-JP" altLang="en-US" sz="1600" dirty="0">
                <a:latin typeface="Meiryo UI" panose="020B0604030504040204" pitchFamily="50" charset="-128"/>
                <a:ea typeface="Meiryo UI" panose="020B0604030504040204" pitchFamily="50" charset="-128"/>
              </a:rPr>
              <a:t>。</a:t>
            </a:r>
          </a:p>
        </p:txBody>
      </p:sp>
      <p:sp>
        <p:nvSpPr>
          <p:cNvPr id="30" name="テキスト ボックス 29"/>
          <p:cNvSpPr txBox="1"/>
          <p:nvPr/>
        </p:nvSpPr>
        <p:spPr>
          <a:xfrm>
            <a:off x="6175020" y="4494591"/>
            <a:ext cx="4898288"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人生</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年時代に対応するため、社会人向け</a:t>
            </a:r>
            <a:r>
              <a:rPr lang="ja-JP" altLang="en-US" sz="1600" dirty="0" smtClean="0">
                <a:latin typeface="Meiryo UI" panose="020B0604030504040204" pitchFamily="50" charset="-128"/>
                <a:ea typeface="Meiryo UI" panose="020B0604030504040204" pitchFamily="50" charset="-128"/>
              </a:rPr>
              <a:t>の教育</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プログラム</a:t>
            </a:r>
            <a:r>
              <a:rPr lang="ja-JP" altLang="en-US" sz="1600" dirty="0">
                <a:latin typeface="Meiryo UI" panose="020B0604030504040204" pitchFamily="50" charset="-128"/>
                <a:ea typeface="Meiryo UI" panose="020B0604030504040204" pitchFamily="50" charset="-128"/>
              </a:rPr>
              <a:t>の充実や学習環境の整備に取り組む。</a:t>
            </a:r>
          </a:p>
        </p:txBody>
      </p:sp>
      <p:sp>
        <p:nvSpPr>
          <p:cNvPr id="31" name="角丸四角形 30"/>
          <p:cNvSpPr/>
          <p:nvPr/>
        </p:nvSpPr>
        <p:spPr>
          <a:xfrm>
            <a:off x="7424313" y="1251154"/>
            <a:ext cx="2340000"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600"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今後の方向性</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2" name="テキスト ボックス 31"/>
          <p:cNvSpPr txBox="1"/>
          <p:nvPr/>
        </p:nvSpPr>
        <p:spPr>
          <a:xfrm>
            <a:off x="6175020" y="5300958"/>
            <a:ext cx="4898288"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Society 5.0</a:t>
            </a:r>
            <a:r>
              <a:rPr lang="ja-JP" altLang="en-US" sz="1600" dirty="0">
                <a:latin typeface="Meiryo UI" panose="020B0604030504040204" pitchFamily="50" charset="-128"/>
                <a:ea typeface="Meiryo UI" panose="020B0604030504040204" pitchFamily="50" charset="-128"/>
              </a:rPr>
              <a:t>の実現に向け、科学技術・イノベーショ</a:t>
            </a: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ン</a:t>
            </a:r>
            <a:r>
              <a:rPr lang="ja-JP" altLang="en-US" sz="1600" dirty="0">
                <a:latin typeface="Meiryo UI" panose="020B0604030504040204" pitchFamily="50" charset="-128"/>
                <a:ea typeface="Meiryo UI" panose="020B0604030504040204" pitchFamily="50" charset="-128"/>
              </a:rPr>
              <a:t>基本計画に基づき、総合知やエビデンスを活用</a:t>
            </a:r>
            <a:r>
              <a:rPr lang="ja-JP" altLang="en-US" sz="1600" dirty="0" smtClean="0">
                <a:latin typeface="Meiryo UI" panose="020B0604030504040204" pitchFamily="50" charset="-128"/>
                <a:ea typeface="Meiryo UI" panose="020B0604030504040204" pitchFamily="50" charset="-128"/>
              </a:rPr>
              <a:t>しつ</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つ</a:t>
            </a:r>
            <a:r>
              <a:rPr lang="ja-JP" altLang="en-US" sz="1600" dirty="0">
                <a:latin typeface="Meiryo UI" panose="020B0604030504040204" pitchFamily="50" charset="-128"/>
                <a:ea typeface="Meiryo UI" panose="020B0604030504040204" pitchFamily="50" charset="-128"/>
              </a:rPr>
              <a:t>、バックキャストにより政策を立案し、イノベーション</a:t>
            </a:r>
            <a:r>
              <a:rPr lang="ja-JP" altLang="en-US" sz="1600" dirty="0" smtClean="0">
                <a:latin typeface="Meiryo UI" panose="020B0604030504040204" pitchFamily="50" charset="-128"/>
                <a:ea typeface="Meiryo UI" panose="020B0604030504040204" pitchFamily="50" charset="-128"/>
              </a:rPr>
              <a:t>の</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創出</a:t>
            </a:r>
            <a:r>
              <a:rPr lang="ja-JP" altLang="en-US" sz="1600" dirty="0">
                <a:latin typeface="Meiryo UI" panose="020B0604030504040204" pitchFamily="50" charset="-128"/>
                <a:ea typeface="Meiryo UI" panose="020B0604030504040204" pitchFamily="50" charset="-128"/>
              </a:rPr>
              <a:t>を図る。</a:t>
            </a:r>
          </a:p>
        </p:txBody>
      </p:sp>
      <p:sp>
        <p:nvSpPr>
          <p:cNvPr id="20" name="テキスト ボックス 19"/>
          <p:cNvSpPr txBox="1"/>
          <p:nvPr/>
        </p:nvSpPr>
        <p:spPr>
          <a:xfrm>
            <a:off x="6736976" y="6574638"/>
            <a:ext cx="5130551" cy="276999"/>
          </a:xfrm>
          <a:prstGeom prst="rect">
            <a:avLst/>
          </a:prstGeom>
          <a:noFill/>
        </p:spPr>
        <p:txBody>
          <a:bodyPr wrap="square" rtlCol="0">
            <a:spAutoFit/>
          </a:bodyPr>
          <a:lstStyle/>
          <a:p>
            <a:pPr algn="r"/>
            <a:r>
              <a:rPr lang="ja-JP" altLang="en-US" sz="1200" dirty="0" smtClean="0">
                <a:solidFill>
                  <a:prstClr val="black"/>
                </a:solidFill>
                <a:latin typeface="Meiryo UI" panose="020B0604030504040204" pitchFamily="50" charset="-128"/>
                <a:ea typeface="Meiryo UI" panose="020B0604030504040204" pitchFamily="50" charset="-128"/>
              </a:rPr>
              <a:t>（出典）経済産業省・厚生労働省・文部科学省「</a:t>
            </a:r>
            <a:r>
              <a:rPr lang="en-US" altLang="ja-JP" sz="1200" dirty="0" smtClean="0">
                <a:solidFill>
                  <a:prstClr val="black"/>
                </a:solidFill>
                <a:latin typeface="Meiryo UI" panose="020B0604030504040204" pitchFamily="50" charset="-128"/>
                <a:ea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rPr>
              <a:t>年版ものづくり白書」</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4330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9</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6046848"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２</a:t>
            </a:r>
            <a:r>
              <a:rPr lang="ja-JP" altLang="en-US" b="1" dirty="0" smtClean="0">
                <a:latin typeface="Meiryo UI" panose="020B0604030504040204" pitchFamily="50" charset="-128"/>
                <a:ea typeface="Meiryo UI" panose="020B0604030504040204" pitchFamily="50" charset="-128"/>
              </a:rPr>
              <a:t>ー我が国における産業状況</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ものづくりの基盤を支える教育</a:t>
            </a:r>
            <a:r>
              <a:rPr lang="en-US" altLang="ja-JP"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18" name="額縁 17"/>
          <p:cNvSpPr/>
          <p:nvPr/>
        </p:nvSpPr>
        <p:spPr>
          <a:xfrm>
            <a:off x="1586207" y="645103"/>
            <a:ext cx="3160606"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rPr>
              <a:t>各学校</a:t>
            </a:r>
            <a:r>
              <a:rPr lang="ja-JP" altLang="en-US" sz="1400" b="1" dirty="0" smtClean="0">
                <a:solidFill>
                  <a:prstClr val="black"/>
                </a:solidFill>
                <a:latin typeface="Meiryo UI" panose="020B0604030504040204" pitchFamily="50" charset="-128"/>
                <a:ea typeface="Meiryo UI" panose="020B0604030504040204" pitchFamily="50" charset="-128"/>
              </a:rPr>
              <a:t>段階における特色ある取組み</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0" name="テキスト ボックス 2"/>
          <p:cNvSpPr txBox="1">
            <a:spLocks noChangeArrowheads="1"/>
          </p:cNvSpPr>
          <p:nvPr/>
        </p:nvSpPr>
        <p:spPr bwMode="auto">
          <a:xfrm>
            <a:off x="565007" y="1342364"/>
            <a:ext cx="11107271" cy="156966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 我が国</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の競争力を支える</a:t>
            </a: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ものづくりの次世代を担う人材を育成</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するため、</a:t>
            </a: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ものづくりへの関心・素養</a:t>
            </a:r>
            <a:r>
              <a:rPr kumimoji="0"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を高める</a:t>
            </a: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小学校、中学校、</a:t>
            </a:r>
            <a:r>
              <a:rPr kumimoji="0"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高等</a:t>
            </a:r>
            <a:endParaRPr kumimoji="0" lang="en-US" altLang="ja-JP" sz="1600" b="1" dirty="0" smtClean="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　学校</a:t>
            </a: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における</a:t>
            </a:r>
            <a:r>
              <a:rPr kumimoji="0"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特色ある取組みの</a:t>
            </a: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実施</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や、大学における工学系教育</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改革</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、高等専門学校における人材育成など、</a:t>
            </a: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ものづくりに</a:t>
            </a:r>
            <a:r>
              <a:rPr kumimoji="0"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関する</a:t>
            </a:r>
            <a:endParaRPr kumimoji="0" lang="en-US" altLang="ja-JP" sz="1600" b="1" dirty="0" smtClean="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　教育の一層</a:t>
            </a: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の充実が必要</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p>
          <a:p>
            <a:pPr lvl="0" eaLnBrk="0" fontAlgn="base" hangingPunct="0">
              <a:spcBef>
                <a:spcPct val="0"/>
              </a:spcBef>
              <a:spcAft>
                <a:spcPct val="0"/>
              </a:spcAft>
            </a:pP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 大学</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における工学関係学科、高等専門学校、</a:t>
            </a: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専門高校（工業に関する学科）</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、専修学校に</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おいて</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は、</a:t>
            </a: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我が国のものづくりを</a:t>
            </a:r>
            <a:r>
              <a:rPr kumimoji="0"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支え</a:t>
            </a:r>
            <a:endParaRPr kumimoji="0" lang="en-US" altLang="ja-JP" sz="1600" b="1" dirty="0" smtClean="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b="1" dirty="0" err="1" smtClean="0">
                <a:latin typeface="Meiryo UI" panose="020B0604030504040204" pitchFamily="50" charset="-128"/>
                <a:ea typeface="Meiryo UI" panose="020B0604030504040204" pitchFamily="50" charset="-128"/>
                <a:cs typeface="Times New Roman" panose="02020603050405020304" pitchFamily="18" charset="0"/>
              </a:rPr>
              <a:t>る</a:t>
            </a:r>
            <a:r>
              <a:rPr kumimoji="0"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高度</a:t>
            </a: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な</a:t>
            </a:r>
            <a:r>
              <a:rPr kumimoji="0"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技術者</a:t>
            </a: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など</a:t>
            </a:r>
            <a:r>
              <a:rPr kumimoji="0"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を多数輩出</a:t>
            </a: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している</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p>
        </p:txBody>
      </p:sp>
      <p:sp>
        <p:nvSpPr>
          <p:cNvPr id="22" name="テキスト ボックス 21"/>
          <p:cNvSpPr txBox="1"/>
          <p:nvPr/>
        </p:nvSpPr>
        <p:spPr>
          <a:xfrm>
            <a:off x="836596" y="3684559"/>
            <a:ext cx="10518807" cy="2554545"/>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ものづくり</a:t>
            </a:r>
            <a:r>
              <a:rPr lang="ja-JP" altLang="en-US" sz="1600" b="1" dirty="0">
                <a:latin typeface="Meiryo UI" panose="020B0604030504040204" pitchFamily="50" charset="-128"/>
                <a:ea typeface="Meiryo UI" panose="020B0604030504040204" pitchFamily="50" charset="-128"/>
              </a:rPr>
              <a:t>に関係する教科を中心に各教科の特質を踏まえた教育</a:t>
            </a:r>
            <a:r>
              <a:rPr lang="ja-JP" altLang="en-US" sz="1600" dirty="0">
                <a:latin typeface="Meiryo UI" panose="020B0604030504040204" pitchFamily="50" charset="-128"/>
                <a:ea typeface="Meiryo UI" panose="020B0604030504040204" pitchFamily="50" charset="-128"/>
              </a:rPr>
              <a:t>を行う</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endParaRPr lang="ja-JP" altLang="en-US" sz="1600" dirty="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小学校</a:t>
            </a:r>
            <a:r>
              <a:rPr lang="ja-JP" altLang="en-US" sz="1600" dirty="0">
                <a:latin typeface="Meiryo UI" panose="020B0604030504040204" pitchFamily="50" charset="-128"/>
                <a:ea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rPr>
              <a:t>「図画工作」</a:t>
            </a:r>
            <a:r>
              <a:rPr lang="ja-JP" altLang="en-US" sz="1600" dirty="0">
                <a:latin typeface="Meiryo UI" panose="020B0604030504040204" pitchFamily="50" charset="-128"/>
                <a:ea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手</a:t>
            </a:r>
            <a:r>
              <a:rPr lang="ja-JP" altLang="en-US" sz="1600" b="1" dirty="0">
                <a:latin typeface="Meiryo UI" panose="020B0604030504040204" pitchFamily="50" charset="-128"/>
                <a:ea typeface="Meiryo UI" panose="020B0604030504040204" pitchFamily="50" charset="-128"/>
              </a:rPr>
              <a:t>や体全体の感覚などを働かせ、材料や用具を使い、創造的に</a:t>
            </a:r>
            <a:r>
              <a:rPr lang="ja-JP" altLang="en-US" sz="1600" b="1" dirty="0" smtClean="0">
                <a:latin typeface="Meiryo UI" panose="020B0604030504040204" pitchFamily="50" charset="-128"/>
                <a:ea typeface="Meiryo UI" panose="020B0604030504040204" pitchFamily="50" charset="-128"/>
              </a:rPr>
              <a:t>つくったり</a:t>
            </a:r>
            <a:r>
              <a:rPr lang="ja-JP" altLang="en-US" sz="1600" b="1" dirty="0">
                <a:latin typeface="Meiryo UI" panose="020B0604030504040204" pitchFamily="50" charset="-128"/>
                <a:ea typeface="Meiryo UI" panose="020B0604030504040204" pitchFamily="50" charset="-128"/>
              </a:rPr>
              <a:t>表したりする</a:t>
            </a:r>
            <a:r>
              <a:rPr lang="ja-JP" altLang="en-US" sz="1600" dirty="0">
                <a:latin typeface="Meiryo UI" panose="020B0604030504040204" pitchFamily="50" charset="-128"/>
                <a:ea typeface="Meiryo UI" panose="020B0604030504040204" pitchFamily="50" charset="-128"/>
              </a:rPr>
              <a:t>こと</a:t>
            </a:r>
            <a:r>
              <a:rPr lang="ja-JP" altLang="en-US" sz="1600" dirty="0" smtClean="0">
                <a:latin typeface="Meiryo UI" panose="020B0604030504040204" pitchFamily="50" charset="-128"/>
                <a:ea typeface="Meiryo UI" panose="020B0604030504040204" pitchFamily="50" charset="-128"/>
              </a:rPr>
              <a:t>ができ</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rPr>
              <a:t>るように</a:t>
            </a:r>
            <a:r>
              <a:rPr lang="ja-JP" altLang="en-US" sz="1600" dirty="0">
                <a:latin typeface="Meiryo UI" panose="020B0604030504040204" pitchFamily="50" charset="-128"/>
                <a:ea typeface="Meiryo UI" panose="020B0604030504040204" pitchFamily="50" charset="-128"/>
              </a:rPr>
              <a:t>することとしている</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中学校</a:t>
            </a:r>
            <a:r>
              <a:rPr lang="ja-JP" altLang="en-US" sz="1600" dirty="0">
                <a:latin typeface="Meiryo UI" panose="020B0604030504040204" pitchFamily="50" charset="-128"/>
                <a:ea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rPr>
              <a:t>「技術・家庭（技術分野）」</a:t>
            </a:r>
            <a:r>
              <a:rPr lang="ja-JP" altLang="en-US" sz="1600" dirty="0">
                <a:latin typeface="Meiryo UI" panose="020B0604030504040204" pitchFamily="50" charset="-128"/>
                <a:ea typeface="Meiryo UI" panose="020B0604030504040204" pitchFamily="50" charset="-128"/>
              </a:rPr>
              <a:t>では、</a:t>
            </a:r>
            <a:r>
              <a:rPr lang="ja-JP" altLang="en-US" sz="1600" b="1" dirty="0">
                <a:latin typeface="Meiryo UI" panose="020B0604030504040204" pitchFamily="50" charset="-128"/>
                <a:ea typeface="Meiryo UI" panose="020B0604030504040204" pitchFamily="50" charset="-128"/>
              </a:rPr>
              <a:t>技術が生活の向上や産業の継承と発展などに貢献</a:t>
            </a:r>
            <a:r>
              <a:rPr lang="ja-JP" altLang="en-US" sz="1600" dirty="0">
                <a:latin typeface="Meiryo UI" panose="020B0604030504040204" pitchFamily="50" charset="-128"/>
                <a:ea typeface="Meiryo UI" panose="020B0604030504040204" pitchFamily="50" charset="-128"/>
              </a:rPr>
              <a:t>して</a:t>
            </a:r>
            <a:r>
              <a:rPr lang="ja-JP" altLang="en-US" sz="1600" dirty="0" smtClean="0">
                <a:latin typeface="Meiryo UI" panose="020B0604030504040204" pitchFamily="50" charset="-128"/>
                <a:ea typeface="Meiryo UI" panose="020B0604030504040204" pitchFamily="50" charset="-128"/>
              </a:rPr>
              <a:t>いる</a:t>
            </a:r>
            <a:r>
              <a:rPr lang="ja-JP" altLang="en-US" sz="1600" dirty="0">
                <a:latin typeface="Meiryo UI" panose="020B0604030504040204" pitchFamily="50" charset="-128"/>
                <a:ea typeface="Meiryo UI" panose="020B0604030504040204" pitchFamily="50" charset="-128"/>
              </a:rPr>
              <a:t>こと、</a:t>
            </a:r>
            <a:r>
              <a:rPr lang="ja-JP" altLang="en-US" sz="1600" b="1" dirty="0">
                <a:latin typeface="Meiryo UI" panose="020B0604030504040204" pitchFamily="50" charset="-128"/>
                <a:ea typeface="Meiryo UI" panose="020B0604030504040204" pitchFamily="50" charset="-128"/>
              </a:rPr>
              <a:t>緻密</a:t>
            </a:r>
            <a:r>
              <a:rPr lang="ja-JP" altLang="en-US" sz="1600" b="1" dirty="0" smtClean="0">
                <a:latin typeface="Meiryo UI" panose="020B0604030504040204" pitchFamily="50" charset="-128"/>
                <a:ea typeface="Meiryo UI" panose="020B0604030504040204" pitchFamily="50" charset="-128"/>
              </a:rPr>
              <a:t>なもの</a:t>
            </a:r>
            <a:r>
              <a:rPr lang="ja-JP" altLang="en-US" sz="1600" b="1" dirty="0" err="1" smtClean="0">
                <a:latin typeface="Meiryo UI" panose="020B0604030504040204" pitchFamily="50" charset="-128"/>
                <a:ea typeface="Meiryo UI" panose="020B0604030504040204" pitchFamily="50" charset="-128"/>
              </a:rPr>
              <a:t>づ</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くりの技</a:t>
            </a:r>
            <a:r>
              <a:rPr lang="ja-JP" altLang="en-US" sz="1600" b="1" dirty="0">
                <a:latin typeface="Meiryo UI" panose="020B0604030504040204" pitchFamily="50" charset="-128"/>
                <a:ea typeface="Meiryo UI" panose="020B0604030504040204" pitchFamily="50" charset="-128"/>
              </a:rPr>
              <a:t>などが我が国の伝統や文化を支えてきた</a:t>
            </a:r>
            <a:r>
              <a:rPr lang="ja-JP" altLang="en-US" sz="1600" dirty="0">
                <a:latin typeface="Meiryo UI" panose="020B0604030504040204" pitchFamily="50" charset="-128"/>
                <a:ea typeface="Meiryo UI" panose="020B0604030504040204" pitchFamily="50" charset="-128"/>
              </a:rPr>
              <a:t>ことに気付かせることなどを新たに</a:t>
            </a:r>
            <a:r>
              <a:rPr lang="ja-JP" altLang="en-US" sz="1600" dirty="0" smtClean="0">
                <a:latin typeface="Meiryo UI" panose="020B0604030504040204" pitchFamily="50" charset="-128"/>
                <a:ea typeface="Meiryo UI" panose="020B0604030504040204" pitchFamily="50" charset="-128"/>
              </a:rPr>
              <a:t>明記</a:t>
            </a:r>
            <a:r>
              <a:rPr lang="ja-JP" altLang="en-US" sz="1600" dirty="0">
                <a:latin typeface="Meiryo UI" panose="020B0604030504040204" pitchFamily="50" charset="-128"/>
                <a:ea typeface="Meiryo UI" panose="020B0604030504040204" pitchFamily="50" charset="-128"/>
              </a:rPr>
              <a:t>している</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高等学校</a:t>
            </a:r>
            <a:r>
              <a:rPr lang="ja-JP" altLang="en-US" sz="1600" dirty="0">
                <a:latin typeface="Meiryo UI" panose="020B0604030504040204" pitchFamily="50" charset="-128"/>
                <a:ea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rPr>
              <a:t>専門教科「工業」</a:t>
            </a:r>
            <a:r>
              <a:rPr lang="ja-JP" altLang="en-US" sz="1600" dirty="0">
                <a:latin typeface="Meiryo UI" panose="020B0604030504040204" pitchFamily="50" charset="-128"/>
                <a:ea typeface="Meiryo UI" panose="020B0604030504040204" pitchFamily="50" charset="-128"/>
              </a:rPr>
              <a:t>では、教科目標に「ものづくり」を明記するとともに、</a:t>
            </a:r>
            <a:r>
              <a:rPr lang="ja-JP" altLang="en-US" sz="1600" b="1" dirty="0">
                <a:latin typeface="Meiryo UI" panose="020B0604030504040204" pitchFamily="50" charset="-128"/>
                <a:ea typeface="Meiryo UI" panose="020B0604030504040204" pitchFamily="50" charset="-128"/>
              </a:rPr>
              <a:t>実践的・体験的な</a:t>
            </a:r>
            <a:r>
              <a:rPr lang="ja-JP" altLang="en-US" sz="1600" b="1" dirty="0" smtClean="0">
                <a:latin typeface="Meiryo UI" panose="020B0604030504040204" pitchFamily="50" charset="-128"/>
                <a:ea typeface="Meiryo UI" panose="020B0604030504040204" pitchFamily="50" charset="-128"/>
              </a:rPr>
              <a:t>学習</a:t>
            </a:r>
            <a:r>
              <a:rPr lang="ja-JP" altLang="en-US" sz="1600" b="1" dirty="0">
                <a:latin typeface="Meiryo UI" panose="020B0604030504040204" pitchFamily="50" charset="-128"/>
                <a:ea typeface="Meiryo UI" panose="020B0604030504040204" pitchFamily="50" charset="-128"/>
              </a:rPr>
              <a:t>活動を通じた資質</a:t>
            </a:r>
            <a:r>
              <a:rPr lang="ja-JP" altLang="en-US" sz="1600" b="1" dirty="0" smtClean="0">
                <a:latin typeface="Meiryo UI" panose="020B0604030504040204" pitchFamily="50" charset="-128"/>
                <a:ea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能力</a:t>
            </a:r>
            <a:r>
              <a:rPr lang="ja-JP" altLang="en-US" sz="1600" b="1" dirty="0">
                <a:latin typeface="Meiryo UI" panose="020B0604030504040204" pitchFamily="50" charset="-128"/>
                <a:ea typeface="Meiryo UI" panose="020B0604030504040204" pitchFamily="50" charset="-128"/>
              </a:rPr>
              <a:t>の育成を一層重視</a:t>
            </a:r>
            <a:r>
              <a:rPr lang="ja-JP" altLang="en-US" sz="1600" dirty="0">
                <a:latin typeface="Meiryo UI" panose="020B0604030504040204" pitchFamily="50" charset="-128"/>
                <a:ea typeface="Meiryo UI" panose="020B0604030504040204" pitchFamily="50" charset="-128"/>
              </a:rPr>
              <a:t>するなどの教育内容の充実を図っている。</a:t>
            </a:r>
          </a:p>
        </p:txBody>
      </p:sp>
      <p:sp>
        <p:nvSpPr>
          <p:cNvPr id="33" name="角丸四角形 3"/>
          <p:cNvSpPr>
            <a:spLocks noChangeArrowheads="1"/>
          </p:cNvSpPr>
          <p:nvPr/>
        </p:nvSpPr>
        <p:spPr bwMode="auto">
          <a:xfrm>
            <a:off x="565007" y="3206314"/>
            <a:ext cx="3926311"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小・中・高等学校の各教科における特色ある</a:t>
            </a: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取組み</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11" name="テキスト ボックス 10"/>
          <p:cNvSpPr txBox="1"/>
          <p:nvPr/>
        </p:nvSpPr>
        <p:spPr>
          <a:xfrm>
            <a:off x="6736976" y="6574638"/>
            <a:ext cx="5130551" cy="276999"/>
          </a:xfrm>
          <a:prstGeom prst="rect">
            <a:avLst/>
          </a:prstGeom>
          <a:noFill/>
        </p:spPr>
        <p:txBody>
          <a:bodyPr wrap="square" rtlCol="0">
            <a:spAutoFit/>
          </a:bodyPr>
          <a:lstStyle/>
          <a:p>
            <a:pPr algn="r"/>
            <a:r>
              <a:rPr lang="ja-JP" altLang="en-US" sz="1200" dirty="0" smtClean="0">
                <a:solidFill>
                  <a:prstClr val="black"/>
                </a:solidFill>
                <a:latin typeface="Meiryo UI" panose="020B0604030504040204" pitchFamily="50" charset="-128"/>
                <a:ea typeface="Meiryo UI" panose="020B0604030504040204" pitchFamily="50" charset="-128"/>
              </a:rPr>
              <a:t>（出典）経済産業省・厚生労働省・文部科学省「</a:t>
            </a:r>
            <a:r>
              <a:rPr lang="en-US" altLang="ja-JP" sz="1200" dirty="0" smtClean="0">
                <a:solidFill>
                  <a:prstClr val="black"/>
                </a:solidFill>
                <a:latin typeface="Meiryo UI" panose="020B0604030504040204" pitchFamily="50" charset="-128"/>
                <a:ea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rPr>
              <a:t>年版ものづくり白書」</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9850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6592</TotalTime>
  <Words>11302</Words>
  <Application>Microsoft Office PowerPoint</Application>
  <PresentationFormat>ワイド画面</PresentationFormat>
  <Paragraphs>1497</Paragraphs>
  <Slides>55</Slides>
  <Notes>1</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55</vt:i4>
      </vt:variant>
    </vt:vector>
  </HeadingPairs>
  <TitlesOfParts>
    <vt:vector size="65" baseType="lpstr">
      <vt:lpstr>Meiryo UI</vt:lpstr>
      <vt:lpstr>ＭＳ Ｐゴシック</vt:lpstr>
      <vt:lpstr>游ゴシック</vt:lpstr>
      <vt:lpstr>游ゴシック Light</vt:lpstr>
      <vt:lpstr>游明朝</vt:lpstr>
      <vt:lpstr>Arial</vt:lpstr>
      <vt:lpstr>Times New Roman</vt:lpstr>
      <vt:lpstr>Wingdings</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福本　統</dc:creator>
  <cp:lastModifiedBy>中村　和寛</cp:lastModifiedBy>
  <cp:revision>643</cp:revision>
  <cp:lastPrinted>2022-06-09T02:18:23Z</cp:lastPrinted>
  <dcterms:created xsi:type="dcterms:W3CDTF">2022-03-10T02:47:48Z</dcterms:created>
  <dcterms:modified xsi:type="dcterms:W3CDTF">2022-06-13T08:27:56Z</dcterms:modified>
</cp:coreProperties>
</file>