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notesSlides/notesSlide2.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7" r:id="rId2"/>
    <p:sldId id="260" r:id="rId3"/>
    <p:sldId id="261" r:id="rId4"/>
    <p:sldId id="262" r:id="rId5"/>
    <p:sldId id="263" r:id="rId6"/>
    <p:sldId id="278" r:id="rId7"/>
    <p:sldId id="265" r:id="rId8"/>
    <p:sldId id="264" r:id="rId9"/>
    <p:sldId id="285" r:id="rId10"/>
    <p:sldId id="274" r:id="rId11"/>
    <p:sldId id="286" r:id="rId12"/>
    <p:sldId id="289" r:id="rId13"/>
    <p:sldId id="287" r:id="rId14"/>
    <p:sldId id="279" r:id="rId15"/>
    <p:sldId id="282" r:id="rId16"/>
    <p:sldId id="293" r:id="rId17"/>
    <p:sldId id="271" r:id="rId18"/>
    <p:sldId id="272" r:id="rId19"/>
    <p:sldId id="295" r:id="rId20"/>
    <p:sldId id="298" r:id="rId21"/>
    <p:sldId id="297" r:id="rId22"/>
    <p:sldId id="292" r:id="rId23"/>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75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54"/>
      </p:cViewPr>
      <p:guideLst/>
    </p:cSldViewPr>
  </p:slideViewPr>
  <p:notesTextViewPr>
    <p:cViewPr>
      <p:scale>
        <a:sx n="1" d="1"/>
        <a:sy n="1" d="1"/>
      </p:scale>
      <p:origin x="0" y="0"/>
    </p:cViewPr>
  </p:notesTextViewPr>
  <p:sorterViewPr>
    <p:cViewPr>
      <p:scale>
        <a:sx n="100" d="100"/>
        <a:sy n="100" d="100"/>
      </p:scale>
      <p:origin x="0" y="-657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package" Target="../embeddings/Microsoft_Excel_______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______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______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______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______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______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Microsoft_Excel_______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spPr>
            <a:ln w="28575" cap="rnd">
              <a:solidFill>
                <a:schemeClr val="accent1"/>
              </a:solidFill>
              <a:round/>
            </a:ln>
            <a:effectLst/>
          </c:spPr>
          <c:marker>
            <c:symbol val="circle"/>
            <c:size val="8"/>
            <c:spPr>
              <a:solidFill>
                <a:schemeClr val="accent1"/>
              </a:solidFill>
              <a:ln w="9525">
                <a:solidFill>
                  <a:schemeClr val="accent1"/>
                </a:solidFill>
              </a:ln>
              <a:effectLst/>
            </c:spPr>
          </c:marker>
          <c:dLbls>
            <c:dLbl>
              <c:idx val="2"/>
              <c:layout>
                <c:manualLayout>
                  <c:x val="-2.1869369583841339E-2"/>
                  <c:y val="-5.16527224799557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E72-42FB-8D77-C632E070BF4B}"/>
                </c:ext>
              </c:extLst>
            </c:dLbl>
            <c:dLbl>
              <c:idx val="3"/>
              <c:layout>
                <c:manualLayout>
                  <c:x val="-1.0748776050619717E-2"/>
                  <c:y val="-6.68410063732989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7F8-4FE4-B288-A7338B60991B}"/>
                </c:ext>
              </c:extLst>
            </c:dLbl>
            <c:dLbl>
              <c:idx val="5"/>
              <c:layout>
                <c:manualLayout>
                  <c:x val="-9.1373079166476537E-2"/>
                  <c:y val="6.47907873690085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679E-41E9-B9B7-E04874B4A2A1}"/>
                </c:ext>
              </c:extLst>
            </c:dLbl>
            <c:dLbl>
              <c:idx val="6"/>
              <c:layout>
                <c:manualLayout>
                  <c:x val="-3.159988892541031E-2"/>
                  <c:y val="-6.937238702218943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E72-42FB-8D77-C632E070BF4B}"/>
                </c:ext>
              </c:extLst>
            </c:dLbl>
            <c:dLbl>
              <c:idx val="7"/>
              <c:layout>
                <c:manualLayout>
                  <c:x val="-1.0748776050619717E-2"/>
                  <c:y val="-7.19037676710799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79E-41E9-B9B7-E04874B4A2A1}"/>
                </c:ext>
              </c:extLst>
            </c:dLbl>
            <c:dLbl>
              <c:idx val="8"/>
              <c:layout>
                <c:manualLayout>
                  <c:x val="-2.3259443775494042E-2"/>
                  <c:y val="-4.40585805332842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79E-41E9-B9B7-E04874B4A2A1}"/>
                </c:ext>
              </c:extLst>
            </c:dLbl>
            <c:dLbl>
              <c:idx val="9"/>
              <c:layout>
                <c:manualLayout>
                  <c:x val="-3.020981473375766E-2"/>
                  <c:y val="-7.19037676710799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E72-42FB-8D77-C632E070BF4B}"/>
                </c:ext>
              </c:extLst>
            </c:dLbl>
            <c:dLbl>
              <c:idx val="10"/>
              <c:layout>
                <c:manualLayout>
                  <c:x val="-1.0748776050619717E-2"/>
                  <c:y val="-3.140167728883153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E72-42FB-8D77-C632E070BF4B}"/>
                </c:ext>
              </c:extLst>
            </c:dLbl>
            <c:dLbl>
              <c:idx val="12"/>
              <c:layout>
                <c:manualLayout>
                  <c:x val="-3.0209814733757556E-2"/>
                  <c:y val="-3.39330579377220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BC3-4C51-B814-FCFC4F367514}"/>
                </c:ext>
              </c:extLst>
            </c:dLbl>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④推計一覧!$A$24:$A$38</c:f>
              <c:strCache>
                <c:ptCount val="15"/>
                <c:pt idx="0">
                  <c:v>H28</c:v>
                </c:pt>
                <c:pt idx="1">
                  <c:v>H29</c:v>
                </c:pt>
                <c:pt idx="2">
                  <c:v>H30</c:v>
                </c:pt>
                <c:pt idx="3">
                  <c:v>H31</c:v>
                </c:pt>
                <c:pt idx="4">
                  <c:v>R02</c:v>
                </c:pt>
                <c:pt idx="5">
                  <c:v>R03</c:v>
                </c:pt>
                <c:pt idx="6">
                  <c:v>R04</c:v>
                </c:pt>
                <c:pt idx="7">
                  <c:v>R05</c:v>
                </c:pt>
                <c:pt idx="8">
                  <c:v>R06</c:v>
                </c:pt>
                <c:pt idx="9">
                  <c:v>R07</c:v>
                </c:pt>
                <c:pt idx="10">
                  <c:v>R08</c:v>
                </c:pt>
                <c:pt idx="11">
                  <c:v>R09</c:v>
                </c:pt>
                <c:pt idx="12">
                  <c:v>R10</c:v>
                </c:pt>
                <c:pt idx="13">
                  <c:v>R11</c:v>
                </c:pt>
                <c:pt idx="14">
                  <c:v>R12</c:v>
                </c:pt>
              </c:strCache>
            </c:strRef>
          </c:cat>
          <c:val>
            <c:numRef>
              <c:f>④推計一覧!$B$24:$B$38</c:f>
              <c:numCache>
                <c:formatCode>#,##0_ </c:formatCode>
                <c:ptCount val="15"/>
                <c:pt idx="0">
                  <c:v>74849</c:v>
                </c:pt>
                <c:pt idx="1">
                  <c:v>74051</c:v>
                </c:pt>
                <c:pt idx="2">
                  <c:v>71929</c:v>
                </c:pt>
                <c:pt idx="3">
                  <c:v>69913</c:v>
                </c:pt>
                <c:pt idx="4">
                  <c:v>68590</c:v>
                </c:pt>
                <c:pt idx="5">
                  <c:v>65551</c:v>
                </c:pt>
                <c:pt idx="6">
                  <c:v>67150</c:v>
                </c:pt>
                <c:pt idx="7">
                  <c:v>67110</c:v>
                </c:pt>
                <c:pt idx="8">
                  <c:v>66760</c:v>
                </c:pt>
                <c:pt idx="9">
                  <c:v>65400</c:v>
                </c:pt>
                <c:pt idx="10">
                  <c:v>65140</c:v>
                </c:pt>
                <c:pt idx="11">
                  <c:v>64030</c:v>
                </c:pt>
                <c:pt idx="12">
                  <c:v>63040</c:v>
                </c:pt>
                <c:pt idx="13">
                  <c:v>61620</c:v>
                </c:pt>
                <c:pt idx="14">
                  <c:v>61420</c:v>
                </c:pt>
              </c:numCache>
            </c:numRef>
          </c:val>
          <c:smooth val="0"/>
          <c:extLst>
            <c:ext xmlns:c16="http://schemas.microsoft.com/office/drawing/2014/chart" uri="{C3380CC4-5D6E-409C-BE32-E72D297353CC}">
              <c16:uniqueId val="{00000000-679E-41E9-B9B7-E04874B4A2A1}"/>
            </c:ext>
          </c:extLst>
        </c:ser>
        <c:dLbls>
          <c:showLegendKey val="0"/>
          <c:showVal val="0"/>
          <c:showCatName val="0"/>
          <c:showSerName val="0"/>
          <c:showPercent val="0"/>
          <c:showBubbleSize val="0"/>
        </c:dLbls>
        <c:marker val="1"/>
        <c:smooth val="0"/>
        <c:axId val="400450047"/>
        <c:axId val="400442559"/>
      </c:lineChart>
      <c:catAx>
        <c:axId val="400450047"/>
        <c:scaling>
          <c:orientation val="minMax"/>
        </c:scaling>
        <c:delete val="0"/>
        <c:axPos val="b"/>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0442559"/>
        <c:crosses val="autoZero"/>
        <c:auto val="1"/>
        <c:lblAlgn val="ctr"/>
        <c:lblOffset val="100"/>
        <c:noMultiLvlLbl val="0"/>
      </c:catAx>
      <c:valAx>
        <c:axId val="400442559"/>
        <c:scaling>
          <c:orientation val="minMax"/>
          <c:min val="60000"/>
        </c:scaling>
        <c:delete val="0"/>
        <c:axPos val="l"/>
        <c:majorGridlines>
          <c:spPr>
            <a:ln w="9525" cap="flat" cmpd="sng" algn="ctr">
              <a:solidFill>
                <a:sysClr val="windowText" lastClr="000000"/>
              </a:solidFill>
              <a:prstDash val="dash"/>
              <a:round/>
            </a:ln>
            <a:effectLst/>
          </c:spPr>
        </c:majorGridlines>
        <c:numFmt formatCode="#,##0_ " sourceLinked="1"/>
        <c:majorTickMark val="none"/>
        <c:minorTickMark val="none"/>
        <c:tickLblPos val="nextTo"/>
        <c:spPr>
          <a:noFill/>
          <a:ln>
            <a:solidFill>
              <a:sysClr val="windowText" lastClr="000000"/>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0450047"/>
        <c:crosses val="autoZero"/>
        <c:crossBetween val="between"/>
      </c:valAx>
      <c:spPr>
        <a:noFill/>
        <a:ln>
          <a:noFill/>
        </a:ln>
        <a:effectLst/>
      </c:spPr>
    </c:plotArea>
    <c:plotVisOnly val="1"/>
    <c:dispBlanksAs val="gap"/>
    <c:showDLblsOverMax val="0"/>
  </c:chart>
  <c:spPr>
    <a:noFill/>
    <a:ln>
      <a:noFill/>
    </a:ln>
    <a:effectLst/>
  </c:spPr>
  <c:txPr>
    <a:bodyPr/>
    <a:lstStyle/>
    <a:p>
      <a:pPr>
        <a:defRPr sz="1200">
          <a:latin typeface="Meiryo UI" panose="020B0604030504040204" pitchFamily="50" charset="-128"/>
          <a:ea typeface="Meiryo UI" panose="020B0604030504040204" pitchFamily="50" charset="-128"/>
        </a:defRPr>
      </a:pPr>
      <a:endParaRPr lang="ja-JP"/>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barChart>
        <c:barDir val="bar"/>
        <c:grouping val="percentStacked"/>
        <c:varyColors val="0"/>
        <c:ser>
          <c:idx val="0"/>
          <c:order val="0"/>
          <c:tx>
            <c:strRef>
              <c:f>④推計一覧!$B$1</c:f>
              <c:strCache>
                <c:ptCount val="1"/>
                <c:pt idx="0">
                  <c:v>公立</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④推計一覧!$A$2:$A$7</c:f>
              <c:strCache>
                <c:ptCount val="6"/>
                <c:pt idx="0">
                  <c:v>H28</c:v>
                </c:pt>
                <c:pt idx="1">
                  <c:v>H29</c:v>
                </c:pt>
                <c:pt idx="2">
                  <c:v>H30</c:v>
                </c:pt>
                <c:pt idx="3">
                  <c:v>H31</c:v>
                </c:pt>
                <c:pt idx="4">
                  <c:v>R02</c:v>
                </c:pt>
                <c:pt idx="5">
                  <c:v>R03</c:v>
                </c:pt>
              </c:strCache>
            </c:strRef>
          </c:cat>
          <c:val>
            <c:numRef>
              <c:f>④推計一覧!$B$2:$B$7</c:f>
              <c:numCache>
                <c:formatCode>#,##0.0_ </c:formatCode>
                <c:ptCount val="6"/>
                <c:pt idx="0">
                  <c:v>66.900000000000006</c:v>
                </c:pt>
                <c:pt idx="1">
                  <c:v>65.8</c:v>
                </c:pt>
                <c:pt idx="2">
                  <c:v>65.5</c:v>
                </c:pt>
                <c:pt idx="3">
                  <c:v>64.900000000000006</c:v>
                </c:pt>
                <c:pt idx="4">
                  <c:v>63.9</c:v>
                </c:pt>
                <c:pt idx="5">
                  <c:v>61.6</c:v>
                </c:pt>
              </c:numCache>
            </c:numRef>
          </c:val>
          <c:extLst>
            <c:ext xmlns:c16="http://schemas.microsoft.com/office/drawing/2014/chart" uri="{C3380CC4-5D6E-409C-BE32-E72D297353CC}">
              <c16:uniqueId val="{00000000-679E-41E9-B9B7-E04874B4A2A1}"/>
            </c:ext>
          </c:extLst>
        </c:ser>
        <c:ser>
          <c:idx val="1"/>
          <c:order val="1"/>
          <c:tx>
            <c:strRef>
              <c:f>④推計一覧!$C$1</c:f>
              <c:strCache>
                <c:ptCount val="1"/>
                <c:pt idx="0">
                  <c:v>私立</c:v>
                </c:pt>
              </c:strCache>
            </c:strRef>
          </c:tx>
          <c:spPr>
            <a:pattFill prst="pct20">
              <a:fgClr>
                <a:srgbClr val="FF0000"/>
              </a:fgClr>
              <a:bgClr>
                <a:sysClr val="window" lastClr="FFFFFF"/>
              </a:bgClr>
            </a:pattFill>
            <a:ln>
              <a:solidFill>
                <a:sysClr val="windowText" lastClr="000000"/>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④推計一覧!$A$2:$A$7</c:f>
              <c:strCache>
                <c:ptCount val="6"/>
                <c:pt idx="0">
                  <c:v>H28</c:v>
                </c:pt>
                <c:pt idx="1">
                  <c:v>H29</c:v>
                </c:pt>
                <c:pt idx="2">
                  <c:v>H30</c:v>
                </c:pt>
                <c:pt idx="3">
                  <c:v>H31</c:v>
                </c:pt>
                <c:pt idx="4">
                  <c:v>R02</c:v>
                </c:pt>
                <c:pt idx="5">
                  <c:v>R03</c:v>
                </c:pt>
              </c:strCache>
            </c:strRef>
          </c:cat>
          <c:val>
            <c:numRef>
              <c:f>④推計一覧!$C$2:$C$7</c:f>
              <c:numCache>
                <c:formatCode>#,##0.0_ </c:formatCode>
                <c:ptCount val="6"/>
                <c:pt idx="0">
                  <c:v>33.1</c:v>
                </c:pt>
                <c:pt idx="1">
                  <c:v>34.200000000000003</c:v>
                </c:pt>
                <c:pt idx="2">
                  <c:v>34.5</c:v>
                </c:pt>
                <c:pt idx="3">
                  <c:v>35.1</c:v>
                </c:pt>
                <c:pt idx="4">
                  <c:v>36.1</c:v>
                </c:pt>
                <c:pt idx="5">
                  <c:v>38.4</c:v>
                </c:pt>
              </c:numCache>
            </c:numRef>
          </c:val>
          <c:extLst>
            <c:ext xmlns:c16="http://schemas.microsoft.com/office/drawing/2014/chart" uri="{C3380CC4-5D6E-409C-BE32-E72D297353CC}">
              <c16:uniqueId val="{00000000-8335-4D8A-BEC4-B7227A4AFB9C}"/>
            </c:ext>
          </c:extLst>
        </c:ser>
        <c:dLbls>
          <c:showLegendKey val="0"/>
          <c:showVal val="0"/>
          <c:showCatName val="0"/>
          <c:showSerName val="0"/>
          <c:showPercent val="0"/>
          <c:showBubbleSize val="0"/>
        </c:dLbls>
        <c:gapWidth val="150"/>
        <c:overlap val="100"/>
        <c:axId val="400450047"/>
        <c:axId val="400442559"/>
      </c:barChart>
      <c:catAx>
        <c:axId val="400450047"/>
        <c:scaling>
          <c:orientation val="maxMin"/>
        </c:scaling>
        <c:delete val="0"/>
        <c:axPos val="l"/>
        <c:numFmt formatCode="General" sourceLinked="1"/>
        <c:majorTickMark val="none"/>
        <c:minorTickMark val="none"/>
        <c:tickLblPos val="nextTo"/>
        <c:spPr>
          <a:noFill/>
          <a:ln w="9525" cap="flat" cmpd="sng" algn="ctr">
            <a:solidFill>
              <a:sysClr val="windowText" lastClr="000000"/>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0442559"/>
        <c:crosses val="autoZero"/>
        <c:auto val="1"/>
        <c:lblAlgn val="ctr"/>
        <c:lblOffset val="100"/>
        <c:noMultiLvlLbl val="0"/>
      </c:catAx>
      <c:valAx>
        <c:axId val="400442559"/>
        <c:scaling>
          <c:orientation val="minMax"/>
          <c:min val="0"/>
        </c:scaling>
        <c:delete val="0"/>
        <c:axPos val="t"/>
        <c:majorGridlines>
          <c:spPr>
            <a:ln w="9525" cap="flat" cmpd="sng" algn="ctr">
              <a:solidFill>
                <a:sysClr val="windowText" lastClr="000000"/>
              </a:solidFill>
              <a:prstDash val="dash"/>
              <a:round/>
            </a:ln>
            <a:effectLst/>
          </c:spPr>
        </c:majorGridlines>
        <c:numFmt formatCode="0%" sourceLinked="1"/>
        <c:majorTickMark val="none"/>
        <c:minorTickMark val="none"/>
        <c:tickLblPos val="nextTo"/>
        <c:spPr>
          <a:noFill/>
          <a:ln>
            <a:solidFill>
              <a:sysClr val="windowText" lastClr="000000"/>
            </a:solid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4004500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sz="1200">
          <a:latin typeface="ＭＳ Ｐゴシック" panose="020B0600070205080204" pitchFamily="50" charset="-128"/>
          <a:ea typeface="ＭＳ Ｐゴシック" panose="020B0600070205080204" pitchFamily="50" charset="-128"/>
        </a:defRPr>
      </a:pPr>
      <a:endParaRPr lang="ja-JP"/>
    </a:p>
  </c:txPr>
  <c:externalData r:id="rId4">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5"/>
          <c:order val="0"/>
          <c:tx>
            <c:strRef>
              <c:f>Sheet1!$B$2</c:f>
              <c:strCache>
                <c:ptCount val="1"/>
                <c:pt idx="0">
                  <c:v>公立中学校卒業者</c:v>
                </c:pt>
              </c:strCache>
            </c:strRef>
          </c:tx>
          <c:spPr>
            <a:gradFill rotWithShape="1">
              <a:gsLst>
                <a:gs pos="0">
                  <a:schemeClr val="accent5">
                    <a:lumMod val="60000"/>
                    <a:lumMod val="110000"/>
                    <a:satMod val="105000"/>
                    <a:tint val="67000"/>
                  </a:schemeClr>
                </a:gs>
                <a:gs pos="50000">
                  <a:schemeClr val="accent5">
                    <a:lumMod val="60000"/>
                    <a:lumMod val="105000"/>
                    <a:satMod val="103000"/>
                    <a:tint val="73000"/>
                  </a:schemeClr>
                </a:gs>
                <a:gs pos="100000">
                  <a:schemeClr val="accent5">
                    <a:lumMod val="60000"/>
                    <a:lumMod val="105000"/>
                    <a:satMod val="109000"/>
                    <a:tint val="81000"/>
                  </a:schemeClr>
                </a:gs>
              </a:gsLst>
              <a:lin ang="5400000" scaled="0"/>
            </a:gradFill>
            <a:ln w="9525" cap="flat" cmpd="sng" algn="ctr">
              <a:solidFill>
                <a:schemeClr val="accent5">
                  <a:lumMod val="60000"/>
                  <a:shade val="95000"/>
                </a:schemeClr>
              </a:solidFill>
              <a:round/>
            </a:ln>
            <a:effectLst/>
          </c:spPr>
          <c:invertIfNegative val="0"/>
          <c:dLbls>
            <c:dLbl>
              <c:idx val="5"/>
              <c:layout>
                <c:manualLayout>
                  <c:x val="0"/>
                  <c:y val="1.580918110931487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4F2-4761-841A-13017EAA4B82}"/>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Sheet1!$A$3:$A$9</c:f>
              <c:strCache>
                <c:ptCount val="7"/>
                <c:pt idx="0">
                  <c:v>H28</c:v>
                </c:pt>
                <c:pt idx="1">
                  <c:v>H29</c:v>
                </c:pt>
                <c:pt idx="2">
                  <c:v>H30</c:v>
                </c:pt>
                <c:pt idx="3">
                  <c:v>H31</c:v>
                </c:pt>
                <c:pt idx="4">
                  <c:v>R2</c:v>
                </c:pt>
                <c:pt idx="5">
                  <c:v>R3</c:v>
                </c:pt>
                <c:pt idx="6">
                  <c:v>R4</c:v>
                </c:pt>
              </c:strCache>
            </c:strRef>
          </c:cat>
          <c:val>
            <c:numRef>
              <c:f>Sheet1!$B$3:$B$9</c:f>
              <c:numCache>
                <c:formatCode>#,##0_);[Red]\(#,##0\)</c:formatCode>
                <c:ptCount val="7"/>
                <c:pt idx="0">
                  <c:v>74849</c:v>
                </c:pt>
                <c:pt idx="1">
                  <c:v>74051</c:v>
                </c:pt>
                <c:pt idx="2">
                  <c:v>71929</c:v>
                </c:pt>
                <c:pt idx="3">
                  <c:v>69913</c:v>
                </c:pt>
                <c:pt idx="4">
                  <c:v>68590</c:v>
                </c:pt>
                <c:pt idx="5">
                  <c:v>65551</c:v>
                </c:pt>
                <c:pt idx="6">
                  <c:v>67150</c:v>
                </c:pt>
              </c:numCache>
            </c:numRef>
          </c:val>
          <c:extLst xmlns:c15="http://schemas.microsoft.com/office/drawing/2012/chart">
            <c:ext xmlns:c16="http://schemas.microsoft.com/office/drawing/2014/chart" uri="{C3380CC4-5D6E-409C-BE32-E72D297353CC}">
              <c16:uniqueId val="{00000005-69A3-40AC-9C19-E058FBFC48CB}"/>
            </c:ext>
          </c:extLst>
        </c:ser>
        <c:ser>
          <c:idx val="8"/>
          <c:order val="1"/>
          <c:tx>
            <c:strRef>
              <c:f>Sheet1!$C$2</c:f>
              <c:strCache>
                <c:ptCount val="1"/>
                <c:pt idx="0">
                  <c:v>工業系高校志願者</c:v>
                </c:pt>
              </c:strCache>
            </c:strRef>
          </c:tx>
          <c:spPr>
            <a:pattFill prst="pct20">
              <a:fgClr>
                <a:srgbClr val="FF0000"/>
              </a:fgClr>
              <a:bgClr>
                <a:schemeClr val="bg1"/>
              </a:bgClr>
            </a:pattFill>
            <a:ln w="9525" cap="flat" cmpd="sng" algn="ctr">
              <a:solidFill>
                <a:schemeClr val="tx1"/>
              </a:solidFill>
              <a:round/>
            </a:ln>
            <a:effectLst/>
          </c:spPr>
          <c:invertIfNegative val="0"/>
          <c:dLbls>
            <c:dLbl>
              <c:idx val="0"/>
              <c:layout>
                <c:manualLayout>
                  <c:x val="3.125E-2"/>
                  <c:y val="-9.661054628142733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0C5-490E-A71B-13434F93E1BD}"/>
                </c:ext>
              </c:extLst>
            </c:dLbl>
            <c:dLbl>
              <c:idx val="1"/>
              <c:layout>
                <c:manualLayout>
                  <c:x val="3.437499999999994E-2"/>
                  <c:y val="-2.63486351821924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0C5-490E-A71B-13434F93E1BD}"/>
                </c:ext>
              </c:extLst>
            </c:dLbl>
            <c:dLbl>
              <c:idx val="2"/>
              <c:layout>
                <c:manualLayout>
                  <c:x val="2.5000000000000001E-2"/>
                  <c:y val="-2.63486351821924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0C5-490E-A71B-13434F93E1BD}"/>
                </c:ext>
              </c:extLst>
            </c:dLbl>
            <c:dLbl>
              <c:idx val="3"/>
              <c:layout>
                <c:manualLayout>
                  <c:x val="2.8125000000000001E-2"/>
                  <c:y val="-9.661054628142733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0C5-490E-A71B-13434F93E1BD}"/>
                </c:ext>
              </c:extLst>
            </c:dLbl>
            <c:dLbl>
              <c:idx val="4"/>
              <c:layout>
                <c:manualLayout>
                  <c:x val="2.6562499999999885E-2"/>
                  <c:y val="-2.6348635182192443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0C5-490E-A71B-13434F93E1BD}"/>
                </c:ext>
              </c:extLst>
            </c:dLbl>
            <c:dLbl>
              <c:idx val="5"/>
              <c:layout>
                <c:manualLayout>
                  <c:x val="2.6562499999999999E-2"/>
                  <c:y val="-2.6348635182191476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0C5-490E-A71B-13434F93E1BD}"/>
                </c:ext>
              </c:extLst>
            </c:dLbl>
            <c:dLbl>
              <c:idx val="6"/>
              <c:layout>
                <c:manualLayout>
                  <c:x val="2.3437499999999886E-2"/>
                  <c:y val="-9.6610546281427337E-1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F3-42A5-B246-497781ED055C}"/>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Sheet1!$A$3:$A$9</c:f>
              <c:strCache>
                <c:ptCount val="7"/>
                <c:pt idx="0">
                  <c:v>H28</c:v>
                </c:pt>
                <c:pt idx="1">
                  <c:v>H29</c:v>
                </c:pt>
                <c:pt idx="2">
                  <c:v>H30</c:v>
                </c:pt>
                <c:pt idx="3">
                  <c:v>H31</c:v>
                </c:pt>
                <c:pt idx="4">
                  <c:v>R2</c:v>
                </c:pt>
                <c:pt idx="5">
                  <c:v>R3</c:v>
                </c:pt>
                <c:pt idx="6">
                  <c:v>R4</c:v>
                </c:pt>
              </c:strCache>
            </c:strRef>
          </c:cat>
          <c:val>
            <c:numRef>
              <c:f>Sheet1!$C$3:$C$9</c:f>
              <c:numCache>
                <c:formatCode>#,##0_);[Red]\(#,##0\)</c:formatCode>
                <c:ptCount val="7"/>
                <c:pt idx="0">
                  <c:v>3540</c:v>
                </c:pt>
                <c:pt idx="1">
                  <c:v>3693</c:v>
                </c:pt>
                <c:pt idx="2">
                  <c:v>3386</c:v>
                </c:pt>
                <c:pt idx="3">
                  <c:v>3019</c:v>
                </c:pt>
                <c:pt idx="4">
                  <c:v>2750</c:v>
                </c:pt>
                <c:pt idx="5">
                  <c:v>2213</c:v>
                </c:pt>
                <c:pt idx="6">
                  <c:v>2176</c:v>
                </c:pt>
              </c:numCache>
            </c:numRef>
          </c:val>
          <c:extLst xmlns:c15="http://schemas.microsoft.com/office/drawing/2012/chart">
            <c:ext xmlns:c16="http://schemas.microsoft.com/office/drawing/2014/chart" uri="{C3380CC4-5D6E-409C-BE32-E72D297353CC}">
              <c16:uniqueId val="{00000008-69A3-40AC-9C19-E058FBFC48CB}"/>
            </c:ext>
          </c:extLst>
        </c:ser>
        <c:dLbls>
          <c:showLegendKey val="0"/>
          <c:showVal val="0"/>
          <c:showCatName val="0"/>
          <c:showSerName val="0"/>
          <c:showPercent val="0"/>
          <c:showBubbleSize val="0"/>
        </c:dLbls>
        <c:gapWidth val="247"/>
        <c:axId val="1514152191"/>
        <c:axId val="1514167167"/>
        <c:extLst/>
      </c:barChart>
      <c:lineChart>
        <c:grouping val="stacked"/>
        <c:varyColors val="0"/>
        <c:ser>
          <c:idx val="11"/>
          <c:order val="2"/>
          <c:tx>
            <c:strRef>
              <c:f>Sheet1!$D$2</c:f>
              <c:strCache>
                <c:ptCount val="1"/>
                <c:pt idx="0">
                  <c:v>公立中学校卒業者に占める工業系高校志願者の割合</c:v>
                </c:pt>
              </c:strCache>
            </c:strRef>
          </c:tx>
          <c:spPr>
            <a:ln w="15875" cap="rnd">
              <a:solidFill>
                <a:schemeClr val="accent5">
                  <a:lumMod val="80000"/>
                </a:schemeClr>
              </a:solidFill>
              <a:round/>
            </a:ln>
            <a:effectLst/>
          </c:spPr>
          <c:marker>
            <c:symbol val="diamond"/>
            <c:size val="10"/>
            <c:spPr>
              <a:solidFill>
                <a:schemeClr val="tx1"/>
              </a:solidFill>
              <a:ln w="9525" cap="flat" cmpd="sng" algn="ctr">
                <a:solidFill>
                  <a:schemeClr val="accent5">
                    <a:lumMod val="80000"/>
                    <a:shade val="95000"/>
                  </a:schemeClr>
                </a:solidFill>
                <a:round/>
              </a:ln>
              <a:effectLst/>
            </c:spPr>
          </c:marker>
          <c:dLbls>
            <c:dLbl>
              <c:idx val="0"/>
              <c:layout>
                <c:manualLayout>
                  <c:x val="0"/>
                  <c:y val="-5.79669974008212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0C5-490E-A71B-13434F93E1BD}"/>
                </c:ext>
              </c:extLst>
            </c:dLbl>
            <c:dLbl>
              <c:idx val="1"/>
              <c:layout>
                <c:manualLayout>
                  <c:x val="4.6874999999999998E-3"/>
                  <c:y val="-3.161836221862977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0C5-490E-A71B-13434F93E1BD}"/>
                </c:ext>
              </c:extLst>
            </c:dLbl>
            <c:dLbl>
              <c:idx val="2"/>
              <c:layout>
                <c:manualLayout>
                  <c:x val="4.6874999999999426E-3"/>
                  <c:y val="-1.84440446275340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0C5-490E-A71B-13434F93E1BD}"/>
                </c:ext>
              </c:extLst>
            </c:dLbl>
            <c:dLbl>
              <c:idx val="3"/>
              <c:layout>
                <c:manualLayout>
                  <c:x val="1.5625000000000001E-3"/>
                  <c:y val="-3.425322573684896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0C5-490E-A71B-13434F93E1BD}"/>
                </c:ext>
              </c:extLst>
            </c:dLbl>
            <c:dLbl>
              <c:idx val="4"/>
              <c:layout>
                <c:manualLayout>
                  <c:x val="1.5624999999998854E-3"/>
                  <c:y val="-1.580918110931493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865-4426-850A-001922042F61}"/>
                </c:ext>
              </c:extLst>
            </c:dLbl>
            <c:dLbl>
              <c:idx val="5"/>
              <c:layout>
                <c:manualLayout>
                  <c:x val="-1.40625E-2"/>
                  <c:y val="-3.42532257368490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4F2-4761-841A-13017EAA4B82}"/>
                </c:ext>
              </c:extLst>
            </c:dLbl>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Sheet1!$A$3:$A$9</c:f>
              <c:strCache>
                <c:ptCount val="7"/>
                <c:pt idx="0">
                  <c:v>H28</c:v>
                </c:pt>
                <c:pt idx="1">
                  <c:v>H29</c:v>
                </c:pt>
                <c:pt idx="2">
                  <c:v>H30</c:v>
                </c:pt>
                <c:pt idx="3">
                  <c:v>H31</c:v>
                </c:pt>
                <c:pt idx="4">
                  <c:v>R2</c:v>
                </c:pt>
                <c:pt idx="5">
                  <c:v>R3</c:v>
                </c:pt>
                <c:pt idx="6">
                  <c:v>R4</c:v>
                </c:pt>
              </c:strCache>
            </c:strRef>
          </c:cat>
          <c:val>
            <c:numRef>
              <c:f>Sheet1!$D$3:$D$9</c:f>
              <c:numCache>
                <c:formatCode>0.00%</c:formatCode>
                <c:ptCount val="7"/>
                <c:pt idx="0">
                  <c:v>4.729522104503734E-2</c:v>
                </c:pt>
                <c:pt idx="1">
                  <c:v>4.9871034827348719E-2</c:v>
                </c:pt>
                <c:pt idx="2">
                  <c:v>4.7074198167637533E-2</c:v>
                </c:pt>
                <c:pt idx="3">
                  <c:v>4.3182240784975616E-2</c:v>
                </c:pt>
                <c:pt idx="4">
                  <c:v>4.0093308062399767E-2</c:v>
                </c:pt>
                <c:pt idx="5">
                  <c:v>3.3759973150676574E-2</c:v>
                </c:pt>
                <c:pt idx="6">
                  <c:v>3.2405063291139242E-2</c:v>
                </c:pt>
              </c:numCache>
            </c:numRef>
          </c:val>
          <c:smooth val="0"/>
          <c:extLst xmlns:c15="http://schemas.microsoft.com/office/drawing/2012/chart">
            <c:ext xmlns:c16="http://schemas.microsoft.com/office/drawing/2014/chart" uri="{C3380CC4-5D6E-409C-BE32-E72D297353CC}">
              <c16:uniqueId val="{0000000B-69A3-40AC-9C19-E058FBFC48CB}"/>
            </c:ext>
          </c:extLst>
        </c:ser>
        <c:dLbls>
          <c:showLegendKey val="0"/>
          <c:showVal val="0"/>
          <c:showCatName val="0"/>
          <c:showSerName val="0"/>
          <c:showPercent val="0"/>
          <c:showBubbleSize val="0"/>
        </c:dLbls>
        <c:marker val="1"/>
        <c:smooth val="0"/>
        <c:axId val="189561456"/>
        <c:axId val="189576016"/>
      </c:lineChart>
      <c:catAx>
        <c:axId val="151415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crossAx val="1514167167"/>
        <c:crosses val="autoZero"/>
        <c:auto val="1"/>
        <c:lblAlgn val="ctr"/>
        <c:lblOffset val="100"/>
        <c:noMultiLvlLbl val="0"/>
      </c:catAx>
      <c:valAx>
        <c:axId val="1514167167"/>
        <c:scaling>
          <c:orientation val="minMax"/>
          <c:max val="77000"/>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crossAx val="1514152191"/>
        <c:crosses val="autoZero"/>
        <c:crossBetween val="between"/>
      </c:valAx>
      <c:valAx>
        <c:axId val="189576016"/>
        <c:scaling>
          <c:orientation val="minMax"/>
          <c:max val="6.0000000000000012E-2"/>
          <c:min val="0"/>
        </c:scaling>
        <c:delete val="0"/>
        <c:axPos val="r"/>
        <c:numFmt formatCode="0.00%"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crossAx val="189561456"/>
        <c:crosses val="max"/>
        <c:crossBetween val="between"/>
      </c:valAx>
      <c:catAx>
        <c:axId val="189561456"/>
        <c:scaling>
          <c:orientation val="minMax"/>
        </c:scaling>
        <c:delete val="1"/>
        <c:axPos val="b"/>
        <c:numFmt formatCode="General" sourceLinked="1"/>
        <c:majorTickMark val="out"/>
        <c:minorTickMark val="none"/>
        <c:tickLblPos val="nextTo"/>
        <c:crossAx val="189576016"/>
        <c:crosses val="autoZero"/>
        <c:auto val="1"/>
        <c:lblAlgn val="ctr"/>
        <c:lblOffset val="100"/>
        <c:noMultiLvlLbl val="0"/>
      </c:catAx>
      <c:spPr>
        <a:noFill/>
        <a:ln>
          <a:noFill/>
        </a:ln>
        <a:effectLst/>
      </c:spPr>
    </c:plotArea>
    <c:legend>
      <c:legendPos val="b"/>
      <c:layout>
        <c:manualLayout>
          <c:xMode val="edge"/>
          <c:yMode val="edge"/>
          <c:x val="0.05"/>
          <c:y val="0.91027522083060852"/>
          <c:w val="0.9"/>
          <c:h val="5.5471553432542516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2"/>
          <c:order val="9"/>
          <c:tx>
            <c:strRef>
              <c:f>Sheet1!$A$11</c:f>
              <c:strCache>
                <c:ptCount val="1"/>
                <c:pt idx="0">
                  <c:v>工科高校9校</c:v>
                </c:pt>
              </c:strCache>
            </c:strRef>
          </c:tx>
          <c:spPr>
            <a:solidFill>
              <a:schemeClr val="accent4"/>
            </a:solidFill>
            <a:ln>
              <a:solidFill>
                <a:schemeClr val="tx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H28</c:v>
                </c:pt>
                <c:pt idx="1">
                  <c:v>H29</c:v>
                </c:pt>
                <c:pt idx="2">
                  <c:v>H30</c:v>
                </c:pt>
                <c:pt idx="3">
                  <c:v>H31</c:v>
                </c:pt>
                <c:pt idx="4">
                  <c:v>R02</c:v>
                </c:pt>
                <c:pt idx="5">
                  <c:v>R03</c:v>
                </c:pt>
                <c:pt idx="6">
                  <c:v>R04</c:v>
                </c:pt>
              </c:strCache>
            </c:strRef>
          </c:cat>
          <c:val>
            <c:numRef>
              <c:f>Sheet1!$B$11:$H$11</c:f>
              <c:numCache>
                <c:formatCode>#,##0_);[Red]\(#,##0\)</c:formatCode>
                <c:ptCount val="7"/>
                <c:pt idx="0">
                  <c:v>2676</c:v>
                </c:pt>
                <c:pt idx="1">
                  <c:v>2771</c:v>
                </c:pt>
                <c:pt idx="2">
                  <c:v>2539</c:v>
                </c:pt>
                <c:pt idx="3">
                  <c:v>2298</c:v>
                </c:pt>
                <c:pt idx="4">
                  <c:v>1998</c:v>
                </c:pt>
                <c:pt idx="5">
                  <c:v>1591</c:v>
                </c:pt>
                <c:pt idx="6">
                  <c:v>1580</c:v>
                </c:pt>
              </c:numCache>
            </c:numRef>
          </c:val>
          <c:extLst>
            <c:ext xmlns:c16="http://schemas.microsoft.com/office/drawing/2014/chart" uri="{C3380CC4-5D6E-409C-BE32-E72D297353CC}">
              <c16:uniqueId val="{00000000-6782-412A-9095-A76A84298C82}"/>
            </c:ext>
          </c:extLst>
        </c:ser>
        <c:ser>
          <c:idx val="12"/>
          <c:order val="14"/>
          <c:tx>
            <c:strRef>
              <c:f>Sheet1!$A$16</c:f>
              <c:strCache>
                <c:ptCount val="1"/>
                <c:pt idx="0">
                  <c:v>工業高校4校</c:v>
                </c:pt>
              </c:strCache>
            </c:strRef>
          </c:tx>
          <c:spPr>
            <a:pattFill prst="pct10">
              <a:fgClr>
                <a:schemeClr val="accent1"/>
              </a:fgClr>
              <a:bgClr>
                <a:schemeClr val="bg1"/>
              </a:bgClr>
            </a:pattFill>
            <a:ln>
              <a:solidFill>
                <a:schemeClr val="tx1"/>
              </a:solid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H28</c:v>
                </c:pt>
                <c:pt idx="1">
                  <c:v>H29</c:v>
                </c:pt>
                <c:pt idx="2">
                  <c:v>H30</c:v>
                </c:pt>
                <c:pt idx="3">
                  <c:v>H31</c:v>
                </c:pt>
                <c:pt idx="4">
                  <c:v>R02</c:v>
                </c:pt>
                <c:pt idx="5">
                  <c:v>R03</c:v>
                </c:pt>
                <c:pt idx="6">
                  <c:v>R04</c:v>
                </c:pt>
              </c:strCache>
            </c:strRef>
          </c:cat>
          <c:val>
            <c:numRef>
              <c:f>Sheet1!$B$16:$H$16</c:f>
              <c:numCache>
                <c:formatCode>#,##0_);[Red]\(#,##0\)</c:formatCode>
                <c:ptCount val="7"/>
                <c:pt idx="0">
                  <c:v>864</c:v>
                </c:pt>
                <c:pt idx="1">
                  <c:v>922</c:v>
                </c:pt>
                <c:pt idx="2">
                  <c:v>847</c:v>
                </c:pt>
                <c:pt idx="3">
                  <c:v>721</c:v>
                </c:pt>
                <c:pt idx="4">
                  <c:v>752</c:v>
                </c:pt>
                <c:pt idx="5">
                  <c:v>622</c:v>
                </c:pt>
                <c:pt idx="6">
                  <c:v>596</c:v>
                </c:pt>
              </c:numCache>
            </c:numRef>
          </c:val>
          <c:extLst>
            <c:ext xmlns:c16="http://schemas.microsoft.com/office/drawing/2014/chart" uri="{C3380CC4-5D6E-409C-BE32-E72D297353CC}">
              <c16:uniqueId val="{00000004-5880-4BCE-AEF6-1ED9BE4A58D0}"/>
            </c:ext>
          </c:extLst>
        </c:ser>
        <c:dLbls>
          <c:showLegendKey val="0"/>
          <c:showVal val="0"/>
          <c:showCatName val="0"/>
          <c:showSerName val="0"/>
          <c:showPercent val="0"/>
          <c:showBubbleSize val="0"/>
        </c:dLbls>
        <c:gapWidth val="120"/>
        <c:overlap val="100"/>
        <c:axId val="1514152191"/>
        <c:axId val="1514167167"/>
        <c:extLst>
          <c:ext xmlns:c15="http://schemas.microsoft.com/office/drawing/2012/chart" uri="{02D57815-91ED-43cb-92C2-25804820EDAC}">
            <c15:filteredBarSeries>
              <c15:ser>
                <c:idx val="5"/>
                <c:order val="0"/>
                <c:tx>
                  <c:strRef>
                    <c:extLst>
                      <c:ext uri="{02D57815-91ED-43cb-92C2-25804820EDAC}">
                        <c15:formulaRef>
                          <c15:sqref>Sheet1!$A$2</c15:sqref>
                        </c15:formulaRef>
                      </c:ext>
                    </c:extLst>
                    <c:strCache>
                      <c:ptCount val="1"/>
                      <c:pt idx="0">
                        <c:v>茨木工科</c:v>
                      </c:pt>
                    </c:strCache>
                  </c:strRef>
                </c:tx>
                <c:spPr>
                  <a:solidFill>
                    <a:schemeClr val="accent4">
                      <a:lumMod val="60000"/>
                    </a:schemeClr>
                  </a:solidFill>
                  <a:ln>
                    <a:noFill/>
                  </a:ln>
                  <a:effectLst/>
                </c:spPr>
                <c:invertIfNegative val="0"/>
                <c:cat>
                  <c:strRef>
                    <c:extLst>
                      <c:ex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c:ext uri="{02D57815-91ED-43cb-92C2-25804820EDAC}">
                        <c15:formulaRef>
                          <c15:sqref>Sheet1!$B$2:$H$2</c15:sqref>
                        </c15:formulaRef>
                      </c:ext>
                    </c:extLst>
                    <c:numCache>
                      <c:formatCode>#,##0_);[Red]\(#,##0\)</c:formatCode>
                      <c:ptCount val="7"/>
                      <c:pt idx="0">
                        <c:v>311</c:v>
                      </c:pt>
                      <c:pt idx="1">
                        <c:v>270</c:v>
                      </c:pt>
                      <c:pt idx="2">
                        <c:v>235</c:v>
                      </c:pt>
                      <c:pt idx="3">
                        <c:v>239</c:v>
                      </c:pt>
                      <c:pt idx="4">
                        <c:v>208</c:v>
                      </c:pt>
                      <c:pt idx="5">
                        <c:v>163</c:v>
                      </c:pt>
                      <c:pt idx="6">
                        <c:v>166</c:v>
                      </c:pt>
                    </c:numCache>
                  </c:numRef>
                </c:val>
                <c:extLst>
                  <c:ext xmlns:c16="http://schemas.microsoft.com/office/drawing/2014/chart" uri="{C3380CC4-5D6E-409C-BE32-E72D297353CC}">
                    <c16:uniqueId val="{00000005-69A3-40AC-9C19-E058FBFC48CB}"/>
                  </c:ext>
                </c:extLst>
              </c15:ser>
            </c15:filteredBarSeries>
            <c15:filteredBarSeries>
              <c15:ser>
                <c:idx val="8"/>
                <c:order val="1"/>
                <c:tx>
                  <c:strRef>
                    <c:extLst xmlns:c15="http://schemas.microsoft.com/office/drawing/2012/chart">
                      <c:ext xmlns:c15="http://schemas.microsoft.com/office/drawing/2012/chart" uri="{02D57815-91ED-43cb-92C2-25804820EDAC}">
                        <c15:formulaRef>
                          <c15:sqref>Sheet1!$A$3</c15:sqref>
                        </c15:formulaRef>
                      </c:ext>
                    </c:extLst>
                    <c:strCache>
                      <c:ptCount val="1"/>
                      <c:pt idx="0">
                        <c:v>今宮工科</c:v>
                      </c:pt>
                    </c:strCache>
                  </c:strRef>
                </c:tx>
                <c:spPr>
                  <a:solidFill>
                    <a:schemeClr val="accent4">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Sheet1!$B$3:$H$3</c15:sqref>
                        </c15:formulaRef>
                      </c:ext>
                    </c:extLst>
                    <c:numCache>
                      <c:formatCode>#,##0_);[Red]\(#,##0\)</c:formatCode>
                      <c:ptCount val="7"/>
                      <c:pt idx="0">
                        <c:v>280</c:v>
                      </c:pt>
                      <c:pt idx="1">
                        <c:v>308</c:v>
                      </c:pt>
                      <c:pt idx="2">
                        <c:v>278</c:v>
                      </c:pt>
                      <c:pt idx="3">
                        <c:v>255</c:v>
                      </c:pt>
                      <c:pt idx="4">
                        <c:v>236</c:v>
                      </c:pt>
                      <c:pt idx="5">
                        <c:v>176</c:v>
                      </c:pt>
                      <c:pt idx="6">
                        <c:v>211</c:v>
                      </c:pt>
                    </c:numCache>
                  </c:numRef>
                </c:val>
                <c:extLst xmlns:c15="http://schemas.microsoft.com/office/drawing/2012/chart">
                  <c:ext xmlns:c16="http://schemas.microsoft.com/office/drawing/2014/chart" uri="{C3380CC4-5D6E-409C-BE32-E72D297353CC}">
                    <c16:uniqueId val="{00000008-69A3-40AC-9C19-E058FBFC48CB}"/>
                  </c:ext>
                </c:extLst>
              </c15:ser>
            </c15:filteredBarSeries>
            <c15:filteredBarSeries>
              <c15:ser>
                <c:idx val="11"/>
                <c:order val="2"/>
                <c:tx>
                  <c:strRef>
                    <c:extLst xmlns:c15="http://schemas.microsoft.com/office/drawing/2012/chart">
                      <c:ext xmlns:c15="http://schemas.microsoft.com/office/drawing/2012/chart" uri="{02D57815-91ED-43cb-92C2-25804820EDAC}">
                        <c15:formulaRef>
                          <c15:sqref>Sheet1!$A$4</c15:sqref>
                        </c15:formulaRef>
                      </c:ext>
                    </c:extLst>
                    <c:strCache>
                      <c:ptCount val="1"/>
                      <c:pt idx="0">
                        <c:v>淀川工科</c:v>
                      </c:pt>
                    </c:strCache>
                  </c:strRef>
                </c:tx>
                <c:spPr>
                  <a:solidFill>
                    <a:schemeClr val="accent4">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Sheet1!$B$4:$H$4</c15:sqref>
                        </c15:formulaRef>
                      </c:ext>
                    </c:extLst>
                    <c:numCache>
                      <c:formatCode>#,##0_);[Red]\(#,##0\)</c:formatCode>
                      <c:ptCount val="7"/>
                      <c:pt idx="0">
                        <c:v>326</c:v>
                      </c:pt>
                      <c:pt idx="1">
                        <c:v>353</c:v>
                      </c:pt>
                      <c:pt idx="2">
                        <c:v>314</c:v>
                      </c:pt>
                      <c:pt idx="3">
                        <c:v>282</c:v>
                      </c:pt>
                      <c:pt idx="4">
                        <c:v>265</c:v>
                      </c:pt>
                      <c:pt idx="5">
                        <c:v>219</c:v>
                      </c:pt>
                      <c:pt idx="6">
                        <c:v>189</c:v>
                      </c:pt>
                    </c:numCache>
                  </c:numRef>
                </c:val>
                <c:extLst xmlns:c15="http://schemas.microsoft.com/office/drawing/2012/chart">
                  <c:ext xmlns:c16="http://schemas.microsoft.com/office/drawing/2014/chart" uri="{C3380CC4-5D6E-409C-BE32-E72D297353CC}">
                    <c16:uniqueId val="{0000000B-69A3-40AC-9C19-E058FBFC48CB}"/>
                  </c:ext>
                </c:extLst>
              </c15:ser>
            </c15:filteredBarSeries>
            <c15:filteredBarSeries>
              <c15:ser>
                <c:idx val="14"/>
                <c:order val="3"/>
                <c:tx>
                  <c:strRef>
                    <c:extLst xmlns:c15="http://schemas.microsoft.com/office/drawing/2012/chart">
                      <c:ext xmlns:c15="http://schemas.microsoft.com/office/drawing/2012/chart" uri="{02D57815-91ED-43cb-92C2-25804820EDAC}">
                        <c15:formulaRef>
                          <c15:sqref>Sheet1!$A$5</c15:sqref>
                        </c15:formulaRef>
                      </c:ext>
                    </c:extLst>
                    <c:strCache>
                      <c:ptCount val="1"/>
                      <c:pt idx="0">
                        <c:v>西野田工科</c:v>
                      </c:pt>
                    </c:strCache>
                  </c:strRef>
                </c:tx>
                <c:spPr>
                  <a:solidFill>
                    <a:schemeClr val="accent4">
                      <a:lumMod val="60000"/>
                      <a:lumOff val="4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Sheet1!$B$5:$H$5</c15:sqref>
                        </c15:formulaRef>
                      </c:ext>
                    </c:extLst>
                    <c:numCache>
                      <c:formatCode>#,##0_);[Red]\(#,##0\)</c:formatCode>
                      <c:ptCount val="7"/>
                      <c:pt idx="0">
                        <c:v>278</c:v>
                      </c:pt>
                      <c:pt idx="1">
                        <c:v>275</c:v>
                      </c:pt>
                      <c:pt idx="2">
                        <c:v>247</c:v>
                      </c:pt>
                      <c:pt idx="3">
                        <c:v>241</c:v>
                      </c:pt>
                      <c:pt idx="4">
                        <c:v>176</c:v>
                      </c:pt>
                      <c:pt idx="5">
                        <c:v>130</c:v>
                      </c:pt>
                      <c:pt idx="6">
                        <c:v>164</c:v>
                      </c:pt>
                    </c:numCache>
                  </c:numRef>
                </c:val>
                <c:extLst xmlns:c15="http://schemas.microsoft.com/office/drawing/2012/chart">
                  <c:ext xmlns:c16="http://schemas.microsoft.com/office/drawing/2014/chart" uri="{C3380CC4-5D6E-409C-BE32-E72D297353CC}">
                    <c16:uniqueId val="{0000000E-69A3-40AC-9C19-E058FBFC48CB}"/>
                  </c:ext>
                </c:extLst>
              </c15:ser>
            </c15:filteredBarSeries>
            <c15:filteredBarSeries>
              <c15:ser>
                <c:idx val="17"/>
                <c:order val="4"/>
                <c:tx>
                  <c:strRef>
                    <c:extLst xmlns:c15="http://schemas.microsoft.com/office/drawing/2012/chart">
                      <c:ext xmlns:c15="http://schemas.microsoft.com/office/drawing/2012/chart" uri="{02D57815-91ED-43cb-92C2-25804820EDAC}">
                        <c15:formulaRef>
                          <c15:sqref>Sheet1!$A$6</c15:sqref>
                        </c15:formulaRef>
                      </c:ext>
                    </c:extLst>
                    <c:strCache>
                      <c:ptCount val="1"/>
                      <c:pt idx="0">
                        <c:v>堺工科</c:v>
                      </c:pt>
                    </c:strCache>
                  </c:strRef>
                </c:tx>
                <c:spPr>
                  <a:solidFill>
                    <a:schemeClr val="accent4">
                      <a:lumMod val="5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Sheet1!$B$6:$H$6</c15:sqref>
                        </c15:formulaRef>
                      </c:ext>
                    </c:extLst>
                    <c:numCache>
                      <c:formatCode>#,##0_);[Red]\(#,##0\)</c:formatCode>
                      <c:ptCount val="7"/>
                      <c:pt idx="0">
                        <c:v>318</c:v>
                      </c:pt>
                      <c:pt idx="1">
                        <c:v>349</c:v>
                      </c:pt>
                      <c:pt idx="2">
                        <c:v>350</c:v>
                      </c:pt>
                      <c:pt idx="3">
                        <c:v>311</c:v>
                      </c:pt>
                      <c:pt idx="4">
                        <c:v>216</c:v>
                      </c:pt>
                      <c:pt idx="5">
                        <c:v>220</c:v>
                      </c:pt>
                      <c:pt idx="6">
                        <c:v>208</c:v>
                      </c:pt>
                    </c:numCache>
                  </c:numRef>
                </c:val>
                <c:extLst xmlns:c15="http://schemas.microsoft.com/office/drawing/2012/chart">
                  <c:ext xmlns:c16="http://schemas.microsoft.com/office/drawing/2014/chart" uri="{C3380CC4-5D6E-409C-BE32-E72D297353CC}">
                    <c16:uniqueId val="{00000011-69A3-40AC-9C19-E058FBFC48CB}"/>
                  </c:ext>
                </c:extLst>
              </c15:ser>
            </c15:filteredBarSeries>
            <c15:filteredBarSeries>
              <c15:ser>
                <c:idx val="0"/>
                <c:order val="5"/>
                <c:tx>
                  <c:strRef>
                    <c:extLst xmlns:c15="http://schemas.microsoft.com/office/drawing/2012/chart">
                      <c:ext xmlns:c15="http://schemas.microsoft.com/office/drawing/2012/chart" uri="{02D57815-91ED-43cb-92C2-25804820EDAC}">
                        <c15:formulaRef>
                          <c15:sqref>Sheet1!$A$7</c15:sqref>
                        </c15:formulaRef>
                      </c:ext>
                    </c:extLst>
                    <c:strCache>
                      <c:ptCount val="1"/>
                      <c:pt idx="0">
                        <c:v>藤井寺工科</c:v>
                      </c:pt>
                    </c:strCache>
                  </c:strRef>
                </c:tx>
                <c:spPr>
                  <a:solidFill>
                    <a:schemeClr val="accent6"/>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Sheet1!$B$7:$H$7</c15:sqref>
                        </c15:formulaRef>
                      </c:ext>
                    </c:extLst>
                    <c:numCache>
                      <c:formatCode>#,##0_);[Red]\(#,##0\)</c:formatCode>
                      <c:ptCount val="7"/>
                      <c:pt idx="0">
                        <c:v>307</c:v>
                      </c:pt>
                      <c:pt idx="1">
                        <c:v>317</c:v>
                      </c:pt>
                      <c:pt idx="2">
                        <c:v>270</c:v>
                      </c:pt>
                      <c:pt idx="3">
                        <c:v>205</c:v>
                      </c:pt>
                      <c:pt idx="4">
                        <c:v>205</c:v>
                      </c:pt>
                      <c:pt idx="5">
                        <c:v>167</c:v>
                      </c:pt>
                      <c:pt idx="6">
                        <c:v>137</c:v>
                      </c:pt>
                    </c:numCache>
                  </c:numRef>
                </c:val>
                <c:extLst xmlns:c15="http://schemas.microsoft.com/office/drawing/2012/chart">
                  <c:ext xmlns:c16="http://schemas.microsoft.com/office/drawing/2014/chart" uri="{C3380CC4-5D6E-409C-BE32-E72D297353CC}">
                    <c16:uniqueId val="{00000000-73BE-4725-A0AB-CC95BC2F9F2C}"/>
                  </c:ext>
                </c:extLst>
              </c15:ser>
            </c15:filteredBarSeries>
            <c15:filteredBarSeries>
              <c15:ser>
                <c:idx val="1"/>
                <c:order val="6"/>
                <c:tx>
                  <c:strRef>
                    <c:extLst xmlns:c15="http://schemas.microsoft.com/office/drawing/2012/chart">
                      <c:ext xmlns:c15="http://schemas.microsoft.com/office/drawing/2012/chart" uri="{02D57815-91ED-43cb-92C2-25804820EDAC}">
                        <c15:formulaRef>
                          <c15:sqref>Sheet1!$A$8</c15:sqref>
                        </c15:formulaRef>
                      </c:ext>
                    </c:extLst>
                    <c:strCache>
                      <c:ptCount val="1"/>
                      <c:pt idx="0">
                        <c:v>城東工科</c:v>
                      </c:pt>
                    </c:strCache>
                  </c:strRef>
                </c:tx>
                <c:spPr>
                  <a:solidFill>
                    <a:schemeClr val="accent5"/>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Sheet1!$B$8:$H$8</c15:sqref>
                        </c15:formulaRef>
                      </c:ext>
                    </c:extLst>
                    <c:numCache>
                      <c:formatCode>#,##0_);[Red]\(#,##0\)</c:formatCode>
                      <c:ptCount val="7"/>
                      <c:pt idx="0">
                        <c:v>326</c:v>
                      </c:pt>
                      <c:pt idx="1">
                        <c:v>318</c:v>
                      </c:pt>
                      <c:pt idx="2">
                        <c:v>287</c:v>
                      </c:pt>
                      <c:pt idx="3">
                        <c:v>245</c:v>
                      </c:pt>
                      <c:pt idx="4">
                        <c:v>212</c:v>
                      </c:pt>
                      <c:pt idx="5">
                        <c:v>141</c:v>
                      </c:pt>
                      <c:pt idx="6">
                        <c:v>171</c:v>
                      </c:pt>
                    </c:numCache>
                  </c:numRef>
                </c:val>
                <c:extLst xmlns:c15="http://schemas.microsoft.com/office/drawing/2012/chart">
                  <c:ext xmlns:c16="http://schemas.microsoft.com/office/drawing/2014/chart" uri="{C3380CC4-5D6E-409C-BE32-E72D297353CC}">
                    <c16:uniqueId val="{00000001-73BE-4725-A0AB-CC95BC2F9F2C}"/>
                  </c:ext>
                </c:extLst>
              </c15:ser>
            </c15:filteredBarSeries>
            <c15:filteredBarSeries>
              <c15:ser>
                <c:idx val="3"/>
                <c:order val="7"/>
                <c:tx>
                  <c:strRef>
                    <c:extLst xmlns:c15="http://schemas.microsoft.com/office/drawing/2012/chart">
                      <c:ext xmlns:c15="http://schemas.microsoft.com/office/drawing/2012/chart" uri="{02D57815-91ED-43cb-92C2-25804820EDAC}">
                        <c15:formulaRef>
                          <c15:sqref>Sheet1!$A$9</c15:sqref>
                        </c15:formulaRef>
                      </c:ext>
                    </c:extLst>
                    <c:strCache>
                      <c:ptCount val="1"/>
                      <c:pt idx="0">
                        <c:v>布施工科</c:v>
                      </c:pt>
                    </c:strCache>
                  </c:strRef>
                </c:tx>
                <c:spPr>
                  <a:solidFill>
                    <a:schemeClr val="accent6">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Sheet1!$B$9:$H$9</c15:sqref>
                        </c15:formulaRef>
                      </c:ext>
                    </c:extLst>
                    <c:numCache>
                      <c:formatCode>#,##0_);[Red]\(#,##0\)</c:formatCode>
                      <c:ptCount val="7"/>
                      <c:pt idx="0">
                        <c:v>251</c:v>
                      </c:pt>
                      <c:pt idx="1">
                        <c:v>294</c:v>
                      </c:pt>
                      <c:pt idx="2">
                        <c:v>259</c:v>
                      </c:pt>
                      <c:pt idx="3">
                        <c:v>253</c:v>
                      </c:pt>
                      <c:pt idx="4">
                        <c:v>226</c:v>
                      </c:pt>
                      <c:pt idx="5">
                        <c:v>170</c:v>
                      </c:pt>
                      <c:pt idx="6">
                        <c:v>147</c:v>
                      </c:pt>
                    </c:numCache>
                  </c:numRef>
                </c:val>
                <c:extLst xmlns:c15="http://schemas.microsoft.com/office/drawing/2012/chart">
                  <c:ext xmlns:c16="http://schemas.microsoft.com/office/drawing/2014/chart" uri="{C3380CC4-5D6E-409C-BE32-E72D297353CC}">
                    <c16:uniqueId val="{00000002-73BE-4725-A0AB-CC95BC2F9F2C}"/>
                  </c:ext>
                </c:extLst>
              </c15:ser>
            </c15:filteredBarSeries>
            <c15:filteredBarSeries>
              <c15:ser>
                <c:idx val="4"/>
                <c:order val="8"/>
                <c:tx>
                  <c:strRef>
                    <c:extLst xmlns:c15="http://schemas.microsoft.com/office/drawing/2012/chart">
                      <c:ext xmlns:c15="http://schemas.microsoft.com/office/drawing/2012/chart" uri="{02D57815-91ED-43cb-92C2-25804820EDAC}">
                        <c15:formulaRef>
                          <c15:sqref>Sheet1!$A$10</c15:sqref>
                        </c15:formulaRef>
                      </c:ext>
                    </c:extLst>
                    <c:strCache>
                      <c:ptCount val="1"/>
                      <c:pt idx="0">
                        <c:v>佐野工科</c:v>
                      </c:pt>
                    </c:strCache>
                  </c:strRef>
                </c:tx>
                <c:spPr>
                  <a:solidFill>
                    <a:schemeClr val="accent5">
                      <a:lumMod val="6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Sheet1!$B$10:$H$10</c15:sqref>
                        </c15:formulaRef>
                      </c:ext>
                    </c:extLst>
                    <c:numCache>
                      <c:formatCode>#,##0_);[Red]\(#,##0\)</c:formatCode>
                      <c:ptCount val="7"/>
                      <c:pt idx="0">
                        <c:v>279</c:v>
                      </c:pt>
                      <c:pt idx="1">
                        <c:v>287</c:v>
                      </c:pt>
                      <c:pt idx="2">
                        <c:v>299</c:v>
                      </c:pt>
                      <c:pt idx="3">
                        <c:v>267</c:v>
                      </c:pt>
                      <c:pt idx="4">
                        <c:v>254</c:v>
                      </c:pt>
                      <c:pt idx="5">
                        <c:v>205</c:v>
                      </c:pt>
                      <c:pt idx="6">
                        <c:v>187</c:v>
                      </c:pt>
                    </c:numCache>
                  </c:numRef>
                </c:val>
                <c:extLst xmlns:c15="http://schemas.microsoft.com/office/drawing/2012/chart">
                  <c:ext xmlns:c16="http://schemas.microsoft.com/office/drawing/2014/chart" uri="{C3380CC4-5D6E-409C-BE32-E72D297353CC}">
                    <c16:uniqueId val="{00000003-73BE-4725-A0AB-CC95BC2F9F2C}"/>
                  </c:ext>
                </c:extLst>
              </c15:ser>
            </c15:filteredBarSeries>
            <c15:filteredBarSeries>
              <c15:ser>
                <c:idx val="6"/>
                <c:order val="10"/>
                <c:tx>
                  <c:strRef>
                    <c:extLst xmlns:c15="http://schemas.microsoft.com/office/drawing/2012/chart">
                      <c:ext xmlns:c15="http://schemas.microsoft.com/office/drawing/2012/chart" uri="{02D57815-91ED-43cb-92C2-25804820EDAC}">
                        <c15:formulaRef>
                          <c15:sqref>Sheet1!$A$12</c15:sqref>
                        </c15:formulaRef>
                      </c:ext>
                    </c:extLst>
                    <c:strCache>
                      <c:ptCount val="1"/>
                      <c:pt idx="0">
                        <c:v>都島工業</c:v>
                      </c:pt>
                    </c:strCache>
                  </c:strRef>
                </c:tx>
                <c:spPr>
                  <a:solidFill>
                    <a:schemeClr val="accent6">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Sheet1!$B$12:$H$12</c15:sqref>
                        </c15:formulaRef>
                      </c:ext>
                    </c:extLst>
                    <c:numCache>
                      <c:formatCode>#,##0_);[Red]\(#,##0\)</c:formatCode>
                      <c:ptCount val="7"/>
                      <c:pt idx="0">
                        <c:v>403</c:v>
                      </c:pt>
                      <c:pt idx="1">
                        <c:v>438</c:v>
                      </c:pt>
                      <c:pt idx="2">
                        <c:v>399</c:v>
                      </c:pt>
                      <c:pt idx="3">
                        <c:v>377</c:v>
                      </c:pt>
                      <c:pt idx="4">
                        <c:v>387</c:v>
                      </c:pt>
                      <c:pt idx="5">
                        <c:v>316</c:v>
                      </c:pt>
                      <c:pt idx="6">
                        <c:v>329</c:v>
                      </c:pt>
                    </c:numCache>
                  </c:numRef>
                </c:val>
                <c:extLst xmlns:c15="http://schemas.microsoft.com/office/drawing/2012/chart">
                  <c:ext xmlns:c16="http://schemas.microsoft.com/office/drawing/2014/chart" uri="{C3380CC4-5D6E-409C-BE32-E72D297353CC}">
                    <c16:uniqueId val="{00000000-5880-4BCE-AEF6-1ED9BE4A58D0}"/>
                  </c:ext>
                </c:extLst>
              </c15:ser>
            </c15:filteredBarSeries>
            <c15:filteredBarSeries>
              <c15:ser>
                <c:idx val="7"/>
                <c:order val="11"/>
                <c:tx>
                  <c:strRef>
                    <c:extLst xmlns:c15="http://schemas.microsoft.com/office/drawing/2012/chart">
                      <c:ext xmlns:c15="http://schemas.microsoft.com/office/drawing/2012/chart" uri="{02D57815-91ED-43cb-92C2-25804820EDAC}">
                        <c15:formulaRef>
                          <c15:sqref>Sheet1!$A$13</c15:sqref>
                        </c15:formulaRef>
                      </c:ext>
                    </c:extLst>
                    <c:strCache>
                      <c:ptCount val="1"/>
                      <c:pt idx="0">
                        <c:v>泉尾工業</c:v>
                      </c:pt>
                    </c:strCache>
                  </c:strRef>
                </c:tx>
                <c:spPr>
                  <a:solidFill>
                    <a:schemeClr val="accent5">
                      <a:lumMod val="80000"/>
                      <a:lumOff val="2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Sheet1!$B$13:$H$13</c15:sqref>
                        </c15:formulaRef>
                      </c:ext>
                    </c:extLst>
                    <c:numCache>
                      <c:formatCode>#,##0_);[Red]\(#,##0\)</c:formatCode>
                      <c:ptCount val="7"/>
                      <c:pt idx="0">
                        <c:v>151</c:v>
                      </c:pt>
                      <c:pt idx="1">
                        <c:v>186</c:v>
                      </c:pt>
                      <c:pt idx="2">
                        <c:v>151</c:v>
                      </c:pt>
                      <c:pt idx="3">
                        <c:v>128</c:v>
                      </c:pt>
                      <c:pt idx="4">
                        <c:v>138</c:v>
                      </c:pt>
                      <c:pt idx="5">
                        <c:v>133</c:v>
                      </c:pt>
                      <c:pt idx="6">
                        <c:v>101</c:v>
                      </c:pt>
                    </c:numCache>
                  </c:numRef>
                </c:val>
                <c:extLst xmlns:c15="http://schemas.microsoft.com/office/drawing/2012/chart">
                  <c:ext xmlns:c16="http://schemas.microsoft.com/office/drawing/2014/chart" uri="{C3380CC4-5D6E-409C-BE32-E72D297353CC}">
                    <c16:uniqueId val="{00000001-5880-4BCE-AEF6-1ED9BE4A58D0}"/>
                  </c:ext>
                </c:extLst>
              </c15:ser>
            </c15:filteredBarSeries>
            <c15:filteredBarSeries>
              <c15:ser>
                <c:idx val="9"/>
                <c:order val="12"/>
                <c:tx>
                  <c:strRef>
                    <c:extLst xmlns:c15="http://schemas.microsoft.com/office/drawing/2012/chart">
                      <c:ext xmlns:c15="http://schemas.microsoft.com/office/drawing/2012/chart" uri="{02D57815-91ED-43cb-92C2-25804820EDAC}">
                        <c15:formulaRef>
                          <c15:sqref>Sheet1!$A$14</c15:sqref>
                        </c15:formulaRef>
                      </c:ext>
                    </c:extLst>
                    <c:strCache>
                      <c:ptCount val="1"/>
                      <c:pt idx="0">
                        <c:v>東淀工業</c:v>
                      </c:pt>
                    </c:strCache>
                  </c:strRef>
                </c:tx>
                <c:spPr>
                  <a:solidFill>
                    <a:schemeClr val="accent6">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Sheet1!$B$14:$H$14</c15:sqref>
                        </c15:formulaRef>
                      </c:ext>
                    </c:extLst>
                    <c:numCache>
                      <c:formatCode>#,##0_);[Red]\(#,##0\)</c:formatCode>
                      <c:ptCount val="7"/>
                      <c:pt idx="0">
                        <c:v>133</c:v>
                      </c:pt>
                      <c:pt idx="1">
                        <c:v>163</c:v>
                      </c:pt>
                      <c:pt idx="2">
                        <c:v>150</c:v>
                      </c:pt>
                      <c:pt idx="3">
                        <c:v>116</c:v>
                      </c:pt>
                      <c:pt idx="4">
                        <c:v>117</c:v>
                      </c:pt>
                      <c:pt idx="5">
                        <c:v>98</c:v>
                      </c:pt>
                      <c:pt idx="6">
                        <c:v>104</c:v>
                      </c:pt>
                    </c:numCache>
                  </c:numRef>
                </c:val>
                <c:extLst xmlns:c15="http://schemas.microsoft.com/office/drawing/2012/chart">
                  <c:ext xmlns:c16="http://schemas.microsoft.com/office/drawing/2014/chart" uri="{C3380CC4-5D6E-409C-BE32-E72D297353CC}">
                    <c16:uniqueId val="{00000002-5880-4BCE-AEF6-1ED9BE4A58D0}"/>
                  </c:ext>
                </c:extLst>
              </c15:ser>
            </c15:filteredBarSeries>
            <c15:filteredBarSeries>
              <c15:ser>
                <c:idx val="10"/>
                <c:order val="13"/>
                <c:tx>
                  <c:strRef>
                    <c:extLst xmlns:c15="http://schemas.microsoft.com/office/drawing/2012/chart">
                      <c:ext xmlns:c15="http://schemas.microsoft.com/office/drawing/2012/chart" uri="{02D57815-91ED-43cb-92C2-25804820EDAC}">
                        <c15:formulaRef>
                          <c15:sqref>Sheet1!$A$15</c15:sqref>
                        </c15:formulaRef>
                      </c:ext>
                    </c:extLst>
                    <c:strCache>
                      <c:ptCount val="1"/>
                      <c:pt idx="0">
                        <c:v>生野工業</c:v>
                      </c:pt>
                    </c:strCache>
                  </c:strRef>
                </c:tx>
                <c:spPr>
                  <a:solidFill>
                    <a:schemeClr val="accent5">
                      <a:lumMod val="80000"/>
                    </a:schemeClr>
                  </a:solidFill>
                  <a:ln>
                    <a:noFill/>
                  </a:ln>
                  <a:effectLst/>
                </c:spPr>
                <c:invertIfNegative val="0"/>
                <c:cat>
                  <c:strRef>
                    <c:extLst xmlns:c15="http://schemas.microsoft.com/office/drawing/2012/chart">
                      <c:ext xmlns:c15="http://schemas.microsoft.com/office/drawing/2012/chart" uri="{02D57815-91ED-43cb-92C2-25804820EDAC}">
                        <c15:formulaRef>
                          <c15:sqref>Sheet1!$B$1:$H$1</c15:sqref>
                        </c15:formulaRef>
                      </c:ext>
                    </c:extLst>
                    <c:strCache>
                      <c:ptCount val="7"/>
                      <c:pt idx="0">
                        <c:v>H28</c:v>
                      </c:pt>
                      <c:pt idx="1">
                        <c:v>H29</c:v>
                      </c:pt>
                      <c:pt idx="2">
                        <c:v>H30</c:v>
                      </c:pt>
                      <c:pt idx="3">
                        <c:v>H31</c:v>
                      </c:pt>
                      <c:pt idx="4">
                        <c:v>R02</c:v>
                      </c:pt>
                      <c:pt idx="5">
                        <c:v>R03</c:v>
                      </c:pt>
                      <c:pt idx="6">
                        <c:v>R04</c:v>
                      </c:pt>
                    </c:strCache>
                  </c:strRef>
                </c:cat>
                <c:val>
                  <c:numRef>
                    <c:extLst xmlns:c15="http://schemas.microsoft.com/office/drawing/2012/chart">
                      <c:ext xmlns:c15="http://schemas.microsoft.com/office/drawing/2012/chart" uri="{02D57815-91ED-43cb-92C2-25804820EDAC}">
                        <c15:formulaRef>
                          <c15:sqref>Sheet1!$B$15:$H$15</c15:sqref>
                        </c15:formulaRef>
                      </c:ext>
                    </c:extLst>
                    <c:numCache>
                      <c:formatCode>#,##0_);[Red]\(#,##0\)</c:formatCode>
                      <c:ptCount val="7"/>
                      <c:pt idx="0">
                        <c:v>177</c:v>
                      </c:pt>
                      <c:pt idx="1">
                        <c:v>135</c:v>
                      </c:pt>
                      <c:pt idx="2">
                        <c:v>147</c:v>
                      </c:pt>
                      <c:pt idx="3">
                        <c:v>100</c:v>
                      </c:pt>
                      <c:pt idx="4">
                        <c:v>110</c:v>
                      </c:pt>
                      <c:pt idx="5">
                        <c:v>75</c:v>
                      </c:pt>
                      <c:pt idx="6">
                        <c:v>62</c:v>
                      </c:pt>
                    </c:numCache>
                  </c:numRef>
                </c:val>
                <c:extLst xmlns:c15="http://schemas.microsoft.com/office/drawing/2012/chart">
                  <c:ext xmlns:c16="http://schemas.microsoft.com/office/drawing/2014/chart" uri="{C3380CC4-5D6E-409C-BE32-E72D297353CC}">
                    <c16:uniqueId val="{00000003-5880-4BCE-AEF6-1ED9BE4A58D0}"/>
                  </c:ext>
                </c:extLst>
              </c15:ser>
            </c15:filteredBarSeries>
          </c:ext>
        </c:extLst>
      </c:barChart>
      <c:lineChart>
        <c:grouping val="standard"/>
        <c:varyColors val="0"/>
        <c:ser>
          <c:idx val="13"/>
          <c:order val="15"/>
          <c:tx>
            <c:strRef>
              <c:f>Sheet1!$A$17</c:f>
              <c:strCache>
                <c:ptCount val="1"/>
                <c:pt idx="0">
                  <c:v>工業系13校</c:v>
                </c:pt>
              </c:strCache>
            </c:strRef>
          </c:tx>
          <c:spPr>
            <a:ln w="28575" cap="rnd">
              <a:noFill/>
              <a:round/>
            </a:ln>
            <a:effectLst/>
          </c:spPr>
          <c:marker>
            <c:symbol val="none"/>
          </c:marker>
          <c:dLbls>
            <c:spPr>
              <a:solidFill>
                <a:schemeClr val="lt1"/>
              </a:solidFill>
              <a:ln w="12700" cap="flat" cmpd="sng" algn="ctr">
                <a:solidFill>
                  <a:schemeClr val="dk1"/>
                </a:solidFill>
                <a:prstDash val="solid"/>
                <a:miter lim="800000"/>
              </a:ln>
              <a:effectLst/>
            </c:spPr>
            <c:txPr>
              <a:bodyPr rot="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Sheet1!$B$1:$H$1</c:f>
              <c:strCache>
                <c:ptCount val="7"/>
                <c:pt idx="0">
                  <c:v>H28</c:v>
                </c:pt>
                <c:pt idx="1">
                  <c:v>H29</c:v>
                </c:pt>
                <c:pt idx="2">
                  <c:v>H30</c:v>
                </c:pt>
                <c:pt idx="3">
                  <c:v>H31</c:v>
                </c:pt>
                <c:pt idx="4">
                  <c:v>R02</c:v>
                </c:pt>
                <c:pt idx="5">
                  <c:v>R03</c:v>
                </c:pt>
                <c:pt idx="6">
                  <c:v>R04</c:v>
                </c:pt>
              </c:strCache>
            </c:strRef>
          </c:cat>
          <c:val>
            <c:numRef>
              <c:f>Sheet1!$B$17:$H$17</c:f>
              <c:numCache>
                <c:formatCode>#,##0_);[Red]\(#,##0\)</c:formatCode>
                <c:ptCount val="7"/>
                <c:pt idx="0">
                  <c:v>3540</c:v>
                </c:pt>
                <c:pt idx="1">
                  <c:v>3693</c:v>
                </c:pt>
                <c:pt idx="2">
                  <c:v>3386</c:v>
                </c:pt>
                <c:pt idx="3">
                  <c:v>3019</c:v>
                </c:pt>
                <c:pt idx="4">
                  <c:v>2750</c:v>
                </c:pt>
                <c:pt idx="5">
                  <c:v>2213</c:v>
                </c:pt>
                <c:pt idx="6">
                  <c:v>2176</c:v>
                </c:pt>
              </c:numCache>
            </c:numRef>
          </c:val>
          <c:smooth val="0"/>
          <c:extLst>
            <c:ext xmlns:c16="http://schemas.microsoft.com/office/drawing/2014/chart" uri="{C3380CC4-5D6E-409C-BE32-E72D297353CC}">
              <c16:uniqueId val="{00000000-654C-4C72-BF1F-84A409E1A14C}"/>
            </c:ext>
          </c:extLst>
        </c:ser>
        <c:dLbls>
          <c:showLegendKey val="0"/>
          <c:showVal val="0"/>
          <c:showCatName val="0"/>
          <c:showSerName val="0"/>
          <c:showPercent val="0"/>
          <c:showBubbleSize val="0"/>
        </c:dLbls>
        <c:marker val="1"/>
        <c:smooth val="0"/>
        <c:axId val="1079241376"/>
        <c:axId val="1079235968"/>
      </c:lineChart>
      <c:catAx>
        <c:axId val="15141521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crossAx val="1514167167"/>
        <c:crosses val="autoZero"/>
        <c:auto val="1"/>
        <c:lblAlgn val="ctr"/>
        <c:lblOffset val="100"/>
        <c:noMultiLvlLbl val="0"/>
      </c:catAx>
      <c:valAx>
        <c:axId val="1514167167"/>
        <c:scaling>
          <c:orientation val="minMax"/>
          <c:min val="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crossAx val="1514152191"/>
        <c:crosses val="autoZero"/>
        <c:crossBetween val="between"/>
      </c:valAx>
      <c:valAx>
        <c:axId val="1079235968"/>
        <c:scaling>
          <c:orientation val="minMax"/>
        </c:scaling>
        <c:delete val="1"/>
        <c:axPos val="r"/>
        <c:numFmt formatCode="#,##0_);[Red]\(#,##0\)" sourceLinked="1"/>
        <c:majorTickMark val="out"/>
        <c:minorTickMark val="none"/>
        <c:tickLblPos val="nextTo"/>
        <c:crossAx val="1079241376"/>
        <c:crosses val="max"/>
        <c:crossBetween val="between"/>
      </c:valAx>
      <c:catAx>
        <c:axId val="1079241376"/>
        <c:scaling>
          <c:orientation val="minMax"/>
        </c:scaling>
        <c:delete val="1"/>
        <c:axPos val="b"/>
        <c:numFmt formatCode="General" sourceLinked="1"/>
        <c:majorTickMark val="out"/>
        <c:minorTickMark val="none"/>
        <c:tickLblPos val="nextTo"/>
        <c:crossAx val="1079235968"/>
        <c:crosses val="autoZero"/>
        <c:auto val="1"/>
        <c:lblAlgn val="ctr"/>
        <c:lblOffset val="100"/>
        <c:noMultiLvlLbl val="0"/>
      </c:cat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600" b="0" i="0" u="none" strike="noStrike" kern="1200" baseline="0">
              <a:solidFill>
                <a:schemeClr val="dk1"/>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solidFill>
      <a:schemeClr val="lt1"/>
    </a:solidFill>
    <a:ln w="12700" cap="flat" cmpd="sng" algn="ctr">
      <a:solidFill>
        <a:schemeClr val="dk1"/>
      </a:solidFill>
      <a:prstDash val="solid"/>
      <a:miter lim="800000"/>
    </a:ln>
    <a:effectLst/>
  </c:spPr>
  <c:txPr>
    <a:bodyPr/>
    <a:lstStyle/>
    <a:p>
      <a:pPr>
        <a:defRPr>
          <a:solidFill>
            <a:schemeClr val="dk1"/>
          </a:solidFill>
          <a:latin typeface="+mn-lt"/>
          <a:ea typeface="+mn-ea"/>
          <a:cs typeface="+mn-cs"/>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2"/>
          <c:order val="0"/>
          <c:tx>
            <c:strRef>
              <c:f>Sheet1!$A$2</c:f>
              <c:strCache>
                <c:ptCount val="1"/>
                <c:pt idx="0">
                  <c:v>人数</c:v>
                </c:pt>
              </c:strCache>
            </c:strRef>
          </c:tx>
          <c:explosion val="3"/>
          <c:dPt>
            <c:idx val="0"/>
            <c:bubble3D val="0"/>
            <c:explosion val="7"/>
            <c:spPr>
              <a:solidFill>
                <a:schemeClr val="accent1"/>
              </a:solidFill>
              <a:ln>
                <a:noFill/>
              </a:ln>
              <a:effectLst/>
            </c:spPr>
            <c:extLst xmlns:c15="http://schemas.microsoft.com/office/drawing/2012/chart">
              <c:ext xmlns:c16="http://schemas.microsoft.com/office/drawing/2014/chart" uri="{C3380CC4-5D6E-409C-BE32-E72D297353CC}">
                <c16:uniqueId val="{00000007-FAD6-44D8-B8B7-233DEB174DCB}"/>
              </c:ext>
            </c:extLst>
          </c:dPt>
          <c:dPt>
            <c:idx val="1"/>
            <c:bubble3D val="0"/>
            <c:spPr>
              <a:solidFill>
                <a:schemeClr val="accent2"/>
              </a:solidFill>
              <a:ln>
                <a:noFill/>
              </a:ln>
              <a:effectLst/>
            </c:spPr>
            <c:extLst>
              <c:ext xmlns:c16="http://schemas.microsoft.com/office/drawing/2014/chart" uri="{C3380CC4-5D6E-409C-BE32-E72D297353CC}">
                <c16:uniqueId val="{00000007-7E34-4C93-A421-C27596A4F5C5}"/>
              </c:ext>
            </c:extLst>
          </c:dPt>
          <c:dPt>
            <c:idx val="2"/>
            <c:bubble3D val="0"/>
            <c:spPr>
              <a:solidFill>
                <a:schemeClr val="accent5">
                  <a:lumMod val="20000"/>
                  <a:lumOff val="80000"/>
                </a:schemeClr>
              </a:solidFill>
              <a:ln>
                <a:noFill/>
              </a:ln>
              <a:effectLst/>
            </c:spPr>
            <c:extLst>
              <c:ext xmlns:c16="http://schemas.microsoft.com/office/drawing/2014/chart" uri="{C3380CC4-5D6E-409C-BE32-E72D297353CC}">
                <c16:uniqueId val="{00000023-B3AE-435A-8265-33A319157924}"/>
              </c:ext>
            </c:extLst>
          </c:dPt>
          <c:dPt>
            <c:idx val="3"/>
            <c:bubble3D val="0"/>
            <c:spPr>
              <a:solidFill>
                <a:schemeClr val="accent4"/>
              </a:solidFill>
              <a:ln>
                <a:noFill/>
              </a:ln>
              <a:effectLst/>
            </c:spPr>
            <c:extLst>
              <c:ext xmlns:c16="http://schemas.microsoft.com/office/drawing/2014/chart" uri="{C3380CC4-5D6E-409C-BE32-E72D297353CC}">
                <c16:uniqueId val="{00000007-A129-4558-8F29-4F475F45CB7F}"/>
              </c:ext>
            </c:extLst>
          </c:dPt>
          <c:dPt>
            <c:idx val="4"/>
            <c:bubble3D val="0"/>
            <c:spPr>
              <a:solidFill>
                <a:schemeClr val="accent5"/>
              </a:solidFill>
              <a:ln>
                <a:noFill/>
              </a:ln>
              <a:effectLst/>
            </c:spPr>
            <c:extLst>
              <c:ext xmlns:c16="http://schemas.microsoft.com/office/drawing/2014/chart" uri="{C3380CC4-5D6E-409C-BE32-E72D297353CC}">
                <c16:uniqueId val="{00000009-A129-4558-8F29-4F475F45CB7F}"/>
              </c:ext>
            </c:extLst>
          </c:dPt>
          <c:dLbls>
            <c:dLbl>
              <c:idx val="0"/>
              <c:layout>
                <c:manualLayout>
                  <c:x val="-0.17003958761526003"/>
                  <c:y val="-0.28310633396293433"/>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07-FAD6-44D8-B8B7-233DEB174DCB}"/>
                </c:ext>
              </c:extLst>
            </c:dLbl>
            <c:dLbl>
              <c:idx val="1"/>
              <c:tx>
                <c:rich>
                  <a:bodyPr/>
                  <a:lstStyle/>
                  <a:p>
                    <a:r>
                      <a:rPr lang="en-US" altLang="zh-CN" baseline="0" smtClean="0"/>
                      <a:t>4</a:t>
                    </a:r>
                    <a:r>
                      <a:rPr lang="zh-CN" altLang="en-US" baseline="0" smtClean="0"/>
                      <a:t>年制大学</a:t>
                    </a:r>
                    <a:r>
                      <a:rPr lang="zh-CN" altLang="en-US" baseline="0" dirty="0"/>
                      <a:t>
</a:t>
                    </a:r>
                    <a:fld id="{015772A3-BDB7-4847-8FFB-05AEA2D7FCCC}" type="VALUE">
                      <a:rPr lang="zh-CN" altLang="en-US" baseline="0"/>
                      <a:pPr/>
                      <a:t>[値]</a:t>
                    </a:fld>
                    <a:r>
                      <a:rPr lang="zh-CN" altLang="en-US" baseline="0" dirty="0"/>
                      <a:t>
</a:t>
                    </a:r>
                    <a:fld id="{9E5691B1-A517-43F3-83CB-E2BA42F1AF8C}" type="PERCENTAGE">
                      <a:rPr lang="en-US" altLang="zh-CN" baseline="0"/>
                      <a:pPr/>
                      <a:t>[パーセンテージ]</a:t>
                    </a:fld>
                    <a:endParaRPr lang="zh-CN" altLang="en-US" baseline="0" dirty="0"/>
                  </a:p>
                </c:rich>
              </c:tx>
              <c:dLblPos val="bestFit"/>
              <c:showLegendKey val="0"/>
              <c:showVal val="1"/>
              <c:showCatName val="1"/>
              <c:showSerName val="0"/>
              <c:showPercent val="1"/>
              <c:showBubbleSize val="0"/>
              <c:separator>
</c:separator>
              <c:extLst>
                <c:ext xmlns:c15="http://schemas.microsoft.com/office/drawing/2012/chart" uri="{CE6537A1-D6FC-4f65-9D91-7224C49458BB}">
                  <c15:dlblFieldTable/>
                  <c15:showDataLabelsRange val="0"/>
                </c:ext>
                <c:ext xmlns:c16="http://schemas.microsoft.com/office/drawing/2014/chart" uri="{C3380CC4-5D6E-409C-BE32-E72D297353CC}">
                  <c16:uniqueId val="{00000007-7E34-4C93-A421-C27596A4F5C5}"/>
                </c:ext>
              </c:extLst>
            </c:dLbl>
            <c:dLbl>
              <c:idx val="2"/>
              <c:layout>
                <c:manualLayout>
                  <c:x val="-1.2058133134001527E-2"/>
                  <c:y val="-4.695057079027648E-2"/>
                </c:manualLayout>
              </c:layout>
              <c:dLblPos val="bestFit"/>
              <c:showLegendKey val="0"/>
              <c:showVal val="1"/>
              <c:showCatName val="1"/>
              <c:showSerName val="0"/>
              <c:showPercent val="1"/>
              <c:showBubbleSize val="0"/>
              <c:separator>
</c:separator>
              <c:extLst>
                <c:ext xmlns:c15="http://schemas.microsoft.com/office/drawing/2012/chart" uri="{CE6537A1-D6FC-4f65-9D91-7224C49458BB}"/>
                <c:ext xmlns:c16="http://schemas.microsoft.com/office/drawing/2014/chart" uri="{C3380CC4-5D6E-409C-BE32-E72D297353CC}">
                  <c16:uniqueId val="{00000023-B3AE-435A-8265-33A31915792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Sheet1!$B$1:$H$1</c:f>
              <c:strCache>
                <c:ptCount val="5"/>
                <c:pt idx="0">
                  <c:v>就職者</c:v>
                </c:pt>
                <c:pt idx="1">
                  <c:v>4年生大学</c:v>
                </c:pt>
                <c:pt idx="2">
                  <c:v>短期大学</c:v>
                </c:pt>
                <c:pt idx="3">
                  <c:v>専修・各種学校等</c:v>
                </c:pt>
                <c:pt idx="4">
                  <c:v>その他</c:v>
                </c:pt>
              </c:strCache>
            </c:strRef>
          </c:cat>
          <c:val>
            <c:numRef>
              <c:f>Sheet1!$B$2:$H$2</c:f>
              <c:numCache>
                <c:formatCode>#,##0"人"</c:formatCode>
                <c:ptCount val="5"/>
                <c:pt idx="0">
                  <c:v>1550</c:v>
                </c:pt>
                <c:pt idx="1">
                  <c:v>184</c:v>
                </c:pt>
                <c:pt idx="2">
                  <c:v>14</c:v>
                </c:pt>
                <c:pt idx="3">
                  <c:v>278</c:v>
                </c:pt>
                <c:pt idx="4">
                  <c:v>42</c:v>
                </c:pt>
              </c:numCache>
            </c:numRef>
          </c:val>
          <c:extLst xmlns:c15="http://schemas.microsoft.com/office/drawing/2012/chart">
            <c:ext xmlns:c16="http://schemas.microsoft.com/office/drawing/2014/chart" uri="{C3380CC4-5D6E-409C-BE32-E72D297353CC}">
              <c16:uniqueId val="{00000002-69A3-40AC-9C19-E058FBFC48CB}"/>
            </c:ext>
          </c:extLst>
        </c:ser>
        <c:dLbls>
          <c:showLegendKey val="0"/>
          <c:showVal val="0"/>
          <c:showCatName val="0"/>
          <c:showSerName val="0"/>
          <c:showPercent val="0"/>
          <c:showBubbleSize val="0"/>
          <c:showLeaderLines val="1"/>
        </c:dLbls>
        <c:firstSliceAng val="0"/>
        <c:extLst/>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2"/>
          <c:order val="0"/>
          <c:tx>
            <c:strRef>
              <c:f>Sheet1!$A$2</c:f>
              <c:strCache>
                <c:ptCount val="1"/>
                <c:pt idx="0">
                  <c:v>人数</c:v>
                </c:pt>
              </c:strCache>
            </c:strRef>
          </c:tx>
          <c:explosion val="2"/>
          <c:dPt>
            <c:idx val="0"/>
            <c:bubble3D val="0"/>
            <c:spPr>
              <a:solidFill>
                <a:schemeClr val="accent1"/>
              </a:solidFill>
              <a:ln>
                <a:noFill/>
              </a:ln>
              <a:effectLst/>
            </c:spPr>
            <c:extLst>
              <c:ext xmlns:c16="http://schemas.microsoft.com/office/drawing/2014/chart" uri="{C3380CC4-5D6E-409C-BE32-E72D297353CC}">
                <c16:uniqueId val="{00000021-B3AE-435A-8265-33A319157924}"/>
              </c:ext>
            </c:extLst>
          </c:dPt>
          <c:dPt>
            <c:idx val="1"/>
            <c:bubble3D val="0"/>
            <c:spPr>
              <a:solidFill>
                <a:schemeClr val="accent2"/>
              </a:solidFill>
              <a:ln>
                <a:noFill/>
              </a:ln>
              <a:effectLst/>
            </c:spPr>
            <c:extLst>
              <c:ext xmlns:c16="http://schemas.microsoft.com/office/drawing/2014/chart" uri="{C3380CC4-5D6E-409C-BE32-E72D297353CC}">
                <c16:uniqueId val="{00000003-564B-4BC0-880A-E82B8A93CB0B}"/>
              </c:ext>
            </c:extLst>
          </c:dPt>
          <c:dLbls>
            <c:dLbl>
              <c:idx val="0"/>
              <c:layout>
                <c:manualLayout>
                  <c:x val="-0.25670030592573045"/>
                  <c:y val="-0.18957800047107304"/>
                </c:manualLayout>
              </c:layout>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bg1"/>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eparator>
</c:separator>
              <c:extLst>
                <c:ext xmlns:c15="http://schemas.microsoft.com/office/drawing/2012/chart" uri="{CE6537A1-D6FC-4f65-9D91-7224C49458BB}">
                  <c15:layout>
                    <c:manualLayout>
                      <c:w val="0.34357177595420307"/>
                      <c:h val="0.27178790919287743"/>
                    </c:manualLayout>
                  </c15:layout>
                </c:ext>
                <c:ext xmlns:c16="http://schemas.microsoft.com/office/drawing/2014/chart" uri="{C3380CC4-5D6E-409C-BE32-E72D297353CC}">
                  <c16:uniqueId val="{00000021-B3AE-435A-8265-33A319157924}"/>
                </c:ext>
              </c:extLst>
            </c:dLbl>
            <c:spPr>
              <a:noFill/>
              <a:ln>
                <a:noFill/>
              </a:ln>
              <a:effectLst/>
            </c:spPr>
            <c:txPr>
              <a:bodyPr rot="0" spcFirstLastPara="1" vertOverflow="ellipsis" vert="horz" wrap="square" lIns="38100" tIns="19050" rIns="38100" bIns="19050" anchor="ctr" anchorCtr="1">
                <a:spAutoFit/>
              </a:bodyPr>
              <a:lstStyle/>
              <a:p>
                <a:pPr>
                  <a:defRPr sz="11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estFit"/>
            <c:showLegendKey val="0"/>
            <c:showVal val="1"/>
            <c:showCatName val="1"/>
            <c:showSerName val="0"/>
            <c:showPercent val="1"/>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Sheet1!$B$1:$H$1</c:f>
              <c:strCache>
                <c:ptCount val="2"/>
                <c:pt idx="0">
                  <c:v>府内就職者</c:v>
                </c:pt>
                <c:pt idx="1">
                  <c:v>府外就職者</c:v>
                </c:pt>
              </c:strCache>
            </c:strRef>
          </c:cat>
          <c:val>
            <c:numRef>
              <c:f>Sheet1!$B$2:$H$2</c:f>
              <c:numCache>
                <c:formatCode>#,##0"人"</c:formatCode>
                <c:ptCount val="2"/>
                <c:pt idx="0">
                  <c:v>1330</c:v>
                </c:pt>
                <c:pt idx="1">
                  <c:v>220</c:v>
                </c:pt>
              </c:numCache>
            </c:numRef>
          </c:val>
          <c:extLst xmlns:c15="http://schemas.microsoft.com/office/drawing/2012/chart">
            <c:ext xmlns:c16="http://schemas.microsoft.com/office/drawing/2014/chart" uri="{C3380CC4-5D6E-409C-BE32-E72D297353CC}">
              <c16:uniqueId val="{00000002-69A3-40AC-9C19-E058FBFC48CB}"/>
            </c:ext>
          </c:extLst>
        </c:ser>
        <c:dLbls>
          <c:showLegendKey val="0"/>
          <c:showVal val="0"/>
          <c:showCatName val="0"/>
          <c:showSerName val="0"/>
          <c:showPercent val="0"/>
          <c:showBubbleSize val="0"/>
          <c:showLeaderLines val="1"/>
        </c:dLbls>
        <c:firstSliceAng val="0"/>
        <c:extLst/>
      </c:pieChart>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dirty="0"/>
              <a:t>理工系学部</a:t>
            </a:r>
            <a:r>
              <a:rPr lang="ja-JP" dirty="0" smtClean="0"/>
              <a:t>大学</a:t>
            </a:r>
            <a:r>
              <a:rPr lang="ja-JP" altLang="en-US" dirty="0" smtClean="0"/>
              <a:t>進学者数・</a:t>
            </a:r>
            <a:r>
              <a:rPr lang="ja-JP" dirty="0" smtClean="0"/>
              <a:t>進学率</a:t>
            </a:r>
            <a:r>
              <a:rPr lang="ja-JP" dirty="0"/>
              <a:t>の推移</a:t>
            </a:r>
          </a:p>
          <a:p>
            <a:pPr>
              <a:defRPr/>
            </a:pPr>
            <a:r>
              <a:rPr lang="ja-JP" dirty="0"/>
              <a:t>（高大連携</a:t>
            </a:r>
            <a:r>
              <a:rPr lang="en-US" dirty="0"/>
              <a:t>3</a:t>
            </a:r>
            <a:r>
              <a:rPr lang="ja-JP" dirty="0"/>
              <a:t>校）</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Sheet1!$A$3</c:f>
              <c:strCache>
                <c:ptCount val="1"/>
                <c:pt idx="0">
                  <c:v>進学者(人)</c:v>
                </c:pt>
              </c:strCache>
            </c:strRef>
          </c:tx>
          <c:spPr>
            <a:solidFill>
              <a:schemeClr val="accent2"/>
            </a:solidFill>
            <a:ln>
              <a:noFill/>
            </a:ln>
            <a:effectLst/>
          </c:spPr>
          <c:invertIfNegative val="0"/>
          <c:cat>
            <c:strRef>
              <c:f>Sheet1!$B$1:$H$1</c:f>
              <c:strCache>
                <c:ptCount val="7"/>
                <c:pt idx="0">
                  <c:v>H26</c:v>
                </c:pt>
                <c:pt idx="1">
                  <c:v>H27</c:v>
                </c:pt>
                <c:pt idx="2">
                  <c:v>H28</c:v>
                </c:pt>
                <c:pt idx="3">
                  <c:v>H29</c:v>
                </c:pt>
                <c:pt idx="4">
                  <c:v>H30</c:v>
                </c:pt>
                <c:pt idx="5">
                  <c:v>R1</c:v>
                </c:pt>
                <c:pt idx="6">
                  <c:v>R2</c:v>
                </c:pt>
              </c:strCache>
            </c:strRef>
          </c:cat>
          <c:val>
            <c:numRef>
              <c:f>Sheet1!$B$3:$H$3</c:f>
              <c:numCache>
                <c:formatCode>General</c:formatCode>
                <c:ptCount val="7"/>
                <c:pt idx="0">
                  <c:v>32</c:v>
                </c:pt>
                <c:pt idx="1">
                  <c:v>43</c:v>
                </c:pt>
                <c:pt idx="2">
                  <c:v>84</c:v>
                </c:pt>
                <c:pt idx="3">
                  <c:v>80</c:v>
                </c:pt>
                <c:pt idx="4">
                  <c:v>68</c:v>
                </c:pt>
                <c:pt idx="5">
                  <c:v>91</c:v>
                </c:pt>
                <c:pt idx="6">
                  <c:v>78</c:v>
                </c:pt>
              </c:numCache>
            </c:numRef>
          </c:val>
          <c:extLst>
            <c:ext xmlns:c16="http://schemas.microsoft.com/office/drawing/2014/chart" uri="{C3380CC4-5D6E-409C-BE32-E72D297353CC}">
              <c16:uniqueId val="{00000001-CE65-442A-A027-F0FB2260E61B}"/>
            </c:ext>
          </c:extLst>
        </c:ser>
        <c:dLbls>
          <c:showLegendKey val="0"/>
          <c:showVal val="0"/>
          <c:showCatName val="0"/>
          <c:showSerName val="0"/>
          <c:showPercent val="0"/>
          <c:showBubbleSize val="0"/>
        </c:dLbls>
        <c:gapWidth val="150"/>
        <c:axId val="331816639"/>
        <c:axId val="331799999"/>
      </c:barChart>
      <c:lineChart>
        <c:grouping val="standard"/>
        <c:varyColors val="0"/>
        <c:ser>
          <c:idx val="0"/>
          <c:order val="0"/>
          <c:tx>
            <c:strRef>
              <c:f>Sheet1!$A$2</c:f>
              <c:strCache>
                <c:ptCount val="1"/>
                <c:pt idx="0">
                  <c:v>進学率(%)</c:v>
                </c:pt>
              </c:strCache>
            </c:strRef>
          </c:tx>
          <c:spPr>
            <a:ln w="28575" cap="rnd">
              <a:solidFill>
                <a:schemeClr val="accent1"/>
              </a:solidFill>
              <a:round/>
            </a:ln>
            <a:effectLst/>
          </c:spPr>
          <c:marker>
            <c:symbol val="none"/>
          </c:marker>
          <c:cat>
            <c:strRef>
              <c:f>Sheet1!$B$1:$H$1</c:f>
              <c:strCache>
                <c:ptCount val="7"/>
                <c:pt idx="0">
                  <c:v>H26</c:v>
                </c:pt>
                <c:pt idx="1">
                  <c:v>H27</c:v>
                </c:pt>
                <c:pt idx="2">
                  <c:v>H28</c:v>
                </c:pt>
                <c:pt idx="3">
                  <c:v>H29</c:v>
                </c:pt>
                <c:pt idx="4">
                  <c:v>H30</c:v>
                </c:pt>
                <c:pt idx="5">
                  <c:v>R1</c:v>
                </c:pt>
                <c:pt idx="6">
                  <c:v>R2</c:v>
                </c:pt>
              </c:strCache>
            </c:strRef>
          </c:cat>
          <c:val>
            <c:numRef>
              <c:f>Sheet1!$B$2:$H$2</c:f>
              <c:numCache>
                <c:formatCode>General</c:formatCode>
                <c:ptCount val="7"/>
                <c:pt idx="0">
                  <c:v>4.2</c:v>
                </c:pt>
                <c:pt idx="1">
                  <c:v>5.7</c:v>
                </c:pt>
                <c:pt idx="2">
                  <c:v>10.4</c:v>
                </c:pt>
                <c:pt idx="3">
                  <c:v>9.9</c:v>
                </c:pt>
                <c:pt idx="4">
                  <c:v>8.6999999999999993</c:v>
                </c:pt>
                <c:pt idx="5">
                  <c:v>12.2</c:v>
                </c:pt>
                <c:pt idx="6">
                  <c:v>10.7</c:v>
                </c:pt>
              </c:numCache>
            </c:numRef>
          </c:val>
          <c:smooth val="0"/>
          <c:extLst>
            <c:ext xmlns:c16="http://schemas.microsoft.com/office/drawing/2014/chart" uri="{C3380CC4-5D6E-409C-BE32-E72D297353CC}">
              <c16:uniqueId val="{00000000-CE65-442A-A027-F0FB2260E61B}"/>
            </c:ext>
          </c:extLst>
        </c:ser>
        <c:dLbls>
          <c:showLegendKey val="0"/>
          <c:showVal val="0"/>
          <c:showCatName val="0"/>
          <c:showSerName val="0"/>
          <c:showPercent val="0"/>
          <c:showBubbleSize val="0"/>
        </c:dLbls>
        <c:marker val="1"/>
        <c:smooth val="0"/>
        <c:axId val="203296943"/>
        <c:axId val="340447775"/>
      </c:lineChart>
      <c:catAx>
        <c:axId val="203296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40447775"/>
        <c:crosses val="autoZero"/>
        <c:auto val="1"/>
        <c:lblAlgn val="ctr"/>
        <c:lblOffset val="100"/>
        <c:noMultiLvlLbl val="0"/>
      </c:catAx>
      <c:valAx>
        <c:axId val="3404477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03296943"/>
        <c:crosses val="autoZero"/>
        <c:crossBetween val="between"/>
      </c:valAx>
      <c:valAx>
        <c:axId val="331799999"/>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31816639"/>
        <c:crosses val="max"/>
        <c:crossBetween val="between"/>
      </c:valAx>
      <c:catAx>
        <c:axId val="331816639"/>
        <c:scaling>
          <c:orientation val="minMax"/>
        </c:scaling>
        <c:delete val="1"/>
        <c:axPos val="b"/>
        <c:numFmt formatCode="General" sourceLinked="1"/>
        <c:majorTickMark val="out"/>
        <c:minorTickMark val="none"/>
        <c:tickLblPos val="nextTo"/>
        <c:crossAx val="331799999"/>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w="25400">
          <a:noFill/>
        </a:ln>
        <a:effectLst/>
      </c:spPr>
    </c:plotArea>
    <c:plotVisOnly val="1"/>
    <c:dispBlanksAs val="gap"/>
    <c:showDLblsOverMax val="0"/>
  </c:chart>
  <c:spPr>
    <a:noFill/>
    <a:ln>
      <a:solidFill>
        <a:schemeClr val="tx1"/>
      </a:solidFill>
    </a:ln>
    <a:effectLst/>
  </c:spPr>
  <c:txPr>
    <a:bodyPr/>
    <a:lstStyle/>
    <a:p>
      <a:pPr>
        <a:defRPr sz="11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dirty="0" smtClean="0"/>
              <a:t>国家資格等合格者数・合格率の推移</a:t>
            </a:r>
          </a:p>
          <a:p>
            <a:pPr>
              <a:defRPr/>
            </a:pPr>
            <a:r>
              <a:rPr lang="ja-JP" altLang="en-US" dirty="0" smtClean="0"/>
              <a:t>（実践的技能養成</a:t>
            </a:r>
            <a:r>
              <a:rPr lang="en-US" altLang="ja-JP" dirty="0" smtClean="0"/>
              <a:t>3</a:t>
            </a:r>
            <a:r>
              <a:rPr lang="ja-JP" altLang="en-US" dirty="0" smtClean="0"/>
              <a:t>校）</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Sheet1!$A$3</c:f>
              <c:strCache>
                <c:ptCount val="1"/>
                <c:pt idx="0">
                  <c:v>合格者(人)</c:v>
                </c:pt>
              </c:strCache>
            </c:strRef>
          </c:tx>
          <c:spPr>
            <a:solidFill>
              <a:schemeClr val="accent2"/>
            </a:solidFill>
            <a:ln>
              <a:noFill/>
            </a:ln>
            <a:effectLst/>
          </c:spPr>
          <c:invertIfNegative val="0"/>
          <c:cat>
            <c:strRef>
              <c:f>Sheet1!$B$1:$H$1</c:f>
              <c:strCache>
                <c:ptCount val="7"/>
                <c:pt idx="0">
                  <c:v>H26</c:v>
                </c:pt>
                <c:pt idx="1">
                  <c:v>H27</c:v>
                </c:pt>
                <c:pt idx="2">
                  <c:v>H28</c:v>
                </c:pt>
                <c:pt idx="3">
                  <c:v>H29</c:v>
                </c:pt>
                <c:pt idx="4">
                  <c:v>H30</c:v>
                </c:pt>
                <c:pt idx="5">
                  <c:v>R1</c:v>
                </c:pt>
                <c:pt idx="6">
                  <c:v>R2</c:v>
                </c:pt>
              </c:strCache>
            </c:strRef>
          </c:cat>
          <c:val>
            <c:numRef>
              <c:f>Sheet1!$B$3:$H$3</c:f>
              <c:numCache>
                <c:formatCode>General</c:formatCode>
                <c:ptCount val="7"/>
                <c:pt idx="0">
                  <c:v>554</c:v>
                </c:pt>
                <c:pt idx="1">
                  <c:v>574</c:v>
                </c:pt>
                <c:pt idx="2">
                  <c:v>520</c:v>
                </c:pt>
                <c:pt idx="3">
                  <c:v>443</c:v>
                </c:pt>
                <c:pt idx="4">
                  <c:v>365</c:v>
                </c:pt>
                <c:pt idx="5">
                  <c:v>339</c:v>
                </c:pt>
                <c:pt idx="6">
                  <c:v>245</c:v>
                </c:pt>
              </c:numCache>
            </c:numRef>
          </c:val>
          <c:extLst>
            <c:ext xmlns:c16="http://schemas.microsoft.com/office/drawing/2014/chart" uri="{C3380CC4-5D6E-409C-BE32-E72D297353CC}">
              <c16:uniqueId val="{00000001-CE65-442A-A027-F0FB2260E61B}"/>
            </c:ext>
          </c:extLst>
        </c:ser>
        <c:dLbls>
          <c:showLegendKey val="0"/>
          <c:showVal val="0"/>
          <c:showCatName val="0"/>
          <c:showSerName val="0"/>
          <c:showPercent val="0"/>
          <c:showBubbleSize val="0"/>
        </c:dLbls>
        <c:gapWidth val="150"/>
        <c:axId val="331816639"/>
        <c:axId val="331799999"/>
      </c:barChart>
      <c:lineChart>
        <c:grouping val="standard"/>
        <c:varyColors val="0"/>
        <c:ser>
          <c:idx val="0"/>
          <c:order val="0"/>
          <c:tx>
            <c:strRef>
              <c:f>Sheet1!$A$2</c:f>
              <c:strCache>
                <c:ptCount val="1"/>
                <c:pt idx="0">
                  <c:v>合格率(%)</c:v>
                </c:pt>
              </c:strCache>
            </c:strRef>
          </c:tx>
          <c:spPr>
            <a:ln w="28575" cap="rnd">
              <a:solidFill>
                <a:schemeClr val="accent1"/>
              </a:solidFill>
              <a:round/>
            </a:ln>
            <a:effectLst/>
          </c:spPr>
          <c:marker>
            <c:symbol val="none"/>
          </c:marker>
          <c:cat>
            <c:strRef>
              <c:f>Sheet1!$B$1:$H$1</c:f>
              <c:strCache>
                <c:ptCount val="7"/>
                <c:pt idx="0">
                  <c:v>H26</c:v>
                </c:pt>
                <c:pt idx="1">
                  <c:v>H27</c:v>
                </c:pt>
                <c:pt idx="2">
                  <c:v>H28</c:v>
                </c:pt>
                <c:pt idx="3">
                  <c:v>H29</c:v>
                </c:pt>
                <c:pt idx="4">
                  <c:v>H30</c:v>
                </c:pt>
                <c:pt idx="5">
                  <c:v>R1</c:v>
                </c:pt>
                <c:pt idx="6">
                  <c:v>R2</c:v>
                </c:pt>
              </c:strCache>
            </c:strRef>
          </c:cat>
          <c:val>
            <c:numRef>
              <c:f>Sheet1!$B$2:$H$2</c:f>
              <c:numCache>
                <c:formatCode>General</c:formatCode>
                <c:ptCount val="7"/>
                <c:pt idx="0">
                  <c:v>44.5</c:v>
                </c:pt>
                <c:pt idx="1">
                  <c:v>45.6</c:v>
                </c:pt>
                <c:pt idx="2">
                  <c:v>40.9</c:v>
                </c:pt>
                <c:pt idx="3">
                  <c:v>46.5</c:v>
                </c:pt>
                <c:pt idx="4">
                  <c:v>43.8</c:v>
                </c:pt>
                <c:pt idx="5">
                  <c:v>55.4</c:v>
                </c:pt>
                <c:pt idx="6">
                  <c:v>37.799999999999997</c:v>
                </c:pt>
              </c:numCache>
            </c:numRef>
          </c:val>
          <c:smooth val="0"/>
          <c:extLst>
            <c:ext xmlns:c16="http://schemas.microsoft.com/office/drawing/2014/chart" uri="{C3380CC4-5D6E-409C-BE32-E72D297353CC}">
              <c16:uniqueId val="{00000000-CE65-442A-A027-F0FB2260E61B}"/>
            </c:ext>
          </c:extLst>
        </c:ser>
        <c:dLbls>
          <c:showLegendKey val="0"/>
          <c:showVal val="0"/>
          <c:showCatName val="0"/>
          <c:showSerName val="0"/>
          <c:showPercent val="0"/>
          <c:showBubbleSize val="0"/>
        </c:dLbls>
        <c:marker val="1"/>
        <c:smooth val="0"/>
        <c:axId val="203296943"/>
        <c:axId val="340447775"/>
      </c:lineChart>
      <c:catAx>
        <c:axId val="203296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40447775"/>
        <c:crosses val="autoZero"/>
        <c:auto val="1"/>
        <c:lblAlgn val="ctr"/>
        <c:lblOffset val="100"/>
        <c:noMultiLvlLbl val="0"/>
      </c:catAx>
      <c:valAx>
        <c:axId val="3404477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03296943"/>
        <c:crosses val="autoZero"/>
        <c:crossBetween val="between"/>
      </c:valAx>
      <c:valAx>
        <c:axId val="331799999"/>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31816639"/>
        <c:crosses val="max"/>
        <c:crossBetween val="between"/>
      </c:valAx>
      <c:catAx>
        <c:axId val="331816639"/>
        <c:scaling>
          <c:orientation val="minMax"/>
        </c:scaling>
        <c:delete val="1"/>
        <c:axPos val="b"/>
        <c:numFmt formatCode="General" sourceLinked="1"/>
        <c:majorTickMark val="out"/>
        <c:minorTickMark val="none"/>
        <c:tickLblPos val="nextTo"/>
        <c:crossAx val="331799999"/>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w="25400">
          <a:noFill/>
        </a:ln>
        <a:effectLst/>
      </c:spPr>
    </c:plotArea>
    <c:plotVisOnly val="1"/>
    <c:dispBlanksAs val="gap"/>
    <c:showDLblsOverMax val="0"/>
  </c:chart>
  <c:spPr>
    <a:noFill/>
    <a:ln>
      <a:solidFill>
        <a:schemeClr val="tx1"/>
      </a:solidFill>
    </a:ln>
    <a:effectLst/>
  </c:spPr>
  <c:txPr>
    <a:bodyPr/>
    <a:lstStyle/>
    <a:p>
      <a:pPr>
        <a:defRPr sz="11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r>
              <a:rPr lang="ja-JP" altLang="en-US" dirty="0" smtClean="0"/>
              <a:t>地域連携等参加者数・参加率の推移</a:t>
            </a:r>
          </a:p>
          <a:p>
            <a:pPr>
              <a:defRPr/>
            </a:pPr>
            <a:r>
              <a:rPr lang="ja-JP" altLang="en-US" dirty="0" smtClean="0"/>
              <a:t>（地域産業連携</a:t>
            </a:r>
            <a:r>
              <a:rPr lang="en-US" altLang="ja-JP" dirty="0" smtClean="0"/>
              <a:t>3</a:t>
            </a:r>
            <a:r>
              <a:rPr lang="ja-JP" altLang="en-US" dirty="0" smtClean="0"/>
              <a:t>校）</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solidFill>
              <a:latin typeface="Meiryo UI" panose="020B0604030504040204" pitchFamily="50" charset="-128"/>
              <a:ea typeface="Meiryo UI" panose="020B0604030504040204" pitchFamily="50" charset="-128"/>
              <a:cs typeface="+mn-cs"/>
            </a:defRPr>
          </a:pPr>
          <a:endParaRPr lang="ja-JP"/>
        </a:p>
      </c:txPr>
    </c:title>
    <c:autoTitleDeleted val="0"/>
    <c:plotArea>
      <c:layout/>
      <c:barChart>
        <c:barDir val="col"/>
        <c:grouping val="clustered"/>
        <c:varyColors val="0"/>
        <c:ser>
          <c:idx val="1"/>
          <c:order val="1"/>
          <c:tx>
            <c:strRef>
              <c:f>Sheet1!$A$3</c:f>
              <c:strCache>
                <c:ptCount val="1"/>
                <c:pt idx="0">
                  <c:v>参加者(人)</c:v>
                </c:pt>
              </c:strCache>
            </c:strRef>
          </c:tx>
          <c:spPr>
            <a:solidFill>
              <a:schemeClr val="accent2"/>
            </a:solidFill>
            <a:ln>
              <a:noFill/>
            </a:ln>
            <a:effectLst/>
          </c:spPr>
          <c:invertIfNegative val="0"/>
          <c:cat>
            <c:strRef>
              <c:f>Sheet1!$B$1:$H$1</c:f>
              <c:strCache>
                <c:ptCount val="7"/>
                <c:pt idx="0">
                  <c:v>H26</c:v>
                </c:pt>
                <c:pt idx="1">
                  <c:v>H27</c:v>
                </c:pt>
                <c:pt idx="2">
                  <c:v>H28</c:v>
                </c:pt>
                <c:pt idx="3">
                  <c:v>H29</c:v>
                </c:pt>
                <c:pt idx="4">
                  <c:v>H30</c:v>
                </c:pt>
                <c:pt idx="5">
                  <c:v>R1</c:v>
                </c:pt>
                <c:pt idx="6">
                  <c:v>R2</c:v>
                </c:pt>
              </c:strCache>
            </c:strRef>
          </c:cat>
          <c:val>
            <c:numRef>
              <c:f>Sheet1!$B$3:$H$3</c:f>
              <c:numCache>
                <c:formatCode>General</c:formatCode>
                <c:ptCount val="7"/>
                <c:pt idx="0">
                  <c:v>2082</c:v>
                </c:pt>
                <c:pt idx="1">
                  <c:v>2824</c:v>
                </c:pt>
                <c:pt idx="2">
                  <c:v>2493</c:v>
                </c:pt>
                <c:pt idx="3">
                  <c:v>2401</c:v>
                </c:pt>
                <c:pt idx="4">
                  <c:v>2777</c:v>
                </c:pt>
                <c:pt idx="5">
                  <c:v>2237</c:v>
                </c:pt>
                <c:pt idx="6">
                  <c:v>1336</c:v>
                </c:pt>
              </c:numCache>
            </c:numRef>
          </c:val>
          <c:extLst>
            <c:ext xmlns:c16="http://schemas.microsoft.com/office/drawing/2014/chart" uri="{C3380CC4-5D6E-409C-BE32-E72D297353CC}">
              <c16:uniqueId val="{00000000-0E3A-45DA-99FB-1FFC2764A668}"/>
            </c:ext>
          </c:extLst>
        </c:ser>
        <c:dLbls>
          <c:showLegendKey val="0"/>
          <c:showVal val="0"/>
          <c:showCatName val="0"/>
          <c:showSerName val="0"/>
          <c:showPercent val="0"/>
          <c:showBubbleSize val="0"/>
        </c:dLbls>
        <c:gapWidth val="150"/>
        <c:axId val="331816639"/>
        <c:axId val="331799999"/>
      </c:barChart>
      <c:lineChart>
        <c:grouping val="standard"/>
        <c:varyColors val="0"/>
        <c:ser>
          <c:idx val="0"/>
          <c:order val="0"/>
          <c:tx>
            <c:strRef>
              <c:f>Sheet1!$A$2</c:f>
              <c:strCache>
                <c:ptCount val="1"/>
                <c:pt idx="0">
                  <c:v>参加率(%)</c:v>
                </c:pt>
              </c:strCache>
            </c:strRef>
          </c:tx>
          <c:spPr>
            <a:ln w="28575" cap="rnd">
              <a:solidFill>
                <a:schemeClr val="accent1"/>
              </a:solidFill>
              <a:round/>
            </a:ln>
            <a:effectLst/>
          </c:spPr>
          <c:marker>
            <c:symbol val="none"/>
          </c:marker>
          <c:cat>
            <c:strRef>
              <c:f>Sheet1!$B$1:$H$1</c:f>
              <c:strCache>
                <c:ptCount val="7"/>
                <c:pt idx="0">
                  <c:v>H26</c:v>
                </c:pt>
                <c:pt idx="1">
                  <c:v>H27</c:v>
                </c:pt>
                <c:pt idx="2">
                  <c:v>H28</c:v>
                </c:pt>
                <c:pt idx="3">
                  <c:v>H29</c:v>
                </c:pt>
                <c:pt idx="4">
                  <c:v>H30</c:v>
                </c:pt>
                <c:pt idx="5">
                  <c:v>R1</c:v>
                </c:pt>
                <c:pt idx="6">
                  <c:v>R2</c:v>
                </c:pt>
              </c:strCache>
            </c:strRef>
          </c:cat>
          <c:val>
            <c:numRef>
              <c:f>Sheet1!$B$2:$H$2</c:f>
              <c:numCache>
                <c:formatCode>General</c:formatCode>
                <c:ptCount val="7"/>
                <c:pt idx="0">
                  <c:v>82.3</c:v>
                </c:pt>
                <c:pt idx="1">
                  <c:v>111.6</c:v>
                </c:pt>
                <c:pt idx="2">
                  <c:v>99.5</c:v>
                </c:pt>
                <c:pt idx="3">
                  <c:v>99.6</c:v>
                </c:pt>
                <c:pt idx="4">
                  <c:v>119.9</c:v>
                </c:pt>
                <c:pt idx="5">
                  <c:v>100</c:v>
                </c:pt>
                <c:pt idx="6">
                  <c:v>66.400000000000006</c:v>
                </c:pt>
              </c:numCache>
            </c:numRef>
          </c:val>
          <c:smooth val="0"/>
          <c:extLst>
            <c:ext xmlns:c16="http://schemas.microsoft.com/office/drawing/2014/chart" uri="{C3380CC4-5D6E-409C-BE32-E72D297353CC}">
              <c16:uniqueId val="{00000001-0E3A-45DA-99FB-1FFC2764A668}"/>
            </c:ext>
          </c:extLst>
        </c:ser>
        <c:dLbls>
          <c:showLegendKey val="0"/>
          <c:showVal val="0"/>
          <c:showCatName val="0"/>
          <c:showSerName val="0"/>
          <c:showPercent val="0"/>
          <c:showBubbleSize val="0"/>
        </c:dLbls>
        <c:marker val="1"/>
        <c:smooth val="0"/>
        <c:axId val="203296943"/>
        <c:axId val="340447775"/>
      </c:lineChart>
      <c:catAx>
        <c:axId val="2032969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40447775"/>
        <c:crosses val="autoZero"/>
        <c:auto val="1"/>
        <c:lblAlgn val="ctr"/>
        <c:lblOffset val="100"/>
        <c:noMultiLvlLbl val="0"/>
      </c:catAx>
      <c:valAx>
        <c:axId val="34044777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203296943"/>
        <c:crosses val="autoZero"/>
        <c:crossBetween val="between"/>
      </c:valAx>
      <c:valAx>
        <c:axId val="331799999"/>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331816639"/>
        <c:crosses val="max"/>
        <c:crossBetween val="between"/>
      </c:valAx>
      <c:catAx>
        <c:axId val="331816639"/>
        <c:scaling>
          <c:orientation val="minMax"/>
        </c:scaling>
        <c:delete val="1"/>
        <c:axPos val="b"/>
        <c:numFmt formatCode="General" sourceLinked="1"/>
        <c:majorTickMark val="out"/>
        <c:minorTickMark val="none"/>
        <c:tickLblPos val="nextTo"/>
        <c:crossAx val="331799999"/>
        <c:crosses val="autoZero"/>
        <c:auto val="1"/>
        <c:lblAlgn val="ctr"/>
        <c:lblOffset val="100"/>
        <c:noMultiLvlLbl val="0"/>
      </c:cat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1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dTable>
      <c:spPr>
        <a:noFill/>
        <a:ln w="25400">
          <a:noFill/>
        </a:ln>
        <a:effectLst/>
      </c:spPr>
    </c:plotArea>
    <c:plotVisOnly val="1"/>
    <c:dispBlanksAs val="gap"/>
    <c:showDLblsOverMax val="0"/>
  </c:chart>
  <c:spPr>
    <a:noFill/>
    <a:ln>
      <a:solidFill>
        <a:schemeClr val="tx1"/>
      </a:solidFill>
    </a:ln>
    <a:effectLst/>
  </c:spPr>
  <c:txPr>
    <a:bodyPr/>
    <a:lstStyle/>
    <a:p>
      <a:pPr>
        <a:defRPr sz="1100">
          <a:solidFill>
            <a:schemeClr val="tx1"/>
          </a:solidFill>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325">
  <cs:axisTitle>
    <cs:lnRef idx="0"/>
    <cs:fillRef idx="0"/>
    <cs:effectRef idx="0"/>
    <cs:fontRef idx="minor">
      <a:schemeClr val="tx1">
        <a:lumMod val="50000"/>
        <a:lumOff val="50000"/>
      </a:schemeClr>
    </cs:fontRef>
    <cs:defRPr sz="1197" kern="1200" cap="all"/>
  </cs:axisTitle>
  <cs:category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50000"/>
        <a:lumOff val="50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
  <cs:dataPoint3D>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3D>
  <cs:dataPointLine>
    <cs:lnRef idx="0">
      <cs:styleClr val="auto"/>
    </cs:lnRef>
    <cs:fillRef idx="2">
      <cs:styleClr val="auto"/>
    </cs:fillRef>
    <cs:effectRef idx="1"/>
    <cs:fontRef idx="minor">
      <a:schemeClr val="dk1"/>
    </cs:fontRef>
    <cs:spPr>
      <a:ln w="15875" cap="rnd">
        <a:solidFill>
          <a:schemeClr val="phClr"/>
        </a:solidFill>
        <a:round/>
      </a:ln>
    </cs:spPr>
  </cs:dataPointLine>
  <cs:dataPointMarker>
    <cs:lnRef idx="0">
      <cs:styleClr val="auto"/>
    </cs:lnRef>
    <cs:fillRef idx="2">
      <cs:styleClr val="auto"/>
    </cs:fillRef>
    <cs:effectRef idx="1"/>
    <cs:fontRef idx="minor">
      <a:schemeClr val="dk1"/>
    </cs:fontRef>
    <cs:spPr>
      <a:ln w="9525" cap="flat" cmpd="sng" algn="ctr">
        <a:solidFill>
          <a:schemeClr val="phClr">
            <a:shade val="95000"/>
          </a:schemeClr>
        </a:solidFill>
        <a:round/>
      </a:ln>
    </cs:spPr>
  </cs:dataPointMarker>
  <cs:dataPointMarkerLayout symbol="circle" size="5"/>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50000"/>
        <a:lumOff val="50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75000"/>
            <a:lumOff val="25000"/>
          </a:schemeClr>
        </a:solidFill>
      </a:ln>
    </cs:spPr>
  </cs:downBar>
  <cs:dropLine>
    <cs:lnRef idx="0"/>
    <cs:fillRef idx="0"/>
    <cs:effectRef idx="0"/>
    <cs:fontRef idx="minor">
      <a:schemeClr val="dk1"/>
    </cs:fontRef>
    <cs:spPr>
      <a:ln w="9525">
        <a:solidFill>
          <a:schemeClr val="tx1">
            <a:lumMod val="75000"/>
            <a:lumOff val="25000"/>
          </a:schemeClr>
        </a:solidFill>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75000"/>
            <a:lumOff val="25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50000"/>
        <a:lumOff val="50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50000"/>
        <a:lumOff val="50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1862" kern="1200" cap="none" spc="2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50000"/>
        <a:lumOff val="50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50000"/>
        <a:lumOff val="50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0.37709</cdr:x>
      <cdr:y>0.09841</cdr:y>
    </cdr:from>
    <cdr:to>
      <cdr:x>0.52027</cdr:x>
      <cdr:y>0.09841</cdr:y>
    </cdr:to>
    <cdr:cxnSp macro="">
      <cdr:nvCxnSpPr>
        <cdr:cNvPr id="3" name="直線矢印コネクタ 2"/>
        <cdr:cNvCxnSpPr/>
      </cdr:nvCxnSpPr>
      <cdr:spPr>
        <a:xfrm xmlns:a="http://schemas.openxmlformats.org/drawingml/2006/main">
          <a:off x="3445159" y="493725"/>
          <a:ext cx="1308122" cy="0"/>
        </a:xfrm>
        <a:prstGeom xmlns:a="http://schemas.openxmlformats.org/drawingml/2006/main" prst="straightConnector1">
          <a:avLst/>
        </a:prstGeom>
        <a:ln xmlns:a="http://schemas.openxmlformats.org/drawingml/2006/main">
          <a:headEnd type="triangle"/>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0.2771</cdr:x>
      <cdr:y>0.06674</cdr:y>
    </cdr:from>
    <cdr:to>
      <cdr:x>0.3725</cdr:x>
      <cdr:y>0.1275</cdr:y>
    </cdr:to>
    <cdr:sp macro="" textlink="">
      <cdr:nvSpPr>
        <cdr:cNvPr id="4" name="テキスト ボックス 3"/>
        <cdr:cNvSpPr txBox="1"/>
      </cdr:nvSpPr>
      <cdr:spPr>
        <a:xfrm xmlns:a="http://schemas.openxmlformats.org/drawingml/2006/main">
          <a:off x="2531661" y="334819"/>
          <a:ext cx="871593" cy="304835"/>
        </a:xfrm>
        <a:prstGeom xmlns:a="http://schemas.openxmlformats.org/drawingml/2006/main" prst="rect">
          <a:avLst/>
        </a:prstGeom>
        <a:ln xmlns:a="http://schemas.openxmlformats.org/drawingml/2006/main" w="12700"/>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nchor="ctr"/>
        <a:lstStyle xmlns:a="http://schemas.openxmlformats.org/drawingml/2006/main"/>
        <a:p xmlns:a="http://schemas.openxmlformats.org/drawingml/2006/main">
          <a:pPr algn="ctr"/>
          <a:r>
            <a:rPr lang="ja-JP" altLang="en-US" sz="1100" dirty="0" smtClean="0">
              <a:latin typeface="Meiryo UI" panose="020B0604030504040204" pitchFamily="50" charset="-128"/>
              <a:ea typeface="Meiryo UI" panose="020B0604030504040204" pitchFamily="50" charset="-128"/>
            </a:rPr>
            <a:t>実績値</a:t>
          </a:r>
          <a:endParaRPr lang="ja-JP" altLang="en-US" sz="1100" dirty="0">
            <a:latin typeface="Meiryo UI" panose="020B0604030504040204" pitchFamily="50" charset="-128"/>
            <a:ea typeface="Meiryo UI" panose="020B0604030504040204" pitchFamily="50" charset="-128"/>
          </a:endParaRPr>
        </a:p>
      </cdr:txBody>
    </cdr:sp>
  </cdr:relSizeAnchor>
  <cdr:relSizeAnchor xmlns:cdr="http://schemas.openxmlformats.org/drawingml/2006/chartDrawing">
    <cdr:from>
      <cdr:x>0.52505</cdr:x>
      <cdr:y>0.0687</cdr:y>
    </cdr:from>
    <cdr:to>
      <cdr:x>0.62045</cdr:x>
      <cdr:y>0.12946</cdr:y>
    </cdr:to>
    <cdr:sp macro="" textlink="">
      <cdr:nvSpPr>
        <cdr:cNvPr id="5" name="テキスト ボックス 4"/>
        <cdr:cNvSpPr txBox="1"/>
      </cdr:nvSpPr>
      <cdr:spPr>
        <a:xfrm xmlns:a="http://schemas.openxmlformats.org/drawingml/2006/main">
          <a:off x="4796951" y="344647"/>
          <a:ext cx="871594" cy="304835"/>
        </a:xfrm>
        <a:prstGeom xmlns:a="http://schemas.openxmlformats.org/drawingml/2006/main" prst="rect">
          <a:avLst/>
        </a:prstGeom>
        <a:ln xmlns:a="http://schemas.openxmlformats.org/drawingml/2006/main" w="12700"/>
      </cdr:spPr>
      <cdr:style>
        <a:lnRef xmlns:a="http://schemas.openxmlformats.org/drawingml/2006/main" idx="2">
          <a:schemeClr val="dk1"/>
        </a:lnRef>
        <a:fillRef xmlns:a="http://schemas.openxmlformats.org/drawingml/2006/main" idx="1">
          <a:schemeClr val="lt1"/>
        </a:fillRef>
        <a:effectRef xmlns:a="http://schemas.openxmlformats.org/drawingml/2006/main" idx="0">
          <a:schemeClr val="dk1"/>
        </a:effectRef>
        <a:fontRef xmlns:a="http://schemas.openxmlformats.org/drawingml/2006/main" idx="minor">
          <a:schemeClr val="dk1"/>
        </a:fontRef>
      </cdr:style>
      <cdr:txBody>
        <a:bodyPr xmlns:a="http://schemas.openxmlformats.org/drawingml/2006/main" vertOverflow="clip" wrap="square" rtlCol="0" anchor="ctr"/>
        <a:lstStyle xmlns:a="http://schemas.openxmlformats.org/drawingml/2006/main"/>
        <a:p xmlns:a="http://schemas.openxmlformats.org/drawingml/2006/main">
          <a:pPr algn="ctr"/>
          <a:r>
            <a:rPr lang="ja-JP" altLang="en-US" dirty="0">
              <a:latin typeface="Meiryo UI" panose="020B0604030504040204" pitchFamily="50" charset="-128"/>
              <a:ea typeface="Meiryo UI" panose="020B0604030504040204" pitchFamily="50" charset="-128"/>
            </a:rPr>
            <a:t>推計</a:t>
          </a:r>
          <a:r>
            <a:rPr lang="ja-JP" altLang="en-US" sz="1100" dirty="0" smtClean="0">
              <a:latin typeface="Meiryo UI" panose="020B0604030504040204" pitchFamily="50" charset="-128"/>
              <a:ea typeface="Meiryo UI" panose="020B0604030504040204" pitchFamily="50" charset="-128"/>
            </a:rPr>
            <a:t>値</a:t>
          </a:r>
          <a:endParaRPr lang="ja-JP" altLang="en-US" sz="1100" dirty="0">
            <a:latin typeface="Meiryo UI" panose="020B0604030504040204" pitchFamily="50" charset="-128"/>
            <a:ea typeface="Meiryo UI" panose="020B0604030504040204" pitchFamily="50" charset="-128"/>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925B89E5-CA52-471A-B493-2766F8ED6727}" type="datetimeFigureOut">
              <a:rPr kumimoji="1" lang="ja-JP" altLang="en-US" smtClean="0"/>
              <a:t>2022/5/10</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485A13FD-FDD4-46EA-9CF3-37B444B1219A}" type="slidenum">
              <a:rPr kumimoji="1" lang="ja-JP" altLang="en-US" smtClean="0"/>
              <a:t>‹#›</a:t>
            </a:fld>
            <a:endParaRPr kumimoji="1" lang="ja-JP" altLang="en-US"/>
          </a:p>
        </p:txBody>
      </p:sp>
    </p:spTree>
    <p:extLst>
      <p:ext uri="{BB962C8B-B14F-4D97-AF65-F5344CB8AC3E}">
        <p14:creationId xmlns:p14="http://schemas.microsoft.com/office/powerpoint/2010/main" val="18166387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5FCE0394-9F6D-4E5B-90F2-33C69C4416E4}" type="datetimeFigureOut">
              <a:rPr kumimoji="1" lang="ja-JP" altLang="en-US" smtClean="0"/>
              <a:t>2022/5/10</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874DD596-11B1-4C1F-BC9F-BC7CF001A766}" type="slidenum">
              <a:rPr kumimoji="1" lang="ja-JP" altLang="en-US" smtClean="0"/>
              <a:t>‹#›</a:t>
            </a:fld>
            <a:endParaRPr kumimoji="1" lang="ja-JP" altLang="en-US"/>
          </a:p>
        </p:txBody>
      </p:sp>
    </p:spTree>
    <p:extLst>
      <p:ext uri="{BB962C8B-B14F-4D97-AF65-F5344CB8AC3E}">
        <p14:creationId xmlns:p14="http://schemas.microsoft.com/office/powerpoint/2010/main" val="229879871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3496C84-371E-473D-B3B9-73680C06C036}" type="slidenum">
              <a:rPr lang="ja-JP" altLang="en-US" smtClean="0">
                <a:solidFill>
                  <a:prstClr val="black"/>
                </a:solidFill>
              </a:rPr>
              <a:pPr/>
              <a:t>10</a:t>
            </a:fld>
            <a:endParaRPr lang="ja-JP" altLang="en-US" dirty="0">
              <a:solidFill>
                <a:prstClr val="black"/>
              </a:solidFill>
            </a:endParaRPr>
          </a:p>
        </p:txBody>
      </p:sp>
    </p:spTree>
    <p:extLst>
      <p:ext uri="{BB962C8B-B14F-4D97-AF65-F5344CB8AC3E}">
        <p14:creationId xmlns:p14="http://schemas.microsoft.com/office/powerpoint/2010/main" val="81696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2075" y="746125"/>
            <a:ext cx="662305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3496C84-371E-473D-B3B9-73680C06C036}" type="slidenum">
              <a:rPr lang="ja-JP" altLang="en-US" smtClean="0">
                <a:solidFill>
                  <a:prstClr val="black"/>
                </a:solidFill>
              </a:rPr>
              <a:pPr/>
              <a:t>11</a:t>
            </a:fld>
            <a:endParaRPr lang="ja-JP" altLang="en-US" dirty="0">
              <a:solidFill>
                <a:prstClr val="black"/>
              </a:solidFill>
            </a:endParaRPr>
          </a:p>
        </p:txBody>
      </p:sp>
    </p:spTree>
    <p:extLst>
      <p:ext uri="{BB962C8B-B14F-4D97-AF65-F5344CB8AC3E}">
        <p14:creationId xmlns:p14="http://schemas.microsoft.com/office/powerpoint/2010/main" val="3150405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1505407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3152581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2917562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2433048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3313659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42506321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789540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2444993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1020753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137538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A144EDB-57DE-4356-B13A-73ECE3768691}" type="datetimeFigureOut">
              <a:rPr kumimoji="1" lang="ja-JP" altLang="en-US" smtClean="0"/>
              <a:t>2022/5/10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128477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144EDB-57DE-4356-B13A-73ECE3768691}" type="datetimeFigureOut">
              <a:rPr kumimoji="1" lang="ja-JP" altLang="en-US" smtClean="0"/>
              <a:t>2022/5/10</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4503FC-515F-41E6-B179-4214F3298170}" type="slidenum">
              <a:rPr kumimoji="1" lang="ja-JP" altLang="en-US" smtClean="0"/>
              <a:t>‹#›</a:t>
            </a:fld>
            <a:endParaRPr kumimoji="1" lang="ja-JP" altLang="en-US"/>
          </a:p>
        </p:txBody>
      </p:sp>
    </p:spTree>
    <p:extLst>
      <p:ext uri="{BB962C8B-B14F-4D97-AF65-F5344CB8AC3E}">
        <p14:creationId xmlns:p14="http://schemas.microsoft.com/office/powerpoint/2010/main" val="33286083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499936" y="5662273"/>
            <a:ext cx="2706190" cy="338554"/>
          </a:xfrm>
          <a:prstGeom prst="rect">
            <a:avLst/>
          </a:prstGeom>
        </p:spPr>
        <p:txBody>
          <a:bodyPr wrap="none">
            <a:spAutoFit/>
          </a:bodyPr>
          <a:lstStyle/>
          <a:p>
            <a:pPr algn="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令和</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４</a:t>
            </a:r>
            <a:r>
              <a:rPr lang="ja-JP"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年</a:t>
            </a:r>
            <a:r>
              <a:rPr lang="en-US" altLang="ja-JP" sz="1600" kern="100" dirty="0" smtClean="0">
                <a:latin typeface="Meiryo UI" panose="020B0604030504040204" pitchFamily="50" charset="-128"/>
                <a:ea typeface="Meiryo UI" panose="020B0604030504040204" pitchFamily="50" charset="-128"/>
                <a:cs typeface="Times New Roman" panose="02020603050405020304" pitchFamily="18" charset="0"/>
              </a:rPr>
              <a:t>5</a:t>
            </a:r>
            <a:r>
              <a:rPr lang="ja-JP" altLang="en-US" sz="1600" kern="100" dirty="0" smtClean="0">
                <a:latin typeface="Meiryo UI" panose="020B0604030504040204" pitchFamily="50" charset="-128"/>
                <a:ea typeface="Meiryo UI" panose="020B0604030504040204" pitchFamily="50" charset="-128"/>
                <a:cs typeface="Times New Roman" panose="02020603050405020304" pitchFamily="18" charset="0"/>
              </a:rPr>
              <a:t>月</a:t>
            </a:r>
            <a:r>
              <a:rPr lang="ja-JP" altLang="ja-JP" sz="1600" kern="100" dirty="0">
                <a:latin typeface="Meiryo UI" panose="020B0604030504040204" pitchFamily="50" charset="-128"/>
                <a:ea typeface="Meiryo UI" panose="020B0604030504040204" pitchFamily="50" charset="-128"/>
                <a:cs typeface="Times New Roman" panose="02020603050405020304" pitchFamily="18" charset="0"/>
              </a:rPr>
              <a:t>　大阪府教育庁</a:t>
            </a:r>
          </a:p>
        </p:txBody>
      </p:sp>
      <p:sp>
        <p:nvSpPr>
          <p:cNvPr id="8" name="正方形/長方形 7"/>
          <p:cNvSpPr/>
          <p:nvPr/>
        </p:nvSpPr>
        <p:spPr>
          <a:xfrm>
            <a:off x="1515949" y="2539851"/>
            <a:ext cx="7941598" cy="2308324"/>
          </a:xfrm>
          <a:prstGeom prst="rect">
            <a:avLst/>
          </a:prstGeom>
        </p:spPr>
        <p:txBody>
          <a:bodyPr wrap="none">
            <a:spAutoFit/>
          </a:bodyPr>
          <a:lstStyle/>
          <a:p>
            <a:r>
              <a:rPr lang="ja-JP" altLang="en-US" sz="2400" b="1" dirty="0">
                <a:latin typeface="Meiryo UI" panose="020B0604030504040204" pitchFamily="50" charset="-128"/>
                <a:ea typeface="Meiryo UI" panose="020B0604030504040204" pitchFamily="50" charset="-128"/>
              </a:rPr>
              <a:t>１．これからの審議予定</a:t>
            </a:r>
            <a:endParaRPr lang="en-US" altLang="ja-JP" sz="2400" b="1" dirty="0">
              <a:latin typeface="Meiryo UI" panose="020B0604030504040204" pitchFamily="50" charset="-128"/>
              <a:ea typeface="Meiryo UI" panose="020B0604030504040204" pitchFamily="50" charset="-128"/>
            </a:endParaRPr>
          </a:p>
          <a:p>
            <a:endParaRPr lang="en-US" altLang="ja-JP" sz="2400" b="1" dirty="0">
              <a:latin typeface="Meiryo UI" panose="020B0604030504040204" pitchFamily="50" charset="-128"/>
              <a:ea typeface="Meiryo UI" panose="020B0604030504040204" pitchFamily="50" charset="-128"/>
            </a:endParaRPr>
          </a:p>
          <a:p>
            <a:r>
              <a:rPr lang="ja-JP" altLang="en-US" sz="2400" b="1" dirty="0">
                <a:latin typeface="Meiryo UI" panose="020B0604030504040204" pitchFamily="50" charset="-128"/>
                <a:ea typeface="Meiryo UI" panose="020B0604030504040204" pitchFamily="50" charset="-128"/>
              </a:rPr>
              <a:t>２</a:t>
            </a:r>
            <a:r>
              <a:rPr lang="ja-JP" altLang="en-US" sz="2400" b="1" dirty="0" smtClean="0">
                <a:latin typeface="Meiryo UI" panose="020B0604030504040204" pitchFamily="50" charset="-128"/>
                <a:ea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rPr>
              <a:t>工業</a:t>
            </a:r>
            <a:r>
              <a:rPr lang="ja-JP" altLang="en-US" sz="2400" b="1" dirty="0" smtClean="0">
                <a:latin typeface="Meiryo UI" panose="020B0604030504040204" pitchFamily="50" charset="-128"/>
                <a:ea typeface="Meiryo UI" panose="020B0604030504040204" pitchFamily="50" charset="-128"/>
              </a:rPr>
              <a:t>系</a:t>
            </a:r>
            <a:r>
              <a:rPr lang="ja-JP" altLang="en-US" sz="2400" b="1" dirty="0">
                <a:latin typeface="Meiryo UI" panose="020B0604030504040204" pitchFamily="50" charset="-128"/>
                <a:ea typeface="Meiryo UI" panose="020B0604030504040204" pitchFamily="50" charset="-128"/>
              </a:rPr>
              <a:t>高等学校</a:t>
            </a:r>
            <a:r>
              <a:rPr lang="ja-JP" altLang="en-US" sz="2400" b="1" dirty="0" smtClean="0">
                <a:latin typeface="Meiryo UI" panose="020B0604030504040204" pitchFamily="50" charset="-128"/>
                <a:ea typeface="Meiryo UI" panose="020B0604030504040204" pitchFamily="50" charset="-128"/>
              </a:rPr>
              <a:t>の</a:t>
            </a:r>
            <a:r>
              <a:rPr lang="ja-JP" altLang="en-US" sz="2400" b="1" dirty="0">
                <a:latin typeface="Meiryo UI" panose="020B0604030504040204" pitchFamily="50" charset="-128"/>
                <a:ea typeface="Meiryo UI" panose="020B0604030504040204" pitchFamily="50" charset="-128"/>
              </a:rPr>
              <a:t>現状と課題認識</a:t>
            </a:r>
            <a:endParaRPr lang="en-US" altLang="ja-JP" sz="2400" b="1"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①　現状</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②　これまでの取組の成果</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③　工業</a:t>
            </a:r>
            <a:r>
              <a:rPr lang="ja-JP" altLang="en-US" sz="2400" dirty="0" smtClean="0">
                <a:latin typeface="Meiryo UI" panose="020B0604030504040204" pitchFamily="50" charset="-128"/>
                <a:ea typeface="Meiryo UI" panose="020B0604030504040204" pitchFamily="50" charset="-128"/>
              </a:rPr>
              <a:t>系高等学校の</a:t>
            </a:r>
            <a:r>
              <a:rPr lang="ja-JP" altLang="en-US" sz="2400" dirty="0">
                <a:latin typeface="Meiryo UI" panose="020B0604030504040204" pitchFamily="50" charset="-128"/>
                <a:ea typeface="Meiryo UI" panose="020B0604030504040204" pitchFamily="50" charset="-128"/>
              </a:rPr>
              <a:t>あり方に係る審議に向けた課題認識</a:t>
            </a:r>
            <a:endParaRPr lang="en-US" altLang="ja-JP" sz="2400" dirty="0">
              <a:latin typeface="Meiryo UI" panose="020B0604030504040204" pitchFamily="50" charset="-128"/>
              <a:ea typeface="Meiryo UI" panose="020B0604030504040204" pitchFamily="50" charset="-128"/>
            </a:endParaRPr>
          </a:p>
        </p:txBody>
      </p:sp>
      <p:cxnSp>
        <p:nvCxnSpPr>
          <p:cNvPr id="7" name="直線コネクタ 6">
            <a:extLst>
              <a:ext uri="{FF2B5EF4-FFF2-40B4-BE49-F238E27FC236}">
                <a16:creationId xmlns:a16="http://schemas.microsoft.com/office/drawing/2014/main" id="{5BFAD1CC-12BB-4AB2-9F04-F1BCBE5E9BAF}"/>
              </a:ext>
            </a:extLst>
          </p:cNvPr>
          <p:cNvCxnSpPr/>
          <p:nvPr/>
        </p:nvCxnSpPr>
        <p:spPr>
          <a:xfrm>
            <a:off x="1515949" y="1535141"/>
            <a:ext cx="9160101"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0" name="正方形/長方形 9">
            <a:extLst>
              <a:ext uri="{FF2B5EF4-FFF2-40B4-BE49-F238E27FC236}">
                <a16:creationId xmlns:a16="http://schemas.microsoft.com/office/drawing/2014/main" id="{85C03CDC-570D-472D-B0CD-626EC835F9F6}"/>
              </a:ext>
            </a:extLst>
          </p:cNvPr>
          <p:cNvSpPr/>
          <p:nvPr/>
        </p:nvSpPr>
        <p:spPr>
          <a:xfrm>
            <a:off x="1515949" y="974262"/>
            <a:ext cx="8036416" cy="461665"/>
          </a:xfrm>
          <a:prstGeom prst="rect">
            <a:avLst/>
          </a:prstGeom>
        </p:spPr>
        <p:txBody>
          <a:bodyPr wrap="square">
            <a:spAutoFit/>
          </a:bodyPr>
          <a:lstStyle/>
          <a:p>
            <a:r>
              <a:rPr lang="ja-JP" altLang="en-US" sz="2400" b="1" dirty="0">
                <a:latin typeface="Meiryo UI" panose="020B0604030504040204" pitchFamily="50" charset="-128"/>
                <a:ea typeface="Meiryo UI" panose="020B0604030504040204" pitchFamily="50" charset="-128"/>
              </a:rPr>
              <a:t>第</a:t>
            </a:r>
            <a:r>
              <a:rPr lang="en-US" altLang="ja-JP" sz="2400" b="1" dirty="0">
                <a:latin typeface="Meiryo UI" panose="020B0604030504040204" pitchFamily="50" charset="-128"/>
                <a:ea typeface="Meiryo UI" panose="020B0604030504040204" pitchFamily="50" charset="-128"/>
              </a:rPr>
              <a:t>1</a:t>
            </a:r>
            <a:r>
              <a:rPr lang="ja-JP" altLang="en-US" sz="2400" b="1" dirty="0">
                <a:latin typeface="Meiryo UI" panose="020B0604030504040204" pitchFamily="50" charset="-128"/>
                <a:ea typeface="Meiryo UI" panose="020B0604030504040204" pitchFamily="50" charset="-128"/>
              </a:rPr>
              <a:t>回大阪府学校教育審議会　工業教育部会　資料</a:t>
            </a:r>
            <a:endParaRPr lang="en-US" altLang="ja-JP" sz="2400"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latin typeface="Meiryo UI" panose="020B0604030504040204" pitchFamily="50" charset="-128"/>
                <a:ea typeface="Meiryo UI" panose="020B0604030504040204" pitchFamily="50" charset="-128"/>
              </a:rPr>
              <a:t>1</a:t>
            </a:fld>
            <a:endParaRPr kumimoji="1" lang="ja-JP" altLang="en-US" dirty="0">
              <a:latin typeface="Meiryo UI" panose="020B0604030504040204" pitchFamily="50" charset="-128"/>
              <a:ea typeface="Meiryo UI" panose="020B0604030504040204" pitchFamily="50" charset="-128"/>
            </a:endParaRPr>
          </a:p>
        </p:txBody>
      </p:sp>
      <p:sp>
        <p:nvSpPr>
          <p:cNvPr id="9" name="正方形/長方形 8"/>
          <p:cNvSpPr/>
          <p:nvPr/>
        </p:nvSpPr>
        <p:spPr>
          <a:xfrm>
            <a:off x="10552670" y="432486"/>
            <a:ext cx="1248033" cy="67962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mtClean="0">
                <a:latin typeface="Meiryo UI" panose="020B0604030504040204" pitchFamily="50" charset="-128"/>
                <a:ea typeface="Meiryo UI" panose="020B0604030504040204" pitchFamily="50" charset="-128"/>
              </a:rPr>
              <a:t>資料２</a:t>
            </a:r>
            <a:endParaRPr kumimoji="1" lang="ja-JP" altLang="en-US">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722968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737600" y="6520260"/>
            <a:ext cx="2311400" cy="365125"/>
          </a:xfrm>
        </p:spPr>
        <p:txBody>
          <a:bodyPr/>
          <a:lstStyle/>
          <a:p>
            <a:fld id="{AC1F0867-EFB9-42FF-BF2D-7B625E83DED1}" type="slidenum">
              <a:rPr lang="ja-JP" altLang="en-US" smtClean="0">
                <a:solidFill>
                  <a:prstClr val="black">
                    <a:tint val="75000"/>
                  </a:prstClr>
                </a:solidFill>
              </a:rPr>
              <a:pPr/>
              <a:t>10</a:t>
            </a:fld>
            <a:endParaRPr lang="ja-JP" altLang="en-US" dirty="0">
              <a:solidFill>
                <a:prstClr val="black">
                  <a:tint val="75000"/>
                </a:prstClr>
              </a:solidFill>
            </a:endParaRPr>
          </a:p>
        </p:txBody>
      </p:sp>
      <p:sp>
        <p:nvSpPr>
          <p:cNvPr id="20" name="額縁 19"/>
          <p:cNvSpPr/>
          <p:nvPr/>
        </p:nvSpPr>
        <p:spPr>
          <a:xfrm>
            <a:off x="1606636" y="623356"/>
            <a:ext cx="3094153" cy="395558"/>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sz="144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r>
              <a:rPr lang="ja-JP" altLang="en-US" sz="1400" b="1" dirty="0" smtClean="0">
                <a:solidFill>
                  <a:schemeClr val="tx1"/>
                </a:solidFill>
                <a:latin typeface="Meiryo UI" panose="020B0604030504040204" pitchFamily="50" charset="-128"/>
                <a:ea typeface="Meiryo UI" panose="020B0604030504040204" pitchFamily="50" charset="-128"/>
              </a:rPr>
              <a:t>大阪府</a:t>
            </a:r>
            <a:r>
              <a:rPr lang="ja-JP" altLang="en-US" sz="1400" b="1" dirty="0">
                <a:solidFill>
                  <a:schemeClr val="tx1"/>
                </a:solidFill>
                <a:latin typeface="Meiryo UI" panose="020B0604030504040204" pitchFamily="50" charset="-128"/>
                <a:ea typeface="Meiryo UI" panose="020B0604030504040204" pitchFamily="50" charset="-128"/>
              </a:rPr>
              <a:t>の</a:t>
            </a:r>
            <a:r>
              <a:rPr lang="ja-JP" altLang="ja-JP" sz="1400" b="1" dirty="0">
                <a:solidFill>
                  <a:schemeClr val="tx1"/>
                </a:solidFill>
                <a:latin typeface="Meiryo UI" panose="020B0604030504040204" pitchFamily="50" charset="-128"/>
                <a:ea typeface="Meiryo UI" panose="020B0604030504040204" pitchFamily="50" charset="-128"/>
              </a:rPr>
              <a:t>公立中学校卒業者数推計</a:t>
            </a:r>
          </a:p>
        </p:txBody>
      </p:sp>
      <p:graphicFrame>
        <p:nvGraphicFramePr>
          <p:cNvPr id="23" name="グラフ 22"/>
          <p:cNvGraphicFramePr>
            <a:graphicFrameLocks noGrp="1"/>
          </p:cNvGraphicFramePr>
          <p:nvPr>
            <p:extLst>
              <p:ext uri="{D42A27DB-BD31-4B8C-83A1-F6EECF244321}">
                <p14:modId xmlns:p14="http://schemas.microsoft.com/office/powerpoint/2010/main" val="469997644"/>
              </p:ext>
            </p:extLst>
          </p:nvPr>
        </p:nvGraphicFramePr>
        <p:xfrm>
          <a:off x="1639217" y="1385710"/>
          <a:ext cx="9136203" cy="5017025"/>
        </p:xfrm>
        <a:graphic>
          <a:graphicData uri="http://schemas.openxmlformats.org/drawingml/2006/chart">
            <c:chart xmlns:c="http://schemas.openxmlformats.org/drawingml/2006/chart" xmlns:r="http://schemas.openxmlformats.org/officeDocument/2006/relationships" r:id="rId3"/>
          </a:graphicData>
        </a:graphic>
      </p:graphicFrame>
      <p:sp>
        <p:nvSpPr>
          <p:cNvPr id="24" name="テキスト ボックス 23"/>
          <p:cNvSpPr txBox="1"/>
          <p:nvPr/>
        </p:nvSpPr>
        <p:spPr>
          <a:xfrm>
            <a:off x="6334801" y="6427331"/>
            <a:ext cx="3798879" cy="261610"/>
          </a:xfrm>
          <a:prstGeom prst="rect">
            <a:avLst/>
          </a:prstGeom>
          <a:noFill/>
          <a:ln>
            <a:noFill/>
          </a:ln>
        </p:spPr>
        <p:txBody>
          <a:bodyPr wrap="square" rtlCol="0">
            <a:spAutoFit/>
          </a:bodyPr>
          <a:lstStyle/>
          <a:p>
            <a:r>
              <a:rPr lang="en-US" altLang="ja-JP" sz="1100" dirty="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令和３年</a:t>
            </a:r>
            <a:r>
              <a:rPr lang="ja-JP" altLang="en-US" sz="1100" dirty="0">
                <a:solidFill>
                  <a:prstClr val="black"/>
                </a:solidFill>
                <a:latin typeface="Meiryo UI" panose="020B0604030504040204" pitchFamily="50" charset="-128"/>
                <a:ea typeface="Meiryo UI" panose="020B0604030504040204" pitchFamily="50" charset="-128"/>
              </a:rPr>
              <a:t>５月１日現在の小・中学校在籍生徒数より推計</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25" name="テキスト ボックス 6"/>
          <p:cNvSpPr txBox="1"/>
          <p:nvPr/>
        </p:nvSpPr>
        <p:spPr>
          <a:xfrm>
            <a:off x="10432820" y="6125736"/>
            <a:ext cx="91532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26" name="テキスト ボックス 6"/>
          <p:cNvSpPr txBox="1"/>
          <p:nvPr/>
        </p:nvSpPr>
        <p:spPr>
          <a:xfrm>
            <a:off x="1143776" y="1385710"/>
            <a:ext cx="71476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a:t>
            </a:r>
          </a:p>
        </p:txBody>
      </p:sp>
      <p:cxnSp>
        <p:nvCxnSpPr>
          <p:cNvPr id="6" name="直線コネクタ 5"/>
          <p:cNvCxnSpPr/>
          <p:nvPr/>
        </p:nvCxnSpPr>
        <p:spPr>
          <a:xfrm>
            <a:off x="5725988" y="1662709"/>
            <a:ext cx="12449" cy="434707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1704145" y="135083"/>
            <a:ext cx="1311578" cy="369332"/>
          </a:xfrm>
          <a:prstGeom prst="rect">
            <a:avLst/>
          </a:prstGeom>
        </p:spPr>
        <p:txBody>
          <a:bodyPr wrap="none">
            <a:spAutoFit/>
          </a:bodyPr>
          <a:lstStyle/>
          <a:p>
            <a:pPr>
              <a:defRPr/>
            </a:pPr>
            <a:r>
              <a:rPr lang="ja-JP" altLang="en-US" b="1" dirty="0">
                <a:latin typeface="Meiryo UI" panose="020B0604030504040204" pitchFamily="50" charset="-128"/>
                <a:ea typeface="Meiryo UI" panose="020B0604030504040204" pitchFamily="50" charset="-128"/>
              </a:rPr>
              <a:t>２ー①</a:t>
            </a:r>
            <a:r>
              <a:rPr lang="ja-JP" altLang="en-US" b="1" dirty="0" smtClean="0">
                <a:latin typeface="Meiryo UI" panose="020B0604030504040204" pitchFamily="50" charset="-128"/>
                <a:ea typeface="Meiryo UI" panose="020B0604030504040204" pitchFamily="50" charset="-128"/>
              </a:rPr>
              <a:t>現状</a:t>
            </a:r>
            <a:endParaRPr lang="ja-JP" altLang="en-US"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606636" y="1037949"/>
            <a:ext cx="8826184"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年度にかけて年々減少。令和</a:t>
            </a:r>
            <a:r>
              <a:rPr lang="en-US" altLang="ja-JP" sz="1600" dirty="0" smtClean="0">
                <a:latin typeface="Meiryo UI" panose="020B0604030504040204" pitchFamily="50" charset="-128"/>
                <a:ea typeface="Meiryo UI" panose="020B0604030504040204" pitchFamily="50" charset="-128"/>
              </a:rPr>
              <a:t>12</a:t>
            </a:r>
            <a:r>
              <a:rPr lang="ja-JP" altLang="en-US" sz="1600" dirty="0" smtClean="0">
                <a:latin typeface="Meiryo UI" panose="020B0604030504040204" pitchFamily="50" charset="-128"/>
                <a:ea typeface="Meiryo UI" panose="020B0604030504040204" pitchFamily="50" charset="-128"/>
              </a:rPr>
              <a:t>年度に向けて減少する見込み。</a:t>
            </a:r>
            <a:endParaRPr lang="en-US" altLang="ja-JP"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119352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737600" y="6520260"/>
            <a:ext cx="2311400" cy="365125"/>
          </a:xfrm>
        </p:spPr>
        <p:txBody>
          <a:bodyPr/>
          <a:lstStyle/>
          <a:p>
            <a:fld id="{AC1F0867-EFB9-42FF-BF2D-7B625E83DED1}" type="slidenum">
              <a:rPr lang="ja-JP" altLang="en-US" smtClean="0">
                <a:solidFill>
                  <a:prstClr val="black">
                    <a:tint val="75000"/>
                  </a:prstClr>
                </a:solidFill>
              </a:rPr>
              <a:pPr/>
              <a:t>11</a:t>
            </a:fld>
            <a:endParaRPr lang="ja-JP" altLang="en-US" dirty="0">
              <a:solidFill>
                <a:prstClr val="black">
                  <a:tint val="75000"/>
                </a:prstClr>
              </a:solidFill>
            </a:endParaRPr>
          </a:p>
        </p:txBody>
      </p:sp>
      <p:sp>
        <p:nvSpPr>
          <p:cNvPr id="20" name="額縁 19"/>
          <p:cNvSpPr/>
          <p:nvPr/>
        </p:nvSpPr>
        <p:spPr>
          <a:xfrm>
            <a:off x="1606636" y="623356"/>
            <a:ext cx="7130964" cy="395558"/>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pPr algn="ctr">
              <a:defRPr sz="1440" b="0" i="0" u="none" strike="noStrike" kern="1200" spc="0" baseline="0">
                <a:solidFill>
                  <a:prstClr val="black">
                    <a:lumMod val="65000"/>
                    <a:lumOff val="35000"/>
                  </a:prstClr>
                </a:solidFill>
                <a:latin typeface="ＭＳ Ｐゴシック" panose="020B0600070205080204" pitchFamily="50" charset="-128"/>
                <a:ea typeface="ＭＳ Ｐゴシック" panose="020B0600070205080204" pitchFamily="50" charset="-128"/>
                <a:cs typeface="+mn-cs"/>
              </a:defRPr>
            </a:pPr>
            <a:r>
              <a:rPr lang="ja-JP" altLang="en-US" sz="1400" b="1" dirty="0" smtClean="0">
                <a:solidFill>
                  <a:schemeClr val="tx1"/>
                </a:solidFill>
                <a:latin typeface="Meiryo UI" panose="020B0604030504040204" pitchFamily="50" charset="-128"/>
                <a:ea typeface="Meiryo UI" panose="020B0604030504040204" pitchFamily="50" charset="-128"/>
              </a:rPr>
              <a:t>昼間の高校における公立中学校卒業者の公私の受入実績比率の推移（大阪府）</a:t>
            </a:r>
            <a:endParaRPr lang="ja-JP" altLang="ja-JP" sz="1400" b="1" dirty="0">
              <a:solidFill>
                <a:schemeClr val="tx1"/>
              </a:solidFill>
              <a:latin typeface="Meiryo UI" panose="020B0604030504040204" pitchFamily="50" charset="-128"/>
              <a:ea typeface="Meiryo UI" panose="020B0604030504040204" pitchFamily="50" charset="-128"/>
            </a:endParaRPr>
          </a:p>
        </p:txBody>
      </p:sp>
      <p:graphicFrame>
        <p:nvGraphicFramePr>
          <p:cNvPr id="23" name="グラフ 22"/>
          <p:cNvGraphicFramePr>
            <a:graphicFrameLocks noGrp="1"/>
          </p:cNvGraphicFramePr>
          <p:nvPr>
            <p:extLst>
              <p:ext uri="{D42A27DB-BD31-4B8C-83A1-F6EECF244321}">
                <p14:modId xmlns:p14="http://schemas.microsoft.com/office/powerpoint/2010/main" val="1937545091"/>
              </p:ext>
            </p:extLst>
          </p:nvPr>
        </p:nvGraphicFramePr>
        <p:xfrm>
          <a:off x="1639217" y="1385710"/>
          <a:ext cx="9136203" cy="5017025"/>
        </p:xfrm>
        <a:graphic>
          <a:graphicData uri="http://schemas.openxmlformats.org/drawingml/2006/chart">
            <c:chart xmlns:c="http://schemas.openxmlformats.org/drawingml/2006/chart" xmlns:r="http://schemas.openxmlformats.org/officeDocument/2006/relationships" r:id="rId3"/>
          </a:graphicData>
        </a:graphic>
      </p:graphicFrame>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3" name="正方形/長方形 12"/>
          <p:cNvSpPr/>
          <p:nvPr/>
        </p:nvSpPr>
        <p:spPr>
          <a:xfrm>
            <a:off x="1704145" y="135083"/>
            <a:ext cx="1311578" cy="369332"/>
          </a:xfrm>
          <a:prstGeom prst="rect">
            <a:avLst/>
          </a:prstGeom>
        </p:spPr>
        <p:txBody>
          <a:bodyPr wrap="none">
            <a:spAutoFit/>
          </a:bodyPr>
          <a:lstStyle/>
          <a:p>
            <a:pPr>
              <a:defRPr/>
            </a:pPr>
            <a:r>
              <a:rPr lang="ja-JP" altLang="en-US" b="1" dirty="0">
                <a:latin typeface="Meiryo UI" panose="020B0604030504040204" pitchFamily="50" charset="-128"/>
                <a:ea typeface="Meiryo UI" panose="020B0604030504040204" pitchFamily="50" charset="-128"/>
              </a:rPr>
              <a:t>２ー①</a:t>
            </a:r>
            <a:r>
              <a:rPr lang="ja-JP" altLang="en-US" b="1" dirty="0" smtClean="0">
                <a:latin typeface="Meiryo UI" panose="020B0604030504040204" pitchFamily="50" charset="-128"/>
                <a:ea typeface="Meiryo UI" panose="020B0604030504040204" pitchFamily="50" charset="-128"/>
              </a:rPr>
              <a:t>現状</a:t>
            </a:r>
            <a:endParaRPr lang="ja-JP" altLang="en-US" b="1"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606636" y="1037949"/>
            <a:ext cx="8826184"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rPr>
              <a:t>28</a:t>
            </a:r>
            <a:r>
              <a:rPr lang="ja-JP" altLang="en-US" sz="1600" dirty="0" smtClean="0">
                <a:latin typeface="Meiryo UI" panose="020B0604030504040204" pitchFamily="50" charset="-128"/>
                <a:ea typeface="Meiryo UI" panose="020B0604030504040204" pitchFamily="50" charset="-128"/>
              </a:rPr>
              <a:t>年度から令和</a:t>
            </a:r>
            <a:r>
              <a:rPr lang="en-US" altLang="ja-JP" sz="1600" dirty="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年度にかけて、公立が低下する傾向。</a:t>
            </a:r>
            <a:endParaRPr lang="en-US" altLang="ja-JP" sz="1600" dirty="0">
              <a:latin typeface="Meiryo UI" panose="020B0604030504040204" pitchFamily="50" charset="-128"/>
              <a:ea typeface="Meiryo UI" panose="020B0604030504040204" pitchFamily="50" charset="-128"/>
            </a:endParaRPr>
          </a:p>
        </p:txBody>
      </p:sp>
      <p:sp>
        <p:nvSpPr>
          <p:cNvPr id="15" name="テキスト ボックス 6"/>
          <p:cNvSpPr txBox="1"/>
          <p:nvPr/>
        </p:nvSpPr>
        <p:spPr>
          <a:xfrm>
            <a:off x="1448214" y="5659632"/>
            <a:ext cx="91532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9" name="テキスト ボックス 8"/>
          <p:cNvSpPr txBox="1"/>
          <p:nvPr/>
        </p:nvSpPr>
        <p:spPr>
          <a:xfrm>
            <a:off x="7829142" y="6058784"/>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Tree>
    <p:extLst>
      <p:ext uri="{BB962C8B-B14F-4D97-AF65-F5344CB8AC3E}">
        <p14:creationId xmlns:p14="http://schemas.microsoft.com/office/powerpoint/2010/main" val="2369702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額縁 7"/>
          <p:cNvSpPr/>
          <p:nvPr/>
        </p:nvSpPr>
        <p:spPr>
          <a:xfrm>
            <a:off x="1586206" y="645103"/>
            <a:ext cx="4763079" cy="481614"/>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smtClean="0">
                <a:solidFill>
                  <a:prstClr val="black"/>
                </a:solidFill>
                <a:latin typeface="Meiryo UI" panose="020B0604030504040204" pitchFamily="50" charset="-128"/>
                <a:ea typeface="Meiryo UI" panose="020B0604030504040204" pitchFamily="50" charset="-128"/>
              </a:rPr>
              <a:t>公立中学校卒業者に占める工業系高校志願者（大阪府）</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13" name="スライド番号プレースホルダー 2"/>
          <p:cNvSpPr>
            <a:spLocks noGrp="1"/>
          </p:cNvSpPr>
          <p:nvPr>
            <p:ph type="sldNum" sz="quarter" idx="12"/>
          </p:nvPr>
        </p:nvSpPr>
        <p:spPr>
          <a:xfrm>
            <a:off x="8737600" y="6492881"/>
            <a:ext cx="2311400" cy="365125"/>
          </a:xfrm>
        </p:spPr>
        <p:txBody>
          <a:bodyPr/>
          <a:lstStyle/>
          <a:p>
            <a:fld id="{AC1F0867-EFB9-42FF-BF2D-7B625E83DED1}" type="slidenum">
              <a:rPr lang="ja-JP" altLang="en-US" smtClean="0">
                <a:solidFill>
                  <a:prstClr val="black">
                    <a:tint val="75000"/>
                  </a:prstClr>
                </a:solidFill>
              </a:rPr>
              <a:pPr/>
              <a:t>12</a:t>
            </a:fld>
            <a:endParaRPr lang="ja-JP" altLang="en-US" dirty="0">
              <a:solidFill>
                <a:prstClr val="black">
                  <a:tint val="75000"/>
                </a:prstClr>
              </a:solidFill>
            </a:endParaRPr>
          </a:p>
        </p:txBody>
      </p:sp>
      <p:sp>
        <p:nvSpPr>
          <p:cNvPr id="14" name="テキスト ボックス 13"/>
          <p:cNvSpPr txBox="1"/>
          <p:nvPr/>
        </p:nvSpPr>
        <p:spPr>
          <a:xfrm>
            <a:off x="1585680" y="1119075"/>
            <a:ext cx="9172981" cy="584775"/>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平成</a:t>
            </a:r>
            <a:r>
              <a:rPr lang="en-US" altLang="ja-JP" sz="1600" dirty="0" smtClean="0">
                <a:latin typeface="Meiryo UI" panose="020B0604030504040204" pitchFamily="50" charset="-128"/>
                <a:ea typeface="Meiryo UI" panose="020B0604030504040204" pitchFamily="50" charset="-128"/>
              </a:rPr>
              <a:t>2</a:t>
            </a:r>
            <a:r>
              <a:rPr lang="ja-JP" altLang="en-US" sz="1600" dirty="0" smtClean="0">
                <a:latin typeface="Meiryo UI" panose="020B0604030504040204" pitchFamily="50" charset="-128"/>
                <a:ea typeface="Meiryo UI" panose="020B0604030504040204" pitchFamily="50" charset="-128"/>
              </a:rPr>
              <a:t>９年度から令和</a:t>
            </a:r>
            <a:r>
              <a:rPr lang="ja-JP" altLang="en-US" sz="1600" dirty="0">
                <a:latin typeface="Meiryo UI" panose="020B0604030504040204" pitchFamily="50" charset="-128"/>
                <a:ea typeface="Meiryo UI" panose="020B0604030504040204" pitchFamily="50" charset="-128"/>
              </a:rPr>
              <a:t>４</a:t>
            </a:r>
            <a:r>
              <a:rPr lang="ja-JP" altLang="en-US" sz="1600" dirty="0" smtClean="0">
                <a:latin typeface="Meiryo UI" panose="020B0604030504040204" pitchFamily="50" charset="-128"/>
                <a:ea typeface="Meiryo UI" panose="020B0604030504040204" pitchFamily="50" charset="-128"/>
              </a:rPr>
              <a:t>年度にかけて、大阪府</a:t>
            </a:r>
            <a:r>
              <a:rPr lang="ja-JP" altLang="en-US" sz="1600" dirty="0">
                <a:latin typeface="Meiryo UI" panose="020B0604030504040204" pitchFamily="50" charset="-128"/>
                <a:ea typeface="Meiryo UI" panose="020B0604030504040204" pitchFamily="50" charset="-128"/>
              </a:rPr>
              <a:t>の「公立中学校卒業者に占める工業系高校志願者の</a:t>
            </a:r>
            <a:r>
              <a:rPr lang="ja-JP" altLang="en-US" sz="1600" dirty="0" smtClean="0">
                <a:latin typeface="Meiryo UI" panose="020B0604030504040204" pitchFamily="50" charset="-128"/>
                <a:ea typeface="Meiryo UI" panose="020B0604030504040204" pitchFamily="50" charset="-128"/>
              </a:rPr>
              <a:t>割合」が低下する傾向。</a:t>
            </a:r>
            <a:endParaRPr lang="en-US" altLang="ja-JP" sz="1600" dirty="0">
              <a:latin typeface="Meiryo UI" panose="020B0604030504040204" pitchFamily="50" charset="-128"/>
              <a:ea typeface="Meiryo UI" panose="020B0604030504040204" pitchFamily="50" charset="-128"/>
            </a:endParaRPr>
          </a:p>
        </p:txBody>
      </p:sp>
      <p:graphicFrame>
        <p:nvGraphicFramePr>
          <p:cNvPr id="4" name="グラフ 3"/>
          <p:cNvGraphicFramePr/>
          <p:nvPr>
            <p:extLst>
              <p:ext uri="{D42A27DB-BD31-4B8C-83A1-F6EECF244321}">
                <p14:modId xmlns:p14="http://schemas.microsoft.com/office/powerpoint/2010/main" val="3494334462"/>
              </p:ext>
            </p:extLst>
          </p:nvPr>
        </p:nvGraphicFramePr>
        <p:xfrm>
          <a:off x="2024512" y="1672897"/>
          <a:ext cx="8128000" cy="4819984"/>
        </p:xfrm>
        <a:graphic>
          <a:graphicData uri="http://schemas.openxmlformats.org/drawingml/2006/chart">
            <c:chart xmlns:c="http://schemas.openxmlformats.org/drawingml/2006/chart" xmlns:r="http://schemas.openxmlformats.org/officeDocument/2006/relationships" r:id="rId2"/>
          </a:graphicData>
        </a:graphic>
      </p:graphicFrame>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5" name="正方形/長方形 14"/>
          <p:cNvSpPr/>
          <p:nvPr/>
        </p:nvSpPr>
        <p:spPr>
          <a:xfrm>
            <a:off x="1704145" y="135083"/>
            <a:ext cx="1311578"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２ー①現状</a:t>
            </a:r>
            <a:endParaRPr lang="ja-JP" altLang="en-US" b="1" dirty="0">
              <a:latin typeface="Meiryo UI" panose="020B0604030504040204" pitchFamily="50" charset="-128"/>
              <a:ea typeface="Meiryo UI" panose="020B0604030504040204" pitchFamily="50" charset="-128"/>
            </a:endParaRPr>
          </a:p>
        </p:txBody>
      </p:sp>
      <p:sp>
        <p:nvSpPr>
          <p:cNvPr id="9" name="テキスト ボックス 6"/>
          <p:cNvSpPr txBox="1"/>
          <p:nvPr/>
        </p:nvSpPr>
        <p:spPr>
          <a:xfrm>
            <a:off x="1997292" y="1703850"/>
            <a:ext cx="71476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10" name="テキスト ボックス 6"/>
          <p:cNvSpPr txBox="1"/>
          <p:nvPr/>
        </p:nvSpPr>
        <p:spPr>
          <a:xfrm>
            <a:off x="8887183" y="5841058"/>
            <a:ext cx="91532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rPr>
              <a:t>）</a:t>
            </a:r>
          </a:p>
        </p:txBody>
      </p:sp>
      <p:sp>
        <p:nvSpPr>
          <p:cNvPr id="11" name="テキスト ボックス 10"/>
          <p:cNvSpPr txBox="1"/>
          <p:nvPr/>
        </p:nvSpPr>
        <p:spPr>
          <a:xfrm>
            <a:off x="7792085" y="6492881"/>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
        <p:nvSpPr>
          <p:cNvPr id="17" name="テキスト ボックス 16"/>
          <p:cNvSpPr txBox="1"/>
          <p:nvPr/>
        </p:nvSpPr>
        <p:spPr>
          <a:xfrm>
            <a:off x="4858106" y="6264794"/>
            <a:ext cx="5294406" cy="276999"/>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※R4</a:t>
            </a:r>
            <a:r>
              <a:rPr lang="ja-JP" altLang="en-US" sz="1200" dirty="0" smtClean="0">
                <a:latin typeface="Meiryo UI" panose="020B0604030504040204" pitchFamily="50" charset="-128"/>
                <a:ea typeface="Meiryo UI" panose="020B0604030504040204" pitchFamily="50" charset="-128"/>
              </a:rPr>
              <a:t>年度公立中学校卒業者数は、大阪府公私立高等学校連絡協議会資料より</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254213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額縁 7"/>
          <p:cNvSpPr/>
          <p:nvPr/>
        </p:nvSpPr>
        <p:spPr>
          <a:xfrm>
            <a:off x="1586206" y="645103"/>
            <a:ext cx="2299994" cy="481614"/>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a:solidFill>
                  <a:prstClr val="black"/>
                </a:solidFill>
                <a:latin typeface="Meiryo UI" panose="020B0604030504040204" pitchFamily="50" charset="-128"/>
                <a:ea typeface="Meiryo UI" panose="020B0604030504040204" pitchFamily="50" charset="-128"/>
              </a:rPr>
              <a:t>工業系</a:t>
            </a:r>
            <a:r>
              <a:rPr lang="ja-JP" altLang="en-US" sz="1400" b="1" dirty="0" smtClean="0">
                <a:solidFill>
                  <a:prstClr val="black"/>
                </a:solidFill>
                <a:latin typeface="Meiryo UI" panose="020B0604030504040204" pitchFamily="50" charset="-128"/>
                <a:ea typeface="Meiryo UI" panose="020B0604030504040204" pitchFamily="50" charset="-128"/>
              </a:rPr>
              <a:t>高校</a:t>
            </a:r>
            <a:r>
              <a:rPr lang="ja-JP" altLang="en-US" sz="1400" b="1" dirty="0">
                <a:solidFill>
                  <a:prstClr val="black"/>
                </a:solidFill>
                <a:latin typeface="Meiryo UI" panose="020B0604030504040204" pitchFamily="50" charset="-128"/>
                <a:ea typeface="Meiryo UI" panose="020B0604030504040204" pitchFamily="50" charset="-128"/>
              </a:rPr>
              <a:t>の</a:t>
            </a:r>
            <a:r>
              <a:rPr lang="ja-JP" altLang="en-US" sz="1400" b="1" dirty="0" smtClean="0">
                <a:solidFill>
                  <a:prstClr val="black"/>
                </a:solidFill>
                <a:latin typeface="Meiryo UI" panose="020B0604030504040204" pitchFamily="50" charset="-128"/>
                <a:ea typeface="Meiryo UI" panose="020B0604030504040204" pitchFamily="50" charset="-128"/>
              </a:rPr>
              <a:t>志願者数</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13" name="スライド番号プレースホルダー 2"/>
          <p:cNvSpPr>
            <a:spLocks noGrp="1"/>
          </p:cNvSpPr>
          <p:nvPr>
            <p:ph type="sldNum" sz="quarter" idx="12"/>
          </p:nvPr>
        </p:nvSpPr>
        <p:spPr>
          <a:xfrm>
            <a:off x="8737600" y="6492881"/>
            <a:ext cx="2311400" cy="365125"/>
          </a:xfrm>
        </p:spPr>
        <p:txBody>
          <a:bodyPr/>
          <a:lstStyle/>
          <a:p>
            <a:fld id="{AC1F0867-EFB9-42FF-BF2D-7B625E83DED1}" type="slidenum">
              <a:rPr lang="ja-JP" altLang="en-US" smtClean="0">
                <a:solidFill>
                  <a:prstClr val="black">
                    <a:tint val="75000"/>
                  </a:prstClr>
                </a:solidFill>
              </a:rPr>
              <a:pPr/>
              <a:t>13</a:t>
            </a:fld>
            <a:endParaRPr lang="ja-JP" altLang="en-US" dirty="0">
              <a:solidFill>
                <a:prstClr val="black">
                  <a:tint val="75000"/>
                </a:prstClr>
              </a:solidFill>
            </a:endParaRPr>
          </a:p>
        </p:txBody>
      </p:sp>
      <p:sp>
        <p:nvSpPr>
          <p:cNvPr id="14" name="テキスト ボックス 13"/>
          <p:cNvSpPr txBox="1"/>
          <p:nvPr/>
        </p:nvSpPr>
        <p:spPr>
          <a:xfrm>
            <a:off x="1586206" y="1207499"/>
            <a:ext cx="8826184"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平成３０年度より、減少傾向にある。</a:t>
            </a:r>
            <a:endParaRPr lang="en-US" altLang="ja-JP"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7892796" y="6503312"/>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graphicFrame>
        <p:nvGraphicFramePr>
          <p:cNvPr id="4" name="グラフ 3"/>
          <p:cNvGraphicFramePr/>
          <p:nvPr>
            <p:extLst>
              <p:ext uri="{D42A27DB-BD31-4B8C-83A1-F6EECF244321}">
                <p14:modId xmlns:p14="http://schemas.microsoft.com/office/powerpoint/2010/main" val="3894334182"/>
              </p:ext>
            </p:extLst>
          </p:nvPr>
        </p:nvGraphicFramePr>
        <p:xfrm>
          <a:off x="2024512" y="1672897"/>
          <a:ext cx="8128000" cy="4819984"/>
        </p:xfrm>
        <a:graphic>
          <a:graphicData uri="http://schemas.openxmlformats.org/drawingml/2006/chart">
            <c:chart xmlns:c="http://schemas.openxmlformats.org/drawingml/2006/chart" xmlns:r="http://schemas.openxmlformats.org/officeDocument/2006/relationships" r:id="rId2"/>
          </a:graphicData>
        </a:graphic>
      </p:graphicFrame>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5" name="正方形/長方形 14"/>
          <p:cNvSpPr/>
          <p:nvPr/>
        </p:nvSpPr>
        <p:spPr>
          <a:xfrm>
            <a:off x="1704145" y="135083"/>
            <a:ext cx="2696572"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①現状（志願者数</a:t>
            </a:r>
            <a:r>
              <a:rPr lang="ja-JP" altLang="en-US" b="1" dirty="0" smtClean="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9" name="テキスト ボックス 6"/>
          <p:cNvSpPr txBox="1"/>
          <p:nvPr/>
        </p:nvSpPr>
        <p:spPr>
          <a:xfrm>
            <a:off x="2337668" y="1861266"/>
            <a:ext cx="71476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（人</a:t>
            </a:r>
            <a:r>
              <a:rPr lang="ja-JP" altLang="en-US" sz="1200" dirty="0">
                <a:solidFill>
                  <a:prstClr val="black"/>
                </a:solidFill>
                <a:latin typeface="Meiryo UI" panose="020B0604030504040204" pitchFamily="50" charset="-128"/>
                <a:ea typeface="Meiryo UI" panose="020B0604030504040204" pitchFamily="50" charset="-128"/>
              </a:rPr>
              <a:t>）</a:t>
            </a:r>
          </a:p>
        </p:txBody>
      </p:sp>
      <p:grpSp>
        <p:nvGrpSpPr>
          <p:cNvPr id="3" name="グループ化 2"/>
          <p:cNvGrpSpPr/>
          <p:nvPr/>
        </p:nvGrpSpPr>
        <p:grpSpPr>
          <a:xfrm>
            <a:off x="6127460" y="1960327"/>
            <a:ext cx="3530672" cy="284585"/>
            <a:chOff x="7557276" y="2012195"/>
            <a:chExt cx="3530672" cy="284585"/>
          </a:xfrm>
        </p:grpSpPr>
        <p:sp>
          <p:nvSpPr>
            <p:cNvPr id="10" name="テキスト ボックス 9"/>
            <p:cNvSpPr txBox="1"/>
            <p:nvPr/>
          </p:nvSpPr>
          <p:spPr>
            <a:xfrm>
              <a:off x="7557276" y="2012195"/>
              <a:ext cx="3530672" cy="284585"/>
            </a:xfrm>
            <a:prstGeom prst="rect">
              <a:avLst/>
            </a:prstGeom>
            <a:noFill/>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　　　　　 は工科高校</a:t>
              </a:r>
              <a:r>
                <a:rPr lang="en-US" altLang="ja-JP" sz="1200" dirty="0" smtClean="0">
                  <a:latin typeface="Meiryo UI" panose="020B0604030504040204" pitchFamily="50" charset="-128"/>
                  <a:ea typeface="Meiryo UI" panose="020B0604030504040204" pitchFamily="50" charset="-128"/>
                </a:rPr>
                <a:t>9</a:t>
              </a:r>
              <a:r>
                <a:rPr lang="ja-JP" altLang="en-US" sz="1200" dirty="0" smtClean="0">
                  <a:latin typeface="Meiryo UI" panose="020B0604030504040204" pitchFamily="50" charset="-128"/>
                  <a:ea typeface="Meiryo UI" panose="020B0604030504040204" pitchFamily="50" charset="-128"/>
                </a:rPr>
                <a:t>校と工業高校</a:t>
              </a:r>
              <a:r>
                <a:rPr lang="en-US" altLang="ja-JP" sz="1200" dirty="0" smtClean="0">
                  <a:latin typeface="Meiryo UI" panose="020B0604030504040204" pitchFamily="50" charset="-128"/>
                  <a:ea typeface="Meiryo UI" panose="020B0604030504040204" pitchFamily="50" charset="-128"/>
                </a:rPr>
                <a:t>4</a:t>
              </a:r>
              <a:r>
                <a:rPr lang="ja-JP" altLang="en-US" sz="1200" dirty="0" smtClean="0">
                  <a:latin typeface="Meiryo UI" panose="020B0604030504040204" pitchFamily="50" charset="-128"/>
                  <a:ea typeface="Meiryo UI" panose="020B0604030504040204" pitchFamily="50" charset="-128"/>
                </a:rPr>
                <a:t>校の合計数</a:t>
              </a:r>
              <a:endParaRPr lang="en-US" altLang="ja-JP" sz="1200" dirty="0" smtClean="0">
                <a:latin typeface="Meiryo UI" panose="020B0604030504040204" pitchFamily="50" charset="-128"/>
                <a:ea typeface="Meiryo UI" panose="020B0604030504040204" pitchFamily="50" charset="-128"/>
              </a:endParaRPr>
            </a:p>
          </p:txBody>
        </p:sp>
        <p:sp>
          <p:nvSpPr>
            <p:cNvPr id="2" name="正方形/長方形 1"/>
            <p:cNvSpPr/>
            <p:nvPr/>
          </p:nvSpPr>
          <p:spPr>
            <a:xfrm>
              <a:off x="7845693" y="2034690"/>
              <a:ext cx="457200" cy="253894"/>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sp>
        <p:nvSpPr>
          <p:cNvPr id="17" name="テキスト ボックス 6"/>
          <p:cNvSpPr txBox="1"/>
          <p:nvPr/>
        </p:nvSpPr>
        <p:spPr>
          <a:xfrm>
            <a:off x="9506548" y="5769262"/>
            <a:ext cx="915320"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200" dirty="0" smtClean="0">
                <a:solidFill>
                  <a:prstClr val="black"/>
                </a:solidFill>
                <a:latin typeface="Meiryo UI" panose="020B0604030504040204" pitchFamily="50" charset="-128"/>
                <a:ea typeface="Meiryo UI" panose="020B0604030504040204" pitchFamily="50" charset="-128"/>
              </a:rPr>
              <a:t>（年度</a:t>
            </a:r>
            <a:r>
              <a:rPr lang="ja-JP" altLang="en-US" sz="1200" dirty="0">
                <a:solidFill>
                  <a:prstClr val="black"/>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13760612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2"/>
          <p:cNvSpPr>
            <a:spLocks noGrp="1"/>
          </p:cNvSpPr>
          <p:nvPr>
            <p:ph type="sldNum" sz="quarter" idx="12"/>
          </p:nvPr>
        </p:nvSpPr>
        <p:spPr>
          <a:xfrm>
            <a:off x="9400597" y="6458024"/>
            <a:ext cx="2311400" cy="365125"/>
          </a:xfrm>
        </p:spPr>
        <p:txBody>
          <a:bodyPr/>
          <a:lstStyle/>
          <a:p>
            <a:fld id="{AC1F0867-EFB9-42FF-BF2D-7B625E83DED1}" type="slidenum">
              <a:rPr lang="ja-JP" altLang="en-US" smtClean="0">
                <a:solidFill>
                  <a:prstClr val="black">
                    <a:tint val="75000"/>
                  </a:prstClr>
                </a:solidFill>
              </a:rPr>
              <a:pPr/>
              <a:t>14</a:t>
            </a:fld>
            <a:endParaRPr lang="ja-JP" altLang="en-US" dirty="0">
              <a:solidFill>
                <a:prstClr val="black">
                  <a:tint val="75000"/>
                </a:prstClr>
              </a:solidFill>
            </a:endParaRPr>
          </a:p>
        </p:txBody>
      </p:sp>
      <p:sp>
        <p:nvSpPr>
          <p:cNvPr id="14" name="テキスト ボックス 13"/>
          <p:cNvSpPr txBox="1"/>
          <p:nvPr/>
        </p:nvSpPr>
        <p:spPr>
          <a:xfrm>
            <a:off x="1528452" y="1126717"/>
            <a:ext cx="10204202"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年々、志願者数が定員に満たない状況が続いており、令和</a:t>
            </a:r>
            <a:r>
              <a:rPr lang="en-US" altLang="ja-JP" sz="1600" dirty="0" smtClean="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年度から大幅に</a:t>
            </a:r>
            <a:r>
              <a:rPr lang="ja-JP" altLang="en-US" sz="1600" dirty="0">
                <a:latin typeface="Meiryo UI" panose="020B0604030504040204" pitchFamily="50" charset="-128"/>
                <a:ea typeface="Meiryo UI" panose="020B0604030504040204" pitchFamily="50" charset="-128"/>
              </a:rPr>
              <a:t>増加</a:t>
            </a:r>
            <a:r>
              <a:rPr lang="ja-JP" altLang="en-US" sz="1600" dirty="0" smtClean="0">
                <a:latin typeface="Meiryo UI" panose="020B0604030504040204" pitchFamily="50" charset="-128"/>
                <a:ea typeface="Meiryo UI" panose="020B0604030504040204" pitchFamily="50" charset="-128"/>
              </a:rPr>
              <a:t>している。</a:t>
            </a:r>
            <a:r>
              <a:rPr lang="ja-JP" altLang="en-US" sz="1400" dirty="0" smtClean="0">
                <a:latin typeface="Meiryo UI" panose="020B0604030504040204" pitchFamily="50" charset="-128"/>
                <a:ea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endParaRPr>
          </a:p>
        </p:txBody>
      </p:sp>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5" name="正方形/長方形 14"/>
          <p:cNvSpPr/>
          <p:nvPr/>
        </p:nvSpPr>
        <p:spPr>
          <a:xfrm>
            <a:off x="1704145" y="135083"/>
            <a:ext cx="2696572"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２ー①現状（志願状況）</a:t>
            </a:r>
            <a:endParaRPr lang="ja-JP" altLang="en-US" b="1" dirty="0">
              <a:latin typeface="Meiryo UI" panose="020B0604030504040204" pitchFamily="50" charset="-128"/>
              <a:ea typeface="Meiryo UI" panose="020B0604030504040204" pitchFamily="50" charset="-128"/>
            </a:endParaRPr>
          </a:p>
        </p:txBody>
      </p:sp>
      <p:sp>
        <p:nvSpPr>
          <p:cNvPr id="19" name="額縁 18"/>
          <p:cNvSpPr/>
          <p:nvPr/>
        </p:nvSpPr>
        <p:spPr>
          <a:xfrm>
            <a:off x="1586206" y="645103"/>
            <a:ext cx="2205865" cy="481614"/>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a:solidFill>
                  <a:prstClr val="black"/>
                </a:solidFill>
                <a:latin typeface="Meiryo UI" panose="020B0604030504040204" pitchFamily="50" charset="-128"/>
                <a:ea typeface="Meiryo UI" panose="020B0604030504040204" pitchFamily="50" charset="-128"/>
              </a:rPr>
              <a:t>工科</a:t>
            </a:r>
            <a:r>
              <a:rPr lang="ja-JP" altLang="en-US" sz="1400" b="1" dirty="0" smtClean="0">
                <a:solidFill>
                  <a:prstClr val="black"/>
                </a:solidFill>
                <a:latin typeface="Meiryo UI" panose="020B0604030504040204" pitchFamily="50" charset="-128"/>
                <a:ea typeface="Meiryo UI" panose="020B0604030504040204" pitchFamily="50" charset="-128"/>
              </a:rPr>
              <a:t>高校</a:t>
            </a:r>
            <a:r>
              <a:rPr lang="en-US" altLang="ja-JP" sz="1400" b="1" dirty="0">
                <a:solidFill>
                  <a:prstClr val="black"/>
                </a:solidFill>
                <a:latin typeface="Meiryo UI" panose="020B0604030504040204" pitchFamily="50" charset="-128"/>
                <a:ea typeface="Meiryo UI" panose="020B0604030504040204" pitchFamily="50" charset="-128"/>
              </a:rPr>
              <a:t>9</a:t>
            </a:r>
            <a:r>
              <a:rPr lang="ja-JP" altLang="en-US" sz="1400" b="1" dirty="0" smtClean="0">
                <a:solidFill>
                  <a:prstClr val="black"/>
                </a:solidFill>
                <a:latin typeface="Meiryo UI" panose="020B0604030504040204" pitchFamily="50" charset="-128"/>
                <a:ea typeface="Meiryo UI" panose="020B0604030504040204" pitchFamily="50" charset="-128"/>
              </a:rPr>
              <a:t>校の志願状況</a:t>
            </a:r>
            <a:endParaRPr lang="ja-JP" altLang="en-US" sz="1400" b="1" dirty="0">
              <a:solidFill>
                <a:prstClr val="black"/>
              </a:solidFill>
              <a:latin typeface="Meiryo UI" panose="020B0604030504040204" pitchFamily="50" charset="-128"/>
              <a:ea typeface="Meiryo UI" panose="020B0604030504040204" pitchFamily="50" charset="-128"/>
            </a:endParaRPr>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479312854"/>
              </p:ext>
            </p:extLst>
          </p:nvPr>
        </p:nvGraphicFramePr>
        <p:xfrm>
          <a:off x="1408113" y="1487488"/>
          <a:ext cx="9420225" cy="4067175"/>
        </p:xfrm>
        <a:graphic>
          <a:graphicData uri="http://schemas.openxmlformats.org/presentationml/2006/ole">
            <mc:AlternateContent xmlns:mc="http://schemas.openxmlformats.org/markup-compatibility/2006">
              <mc:Choice xmlns:v="urn:schemas-microsoft-com:vml" Requires="v">
                <p:oleObj spid="_x0000_s1289" name="ワークシート" r:id="rId3" imgW="9420224" imgH="4305410" progId="Excel.Sheet.12">
                  <p:embed/>
                </p:oleObj>
              </mc:Choice>
              <mc:Fallback>
                <p:oleObj name="ワークシート" r:id="rId3" imgW="9420224" imgH="4305410" progId="Excel.Sheet.12">
                  <p:embed/>
                  <p:pic>
                    <p:nvPicPr>
                      <p:cNvPr id="0" name=""/>
                      <p:cNvPicPr/>
                      <p:nvPr/>
                    </p:nvPicPr>
                    <p:blipFill>
                      <a:blip r:embed="rId4"/>
                      <a:stretch>
                        <a:fillRect/>
                      </a:stretch>
                    </p:blipFill>
                    <p:spPr>
                      <a:xfrm>
                        <a:off x="1408113" y="1487488"/>
                        <a:ext cx="9420225" cy="4067175"/>
                      </a:xfrm>
                      <a:prstGeom prst="rect">
                        <a:avLst/>
                      </a:prstGeom>
                    </p:spPr>
                  </p:pic>
                </p:oleObj>
              </mc:Fallback>
            </mc:AlternateContent>
          </a:graphicData>
        </a:graphic>
      </p:graphicFrame>
      <p:sp>
        <p:nvSpPr>
          <p:cNvPr id="16" name="テキスト ボックス 15"/>
          <p:cNvSpPr txBox="1"/>
          <p:nvPr/>
        </p:nvSpPr>
        <p:spPr>
          <a:xfrm>
            <a:off x="8486197" y="5305075"/>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Tree>
    <p:extLst>
      <p:ext uri="{BB962C8B-B14F-4D97-AF65-F5344CB8AC3E}">
        <p14:creationId xmlns:p14="http://schemas.microsoft.com/office/powerpoint/2010/main" val="11746497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2"/>
          <p:cNvSpPr>
            <a:spLocks noGrp="1"/>
          </p:cNvSpPr>
          <p:nvPr>
            <p:ph type="sldNum" sz="quarter" idx="12"/>
          </p:nvPr>
        </p:nvSpPr>
        <p:spPr>
          <a:xfrm>
            <a:off x="9302087" y="6453342"/>
            <a:ext cx="2311400" cy="365125"/>
          </a:xfrm>
        </p:spPr>
        <p:txBody>
          <a:bodyPr/>
          <a:lstStyle/>
          <a:p>
            <a:fld id="{AC1F0867-EFB9-42FF-BF2D-7B625E83DED1}" type="slidenum">
              <a:rPr lang="ja-JP" altLang="en-US" smtClean="0">
                <a:solidFill>
                  <a:prstClr val="black">
                    <a:tint val="75000"/>
                  </a:prstClr>
                </a:solidFill>
              </a:rPr>
              <a:pPr/>
              <a:t>15</a:t>
            </a:fld>
            <a:endParaRPr lang="ja-JP" altLang="en-US" dirty="0">
              <a:solidFill>
                <a:prstClr val="black">
                  <a:tint val="75000"/>
                </a:prstClr>
              </a:solidFill>
            </a:endParaRPr>
          </a:p>
        </p:txBody>
      </p:sp>
      <p:sp>
        <p:nvSpPr>
          <p:cNvPr id="14" name="テキスト ボックス 13"/>
          <p:cNvSpPr txBox="1"/>
          <p:nvPr/>
        </p:nvSpPr>
        <p:spPr>
          <a:xfrm>
            <a:off x="1606636" y="1334343"/>
            <a:ext cx="8826184"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a:latin typeface="Meiryo UI" panose="020B0604030504040204" pitchFamily="50" charset="-128"/>
                <a:ea typeface="Meiryo UI" panose="020B0604030504040204" pitchFamily="50" charset="-128"/>
              </a:rPr>
              <a:t>　工科</a:t>
            </a:r>
            <a:r>
              <a:rPr lang="ja-JP" altLang="en-US" sz="1600" dirty="0" smtClean="0">
                <a:latin typeface="Meiryo UI" panose="020B0604030504040204" pitchFamily="50" charset="-128"/>
                <a:ea typeface="Meiryo UI" panose="020B0604030504040204" pitchFamily="50" charset="-128"/>
              </a:rPr>
              <a:t>高校の、</a:t>
            </a:r>
            <a:r>
              <a:rPr lang="en-US" altLang="ja-JP" sz="1600" dirty="0" smtClean="0">
                <a:latin typeface="Meiryo UI" panose="020B0604030504040204" pitchFamily="50" charset="-128"/>
                <a:ea typeface="Meiryo UI" panose="020B0604030504040204" pitchFamily="50" charset="-128"/>
              </a:rPr>
              <a:t>7</a:t>
            </a:r>
            <a:r>
              <a:rPr lang="ja-JP" altLang="en-US" sz="1600" dirty="0" smtClean="0">
                <a:latin typeface="Meiryo UI" panose="020B0604030504040204" pitchFamily="50" charset="-128"/>
                <a:ea typeface="Meiryo UI" panose="020B0604030504040204" pitchFamily="50" charset="-128"/>
              </a:rPr>
              <a:t>割以上が就職して</a:t>
            </a:r>
            <a:r>
              <a:rPr lang="ja-JP" altLang="en-US" sz="1600" dirty="0">
                <a:latin typeface="Meiryo UI" panose="020B0604030504040204" pitchFamily="50" charset="-128"/>
                <a:ea typeface="Meiryo UI" panose="020B0604030504040204" pitchFamily="50" charset="-128"/>
              </a:rPr>
              <a:t>おり</a:t>
            </a:r>
            <a:r>
              <a:rPr lang="ja-JP" altLang="en-US" sz="1600" dirty="0" smtClean="0">
                <a:latin typeface="Meiryo UI" panose="020B0604030504040204" pitchFamily="50" charset="-128"/>
                <a:ea typeface="Meiryo UI" panose="020B0604030504040204" pitchFamily="50" charset="-128"/>
              </a:rPr>
              <a:t>、就職者のうち</a:t>
            </a:r>
            <a:r>
              <a:rPr lang="en-US" altLang="ja-JP" sz="1600" dirty="0" smtClean="0">
                <a:latin typeface="Meiryo UI" panose="020B0604030504040204" pitchFamily="50" charset="-128"/>
                <a:ea typeface="Meiryo UI" panose="020B0604030504040204" pitchFamily="50" charset="-128"/>
              </a:rPr>
              <a:t>8</a:t>
            </a:r>
            <a:r>
              <a:rPr lang="ja-JP" altLang="en-US" sz="1600" dirty="0" smtClean="0">
                <a:latin typeface="Meiryo UI" panose="020B0604030504040204" pitchFamily="50" charset="-128"/>
                <a:ea typeface="Meiryo UI" panose="020B0604030504040204" pitchFamily="50" charset="-128"/>
              </a:rPr>
              <a:t>割以上が府内に就職している。</a:t>
            </a:r>
            <a:endParaRPr lang="en-US" altLang="ja-JP" sz="1600" dirty="0">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7892796" y="6453342"/>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graphicFrame>
        <p:nvGraphicFramePr>
          <p:cNvPr id="4" name="グラフ 3"/>
          <p:cNvGraphicFramePr/>
          <p:nvPr>
            <p:extLst>
              <p:ext uri="{D42A27DB-BD31-4B8C-83A1-F6EECF244321}">
                <p14:modId xmlns:p14="http://schemas.microsoft.com/office/powerpoint/2010/main" val="3245639739"/>
              </p:ext>
            </p:extLst>
          </p:nvPr>
        </p:nvGraphicFramePr>
        <p:xfrm>
          <a:off x="1024150" y="1675213"/>
          <a:ext cx="5273619" cy="481998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p:nvPr>
            <p:extLst>
              <p:ext uri="{D42A27DB-BD31-4B8C-83A1-F6EECF244321}">
                <p14:modId xmlns:p14="http://schemas.microsoft.com/office/powerpoint/2010/main" val="2705702882"/>
              </p:ext>
            </p:extLst>
          </p:nvPr>
        </p:nvGraphicFramePr>
        <p:xfrm>
          <a:off x="6851560" y="2157691"/>
          <a:ext cx="4056867" cy="3855028"/>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直線コネクタ 2"/>
          <p:cNvCxnSpPr/>
          <p:nvPr/>
        </p:nvCxnSpPr>
        <p:spPr>
          <a:xfrm>
            <a:off x="3863662" y="2253803"/>
            <a:ext cx="5016331" cy="270456"/>
          </a:xfrm>
          <a:prstGeom prst="line">
            <a:avLst/>
          </a:prstGeom>
          <a:ln>
            <a:prstDash val="sysDot"/>
          </a:ln>
        </p:spPr>
        <p:style>
          <a:lnRef idx="1">
            <a:schemeClr val="dk1"/>
          </a:lnRef>
          <a:fillRef idx="0">
            <a:schemeClr val="dk1"/>
          </a:fillRef>
          <a:effectRef idx="0">
            <a:schemeClr val="dk1"/>
          </a:effectRef>
          <a:fontRef idx="minor">
            <a:schemeClr val="tx1"/>
          </a:fontRef>
        </p:style>
      </p:cxnSp>
      <p:cxnSp>
        <p:nvCxnSpPr>
          <p:cNvPr id="15" name="直線コネクタ 14"/>
          <p:cNvCxnSpPr/>
          <p:nvPr/>
        </p:nvCxnSpPr>
        <p:spPr>
          <a:xfrm flipV="1">
            <a:off x="3876541" y="5626100"/>
            <a:ext cx="5096009" cy="452728"/>
          </a:xfrm>
          <a:prstGeom prst="line">
            <a:avLst/>
          </a:prstGeom>
          <a:ln>
            <a:prstDash val="sysDot"/>
          </a:ln>
        </p:spPr>
        <p:style>
          <a:lnRef idx="1">
            <a:schemeClr val="dk1"/>
          </a:lnRef>
          <a:fillRef idx="0">
            <a:schemeClr val="dk1"/>
          </a:fillRef>
          <a:effectRef idx="0">
            <a:schemeClr val="dk1"/>
          </a:effectRef>
          <a:fontRef idx="minor">
            <a:schemeClr val="tx1"/>
          </a:fontRef>
        </p:style>
      </p:cxnSp>
      <p:sp>
        <p:nvSpPr>
          <p:cNvPr id="5" name="右矢印 4"/>
          <p:cNvSpPr/>
          <p:nvPr/>
        </p:nvSpPr>
        <p:spPr>
          <a:xfrm>
            <a:off x="5765800" y="3492500"/>
            <a:ext cx="1485900" cy="1117600"/>
          </a:xfrm>
          <a:prstGeom prst="rightArrow">
            <a:avLst>
              <a:gd name="adj1" fmla="val 50000"/>
              <a:gd name="adj2" fmla="val 3409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atin typeface="Meiryo UI" panose="020B0604030504040204" pitchFamily="50" charset="-128"/>
                <a:ea typeface="Meiryo UI" panose="020B0604030504040204" pitchFamily="50" charset="-128"/>
              </a:rPr>
              <a:t>就職者の</a:t>
            </a:r>
            <a:endParaRPr kumimoji="1" lang="en-US" altLang="ja-JP" dirty="0" smtClean="0">
              <a:latin typeface="Meiryo UI" panose="020B0604030504040204" pitchFamily="50" charset="-128"/>
              <a:ea typeface="Meiryo UI" panose="020B0604030504040204" pitchFamily="50" charset="-128"/>
            </a:endParaRPr>
          </a:p>
          <a:p>
            <a:pPr algn="ctr"/>
            <a:r>
              <a:rPr kumimoji="1" lang="ja-JP" altLang="en-US" dirty="0" smtClean="0">
                <a:latin typeface="Meiryo UI" panose="020B0604030504040204" pitchFamily="50" charset="-128"/>
                <a:ea typeface="Meiryo UI" panose="020B0604030504040204" pitchFamily="50" charset="-128"/>
              </a:rPr>
              <a:t>内訳</a:t>
            </a:r>
            <a:endParaRPr kumimoji="1" lang="ja-JP" altLang="en-US" dirty="0">
              <a:latin typeface="Meiryo UI" panose="020B0604030504040204" pitchFamily="50" charset="-128"/>
              <a:ea typeface="Meiryo UI" panose="020B0604030504040204" pitchFamily="50" charset="-128"/>
            </a:endParaRPr>
          </a:p>
        </p:txBody>
      </p:sp>
      <p:cxnSp>
        <p:nvCxnSpPr>
          <p:cNvPr id="17" name="直線コネクタ 16"/>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9" name="正方形/長方形 18"/>
          <p:cNvSpPr/>
          <p:nvPr/>
        </p:nvSpPr>
        <p:spPr>
          <a:xfrm>
            <a:off x="1704145" y="135083"/>
            <a:ext cx="2696572"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①現状（進路</a:t>
            </a:r>
            <a:r>
              <a:rPr lang="ja-JP" altLang="en-US" b="1" dirty="0" smtClean="0">
                <a:latin typeface="Meiryo UI" panose="020B0604030504040204" pitchFamily="50" charset="-128"/>
                <a:ea typeface="Meiryo UI" panose="020B0604030504040204" pitchFamily="50" charset="-128"/>
              </a:rPr>
              <a:t>状況）</a:t>
            </a:r>
            <a:endParaRPr lang="ja-JP" altLang="en-US" b="1" dirty="0">
              <a:latin typeface="Meiryo UI" panose="020B0604030504040204" pitchFamily="50" charset="-128"/>
              <a:ea typeface="Meiryo UI" panose="020B0604030504040204" pitchFamily="50" charset="-128"/>
            </a:endParaRPr>
          </a:p>
        </p:txBody>
      </p:sp>
      <p:sp>
        <p:nvSpPr>
          <p:cNvPr id="20" name="額縁 19"/>
          <p:cNvSpPr/>
          <p:nvPr/>
        </p:nvSpPr>
        <p:spPr>
          <a:xfrm>
            <a:off x="1586206" y="645103"/>
            <a:ext cx="4453986" cy="481614"/>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smtClean="0">
                <a:solidFill>
                  <a:prstClr val="black"/>
                </a:solidFill>
                <a:latin typeface="Meiryo UI" panose="020B0604030504040204" pitchFamily="50" charset="-128"/>
                <a:ea typeface="Meiryo UI" panose="020B0604030504040204" pitchFamily="50" charset="-128"/>
              </a:rPr>
              <a:t>工科高校</a:t>
            </a:r>
            <a:r>
              <a:rPr lang="en-US" altLang="ja-JP" sz="1400" b="1" dirty="0" smtClean="0">
                <a:solidFill>
                  <a:prstClr val="black"/>
                </a:solidFill>
                <a:latin typeface="Meiryo UI" panose="020B0604030504040204" pitchFamily="50" charset="-128"/>
                <a:ea typeface="Meiryo UI" panose="020B0604030504040204" pitchFamily="50" charset="-128"/>
              </a:rPr>
              <a:t>9</a:t>
            </a:r>
            <a:r>
              <a:rPr lang="ja-JP" altLang="en-US" sz="1400" b="1" dirty="0" smtClean="0">
                <a:solidFill>
                  <a:prstClr val="black"/>
                </a:solidFill>
                <a:latin typeface="Meiryo UI" panose="020B0604030504040204" pitchFamily="50" charset="-128"/>
                <a:ea typeface="Meiryo UI" panose="020B0604030504040204" pitchFamily="50" charset="-128"/>
              </a:rPr>
              <a:t>校の</a:t>
            </a:r>
            <a:r>
              <a:rPr lang="ja-JP" altLang="en-US" sz="1400" b="1" dirty="0">
                <a:solidFill>
                  <a:prstClr val="black"/>
                </a:solidFill>
                <a:latin typeface="Meiryo UI" panose="020B0604030504040204" pitchFamily="50" charset="-128"/>
                <a:ea typeface="Meiryo UI" panose="020B0604030504040204" pitchFamily="50" charset="-128"/>
              </a:rPr>
              <a:t>卒業後</a:t>
            </a:r>
            <a:r>
              <a:rPr lang="ja-JP" altLang="en-US" sz="1400" b="1" dirty="0" smtClean="0">
                <a:solidFill>
                  <a:prstClr val="black"/>
                </a:solidFill>
                <a:latin typeface="Meiryo UI" panose="020B0604030504040204" pitchFamily="50" charset="-128"/>
                <a:ea typeface="Meiryo UI" panose="020B0604030504040204" pitchFamily="50" charset="-128"/>
              </a:rPr>
              <a:t>の進路状況（令和</a:t>
            </a:r>
            <a:r>
              <a:rPr lang="en-US" altLang="ja-JP" sz="1400" b="1" dirty="0" smtClean="0">
                <a:solidFill>
                  <a:prstClr val="black"/>
                </a:solidFill>
                <a:latin typeface="Meiryo UI" panose="020B0604030504040204" pitchFamily="50" charset="-128"/>
                <a:ea typeface="Meiryo UI" panose="020B0604030504040204" pitchFamily="50" charset="-128"/>
              </a:rPr>
              <a:t>2</a:t>
            </a:r>
            <a:r>
              <a:rPr lang="ja-JP" altLang="en-US" sz="1400" b="1" dirty="0" smtClean="0">
                <a:solidFill>
                  <a:prstClr val="black"/>
                </a:solidFill>
                <a:latin typeface="Meiryo UI" panose="020B0604030504040204" pitchFamily="50" charset="-128"/>
                <a:ea typeface="Meiryo UI" panose="020B0604030504040204" pitchFamily="50" charset="-128"/>
              </a:rPr>
              <a:t>年度実績）</a:t>
            </a:r>
            <a:endParaRPr lang="ja-JP" altLang="en-US" sz="1400" b="1"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115342" y="5486443"/>
            <a:ext cx="1349851"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n</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2,068</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9866574" y="5486443"/>
            <a:ext cx="1428220" cy="30777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n</a:t>
            </a:r>
            <a:r>
              <a:rPr kumimoji="1" lang="ja-JP" altLang="en-US" sz="1400" dirty="0" smtClean="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1,550</a:t>
            </a:r>
            <a:r>
              <a:rPr kumimoji="1"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4718866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スライド番号プレースホルダー 2"/>
          <p:cNvSpPr>
            <a:spLocks noGrp="1"/>
          </p:cNvSpPr>
          <p:nvPr>
            <p:ph type="sldNum" sz="quarter" idx="12"/>
          </p:nvPr>
        </p:nvSpPr>
        <p:spPr>
          <a:xfrm>
            <a:off x="9400597" y="6492875"/>
            <a:ext cx="2311400" cy="365125"/>
          </a:xfrm>
        </p:spPr>
        <p:txBody>
          <a:bodyPr/>
          <a:lstStyle/>
          <a:p>
            <a:fld id="{AC1F0867-EFB9-42FF-BF2D-7B625E83DED1}" type="slidenum">
              <a:rPr lang="ja-JP" altLang="en-US" smtClean="0">
                <a:solidFill>
                  <a:prstClr val="black">
                    <a:tint val="75000"/>
                  </a:prstClr>
                </a:solidFill>
              </a:rPr>
              <a:pPr/>
              <a:t>16</a:t>
            </a:fld>
            <a:endParaRPr lang="ja-JP" altLang="en-US" dirty="0">
              <a:solidFill>
                <a:prstClr val="black">
                  <a:tint val="75000"/>
                </a:prstClr>
              </a:solidFill>
            </a:endParaRPr>
          </a:p>
        </p:txBody>
      </p:sp>
      <p:sp>
        <p:nvSpPr>
          <p:cNvPr id="14" name="テキスト ボックス 13"/>
          <p:cNvSpPr txBox="1"/>
          <p:nvPr/>
        </p:nvSpPr>
        <p:spPr>
          <a:xfrm>
            <a:off x="1663024" y="1240143"/>
            <a:ext cx="9091188" cy="338554"/>
          </a:xfrm>
          <a:prstGeom prst="rect">
            <a:avLst/>
          </a:prstGeom>
          <a:noFill/>
          <a:ln>
            <a:noFill/>
          </a:ln>
        </p:spPr>
        <p:txBody>
          <a:bodyPr wrap="square" rtlCol="0">
            <a:spAutoFit/>
          </a:bodyPr>
          <a:lstStyle/>
          <a:p>
            <a:pPr marL="180975" indent="-180975">
              <a:buFont typeface="Wingdings" pitchFamily="2" charset="2"/>
              <a:buChar char="Ø"/>
            </a:pPr>
            <a:r>
              <a:rPr lang="ja-JP" altLang="en-US" sz="1600" dirty="0" smtClean="0">
                <a:latin typeface="Meiryo UI" panose="020B0604030504040204" pitchFamily="50" charset="-128"/>
                <a:ea typeface="Meiryo UI" panose="020B0604030504040204" pitchFamily="50" charset="-128"/>
              </a:rPr>
              <a:t>大学進学をはじめ、在阪企業にも多くの生徒が就職して</a:t>
            </a:r>
            <a:r>
              <a:rPr lang="ja-JP" altLang="en-US" sz="1600" dirty="0">
                <a:latin typeface="Meiryo UI" panose="020B0604030504040204" pitchFamily="50" charset="-128"/>
                <a:ea typeface="Meiryo UI" panose="020B0604030504040204" pitchFamily="50" charset="-128"/>
              </a:rPr>
              <a:t>おり</a:t>
            </a:r>
            <a:r>
              <a:rPr lang="ja-JP" altLang="en-US" sz="1600" dirty="0" smtClean="0">
                <a:latin typeface="Meiryo UI" panose="020B0604030504040204" pitchFamily="50" charset="-128"/>
                <a:ea typeface="Meiryo UI" panose="020B0604030504040204" pitchFamily="50" charset="-128"/>
              </a:rPr>
              <a:t>、卒業後の幅広い進路選択ができる状況にある。</a:t>
            </a:r>
            <a:endParaRPr lang="en-US" altLang="ja-JP" sz="1600" dirty="0" smtClean="0">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054244896"/>
              </p:ext>
            </p:extLst>
          </p:nvPr>
        </p:nvGraphicFramePr>
        <p:xfrm>
          <a:off x="230306" y="1711313"/>
          <a:ext cx="2684904" cy="4458569"/>
        </p:xfrm>
        <a:graphic>
          <a:graphicData uri="http://schemas.openxmlformats.org/drawingml/2006/table">
            <a:tbl>
              <a:tblPr firstRow="1" bandRow="1">
                <a:tableStyleId>{5C22544A-7EE6-4342-B048-85BDC9FD1C3A}</a:tableStyleId>
              </a:tblPr>
              <a:tblGrid>
                <a:gridCol w="2684904">
                  <a:extLst>
                    <a:ext uri="{9D8B030D-6E8A-4147-A177-3AD203B41FA5}">
                      <a16:colId xmlns:a16="http://schemas.microsoft.com/office/drawing/2014/main" val="3388247484"/>
                    </a:ext>
                  </a:extLst>
                </a:gridCol>
              </a:tblGrid>
              <a:tr h="350460">
                <a:tc>
                  <a:txBody>
                    <a:bodyPr/>
                    <a:lstStyle/>
                    <a:p>
                      <a:pPr algn="ctr"/>
                      <a:r>
                        <a:rPr kumimoji="1" lang="ja-JP" altLang="en-US" sz="1600" dirty="0" smtClean="0">
                          <a:latin typeface="Meiryo UI" panose="020B0604030504040204" pitchFamily="50" charset="-128"/>
                          <a:ea typeface="Meiryo UI" panose="020B0604030504040204" pitchFamily="50" charset="-128"/>
                        </a:rPr>
                        <a:t>主な進学先</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629983576"/>
                  </a:ext>
                </a:extLst>
              </a:tr>
              <a:tr h="4108109">
                <a:tc>
                  <a:txBody>
                    <a:bodyPr/>
                    <a:lstStyle/>
                    <a:p>
                      <a:pPr marL="0" marR="0" lvl="0" indent="0" algn="dist" defTabSz="914400" rtl="0" eaLnBrk="1" fontAlgn="auto" latinLnBrk="0" hangingPunct="1">
                        <a:lnSpc>
                          <a:spcPct val="100000"/>
                        </a:lnSpc>
                        <a:spcBef>
                          <a:spcPts val="0"/>
                        </a:spcBef>
                        <a:spcAft>
                          <a:spcPts val="0"/>
                        </a:spcAft>
                        <a:buClrTx/>
                        <a:buSzTx/>
                        <a:buFontTx/>
                        <a:buNone/>
                        <a:tabLst/>
                        <a:defRPr/>
                      </a:pPr>
                      <a:endParaRPr kumimoji="1" lang="en-US" altLang="zh-CN"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600" dirty="0" smtClean="0">
                          <a:latin typeface="Meiryo UI" panose="020B0604030504040204" pitchFamily="50" charset="-128"/>
                          <a:ea typeface="Meiryo UI" panose="020B0604030504040204" pitchFamily="50" charset="-128"/>
                        </a:rPr>
                        <a:t>大阪電気通信大学</a:t>
                      </a:r>
                      <a:r>
                        <a:rPr kumimoji="1" lang="ja-JP" altLang="en-US" sz="1600" dirty="0" smtClean="0">
                          <a:latin typeface="Meiryo UI" panose="020B0604030504040204" pitchFamily="50" charset="-128"/>
                          <a:ea typeface="Meiryo UI" panose="020B0604030504040204" pitchFamily="50" charset="-128"/>
                        </a:rPr>
                        <a:t>（</a:t>
                      </a:r>
                      <a:r>
                        <a:rPr kumimoji="1" lang="en-US" altLang="ja-JP" sz="1600" dirty="0" smtClean="0">
                          <a:latin typeface="Meiryo UI" panose="020B0604030504040204" pitchFamily="50" charset="-128"/>
                          <a:ea typeface="Meiryo UI" panose="020B0604030504040204" pitchFamily="50" charset="-128"/>
                        </a:rPr>
                        <a:t>38</a:t>
                      </a:r>
                      <a:r>
                        <a:rPr kumimoji="1" lang="ja-JP" altLang="en-US" sz="1600" dirty="0" smtClean="0">
                          <a:latin typeface="Meiryo UI" panose="020B0604030504040204" pitchFamily="50" charset="-128"/>
                          <a:ea typeface="Meiryo UI" panose="020B0604030504040204" pitchFamily="50" charset="-128"/>
                        </a:rPr>
                        <a:t>人）</a:t>
                      </a:r>
                      <a:endParaRPr kumimoji="1" lang="zh-CN" altLang="en-US"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600" dirty="0" smtClean="0">
                          <a:latin typeface="Meiryo UI" panose="020B0604030504040204" pitchFamily="50" charset="-128"/>
                          <a:ea typeface="Meiryo UI" panose="020B0604030504040204" pitchFamily="50" charset="-128"/>
                        </a:rPr>
                        <a:t>大阪工業大学</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20</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600" dirty="0" smtClean="0">
                          <a:latin typeface="Meiryo UI" panose="020B0604030504040204" pitchFamily="50" charset="-128"/>
                          <a:ea typeface="Meiryo UI" panose="020B0604030504040204" pitchFamily="50" charset="-128"/>
                        </a:rPr>
                        <a:t>大阪産業大学</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13</a:t>
                      </a:r>
                      <a:r>
                        <a:rPr kumimoji="1" lang="ja-JP" altLang="en-US" sz="1600" dirty="0" smtClean="0">
                          <a:latin typeface="Meiryo UI" panose="020B0604030504040204" pitchFamily="50" charset="-128"/>
                          <a:ea typeface="Meiryo UI" panose="020B0604030504040204" pitchFamily="50" charset="-128"/>
                        </a:rPr>
                        <a:t>人）</a:t>
                      </a:r>
                      <a:endParaRPr kumimoji="1" lang="zh-CN" altLang="en-US"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600" dirty="0" smtClean="0">
                          <a:latin typeface="Meiryo UI" panose="020B0604030504040204" pitchFamily="50" charset="-128"/>
                          <a:ea typeface="Meiryo UI" panose="020B0604030504040204" pitchFamily="50" charset="-128"/>
                        </a:rPr>
                        <a:t>近畿大学</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8</a:t>
                      </a:r>
                      <a:r>
                        <a:rPr kumimoji="1" lang="ja-JP" altLang="en-US" sz="1600" dirty="0" smtClean="0">
                          <a:latin typeface="Meiryo UI" panose="020B0604030504040204" pitchFamily="50" charset="-128"/>
                          <a:ea typeface="Meiryo UI" panose="020B0604030504040204" pitchFamily="50" charset="-128"/>
                        </a:rPr>
                        <a:t>人）</a:t>
                      </a:r>
                      <a:endParaRPr kumimoji="1" lang="zh-CN" altLang="en-US"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zh-CN" altLang="en-US" sz="1600" dirty="0" smtClean="0">
                          <a:latin typeface="Meiryo UI" panose="020B0604030504040204" pitchFamily="50" charset="-128"/>
                          <a:ea typeface="Meiryo UI" panose="020B0604030504040204" pitchFamily="50" charset="-128"/>
                        </a:rPr>
                        <a:t>龍谷大学</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5</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p>
                      <a:pPr algn="dist"/>
                      <a:r>
                        <a:rPr kumimoji="1" lang="zh-CN" altLang="en-US" sz="1600" dirty="0" smtClean="0">
                          <a:latin typeface="Meiryo UI" panose="020B0604030504040204" pitchFamily="50" charset="-128"/>
                          <a:ea typeface="Meiryo UI" panose="020B0604030504040204" pitchFamily="50" charset="-128"/>
                        </a:rPr>
                        <a:t>立命館大学</a:t>
                      </a:r>
                      <a:r>
                        <a:rPr kumimoji="1" lang="ja-JP" altLang="en-US" sz="1600" dirty="0" smtClean="0">
                          <a:latin typeface="Meiryo UI" panose="020B0604030504040204" pitchFamily="50" charset="-128"/>
                          <a:ea typeface="Meiryo UI" panose="020B0604030504040204" pitchFamily="50" charset="-128"/>
                        </a:rPr>
                        <a:t>　　　</a:t>
                      </a:r>
                      <a:r>
                        <a:rPr kumimoji="1" lang="ja-JP" altLang="en-US" sz="1600" baseline="0" dirty="0" smtClean="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人）</a:t>
                      </a:r>
                      <a:endParaRPr kumimoji="1" lang="zh-CN" altLang="en-US" sz="1600" dirty="0" smtClean="0">
                        <a:latin typeface="Meiryo UI" panose="020B0604030504040204" pitchFamily="50" charset="-128"/>
                        <a:ea typeface="Meiryo UI" panose="020B0604030504040204" pitchFamily="50" charset="-128"/>
                      </a:endParaRPr>
                    </a:p>
                    <a:p>
                      <a:pPr algn="dist"/>
                      <a:r>
                        <a:rPr kumimoji="1" lang="ja-JP" altLang="en-US" sz="1600" dirty="0" smtClean="0">
                          <a:latin typeface="Meiryo UI" panose="020B0604030504040204" pitchFamily="50" charset="-128"/>
                          <a:ea typeface="Meiryo UI" panose="020B0604030504040204" pitchFamily="50" charset="-128"/>
                        </a:rPr>
                        <a:t>大和大学　　　　　　（</a:t>
                      </a:r>
                      <a:r>
                        <a:rPr kumimoji="1" lang="en-US" altLang="ja-JP" sz="1600" dirty="0" smtClean="0">
                          <a:latin typeface="Meiryo UI" panose="020B0604030504040204" pitchFamily="50" charset="-128"/>
                          <a:ea typeface="Meiryo UI" panose="020B0604030504040204" pitchFamily="50" charset="-128"/>
                        </a:rPr>
                        <a:t>2</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摂南大学　　　　　　（</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大阪芸術大学　　　　（</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p>
                      <a:pPr marL="0" marR="0" lvl="0" indent="0" algn="dist" defTabSz="9144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eiryo UI" panose="020B0604030504040204" pitchFamily="50" charset="-128"/>
                          <a:ea typeface="Meiryo UI" panose="020B0604030504040204" pitchFamily="50" charset="-128"/>
                        </a:rPr>
                        <a:t>関西大学　　　　　　（</a:t>
                      </a:r>
                      <a:r>
                        <a:rPr kumimoji="1" lang="en-US" altLang="ja-JP" sz="1600" dirty="0" smtClean="0">
                          <a:latin typeface="Meiryo UI" panose="020B0604030504040204" pitchFamily="50" charset="-128"/>
                          <a:ea typeface="Meiryo UI" panose="020B0604030504040204" pitchFamily="50" charset="-128"/>
                        </a:rPr>
                        <a:t>1</a:t>
                      </a:r>
                      <a:r>
                        <a:rPr kumimoji="1" lang="ja-JP" altLang="en-US" sz="1600" dirty="0" smtClean="0">
                          <a:latin typeface="Meiryo UI" panose="020B0604030504040204" pitchFamily="50" charset="-128"/>
                          <a:ea typeface="Meiryo UI" panose="020B0604030504040204" pitchFamily="50" charset="-128"/>
                        </a:rPr>
                        <a:t>人）</a:t>
                      </a:r>
                      <a:endParaRPr kumimoji="1" lang="en-US" altLang="ja-JP" sz="1600" dirty="0" smtClean="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816475832"/>
                  </a:ext>
                </a:extLst>
              </a:tr>
            </a:tbl>
          </a:graphicData>
        </a:graphic>
      </p:graphicFrame>
      <p:cxnSp>
        <p:nvCxnSpPr>
          <p:cNvPr id="12" name="直線コネクタ 11"/>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5" name="正方形/長方形 14"/>
          <p:cNvSpPr/>
          <p:nvPr/>
        </p:nvSpPr>
        <p:spPr>
          <a:xfrm>
            <a:off x="1704145" y="135083"/>
            <a:ext cx="2696572"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①現状（進路</a:t>
            </a:r>
            <a:r>
              <a:rPr lang="ja-JP" altLang="en-US" b="1" dirty="0" smtClean="0">
                <a:latin typeface="Meiryo UI" panose="020B0604030504040204" pitchFamily="50" charset="-128"/>
                <a:ea typeface="Meiryo UI" panose="020B0604030504040204" pitchFamily="50" charset="-128"/>
              </a:rPr>
              <a:t>状況）</a:t>
            </a:r>
            <a:endParaRPr lang="ja-JP" altLang="en-US" b="1" dirty="0">
              <a:latin typeface="Meiryo UI" panose="020B0604030504040204" pitchFamily="50" charset="-128"/>
              <a:ea typeface="Meiryo UI" panose="020B0604030504040204" pitchFamily="50" charset="-128"/>
            </a:endParaRPr>
          </a:p>
        </p:txBody>
      </p:sp>
      <p:sp>
        <p:nvSpPr>
          <p:cNvPr id="17" name="額縁 16"/>
          <p:cNvSpPr/>
          <p:nvPr/>
        </p:nvSpPr>
        <p:spPr>
          <a:xfrm>
            <a:off x="1586205" y="645103"/>
            <a:ext cx="5303992" cy="481614"/>
          </a:xfrm>
          <a:prstGeom prst="bevel">
            <a:avLst/>
          </a:prstGeom>
        </p:spPr>
        <p:style>
          <a:lnRef idx="2">
            <a:schemeClr val="accent1"/>
          </a:lnRef>
          <a:fillRef idx="1">
            <a:schemeClr val="lt1"/>
          </a:fillRef>
          <a:effectRef idx="0">
            <a:schemeClr val="accent1"/>
          </a:effectRef>
          <a:fontRef idx="minor">
            <a:schemeClr val="dk1"/>
          </a:fontRef>
        </p:style>
        <p:txBody>
          <a:bodyPr rtlCol="0" anchor="ctr"/>
          <a:lstStyle/>
          <a:p>
            <a:r>
              <a:rPr lang="ja-JP" altLang="en-US" sz="1400" b="1" dirty="0" smtClean="0">
                <a:solidFill>
                  <a:prstClr val="black"/>
                </a:solidFill>
                <a:latin typeface="Meiryo UI" panose="020B0604030504040204" pitchFamily="50" charset="-128"/>
                <a:ea typeface="Meiryo UI" panose="020B0604030504040204" pitchFamily="50" charset="-128"/>
              </a:rPr>
              <a:t>工科高校</a:t>
            </a:r>
            <a:r>
              <a:rPr lang="en-US" altLang="ja-JP" sz="1400" b="1" dirty="0" smtClean="0">
                <a:solidFill>
                  <a:prstClr val="black"/>
                </a:solidFill>
                <a:latin typeface="Meiryo UI" panose="020B0604030504040204" pitchFamily="50" charset="-128"/>
                <a:ea typeface="Meiryo UI" panose="020B0604030504040204" pitchFamily="50" charset="-128"/>
              </a:rPr>
              <a:t>9</a:t>
            </a:r>
            <a:r>
              <a:rPr lang="ja-JP" altLang="en-US" sz="1400" b="1" dirty="0" smtClean="0">
                <a:solidFill>
                  <a:prstClr val="black"/>
                </a:solidFill>
                <a:latin typeface="Meiryo UI" panose="020B0604030504040204" pitchFamily="50" charset="-128"/>
                <a:ea typeface="Meiryo UI" panose="020B0604030504040204" pitchFamily="50" charset="-128"/>
              </a:rPr>
              <a:t>校の</a:t>
            </a:r>
            <a:r>
              <a:rPr lang="ja-JP" altLang="en-US" sz="1400" b="1" dirty="0">
                <a:solidFill>
                  <a:prstClr val="black"/>
                </a:solidFill>
                <a:latin typeface="Meiryo UI" panose="020B0604030504040204" pitchFamily="50" charset="-128"/>
                <a:ea typeface="Meiryo UI" panose="020B0604030504040204" pitchFamily="50" charset="-128"/>
              </a:rPr>
              <a:t>卒業後</a:t>
            </a:r>
            <a:r>
              <a:rPr lang="ja-JP" altLang="en-US" sz="1400" b="1" dirty="0" smtClean="0">
                <a:solidFill>
                  <a:prstClr val="black"/>
                </a:solidFill>
                <a:latin typeface="Meiryo UI" panose="020B0604030504040204" pitchFamily="50" charset="-128"/>
                <a:ea typeface="Meiryo UI" panose="020B0604030504040204" pitchFamily="50" charset="-128"/>
              </a:rPr>
              <a:t>の進路状況（令和</a:t>
            </a:r>
            <a:r>
              <a:rPr lang="en-US" altLang="ja-JP" sz="1400" b="1" dirty="0" smtClean="0">
                <a:solidFill>
                  <a:prstClr val="black"/>
                </a:solidFill>
                <a:latin typeface="Meiryo UI" panose="020B0604030504040204" pitchFamily="50" charset="-128"/>
                <a:ea typeface="Meiryo UI" panose="020B0604030504040204" pitchFamily="50" charset="-128"/>
              </a:rPr>
              <a:t>2</a:t>
            </a:r>
            <a:r>
              <a:rPr lang="ja-JP" altLang="en-US" sz="1400" b="1" dirty="0" smtClean="0">
                <a:solidFill>
                  <a:prstClr val="black"/>
                </a:solidFill>
                <a:latin typeface="Meiryo UI" panose="020B0604030504040204" pitchFamily="50" charset="-128"/>
                <a:ea typeface="Meiryo UI" panose="020B0604030504040204" pitchFamily="50" charset="-128"/>
              </a:rPr>
              <a:t>年度の主な進路先）</a:t>
            </a:r>
            <a:endParaRPr lang="ja-JP" altLang="en-US" sz="1400" b="1" dirty="0">
              <a:solidFill>
                <a:prstClr val="black"/>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1483425901"/>
              </p:ext>
            </p:extLst>
          </p:nvPr>
        </p:nvGraphicFramePr>
        <p:xfrm>
          <a:off x="2935969" y="1721429"/>
          <a:ext cx="9022975" cy="4458570"/>
        </p:xfrm>
        <a:graphic>
          <a:graphicData uri="http://schemas.openxmlformats.org/drawingml/2006/table">
            <a:tbl>
              <a:tblPr firstRow="1" bandRow="1">
                <a:tableStyleId>{5C22544A-7EE6-4342-B048-85BDC9FD1C3A}</a:tableStyleId>
              </a:tblPr>
              <a:tblGrid>
                <a:gridCol w="2931457">
                  <a:extLst>
                    <a:ext uri="{9D8B030D-6E8A-4147-A177-3AD203B41FA5}">
                      <a16:colId xmlns:a16="http://schemas.microsoft.com/office/drawing/2014/main" val="2364606708"/>
                    </a:ext>
                  </a:extLst>
                </a:gridCol>
                <a:gridCol w="2985248">
                  <a:extLst>
                    <a:ext uri="{9D8B030D-6E8A-4147-A177-3AD203B41FA5}">
                      <a16:colId xmlns:a16="http://schemas.microsoft.com/office/drawing/2014/main" val="2733676098"/>
                    </a:ext>
                  </a:extLst>
                </a:gridCol>
                <a:gridCol w="3106270">
                  <a:extLst>
                    <a:ext uri="{9D8B030D-6E8A-4147-A177-3AD203B41FA5}">
                      <a16:colId xmlns:a16="http://schemas.microsoft.com/office/drawing/2014/main" val="2558141397"/>
                    </a:ext>
                  </a:extLst>
                </a:gridCol>
              </a:tblGrid>
              <a:tr h="345382">
                <a:tc gridSpan="3">
                  <a:txBody>
                    <a:bodyPr/>
                    <a:lstStyle/>
                    <a:p>
                      <a:pPr algn="ctr"/>
                      <a:r>
                        <a:rPr kumimoji="1" lang="ja-JP" altLang="en-US" sz="1600" dirty="0" smtClean="0">
                          <a:latin typeface="Meiryo UI" panose="020B0604030504040204" pitchFamily="50" charset="-128"/>
                          <a:ea typeface="Meiryo UI" panose="020B0604030504040204" pitchFamily="50" charset="-128"/>
                        </a:rPr>
                        <a:t>主な就職先（産業分類別）</a:t>
                      </a:r>
                      <a:endParaRPr kumimoji="1" lang="ja-JP" altLang="en-US" sz="12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tc>
                <a:tc hMerge="1">
                  <a:txBody>
                    <a:bodyPr/>
                    <a:lstStyle/>
                    <a:p>
                      <a:pPr algn="ctr"/>
                      <a:endParaRPr kumimoji="1" lang="ja-JP" altLang="en-US" sz="16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77354634"/>
                  </a:ext>
                </a:extLst>
              </a:tr>
              <a:tr h="4113188">
                <a:tc>
                  <a:txBody>
                    <a:bodyPr/>
                    <a:lstStyle/>
                    <a:p>
                      <a:pPr algn="ctr" fontAlgn="ct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製　造　業　</a:t>
                      </a:r>
                      <a:r>
                        <a:rPr lang="en-US" altLang="ja-JP" sz="1600" b="1" u="none" strike="noStrike" dirty="0" smtClean="0">
                          <a:effectLst/>
                          <a:latin typeface="Meiryo UI" panose="020B0604030504040204" pitchFamily="50" charset="-128"/>
                          <a:ea typeface="Meiryo UI" panose="020B0604030504040204" pitchFamily="50" charset="-128"/>
                        </a:rPr>
                        <a:t>】</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東芝エレベータ　　　　 （</a:t>
                      </a:r>
                      <a:r>
                        <a:rPr lang="en-US" altLang="ja-JP" sz="1600" u="none" strike="noStrike" dirty="0" smtClean="0">
                          <a:effectLst/>
                          <a:latin typeface="Meiryo UI" panose="020B0604030504040204" pitchFamily="50" charset="-128"/>
                          <a:ea typeface="Meiryo UI" panose="020B0604030504040204" pitchFamily="50" charset="-128"/>
                        </a:rPr>
                        <a:t>8</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住友電気工業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7</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r>
                        <a:rPr lang="ja-JP" altLang="en-US" sz="1600" u="none" strike="noStrike" dirty="0" smtClean="0">
                          <a:effectLst/>
                          <a:latin typeface="Meiryo UI" panose="020B0604030504040204" pitchFamily="50" charset="-128"/>
                          <a:ea typeface="Meiryo UI" panose="020B0604030504040204" pitchFamily="50" charset="-128"/>
                        </a:rPr>
                        <a:t>トヨタ自動車       （</a:t>
                      </a:r>
                      <a:r>
                        <a:rPr lang="en-US" altLang="ja-JP" sz="1600" u="none" strike="noStrike" dirty="0" smtClean="0">
                          <a:effectLst/>
                          <a:latin typeface="Meiryo UI" panose="020B0604030504040204" pitchFamily="50" charset="-128"/>
                          <a:ea typeface="Meiryo UI" panose="020B0604030504040204" pitchFamily="50" charset="-128"/>
                        </a:rPr>
                        <a:t>5</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クボタ　　　　　　　　　 （</a:t>
                      </a:r>
                      <a:r>
                        <a:rPr lang="en-US" altLang="ja-JP" sz="1600" u="none" strike="noStrike" dirty="0" smtClean="0">
                          <a:effectLst/>
                          <a:latin typeface="Meiryo UI" panose="020B0604030504040204" pitchFamily="50" charset="-128"/>
                          <a:ea typeface="Meiryo UI" panose="020B0604030504040204" pitchFamily="50" charset="-128"/>
                        </a:rPr>
                        <a:t>5</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山崎製パン　　　　　　 （</a:t>
                      </a:r>
                      <a:r>
                        <a:rPr lang="en-US" altLang="ja-JP" sz="1600" u="none" strike="noStrike" dirty="0" smtClean="0">
                          <a:effectLst/>
                          <a:latin typeface="Meiryo UI" panose="020B0604030504040204" pitchFamily="50" charset="-128"/>
                          <a:ea typeface="Meiryo UI" panose="020B0604030504040204" pitchFamily="50" charset="-128"/>
                        </a:rPr>
                        <a:t>4</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r>
                        <a:rPr lang="ja-JP" altLang="en-US" sz="1600" u="none" strike="noStrike" dirty="0" smtClean="0">
                          <a:effectLst/>
                          <a:latin typeface="Meiryo UI" panose="020B0604030504040204" pitchFamily="50" charset="-128"/>
                          <a:ea typeface="Meiryo UI" panose="020B0604030504040204" pitchFamily="50" charset="-128"/>
                        </a:rPr>
                        <a:t>日本製鉄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r>
                        <a:rPr lang="ja-JP" altLang="en-US" sz="1600" u="none" strike="noStrike" dirty="0" smtClean="0">
                          <a:effectLst/>
                          <a:latin typeface="Meiryo UI" panose="020B0604030504040204" pitchFamily="50" charset="-128"/>
                          <a:ea typeface="Meiryo UI" panose="020B0604030504040204" pitchFamily="50" charset="-128"/>
                        </a:rPr>
                        <a:t>神戸製鋼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三菱マテリアル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小松製作所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住友化学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r>
                        <a:rPr lang="ja-JP" altLang="en-US" sz="1600" u="none" strike="noStrike" dirty="0" smtClean="0">
                          <a:effectLst/>
                          <a:latin typeface="Meiryo UI" panose="020B0604030504040204" pitchFamily="50" charset="-128"/>
                          <a:ea typeface="Meiryo UI" panose="020B0604030504040204" pitchFamily="50" charset="-128"/>
                        </a:rPr>
                        <a:t>資生堂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住友化学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本田技研工業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栗本鐵工所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endParaRPr lang="en-US" altLang="zh-TW" sz="1600" u="none" strike="noStrike" dirty="0" smtClean="0">
                        <a:effectLst/>
                        <a:latin typeface="Meiryo UI" panose="020B0604030504040204" pitchFamily="50" charset="-128"/>
                        <a:ea typeface="Meiryo UI" panose="020B0604030504040204" pitchFamily="50" charset="-128"/>
                      </a:endParaRPr>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製　造　業　</a:t>
                      </a:r>
                      <a:r>
                        <a:rPr lang="en-US" altLang="ja-JP" sz="1600" b="1" u="none" strike="noStrike" dirty="0" smtClean="0">
                          <a:effectLst/>
                          <a:latin typeface="Meiryo UI" panose="020B0604030504040204" pitchFamily="50" charset="-128"/>
                          <a:ea typeface="Meiryo UI" panose="020B0604030504040204" pitchFamily="50" charset="-128"/>
                        </a:rPr>
                        <a:t>】</a:t>
                      </a:r>
                    </a:p>
                    <a:p>
                      <a:pPr algn="dist" fontAlgn="ctr"/>
                      <a:r>
                        <a:rPr lang="ja-JP" altLang="en-US" sz="1600" u="none" strike="noStrike" dirty="0" smtClean="0">
                          <a:effectLst/>
                          <a:latin typeface="Meiryo UI" panose="020B0604030504040204" pitchFamily="50" charset="-128"/>
                          <a:ea typeface="Meiryo UI" panose="020B0604030504040204" pitchFamily="50" charset="-128"/>
                        </a:rPr>
                        <a:t>エクセディ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algn="dist" fontAlgn="ctr"/>
                      <a:r>
                        <a:rPr lang="ja-JP" altLang="en-US" sz="1600" u="none" strike="noStrike" dirty="0" smtClean="0">
                          <a:effectLst/>
                          <a:latin typeface="Meiryo UI" panose="020B0604030504040204" pitchFamily="50" charset="-128"/>
                          <a:ea typeface="Meiryo UI" panose="020B0604030504040204" pitchFamily="50" charset="-128"/>
                        </a:rPr>
                        <a:t>日立造船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丸一鋼管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横河ブリッジ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en-US" altLang="ja-JP" sz="1600" u="none" strike="noStrike" dirty="0" smtClean="0">
                          <a:effectLst/>
                          <a:latin typeface="Meiryo UI" panose="020B0604030504040204" pitchFamily="50" charset="-128"/>
                          <a:ea typeface="Meiryo UI" panose="020B0604030504040204" pitchFamily="50" charset="-128"/>
                        </a:rPr>
                        <a:t>IHI</a:t>
                      </a:r>
                      <a:r>
                        <a:rPr lang="ja-JP" altLang="en-US" sz="1600" u="none" strike="noStrike" dirty="0" smtClean="0">
                          <a:effectLst/>
                          <a:latin typeface="Meiryo UI" panose="020B0604030504040204" pitchFamily="50" charset="-128"/>
                          <a:ea typeface="Meiryo UI" panose="020B0604030504040204" pitchFamily="50" charset="-128"/>
                        </a:rPr>
                        <a:t>インフラシステム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endParaRPr lang="en-US" altLang="ja-JP" sz="1600" u="none" strike="noStrike" dirty="0" smtClean="0">
                        <a:effectLst/>
                        <a:latin typeface="Meiryo UI" panose="020B0604030504040204" pitchFamily="50" charset="-128"/>
                        <a:ea typeface="Meiryo UI" panose="020B0604030504040204" pitchFamily="50" charset="-128"/>
                      </a:endParaRPr>
                    </a:p>
                    <a:p>
                      <a:pPr algn="ctr" fontAlgn="ct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建　設　業　</a:t>
                      </a:r>
                      <a:r>
                        <a:rPr lang="en-US" altLang="ja-JP" sz="1600" b="1" u="none" strike="noStrike" dirty="0" smtClean="0">
                          <a:effectLst/>
                          <a:latin typeface="Meiryo UI" panose="020B0604030504040204" pitchFamily="50" charset="-128"/>
                          <a:ea typeface="Meiryo UI" panose="020B0604030504040204" pitchFamily="50" charset="-128"/>
                        </a:rPr>
                        <a:t>】</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きんでん　　　　　　　   （</a:t>
                      </a:r>
                      <a:r>
                        <a:rPr lang="en-US" altLang="ja-JP" sz="1600" u="none" strike="noStrike" dirty="0" smtClean="0">
                          <a:effectLst/>
                          <a:latin typeface="Meiryo UI" panose="020B0604030504040204" pitchFamily="50" charset="-128"/>
                          <a:ea typeface="Meiryo UI" panose="020B0604030504040204" pitchFamily="50" charset="-128"/>
                        </a:rPr>
                        <a:t>15</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かんでんエンジニアリング（</a:t>
                      </a:r>
                      <a:r>
                        <a:rPr lang="en-US" altLang="ja-JP" sz="1600" u="none" strike="noStrike" dirty="0" smtClean="0">
                          <a:effectLst/>
                          <a:latin typeface="Meiryo UI" panose="020B0604030504040204" pitchFamily="50" charset="-128"/>
                          <a:ea typeface="Meiryo UI" panose="020B0604030504040204" pitchFamily="50" charset="-128"/>
                        </a:rPr>
                        <a:t>4</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住友電設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電　気　ガ　ス　水　道　業　</a:t>
                      </a:r>
                      <a:r>
                        <a:rPr lang="en-US" altLang="ja-JP" sz="1600" b="1" u="none" strike="noStrike" dirty="0" smtClean="0">
                          <a:effectLst/>
                          <a:latin typeface="Meiryo UI" panose="020B0604030504040204" pitchFamily="50" charset="-128"/>
                          <a:ea typeface="Meiryo UI" panose="020B0604030504040204" pitchFamily="50" charset="-128"/>
                        </a:rPr>
                        <a:t>】</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関西電力</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6</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大阪ガス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p>
                    <a:p>
                      <a:pPr algn="dist" fontAlgn="ctr"/>
                      <a:endParaRPr lang="en-US" altLang="ja-JP" sz="1600" u="none" strike="noStrike" dirty="0" smtClean="0">
                        <a:effectLst/>
                        <a:latin typeface="Meiryo UI" panose="020B0604030504040204" pitchFamily="50" charset="-128"/>
                        <a:ea typeface="Meiryo UI" panose="020B0604030504040204" pitchFamily="50" charset="-128"/>
                      </a:endParaRPr>
                    </a:p>
                  </a:txBody>
                  <a:tcPr/>
                </a:tc>
                <a:tc>
                  <a:txBody>
                    <a:bodyPr/>
                    <a:lstStyle/>
                    <a:p>
                      <a:pPr algn="ctr" fontAlgn="ct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運　輸　業　</a:t>
                      </a:r>
                      <a:r>
                        <a:rPr lang="en-US" altLang="ja-JP" sz="1600" b="1" u="none" strike="noStrike" dirty="0" smtClean="0">
                          <a:effectLst/>
                          <a:latin typeface="Meiryo UI" panose="020B0604030504040204" pitchFamily="50" charset="-128"/>
                          <a:ea typeface="Meiryo UI" panose="020B0604030504040204" pitchFamily="50" charset="-128"/>
                        </a:rPr>
                        <a:t>】</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西日本旅客鉄道      （</a:t>
                      </a:r>
                      <a:r>
                        <a:rPr lang="en-US" altLang="ja-JP" sz="1600" u="none" strike="noStrike" dirty="0" smtClean="0">
                          <a:effectLst/>
                          <a:latin typeface="Meiryo UI" panose="020B0604030504040204" pitchFamily="50" charset="-128"/>
                          <a:ea typeface="Meiryo UI" panose="020B0604030504040204" pitchFamily="50" charset="-128"/>
                        </a:rPr>
                        <a:t>5</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大阪市高速電気軌道　　（</a:t>
                      </a:r>
                      <a:r>
                        <a:rPr lang="en-US" altLang="ja-JP" sz="1600" u="none" strike="noStrike" dirty="0" smtClean="0">
                          <a:effectLst/>
                          <a:latin typeface="Meiryo UI" panose="020B0604030504040204" pitchFamily="50" charset="-128"/>
                          <a:ea typeface="Meiryo UI" panose="020B0604030504040204" pitchFamily="50" charset="-128"/>
                        </a:rPr>
                        <a:t>4</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南海電気鉄道　　　  　 （</a:t>
                      </a:r>
                      <a:r>
                        <a:rPr lang="en-US" altLang="ja-JP" sz="1600" u="none" strike="noStrike" dirty="0" smtClean="0">
                          <a:effectLst/>
                          <a:latin typeface="Meiryo UI" panose="020B0604030504040204" pitchFamily="50" charset="-128"/>
                          <a:ea typeface="Meiryo UI" panose="020B0604030504040204" pitchFamily="50" charset="-128"/>
                        </a:rPr>
                        <a:t>4</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東海旅客鉄道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日本通運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阪急電鉄　　　　　　　 （</a:t>
                      </a:r>
                      <a:r>
                        <a:rPr lang="en-US" altLang="ja-JP" sz="1600" u="none" strike="noStrike" dirty="0" smtClean="0">
                          <a:effectLst/>
                          <a:latin typeface="Meiryo UI" panose="020B0604030504040204" pitchFamily="50" charset="-128"/>
                          <a:ea typeface="Meiryo UI" panose="020B0604030504040204" pitchFamily="50" charset="-128"/>
                        </a:rPr>
                        <a:t>3</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阪神電気鉄道　　　　</a:t>
                      </a:r>
                      <a:r>
                        <a:rPr lang="ja-JP" altLang="en-US" sz="1600" u="none" strike="noStrike" baseline="0" dirty="0" smtClean="0">
                          <a:effectLst/>
                          <a:latin typeface="Meiryo UI" panose="020B0604030504040204" pitchFamily="50" charset="-128"/>
                          <a:ea typeface="Meiryo UI" panose="020B0604030504040204" pitchFamily="50" charset="-128"/>
                        </a:rPr>
                        <a:t> </a:t>
                      </a:r>
                      <a:r>
                        <a:rPr lang="ja-JP" altLang="en-US" sz="1600" u="none" strike="noStrike" dirty="0" smtClean="0">
                          <a:effectLst/>
                          <a:latin typeface="Meiryo UI" panose="020B0604030504040204" pitchFamily="50" charset="-128"/>
                          <a:ea typeface="Meiryo UI" panose="020B0604030504040204" pitchFamily="50" charset="-128"/>
                        </a:rPr>
                        <a:t>（</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近畿日本鉄道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京阪電気鉄道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p>
                    <a:p>
                      <a:pPr marL="0" marR="0" lvl="0" indent="0" algn="dist" defTabSz="914400" rtl="0" eaLnBrk="1" fontAlgn="ctr" latinLnBrk="0" hangingPunct="1">
                        <a:lnSpc>
                          <a:spcPct val="100000"/>
                        </a:lnSpc>
                        <a:spcBef>
                          <a:spcPts val="0"/>
                        </a:spcBef>
                        <a:spcAft>
                          <a:spcPts val="0"/>
                        </a:spcAft>
                        <a:buClrTx/>
                        <a:buSzTx/>
                        <a:buFontTx/>
                        <a:buNone/>
                        <a:tabLst/>
                        <a:defRPr/>
                      </a:pPr>
                      <a:endParaRPr lang="en-US" altLang="ja-JP" sz="1600" u="none" strike="noStrike" dirty="0" smtClean="0">
                        <a:effectLst/>
                        <a:latin typeface="Meiryo UI" panose="020B0604030504040204" pitchFamily="50" charset="-128"/>
                        <a:ea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600" b="1" u="none" strike="noStrike" dirty="0" smtClean="0">
                          <a:effectLst/>
                          <a:latin typeface="Meiryo UI" panose="020B0604030504040204" pitchFamily="50" charset="-128"/>
                          <a:ea typeface="Meiryo UI" panose="020B0604030504040204" pitchFamily="50" charset="-128"/>
                        </a:rPr>
                        <a:t>【</a:t>
                      </a:r>
                      <a:r>
                        <a:rPr lang="ja-JP" altLang="en-US" sz="1600" b="1" u="none" strike="noStrike" dirty="0" smtClean="0">
                          <a:effectLst/>
                          <a:latin typeface="Meiryo UI" panose="020B0604030504040204" pitchFamily="50" charset="-128"/>
                          <a:ea typeface="Meiryo UI" panose="020B0604030504040204" pitchFamily="50" charset="-128"/>
                        </a:rPr>
                        <a:t>　サ　ー　ビ　ス　業　</a:t>
                      </a:r>
                      <a:r>
                        <a:rPr lang="en-US" altLang="ja-JP" sz="1600" b="1" u="none" strike="noStrike" dirty="0" smtClean="0">
                          <a:effectLst/>
                          <a:latin typeface="Meiryo UI" panose="020B0604030504040204" pitchFamily="50" charset="-128"/>
                          <a:ea typeface="Meiryo UI" panose="020B0604030504040204" pitchFamily="50" charset="-128"/>
                        </a:rPr>
                        <a:t>】</a:t>
                      </a:r>
                    </a:p>
                    <a:p>
                      <a:pPr marL="0" marR="0" lvl="0" indent="0" algn="dist" defTabSz="914400" rtl="0" eaLnBrk="1" fontAlgn="ctr" latinLnBrk="0" hangingPunct="1">
                        <a:lnSpc>
                          <a:spcPct val="100000"/>
                        </a:lnSpc>
                        <a:spcBef>
                          <a:spcPts val="0"/>
                        </a:spcBef>
                        <a:spcAft>
                          <a:spcPts val="0"/>
                        </a:spcAft>
                        <a:buClrTx/>
                        <a:buSzTx/>
                        <a:buFontTx/>
                        <a:buNone/>
                        <a:tabLst/>
                        <a:defRPr/>
                      </a:pPr>
                      <a:r>
                        <a:rPr lang="ja-JP" altLang="en-US" sz="1600" u="none" strike="noStrike" dirty="0" smtClean="0">
                          <a:effectLst/>
                          <a:latin typeface="Meiryo UI" panose="020B0604030504040204" pitchFamily="50" charset="-128"/>
                          <a:ea typeface="Meiryo UI" panose="020B0604030504040204" pitchFamily="50" charset="-128"/>
                        </a:rPr>
                        <a:t>関西電気保安協会　 （</a:t>
                      </a:r>
                      <a:r>
                        <a:rPr lang="en-US" altLang="ja-JP" sz="1600" u="none" strike="noStrike" dirty="0" smtClean="0">
                          <a:effectLst/>
                          <a:latin typeface="Meiryo UI" panose="020B0604030504040204" pitchFamily="50" charset="-128"/>
                          <a:ea typeface="Meiryo UI" panose="020B0604030504040204" pitchFamily="50" charset="-128"/>
                        </a:rPr>
                        <a:t>2</a:t>
                      </a:r>
                      <a:r>
                        <a:rPr lang="ja-JP" altLang="en-US" sz="1600" u="none" strike="noStrike" dirty="0" smtClean="0">
                          <a:effectLst/>
                          <a:latin typeface="Meiryo UI" panose="020B0604030504040204" pitchFamily="50" charset="-128"/>
                          <a:ea typeface="Meiryo UI" panose="020B0604030504040204" pitchFamily="50" charset="-128"/>
                        </a:rPr>
                        <a:t>人）</a:t>
                      </a:r>
                    </a:p>
                  </a:txBody>
                  <a:tcPr/>
                </a:tc>
                <a:extLst>
                  <a:ext uri="{0D108BD9-81ED-4DB2-BD59-A6C34878D82A}">
                    <a16:rowId xmlns:a16="http://schemas.microsoft.com/office/drawing/2014/main" val="2143798626"/>
                  </a:ext>
                </a:extLst>
              </a:tr>
            </a:tbl>
          </a:graphicData>
        </a:graphic>
      </p:graphicFrame>
      <p:sp>
        <p:nvSpPr>
          <p:cNvPr id="16" name="テキスト ボックス 15"/>
          <p:cNvSpPr txBox="1"/>
          <p:nvPr/>
        </p:nvSpPr>
        <p:spPr>
          <a:xfrm>
            <a:off x="8715154" y="6535134"/>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
        <p:nvSpPr>
          <p:cNvPr id="18" name="テキスト ボックス 17"/>
          <p:cNvSpPr txBox="1"/>
          <p:nvPr/>
        </p:nvSpPr>
        <p:spPr>
          <a:xfrm>
            <a:off x="8701707" y="5886398"/>
            <a:ext cx="3257237" cy="261610"/>
          </a:xfrm>
          <a:prstGeom prst="rect">
            <a:avLst/>
          </a:prstGeom>
          <a:noFill/>
          <a:ln>
            <a:noFill/>
          </a:ln>
        </p:spPr>
        <p:txBody>
          <a:bodyPr wrap="square" rtlCol="0">
            <a:spAutoFit/>
          </a:bodyPr>
          <a:lstStyle/>
          <a:p>
            <a:r>
              <a:rPr lang="en-US" altLang="ja-JP" sz="1100" dirty="0" smtClean="0">
                <a:solidFill>
                  <a:prstClr val="black"/>
                </a:solidFill>
                <a:latin typeface="Meiryo UI" panose="020B0604030504040204" pitchFamily="50" charset="-128"/>
                <a:ea typeface="Meiryo UI" panose="020B0604030504040204" pitchFamily="50" charset="-128"/>
              </a:rPr>
              <a:t>※</a:t>
            </a:r>
            <a:r>
              <a:rPr lang="ja-JP" altLang="en-US" sz="1100" dirty="0" smtClean="0">
                <a:solidFill>
                  <a:prstClr val="black"/>
                </a:solidFill>
                <a:latin typeface="Meiryo UI" panose="020B0604030504040204" pitchFamily="50" charset="-128"/>
                <a:ea typeface="Meiryo UI" panose="020B0604030504040204" pitchFamily="50" charset="-128"/>
              </a:rPr>
              <a:t>産業分類は、</a:t>
            </a:r>
            <a:r>
              <a:rPr lang="zh-TW" altLang="en-US" sz="1100" dirty="0" smtClean="0">
                <a:solidFill>
                  <a:prstClr val="black"/>
                </a:solidFill>
                <a:latin typeface="Meiryo UI" panose="020B0604030504040204" pitchFamily="50" charset="-128"/>
                <a:ea typeface="Meiryo UI" panose="020B0604030504040204" pitchFamily="50" charset="-128"/>
              </a:rPr>
              <a:t>日本標準産業分類</a:t>
            </a:r>
            <a:r>
              <a:rPr lang="ja-JP" altLang="en-US" sz="1100" dirty="0" smtClean="0">
                <a:solidFill>
                  <a:prstClr val="black"/>
                </a:solidFill>
                <a:latin typeface="Meiryo UI" panose="020B0604030504040204" pitchFamily="50" charset="-128"/>
                <a:ea typeface="Meiryo UI" panose="020B0604030504040204" pitchFamily="50" charset="-128"/>
              </a:rPr>
              <a:t>（大分類）による</a:t>
            </a:r>
            <a:endParaRPr lang="en-US" altLang="ja-JP" sz="1100" dirty="0">
              <a:solidFill>
                <a:prstClr val="black"/>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31397" y="6191757"/>
            <a:ext cx="11527548" cy="276999"/>
          </a:xfrm>
          <a:prstGeom prst="rect">
            <a:avLst/>
          </a:prstGeom>
          <a:noFill/>
          <a:ln>
            <a:noFill/>
          </a:ln>
        </p:spPr>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なお、令和２年度の全就職者における業種別割合は、製造関係</a:t>
            </a:r>
            <a:r>
              <a:rPr lang="en-US" altLang="ja-JP" sz="1200" dirty="0" smtClean="0">
                <a:latin typeface="Meiryo UI" panose="020B0604030504040204" pitchFamily="50" charset="-128"/>
                <a:ea typeface="Meiryo UI" panose="020B0604030504040204" pitchFamily="50" charset="-128"/>
              </a:rPr>
              <a:t>49.4%</a:t>
            </a:r>
            <a:r>
              <a:rPr lang="ja-JP" altLang="en-US" sz="1200" dirty="0" err="1"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建設関係</a:t>
            </a:r>
            <a:r>
              <a:rPr lang="en-US" altLang="ja-JP" sz="1200" dirty="0" smtClean="0">
                <a:latin typeface="Meiryo UI" panose="020B0604030504040204" pitchFamily="50" charset="-128"/>
                <a:ea typeface="Meiryo UI" panose="020B0604030504040204" pitchFamily="50" charset="-128"/>
              </a:rPr>
              <a:t>17.1%</a:t>
            </a:r>
            <a:r>
              <a:rPr lang="ja-JP" altLang="en-US" sz="1200" dirty="0" err="1"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サービス関係</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保守・点検</a:t>
            </a:r>
            <a:r>
              <a:rPr lang="en-US" altLang="ja-JP" sz="1200" dirty="0" smtClean="0">
                <a:latin typeface="Meiryo UI" panose="020B0604030504040204" pitchFamily="50" charset="-128"/>
                <a:ea typeface="Meiryo UI" panose="020B0604030504040204" pitchFamily="50" charset="-128"/>
              </a:rPr>
              <a:t>)16.6%</a:t>
            </a:r>
            <a:r>
              <a:rPr lang="ja-JP" altLang="en-US" sz="1200" dirty="0" err="1"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その他</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電気ガス水道・運輸・情報通信等</a:t>
            </a:r>
            <a:r>
              <a:rPr lang="en-US" altLang="ja-JP" sz="1200" dirty="0" smtClean="0">
                <a:latin typeface="Meiryo UI" panose="020B0604030504040204" pitchFamily="50" charset="-128"/>
                <a:ea typeface="Meiryo UI" panose="020B0604030504040204" pitchFamily="50" charset="-128"/>
              </a:rPr>
              <a:t>)16.9%</a:t>
            </a:r>
            <a:r>
              <a:rPr lang="ja-JP" altLang="en-US" sz="1200" dirty="0" err="1"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175833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730250" y="1384304"/>
            <a:ext cx="11036300" cy="5080385"/>
          </a:xfrm>
          <a:prstGeom prst="rect">
            <a:avLst/>
          </a:prstGeom>
          <a:ln/>
        </p:spPr>
        <p:style>
          <a:lnRef idx="2">
            <a:schemeClr val="dk1"/>
          </a:lnRef>
          <a:fillRef idx="1">
            <a:schemeClr val="lt1"/>
          </a:fillRef>
          <a:effectRef idx="0">
            <a:schemeClr val="dk1"/>
          </a:effectRef>
          <a:fontRef idx="minor">
            <a:schemeClr val="dk1"/>
          </a:fontRef>
        </p:style>
        <p:txBody>
          <a:bodyPr rtlCol="0" anchor="t" anchorCtr="0"/>
          <a:lstStyle/>
          <a:p>
            <a:r>
              <a:rPr lang="ja-JP" altLang="en-US" sz="1138" dirty="0">
                <a:latin typeface="HG丸ｺﾞｼｯｸM-PRO" panose="020F0600000000000000" pitchFamily="50" charset="-128"/>
                <a:ea typeface="HG丸ｺﾞｼｯｸM-PRO" panose="020F0600000000000000" pitchFamily="50" charset="-128"/>
              </a:rPr>
              <a:t>　</a:t>
            </a:r>
            <a:endParaRPr lang="en-US" altLang="ja-JP" sz="1138" dirty="0" smtClean="0">
              <a:latin typeface="HG丸ｺﾞｼｯｸM-PRO" panose="020F0600000000000000" pitchFamily="50" charset="-128"/>
              <a:ea typeface="HG丸ｺﾞｼｯｸM-PRO" panose="020F0600000000000000" pitchFamily="50" charset="-128"/>
            </a:endParaRPr>
          </a:p>
          <a:p>
            <a:r>
              <a:rPr lang="ja-JP" altLang="en-US" sz="1138" dirty="0">
                <a:latin typeface="HG丸ｺﾞｼｯｸM-PRO" panose="020F0600000000000000" pitchFamily="50" charset="-128"/>
                <a:ea typeface="HG丸ｺﾞｼｯｸM-PRO" panose="020F0600000000000000" pitchFamily="50" charset="-128"/>
              </a:rPr>
              <a:t>　</a:t>
            </a:r>
            <a:r>
              <a:rPr lang="ja-JP" altLang="en-US" sz="1400" dirty="0" smtClean="0">
                <a:latin typeface="Meiryo UI" panose="020B0604030504040204" pitchFamily="50" charset="-128"/>
                <a:ea typeface="Meiryo UI" panose="020B0604030504040204" pitchFamily="50" charset="-128"/>
              </a:rPr>
              <a:t>大阪府</a:t>
            </a:r>
            <a:r>
              <a:rPr lang="ja-JP" altLang="en-US" sz="1400" dirty="0">
                <a:latin typeface="Meiryo UI" panose="020B0604030504040204" pitchFamily="50" charset="-128"/>
                <a:ea typeface="Meiryo UI" panose="020B0604030504040204" pitchFamily="50" charset="-128"/>
              </a:rPr>
              <a:t>では、これまで、ものづくり教育の活性化に向けて、「大阪府立高等学校・大阪市立高等学校再編整備計画（平成</a:t>
            </a:r>
            <a:r>
              <a:rPr lang="en-US" altLang="ja-JP" sz="1400" dirty="0">
                <a:latin typeface="Meiryo UI" panose="020B0604030504040204" pitchFamily="50" charset="-128"/>
                <a:ea typeface="Meiryo UI" panose="020B0604030504040204" pitchFamily="50" charset="-128"/>
              </a:rPr>
              <a:t>25</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月策定）」に基づく、</a:t>
            </a:r>
            <a:r>
              <a:rPr lang="ja-JP" altLang="en-US" sz="1400" dirty="0" smtClean="0">
                <a:latin typeface="Meiryo UI" panose="020B0604030504040204" pitchFamily="50" charset="-128"/>
                <a:ea typeface="Meiryo UI" panose="020B0604030504040204" pitchFamily="50" charset="-128"/>
              </a:rPr>
              <a:t>工科高校それぞれ</a:t>
            </a:r>
            <a:r>
              <a:rPr lang="ja-JP" altLang="en-US" sz="1400" dirty="0">
                <a:latin typeface="Meiryo UI" panose="020B0604030504040204" pitchFamily="50" charset="-128"/>
                <a:ea typeface="Meiryo UI" panose="020B0604030504040204" pitchFamily="50" charset="-128"/>
              </a:rPr>
              <a:t>の強みを生かした人材育成の重点化を図るため、３つのタイプへの分類の実施や、「大阪府立高等学校・大阪市立高等学校再編整備計画（平成</a:t>
            </a:r>
            <a:r>
              <a:rPr lang="en-US" altLang="ja-JP" sz="1400" dirty="0">
                <a:latin typeface="Meiryo UI" panose="020B0604030504040204" pitchFamily="50" charset="-128"/>
                <a:ea typeface="Meiryo UI" panose="020B0604030504040204" pitchFamily="50" charset="-128"/>
              </a:rPr>
              <a:t>30</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月策定）」に基づく、</a:t>
            </a:r>
            <a:r>
              <a:rPr lang="en-US" altLang="ja-JP" sz="1400" dirty="0">
                <a:latin typeface="Meiryo UI" panose="020B0604030504040204" pitchFamily="50" charset="-128"/>
                <a:ea typeface="Meiryo UI" panose="020B0604030504040204" pitchFamily="50" charset="-128"/>
              </a:rPr>
              <a:t>PBL</a:t>
            </a:r>
            <a:r>
              <a:rPr lang="ja-JP" altLang="en-US" sz="1400" dirty="0">
                <a:latin typeface="Meiryo UI" panose="020B0604030504040204" pitchFamily="50" charset="-128"/>
                <a:ea typeface="Meiryo UI" panose="020B0604030504040204" pitchFamily="50" charset="-128"/>
              </a:rPr>
              <a:t>（プロジェクト・ベースド・ラーニング）の導入とそれに</a:t>
            </a:r>
            <a:r>
              <a:rPr lang="ja-JP" altLang="en-US" sz="1400" dirty="0" smtClean="0">
                <a:latin typeface="Meiryo UI" panose="020B0604030504040204" pitchFamily="50" charset="-128"/>
                <a:ea typeface="Meiryo UI" panose="020B0604030504040204" pitchFamily="50" charset="-128"/>
              </a:rPr>
              <a:t>伴う</a:t>
            </a:r>
            <a:r>
              <a:rPr lang="en-US" altLang="ja-JP" sz="1400" dirty="0" smtClean="0">
                <a:latin typeface="Meiryo UI" panose="020B0604030504040204" pitchFamily="50" charset="-128"/>
                <a:ea typeface="Meiryo UI" panose="020B0604030504040204" pitchFamily="50" charset="-128"/>
              </a:rPr>
              <a:t>35</a:t>
            </a:r>
            <a:r>
              <a:rPr lang="ja-JP" altLang="en-US" sz="1400" dirty="0">
                <a:latin typeface="Meiryo UI" panose="020B0604030504040204" pitchFamily="50" charset="-128"/>
                <a:ea typeface="Meiryo UI" panose="020B0604030504040204" pitchFamily="50" charset="-128"/>
              </a:rPr>
              <a:t>人学級導入等の取組みによる、企業から求められる力を備えた人材の輩出に取り組んできたところである。</a:t>
            </a:r>
          </a:p>
        </p:txBody>
      </p:sp>
      <p:graphicFrame>
        <p:nvGraphicFramePr>
          <p:cNvPr id="5" name="表 4"/>
          <p:cNvGraphicFramePr>
            <a:graphicFrameLocks noGrp="1"/>
          </p:cNvGraphicFramePr>
          <p:nvPr>
            <p:extLst>
              <p:ext uri="{D42A27DB-BD31-4B8C-83A1-F6EECF244321}">
                <p14:modId xmlns:p14="http://schemas.microsoft.com/office/powerpoint/2010/main" val="397166876"/>
              </p:ext>
            </p:extLst>
          </p:nvPr>
        </p:nvGraphicFramePr>
        <p:xfrm>
          <a:off x="794197" y="2809075"/>
          <a:ext cx="10908406" cy="3348438"/>
        </p:xfrm>
        <a:graphic>
          <a:graphicData uri="http://schemas.openxmlformats.org/drawingml/2006/table">
            <a:tbl>
              <a:tblPr firstRow="1" firstCol="1" bandRow="1">
                <a:tableStyleId>{5940675A-B579-460E-94D1-54222C63F5DA}</a:tableStyleId>
              </a:tblPr>
              <a:tblGrid>
                <a:gridCol w="746974">
                  <a:extLst>
                    <a:ext uri="{9D8B030D-6E8A-4147-A177-3AD203B41FA5}">
                      <a16:colId xmlns:a16="http://schemas.microsoft.com/office/drawing/2014/main" val="932769553"/>
                    </a:ext>
                  </a:extLst>
                </a:gridCol>
                <a:gridCol w="1129048">
                  <a:extLst>
                    <a:ext uri="{9D8B030D-6E8A-4147-A177-3AD203B41FA5}">
                      <a16:colId xmlns:a16="http://schemas.microsoft.com/office/drawing/2014/main" val="3941873819"/>
                    </a:ext>
                  </a:extLst>
                </a:gridCol>
                <a:gridCol w="1129048">
                  <a:extLst>
                    <a:ext uri="{9D8B030D-6E8A-4147-A177-3AD203B41FA5}">
                      <a16:colId xmlns:a16="http://schemas.microsoft.com/office/drawing/2014/main" val="1325948050"/>
                    </a:ext>
                  </a:extLst>
                </a:gridCol>
                <a:gridCol w="1129048">
                  <a:extLst>
                    <a:ext uri="{9D8B030D-6E8A-4147-A177-3AD203B41FA5}">
                      <a16:colId xmlns:a16="http://schemas.microsoft.com/office/drawing/2014/main" val="3130996479"/>
                    </a:ext>
                  </a:extLst>
                </a:gridCol>
                <a:gridCol w="1129048">
                  <a:extLst>
                    <a:ext uri="{9D8B030D-6E8A-4147-A177-3AD203B41FA5}">
                      <a16:colId xmlns:a16="http://schemas.microsoft.com/office/drawing/2014/main" val="1832333433"/>
                    </a:ext>
                  </a:extLst>
                </a:gridCol>
                <a:gridCol w="1129048">
                  <a:extLst>
                    <a:ext uri="{9D8B030D-6E8A-4147-A177-3AD203B41FA5}">
                      <a16:colId xmlns:a16="http://schemas.microsoft.com/office/drawing/2014/main" val="3477060313"/>
                    </a:ext>
                  </a:extLst>
                </a:gridCol>
                <a:gridCol w="1129048">
                  <a:extLst>
                    <a:ext uri="{9D8B030D-6E8A-4147-A177-3AD203B41FA5}">
                      <a16:colId xmlns:a16="http://schemas.microsoft.com/office/drawing/2014/main" val="626917694"/>
                    </a:ext>
                  </a:extLst>
                </a:gridCol>
                <a:gridCol w="1129048">
                  <a:extLst>
                    <a:ext uri="{9D8B030D-6E8A-4147-A177-3AD203B41FA5}">
                      <a16:colId xmlns:a16="http://schemas.microsoft.com/office/drawing/2014/main" val="714004715"/>
                    </a:ext>
                  </a:extLst>
                </a:gridCol>
                <a:gridCol w="1129048">
                  <a:extLst>
                    <a:ext uri="{9D8B030D-6E8A-4147-A177-3AD203B41FA5}">
                      <a16:colId xmlns:a16="http://schemas.microsoft.com/office/drawing/2014/main" val="3699433436"/>
                    </a:ext>
                  </a:extLst>
                </a:gridCol>
                <a:gridCol w="1129048">
                  <a:extLst>
                    <a:ext uri="{9D8B030D-6E8A-4147-A177-3AD203B41FA5}">
                      <a16:colId xmlns:a16="http://schemas.microsoft.com/office/drawing/2014/main" val="1921431691"/>
                    </a:ext>
                  </a:extLst>
                </a:gridCol>
              </a:tblGrid>
              <a:tr h="460782">
                <a:tc rowSpan="2">
                  <a:txBody>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rPr>
                        <a:t>人材</a:t>
                      </a: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r>
                        <a:rPr lang="ja-JP" sz="1400" kern="100" dirty="0" smtClean="0">
                          <a:effectLst/>
                          <a:latin typeface="Meiryo UI" panose="020B0604030504040204" pitchFamily="50" charset="-128"/>
                          <a:ea typeface="Meiryo UI" panose="020B0604030504040204" pitchFamily="50" charset="-128"/>
                        </a:rPr>
                        <a:t>育成の重点化</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gridSpan="3">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高大</a:t>
                      </a:r>
                      <a:r>
                        <a:rPr lang="ja-JP" altLang="en-US" sz="1400" kern="100" dirty="0">
                          <a:effectLst/>
                          <a:latin typeface="Meiryo UI" panose="020B0604030504040204" pitchFamily="50" charset="-128"/>
                          <a:ea typeface="Meiryo UI" panose="020B0604030504040204" pitchFamily="50" charset="-128"/>
                        </a:rPr>
                        <a:t>連携</a:t>
                      </a:r>
                      <a:r>
                        <a:rPr lang="ja-JP" sz="1400" kern="100" dirty="0" smtClean="0">
                          <a:effectLst/>
                          <a:latin typeface="Meiryo UI" panose="020B0604030504040204" pitchFamily="50" charset="-128"/>
                          <a:ea typeface="Meiryo UI" panose="020B0604030504040204" pitchFamily="50" charset="-128"/>
                        </a:rPr>
                        <a:t>重点型</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ja-JP" sz="1400" kern="100">
                          <a:effectLst/>
                          <a:latin typeface="Meiryo UI" panose="020B0604030504040204" pitchFamily="50" charset="-128"/>
                          <a:ea typeface="Meiryo UI" panose="020B0604030504040204" pitchFamily="50" charset="-128"/>
                        </a:rPr>
                        <a:t>実践的技能養成重点型</a:t>
                      </a:r>
                      <a:endParaRPr lang="ja-JP" sz="1400" b="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地域産業連携重点型</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78356070"/>
                  </a:ext>
                </a:extLst>
              </a:tr>
              <a:tr h="975372">
                <a:tc vMerge="1">
                  <a:txBody>
                    <a:bodyPr/>
                    <a:lstStyle/>
                    <a:p>
                      <a:endParaRPr kumimoji="1" lang="ja-JP" altLang="en-US"/>
                    </a:p>
                  </a:txBody>
                  <a:tcPr/>
                </a:tc>
                <a:tc gridSpan="3">
                  <a:txBody>
                    <a:bodyPr/>
                    <a:lstStyle/>
                    <a:p>
                      <a:pPr algn="l">
                        <a:spcAft>
                          <a:spcPts val="0"/>
                        </a:spcAft>
                      </a:pPr>
                      <a:r>
                        <a:rPr lang="ja-JP" altLang="en-US" sz="1400" kern="0" dirty="0" smtClean="0">
                          <a:effectLst/>
                          <a:latin typeface="Meiryo UI" panose="020B0604030504040204" pitchFamily="50" charset="-128"/>
                          <a:ea typeface="Meiryo UI" panose="020B0604030504040204" pitchFamily="50" charset="-128"/>
                        </a:rPr>
                        <a:t>工業技術の理論を学ぶ工学系大学進学を視野に入れ、技術と理論を兼ね備えた「将来の高度技術者」</a:t>
                      </a:r>
                      <a:endParaRPr lang="ja-JP" altLang="en-US" sz="1400" kern="0" dirty="0">
                        <a:effectLst/>
                        <a:latin typeface="Meiryo UI" panose="020B0604030504040204" pitchFamily="50" charset="-128"/>
                        <a:ea typeface="Meiryo UI" panose="020B0604030504040204" pitchFamily="50" charset="-128"/>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l">
                        <a:spcAft>
                          <a:spcPts val="0"/>
                        </a:spcAft>
                      </a:pPr>
                      <a:r>
                        <a:rPr lang="ja-JP" altLang="en-US" sz="1400" kern="100" dirty="0" smtClean="0">
                          <a:effectLst/>
                          <a:latin typeface="Meiryo UI" panose="020B0604030504040204" pitchFamily="50" charset="-128"/>
                          <a:ea typeface="Meiryo UI" panose="020B0604030504040204" pitchFamily="50" charset="-128"/>
                        </a:rPr>
                        <a:t>高度な職業資格取得をめざし「高い付加価値を生み出す技術・技能力を持つ人材」</a:t>
                      </a:r>
                      <a:endParaRPr lang="ja-JP" altLang="en-US" sz="1400" kern="100" dirty="0">
                        <a:effectLst/>
                        <a:latin typeface="Meiryo UI" panose="020B0604030504040204" pitchFamily="50" charset="-128"/>
                        <a:ea typeface="Meiryo UI" panose="020B0604030504040204" pitchFamily="50" charset="-128"/>
                      </a:endParaRPr>
                    </a:p>
                  </a:txBody>
                  <a:tcPr marL="55721" marR="55721" marT="0" marB="0" anchor="ctr"/>
                </a:tc>
                <a:tc hMerge="1">
                  <a:txBody>
                    <a:bodyPr/>
                    <a:lstStyle/>
                    <a:p>
                      <a:endParaRPr kumimoji="1" lang="ja-JP" altLang="en-US"/>
                    </a:p>
                  </a:txBody>
                  <a:tcPr/>
                </a:tc>
                <a:tc hMerge="1">
                  <a:txBody>
                    <a:bodyPr/>
                    <a:lstStyle/>
                    <a:p>
                      <a:endParaRPr kumimoji="1" lang="ja-JP" altLang="en-US" dirty="0"/>
                    </a:p>
                  </a:txBody>
                  <a:tcPr/>
                </a:tc>
                <a:tc gridSpan="3">
                  <a:txBody>
                    <a:bodyPr/>
                    <a:lstStyle/>
                    <a:p>
                      <a:pPr algn="l">
                        <a:spcAft>
                          <a:spcPts val="0"/>
                        </a:spcAft>
                      </a:pPr>
                      <a:r>
                        <a:rPr lang="ja-JP" altLang="en-US" sz="1400" kern="100" dirty="0" smtClean="0">
                          <a:effectLst/>
                          <a:latin typeface="Meiryo UI" panose="020B0604030504040204" pitchFamily="50" charset="-128"/>
                          <a:ea typeface="Meiryo UI" panose="020B0604030504040204" pitchFamily="50" charset="-128"/>
                        </a:rPr>
                        <a:t>実習や授業における地域産業連携をいっそう進め、「ものづくり現場を支えて指導・管理・改善を推進する現場のリーダーとなる人材」</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959668263"/>
                  </a:ext>
                </a:extLst>
              </a:tr>
              <a:tr h="1300497">
                <a:tc>
                  <a:txBody>
                    <a:bodyPr/>
                    <a:lstStyle/>
                    <a:p>
                      <a:pPr algn="ctr">
                        <a:spcAft>
                          <a:spcPts val="0"/>
                        </a:spcAft>
                      </a:pPr>
                      <a:r>
                        <a:rPr lang="ja-JP" altLang="en-US" sz="1400" b="0" kern="100" dirty="0" smtClean="0">
                          <a:effectLst/>
                          <a:latin typeface="Meiryo UI" panose="020B0604030504040204" pitchFamily="50" charset="-128"/>
                          <a:ea typeface="Meiryo UI" panose="020B0604030504040204" pitchFamily="50" charset="-128"/>
                          <a:cs typeface="Times New Roman" panose="02020603050405020304" pitchFamily="18" charset="0"/>
                        </a:rPr>
                        <a:t>成果</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latin typeface="Meiryo UI" panose="020B0604030504040204" pitchFamily="50" charset="-128"/>
                          <a:ea typeface="Meiryo UI" panose="020B0604030504040204" pitchFamily="50" charset="-128"/>
                        </a:rPr>
                        <a:t>大学教員による出前実験や大学の研究室訪問、大学見学会の実施とともに、進学に必要な数学、理科、英語の学力向上を図った結果、大学進学者が増加した。</a:t>
                      </a:r>
                      <a:endParaRPr lang="en-US" altLang="ja-JP" sz="1400" kern="100" dirty="0" smtClean="0">
                        <a:latin typeface="Meiryo UI" panose="020B0604030504040204" pitchFamily="50" charset="-128"/>
                        <a:ea typeface="Meiryo UI" panose="020B0604030504040204" pitchFamily="50" charset="-128"/>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latin typeface="Meiryo UI" panose="020B0604030504040204" pitchFamily="50" charset="-128"/>
                          <a:ea typeface="Meiryo UI" panose="020B0604030504040204" pitchFamily="50" charset="-128"/>
                        </a:rPr>
                        <a:t>電気工事士など就職に役立つ職業資格の取得者が増加した。</a:t>
                      </a:r>
                      <a:endParaRPr lang="ja-JP" altLang="ja-JP" sz="1400" kern="100" dirty="0" smtClean="0">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kern="100" dirty="0" smtClean="0">
                          <a:latin typeface="Meiryo UI" panose="020B0604030504040204" pitchFamily="50" charset="-128"/>
                          <a:ea typeface="Meiryo UI" panose="020B0604030504040204" pitchFamily="50" charset="-128"/>
                        </a:rPr>
                        <a:t>インターンシップ協力企業数、インターンシップ参加生徒数が増加するなど現場実習が充実するとともに、求人数が増加した。企業と共同で商品開発に取り組むなど企業との連携が進んだ。</a:t>
                      </a:r>
                      <a:endParaRPr lang="en-US" altLang="ja-JP" sz="1400" dirty="0" smtClean="0">
                        <a:latin typeface="Meiryo UI" panose="020B0604030504040204" pitchFamily="50" charset="-128"/>
                        <a:ea typeface="Meiryo UI" panose="020B0604030504040204" pitchFamily="50" charset="-128"/>
                      </a:endParaRPr>
                    </a:p>
                  </a:txBody>
                  <a:tcPr marL="55721" marR="55721" marT="0"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627391802"/>
                  </a:ext>
                </a:extLst>
              </a:tr>
              <a:tr h="611787">
                <a:tc>
                  <a:txBody>
                    <a:bodyPr/>
                    <a:lstStyle/>
                    <a:p>
                      <a:pPr algn="ctr">
                        <a:spcAft>
                          <a:spcPts val="0"/>
                        </a:spcAft>
                      </a:pPr>
                      <a:r>
                        <a:rPr lang="ja-JP" sz="1400" kern="100" dirty="0" smtClean="0">
                          <a:effectLst/>
                          <a:latin typeface="Meiryo UI" panose="020B0604030504040204" pitchFamily="50" charset="-128"/>
                          <a:ea typeface="Meiryo UI" panose="020B0604030504040204" pitchFamily="50" charset="-128"/>
                        </a:rPr>
                        <a:t>工科</a:t>
                      </a:r>
                      <a:endParaRPr lang="en-US" altLang="ja-JP" sz="1400" kern="100" dirty="0" smtClean="0">
                        <a:effectLst/>
                        <a:latin typeface="Meiryo UI" panose="020B0604030504040204" pitchFamily="50" charset="-128"/>
                        <a:ea typeface="Meiryo UI" panose="020B0604030504040204" pitchFamily="50" charset="-128"/>
                      </a:endParaRPr>
                    </a:p>
                    <a:p>
                      <a:pPr algn="ctr">
                        <a:spcAft>
                          <a:spcPts val="0"/>
                        </a:spcAft>
                      </a:pPr>
                      <a:r>
                        <a:rPr lang="ja-JP" sz="1400" kern="100" dirty="0" smtClean="0">
                          <a:effectLst/>
                          <a:latin typeface="Meiryo UI" panose="020B0604030504040204" pitchFamily="50" charset="-128"/>
                          <a:ea typeface="Meiryo UI" panose="020B0604030504040204" pitchFamily="50" charset="-128"/>
                        </a:rPr>
                        <a:t>高校</a:t>
                      </a:r>
                      <a:endParaRPr lang="ja-JP" sz="1400" b="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rPr>
                        <a:t>茨木</a:t>
                      </a:r>
                      <a:r>
                        <a:rPr lang="ja-JP" sz="1400" kern="100" dirty="0" smtClean="0">
                          <a:effectLst/>
                          <a:latin typeface="Meiryo UI" panose="020B0604030504040204" pitchFamily="50" charset="-128"/>
                          <a:ea typeface="Meiryo UI" panose="020B0604030504040204" pitchFamily="50" charset="-128"/>
                        </a:rPr>
                        <a:t>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今宮工科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rPr>
                        <a:t>淀川</a:t>
                      </a:r>
                      <a:r>
                        <a:rPr lang="ja-JP" sz="1400" kern="100" dirty="0" smtClean="0">
                          <a:effectLst/>
                          <a:latin typeface="Meiryo UI" panose="020B0604030504040204" pitchFamily="50" charset="-128"/>
                          <a:ea typeface="Meiryo UI" panose="020B0604030504040204" pitchFamily="50" charset="-128"/>
                        </a:rPr>
                        <a:t>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西野田工科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altLang="en-US" sz="1400" kern="100" dirty="0" smtClean="0">
                          <a:effectLst/>
                          <a:latin typeface="Meiryo UI" panose="020B0604030504040204" pitchFamily="50" charset="-128"/>
                          <a:ea typeface="Meiryo UI" panose="020B0604030504040204" pitchFamily="50" charset="-128"/>
                        </a:rPr>
                        <a:t>堺</a:t>
                      </a:r>
                      <a:r>
                        <a:rPr lang="ja-JP" sz="1400" kern="100" dirty="0" smtClean="0">
                          <a:effectLst/>
                          <a:latin typeface="Meiryo UI" panose="020B0604030504040204" pitchFamily="50" charset="-128"/>
                          <a:ea typeface="Meiryo UI" panose="020B0604030504040204" pitchFamily="50" charset="-128"/>
                        </a:rPr>
                        <a:t>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altLang="en-US" sz="1400" kern="100" dirty="0">
                          <a:effectLst/>
                          <a:latin typeface="Meiryo UI" panose="020B0604030504040204" pitchFamily="50" charset="-128"/>
                          <a:ea typeface="Meiryo UI" panose="020B0604030504040204" pitchFamily="50" charset="-128"/>
                        </a:rPr>
                        <a:t>藤井寺</a:t>
                      </a:r>
                      <a:r>
                        <a:rPr lang="ja-JP" sz="1400" kern="100" dirty="0" smtClean="0">
                          <a:effectLst/>
                          <a:latin typeface="Meiryo UI" panose="020B0604030504040204" pitchFamily="50" charset="-128"/>
                          <a:ea typeface="Meiryo UI" panose="020B0604030504040204" pitchFamily="50" charset="-128"/>
                        </a:rPr>
                        <a:t>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城東工科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布施工科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tc>
                  <a:txBody>
                    <a:bodyPr/>
                    <a:lstStyle/>
                    <a:p>
                      <a:pPr algn="ctr">
                        <a:spcAft>
                          <a:spcPts val="0"/>
                        </a:spcAft>
                      </a:pPr>
                      <a:r>
                        <a:rPr lang="ja-JP" sz="1400" kern="100" dirty="0">
                          <a:effectLst/>
                          <a:latin typeface="Meiryo UI" panose="020B0604030504040204" pitchFamily="50" charset="-128"/>
                          <a:ea typeface="Meiryo UI" panose="020B0604030504040204" pitchFamily="50" charset="-128"/>
                        </a:rPr>
                        <a:t>佐野工科</a:t>
                      </a:r>
                      <a:endParaRPr lang="ja-JP" sz="14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55721" marR="55721" marT="0" marB="0" anchor="ctr"/>
                </a:tc>
                <a:extLst>
                  <a:ext uri="{0D108BD9-81ED-4DB2-BD59-A6C34878D82A}">
                    <a16:rowId xmlns:a16="http://schemas.microsoft.com/office/drawing/2014/main" val="2661153930"/>
                  </a:ext>
                </a:extLst>
              </a:tr>
            </a:tbl>
          </a:graphicData>
        </a:graphic>
      </p:graphicFrame>
      <p:sp>
        <p:nvSpPr>
          <p:cNvPr id="11" name="角丸四角形 10"/>
          <p:cNvSpPr/>
          <p:nvPr/>
        </p:nvSpPr>
        <p:spPr>
          <a:xfrm>
            <a:off x="730250" y="767527"/>
            <a:ext cx="3824181" cy="3096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a:latin typeface="Meiryo UI" panose="020B0604030504040204" pitchFamily="50" charset="-128"/>
                <a:ea typeface="Meiryo UI" panose="020B0604030504040204" pitchFamily="50" charset="-128"/>
              </a:rPr>
              <a:t>ものづくり教育</a:t>
            </a:r>
            <a:r>
              <a:rPr lang="ja-JP" altLang="en-US" sz="1463" b="1">
                <a:latin typeface="Meiryo UI" panose="020B0604030504040204" pitchFamily="50" charset="-128"/>
                <a:ea typeface="Meiryo UI" panose="020B0604030504040204" pitchFamily="50" charset="-128"/>
              </a:rPr>
              <a:t>の</a:t>
            </a:r>
            <a:r>
              <a:rPr lang="ja-JP" altLang="en-US" sz="1463" b="1" smtClean="0">
                <a:latin typeface="Meiryo UI" panose="020B0604030504040204" pitchFamily="50" charset="-128"/>
                <a:ea typeface="Meiryo UI" panose="020B0604030504040204" pitchFamily="50" charset="-128"/>
              </a:rPr>
              <a:t>充実（人材</a:t>
            </a:r>
            <a:r>
              <a:rPr lang="ja-JP" altLang="en-US" sz="1463" b="1" dirty="0" smtClean="0">
                <a:latin typeface="Meiryo UI" panose="020B0604030504040204" pitchFamily="50" charset="-128"/>
                <a:ea typeface="Meiryo UI" panose="020B0604030504040204" pitchFamily="50" charset="-128"/>
              </a:rPr>
              <a:t>育成の重点型）</a:t>
            </a:r>
            <a:endParaRPr lang="ja-JP" altLang="en-US" sz="1463" b="1"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9382040" y="6464689"/>
            <a:ext cx="2221206" cy="348467"/>
          </a:xfrm>
        </p:spPr>
        <p:txBody>
          <a:bodyPr/>
          <a:lstStyle/>
          <a:p>
            <a:fld id="{20607042-D53A-4E69-917E-B6250902E102}" type="slidenum">
              <a:rPr kumimoji="1" lang="ja-JP" altLang="en-US" smtClean="0"/>
              <a:t>17</a:t>
            </a:fld>
            <a:endParaRPr kumimoji="1" lang="ja-JP" altLang="en-US" dirty="0"/>
          </a:p>
        </p:txBody>
      </p:sp>
      <p:sp>
        <p:nvSpPr>
          <p:cNvPr id="10" name="Rectangle 9"/>
          <p:cNvSpPr>
            <a:spLocks noChangeArrowheads="1"/>
          </p:cNvSpPr>
          <p:nvPr/>
        </p:nvSpPr>
        <p:spPr bwMode="auto">
          <a:xfrm>
            <a:off x="152400" y="1137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3"/>
          <p:cNvSpPr>
            <a:spLocks noChangeArrowheads="1"/>
          </p:cNvSpPr>
          <p:nvPr/>
        </p:nvSpPr>
        <p:spPr bwMode="auto">
          <a:xfrm>
            <a:off x="-5943600" y="1943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25" name="直線コネクタ 24"/>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26" name="正方形/長方形 25"/>
          <p:cNvSpPr/>
          <p:nvPr/>
        </p:nvSpPr>
        <p:spPr>
          <a:xfrm>
            <a:off x="1704145" y="135083"/>
            <a:ext cx="2948243"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２ー②これまでの取組の成果</a:t>
            </a:r>
            <a:endParaRPr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19523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正方形/長方形 27"/>
          <p:cNvSpPr/>
          <p:nvPr/>
        </p:nvSpPr>
        <p:spPr>
          <a:xfrm>
            <a:off x="8121295" y="3279228"/>
            <a:ext cx="3800730" cy="3524232"/>
          </a:xfrm>
          <a:prstGeom prst="rect">
            <a:avLst/>
          </a:prstGeom>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p:cNvSpPr/>
          <p:nvPr/>
        </p:nvSpPr>
        <p:spPr>
          <a:xfrm>
            <a:off x="4250662" y="3279228"/>
            <a:ext cx="3779213" cy="3524232"/>
          </a:xfrm>
          <a:prstGeom prst="rect">
            <a:avLst/>
          </a:prstGeom>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401365" y="3279228"/>
            <a:ext cx="3772179" cy="3524232"/>
          </a:xfrm>
          <a:prstGeom prst="rect">
            <a:avLst/>
          </a:prstGeom>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p:cNvSpPr/>
          <p:nvPr/>
        </p:nvSpPr>
        <p:spPr>
          <a:xfrm>
            <a:off x="685799" y="966637"/>
            <a:ext cx="11098369" cy="1708160"/>
          </a:xfrm>
          <a:prstGeom prst="rect">
            <a:avLst/>
          </a:prstGeom>
          <a:ln/>
        </p:spPr>
        <p:style>
          <a:lnRef idx="2">
            <a:schemeClr val="dk1"/>
          </a:lnRef>
          <a:fillRef idx="1">
            <a:schemeClr val="lt1"/>
          </a:fillRef>
          <a:effectRef idx="0">
            <a:schemeClr val="dk1"/>
          </a:effectRef>
          <a:fontRef idx="minor">
            <a:schemeClr val="dk1"/>
          </a:fontRef>
        </p:style>
        <p:txBody>
          <a:bodyPr wrap="square" rtlCol="0" anchor="t" anchorCtr="0">
            <a:spAutoFit/>
          </a:bodyPr>
          <a:lstStyle/>
          <a:p>
            <a:pPr>
              <a:lnSpc>
                <a:spcPts val="1800"/>
              </a:lnSpc>
            </a:pPr>
            <a:r>
              <a:rPr lang="ja-JP" altLang="en-US"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理工</a:t>
            </a:r>
            <a:r>
              <a:rPr lang="ja-JP" altLang="ja-JP" sz="1400" dirty="0">
                <a:latin typeface="Meiryo UI" panose="020B0604030504040204" pitchFamily="50" charset="-128"/>
                <a:ea typeface="Meiryo UI" panose="020B0604030504040204" pitchFamily="50" charset="-128"/>
              </a:rPr>
              <a:t>系大学進学をめざす</a:t>
            </a:r>
            <a:r>
              <a:rPr lang="ja-JP" altLang="ja-JP" sz="1400" b="1" dirty="0">
                <a:latin typeface="Meiryo UI" panose="020B0604030504040204" pitchFamily="50" charset="-128"/>
                <a:ea typeface="Meiryo UI" panose="020B0604030504040204" pitchFamily="50" charset="-128"/>
              </a:rPr>
              <a:t>「工学系大学進学専科」</a:t>
            </a:r>
            <a:r>
              <a:rPr lang="ja-JP" altLang="ja-JP" sz="1400" dirty="0">
                <a:latin typeface="Meiryo UI" panose="020B0604030504040204" pitchFamily="50" charset="-128"/>
                <a:ea typeface="Meiryo UI" panose="020B0604030504040204" pitchFamily="50" charset="-128"/>
              </a:rPr>
              <a:t>を</a:t>
            </a:r>
            <a:r>
              <a:rPr lang="ja-JP" altLang="ja-JP" sz="1400" dirty="0" smtClean="0">
                <a:latin typeface="Meiryo UI" panose="020B0604030504040204" pitchFamily="50" charset="-128"/>
                <a:ea typeface="Meiryo UI" panose="020B0604030504040204" pitchFamily="50" charset="-128"/>
              </a:rPr>
              <a:t>開設</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茨木工科、今宮工科、淀川工科</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zh-CN" altLang="en-US" sz="1400" dirty="0" smtClean="0">
                <a:latin typeface="Meiryo UI" panose="020B0604030504040204" pitchFamily="50" charset="-128"/>
                <a:ea typeface="Meiryo UI" panose="020B0604030504040204" pitchFamily="50" charset="-128"/>
              </a:rPr>
              <a:t>理工</a:t>
            </a:r>
            <a:r>
              <a:rPr lang="zh-CN" altLang="en-US" sz="1400" dirty="0">
                <a:latin typeface="Meiryo UI" panose="020B0604030504040204" pitchFamily="50" charset="-128"/>
                <a:ea typeface="Meiryo UI" panose="020B0604030504040204" pitchFamily="50" charset="-128"/>
              </a:rPr>
              <a:t>系学部大学</a:t>
            </a:r>
            <a:r>
              <a:rPr lang="zh-CN" altLang="en-US" sz="1400" dirty="0" smtClean="0">
                <a:latin typeface="Meiryo UI" panose="020B0604030504040204" pitchFamily="50" charset="-128"/>
                <a:ea typeface="Meiryo UI" panose="020B0604030504040204" pitchFamily="50" charset="-128"/>
              </a:rPr>
              <a:t>進学者</a:t>
            </a:r>
            <a:r>
              <a:rPr lang="ja-JP" altLang="en-US" sz="1400" dirty="0" smtClean="0">
                <a:latin typeface="Meiryo UI" panose="020B0604030504040204" pitchFamily="50" charset="-128"/>
                <a:ea typeface="Meiryo UI" panose="020B0604030504040204" pitchFamily="50" charset="-128"/>
              </a:rPr>
              <a:t>の増加</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ja-JP" altLang="en-US" sz="1400" dirty="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再編</a:t>
            </a:r>
            <a:r>
              <a:rPr lang="ja-JP" altLang="ja-JP" sz="1400" dirty="0">
                <a:latin typeface="Meiryo UI" panose="020B0604030504040204" pitchFamily="50" charset="-128"/>
                <a:ea typeface="Meiryo UI" panose="020B0604030504040204" pitchFamily="50" charset="-128"/>
              </a:rPr>
              <a:t>整備計画に基づき、各校が持つものづくり教育の強みを際立たせるために、令和２～</a:t>
            </a:r>
            <a:r>
              <a:rPr lang="en-US" altLang="ja-JP" sz="1400" dirty="0">
                <a:latin typeface="Meiryo UI" panose="020B0604030504040204" pitchFamily="50" charset="-128"/>
                <a:ea typeface="Meiryo UI" panose="020B0604030504040204" pitchFamily="50" charset="-128"/>
              </a:rPr>
              <a:t>4</a:t>
            </a:r>
            <a:r>
              <a:rPr lang="ja-JP" altLang="ja-JP" sz="1400" dirty="0">
                <a:latin typeface="Meiryo UI" panose="020B0604030504040204" pitchFamily="50" charset="-128"/>
                <a:ea typeface="Meiryo UI" panose="020B0604030504040204" pitchFamily="50" charset="-128"/>
              </a:rPr>
              <a:t>年度にかけて「工科高校の改編」を実施して</a:t>
            </a:r>
            <a:r>
              <a:rPr lang="ja-JP" altLang="ja-JP" sz="1400" dirty="0" smtClean="0">
                <a:latin typeface="Meiryo UI" panose="020B0604030504040204" pitchFamily="50" charset="-128"/>
                <a:ea typeface="Meiryo UI" panose="020B0604030504040204" pitchFamily="50" charset="-128"/>
              </a:rPr>
              <a:t>いる</a:t>
            </a:r>
            <a:endParaRPr lang="en-US" altLang="ja-JP" sz="1400" dirty="0" smtClean="0">
              <a:latin typeface="Meiryo UI" panose="020B0604030504040204" pitchFamily="50" charset="-128"/>
              <a:ea typeface="Meiryo UI" panose="020B0604030504040204" pitchFamily="50" charset="-128"/>
            </a:endParaRPr>
          </a:p>
          <a:p>
            <a:pPr>
              <a:lnSpc>
                <a:spcPts val="1800"/>
              </a:lnSpc>
            </a:pPr>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ja-JP" sz="1400" dirty="0" smtClean="0">
                <a:latin typeface="Meiryo UI" panose="020B0604030504040204" pitchFamily="50" charset="-128"/>
                <a:ea typeface="Meiryo UI" panose="020B0604030504040204" pitchFamily="50" charset="-128"/>
              </a:rPr>
              <a:t>段階</a:t>
            </a:r>
            <a:r>
              <a:rPr lang="ja-JP" altLang="ja-JP" sz="1400" dirty="0">
                <a:latin typeface="Meiryo UI" panose="020B0604030504040204" pitchFamily="50" charset="-128"/>
                <a:ea typeface="Meiryo UI" panose="020B0604030504040204" pitchFamily="50" charset="-128"/>
              </a:rPr>
              <a:t>であり、</a:t>
            </a:r>
            <a:r>
              <a:rPr lang="en-US" altLang="ja-JP" sz="1400" b="1" dirty="0">
                <a:latin typeface="Meiryo UI" panose="020B0604030504040204" pitchFamily="50" charset="-128"/>
                <a:ea typeface="Meiryo UI" panose="020B0604030504040204" pitchFamily="50" charset="-128"/>
              </a:rPr>
              <a:t>AI</a:t>
            </a:r>
            <a:r>
              <a:rPr lang="ja-JP" altLang="ja-JP" sz="1400" b="1" dirty="0">
                <a:latin typeface="Meiryo UI" panose="020B0604030504040204" pitchFamily="50" charset="-128"/>
                <a:ea typeface="Meiryo UI" panose="020B0604030504040204" pitchFamily="50" charset="-128"/>
              </a:rPr>
              <a:t>や</a:t>
            </a:r>
            <a:r>
              <a:rPr lang="en-US" altLang="ja-JP" sz="1400" b="1" dirty="0" err="1">
                <a:latin typeface="Meiryo UI" panose="020B0604030504040204" pitchFamily="50" charset="-128"/>
                <a:ea typeface="Meiryo UI" panose="020B0604030504040204" pitchFamily="50" charset="-128"/>
              </a:rPr>
              <a:t>IoT</a:t>
            </a:r>
            <a:r>
              <a:rPr lang="ja-JP" altLang="ja-JP" sz="1400" b="1" dirty="0">
                <a:latin typeface="Meiryo UI" panose="020B0604030504040204" pitchFamily="50" charset="-128"/>
                <a:ea typeface="Meiryo UI" panose="020B0604030504040204" pitchFamily="50" charset="-128"/>
              </a:rPr>
              <a:t>等のデジタル化に対応するための教材や機器</a:t>
            </a:r>
            <a:r>
              <a:rPr lang="ja-JP" altLang="ja-JP" sz="1400" dirty="0">
                <a:latin typeface="Meiryo UI" panose="020B0604030504040204" pitchFamily="50" charset="-128"/>
                <a:ea typeface="Meiryo UI" panose="020B0604030504040204" pitchFamily="50" charset="-128"/>
              </a:rPr>
              <a:t>を導入し、</a:t>
            </a:r>
            <a:r>
              <a:rPr lang="ja-JP" altLang="ja-JP" sz="1400" b="1" dirty="0">
                <a:latin typeface="Meiryo UI" panose="020B0604030504040204" pitchFamily="50" charset="-128"/>
                <a:ea typeface="Meiryo UI" panose="020B0604030504040204" pitchFamily="50" charset="-128"/>
              </a:rPr>
              <a:t>先端機器</a:t>
            </a:r>
            <a:r>
              <a:rPr lang="ja-JP" altLang="ja-JP" sz="1400" b="1" dirty="0" smtClean="0">
                <a:latin typeface="Meiryo UI" panose="020B0604030504040204" pitchFamily="50" charset="-128"/>
                <a:ea typeface="Meiryo UI" panose="020B0604030504040204" pitchFamily="50" charset="-128"/>
              </a:rPr>
              <a:t>の学習</a:t>
            </a:r>
            <a:r>
              <a:rPr lang="ja-JP" altLang="ja-JP" sz="1400" b="1" dirty="0">
                <a:latin typeface="Meiryo UI" panose="020B0604030504040204" pitchFamily="50" charset="-128"/>
                <a:ea typeface="Meiryo UI" panose="020B0604030504040204" pitchFamily="50" charset="-128"/>
              </a:rPr>
              <a:t>の機会</a:t>
            </a:r>
            <a:r>
              <a:rPr lang="ja-JP" altLang="ja-JP" sz="1400" dirty="0">
                <a:latin typeface="Meiryo UI" panose="020B0604030504040204" pitchFamily="50" charset="-128"/>
                <a:ea typeface="Meiryo UI" panose="020B0604030504040204" pitchFamily="50" charset="-128"/>
              </a:rPr>
              <a:t>を</a:t>
            </a:r>
            <a:r>
              <a:rPr lang="ja-JP" altLang="ja-JP" sz="1400" dirty="0" smtClean="0">
                <a:latin typeface="Meiryo UI" panose="020B0604030504040204" pitchFamily="50" charset="-128"/>
                <a:ea typeface="Meiryo UI" panose="020B0604030504040204" pitchFamily="50" charset="-128"/>
              </a:rPr>
              <a:t>拡充</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下表のとおり</a:t>
            </a:r>
            <a:r>
              <a:rPr lang="en-US" altLang="ja-JP" sz="1400" dirty="0" smtClean="0">
                <a:latin typeface="Meiryo UI" panose="020B0604030504040204" pitchFamily="50" charset="-128"/>
                <a:ea typeface="Meiryo UI" panose="020B0604030504040204" pitchFamily="50" charset="-128"/>
              </a:rPr>
              <a:t>】</a:t>
            </a:r>
            <a:endParaRPr lang="ja-JP" altLang="ja-JP" sz="1400" dirty="0">
              <a:latin typeface="Meiryo UI" panose="020B0604030504040204" pitchFamily="50" charset="-128"/>
              <a:ea typeface="Meiryo UI" panose="020B0604030504040204" pitchFamily="50" charset="-128"/>
            </a:endParaRPr>
          </a:p>
          <a:p>
            <a:pPr>
              <a:lnSpc>
                <a:spcPts val="1800"/>
              </a:lnSpc>
            </a:pPr>
            <a:r>
              <a:rPr lang="ja-JP" altLang="ja-JP" sz="1400"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PBL</a:t>
            </a:r>
            <a:r>
              <a:rPr lang="en-US" altLang="ja-JP"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課題</a:t>
            </a:r>
            <a:r>
              <a:rPr lang="ja-JP" altLang="ja-JP" sz="1400" dirty="0">
                <a:latin typeface="Meiryo UI" panose="020B0604030504040204" pitchFamily="50" charset="-128"/>
                <a:ea typeface="Meiryo UI" panose="020B0604030504040204" pitchFamily="50" charset="-128"/>
              </a:rPr>
              <a:t>解決型学習</a:t>
            </a:r>
            <a:r>
              <a:rPr lang="en-US" altLang="ja-JP" sz="1400" dirty="0">
                <a:latin typeface="Meiryo UI" panose="020B0604030504040204" pitchFamily="50" charset="-128"/>
                <a:ea typeface="Meiryo UI" panose="020B0604030504040204" pitchFamily="50" charset="-128"/>
              </a:rPr>
              <a:t>)</a:t>
            </a:r>
            <a:r>
              <a:rPr lang="ja-JP" altLang="ja-JP" sz="1400" dirty="0">
                <a:latin typeface="Meiryo UI" panose="020B0604030504040204" pitchFamily="50" charset="-128"/>
                <a:ea typeface="Meiryo UI" panose="020B0604030504040204" pitchFamily="50" charset="-128"/>
              </a:rPr>
              <a:t>の</a:t>
            </a:r>
            <a:r>
              <a:rPr lang="ja-JP" altLang="ja-JP" sz="1400" dirty="0" smtClean="0">
                <a:latin typeface="Meiryo UI" panose="020B0604030504040204" pitchFamily="50" charset="-128"/>
                <a:ea typeface="Meiryo UI" panose="020B0604030504040204" pitchFamily="50" charset="-128"/>
              </a:rPr>
              <a:t>導入</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工科</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校</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生産</a:t>
            </a:r>
            <a:r>
              <a:rPr lang="ja-JP" altLang="ja-JP" sz="1400" dirty="0">
                <a:latin typeface="Meiryo UI" panose="020B0604030504040204" pitchFamily="50" charset="-128"/>
                <a:ea typeface="Meiryo UI" panose="020B0604030504040204" pitchFamily="50" charset="-128"/>
              </a:rPr>
              <a:t>現場で必要な</a:t>
            </a:r>
            <a:r>
              <a:rPr lang="ja-JP" altLang="ja-JP" sz="1400" b="1" dirty="0">
                <a:latin typeface="Meiryo UI" panose="020B0604030504040204" pitchFamily="50" charset="-128"/>
                <a:ea typeface="Meiryo UI" panose="020B0604030504040204" pitchFamily="50" charset="-128"/>
              </a:rPr>
              <a:t>課題解決力、コミュニケーション力、提案力</a:t>
            </a:r>
            <a:r>
              <a:rPr lang="ja-JP" altLang="ja-JP" sz="1400" dirty="0" smtClean="0">
                <a:latin typeface="Meiryo UI" panose="020B0604030504040204" pitchFamily="50" charset="-128"/>
                <a:ea typeface="Meiryo UI" panose="020B0604030504040204" pitchFamily="50" charset="-128"/>
              </a:rPr>
              <a:t>等</a:t>
            </a:r>
            <a:r>
              <a:rPr lang="ja-JP" altLang="en-US" sz="1400" dirty="0">
                <a:latin typeface="Meiryo UI" panose="020B0604030504040204" pitchFamily="50" charset="-128"/>
                <a:ea typeface="Meiryo UI" panose="020B0604030504040204" pitchFamily="50" charset="-128"/>
              </a:rPr>
              <a:t>の</a:t>
            </a:r>
            <a:r>
              <a:rPr lang="ja-JP" altLang="ja-JP" sz="1400" dirty="0" smtClean="0">
                <a:latin typeface="Meiryo UI" panose="020B0604030504040204" pitchFamily="50" charset="-128"/>
                <a:ea typeface="Meiryo UI" panose="020B0604030504040204" pitchFamily="50" charset="-128"/>
              </a:rPr>
              <a:t>育成</a:t>
            </a:r>
            <a:endParaRPr lang="en-US" altLang="ja-JP" sz="1400" dirty="0">
              <a:latin typeface="Meiryo UI" panose="020B0604030504040204" pitchFamily="50" charset="-128"/>
              <a:ea typeface="Meiryo UI" panose="020B0604030504040204" pitchFamily="50" charset="-128"/>
            </a:endParaRPr>
          </a:p>
          <a:p>
            <a:pPr>
              <a:lnSpc>
                <a:spcPts val="1800"/>
              </a:lnSpc>
            </a:pPr>
            <a:r>
              <a:rPr lang="ja-JP" altLang="en-US" sz="1400" b="1" dirty="0" smtClean="0">
                <a:latin typeface="Meiryo UI" panose="020B0604030504040204" pitchFamily="50" charset="-128"/>
                <a:ea typeface="Meiryo UI" panose="020B0604030504040204" pitchFamily="50" charset="-128"/>
              </a:rPr>
              <a:t>●</a:t>
            </a:r>
            <a:r>
              <a:rPr lang="ja-JP" altLang="ja-JP" sz="1400" b="1" dirty="0" smtClean="0">
                <a:latin typeface="Meiryo UI" panose="020B0604030504040204" pitchFamily="50" charset="-128"/>
                <a:ea typeface="Meiryo UI" panose="020B0604030504040204" pitchFamily="50" charset="-128"/>
              </a:rPr>
              <a:t>実践的</a:t>
            </a:r>
            <a:r>
              <a:rPr lang="ja-JP" altLang="ja-JP" sz="1400" b="1" dirty="0">
                <a:latin typeface="Meiryo UI" panose="020B0604030504040204" pitchFamily="50" charset="-128"/>
                <a:ea typeface="Meiryo UI" panose="020B0604030504040204" pitchFamily="50" charset="-128"/>
              </a:rPr>
              <a:t>な技術</a:t>
            </a:r>
            <a:r>
              <a:rPr lang="ja-JP" altLang="ja-JP" sz="1400" b="1" dirty="0" smtClean="0">
                <a:latin typeface="Meiryo UI" panose="020B0604030504040204" pitchFamily="50" charset="-128"/>
                <a:ea typeface="Meiryo UI" panose="020B0604030504040204" pitchFamily="50" charset="-128"/>
              </a:rPr>
              <a:t>・</a:t>
            </a:r>
            <a:r>
              <a:rPr lang="en-US" altLang="ja-JP" sz="1400" b="1" dirty="0" smtClean="0">
                <a:latin typeface="Meiryo UI" panose="020B0604030504040204" pitchFamily="50" charset="-128"/>
                <a:ea typeface="Meiryo UI" panose="020B0604030504040204" pitchFamily="50" charset="-128"/>
              </a:rPr>
              <a:t> </a:t>
            </a:r>
            <a:r>
              <a:rPr lang="ja-JP" altLang="ja-JP" sz="1400" b="1" dirty="0" smtClean="0">
                <a:latin typeface="Meiryo UI" panose="020B0604030504040204" pitchFamily="50" charset="-128"/>
                <a:ea typeface="Meiryo UI" panose="020B0604030504040204" pitchFamily="50" charset="-128"/>
              </a:rPr>
              <a:t>技能</a:t>
            </a:r>
            <a:r>
              <a:rPr lang="ja-JP" altLang="ja-JP" sz="1400" b="1" dirty="0">
                <a:latin typeface="Meiryo UI" panose="020B0604030504040204" pitchFamily="50" charset="-128"/>
                <a:ea typeface="Meiryo UI" panose="020B0604030504040204" pitchFamily="50" charset="-128"/>
              </a:rPr>
              <a:t>を学ぶ</a:t>
            </a:r>
            <a:r>
              <a:rPr lang="ja-JP" altLang="ja-JP" sz="1400" dirty="0">
                <a:latin typeface="Meiryo UI" panose="020B0604030504040204" pitchFamily="50" charset="-128"/>
                <a:ea typeface="Meiryo UI" panose="020B0604030504040204" pitchFamily="50" charset="-128"/>
              </a:rPr>
              <a:t>ための現場体験実習である</a:t>
            </a:r>
            <a:r>
              <a:rPr lang="ja-JP" altLang="ja-JP" sz="1400" b="1" dirty="0" smtClean="0">
                <a:latin typeface="Meiryo UI" panose="020B0604030504040204" pitchFamily="50" charset="-128"/>
                <a:ea typeface="Meiryo UI" panose="020B0604030504040204" pitchFamily="50" charset="-128"/>
              </a:rPr>
              <a:t>デュアルシステム</a:t>
            </a:r>
            <a:r>
              <a:rPr lang="en-US" altLang="ja-JP"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長期</a:t>
            </a:r>
            <a:r>
              <a:rPr lang="ja-JP" altLang="ja-JP" sz="1400" dirty="0">
                <a:latin typeface="Meiryo UI" panose="020B0604030504040204" pitchFamily="50" charset="-128"/>
                <a:ea typeface="Meiryo UI" panose="020B0604030504040204" pitchFamily="50" charset="-128"/>
              </a:rPr>
              <a:t>企業</a:t>
            </a:r>
            <a:r>
              <a:rPr lang="ja-JP" altLang="ja-JP" sz="1400" dirty="0" smtClean="0">
                <a:latin typeface="Meiryo UI" panose="020B0604030504040204" pitchFamily="50" charset="-128"/>
                <a:ea typeface="Meiryo UI" panose="020B0604030504040204" pitchFamily="50" charset="-128"/>
              </a:rPr>
              <a:t>実習</a:t>
            </a:r>
            <a:r>
              <a:rPr lang="en-US" altLang="ja-JP"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を導入</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布施工科</a:t>
            </a:r>
            <a:r>
              <a:rPr lang="en-US" altLang="ja-JP" sz="1400" dirty="0" smtClean="0">
                <a:latin typeface="Meiryo UI" panose="020B0604030504040204" pitchFamily="50" charset="-128"/>
                <a:ea typeface="Meiryo UI" panose="020B0604030504040204" pitchFamily="50" charset="-128"/>
              </a:rPr>
              <a:t>】</a:t>
            </a:r>
            <a:r>
              <a:rPr lang="ja-JP" altLang="ja-JP" sz="1400" dirty="0" err="1"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R6</a:t>
            </a:r>
            <a:r>
              <a:rPr lang="ja-JP" altLang="en-US" sz="1400" dirty="0" smtClean="0">
                <a:latin typeface="Meiryo UI" panose="020B0604030504040204" pitchFamily="50" charset="-128"/>
                <a:ea typeface="Meiryo UI" panose="020B0604030504040204" pitchFamily="50" charset="-128"/>
              </a:rPr>
              <a:t>年度本格実施に向け試行実施中</a:t>
            </a:r>
            <a:endParaRPr lang="ja-JP" altLang="ja-JP" sz="1400" dirty="0">
              <a:latin typeface="Meiryo UI" panose="020B0604030504040204" pitchFamily="50" charset="-128"/>
              <a:ea typeface="Meiryo UI" panose="020B0604030504040204" pitchFamily="50" charset="-128"/>
            </a:endParaRPr>
          </a:p>
          <a:p>
            <a:pPr>
              <a:lnSpc>
                <a:spcPts val="1800"/>
              </a:lnSpc>
            </a:pPr>
            <a:r>
              <a:rPr lang="ja-JP" altLang="ja-JP" sz="1400" dirty="0">
                <a:latin typeface="Meiryo UI" panose="020B0604030504040204" pitchFamily="50" charset="-128"/>
                <a:ea typeface="Meiryo UI" panose="020B0604030504040204" pitchFamily="50" charset="-128"/>
              </a:rPr>
              <a:t>●</a:t>
            </a:r>
            <a:r>
              <a:rPr lang="ja-JP" altLang="ja-JP" sz="1400" b="1" dirty="0">
                <a:latin typeface="Meiryo UI" panose="020B0604030504040204" pitchFamily="50" charset="-128"/>
                <a:ea typeface="Meiryo UI" panose="020B0604030504040204" pitchFamily="50" charset="-128"/>
              </a:rPr>
              <a:t>出前</a:t>
            </a:r>
            <a:r>
              <a:rPr lang="ja-JP" altLang="ja-JP" sz="1400" b="1" dirty="0" smtClean="0">
                <a:latin typeface="Meiryo UI" panose="020B0604030504040204" pitchFamily="50" charset="-128"/>
                <a:ea typeface="Meiryo UI" panose="020B0604030504040204" pitchFamily="50" charset="-128"/>
              </a:rPr>
              <a:t>授業</a:t>
            </a:r>
            <a:r>
              <a:rPr lang="ja-JP" altLang="ja-JP" sz="1400" dirty="0" smtClean="0">
                <a:latin typeface="Meiryo UI" panose="020B0604030504040204" pitchFamily="50" charset="-128"/>
                <a:ea typeface="Meiryo UI" panose="020B0604030504040204" pitchFamily="50" charset="-128"/>
              </a:rPr>
              <a:t>（中学校</a:t>
            </a:r>
            <a:r>
              <a:rPr lang="ja-JP" altLang="ja-JP" sz="1400" dirty="0">
                <a:latin typeface="Meiryo UI" panose="020B0604030504040204" pitchFamily="50" charset="-128"/>
                <a:ea typeface="Meiryo UI" panose="020B0604030504040204" pitchFamily="50" charset="-128"/>
              </a:rPr>
              <a:t>の技術分野の授業と連携）や、小・中学生を対象にした</a:t>
            </a:r>
            <a:r>
              <a:rPr lang="ja-JP" altLang="ja-JP" sz="1400" b="1" dirty="0">
                <a:latin typeface="Meiryo UI" panose="020B0604030504040204" pitchFamily="50" charset="-128"/>
                <a:ea typeface="Meiryo UI" panose="020B0604030504040204" pitchFamily="50" charset="-128"/>
              </a:rPr>
              <a:t>「ものづくり体験教室」</a:t>
            </a:r>
            <a:r>
              <a:rPr lang="ja-JP" altLang="ja-JP" sz="1400" dirty="0">
                <a:latin typeface="Meiryo UI" panose="020B0604030504040204" pitchFamily="50" charset="-128"/>
                <a:ea typeface="Meiryo UI" panose="020B0604030504040204" pitchFamily="50" charset="-128"/>
              </a:rPr>
              <a:t>を</a:t>
            </a:r>
            <a:r>
              <a:rPr lang="ja-JP" altLang="ja-JP" sz="1400" dirty="0" smtClean="0">
                <a:latin typeface="Meiryo UI" panose="020B0604030504040204" pitchFamily="50" charset="-128"/>
                <a:ea typeface="Meiryo UI" panose="020B0604030504040204" pitchFamily="50" charset="-128"/>
              </a:rPr>
              <a:t>開催</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工科</a:t>
            </a:r>
            <a:r>
              <a:rPr lang="en-US" altLang="ja-JP" sz="1400" dirty="0" smtClean="0">
                <a:latin typeface="Meiryo UI" panose="020B0604030504040204" pitchFamily="50" charset="-128"/>
                <a:ea typeface="Meiryo UI" panose="020B0604030504040204" pitchFamily="50" charset="-128"/>
              </a:rPr>
              <a:t>9</a:t>
            </a:r>
            <a:r>
              <a:rPr lang="ja-JP" altLang="en-US" sz="1400" dirty="0" smtClean="0">
                <a:latin typeface="Meiryo UI" panose="020B0604030504040204" pitchFamily="50" charset="-128"/>
                <a:ea typeface="Meiryo UI" panose="020B0604030504040204" pitchFamily="50" charset="-128"/>
              </a:rPr>
              <a:t>校</a:t>
            </a:r>
            <a:r>
              <a:rPr lang="en-US" altLang="ja-JP" sz="1400" dirty="0" smtClean="0">
                <a:latin typeface="Meiryo UI" panose="020B0604030504040204" pitchFamily="50" charset="-128"/>
                <a:ea typeface="Meiryo UI" panose="020B0604030504040204" pitchFamily="50" charset="-128"/>
              </a:rPr>
              <a:t>】</a:t>
            </a:r>
          </a:p>
          <a:p>
            <a:pPr>
              <a:lnSpc>
                <a:spcPts val="1800"/>
              </a:lnSpc>
            </a:pP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ja-JP" sz="1400" dirty="0" smtClean="0">
                <a:latin typeface="Meiryo UI" panose="020B0604030504040204" pitchFamily="50" charset="-128"/>
                <a:ea typeface="Meiryo UI" panose="020B0604030504040204" pitchFamily="50" charset="-128"/>
              </a:rPr>
              <a:t>ものづくりの楽しさや工科</a:t>
            </a:r>
            <a:r>
              <a:rPr lang="ja-JP" altLang="ja-JP" sz="1400" dirty="0">
                <a:latin typeface="Meiryo UI" panose="020B0604030504040204" pitchFamily="50" charset="-128"/>
                <a:ea typeface="Meiryo UI" panose="020B0604030504040204" pitchFamily="50" charset="-128"/>
              </a:rPr>
              <a:t>高校のイメージ改善</a:t>
            </a:r>
            <a:r>
              <a:rPr lang="ja-JP" altLang="ja-JP" sz="1400" dirty="0" smtClean="0">
                <a:latin typeface="Meiryo UI" panose="020B0604030504040204" pitchFamily="50" charset="-128"/>
                <a:ea typeface="Meiryo UI" panose="020B0604030504040204" pitchFamily="50" charset="-128"/>
              </a:rPr>
              <a:t>など</a:t>
            </a:r>
            <a:r>
              <a:rPr lang="ja-JP" altLang="ja-JP" sz="1400" b="1" dirty="0" smtClean="0">
                <a:latin typeface="Meiryo UI" panose="020B0604030504040204" pitchFamily="50" charset="-128"/>
                <a:ea typeface="Meiryo UI" panose="020B0604030504040204" pitchFamily="50" charset="-128"/>
              </a:rPr>
              <a:t>ものづくり</a:t>
            </a:r>
            <a:r>
              <a:rPr lang="ja-JP" altLang="ja-JP" sz="1400" b="1" dirty="0">
                <a:latin typeface="Meiryo UI" panose="020B0604030504040204" pitchFamily="50" charset="-128"/>
                <a:ea typeface="Meiryo UI" panose="020B0604030504040204" pitchFamily="50" charset="-128"/>
              </a:rPr>
              <a:t>の魅力を</a:t>
            </a:r>
            <a:r>
              <a:rPr lang="ja-JP" altLang="ja-JP" sz="1400" b="1" dirty="0" smtClean="0">
                <a:latin typeface="Meiryo UI" panose="020B0604030504040204" pitchFamily="50" charset="-128"/>
                <a:ea typeface="Meiryo UI" panose="020B0604030504040204" pitchFamily="50" charset="-128"/>
              </a:rPr>
              <a:t>発信</a:t>
            </a:r>
            <a:endParaRPr lang="ja-JP" altLang="ja-JP" sz="1400" dirty="0">
              <a:latin typeface="Meiryo UI" panose="020B0604030504040204" pitchFamily="50" charset="-128"/>
              <a:ea typeface="Meiryo UI" panose="020B0604030504040204" pitchFamily="50" charset="-128"/>
            </a:endParaRPr>
          </a:p>
        </p:txBody>
      </p:sp>
      <p:sp>
        <p:nvSpPr>
          <p:cNvPr id="11" name="角丸四角形 10"/>
          <p:cNvSpPr/>
          <p:nvPr/>
        </p:nvSpPr>
        <p:spPr>
          <a:xfrm>
            <a:off x="685799" y="612212"/>
            <a:ext cx="2714223" cy="3096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a:latin typeface="Meiryo UI" panose="020B0604030504040204" pitchFamily="50" charset="-128"/>
                <a:ea typeface="Meiryo UI" panose="020B0604030504040204" pitchFamily="50" charset="-128"/>
              </a:rPr>
              <a:t>ものづくり教育の</a:t>
            </a:r>
            <a:r>
              <a:rPr lang="ja-JP" altLang="en-US" sz="1463" b="1" dirty="0" smtClean="0">
                <a:latin typeface="Meiryo UI" panose="020B0604030504040204" pitchFamily="50" charset="-128"/>
                <a:ea typeface="Meiryo UI" panose="020B0604030504040204" pitchFamily="50" charset="-128"/>
              </a:rPr>
              <a:t>充実</a:t>
            </a:r>
            <a:r>
              <a:rPr lang="en-US" altLang="ja-JP" sz="1463" b="1" dirty="0" smtClean="0">
                <a:latin typeface="Meiryo UI" panose="020B0604030504040204" pitchFamily="50" charset="-128"/>
                <a:ea typeface="Meiryo UI" panose="020B0604030504040204" pitchFamily="50" charset="-128"/>
              </a:rPr>
              <a:t>(</a:t>
            </a:r>
            <a:r>
              <a:rPr lang="ja-JP" altLang="en-US" sz="1463" b="1" dirty="0" smtClean="0">
                <a:latin typeface="Meiryo UI" panose="020B0604030504040204" pitchFamily="50" charset="-128"/>
                <a:ea typeface="Meiryo UI" panose="020B0604030504040204" pitchFamily="50" charset="-128"/>
              </a:rPr>
              <a:t>取組み</a:t>
            </a:r>
            <a:r>
              <a:rPr lang="en-US" altLang="ja-JP" sz="1463" b="1" dirty="0" smtClean="0">
                <a:latin typeface="Meiryo UI" panose="020B0604030504040204" pitchFamily="50" charset="-128"/>
                <a:ea typeface="Meiryo UI" panose="020B0604030504040204" pitchFamily="50" charset="-128"/>
              </a:rPr>
              <a:t>)</a:t>
            </a:r>
          </a:p>
        </p:txBody>
      </p:sp>
      <p:sp>
        <p:nvSpPr>
          <p:cNvPr id="2" name="スライド番号プレースホルダー 1"/>
          <p:cNvSpPr>
            <a:spLocks noGrp="1"/>
          </p:cNvSpPr>
          <p:nvPr>
            <p:ph type="sldNum" sz="quarter" idx="12"/>
          </p:nvPr>
        </p:nvSpPr>
        <p:spPr>
          <a:xfrm>
            <a:off x="10031995" y="6438335"/>
            <a:ext cx="2228850" cy="365125"/>
          </a:xfrm>
        </p:spPr>
        <p:txBody>
          <a:bodyPr/>
          <a:lstStyle/>
          <a:p>
            <a:fld id="{20607042-D53A-4E69-917E-B6250902E102}" type="slidenum">
              <a:rPr kumimoji="1" lang="ja-JP" altLang="en-US" smtClean="0"/>
              <a:t>18</a:t>
            </a:fld>
            <a:endParaRPr kumimoji="1" lang="ja-JP" altLang="en-US" dirty="0"/>
          </a:p>
        </p:txBody>
      </p:sp>
      <p:cxnSp>
        <p:nvCxnSpPr>
          <p:cNvPr id="23" name="直線コネクタ 22"/>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26" name="正方形/長方形 25"/>
          <p:cNvSpPr/>
          <p:nvPr/>
        </p:nvSpPr>
        <p:spPr>
          <a:xfrm>
            <a:off x="1704145" y="135083"/>
            <a:ext cx="2948243"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２ー②これまでの取組の成果</a:t>
            </a:r>
            <a:endParaRPr lang="ja-JP" altLang="en-US" b="1" dirty="0">
              <a:latin typeface="Meiryo UI" panose="020B0604030504040204" pitchFamily="50" charset="-128"/>
              <a:ea typeface="Meiryo UI" panose="020B0604030504040204" pitchFamily="50" charset="-128"/>
            </a:endParaRPr>
          </a:p>
        </p:txBody>
      </p:sp>
      <p:sp>
        <p:nvSpPr>
          <p:cNvPr id="7" name="角丸四角形 6"/>
          <p:cNvSpPr/>
          <p:nvPr/>
        </p:nvSpPr>
        <p:spPr>
          <a:xfrm>
            <a:off x="685800" y="2733109"/>
            <a:ext cx="3966588" cy="308985"/>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a:latin typeface="Meiryo UI" panose="020B0604030504040204" pitchFamily="50" charset="-128"/>
                <a:ea typeface="Meiryo UI" panose="020B0604030504040204" pitchFamily="50" charset="-128"/>
              </a:rPr>
              <a:t>ものづくり教育の</a:t>
            </a:r>
            <a:r>
              <a:rPr lang="ja-JP" altLang="en-US" sz="1463" b="1" dirty="0" smtClean="0">
                <a:latin typeface="Meiryo UI" panose="020B0604030504040204" pitchFamily="50" charset="-128"/>
                <a:ea typeface="Meiryo UI" panose="020B0604030504040204" pitchFamily="50" charset="-128"/>
              </a:rPr>
              <a:t>充実</a:t>
            </a:r>
            <a:r>
              <a:rPr lang="en-US" altLang="ja-JP" sz="1463" b="1" dirty="0" smtClean="0">
                <a:latin typeface="Meiryo UI" panose="020B0604030504040204" pitchFamily="50" charset="-128"/>
                <a:ea typeface="Meiryo UI" panose="020B0604030504040204" pitchFamily="50" charset="-128"/>
              </a:rPr>
              <a:t>(</a:t>
            </a:r>
            <a:r>
              <a:rPr lang="ja-JP" altLang="en-US" sz="1463" b="1" dirty="0" smtClean="0">
                <a:latin typeface="Meiryo UI" panose="020B0604030504040204" pitchFamily="50" charset="-128"/>
                <a:ea typeface="Meiryo UI" panose="020B0604030504040204" pitchFamily="50" charset="-128"/>
              </a:rPr>
              <a:t>改編による各校の特色</a:t>
            </a:r>
            <a:r>
              <a:rPr lang="en-US" altLang="ja-JP" sz="1463" b="1" dirty="0" smtClean="0">
                <a:latin typeface="Meiryo UI" panose="020B0604030504040204" pitchFamily="50" charset="-128"/>
                <a:ea typeface="Meiryo UI" panose="020B0604030504040204" pitchFamily="50" charset="-128"/>
              </a:rPr>
              <a:t>)</a:t>
            </a:r>
          </a:p>
        </p:txBody>
      </p:sp>
      <p:sp>
        <p:nvSpPr>
          <p:cNvPr id="4" name="テキスト ボックス 3"/>
          <p:cNvSpPr txBox="1"/>
          <p:nvPr/>
        </p:nvSpPr>
        <p:spPr>
          <a:xfrm>
            <a:off x="464137" y="3430123"/>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今宮</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コンピュータグラフィックスに関する取組み</a:t>
            </a:r>
            <a:endParaRPr lang="en-US" altLang="ja-JP" sz="1200" b="1"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en-US" altLang="ja-JP" sz="1200" u="sng" dirty="0" smtClean="0">
                <a:latin typeface="Meiryo UI" panose="020B0604030504040204" pitchFamily="50" charset="-128"/>
                <a:ea typeface="Meiryo UI" panose="020B0604030504040204" pitchFamily="50" charset="-128"/>
              </a:rPr>
              <a:t>PC</a:t>
            </a:r>
            <a:r>
              <a:rPr lang="ja-JP" altLang="en-US" sz="1200" u="sng" dirty="0">
                <a:latin typeface="Meiryo UI" panose="020B0604030504040204" pitchFamily="50" charset="-128"/>
                <a:ea typeface="Meiryo UI" panose="020B0604030504040204" pitchFamily="50" charset="-128"/>
              </a:rPr>
              <a:t>や</a:t>
            </a:r>
            <a:r>
              <a:rPr lang="ja-JP" altLang="en-US" sz="1200" u="sng" dirty="0" smtClean="0">
                <a:latin typeface="Meiryo UI" panose="020B0604030504040204" pitchFamily="50" charset="-128"/>
                <a:ea typeface="Meiryo UI" panose="020B0604030504040204" pitchFamily="50" charset="-128"/>
              </a:rPr>
              <a:t>レーザー加工機、カラープリンタ等を導入</a:t>
            </a:r>
            <a:endParaRPr lang="en-US" altLang="ja-JP" sz="1200" u="sng"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➡デザインの領域を大幅に広げ、生徒の想像力、</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表現力の向上を図る。</a:t>
            </a:r>
            <a:endParaRPr lang="en-US" altLang="ja-JP" sz="1200" dirty="0" smtClean="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320469" y="3429557"/>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藤井寺</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産業用ロボットなど、自動制御に関する取組み</a:t>
            </a:r>
            <a:endParaRPr lang="en-US" altLang="ja-JP" sz="1200" b="1" dirty="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ロボット制御遠隔操作システム等を導入</a:t>
            </a:r>
            <a:endParaRPr kumimoji="1"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➡プログラミングや電気回路に関する知識、技術を</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身に付ける。</a:t>
            </a:r>
            <a:endParaRPr kumimoji="1" lang="en-US" altLang="ja-JP" sz="1200" dirty="0" smtClean="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8187558" y="3429556"/>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佐野工科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smtClean="0">
                <a:latin typeface="Meiryo UI" panose="020B0604030504040204" pitchFamily="50" charset="-128"/>
                <a:ea typeface="Meiryo UI" panose="020B0604030504040204" pitchFamily="50" charset="-128"/>
              </a:rPr>
              <a:t>●アイデア創出や製品開発の合理化に関する取組み</a:t>
            </a:r>
            <a:endParaRPr lang="en-US" altLang="ja-JP" sz="1200" b="1" dirty="0" smtClean="0">
              <a:latin typeface="Meiryo UI" panose="020B0604030504040204" pitchFamily="50" charset="-128"/>
              <a:ea typeface="Meiryo UI" panose="020B0604030504040204" pitchFamily="50" charset="-128"/>
            </a:endParaRPr>
          </a:p>
          <a:p>
            <a:r>
              <a:rPr kumimoji="1" lang="en-US" altLang="ja-JP" sz="1200" b="1"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ja-JP" altLang="en-US" sz="1200" u="sng" dirty="0" smtClean="0">
                <a:latin typeface="Meiryo UI" panose="020B0604030504040204" pitchFamily="50" charset="-128"/>
                <a:ea typeface="Meiryo UI" panose="020B0604030504040204" pitchFamily="50" charset="-128"/>
              </a:rPr>
              <a:t>３</a:t>
            </a:r>
            <a:r>
              <a:rPr lang="en-US" altLang="ja-JP" sz="1200" u="sng" dirty="0" smtClean="0">
                <a:latin typeface="Meiryo UI" panose="020B0604030504040204" pitchFamily="50" charset="-128"/>
                <a:ea typeface="Meiryo UI" panose="020B0604030504040204" pitchFamily="50" charset="-128"/>
              </a:rPr>
              <a:t>DCAD</a:t>
            </a:r>
            <a:r>
              <a:rPr lang="ja-JP" altLang="en-US" sz="1200" u="sng" dirty="0" smtClean="0">
                <a:latin typeface="Meiryo UI" panose="020B0604030504040204" pitchFamily="50" charset="-128"/>
                <a:ea typeface="Meiryo UI" panose="020B0604030504040204" pitchFamily="50" charset="-128"/>
              </a:rPr>
              <a:t>や３</a:t>
            </a:r>
            <a:r>
              <a:rPr lang="en-US" altLang="ja-JP" sz="1200" u="sng" dirty="0" smtClean="0">
                <a:latin typeface="Meiryo UI" panose="020B0604030504040204" pitchFamily="50" charset="-128"/>
                <a:ea typeface="Meiryo UI" panose="020B0604030504040204" pitchFamily="50" charset="-128"/>
              </a:rPr>
              <a:t>D</a:t>
            </a:r>
            <a:r>
              <a:rPr lang="ja-JP" altLang="en-US" sz="1200" u="sng" dirty="0" smtClean="0">
                <a:latin typeface="Meiryo UI" panose="020B0604030504040204" pitchFamily="50" charset="-128"/>
                <a:ea typeface="Meiryo UI" panose="020B0604030504040204" pitchFamily="50" charset="-128"/>
              </a:rPr>
              <a:t>プリンタ、刺繡ミシン等を導入</a:t>
            </a:r>
            <a:endParaRPr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加工に費やす時間の削減により、アイデア創出</a:t>
            </a:r>
            <a:r>
              <a:rPr lang="ja-JP" altLang="en-US" sz="1200" dirty="0">
                <a:latin typeface="Meiryo UI" panose="020B0604030504040204" pitchFamily="50" charset="-128"/>
                <a:ea typeface="Meiryo UI" panose="020B0604030504040204" pitchFamily="50" charset="-128"/>
              </a:rPr>
              <a:t>を</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時間を増やし、想像力を身に付</a:t>
            </a:r>
            <a:r>
              <a:rPr lang="ja-JP" altLang="en-US" sz="1200" dirty="0">
                <a:latin typeface="Meiryo UI" panose="020B0604030504040204" pitchFamily="50" charset="-128"/>
                <a:ea typeface="Meiryo UI" panose="020B0604030504040204" pitchFamily="50" charset="-128"/>
              </a:rPr>
              <a:t>ける</a:t>
            </a:r>
            <a:r>
              <a:rPr lang="ja-JP" altLang="en-US" sz="1200" dirty="0" smtClean="0">
                <a:latin typeface="Meiryo UI" panose="020B0604030504040204" pitchFamily="50" charset="-128"/>
                <a:ea typeface="Meiryo UI" panose="020B0604030504040204" pitchFamily="50" charset="-128"/>
              </a:rPr>
              <a:t>。</a:t>
            </a:r>
            <a:endParaRPr kumimoji="1" lang="en-US" altLang="ja-JP" sz="1200" dirty="0" smtClean="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464138" y="4556767"/>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茨木工科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en-US" altLang="ja-JP" sz="1200" b="1" dirty="0" err="1" smtClean="0">
                <a:latin typeface="Meiryo UI" panose="020B0604030504040204" pitchFamily="50" charset="-128"/>
                <a:ea typeface="Meiryo UI" panose="020B0604030504040204" pitchFamily="50" charset="-128"/>
              </a:rPr>
              <a:t>IoT</a:t>
            </a:r>
            <a:r>
              <a:rPr lang="ja-JP" altLang="ja-JP" sz="1200" b="1" dirty="0" smtClean="0">
                <a:latin typeface="Meiryo UI" panose="020B0604030504040204" pitchFamily="50" charset="-128"/>
                <a:ea typeface="Meiryo UI" panose="020B0604030504040204" pitchFamily="50" charset="-128"/>
              </a:rPr>
              <a:t>技術</a:t>
            </a:r>
            <a:r>
              <a:rPr lang="ja-JP" altLang="en-US" sz="1200" b="1" dirty="0" smtClean="0">
                <a:latin typeface="Meiryo UI" panose="020B0604030504040204" pitchFamily="50" charset="-128"/>
                <a:ea typeface="Meiryo UI" panose="020B0604030504040204" pitchFamily="50" charset="-128"/>
              </a:rPr>
              <a:t>に対応できる取組み</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ﾄﾞﾛｰﾝﾌﾟﾛｸﾞﾗﾐﾝｸﾞ言語学習ｷｯﾄ、制御</a:t>
            </a:r>
            <a:r>
              <a:rPr kumimoji="1" lang="en-US" altLang="ja-JP" sz="1200" u="sng" dirty="0" smtClean="0">
                <a:latin typeface="Meiryo UI" panose="020B0604030504040204" pitchFamily="50" charset="-128"/>
                <a:ea typeface="Meiryo UI" panose="020B0604030504040204" pitchFamily="50" charset="-128"/>
              </a:rPr>
              <a:t>PC</a:t>
            </a:r>
            <a:r>
              <a:rPr kumimoji="1" lang="ja-JP" altLang="en-US" sz="1200" u="sng" dirty="0" smtClean="0">
                <a:latin typeface="Meiryo UI" panose="020B0604030504040204" pitchFamily="50" charset="-128"/>
                <a:ea typeface="Meiryo UI" panose="020B0604030504040204" pitchFamily="50" charset="-128"/>
              </a:rPr>
              <a:t>等</a:t>
            </a:r>
            <a:r>
              <a:rPr lang="ja-JP" altLang="en-US" sz="1200" u="sng" dirty="0">
                <a:latin typeface="Meiryo UI" panose="020B0604030504040204" pitchFamily="50" charset="-128"/>
                <a:ea typeface="Meiryo UI" panose="020B0604030504040204" pitchFamily="50" charset="-128"/>
              </a:rPr>
              <a:t>を</a:t>
            </a:r>
            <a:r>
              <a:rPr kumimoji="1" lang="ja-JP" altLang="en-US" sz="1200" u="sng" dirty="0" smtClean="0">
                <a:latin typeface="Meiryo UI" panose="020B0604030504040204" pitchFamily="50" charset="-128"/>
                <a:ea typeface="Meiryo UI" panose="020B0604030504040204" pitchFamily="50" charset="-128"/>
              </a:rPr>
              <a:t>導入</a:t>
            </a:r>
            <a:endParaRPr kumimoji="1"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PC</a:t>
            </a:r>
            <a:r>
              <a:rPr lang="ja-JP" altLang="en-US" sz="1200" dirty="0" smtClean="0">
                <a:latin typeface="Meiryo UI" panose="020B0604030504040204" pitchFamily="50" charset="-128"/>
                <a:ea typeface="Meiryo UI" panose="020B0604030504040204" pitchFamily="50" charset="-128"/>
              </a:rPr>
              <a:t>とドローンを接続し、制御・プログラミングを行うこと</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で、</a:t>
            </a:r>
            <a:r>
              <a:rPr kumimoji="1" lang="ja-JP" altLang="en-US" sz="1200" dirty="0" smtClean="0">
                <a:latin typeface="Meiryo UI" panose="020B0604030504040204" pitchFamily="50" charset="-128"/>
                <a:ea typeface="Meiryo UI" panose="020B0604030504040204" pitchFamily="50" charset="-128"/>
              </a:rPr>
              <a:t>アルゴリズムの理解と</a:t>
            </a:r>
            <a:r>
              <a:rPr kumimoji="1" lang="en-US" altLang="ja-JP" sz="1200" dirty="0" err="1" smtClean="0">
                <a:latin typeface="Meiryo UI" panose="020B0604030504040204" pitchFamily="50" charset="-128"/>
                <a:ea typeface="Meiryo UI" panose="020B0604030504040204" pitchFamily="50" charset="-128"/>
              </a:rPr>
              <a:t>IoT</a:t>
            </a:r>
            <a:r>
              <a:rPr kumimoji="1" lang="ja-JP" altLang="en-US" sz="1200" dirty="0" smtClean="0">
                <a:latin typeface="Meiryo UI" panose="020B0604030504040204" pitchFamily="50" charset="-128"/>
                <a:ea typeface="Meiryo UI" panose="020B0604030504040204" pitchFamily="50" charset="-128"/>
              </a:rPr>
              <a:t>技術を身に付ける。</a:t>
            </a:r>
            <a:endParaRPr kumimoji="1" lang="en-US" altLang="ja-JP" sz="1200" dirty="0" smtClean="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464138" y="5686380"/>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淀</a:t>
            </a:r>
            <a:r>
              <a:rPr lang="ja-JP" altLang="en-US" sz="1200" b="1" dirty="0">
                <a:latin typeface="Meiryo UI" panose="020B0604030504040204" pitchFamily="50" charset="-128"/>
                <a:ea typeface="Meiryo UI" panose="020B0604030504040204" pitchFamily="50" charset="-128"/>
              </a:rPr>
              <a:t>川</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rPr>
              <a:t>AI</a:t>
            </a:r>
            <a:r>
              <a:rPr lang="ja-JP" altLang="en-US" sz="1200" b="1" dirty="0" smtClean="0">
                <a:latin typeface="Meiryo UI" panose="020B0604030504040204" pitchFamily="50" charset="-128"/>
                <a:ea typeface="Meiryo UI" panose="020B0604030504040204" pitchFamily="50" charset="-128"/>
              </a:rPr>
              <a:t>につながる基礎技術に関する取組み</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en-US" altLang="ja-JP" sz="1200" u="sng" dirty="0" smtClean="0">
                <a:latin typeface="Meiryo UI" panose="020B0604030504040204" pitchFamily="50" charset="-128"/>
                <a:ea typeface="Meiryo UI" panose="020B0604030504040204" pitchFamily="50" charset="-128"/>
              </a:rPr>
              <a:t>AI</a:t>
            </a:r>
            <a:r>
              <a:rPr kumimoji="1" lang="ja-JP" altLang="en-US" sz="1200" u="sng" dirty="0" smtClean="0">
                <a:latin typeface="Meiryo UI" panose="020B0604030504040204" pitchFamily="50" charset="-128"/>
                <a:ea typeface="Meiryo UI" panose="020B0604030504040204" pitchFamily="50" charset="-128"/>
              </a:rPr>
              <a:t>ロボットや３</a:t>
            </a:r>
            <a:r>
              <a:rPr kumimoji="1" lang="en-US" altLang="ja-JP" sz="1200" u="sng" dirty="0" smtClean="0">
                <a:latin typeface="Meiryo UI" panose="020B0604030504040204" pitchFamily="50" charset="-128"/>
                <a:ea typeface="Meiryo UI" panose="020B0604030504040204" pitchFamily="50" charset="-128"/>
              </a:rPr>
              <a:t>D</a:t>
            </a:r>
            <a:r>
              <a:rPr kumimoji="1" lang="ja-JP" altLang="en-US" sz="1200" u="sng" dirty="0" smtClean="0">
                <a:latin typeface="Meiryo UI" panose="020B0604030504040204" pitchFamily="50" charset="-128"/>
                <a:ea typeface="Meiryo UI" panose="020B0604030504040204" pitchFamily="50" charset="-128"/>
              </a:rPr>
              <a:t>プリンタ</a:t>
            </a:r>
            <a:r>
              <a:rPr lang="ja-JP" altLang="en-US" sz="1200" u="sng" dirty="0" smtClean="0">
                <a:latin typeface="Meiryo UI" panose="020B0604030504040204" pitchFamily="50" charset="-128"/>
                <a:ea typeface="Meiryo UI" panose="020B0604030504040204" pitchFamily="50" charset="-128"/>
              </a:rPr>
              <a:t>を導入</a:t>
            </a:r>
            <a:endParaRPr lang="en-US" altLang="ja-JP" sz="1200" u="sng"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➡高度な画像判定、ロボットの機能拡張やプログラミン</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グを学習することにより、</a:t>
            </a:r>
            <a:r>
              <a:rPr kumimoji="1" lang="en-US" altLang="ja-JP" sz="1200" dirty="0" smtClean="0">
                <a:latin typeface="Meiryo UI" panose="020B0604030504040204" pitchFamily="50" charset="-128"/>
                <a:ea typeface="Meiryo UI" panose="020B0604030504040204" pitchFamily="50" charset="-128"/>
              </a:rPr>
              <a:t>AI</a:t>
            </a:r>
            <a:r>
              <a:rPr kumimoji="1" lang="ja-JP" altLang="en-US" sz="1200" dirty="0" smtClean="0">
                <a:latin typeface="Meiryo UI" panose="020B0604030504040204" pitchFamily="50" charset="-128"/>
                <a:ea typeface="Meiryo UI" panose="020B0604030504040204" pitchFamily="50" charset="-128"/>
              </a:rPr>
              <a:t>の深い知識を身に付ける。</a:t>
            </a:r>
            <a:endParaRPr kumimoji="1" lang="en-US" altLang="ja-JP" sz="1200" dirty="0" smtClean="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4320469" y="4555942"/>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西野田</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en-US" altLang="ja-JP" sz="1200" b="1" dirty="0" smtClean="0">
                <a:latin typeface="Meiryo UI" panose="020B0604030504040204" pitchFamily="50" charset="-128"/>
                <a:ea typeface="Meiryo UI" panose="020B0604030504040204" pitchFamily="50" charset="-128"/>
              </a:rPr>
              <a:t>ICT</a:t>
            </a:r>
            <a:r>
              <a:rPr lang="ja-JP" altLang="en-US" sz="1200" b="1" dirty="0">
                <a:latin typeface="Meiryo UI" panose="020B0604030504040204" pitchFamily="50" charset="-128"/>
                <a:ea typeface="Meiryo UI" panose="020B0604030504040204" pitchFamily="50" charset="-128"/>
              </a:rPr>
              <a:t>技術</a:t>
            </a:r>
            <a:r>
              <a:rPr lang="ja-JP" altLang="en-US" sz="1200" b="1" dirty="0" smtClean="0">
                <a:latin typeface="Meiryo UI" panose="020B0604030504040204" pitchFamily="50" charset="-128"/>
                <a:ea typeface="Meiryo UI" panose="020B0604030504040204" pitchFamily="50" charset="-128"/>
              </a:rPr>
              <a:t>を活用したものづくり・まちづくりの取組み</a:t>
            </a:r>
            <a:endParaRPr lang="en-US" altLang="ja-JP" sz="1200" b="1"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a:t>
            </a:r>
            <a:r>
              <a:rPr lang="ja-JP" altLang="en-US" sz="1200" u="sng" dirty="0" smtClean="0">
                <a:latin typeface="Meiryo UI" panose="020B0604030504040204" pitchFamily="50" charset="-128"/>
                <a:ea typeface="Meiryo UI" panose="020B0604030504040204" pitchFamily="50" charset="-128"/>
              </a:rPr>
              <a:t>測量ドローンやデータ解析用</a:t>
            </a:r>
            <a:r>
              <a:rPr lang="en-US" altLang="ja-JP" sz="1200" u="sng" dirty="0" smtClean="0">
                <a:latin typeface="Meiryo UI" panose="020B0604030504040204" pitchFamily="50" charset="-128"/>
                <a:ea typeface="Meiryo UI" panose="020B0604030504040204" pitchFamily="50" charset="-128"/>
              </a:rPr>
              <a:t>PC</a:t>
            </a:r>
            <a:r>
              <a:rPr lang="ja-JP" altLang="en-US" sz="1200" u="sng" dirty="0" smtClean="0">
                <a:latin typeface="Meiryo UI" panose="020B0604030504040204" pitchFamily="50" charset="-128"/>
                <a:ea typeface="Meiryo UI" panose="020B0604030504040204" pitchFamily="50" charset="-128"/>
              </a:rPr>
              <a:t>を導入</a:t>
            </a:r>
            <a:endParaRPr lang="en-US" altLang="ja-JP" sz="1200" u="sng"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➡ドローン技術の応用として、無人航空機の写真測量</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の技術や解析の手法を身に</a:t>
            </a:r>
            <a:r>
              <a:rPr lang="ja-JP" altLang="en-US" sz="1200" dirty="0">
                <a:latin typeface="Meiryo UI" panose="020B0604030504040204" pitchFamily="50" charset="-128"/>
                <a:ea typeface="Meiryo UI" panose="020B0604030504040204" pitchFamily="50" charset="-128"/>
              </a:rPr>
              <a:t>付ける</a:t>
            </a:r>
            <a:r>
              <a:rPr lang="ja-JP" altLang="en-US" sz="1200" dirty="0" smtClean="0">
                <a:latin typeface="Meiryo UI" panose="020B0604030504040204" pitchFamily="50" charset="-128"/>
                <a:ea typeface="Meiryo UI" panose="020B0604030504040204" pitchFamily="50" charset="-128"/>
              </a:rPr>
              <a:t>。</a:t>
            </a:r>
            <a:endParaRPr lang="en-US" altLang="ja-JP" sz="1200" dirty="0" smtClean="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8187269" y="4556200"/>
            <a:ext cx="3640179"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城東</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smtClean="0">
                <a:latin typeface="Meiryo UI" panose="020B0604030504040204" pitchFamily="50" charset="-128"/>
                <a:ea typeface="Meiryo UI" panose="020B0604030504040204" pitchFamily="50" charset="-128"/>
              </a:rPr>
              <a:t>●企業技術者からの実践的技術指導に関する取組み</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・アントレプレナールーム（企業との交流の場）を整備</a:t>
            </a:r>
            <a:endParaRPr kumimoji="1"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➡企業、大学等と連携し、企画力</a:t>
            </a:r>
            <a:r>
              <a:rPr lang="ja-JP" altLang="en-US" sz="1200" dirty="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コミュニケーション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力を身に付けアイデアを形にする技術力を身に付ける。</a:t>
            </a:r>
            <a:endParaRPr kumimoji="1" lang="en-US" altLang="ja-JP" sz="1200" dirty="0" smtClean="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4320469" y="5686380"/>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堺</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専門技術を活用して環境課題を解決する取組み</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a:t>
            </a:r>
            <a:r>
              <a:rPr kumimoji="1" lang="ja-JP" altLang="en-US" sz="1200" u="sng" dirty="0" smtClean="0">
                <a:latin typeface="Meiryo UI" panose="020B0604030504040204" pitchFamily="50" charset="-128"/>
                <a:ea typeface="Meiryo UI" panose="020B0604030504040204" pitchFamily="50" charset="-128"/>
              </a:rPr>
              <a:t>クリーンエネルギー実習装置、燃料電池車等を導入</a:t>
            </a:r>
            <a:endParaRPr kumimoji="1" lang="en-US" altLang="ja-JP" sz="1200" u="sng"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➡脱炭素社会を支える燃料電池について知識を身に　</a:t>
            </a:r>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付け、エネルギーや環境問題に取組む力を養う。</a:t>
            </a:r>
            <a:endParaRPr kumimoji="1" lang="en-US" altLang="ja-JP" sz="1200" dirty="0" smtClean="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8187558" y="5682844"/>
            <a:ext cx="3639600"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布施</a:t>
            </a:r>
            <a:r>
              <a:rPr lang="ja-JP" altLang="en-US" sz="1200" b="1" dirty="0" smtClean="0">
                <a:latin typeface="Meiryo UI" panose="020B0604030504040204" pitchFamily="50" charset="-128"/>
                <a:ea typeface="Meiryo UI" panose="020B0604030504040204" pitchFamily="50" charset="-128"/>
              </a:rPr>
              <a:t>工科</a:t>
            </a:r>
            <a:r>
              <a:rPr lang="en-US" altLang="ja-JP" sz="1200" b="1" dirty="0" smtClean="0">
                <a:latin typeface="Meiryo UI" panose="020B0604030504040204" pitchFamily="50" charset="-128"/>
                <a:ea typeface="Meiryo UI" panose="020B0604030504040204" pitchFamily="50" charset="-128"/>
              </a:rPr>
              <a:t>】</a:t>
            </a:r>
          </a:p>
          <a:p>
            <a:r>
              <a:rPr lang="ja-JP" altLang="en-US" sz="1200" b="1" dirty="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企業と連携した長期の企業実習などの取組み</a:t>
            </a:r>
            <a:endParaRPr lang="en-US" altLang="ja-JP" sz="1200" b="1"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a:t>
            </a:r>
            <a:r>
              <a:rPr kumimoji="1" lang="ja-JP" altLang="en-US" sz="1200" u="sng" dirty="0" smtClean="0">
                <a:latin typeface="Meiryo UI" panose="020B0604030504040204" pitchFamily="50" charset="-128"/>
                <a:ea typeface="Meiryo UI" panose="020B0604030504040204" pitchFamily="50" charset="-128"/>
              </a:rPr>
              <a:t>デュアルシステム（長期企業実習）ルームを整備</a:t>
            </a:r>
            <a:endParaRPr kumimoji="1" lang="en-US" altLang="ja-JP" sz="1200" u="sng"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　➡企業との打合わせや、意見交換の場を整備し、</a:t>
            </a:r>
            <a:endParaRPr kumimoji="1"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長期実習に必要な</a:t>
            </a:r>
            <a:r>
              <a:rPr lang="ja-JP" altLang="en-US" sz="1200" dirty="0" smtClean="0">
                <a:latin typeface="Meiryo UI" panose="020B0604030504040204" pitchFamily="50" charset="-128"/>
                <a:ea typeface="Meiryo UI" panose="020B0604030504040204" pitchFamily="50" charset="-128"/>
              </a:rPr>
              <a:t>知識等を身に付ける。</a:t>
            </a:r>
            <a:endParaRPr kumimoji="1" lang="en-US" altLang="ja-JP" sz="1200" dirty="0" smtClean="0">
              <a:latin typeface="Meiryo UI" panose="020B0604030504040204" pitchFamily="50" charset="-128"/>
              <a:ea typeface="Meiryo UI" panose="020B0604030504040204" pitchFamily="50" charset="-128"/>
            </a:endParaRPr>
          </a:p>
        </p:txBody>
      </p:sp>
      <p:sp>
        <p:nvSpPr>
          <p:cNvPr id="18" name="角丸四角形 17"/>
          <p:cNvSpPr/>
          <p:nvPr/>
        </p:nvSpPr>
        <p:spPr>
          <a:xfrm>
            <a:off x="4970269" y="3102393"/>
            <a:ext cx="2340000" cy="252000"/>
          </a:xfrm>
          <a:prstGeom prst="roundRect">
            <a:avLst/>
          </a:prstGeom>
          <a:solidFill>
            <a:schemeClr val="bg1"/>
          </a:solidFill>
          <a:ln>
            <a:solidFill>
              <a:schemeClr val="tx1"/>
            </a:solidFill>
          </a:ln>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ctr">
              <a:lnSpc>
                <a:spcPts val="1400"/>
              </a:lnSpc>
              <a:spcAft>
                <a:spcPts val="0"/>
              </a:spcAft>
            </a:pPr>
            <a:r>
              <a:rPr lang="ja-JP" altLang="en-US" sz="1400" b="1" dirty="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実践的</a:t>
            </a:r>
            <a:r>
              <a:rPr lang="ja-JP" altLang="en-US" sz="1400" b="1" dirty="0" smtClean="0">
                <a:solidFill>
                  <a:sysClr val="windowText" lastClr="000000"/>
                </a:solidFill>
                <a:latin typeface="Meiryo UI" panose="020B0604030504040204" pitchFamily="50" charset="-128"/>
                <a:ea typeface="Meiryo UI" panose="020B0604030504040204" pitchFamily="50" charset="-128"/>
                <a:cs typeface="Times New Roman" panose="02020603050405020304" pitchFamily="18" charset="0"/>
              </a:rPr>
              <a:t>技能養成</a:t>
            </a:r>
            <a:r>
              <a:rPr lang="ja-JP" altLang="en-US" sz="1400" b="1"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重点型</a:t>
            </a:r>
            <a:endParaRPr lang="ja-JP" sz="1600" dirty="0">
              <a:solidFill>
                <a:sysClr val="windowText" lastClr="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9" name="角丸四角形 18"/>
          <p:cNvSpPr/>
          <p:nvPr/>
        </p:nvSpPr>
        <p:spPr>
          <a:xfrm>
            <a:off x="8837358" y="3102393"/>
            <a:ext cx="2340000" cy="252000"/>
          </a:xfrm>
          <a:prstGeom prst="roundRect">
            <a:avLst/>
          </a:prstGeom>
          <a:solidFill>
            <a:schemeClr val="bg1"/>
          </a:solidFill>
          <a:ln>
            <a:solidFill>
              <a:schemeClr val="tx1"/>
            </a:solidFill>
          </a:ln>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ctr">
              <a:lnSpc>
                <a:spcPts val="1400"/>
              </a:lnSpc>
              <a:spcAft>
                <a:spcPts val="0"/>
              </a:spcAft>
            </a:pPr>
            <a:r>
              <a:rPr lang="ja-JP" altLang="en-US" sz="1400" b="1"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地域産業連携重点型</a:t>
            </a:r>
            <a:endParaRPr lang="ja-JP" sz="1600" dirty="0">
              <a:solidFill>
                <a:sysClr val="windowText" lastClr="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17" name="角丸四角形 16"/>
          <p:cNvSpPr/>
          <p:nvPr/>
        </p:nvSpPr>
        <p:spPr>
          <a:xfrm>
            <a:off x="1113938" y="3102676"/>
            <a:ext cx="2340000" cy="252000"/>
          </a:xfrm>
          <a:prstGeom prst="roundRect">
            <a:avLst/>
          </a:prstGeom>
          <a:solidFill>
            <a:schemeClr val="bg1"/>
          </a:solidFill>
          <a:ln>
            <a:solidFill>
              <a:schemeClr val="tx1"/>
            </a:solidFill>
          </a:ln>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ctr">
              <a:lnSpc>
                <a:spcPts val="1400"/>
              </a:lnSpc>
              <a:spcAft>
                <a:spcPts val="0"/>
              </a:spcAft>
            </a:pPr>
            <a:r>
              <a:rPr lang="ja-JP" altLang="en-US" sz="1400" b="1" dirty="0" smtClean="0">
                <a:solidFill>
                  <a:sysClr val="windowText" lastClr="000000"/>
                </a:solidFill>
                <a:effectLst/>
                <a:latin typeface="Meiryo UI" panose="020B0604030504040204" pitchFamily="50" charset="-128"/>
                <a:ea typeface="Meiryo UI" panose="020B0604030504040204" pitchFamily="50" charset="-128"/>
                <a:cs typeface="Times New Roman" panose="02020603050405020304" pitchFamily="18" charset="0"/>
              </a:rPr>
              <a:t>高大連携重点型</a:t>
            </a:r>
            <a:endParaRPr lang="ja-JP" sz="1600" dirty="0">
              <a:solidFill>
                <a:sysClr val="windowText" lastClr="000000"/>
              </a:solidFill>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Tree>
    <p:extLst>
      <p:ext uri="{BB962C8B-B14F-4D97-AF65-F5344CB8AC3E}">
        <p14:creationId xmlns:p14="http://schemas.microsoft.com/office/powerpoint/2010/main" val="21085154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グラフ 12"/>
          <p:cNvGraphicFramePr/>
          <p:nvPr>
            <p:extLst>
              <p:ext uri="{D42A27DB-BD31-4B8C-83A1-F6EECF244321}">
                <p14:modId xmlns:p14="http://schemas.microsoft.com/office/powerpoint/2010/main" val="921994798"/>
              </p:ext>
            </p:extLst>
          </p:nvPr>
        </p:nvGraphicFramePr>
        <p:xfrm>
          <a:off x="755952" y="1518334"/>
          <a:ext cx="5040000" cy="4451202"/>
        </p:xfrm>
        <a:graphic>
          <a:graphicData uri="http://schemas.openxmlformats.org/drawingml/2006/chart">
            <c:chart xmlns:c="http://schemas.openxmlformats.org/drawingml/2006/chart" xmlns:r="http://schemas.openxmlformats.org/officeDocument/2006/relationships" r:id="rId2"/>
          </a:graphicData>
        </a:graphic>
      </p:graphicFrame>
      <p:sp>
        <p:nvSpPr>
          <p:cNvPr id="11" name="角丸四角形 10"/>
          <p:cNvSpPr/>
          <p:nvPr/>
        </p:nvSpPr>
        <p:spPr>
          <a:xfrm>
            <a:off x="1385189" y="679276"/>
            <a:ext cx="3824181" cy="3096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smtClean="0">
                <a:latin typeface="Meiryo UI" panose="020B0604030504040204" pitchFamily="50" charset="-128"/>
                <a:ea typeface="Meiryo UI" panose="020B0604030504040204" pitchFamily="50" charset="-128"/>
              </a:rPr>
              <a:t>「人材育成の重点型」の成果</a:t>
            </a:r>
            <a:r>
              <a:rPr lang="ja-JP" altLang="en-US" sz="1463" b="1" dirty="0">
                <a:latin typeface="Meiryo UI" panose="020B0604030504040204" pitchFamily="50" charset="-128"/>
                <a:ea typeface="Meiryo UI" panose="020B0604030504040204" pitchFamily="50" charset="-128"/>
              </a:rPr>
              <a:t>①</a:t>
            </a:r>
          </a:p>
        </p:txBody>
      </p:sp>
      <p:sp>
        <p:nvSpPr>
          <p:cNvPr id="2" name="スライド番号プレースホルダー 1"/>
          <p:cNvSpPr>
            <a:spLocks noGrp="1"/>
          </p:cNvSpPr>
          <p:nvPr>
            <p:ph type="sldNum" sz="quarter" idx="12"/>
          </p:nvPr>
        </p:nvSpPr>
        <p:spPr>
          <a:xfrm>
            <a:off x="9382040" y="6464689"/>
            <a:ext cx="2221206" cy="348467"/>
          </a:xfrm>
        </p:spPr>
        <p:txBody>
          <a:bodyPr/>
          <a:lstStyle/>
          <a:p>
            <a:fld id="{20607042-D53A-4E69-917E-B6250902E102}" type="slidenum">
              <a:rPr kumimoji="1" lang="ja-JP" altLang="en-US" smtClean="0"/>
              <a:t>19</a:t>
            </a:fld>
            <a:endParaRPr kumimoji="1" lang="ja-JP" altLang="en-US" dirty="0"/>
          </a:p>
        </p:txBody>
      </p:sp>
      <p:sp>
        <p:nvSpPr>
          <p:cNvPr id="10" name="Rectangle 9"/>
          <p:cNvSpPr>
            <a:spLocks noChangeArrowheads="1"/>
          </p:cNvSpPr>
          <p:nvPr/>
        </p:nvSpPr>
        <p:spPr bwMode="auto">
          <a:xfrm>
            <a:off x="152400" y="1137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3"/>
          <p:cNvSpPr>
            <a:spLocks noChangeArrowheads="1"/>
          </p:cNvSpPr>
          <p:nvPr/>
        </p:nvSpPr>
        <p:spPr bwMode="auto">
          <a:xfrm>
            <a:off x="-5943600" y="1943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25" name="直線コネクタ 24"/>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26" name="正方形/長方形 25"/>
          <p:cNvSpPr/>
          <p:nvPr/>
        </p:nvSpPr>
        <p:spPr>
          <a:xfrm>
            <a:off x="1704145" y="135083"/>
            <a:ext cx="2948243"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２ー②これまでの取組の成果</a:t>
            </a:r>
            <a:endParaRPr lang="ja-JP" altLang="en-US"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7986120" y="6536157"/>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
        <p:nvSpPr>
          <p:cNvPr id="39" name="テキスト ボックス 6"/>
          <p:cNvSpPr txBox="1"/>
          <p:nvPr/>
        </p:nvSpPr>
        <p:spPr>
          <a:xfrm>
            <a:off x="1491100" y="202821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30" name="角丸四角形 29"/>
          <p:cNvSpPr/>
          <p:nvPr/>
        </p:nvSpPr>
        <p:spPr>
          <a:xfrm>
            <a:off x="755952" y="6043310"/>
            <a:ext cx="1692000" cy="258227"/>
          </a:xfrm>
          <a:prstGeom prst="roundRect">
            <a:avLst/>
          </a:prstGeom>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ctr">
              <a:lnSpc>
                <a:spcPts val="1100"/>
              </a:lnSpc>
              <a:spcAft>
                <a:spcPts val="0"/>
              </a:spcAft>
            </a:pPr>
            <a:r>
              <a:rPr lang="en-US" sz="1100" b="1" dirty="0">
                <a:solidFill>
                  <a:srgbClr val="FFFFFF"/>
                </a:solidFill>
                <a:effectLst/>
                <a:latin typeface="Meiryo UI" panose="020B0604030504040204" pitchFamily="50" charset="-128"/>
                <a:ea typeface="ＭＳ Ｐゴシック" panose="020B0600070205080204" pitchFamily="50" charset="-128"/>
                <a:cs typeface="Times New Roman" panose="02020603050405020304" pitchFamily="18" charset="0"/>
              </a:rPr>
              <a:t>H26</a:t>
            </a:r>
            <a:r>
              <a:rPr lang="ja-JP" sz="1100" b="1" dirty="0">
                <a:solidFill>
                  <a:srgbClr val="FFFFFF"/>
                </a:solidFill>
                <a:effectLst/>
                <a:latin typeface="ＭＳ Ｐゴシック" panose="020B0600070205080204" pitchFamily="50" charset="-128"/>
                <a:ea typeface="Meiryo UI" panose="020B0604030504040204" pitchFamily="50" charset="-128"/>
                <a:cs typeface="Times New Roman" panose="02020603050405020304" pitchFamily="18" charset="0"/>
              </a:rPr>
              <a:t>から年々増加傾向</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31" name="テキスト ボックス 6"/>
          <p:cNvSpPr txBox="1"/>
          <p:nvPr/>
        </p:nvSpPr>
        <p:spPr>
          <a:xfrm>
            <a:off x="5298948" y="202982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人</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graphicFrame>
        <p:nvGraphicFramePr>
          <p:cNvPr id="42" name="グラフ 41"/>
          <p:cNvGraphicFramePr/>
          <p:nvPr>
            <p:extLst>
              <p:ext uri="{D42A27DB-BD31-4B8C-83A1-F6EECF244321}">
                <p14:modId xmlns:p14="http://schemas.microsoft.com/office/powerpoint/2010/main" val="1698682088"/>
              </p:ext>
            </p:extLst>
          </p:nvPr>
        </p:nvGraphicFramePr>
        <p:xfrm>
          <a:off x="6170411" y="1518334"/>
          <a:ext cx="5040000" cy="4451202"/>
        </p:xfrm>
        <a:graphic>
          <a:graphicData uri="http://schemas.openxmlformats.org/drawingml/2006/chart">
            <c:chart xmlns:c="http://schemas.openxmlformats.org/drawingml/2006/chart" xmlns:r="http://schemas.openxmlformats.org/officeDocument/2006/relationships" r:id="rId3"/>
          </a:graphicData>
        </a:graphic>
      </p:graphicFrame>
      <p:sp>
        <p:nvSpPr>
          <p:cNvPr id="44" name="角丸四角形 43"/>
          <p:cNvSpPr/>
          <p:nvPr/>
        </p:nvSpPr>
        <p:spPr>
          <a:xfrm>
            <a:off x="6170411" y="6039714"/>
            <a:ext cx="1872000" cy="258227"/>
          </a:xfrm>
          <a:prstGeom prst="roundRect">
            <a:avLst/>
          </a:prstGeom>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just">
              <a:lnSpc>
                <a:spcPts val="1100"/>
              </a:lnSpc>
              <a:spcAft>
                <a:spcPts val="0"/>
              </a:spcAft>
            </a:pPr>
            <a:r>
              <a:rPr lang="en-US"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H2</a:t>
            </a:r>
            <a:r>
              <a:rPr lang="en-US" altLang="ja-JP"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6</a:t>
            </a:r>
            <a:r>
              <a:rPr lang="ja-JP" altLang="en-US"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から</a:t>
            </a:r>
            <a:r>
              <a:rPr lang="ja-JP"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資格</a:t>
            </a:r>
            <a:r>
              <a:rPr lang="ja-JP" altLang="en-US"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合格率</a:t>
            </a:r>
            <a:r>
              <a:rPr lang="ja-JP" sz="1100" b="1" kern="100" dirty="0" smtClean="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を</a:t>
            </a:r>
            <a:r>
              <a:rPr lang="ja-JP" sz="1100" b="1" kern="100" dirty="0">
                <a:solidFill>
                  <a:srgbClr val="FFFFFF"/>
                </a:solidFill>
                <a:effectLst/>
                <a:latin typeface="Meiryo UI" panose="020B0604030504040204" pitchFamily="50" charset="-128"/>
                <a:ea typeface="Meiryo UI" panose="020B0604030504040204" pitchFamily="50" charset="-128"/>
                <a:cs typeface="Times New Roman" panose="02020603050405020304" pitchFamily="18" charset="0"/>
              </a:rPr>
              <a:t>維持</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テキスト ボックス 16"/>
          <p:cNvSpPr txBox="1"/>
          <p:nvPr/>
        </p:nvSpPr>
        <p:spPr>
          <a:xfrm>
            <a:off x="7067666" y="6317951"/>
            <a:ext cx="3245487" cy="22057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ts val="10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※コロナ禍の影響で</a:t>
            </a:r>
            <a:r>
              <a:rPr lang="en-US" sz="1000" kern="100" dirty="0">
                <a:effectLst/>
                <a:latin typeface="Meiryo UI" panose="020B0604030504040204" pitchFamily="50" charset="-128"/>
                <a:ea typeface="Meiryo UI" panose="020B0604030504040204" pitchFamily="50" charset="-128"/>
                <a:cs typeface="Times New Roman" panose="02020603050405020304" pitchFamily="18" charset="0"/>
              </a:rPr>
              <a:t>R2</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試験の延期・中止が</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あった</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ため減少</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8" name="テキスト ボックス 6"/>
          <p:cNvSpPr txBox="1"/>
          <p:nvPr/>
        </p:nvSpPr>
        <p:spPr>
          <a:xfrm>
            <a:off x="6913105" y="202821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49" name="テキスト ボックス 6"/>
          <p:cNvSpPr txBox="1"/>
          <p:nvPr/>
        </p:nvSpPr>
        <p:spPr>
          <a:xfrm>
            <a:off x="10720953" y="202982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人</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2447952" y="6039927"/>
            <a:ext cx="3435355"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「理工学大学進学者／卒業者」から「進学率」を算出</a:t>
            </a:r>
            <a:endParaRPr kumimoji="1" lang="ja-JP" altLang="en-US" sz="11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7988752" y="6042842"/>
            <a:ext cx="3234028"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「資格合格者／資格受験者」から「合格率」を算出</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2740433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直線コネクタ 6">
            <a:extLst>
              <a:ext uri="{FF2B5EF4-FFF2-40B4-BE49-F238E27FC236}">
                <a16:creationId xmlns:a16="http://schemas.microsoft.com/office/drawing/2014/main" id="{5BFAD1CC-12BB-4AB2-9F04-F1BCBE5E9BAF}"/>
              </a:ext>
            </a:extLst>
          </p:cNvPr>
          <p:cNvCxnSpPr/>
          <p:nvPr/>
        </p:nvCxnSpPr>
        <p:spPr>
          <a:xfrm>
            <a:off x="1515949" y="2359389"/>
            <a:ext cx="9160101"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latin typeface="Meiryo UI" panose="020B0604030504040204" pitchFamily="50" charset="-128"/>
                <a:ea typeface="Meiryo UI" panose="020B0604030504040204" pitchFamily="50" charset="-128"/>
              </a:rPr>
              <a:t>2</a:t>
            </a:fld>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1515949" y="1757123"/>
            <a:ext cx="3233578" cy="461665"/>
          </a:xfrm>
          <a:prstGeom prst="rect">
            <a:avLst/>
          </a:prstGeom>
        </p:spPr>
        <p:txBody>
          <a:bodyPr wrap="none">
            <a:spAutoFit/>
          </a:bodyPr>
          <a:lstStyle/>
          <a:p>
            <a:r>
              <a:rPr lang="ja-JP" altLang="en-US" sz="2400" dirty="0">
                <a:latin typeface="Meiryo UI" panose="020B0604030504040204" pitchFamily="50" charset="-128"/>
                <a:ea typeface="Meiryo UI" panose="020B0604030504040204" pitchFamily="50" charset="-128"/>
              </a:rPr>
              <a:t>１．これからの審議予定</a:t>
            </a:r>
            <a:endParaRPr lang="en-US" altLang="ja-JP" sz="2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8817790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1385189" y="679276"/>
            <a:ext cx="3824181" cy="3096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smtClean="0">
                <a:latin typeface="Meiryo UI" panose="020B0604030504040204" pitchFamily="50" charset="-128"/>
                <a:ea typeface="Meiryo UI" panose="020B0604030504040204" pitchFamily="50" charset="-128"/>
              </a:rPr>
              <a:t>「人材育成の重点型」の成果</a:t>
            </a:r>
            <a:r>
              <a:rPr lang="ja-JP" altLang="en-US" sz="1463" b="1" dirty="0">
                <a:latin typeface="Meiryo UI" panose="020B0604030504040204" pitchFamily="50" charset="-128"/>
                <a:ea typeface="Meiryo UI" panose="020B0604030504040204" pitchFamily="50" charset="-128"/>
              </a:rPr>
              <a:t>①</a:t>
            </a:r>
          </a:p>
        </p:txBody>
      </p:sp>
      <p:sp>
        <p:nvSpPr>
          <p:cNvPr id="2" name="スライド番号プレースホルダー 1"/>
          <p:cNvSpPr>
            <a:spLocks noGrp="1"/>
          </p:cNvSpPr>
          <p:nvPr>
            <p:ph type="sldNum" sz="quarter" idx="12"/>
          </p:nvPr>
        </p:nvSpPr>
        <p:spPr>
          <a:xfrm>
            <a:off x="9382040" y="6464689"/>
            <a:ext cx="2221206" cy="348467"/>
          </a:xfrm>
        </p:spPr>
        <p:txBody>
          <a:bodyPr/>
          <a:lstStyle/>
          <a:p>
            <a:fld id="{20607042-D53A-4E69-917E-B6250902E102}" type="slidenum">
              <a:rPr kumimoji="1" lang="ja-JP" altLang="en-US" smtClean="0"/>
              <a:t>20</a:t>
            </a:fld>
            <a:endParaRPr kumimoji="1" lang="ja-JP" altLang="en-US" dirty="0"/>
          </a:p>
        </p:txBody>
      </p:sp>
      <p:sp>
        <p:nvSpPr>
          <p:cNvPr id="10" name="Rectangle 9"/>
          <p:cNvSpPr>
            <a:spLocks noChangeArrowheads="1"/>
          </p:cNvSpPr>
          <p:nvPr/>
        </p:nvSpPr>
        <p:spPr bwMode="auto">
          <a:xfrm>
            <a:off x="152400" y="113764"/>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5" name="Rectangle 13"/>
          <p:cNvSpPr>
            <a:spLocks noChangeArrowheads="1"/>
          </p:cNvSpPr>
          <p:nvPr/>
        </p:nvSpPr>
        <p:spPr bwMode="auto">
          <a:xfrm>
            <a:off x="-5943600" y="1943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cxnSp>
        <p:nvCxnSpPr>
          <p:cNvPr id="25" name="直線コネクタ 24"/>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26" name="正方形/長方形 25"/>
          <p:cNvSpPr/>
          <p:nvPr/>
        </p:nvSpPr>
        <p:spPr>
          <a:xfrm>
            <a:off x="1704145" y="135083"/>
            <a:ext cx="2948243"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２ー②これまでの取組の成果</a:t>
            </a:r>
            <a:endParaRPr lang="ja-JP" altLang="en-US" b="1"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7986120" y="6536157"/>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
        <p:nvSpPr>
          <p:cNvPr id="39" name="テキスト ボックス 6"/>
          <p:cNvSpPr txBox="1"/>
          <p:nvPr/>
        </p:nvSpPr>
        <p:spPr>
          <a:xfrm>
            <a:off x="1491100" y="202821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sp>
        <p:nvSpPr>
          <p:cNvPr id="31" name="テキスト ボックス 6"/>
          <p:cNvSpPr txBox="1"/>
          <p:nvPr/>
        </p:nvSpPr>
        <p:spPr>
          <a:xfrm>
            <a:off x="5298948" y="2029823"/>
            <a:ext cx="584359" cy="253916"/>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人</a:t>
            </a:r>
            <a:r>
              <a:rPr lang="ja-JP" altLang="en-US" sz="1050" dirty="0" smtClean="0">
                <a:latin typeface="Meiryo UI" panose="020B0604030504040204" pitchFamily="50" charset="-128"/>
                <a:ea typeface="Meiryo UI" panose="020B0604030504040204" pitchFamily="50" charset="-128"/>
              </a:rPr>
              <a:t>）</a:t>
            </a:r>
            <a:endParaRPr lang="ja-JP" altLang="en-US" sz="1050" dirty="0">
              <a:latin typeface="Meiryo UI" panose="020B0604030504040204" pitchFamily="50" charset="-128"/>
              <a:ea typeface="Meiryo UI" panose="020B0604030504040204" pitchFamily="50" charset="-128"/>
            </a:endParaRPr>
          </a:p>
        </p:txBody>
      </p:sp>
      <p:graphicFrame>
        <p:nvGraphicFramePr>
          <p:cNvPr id="21" name="グラフ 20"/>
          <p:cNvGraphicFramePr/>
          <p:nvPr>
            <p:extLst>
              <p:ext uri="{D42A27DB-BD31-4B8C-83A1-F6EECF244321}">
                <p14:modId xmlns:p14="http://schemas.microsoft.com/office/powerpoint/2010/main" val="4258779134"/>
              </p:ext>
            </p:extLst>
          </p:nvPr>
        </p:nvGraphicFramePr>
        <p:xfrm>
          <a:off x="730810" y="1518334"/>
          <a:ext cx="5237202" cy="4451202"/>
        </p:xfrm>
        <a:graphic>
          <a:graphicData uri="http://schemas.openxmlformats.org/drawingml/2006/chart">
            <c:chart xmlns:c="http://schemas.openxmlformats.org/drawingml/2006/chart" xmlns:r="http://schemas.openxmlformats.org/officeDocument/2006/relationships" r:id="rId2"/>
          </a:graphicData>
        </a:graphic>
      </p:graphicFrame>
      <p:sp>
        <p:nvSpPr>
          <p:cNvPr id="22" name="角丸四角形 21"/>
          <p:cNvSpPr/>
          <p:nvPr/>
        </p:nvSpPr>
        <p:spPr>
          <a:xfrm>
            <a:off x="730810" y="6070572"/>
            <a:ext cx="1838960" cy="271780"/>
          </a:xfrm>
          <a:prstGeom prst="roundRect">
            <a:avLst/>
          </a:prstGeom>
        </p:spPr>
        <p:style>
          <a:lnRef idx="3">
            <a:schemeClr val="lt1"/>
          </a:lnRef>
          <a:fillRef idx="1">
            <a:schemeClr val="dk1"/>
          </a:fillRef>
          <a:effectRef idx="1">
            <a:schemeClr val="dk1"/>
          </a:effectRef>
          <a:fontRef idx="minor">
            <a:schemeClr val="lt1"/>
          </a:fontRef>
        </p:style>
        <p:txBody>
          <a:bodyPr wrap="square" rtlCol="0" anchor="ctr" upright="1">
            <a:spAutoFit/>
          </a:bodyPr>
          <a:lstStyle/>
          <a:p>
            <a:pPr algn="ctr">
              <a:lnSpc>
                <a:spcPts val="1100"/>
              </a:lnSpc>
              <a:spcAft>
                <a:spcPts val="0"/>
              </a:spcAft>
            </a:pPr>
            <a:r>
              <a:rPr lang="en-US" sz="1100" b="1" kern="100" dirty="0">
                <a:solidFill>
                  <a:srgbClr val="FFFFFF"/>
                </a:solidFill>
                <a:effectLst/>
                <a:latin typeface="Meiryo UI" panose="020B0604030504040204" pitchFamily="50" charset="-128"/>
                <a:ea typeface="游明朝" panose="02020400000000000000" pitchFamily="18" charset="-128"/>
                <a:cs typeface="Times New Roman" panose="02020603050405020304" pitchFamily="18" charset="0"/>
              </a:rPr>
              <a:t>H26</a:t>
            </a:r>
            <a:r>
              <a:rPr lang="ja-JP" sz="1100" b="1" kern="100" dirty="0">
                <a:solidFill>
                  <a:srgbClr val="FFFFFF"/>
                </a:solidFill>
                <a:effectLst/>
                <a:ea typeface="Meiryo UI" panose="020B0604030504040204" pitchFamily="50" charset="-128"/>
                <a:cs typeface="Times New Roman" panose="02020603050405020304" pitchFamily="18" charset="0"/>
              </a:rPr>
              <a:t>から年々増加傾向</a:t>
            </a:r>
            <a:endParaRPr lang="ja-JP" sz="1050" kern="100" dirty="0">
              <a:effectLst/>
              <a:ea typeface="游明朝" panose="02020400000000000000" pitchFamily="18" charset="-128"/>
              <a:cs typeface="Times New Roman" panose="02020603050405020304" pitchFamily="18" charset="0"/>
            </a:endParaRPr>
          </a:p>
        </p:txBody>
      </p:sp>
      <p:sp>
        <p:nvSpPr>
          <p:cNvPr id="23" name="テキスト ボックス 22"/>
          <p:cNvSpPr txBox="1"/>
          <p:nvPr/>
        </p:nvSpPr>
        <p:spPr>
          <a:xfrm>
            <a:off x="2591172" y="6132692"/>
            <a:ext cx="3234028" cy="261610"/>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参加者</a:t>
            </a:r>
            <a:r>
              <a:rPr lang="ja-JP" altLang="en-US" sz="1100" dirty="0" smtClean="0">
                <a:latin typeface="Meiryo UI" panose="020B0604030504040204" pitchFamily="50" charset="-128"/>
                <a:ea typeface="Meiryo UI" panose="020B0604030504040204" pitchFamily="50" charset="-128"/>
              </a:rPr>
              <a:t>／在籍生徒数」から「</a:t>
            </a:r>
            <a:r>
              <a:rPr lang="ja-JP" altLang="en-US" sz="1100" dirty="0">
                <a:latin typeface="Meiryo UI" panose="020B0604030504040204" pitchFamily="50" charset="-128"/>
                <a:ea typeface="Meiryo UI" panose="020B0604030504040204" pitchFamily="50" charset="-128"/>
              </a:rPr>
              <a:t>参加</a:t>
            </a:r>
            <a:r>
              <a:rPr lang="ja-JP" altLang="en-US" sz="1100" dirty="0" smtClean="0">
                <a:latin typeface="Meiryo UI" panose="020B0604030504040204" pitchFamily="50" charset="-128"/>
                <a:ea typeface="Meiryo UI" panose="020B0604030504040204" pitchFamily="50" charset="-128"/>
              </a:rPr>
              <a:t>率」を算出</a:t>
            </a:r>
            <a:endParaRPr kumimoji="1" lang="ja-JP" altLang="en-US" sz="1100" dirty="0">
              <a:latin typeface="Meiryo UI" panose="020B0604030504040204" pitchFamily="50" charset="-128"/>
              <a:ea typeface="Meiryo UI" panose="020B0604030504040204" pitchFamily="50" charset="-128"/>
            </a:endParaRPr>
          </a:p>
        </p:txBody>
      </p:sp>
      <p:sp>
        <p:nvSpPr>
          <p:cNvPr id="24" name="テキスト ボックス 16"/>
          <p:cNvSpPr txBox="1"/>
          <p:nvPr/>
        </p:nvSpPr>
        <p:spPr>
          <a:xfrm>
            <a:off x="2586690" y="6406533"/>
            <a:ext cx="3593481" cy="220573"/>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spAutoFit/>
          </a:bodyPr>
          <a:lstStyle/>
          <a:p>
            <a:pPr algn="ctr">
              <a:lnSpc>
                <a:spcPts val="1000"/>
              </a:lnSpc>
              <a:spcAft>
                <a:spcPts val="0"/>
              </a:spcAft>
            </a:pP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※コロナ禍の影響で</a:t>
            </a:r>
            <a:r>
              <a:rPr lang="en-US"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R2</a:t>
            </a:r>
            <a:r>
              <a:rPr lang="ja-JP" altLang="en-US" sz="1000" kern="100" dirty="0">
                <a:latin typeface="Meiryo UI" panose="020B0604030504040204" pitchFamily="50" charset="-128"/>
                <a:ea typeface="Meiryo UI" panose="020B0604030504040204" pitchFamily="50" charset="-128"/>
                <a:cs typeface="Times New Roman" panose="02020603050405020304" pitchFamily="18" charset="0"/>
              </a:rPr>
              <a:t>企業</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連携等</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の</a:t>
            </a:r>
            <a:r>
              <a:rPr lang="ja-JP" sz="1000" kern="100" dirty="0">
                <a:effectLst/>
                <a:latin typeface="Meiryo UI" panose="020B0604030504040204" pitchFamily="50" charset="-128"/>
                <a:ea typeface="Meiryo UI" panose="020B0604030504040204" pitchFamily="50" charset="-128"/>
                <a:cs typeface="Times New Roman" panose="02020603050405020304" pitchFamily="18" charset="0"/>
              </a:rPr>
              <a:t>延期・中止が</a:t>
            </a:r>
            <a:r>
              <a:rPr lang="ja-JP" sz="1000" kern="100" dirty="0" smtClean="0">
                <a:effectLst/>
                <a:latin typeface="Meiryo UI" panose="020B0604030504040204" pitchFamily="50" charset="-128"/>
                <a:ea typeface="Meiryo UI" panose="020B0604030504040204" pitchFamily="50" charset="-128"/>
                <a:cs typeface="Times New Roman" panose="02020603050405020304" pitchFamily="18" charset="0"/>
              </a:rPr>
              <a:t>あった</a:t>
            </a:r>
            <a:r>
              <a:rPr lang="ja-JP" altLang="en-US" sz="1000" kern="100" dirty="0" smtClean="0">
                <a:latin typeface="Meiryo UI" panose="020B0604030504040204" pitchFamily="50" charset="-128"/>
                <a:ea typeface="Meiryo UI" panose="020B0604030504040204" pitchFamily="50" charset="-128"/>
                <a:cs typeface="Times New Roman" panose="02020603050405020304" pitchFamily="18" charset="0"/>
              </a:rPr>
              <a:t>ため減少</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p:txBody>
      </p:sp>
    </p:spTree>
    <p:extLst>
      <p:ext uri="{BB962C8B-B14F-4D97-AF65-F5344CB8AC3E}">
        <p14:creationId xmlns:p14="http://schemas.microsoft.com/office/powerpoint/2010/main" val="15821856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9785396" y="6492875"/>
            <a:ext cx="2228850" cy="365125"/>
          </a:xfrm>
        </p:spPr>
        <p:txBody>
          <a:bodyPr/>
          <a:lstStyle/>
          <a:p>
            <a:fld id="{20607042-D53A-4E69-917E-B6250902E102}" type="slidenum">
              <a:rPr kumimoji="1" lang="ja-JP" altLang="en-US" smtClean="0"/>
              <a:t>21</a:t>
            </a:fld>
            <a:endParaRPr kumimoji="1" lang="ja-JP" altLang="en-US" dirty="0"/>
          </a:p>
        </p:txBody>
      </p:sp>
      <p:sp>
        <p:nvSpPr>
          <p:cNvPr id="15" name="Rectangle 13"/>
          <p:cNvSpPr>
            <a:spLocks noChangeArrowheads="1"/>
          </p:cNvSpPr>
          <p:nvPr/>
        </p:nvSpPr>
        <p:spPr bwMode="auto">
          <a:xfrm>
            <a:off x="-5943600" y="19431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24" name="角丸四角形 23"/>
          <p:cNvSpPr/>
          <p:nvPr/>
        </p:nvSpPr>
        <p:spPr>
          <a:xfrm>
            <a:off x="676276" y="636391"/>
            <a:ext cx="1490730" cy="3240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a:latin typeface="Meiryo UI" panose="020B0604030504040204" pitchFamily="50" charset="-128"/>
                <a:ea typeface="Meiryo UI" panose="020B0604030504040204" pitchFamily="50" charset="-128"/>
              </a:rPr>
              <a:t>課題</a:t>
            </a:r>
          </a:p>
        </p:txBody>
      </p:sp>
      <p:sp>
        <p:nvSpPr>
          <p:cNvPr id="25" name="正方形/長方形 24"/>
          <p:cNvSpPr/>
          <p:nvPr/>
        </p:nvSpPr>
        <p:spPr>
          <a:xfrm>
            <a:off x="676276" y="975865"/>
            <a:ext cx="10554100" cy="784830"/>
          </a:xfrm>
          <a:prstGeom prst="rect">
            <a:avLst/>
          </a:prstGeom>
          <a:ln/>
        </p:spPr>
        <p:style>
          <a:lnRef idx="2">
            <a:schemeClr val="dk1"/>
          </a:lnRef>
          <a:fillRef idx="1">
            <a:schemeClr val="lt1"/>
          </a:fillRef>
          <a:effectRef idx="0">
            <a:schemeClr val="dk1"/>
          </a:effectRef>
          <a:fontRef idx="minor">
            <a:schemeClr val="dk1"/>
          </a:fontRef>
        </p:style>
        <p:txBody>
          <a:bodyPr wrap="square" rtlCol="0" anchor="t" anchorCtr="0">
            <a:spAutoFit/>
          </a:bodyPr>
          <a:lstStyle/>
          <a:p>
            <a:pPr>
              <a:lnSpc>
                <a:spcPts val="1800"/>
              </a:lnSpc>
            </a:pPr>
            <a:r>
              <a:rPr lang="ja-JP" altLang="en-US" sz="1400" dirty="0">
                <a:latin typeface="Meiryo UI" panose="020B0604030504040204" pitchFamily="50" charset="-128"/>
                <a:ea typeface="Meiryo UI" panose="020B0604030504040204" pitchFamily="50" charset="-128"/>
              </a:rPr>
              <a:t>●少子化の影響による公立中学校卒業者数の減少</a:t>
            </a:r>
          </a:p>
          <a:p>
            <a:pPr>
              <a:lnSpc>
                <a:spcPts val="1800"/>
              </a:lnSpc>
            </a:pPr>
            <a:r>
              <a:rPr lang="ja-JP" altLang="en-US" sz="1400" dirty="0">
                <a:latin typeface="Meiryo UI" panose="020B0604030504040204" pitchFamily="50" charset="-128"/>
                <a:ea typeface="Meiryo UI" panose="020B0604030504040204" pitchFamily="50" charset="-128"/>
              </a:rPr>
              <a:t>●実習</a:t>
            </a:r>
            <a:r>
              <a:rPr lang="ja-JP" altLang="en-US" sz="1400" dirty="0" smtClean="0">
                <a:latin typeface="Meiryo UI" panose="020B0604030504040204" pitchFamily="50" charset="-128"/>
                <a:ea typeface="Meiryo UI" panose="020B0604030504040204" pitchFamily="50" charset="-128"/>
              </a:rPr>
              <a:t>施設・設備</a:t>
            </a:r>
            <a:r>
              <a:rPr lang="ja-JP" altLang="en-US" sz="1400" dirty="0">
                <a:latin typeface="Meiryo UI" panose="020B0604030504040204" pitchFamily="50" charset="-128"/>
                <a:ea typeface="Meiryo UI" panose="020B0604030504040204" pitchFamily="50" charset="-128"/>
              </a:rPr>
              <a:t>の老朽化及び、日々進歩する技術革新のスピードにハード・ソフトともに十分に対応できていない</a:t>
            </a:r>
          </a:p>
          <a:p>
            <a:pPr>
              <a:lnSpc>
                <a:spcPts val="1800"/>
              </a:lnSpc>
            </a:pPr>
            <a:r>
              <a:rPr lang="ja-JP" altLang="en-US" sz="1400" dirty="0" smtClean="0">
                <a:latin typeface="Meiryo UI" panose="020B0604030504040204" pitchFamily="50" charset="-128"/>
                <a:ea typeface="Meiryo UI" panose="020B0604030504040204" pitchFamily="50" charset="-128"/>
              </a:rPr>
              <a:t>●工科</a:t>
            </a:r>
            <a:r>
              <a:rPr lang="ja-JP" altLang="en-US" sz="1400" dirty="0">
                <a:latin typeface="Meiryo UI" panose="020B0604030504040204" pitchFamily="50" charset="-128"/>
                <a:ea typeface="Meiryo UI" panose="020B0604030504040204" pitchFamily="50" charset="-128"/>
              </a:rPr>
              <a:t>高校の強みや特徴が</a:t>
            </a:r>
            <a:r>
              <a:rPr lang="ja-JP" altLang="en-US" sz="1400" dirty="0" smtClean="0">
                <a:latin typeface="Meiryo UI" panose="020B0604030504040204" pitchFamily="50" charset="-128"/>
                <a:ea typeface="Meiryo UI" panose="020B0604030504040204" pitchFamily="50" charset="-128"/>
              </a:rPr>
              <a:t>、小・中学生</a:t>
            </a:r>
            <a:r>
              <a:rPr lang="ja-JP" altLang="en-US" sz="1400" dirty="0">
                <a:latin typeface="Meiryo UI" panose="020B0604030504040204" pitchFamily="50" charset="-128"/>
                <a:ea typeface="Meiryo UI" panose="020B0604030504040204" pitchFamily="50" charset="-128"/>
              </a:rPr>
              <a:t>とその保護者、中学校教員に十分に伝わっていない</a:t>
            </a:r>
          </a:p>
        </p:txBody>
      </p:sp>
      <p:cxnSp>
        <p:nvCxnSpPr>
          <p:cNvPr id="8" name="直線コネクタ 7"/>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9" name="正方形/長方形 8"/>
          <p:cNvSpPr/>
          <p:nvPr/>
        </p:nvSpPr>
        <p:spPr>
          <a:xfrm>
            <a:off x="1704145" y="135083"/>
            <a:ext cx="5609228"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２ー③工業系高校の</a:t>
            </a:r>
            <a:r>
              <a:rPr lang="ja-JP" altLang="en-US" b="1" dirty="0">
                <a:latin typeface="Meiryo UI" panose="020B0604030504040204" pitchFamily="50" charset="-128"/>
                <a:ea typeface="Meiryo UI" panose="020B0604030504040204" pitchFamily="50" charset="-128"/>
              </a:rPr>
              <a:t>あり方に係る審議に向けた課題認識</a:t>
            </a:r>
          </a:p>
        </p:txBody>
      </p:sp>
      <p:sp>
        <p:nvSpPr>
          <p:cNvPr id="12" name="角丸四角形 11"/>
          <p:cNvSpPr/>
          <p:nvPr/>
        </p:nvSpPr>
        <p:spPr>
          <a:xfrm>
            <a:off x="676275" y="2111716"/>
            <a:ext cx="4230575" cy="324000"/>
          </a:xfrm>
          <a:prstGeom prst="round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63" b="1" dirty="0" smtClean="0">
                <a:latin typeface="Meiryo UI" panose="020B0604030504040204" pitchFamily="50" charset="-128"/>
                <a:ea typeface="Meiryo UI" panose="020B0604030504040204" pitchFamily="50" charset="-128"/>
              </a:rPr>
              <a:t>「</a:t>
            </a:r>
            <a:r>
              <a:rPr lang="ja-JP" altLang="en-US" sz="1463" b="1" dirty="0">
                <a:latin typeface="Meiryo UI" panose="020B0604030504040204" pitchFamily="50" charset="-128"/>
                <a:ea typeface="Meiryo UI" panose="020B0604030504040204" pitchFamily="50" charset="-128"/>
              </a:rPr>
              <a:t>工業</a:t>
            </a:r>
            <a:r>
              <a:rPr lang="ja-JP" altLang="en-US" sz="1463" b="1" dirty="0" smtClean="0">
                <a:latin typeface="Meiryo UI" panose="020B0604030504040204" pitchFamily="50" charset="-128"/>
                <a:ea typeface="Meiryo UI" panose="020B0604030504040204" pitchFamily="50" charset="-128"/>
              </a:rPr>
              <a:t>系高校のあり方」についての検討が必要な項目</a:t>
            </a:r>
            <a:endParaRPr lang="ja-JP" altLang="en-US" sz="1463" b="1" dirty="0">
              <a:latin typeface="Meiryo UI" panose="020B0604030504040204" pitchFamily="50" charset="-128"/>
              <a:ea typeface="Meiryo UI" panose="020B0604030504040204" pitchFamily="50" charset="-128"/>
            </a:endParaRPr>
          </a:p>
        </p:txBody>
      </p:sp>
      <p:sp>
        <p:nvSpPr>
          <p:cNvPr id="28" name="角丸四角形 27"/>
          <p:cNvSpPr/>
          <p:nvPr/>
        </p:nvSpPr>
        <p:spPr>
          <a:xfrm>
            <a:off x="906982" y="3502700"/>
            <a:ext cx="3989275" cy="340519"/>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nchor="ctr">
            <a:spAutoFit/>
          </a:bodyPr>
          <a:lstStyle/>
          <a:p>
            <a:r>
              <a:rPr lang="ja-JP" altLang="en-US" sz="1400" b="1" dirty="0">
                <a:latin typeface="Meiryo UI" panose="020B0604030504040204" pitchFamily="50" charset="-128"/>
                <a:ea typeface="Meiryo UI" panose="020B0604030504040204" pitchFamily="50" charset="-128"/>
              </a:rPr>
              <a:t>②</a:t>
            </a:r>
            <a:r>
              <a:rPr lang="ja-JP" altLang="en-US" sz="1400" b="1" dirty="0" smtClean="0">
                <a:latin typeface="Meiryo UI" panose="020B0604030504040204" pitchFamily="50" charset="-128"/>
                <a:ea typeface="Meiryo UI" panose="020B0604030504040204" pitchFamily="50" charset="-128"/>
              </a:rPr>
              <a:t>工業系高校における教育内容の充実と人材育成</a:t>
            </a:r>
            <a:endParaRPr kumimoji="1" lang="ja-JP" altLang="en-US" sz="1400" b="1"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906982" y="3885927"/>
            <a:ext cx="10303276"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Meiryo UI" panose="020B0604030504040204" pitchFamily="50" charset="-128"/>
                <a:ea typeface="Meiryo UI" panose="020B0604030504040204" pitchFamily="50" charset="-128"/>
              </a:rPr>
              <a:t>●最先端技術を取り入れた授業の充実</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●企業、大学等との外部連携の強化</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●老朽化・安全対策に係る施設・設備の更新</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●教員の技術力・指導力</a:t>
            </a:r>
            <a:r>
              <a:rPr lang="ja-JP" altLang="en-US" sz="1400" dirty="0" smtClean="0">
                <a:latin typeface="Meiryo UI" panose="020B0604030504040204" pitchFamily="50" charset="-128"/>
                <a:ea typeface="Meiryo UI" panose="020B0604030504040204" pitchFamily="50" charset="-128"/>
              </a:rPr>
              <a:t>向上（最先端</a:t>
            </a:r>
            <a:r>
              <a:rPr lang="ja-JP" altLang="en-US" sz="1400" dirty="0">
                <a:latin typeface="Meiryo UI" panose="020B0604030504040204" pitchFamily="50" charset="-128"/>
                <a:ea typeface="Meiryo UI" panose="020B0604030504040204" pitchFamily="50" charset="-128"/>
              </a:rPr>
              <a:t>技術・機器に対応するための教員を対象とした研修等の企画など</a:t>
            </a:r>
            <a:r>
              <a:rPr lang="ja-JP" altLang="en-US" sz="1400" dirty="0" smtClean="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912279" y="2984426"/>
            <a:ext cx="10312800"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Meiryo UI" panose="020B0604030504040204" pitchFamily="50" charset="-128"/>
                <a:ea typeface="Meiryo UI" panose="020B0604030504040204" pitchFamily="50" charset="-128"/>
              </a:rPr>
              <a:t>●公立中学校卒業者数が減少する中で、今後も産業人材の育成を継続していくための工業系高校の役割とあり方。</a:t>
            </a:r>
            <a:r>
              <a:rPr lang="ja-JP" altLang="en-US" sz="1400" dirty="0">
                <a:latin typeface="Meiryo UI" panose="020B0604030504040204" pitchFamily="50" charset="-128"/>
                <a:ea typeface="Meiryo UI" panose="020B0604030504040204" pitchFamily="50" charset="-128"/>
              </a:rPr>
              <a:t>　</a:t>
            </a:r>
            <a:endParaRPr lang="en-US" altLang="ja-JP" sz="1400" dirty="0" smtClean="0">
              <a:latin typeface="Meiryo UI" panose="020B0604030504040204" pitchFamily="50" charset="-128"/>
              <a:ea typeface="Meiryo UI" panose="020B0604030504040204" pitchFamily="50" charset="-128"/>
            </a:endParaRPr>
          </a:p>
        </p:txBody>
      </p:sp>
      <p:sp>
        <p:nvSpPr>
          <p:cNvPr id="32" name="角丸四角形 31"/>
          <p:cNvSpPr/>
          <p:nvPr/>
        </p:nvSpPr>
        <p:spPr>
          <a:xfrm>
            <a:off x="906981" y="2588523"/>
            <a:ext cx="5816547" cy="340519"/>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nchor="ctr">
            <a:spAutoFit/>
          </a:bodyPr>
          <a:lstStyle/>
          <a:p>
            <a:r>
              <a:rPr lang="ja-JP" altLang="en-US" sz="1400" b="1" dirty="0" smtClean="0">
                <a:latin typeface="Meiryo UI" panose="020B0604030504040204" pitchFamily="50" charset="-128"/>
                <a:ea typeface="Meiryo UI" panose="020B0604030504040204" pitchFamily="50" charset="-128"/>
              </a:rPr>
              <a:t>①公立中学校卒業者数が減少する中での工業系高校の役割とあり方</a:t>
            </a:r>
            <a:endParaRPr kumimoji="1" lang="ja-JP" altLang="en-US" sz="1400" b="1" dirty="0">
              <a:latin typeface="Meiryo UI" panose="020B0604030504040204" pitchFamily="50" charset="-128"/>
              <a:ea typeface="Meiryo UI" panose="020B0604030504040204" pitchFamily="50" charset="-128"/>
            </a:endParaRPr>
          </a:p>
        </p:txBody>
      </p:sp>
      <p:sp>
        <p:nvSpPr>
          <p:cNvPr id="33" name="角丸四角形 32"/>
          <p:cNvSpPr/>
          <p:nvPr/>
        </p:nvSpPr>
        <p:spPr>
          <a:xfrm>
            <a:off x="912279" y="5042354"/>
            <a:ext cx="3268060" cy="340519"/>
          </a:xfrm>
          <a:prstGeom prst="roundRect">
            <a:avLst/>
          </a:prstGeom>
          <a:ln>
            <a:solidFill>
              <a:schemeClr val="tx1"/>
            </a:solidFill>
          </a:ln>
        </p:spPr>
        <p:style>
          <a:lnRef idx="1">
            <a:schemeClr val="accent3"/>
          </a:lnRef>
          <a:fillRef idx="2">
            <a:schemeClr val="accent3"/>
          </a:fillRef>
          <a:effectRef idx="1">
            <a:schemeClr val="accent3"/>
          </a:effectRef>
          <a:fontRef idx="minor">
            <a:schemeClr val="dk1"/>
          </a:fontRef>
        </p:style>
        <p:txBody>
          <a:bodyPr wrap="square" rtlCol="0" anchor="ctr">
            <a:spAutoFit/>
          </a:bodyPr>
          <a:lstStyle/>
          <a:p>
            <a:r>
              <a:rPr lang="ja-JP" altLang="en-US" sz="1400" b="1" dirty="0" smtClean="0">
                <a:latin typeface="Meiryo UI" panose="020B0604030504040204" pitchFamily="50" charset="-128"/>
                <a:ea typeface="Meiryo UI" panose="020B0604030504040204" pitchFamily="50" charset="-128"/>
              </a:rPr>
              <a:t>③工業系高校の魅力発信とイメージ戦略</a:t>
            </a:r>
            <a:endParaRPr kumimoji="1" lang="ja-JP" altLang="en-US" sz="1400" b="1"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917575" y="5405516"/>
            <a:ext cx="10312801"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ものづくり魅力発信の</a:t>
            </a:r>
            <a:r>
              <a:rPr lang="ja-JP" altLang="en-US" sz="1400" dirty="0" smtClean="0">
                <a:latin typeface="Meiryo UI" panose="020B0604030504040204" pitchFamily="50" charset="-128"/>
                <a:ea typeface="Meiryo UI" panose="020B0604030504040204" pitchFamily="50" charset="-128"/>
              </a:rPr>
              <a:t>強化（小</a:t>
            </a:r>
            <a:r>
              <a:rPr lang="ja-JP" altLang="en-US" sz="1400" dirty="0">
                <a:latin typeface="Meiryo UI" panose="020B0604030504040204" pitchFamily="50" charset="-128"/>
                <a:ea typeface="Meiryo UI" panose="020B0604030504040204" pitchFamily="50" charset="-128"/>
              </a:rPr>
              <a:t>・中学生を対象としたイベントや、保護者・中学校教員を対象とした説明会</a:t>
            </a:r>
            <a:r>
              <a:rPr lang="ja-JP" altLang="en-US" sz="1400" dirty="0" smtClean="0">
                <a:latin typeface="Meiryo UI" panose="020B0604030504040204" pitchFamily="50" charset="-128"/>
                <a:ea typeface="Meiryo UI" panose="020B0604030504040204" pitchFamily="50" charset="-128"/>
              </a:rPr>
              <a:t>など）</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PBL(</a:t>
            </a:r>
            <a:r>
              <a:rPr lang="ja-JP" altLang="en-US" sz="1400" dirty="0" smtClean="0">
                <a:latin typeface="Meiryo UI" panose="020B0604030504040204" pitchFamily="50" charset="-128"/>
                <a:ea typeface="Meiryo UI" panose="020B0604030504040204" pitchFamily="50" charset="-128"/>
              </a:rPr>
              <a:t>課題解決型学習</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の充実・発展やデュアルシステム</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長期企業研修</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の定着・深化　</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●理工系学部大学への進学強化（大学との提携等）　</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a:t>
            </a:r>
            <a:r>
              <a:rPr lang="en-US" altLang="ja-JP" sz="1400" dirty="0" smtClean="0">
                <a:latin typeface="Meiryo UI" panose="020B0604030504040204" pitchFamily="50" charset="-128"/>
                <a:ea typeface="Meiryo UI" panose="020B0604030504040204" pitchFamily="50" charset="-128"/>
              </a:rPr>
              <a:t>IT(AI</a:t>
            </a:r>
            <a:r>
              <a:rPr lang="ja-JP" altLang="en-US" sz="1400" dirty="0" err="1" smtClean="0">
                <a:latin typeface="Meiryo UI" panose="020B0604030504040204" pitchFamily="50" charset="-128"/>
                <a:ea typeface="Meiryo UI" panose="020B0604030504040204" pitchFamily="50" charset="-128"/>
              </a:rPr>
              <a:t>、</a:t>
            </a:r>
            <a:r>
              <a:rPr lang="en-US" altLang="ja-JP" sz="1400" dirty="0" err="1" smtClean="0">
                <a:latin typeface="Meiryo UI" panose="020B0604030504040204" pitchFamily="50" charset="-128"/>
                <a:ea typeface="Meiryo UI" panose="020B0604030504040204" pitchFamily="50" charset="-128"/>
              </a:rPr>
              <a:t>IoT</a:t>
            </a:r>
            <a:r>
              <a:rPr lang="ja-JP" altLang="en-US" sz="1400" dirty="0" err="1"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ロボットなど</a:t>
            </a:r>
            <a:r>
              <a:rPr lang="en-US" altLang="ja-JP" sz="1400"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など最先端技術を学べる教育内容の発信</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13551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412124" y="435216"/>
            <a:ext cx="10470524" cy="369332"/>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kumimoji="1" lang="ja-JP" altLang="en-US" b="1" dirty="0" smtClean="0">
                <a:latin typeface="Meiryo UI" panose="020B0604030504040204" pitchFamily="50" charset="-128"/>
                <a:ea typeface="Meiryo UI" panose="020B0604030504040204" pitchFamily="50" charset="-128"/>
              </a:rPr>
              <a:t>社会に開かれた教育課程の実現（新しい高等学校学習指導要領の実施）</a:t>
            </a:r>
            <a:r>
              <a:rPr kumimoji="1" lang="en-US" altLang="ja-JP" sz="1400" b="1" dirty="0" smtClean="0">
                <a:latin typeface="Meiryo UI" panose="020B0604030504040204" pitchFamily="50" charset="-128"/>
                <a:ea typeface="Meiryo UI" panose="020B0604030504040204" pitchFamily="50" charset="-128"/>
              </a:rPr>
              <a:t>※</a:t>
            </a:r>
            <a:r>
              <a:rPr kumimoji="1" lang="ja-JP" altLang="en-US"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文部</a:t>
            </a:r>
            <a:r>
              <a:rPr kumimoji="1" lang="ja-JP" altLang="en-US" sz="1400" b="1" dirty="0" smtClean="0">
                <a:latin typeface="Meiryo UI" panose="020B0604030504040204" pitchFamily="50" charset="-128"/>
                <a:ea typeface="Meiryo UI" panose="020B0604030504040204" pitchFamily="50" charset="-128"/>
              </a:rPr>
              <a:t>科学省学習指導要領」より抜粋</a:t>
            </a:r>
            <a:endParaRPr kumimoji="1" lang="ja-JP" altLang="en-US" sz="1400" b="1" dirty="0">
              <a:latin typeface="Meiryo UI" panose="020B0604030504040204" pitchFamily="50" charset="-128"/>
              <a:ea typeface="Meiryo UI" panose="020B0604030504040204" pitchFamily="50" charset="-128"/>
            </a:endParaRPr>
          </a:p>
        </p:txBody>
      </p:sp>
      <p:sp>
        <p:nvSpPr>
          <p:cNvPr id="4" name="正方形/長方形 3"/>
          <p:cNvSpPr/>
          <p:nvPr/>
        </p:nvSpPr>
        <p:spPr>
          <a:xfrm>
            <a:off x="412124" y="1683957"/>
            <a:ext cx="11191740" cy="8309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dirty="0" smtClean="0">
                <a:latin typeface="Meiryo UI" panose="020B0604030504040204" pitchFamily="50" charset="-128"/>
                <a:ea typeface="Meiryo UI" panose="020B0604030504040204" pitchFamily="50" charset="-128"/>
              </a:rPr>
              <a:t>　平成 </a:t>
            </a:r>
            <a:r>
              <a:rPr lang="en-US" altLang="ja-JP" sz="1600" dirty="0">
                <a:latin typeface="Meiryo UI" panose="020B0604030504040204" pitchFamily="50" charset="-128"/>
                <a:ea typeface="Meiryo UI" panose="020B0604030504040204" pitchFamily="50" charset="-128"/>
              </a:rPr>
              <a:t>28 </a:t>
            </a:r>
            <a:r>
              <a:rPr lang="ja-JP" altLang="en-US" sz="1600" dirty="0">
                <a:latin typeface="Meiryo UI" panose="020B0604030504040204" pitchFamily="50" charset="-128"/>
                <a:ea typeface="Meiryo UI" panose="020B0604030504040204" pitchFamily="50" charset="-128"/>
              </a:rPr>
              <a:t>年 </a:t>
            </a:r>
            <a:r>
              <a:rPr lang="en-US" altLang="ja-JP" sz="1600" dirty="0">
                <a:latin typeface="Meiryo UI" panose="020B0604030504040204" pitchFamily="50" charset="-128"/>
                <a:ea typeface="Meiryo UI" panose="020B0604030504040204" pitchFamily="50" charset="-128"/>
              </a:rPr>
              <a:t>12 </a:t>
            </a:r>
            <a:r>
              <a:rPr lang="ja-JP" altLang="en-US" sz="1600" dirty="0">
                <a:latin typeface="Meiryo UI" panose="020B0604030504040204" pitchFamily="50" charset="-128"/>
                <a:ea typeface="Meiryo UI" panose="020B0604030504040204" pitchFamily="50" charset="-128"/>
              </a:rPr>
              <a:t>月の中央教育審議会答申において</a:t>
            </a:r>
            <a:r>
              <a:rPr lang="ja-JP" altLang="en-US" sz="1600" dirty="0" smtClean="0">
                <a:latin typeface="Meiryo UI" panose="020B0604030504040204" pitchFamily="50" charset="-128"/>
                <a:ea typeface="Meiryo UI" panose="020B0604030504040204" pitchFamily="50" charset="-128"/>
              </a:rPr>
              <a:t>は、“</a:t>
            </a:r>
            <a:r>
              <a:rPr lang="ja-JP" altLang="en-US" sz="1600" dirty="0">
                <a:latin typeface="Meiryo UI" panose="020B0604030504040204" pitchFamily="50" charset="-128"/>
                <a:ea typeface="Meiryo UI" panose="020B0604030504040204" pitchFamily="50" charset="-128"/>
              </a:rPr>
              <a:t>よりよい学校教育を通じてより</a:t>
            </a:r>
            <a:r>
              <a:rPr lang="ja-JP" altLang="en-US" sz="1600" dirty="0" smtClean="0">
                <a:latin typeface="Meiryo UI" panose="020B0604030504040204" pitchFamily="50" charset="-128"/>
                <a:ea typeface="Meiryo UI" panose="020B0604030504040204" pitchFamily="50" charset="-128"/>
              </a:rPr>
              <a:t>よい</a:t>
            </a:r>
            <a:r>
              <a:rPr lang="ja-JP" altLang="en-US" sz="1600" dirty="0">
                <a:latin typeface="Meiryo UI" panose="020B0604030504040204" pitchFamily="50" charset="-128"/>
                <a:ea typeface="Meiryo UI" panose="020B0604030504040204" pitchFamily="50" charset="-128"/>
              </a:rPr>
              <a:t>社会を創る”という目標を学校と社会が共有</a:t>
            </a:r>
            <a:r>
              <a:rPr lang="ja-JP" altLang="en-US" sz="1600" dirty="0" smtClean="0">
                <a:latin typeface="Meiryo UI" panose="020B0604030504040204" pitchFamily="50" charset="-128"/>
                <a:ea typeface="Meiryo UI" panose="020B0604030504040204" pitchFamily="50" charset="-128"/>
              </a:rPr>
              <a:t>し、連携</a:t>
            </a:r>
            <a:r>
              <a:rPr lang="ja-JP" altLang="en-US" sz="1600" dirty="0">
                <a:latin typeface="Meiryo UI" panose="020B0604030504040204" pitchFamily="50" charset="-128"/>
                <a:ea typeface="Meiryo UI" panose="020B0604030504040204" pitchFamily="50" charset="-128"/>
              </a:rPr>
              <a:t>・協働</a:t>
            </a:r>
            <a:r>
              <a:rPr lang="ja-JP" altLang="en-US" sz="1600" dirty="0" smtClean="0">
                <a:latin typeface="Meiryo UI" panose="020B0604030504040204" pitchFamily="50" charset="-128"/>
                <a:ea typeface="Meiryo UI" panose="020B0604030504040204" pitchFamily="50" charset="-128"/>
              </a:rPr>
              <a:t>しながら、</a:t>
            </a:r>
            <a:r>
              <a:rPr lang="ja-JP" altLang="en-US" sz="1600" b="1" dirty="0" smtClean="0">
                <a:latin typeface="Meiryo UI" panose="020B0604030504040204" pitchFamily="50" charset="-128"/>
                <a:ea typeface="Meiryo UI" panose="020B0604030504040204" pitchFamily="50" charset="-128"/>
              </a:rPr>
              <a:t>新しい</a:t>
            </a:r>
            <a:r>
              <a:rPr lang="ja-JP" altLang="en-US" sz="1600" b="1" dirty="0">
                <a:latin typeface="Meiryo UI" panose="020B0604030504040204" pitchFamily="50" charset="-128"/>
                <a:ea typeface="Meiryo UI" panose="020B0604030504040204" pitchFamily="50" charset="-128"/>
              </a:rPr>
              <a:t>時代に</a:t>
            </a:r>
            <a:r>
              <a:rPr lang="ja-JP" altLang="en-US" sz="1600" b="1" dirty="0" smtClean="0">
                <a:latin typeface="Meiryo UI" panose="020B0604030504040204" pitchFamily="50" charset="-128"/>
                <a:ea typeface="Meiryo UI" panose="020B0604030504040204" pitchFamily="50" charset="-128"/>
              </a:rPr>
              <a:t>求められる</a:t>
            </a:r>
            <a:r>
              <a:rPr lang="ja-JP" altLang="en-US" sz="1600" b="1" dirty="0">
                <a:latin typeface="Meiryo UI" panose="020B0604030504040204" pitchFamily="50" charset="-128"/>
                <a:ea typeface="Meiryo UI" panose="020B0604030504040204" pitchFamily="50" charset="-128"/>
              </a:rPr>
              <a:t>資質・能力を子供たちに育む「社会に開かれた教育課程</a:t>
            </a:r>
            <a:r>
              <a:rPr lang="ja-JP" altLang="en-US" sz="1600" b="1" dirty="0" smtClean="0">
                <a:latin typeface="Meiryo UI" panose="020B0604030504040204" pitchFamily="50" charset="-128"/>
                <a:ea typeface="Meiryo UI" panose="020B0604030504040204" pitchFamily="50" charset="-128"/>
              </a:rPr>
              <a:t>」の実現をめざすことが重要</a:t>
            </a:r>
            <a:r>
              <a:rPr lang="ja-JP" altLang="en-US" sz="1600" dirty="0" smtClean="0">
                <a:latin typeface="Meiryo UI" panose="020B0604030504040204" pitchFamily="50" charset="-128"/>
                <a:ea typeface="Meiryo UI" panose="020B0604030504040204" pitchFamily="50" charset="-128"/>
              </a:rPr>
              <a:t>となっている。</a:t>
            </a:r>
            <a:endParaRPr lang="ja-JP" altLang="en-US" sz="1600" dirty="0">
              <a:latin typeface="Meiryo UI" panose="020B0604030504040204" pitchFamily="50" charset="-128"/>
              <a:ea typeface="Meiryo UI" panose="020B0604030504040204" pitchFamily="50" charset="-128"/>
            </a:endParaRPr>
          </a:p>
        </p:txBody>
      </p:sp>
      <p:sp>
        <p:nvSpPr>
          <p:cNvPr id="5" name="正方形/長方形 4"/>
          <p:cNvSpPr/>
          <p:nvPr/>
        </p:nvSpPr>
        <p:spPr>
          <a:xfrm>
            <a:off x="412124" y="4461550"/>
            <a:ext cx="11191740" cy="203132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dirty="0" smtClean="0">
                <a:latin typeface="Meiryo UI" panose="020B0604030504040204" pitchFamily="50" charset="-128"/>
                <a:ea typeface="Meiryo UI" panose="020B0604030504040204" pitchFamily="50" charset="-128"/>
              </a:rPr>
              <a:t>　工業</a:t>
            </a:r>
            <a:r>
              <a:rPr lang="ja-JP" altLang="en-US" dirty="0">
                <a:latin typeface="Meiryo UI" panose="020B0604030504040204" pitchFamily="50" charset="-128"/>
                <a:ea typeface="Meiryo UI" panose="020B0604030504040204" pitchFamily="50" charset="-128"/>
              </a:rPr>
              <a:t>の見方・考え方を</a:t>
            </a:r>
            <a:r>
              <a:rPr lang="ja-JP" altLang="en-US" dirty="0" smtClean="0">
                <a:latin typeface="Meiryo UI" panose="020B0604030504040204" pitchFamily="50" charset="-128"/>
                <a:ea typeface="Meiryo UI" panose="020B0604030504040204" pitchFamily="50" charset="-128"/>
              </a:rPr>
              <a:t>働かせ、実践的</a:t>
            </a:r>
            <a:r>
              <a:rPr lang="ja-JP" altLang="en-US" dirty="0">
                <a:latin typeface="Meiryo UI" panose="020B0604030504040204" pitchFamily="50" charset="-128"/>
                <a:ea typeface="Meiryo UI" panose="020B0604030504040204" pitchFamily="50" charset="-128"/>
              </a:rPr>
              <a:t>・体験的な学習活動を行うことなどを</a:t>
            </a:r>
            <a:r>
              <a:rPr lang="ja-JP" altLang="en-US" dirty="0" smtClean="0">
                <a:latin typeface="Meiryo UI" panose="020B0604030504040204" pitchFamily="50" charset="-128"/>
                <a:ea typeface="Meiryo UI" panose="020B0604030504040204" pitchFamily="50" charset="-128"/>
              </a:rPr>
              <a:t>通して、ものづくり</a:t>
            </a:r>
            <a:r>
              <a:rPr lang="ja-JP" altLang="en-US" dirty="0">
                <a:latin typeface="Meiryo UI" panose="020B0604030504040204" pitchFamily="50" charset="-128"/>
                <a:ea typeface="Meiryo UI" panose="020B0604030504040204" pitchFamily="50" charset="-128"/>
              </a:rPr>
              <a:t>を</a:t>
            </a:r>
            <a:r>
              <a:rPr lang="ja-JP" altLang="en-US" dirty="0" smtClean="0">
                <a:latin typeface="Meiryo UI" panose="020B0604030504040204" pitchFamily="50" charset="-128"/>
                <a:ea typeface="Meiryo UI" panose="020B0604030504040204" pitchFamily="50" charset="-128"/>
              </a:rPr>
              <a:t>通じ、</a:t>
            </a:r>
            <a:r>
              <a:rPr lang="ja-JP" altLang="en-US" b="1" dirty="0" smtClean="0">
                <a:latin typeface="Meiryo UI" panose="020B0604030504040204" pitchFamily="50" charset="-128"/>
                <a:ea typeface="Meiryo UI" panose="020B0604030504040204" pitchFamily="50" charset="-128"/>
              </a:rPr>
              <a:t>地域</a:t>
            </a:r>
            <a:r>
              <a:rPr lang="ja-JP" altLang="en-US" b="1" dirty="0">
                <a:latin typeface="Meiryo UI" panose="020B0604030504040204" pitchFamily="50" charset="-128"/>
                <a:ea typeface="Meiryo UI" panose="020B0604030504040204" pitchFamily="50" charset="-128"/>
              </a:rPr>
              <a:t>や社会の健全で持続的な発展を担う職業人として必要な</a:t>
            </a:r>
            <a:r>
              <a:rPr lang="ja-JP" altLang="en-US" b="1" dirty="0" smtClean="0">
                <a:latin typeface="Meiryo UI" panose="020B0604030504040204" pitchFamily="50" charset="-128"/>
                <a:ea typeface="Meiryo UI" panose="020B0604030504040204" pitchFamily="50" charset="-128"/>
              </a:rPr>
              <a:t>資質</a:t>
            </a:r>
            <a:r>
              <a:rPr lang="ja-JP" altLang="en-US" b="1" dirty="0">
                <a:latin typeface="Meiryo UI" panose="020B0604030504040204" pitchFamily="50" charset="-128"/>
                <a:ea typeface="Meiryo UI" panose="020B0604030504040204" pitchFamily="50" charset="-128"/>
              </a:rPr>
              <a:t>・能力を次のとおり育成</a:t>
            </a:r>
            <a:r>
              <a:rPr lang="ja-JP" altLang="en-US" dirty="0">
                <a:latin typeface="Meiryo UI" panose="020B0604030504040204" pitchFamily="50" charset="-128"/>
                <a:ea typeface="Meiryo UI" panose="020B0604030504040204" pitchFamily="50" charset="-128"/>
              </a:rPr>
              <a:t>すること</a:t>
            </a:r>
            <a:r>
              <a:rPr lang="ja-JP" altLang="en-US" dirty="0" smtClean="0">
                <a:latin typeface="Meiryo UI" panose="020B0604030504040204" pitchFamily="50" charset="-128"/>
                <a:ea typeface="Meiryo UI" panose="020B0604030504040204" pitchFamily="50" charset="-128"/>
              </a:rPr>
              <a:t>をめざす。</a:t>
            </a:r>
            <a:endParaRPr lang="en-US" altLang="ja-JP" dirty="0" smtClean="0">
              <a:latin typeface="Meiryo UI" panose="020B0604030504040204" pitchFamily="50" charset="-128"/>
              <a:ea typeface="Meiryo UI" panose="020B0604030504040204" pitchFamily="50" charset="-128"/>
            </a:endParaRPr>
          </a:p>
          <a:p>
            <a:endParaRPr lang="ja-JP" altLang="en-US"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）工業の各分野について</a:t>
            </a:r>
            <a:r>
              <a:rPr lang="ja-JP" altLang="en-US" u="sng" dirty="0">
                <a:latin typeface="Meiryo UI" panose="020B0604030504040204" pitchFamily="50" charset="-128"/>
                <a:ea typeface="Meiryo UI" panose="020B0604030504040204" pitchFamily="50" charset="-128"/>
              </a:rPr>
              <a:t>体系的・系統的に理解</a:t>
            </a:r>
            <a:r>
              <a:rPr lang="ja-JP" altLang="en-US" dirty="0">
                <a:latin typeface="Meiryo UI" panose="020B0604030504040204" pitchFamily="50" charset="-128"/>
                <a:ea typeface="Meiryo UI" panose="020B0604030504040204" pitchFamily="50" charset="-128"/>
              </a:rPr>
              <a:t>するととも</a:t>
            </a:r>
            <a:r>
              <a:rPr lang="ja-JP" altLang="en-US" dirty="0" smtClean="0">
                <a:latin typeface="Meiryo UI" panose="020B0604030504040204" pitchFamily="50" charset="-128"/>
                <a:ea typeface="Meiryo UI" panose="020B0604030504040204" pitchFamily="50" charset="-128"/>
              </a:rPr>
              <a:t>に、</a:t>
            </a:r>
            <a:r>
              <a:rPr lang="ja-JP" altLang="en-US" u="sng" dirty="0" smtClean="0">
                <a:latin typeface="Meiryo UI" panose="020B0604030504040204" pitchFamily="50" charset="-128"/>
                <a:ea typeface="Meiryo UI" panose="020B0604030504040204" pitchFamily="50" charset="-128"/>
              </a:rPr>
              <a:t>関連</a:t>
            </a:r>
            <a:r>
              <a:rPr lang="ja-JP" altLang="en-US" u="sng" dirty="0">
                <a:latin typeface="Meiryo UI" panose="020B0604030504040204" pitchFamily="50" charset="-128"/>
                <a:ea typeface="Meiryo UI" panose="020B0604030504040204" pitchFamily="50" charset="-128"/>
              </a:rPr>
              <a:t>する技術を</a:t>
            </a:r>
            <a:r>
              <a:rPr lang="ja-JP" altLang="en-US" u="sng" dirty="0" smtClean="0">
                <a:latin typeface="Meiryo UI" panose="020B0604030504040204" pitchFamily="50" charset="-128"/>
                <a:ea typeface="Meiryo UI" panose="020B0604030504040204" pitchFamily="50" charset="-128"/>
              </a:rPr>
              <a:t>身に</a:t>
            </a:r>
            <a:r>
              <a:rPr lang="ja-JP" altLang="en-US" u="sng" dirty="0">
                <a:latin typeface="Meiryo UI" panose="020B0604030504040204" pitchFamily="50" charset="-128"/>
                <a:ea typeface="Meiryo UI" panose="020B0604030504040204" pitchFamily="50" charset="-128"/>
              </a:rPr>
              <a:t>付ける</a:t>
            </a:r>
            <a:r>
              <a:rPr lang="ja-JP" altLang="en-US" dirty="0">
                <a:latin typeface="Meiryo UI" panose="020B0604030504040204" pitchFamily="50" charset="-128"/>
                <a:ea typeface="Meiryo UI" panose="020B0604030504040204" pitchFamily="50" charset="-128"/>
              </a:rPr>
              <a:t>ようにする。</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a:t>
            </a:r>
            <a:r>
              <a:rPr lang="ja-JP" altLang="en-US" dirty="0">
                <a:latin typeface="Meiryo UI" panose="020B0604030504040204" pitchFamily="50" charset="-128"/>
                <a:ea typeface="Meiryo UI" panose="020B0604030504040204" pitchFamily="50" charset="-128"/>
              </a:rPr>
              <a:t>）工業に関する</a:t>
            </a:r>
            <a:r>
              <a:rPr lang="ja-JP" altLang="en-US" u="sng" dirty="0">
                <a:latin typeface="Meiryo UI" panose="020B0604030504040204" pitchFamily="50" charset="-128"/>
                <a:ea typeface="Meiryo UI" panose="020B0604030504040204" pitchFamily="50" charset="-128"/>
              </a:rPr>
              <a:t>課題を発見</a:t>
            </a:r>
            <a:r>
              <a:rPr lang="ja-JP" altLang="en-US" dirty="0" smtClean="0">
                <a:latin typeface="Meiryo UI" panose="020B0604030504040204" pitchFamily="50" charset="-128"/>
                <a:ea typeface="Meiryo UI" panose="020B0604030504040204" pitchFamily="50" charset="-128"/>
              </a:rPr>
              <a:t>し、職業人</a:t>
            </a:r>
            <a:r>
              <a:rPr lang="ja-JP" altLang="en-US" dirty="0">
                <a:latin typeface="Meiryo UI" panose="020B0604030504040204" pitchFamily="50" charset="-128"/>
                <a:ea typeface="Meiryo UI" panose="020B0604030504040204" pitchFamily="50" charset="-128"/>
              </a:rPr>
              <a:t>に求められる倫理観を踏まえ</a:t>
            </a:r>
            <a:r>
              <a:rPr lang="ja-JP" altLang="en-US" u="sng" dirty="0">
                <a:latin typeface="Meiryo UI" panose="020B0604030504040204" pitchFamily="50" charset="-128"/>
                <a:ea typeface="Meiryo UI" panose="020B0604030504040204" pitchFamily="50" charset="-128"/>
              </a:rPr>
              <a:t>合理的かつ</a:t>
            </a:r>
            <a:r>
              <a:rPr lang="ja-JP" altLang="en-US" u="sng" dirty="0" smtClean="0">
                <a:latin typeface="Meiryo UI" panose="020B0604030504040204" pitchFamily="50" charset="-128"/>
                <a:ea typeface="Meiryo UI" panose="020B0604030504040204" pitchFamily="50" charset="-128"/>
              </a:rPr>
              <a:t>創造的</a:t>
            </a:r>
            <a:r>
              <a:rPr lang="ja-JP" altLang="en-US" u="sng" dirty="0">
                <a:latin typeface="Meiryo UI" panose="020B0604030504040204" pitchFamily="50" charset="-128"/>
                <a:ea typeface="Meiryo UI" panose="020B0604030504040204" pitchFamily="50" charset="-128"/>
              </a:rPr>
              <a:t>に解決する力</a:t>
            </a:r>
            <a:r>
              <a:rPr lang="ja-JP" altLang="en-US" dirty="0">
                <a:latin typeface="Meiryo UI" panose="020B0604030504040204" pitchFamily="50" charset="-128"/>
                <a:ea typeface="Meiryo UI" panose="020B0604030504040204" pitchFamily="50" charset="-128"/>
              </a:rPr>
              <a:t>を養う。</a:t>
            </a:r>
          </a:p>
          <a:p>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3</a:t>
            </a:r>
            <a:r>
              <a:rPr lang="ja-JP" altLang="en-US" dirty="0">
                <a:latin typeface="Meiryo UI" panose="020B0604030504040204" pitchFamily="50" charset="-128"/>
                <a:ea typeface="Meiryo UI" panose="020B0604030504040204" pitchFamily="50" charset="-128"/>
              </a:rPr>
              <a:t>）職業人として必要な豊かな人間性を</a:t>
            </a:r>
            <a:r>
              <a:rPr lang="ja-JP" altLang="en-US" dirty="0" smtClean="0">
                <a:latin typeface="Meiryo UI" panose="020B0604030504040204" pitchFamily="50" charset="-128"/>
                <a:ea typeface="Meiryo UI" panose="020B0604030504040204" pitchFamily="50" charset="-128"/>
              </a:rPr>
              <a:t>育み、より</a:t>
            </a:r>
            <a:r>
              <a:rPr lang="ja-JP" altLang="en-US" dirty="0">
                <a:latin typeface="Meiryo UI" panose="020B0604030504040204" pitchFamily="50" charset="-128"/>
                <a:ea typeface="Meiryo UI" panose="020B0604030504040204" pitchFamily="50" charset="-128"/>
              </a:rPr>
              <a:t>よい社会の構築を目指して</a:t>
            </a:r>
            <a:r>
              <a:rPr lang="ja-JP" altLang="en-US" dirty="0" smtClean="0">
                <a:latin typeface="Meiryo UI" panose="020B0604030504040204" pitchFamily="50" charset="-128"/>
                <a:ea typeface="Meiryo UI" panose="020B0604030504040204" pitchFamily="50" charset="-128"/>
              </a:rPr>
              <a:t>自ら学び、</a:t>
            </a:r>
            <a:r>
              <a:rPr lang="ja-JP" altLang="en-US" u="sng" dirty="0" smtClean="0">
                <a:latin typeface="Meiryo UI" panose="020B0604030504040204" pitchFamily="50" charset="-128"/>
                <a:ea typeface="Meiryo UI" panose="020B0604030504040204" pitchFamily="50" charset="-128"/>
              </a:rPr>
              <a:t>工業</a:t>
            </a:r>
            <a:r>
              <a:rPr lang="ja-JP" altLang="en-US" u="sng" dirty="0">
                <a:latin typeface="Meiryo UI" panose="020B0604030504040204" pitchFamily="50" charset="-128"/>
                <a:ea typeface="Meiryo UI" panose="020B0604030504040204" pitchFamily="50" charset="-128"/>
              </a:rPr>
              <a:t>の発展に主体的</a:t>
            </a:r>
            <a:r>
              <a:rPr lang="ja-JP" altLang="en-US" u="sng" dirty="0" smtClean="0">
                <a:latin typeface="Meiryo UI" panose="020B0604030504040204" pitchFamily="50" charset="-128"/>
                <a:ea typeface="Meiryo UI" panose="020B0604030504040204" pitchFamily="50" charset="-128"/>
              </a:rPr>
              <a:t>かつ</a:t>
            </a:r>
            <a:r>
              <a:rPr lang="en-US" altLang="ja-JP" u="sng" dirty="0" smtClean="0">
                <a:latin typeface="Meiryo UI" panose="020B0604030504040204" pitchFamily="50" charset="-128"/>
                <a:ea typeface="Meiryo UI" panose="020B0604030504040204" pitchFamily="50" charset="-128"/>
              </a:rPr>
              <a:t/>
            </a:r>
            <a:br>
              <a:rPr lang="en-US" altLang="ja-JP" u="sng" dirty="0" smtClean="0">
                <a:latin typeface="Meiryo UI" panose="020B0604030504040204" pitchFamily="50" charset="-128"/>
                <a:ea typeface="Meiryo UI" panose="020B0604030504040204" pitchFamily="50" charset="-128"/>
              </a:rPr>
            </a:br>
            <a:r>
              <a:rPr lang="ja-JP" altLang="en-US" dirty="0" smtClean="0">
                <a:latin typeface="Meiryo UI" panose="020B0604030504040204" pitchFamily="50" charset="-128"/>
                <a:ea typeface="Meiryo UI" panose="020B0604030504040204" pitchFamily="50" charset="-128"/>
              </a:rPr>
              <a:t>　　　　</a:t>
            </a:r>
            <a:r>
              <a:rPr lang="ja-JP" altLang="en-US" u="sng" dirty="0" smtClean="0">
                <a:latin typeface="Meiryo UI" panose="020B0604030504040204" pitchFamily="50" charset="-128"/>
                <a:ea typeface="Meiryo UI" panose="020B0604030504040204" pitchFamily="50" charset="-128"/>
              </a:rPr>
              <a:t>協働的</a:t>
            </a:r>
            <a:r>
              <a:rPr lang="ja-JP" altLang="en-US" u="sng" dirty="0">
                <a:latin typeface="Meiryo UI" panose="020B0604030504040204" pitchFamily="50" charset="-128"/>
                <a:ea typeface="Meiryo UI" panose="020B0604030504040204" pitchFamily="50" charset="-128"/>
              </a:rPr>
              <a:t>に取り組む態度を養う</a:t>
            </a:r>
            <a:r>
              <a:rPr lang="ja-JP" altLang="en-US" dirty="0">
                <a:latin typeface="Meiryo UI" panose="020B0604030504040204" pitchFamily="50" charset="-128"/>
                <a:ea typeface="Meiryo UI" panose="020B0604030504040204" pitchFamily="50" charset="-128"/>
              </a:rPr>
              <a:t>。</a:t>
            </a:r>
          </a:p>
        </p:txBody>
      </p:sp>
      <p:sp>
        <p:nvSpPr>
          <p:cNvPr id="6" name="テキスト ボックス 5"/>
          <p:cNvSpPr txBox="1"/>
          <p:nvPr/>
        </p:nvSpPr>
        <p:spPr>
          <a:xfrm>
            <a:off x="412124" y="4054033"/>
            <a:ext cx="3877985" cy="369332"/>
          </a:xfrm>
          <a:prstGeom prst="rect">
            <a:avLst/>
          </a:prstGeom>
        </p:spPr>
        <p:style>
          <a:lnRef idx="1">
            <a:schemeClr val="accent3"/>
          </a:lnRef>
          <a:fillRef idx="2">
            <a:schemeClr val="accent3"/>
          </a:fillRef>
          <a:effectRef idx="1">
            <a:schemeClr val="accent3"/>
          </a:effectRef>
          <a:fontRef idx="minor">
            <a:schemeClr val="dk1"/>
          </a:fontRef>
        </p:style>
        <p:txBody>
          <a:bodyPr wrap="none" rtlCol="0">
            <a:spAutoFit/>
          </a:bodyPr>
          <a:lstStyle/>
          <a:p>
            <a:r>
              <a:rPr lang="ja-JP" altLang="en-US" b="1" dirty="0">
                <a:latin typeface="Meiryo UI" panose="020B0604030504040204" pitchFamily="50" charset="-128"/>
                <a:ea typeface="Meiryo UI" panose="020B0604030504040204" pitchFamily="50" charset="-128"/>
              </a:rPr>
              <a:t>高等学校学習指導要領</a:t>
            </a:r>
            <a:r>
              <a:rPr kumimoji="1" lang="ja-JP" altLang="en-US" b="1" dirty="0" smtClean="0">
                <a:latin typeface="Meiryo UI" panose="020B0604030504040204" pitchFamily="50" charset="-128"/>
                <a:ea typeface="Meiryo UI" panose="020B0604030504040204" pitchFamily="50" charset="-128"/>
              </a:rPr>
              <a:t>工業科の目標</a:t>
            </a:r>
            <a:endParaRPr kumimoji="1" lang="ja-JP" altLang="en-US" b="1" dirty="0">
              <a:latin typeface="Meiryo UI" panose="020B0604030504040204" pitchFamily="50" charset="-128"/>
              <a:ea typeface="Meiryo UI" panose="020B0604030504040204" pitchFamily="50" charset="-128"/>
            </a:endParaRPr>
          </a:p>
        </p:txBody>
      </p:sp>
      <p:sp>
        <p:nvSpPr>
          <p:cNvPr id="9" name="正方形/長方形 8"/>
          <p:cNvSpPr/>
          <p:nvPr/>
        </p:nvSpPr>
        <p:spPr>
          <a:xfrm>
            <a:off x="412124" y="2677867"/>
            <a:ext cx="11191740" cy="1077218"/>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dirty="0" smtClean="0">
                <a:latin typeface="Meiryo UI" panose="020B0604030504040204" pitchFamily="50" charset="-128"/>
                <a:ea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rPr>
              <a:t>工業科においては</a:t>
            </a:r>
            <a:r>
              <a:rPr lang="ja-JP" altLang="en-US" sz="1600" dirty="0" smtClean="0">
                <a:latin typeface="Meiryo UI" panose="020B0604030504040204" pitchFamily="50" charset="-128"/>
                <a:ea typeface="Meiryo UI" panose="020B0604030504040204" pitchFamily="50" charset="-128"/>
              </a:rPr>
              <a:t>、これまでも関連する職業に従事する上で必要な資質・能力を育み、</a:t>
            </a:r>
            <a:r>
              <a:rPr lang="ja-JP" altLang="en-US" sz="1600" b="1" dirty="0" smtClean="0">
                <a:latin typeface="Meiryo UI" panose="020B0604030504040204" pitchFamily="50" charset="-128"/>
                <a:ea typeface="Meiryo UI" panose="020B0604030504040204" pitchFamily="50" charset="-128"/>
              </a:rPr>
              <a:t>社会や産業を支える人材を育成</a:t>
            </a:r>
            <a:r>
              <a:rPr lang="ja-JP" altLang="en-US" sz="1600" dirty="0" smtClean="0">
                <a:latin typeface="Meiryo UI" panose="020B0604030504040204" pitchFamily="50" charset="-128"/>
                <a:ea typeface="Meiryo UI" panose="020B0604030504040204" pitchFamily="50" charset="-128"/>
              </a:rPr>
              <a:t>してきた。</a:t>
            </a:r>
            <a:r>
              <a:rPr lang="ja-JP" altLang="en-US" sz="1600" b="1" dirty="0" smtClean="0">
                <a:latin typeface="Meiryo UI" panose="020B0604030504040204" pitchFamily="50" charset="-128"/>
                <a:ea typeface="Meiryo UI" panose="020B0604030504040204" pitchFamily="50" charset="-128"/>
              </a:rPr>
              <a:t>今回の改訂では</a:t>
            </a:r>
            <a:r>
              <a:rPr lang="ja-JP" altLang="en-US" sz="1600" dirty="0" smtClean="0">
                <a:latin typeface="Meiryo UI" panose="020B0604030504040204" pitchFamily="50" charset="-128"/>
                <a:ea typeface="Meiryo UI" panose="020B0604030504040204" pitchFamily="50" charset="-128"/>
              </a:rPr>
              <a:t>、こうしたことを踏まえ、</a:t>
            </a:r>
            <a:r>
              <a:rPr lang="ja-JP" altLang="en-US" sz="1600" u="sng" dirty="0" smtClean="0">
                <a:latin typeface="Meiryo UI" panose="020B0604030504040204" pitchFamily="50" charset="-128"/>
                <a:ea typeface="Meiryo UI" panose="020B0604030504040204" pitchFamily="50" charset="-128"/>
              </a:rPr>
              <a:t>技術の高度化、安全・安心な社会の構築、環境保全やエネルギーの有効な活用、情報技術の発展、地域や社会の健全で持続的な発展及び産業の国際的な展開</a:t>
            </a:r>
            <a:r>
              <a:rPr lang="ja-JP" altLang="en-US" sz="1600" dirty="0" smtClean="0">
                <a:latin typeface="Meiryo UI" panose="020B0604030504040204" pitchFamily="50" charset="-128"/>
                <a:ea typeface="Meiryo UI" panose="020B0604030504040204" pitchFamily="50" charset="-128"/>
              </a:rPr>
              <a:t>など、</a:t>
            </a:r>
            <a:r>
              <a:rPr lang="ja-JP" altLang="en-US" sz="1600" b="1" dirty="0" smtClean="0">
                <a:latin typeface="Meiryo UI" panose="020B0604030504040204" pitchFamily="50" charset="-128"/>
                <a:ea typeface="Meiryo UI" panose="020B0604030504040204" pitchFamily="50" charset="-128"/>
              </a:rPr>
              <a:t>産業社会を取り巻く状況が大きく変化</a:t>
            </a:r>
            <a:r>
              <a:rPr lang="ja-JP" altLang="en-US" sz="1600" dirty="0" smtClean="0">
                <a:latin typeface="Meiryo UI" panose="020B0604030504040204" pitchFamily="50" charset="-128"/>
                <a:ea typeface="Meiryo UI" panose="020B0604030504040204" pitchFamily="50" charset="-128"/>
              </a:rPr>
              <a:t>する中にあって、必要とされる専門的な知識、技術などが変化するとともに、高度化してきていることから、</a:t>
            </a:r>
            <a:r>
              <a:rPr lang="ja-JP" altLang="en-US" sz="1600" b="1" dirty="0" smtClean="0">
                <a:latin typeface="Meiryo UI" panose="020B0604030504040204" pitchFamily="50" charset="-128"/>
                <a:ea typeface="Meiryo UI" panose="020B0604030504040204" pitchFamily="50" charset="-128"/>
              </a:rPr>
              <a:t>今日的な課題に対応できる資質・能力が求められている</a:t>
            </a:r>
            <a:r>
              <a:rPr lang="ja-JP" altLang="en-US" sz="1600" dirty="0" smtClean="0">
                <a:latin typeface="Meiryo UI" panose="020B0604030504040204" pitchFamily="50" charset="-128"/>
                <a:ea typeface="Meiryo UI" panose="020B0604030504040204" pitchFamily="50" charset="-128"/>
              </a:rPr>
              <a:t>。</a:t>
            </a:r>
            <a:endParaRPr lang="ja-JP" altLang="en-US" sz="1600" dirty="0">
              <a:latin typeface="Meiryo UI" panose="020B0604030504040204" pitchFamily="50" charset="-128"/>
              <a:ea typeface="Meiryo UI" panose="020B0604030504040204" pitchFamily="50" charset="-128"/>
            </a:endParaRPr>
          </a:p>
        </p:txBody>
      </p:sp>
      <p:sp>
        <p:nvSpPr>
          <p:cNvPr id="10" name="下矢印 9"/>
          <p:cNvSpPr/>
          <p:nvPr/>
        </p:nvSpPr>
        <p:spPr>
          <a:xfrm>
            <a:off x="4836017" y="3782312"/>
            <a:ext cx="708338" cy="31067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3" name="テキスト ボックス 2"/>
          <p:cNvSpPr txBox="1"/>
          <p:nvPr/>
        </p:nvSpPr>
        <p:spPr>
          <a:xfrm>
            <a:off x="11004997" y="97839"/>
            <a:ext cx="888642" cy="369332"/>
          </a:xfrm>
          <a:prstGeom prst="rect">
            <a:avLst/>
          </a:prstGeom>
          <a:noFill/>
        </p:spPr>
        <p:txBody>
          <a:bodyPr wrap="square" rtlCol="0">
            <a:spAutoFit/>
          </a:bodyPr>
          <a:lstStyle/>
          <a:p>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参考</a:t>
            </a:r>
            <a:r>
              <a:rPr lang="en-US" altLang="ja-JP" dirty="0">
                <a:latin typeface="Meiryo UI" panose="020B0604030504040204" pitchFamily="50" charset="-128"/>
                <a:ea typeface="Meiryo UI" panose="020B0604030504040204" pitchFamily="50" charset="-128"/>
              </a:rPr>
              <a:t>】</a:t>
            </a:r>
            <a:endParaRPr kumimoji="1" lang="ja-JP" altLang="en-US" dirty="0">
              <a:latin typeface="Meiryo UI" panose="020B0604030504040204" pitchFamily="50" charset="-128"/>
              <a:ea typeface="Meiryo UI" panose="020B0604030504040204" pitchFamily="50" charset="-128"/>
            </a:endParaRPr>
          </a:p>
        </p:txBody>
      </p:sp>
      <p:sp>
        <p:nvSpPr>
          <p:cNvPr id="11" name="正方形/長方形 10"/>
          <p:cNvSpPr/>
          <p:nvPr/>
        </p:nvSpPr>
        <p:spPr>
          <a:xfrm>
            <a:off x="412123" y="916548"/>
            <a:ext cx="11191741" cy="584775"/>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r>
              <a:rPr lang="ja-JP" altLang="en-US" sz="1600" dirty="0" smtClean="0">
                <a:latin typeface="Meiryo UI" panose="020B0604030504040204" pitchFamily="50" charset="-128"/>
                <a:ea typeface="Meiryo UI" panose="020B0604030504040204" pitchFamily="50" charset="-128"/>
              </a:rPr>
              <a:t>文部科学省では、平成</a:t>
            </a:r>
            <a:r>
              <a:rPr lang="en-US" altLang="ja-JP" sz="1600" dirty="0" smtClean="0">
                <a:latin typeface="Meiryo UI" panose="020B0604030504040204" pitchFamily="50" charset="-128"/>
                <a:ea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rPr>
              <a:t>3</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30</a:t>
            </a:r>
            <a:r>
              <a:rPr lang="ja-JP" altLang="en-US" sz="1600" dirty="0" smtClean="0">
                <a:latin typeface="Meiryo UI" panose="020B0604030504040204" pitchFamily="50" charset="-128"/>
                <a:ea typeface="Meiryo UI" panose="020B0604030504040204" pitchFamily="50" charset="-128"/>
              </a:rPr>
              <a:t>日に学校教育法施行規則の一部改正と高等学校学習指導要領の</a:t>
            </a:r>
            <a:r>
              <a:rPr lang="ja-JP" altLang="en-US" sz="1600" dirty="0">
                <a:latin typeface="Meiryo UI" panose="020B0604030504040204" pitchFamily="50" charset="-128"/>
                <a:ea typeface="Meiryo UI" panose="020B0604030504040204" pitchFamily="50" charset="-128"/>
              </a:rPr>
              <a:t>改訂</a:t>
            </a:r>
            <a:r>
              <a:rPr lang="ja-JP" altLang="en-US" sz="1600" dirty="0" smtClean="0">
                <a:latin typeface="Meiryo UI" panose="020B0604030504040204" pitchFamily="50" charset="-128"/>
                <a:ea typeface="Meiryo UI" panose="020B0604030504040204" pitchFamily="50" charset="-128"/>
              </a:rPr>
              <a:t>を行った。</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rPr>
              <a:t>新高等学校学習指導要領等は令和</a:t>
            </a:r>
            <a:r>
              <a:rPr lang="en-US" altLang="ja-JP" sz="1600" b="1" dirty="0" smtClean="0">
                <a:latin typeface="Meiryo UI" panose="020B0604030504040204" pitchFamily="50" charset="-128"/>
                <a:ea typeface="Meiryo UI" panose="020B0604030504040204" pitchFamily="50" charset="-128"/>
              </a:rPr>
              <a:t>4</a:t>
            </a:r>
            <a:r>
              <a:rPr lang="ja-JP" altLang="en-US" sz="1600" b="1" dirty="0" smtClean="0">
                <a:latin typeface="Meiryo UI" panose="020B0604030504040204" pitchFamily="50" charset="-128"/>
                <a:ea typeface="Meiryo UI" panose="020B0604030504040204" pitchFamily="50" charset="-128"/>
              </a:rPr>
              <a:t>年度から年次進行で実施</a:t>
            </a:r>
            <a:r>
              <a:rPr lang="ja-JP" altLang="en-US" sz="1600" dirty="0" smtClean="0">
                <a:latin typeface="Meiryo UI" panose="020B0604030504040204" pitchFamily="50" charset="-128"/>
                <a:ea typeface="Meiryo UI" panose="020B0604030504040204" pitchFamily="50" charset="-128"/>
              </a:rPr>
              <a:t>することとしている。</a:t>
            </a:r>
            <a:r>
              <a:rPr lang="ja-JP" altLang="en-US" sz="1200" dirty="0" smtClean="0">
                <a:latin typeface="Meiryo UI" panose="020B0604030504040204" pitchFamily="50" charset="-128"/>
                <a:ea typeface="Meiryo UI" panose="020B0604030504040204" pitchFamily="50" charset="-128"/>
              </a:rPr>
              <a:t>（</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一部を平成</a:t>
            </a:r>
            <a:r>
              <a:rPr lang="en-US" altLang="ja-JP" sz="1200" dirty="0" smtClean="0">
                <a:latin typeface="Meiryo UI" panose="020B0604030504040204" pitchFamily="50" charset="-128"/>
                <a:ea typeface="Meiryo UI" panose="020B0604030504040204" pitchFamily="50" charset="-128"/>
              </a:rPr>
              <a:t>31</a:t>
            </a:r>
            <a:r>
              <a:rPr lang="ja-JP" altLang="en-US" sz="1200" dirty="0" smtClean="0">
                <a:latin typeface="Meiryo UI" panose="020B0604030504040204" pitchFamily="50" charset="-128"/>
                <a:ea typeface="Meiryo UI" panose="020B0604030504040204" pitchFamily="50" charset="-128"/>
              </a:rPr>
              <a:t>年度から先行実施）</a:t>
            </a:r>
            <a:endParaRPr lang="ja-JP" altLang="en-US" sz="1600" dirty="0">
              <a:latin typeface="Meiryo UI" panose="020B0604030504040204" pitchFamily="50" charset="-128"/>
              <a:ea typeface="Meiryo UI" panose="020B0604030504040204" pitchFamily="50" charset="-128"/>
            </a:endParaRPr>
          </a:p>
        </p:txBody>
      </p:sp>
      <p:sp>
        <p:nvSpPr>
          <p:cNvPr id="12" name="スライド番号プレースホルダー 1"/>
          <p:cNvSpPr>
            <a:spLocks noGrp="1"/>
          </p:cNvSpPr>
          <p:nvPr>
            <p:ph type="sldNum" sz="quarter" idx="12"/>
          </p:nvPr>
        </p:nvSpPr>
        <p:spPr>
          <a:xfrm>
            <a:off x="9664789" y="6492875"/>
            <a:ext cx="2228850" cy="365125"/>
          </a:xfrm>
        </p:spPr>
        <p:txBody>
          <a:bodyPr/>
          <a:lstStyle/>
          <a:p>
            <a:fld id="{20607042-D53A-4E69-917E-B6250902E102}" type="slidenum">
              <a:rPr kumimoji="1" lang="ja-JP" altLang="en-US" smtClean="0"/>
              <a:t>22</a:t>
            </a:fld>
            <a:endParaRPr kumimoji="1" lang="ja-JP" altLang="en-US" dirty="0"/>
          </a:p>
        </p:txBody>
      </p:sp>
    </p:spTree>
    <p:extLst>
      <p:ext uri="{BB962C8B-B14F-4D97-AF65-F5344CB8AC3E}">
        <p14:creationId xmlns:p14="http://schemas.microsoft.com/office/powerpoint/2010/main" val="3504132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1696792" y="668897"/>
            <a:ext cx="3831462" cy="400110"/>
          </a:xfrm>
          <a:prstGeom prst="rect">
            <a:avLst/>
          </a:prstGeom>
          <a:noFill/>
        </p:spPr>
        <p:txBody>
          <a:bodyPr wrap="square" rtlCol="0">
            <a:spAutoFit/>
          </a:bodyPr>
          <a:lstStyle/>
          <a:p>
            <a:r>
              <a:rPr lang="ja-JP" altLang="en-US" sz="2000" b="1" dirty="0">
                <a:latin typeface="Meiryo UI" panose="020B0604030504040204" pitchFamily="50" charset="-128"/>
                <a:ea typeface="Meiryo UI" panose="020B0604030504040204" pitchFamily="50" charset="-128"/>
              </a:rPr>
              <a:t>〇　部会スケジュール</a:t>
            </a:r>
          </a:p>
        </p:txBody>
      </p:sp>
      <p:cxnSp>
        <p:nvCxnSpPr>
          <p:cNvPr id="11" name="直線コネクタ 10"/>
          <p:cNvCxnSpPr/>
          <p:nvPr/>
        </p:nvCxnSpPr>
        <p:spPr>
          <a:xfrm flipV="1">
            <a:off x="1606636" y="528033"/>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7" name="正方形/長方形 6"/>
          <p:cNvSpPr/>
          <p:nvPr/>
        </p:nvSpPr>
        <p:spPr>
          <a:xfrm>
            <a:off x="1566138" y="131440"/>
            <a:ext cx="2690160" cy="400110"/>
          </a:xfrm>
          <a:prstGeom prst="rect">
            <a:avLst/>
          </a:prstGeom>
        </p:spPr>
        <p:txBody>
          <a:bodyPr wrap="none">
            <a:spAutoFit/>
          </a:bodyPr>
          <a:lstStyle/>
          <a:p>
            <a:pPr>
              <a:defRPr/>
            </a:pPr>
            <a:r>
              <a:rPr lang="ja-JP" altLang="en-US" sz="2000" b="1" dirty="0">
                <a:latin typeface="Meiryo UI" panose="020B0604030504040204" pitchFamily="50" charset="-128"/>
                <a:ea typeface="Meiryo UI" panose="020B0604030504040204" pitchFamily="50" charset="-128"/>
              </a:rPr>
              <a:t>１　これからの審議予定</a:t>
            </a:r>
          </a:p>
        </p:txBody>
      </p:sp>
      <p:graphicFrame>
        <p:nvGraphicFramePr>
          <p:cNvPr id="2" name="表 1"/>
          <p:cNvGraphicFramePr>
            <a:graphicFrameLocks noGrp="1"/>
          </p:cNvGraphicFramePr>
          <p:nvPr>
            <p:extLst>
              <p:ext uri="{D42A27DB-BD31-4B8C-83A1-F6EECF244321}">
                <p14:modId xmlns:p14="http://schemas.microsoft.com/office/powerpoint/2010/main" val="1842212773"/>
              </p:ext>
            </p:extLst>
          </p:nvPr>
        </p:nvGraphicFramePr>
        <p:xfrm>
          <a:off x="1744887" y="3065903"/>
          <a:ext cx="9608913" cy="2519680"/>
        </p:xfrm>
        <a:graphic>
          <a:graphicData uri="http://schemas.openxmlformats.org/drawingml/2006/table">
            <a:tbl>
              <a:tblPr firstRow="1" bandRow="1">
                <a:tableStyleId>{5C22544A-7EE6-4342-B048-85BDC9FD1C3A}</a:tableStyleId>
              </a:tblPr>
              <a:tblGrid>
                <a:gridCol w="2138280">
                  <a:extLst>
                    <a:ext uri="{9D8B030D-6E8A-4147-A177-3AD203B41FA5}">
                      <a16:colId xmlns:a16="http://schemas.microsoft.com/office/drawing/2014/main" val="885175056"/>
                    </a:ext>
                  </a:extLst>
                </a:gridCol>
                <a:gridCol w="7470633">
                  <a:extLst>
                    <a:ext uri="{9D8B030D-6E8A-4147-A177-3AD203B41FA5}">
                      <a16:colId xmlns:a16="http://schemas.microsoft.com/office/drawing/2014/main" val="4275763531"/>
                    </a:ext>
                  </a:extLst>
                </a:gridCol>
              </a:tblGrid>
              <a:tr h="370840">
                <a:tc>
                  <a:txBody>
                    <a:bodyPr/>
                    <a:lstStyle/>
                    <a:p>
                      <a:pPr algn="ctr"/>
                      <a:r>
                        <a:rPr kumimoji="1" lang="ja-JP" altLang="en-US" sz="2000" dirty="0">
                          <a:latin typeface="Meiryo UI" panose="020B0604030504040204" pitchFamily="50" charset="-128"/>
                          <a:ea typeface="Meiryo UI" panose="020B0604030504040204" pitchFamily="50" charset="-128"/>
                        </a:rPr>
                        <a:t>審議会回数</a:t>
                      </a:r>
                    </a:p>
                  </a:txBody>
                  <a:tcPr/>
                </a:tc>
                <a:tc>
                  <a:txBody>
                    <a:bodyPr/>
                    <a:lstStyle/>
                    <a:p>
                      <a:pPr algn="ctr"/>
                      <a:r>
                        <a:rPr kumimoji="1" lang="ja-JP" altLang="en-US" sz="2000" dirty="0">
                          <a:latin typeface="Meiryo UI" panose="020B0604030504040204" pitchFamily="50" charset="-128"/>
                          <a:ea typeface="Meiryo UI" panose="020B0604030504040204" pitchFamily="50" charset="-128"/>
                        </a:rPr>
                        <a:t>審議内容</a:t>
                      </a:r>
                    </a:p>
                  </a:txBody>
                  <a:tcPr/>
                </a:tc>
                <a:extLst>
                  <a:ext uri="{0D108BD9-81ED-4DB2-BD59-A6C34878D82A}">
                    <a16:rowId xmlns:a16="http://schemas.microsoft.com/office/drawing/2014/main" val="204991332"/>
                  </a:ext>
                </a:extLst>
              </a:tr>
              <a:tr h="370840">
                <a:tc>
                  <a:txBody>
                    <a:bodyPr/>
                    <a:lstStyle/>
                    <a:p>
                      <a:r>
                        <a:rPr kumimoji="1" lang="ja-JP" altLang="en-US" sz="1800" dirty="0">
                          <a:latin typeface="Meiryo UI" panose="020B0604030504040204" pitchFamily="50" charset="-128"/>
                          <a:ea typeface="Meiryo UI" panose="020B0604030504040204" pitchFamily="50" charset="-128"/>
                        </a:rPr>
                        <a:t>第</a:t>
                      </a:r>
                      <a:r>
                        <a:rPr kumimoji="1" lang="en-US" altLang="ja-JP" sz="1800" dirty="0" smtClean="0">
                          <a:latin typeface="Meiryo UI" panose="020B0604030504040204" pitchFamily="50" charset="-128"/>
                          <a:ea typeface="Meiryo UI" panose="020B0604030504040204" pitchFamily="50" charset="-128"/>
                        </a:rPr>
                        <a:t>1</a:t>
                      </a:r>
                      <a:r>
                        <a:rPr kumimoji="1" lang="ja-JP" altLang="en-US" sz="1800" dirty="0" smtClean="0">
                          <a:latin typeface="Meiryo UI" panose="020B0604030504040204" pitchFamily="50" charset="-128"/>
                          <a:ea typeface="Meiryo UI" panose="020B0604030504040204" pitchFamily="50" charset="-128"/>
                        </a:rPr>
                        <a:t>回</a:t>
                      </a:r>
                      <a:endParaRPr kumimoji="1" lang="ja-JP" altLang="en-US" sz="1800" dirty="0">
                        <a:latin typeface="Meiryo UI" panose="020B0604030504040204" pitchFamily="50" charset="-128"/>
                        <a:ea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800" dirty="0" smtClean="0">
                          <a:latin typeface="Meiryo UI" panose="020B0604030504040204" pitchFamily="50" charset="-128"/>
                          <a:ea typeface="Meiryo UI" panose="020B0604030504040204" pitchFamily="50" charset="-128"/>
                        </a:rPr>
                        <a:t>現状と課題認識</a:t>
                      </a:r>
                      <a:endParaRPr kumimoji="1" lang="en-US" altLang="ja-JP" sz="1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014334522"/>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第</a:t>
                      </a:r>
                      <a:r>
                        <a:rPr kumimoji="1" lang="ja-JP" altLang="en-US" sz="1800" dirty="0">
                          <a:latin typeface="Meiryo UI" panose="020B0604030504040204" pitchFamily="50" charset="-128"/>
                          <a:ea typeface="Meiryo UI" panose="020B0604030504040204" pitchFamily="50" charset="-128"/>
                        </a:rPr>
                        <a:t>２</a:t>
                      </a:r>
                      <a:r>
                        <a:rPr kumimoji="1" lang="ja-JP" altLang="en-US" sz="1800" dirty="0" smtClean="0">
                          <a:latin typeface="Meiryo UI" panose="020B0604030504040204" pitchFamily="50" charset="-128"/>
                          <a:ea typeface="Meiryo UI" panose="020B0604030504040204" pitchFamily="50" charset="-128"/>
                        </a:rPr>
                        <a:t>～</a:t>
                      </a:r>
                      <a:r>
                        <a:rPr kumimoji="1" lang="ja-JP" altLang="en-US" sz="1800" dirty="0">
                          <a:latin typeface="Meiryo UI" panose="020B0604030504040204" pitchFamily="50" charset="-128"/>
                          <a:ea typeface="Meiryo UI" panose="020B0604030504040204" pitchFamily="50" charset="-128"/>
                        </a:rPr>
                        <a:t>３</a:t>
                      </a:r>
                      <a:r>
                        <a:rPr kumimoji="1" lang="ja-JP" altLang="en-US" sz="1800" dirty="0" smtClean="0">
                          <a:latin typeface="Meiryo UI" panose="020B0604030504040204" pitchFamily="50" charset="-128"/>
                          <a:ea typeface="Meiryo UI" panose="020B0604030504040204" pitchFamily="50" charset="-128"/>
                        </a:rPr>
                        <a:t>回</a:t>
                      </a:r>
                      <a:endParaRPr kumimoji="1" lang="ja-JP" altLang="en-US" sz="1800" dirty="0">
                        <a:latin typeface="Meiryo UI" panose="020B0604030504040204" pitchFamily="50" charset="-128"/>
                        <a:ea typeface="Meiryo UI" panose="020B0604030504040204" pitchFamily="50" charset="-128"/>
                      </a:endParaRPr>
                    </a:p>
                  </a:txBody>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smtClean="0">
                          <a:latin typeface="Meiryo UI" panose="020B0604030504040204" pitchFamily="50" charset="-128"/>
                          <a:ea typeface="Meiryo UI" panose="020B0604030504040204" pitchFamily="50" charset="-128"/>
                        </a:rPr>
                        <a:t>公立中学校卒業者数が減少する中での工業系高校の役割とあり方</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800" dirty="0" smtClean="0">
                          <a:solidFill>
                            <a:schemeClr val="tx1"/>
                          </a:solidFill>
                          <a:latin typeface="Meiryo UI" panose="020B0604030504040204" pitchFamily="50" charset="-128"/>
                          <a:ea typeface="Meiryo UI" panose="020B0604030504040204" pitchFamily="50" charset="-128"/>
                        </a:rPr>
                        <a:t>工業系高校における教育内容の充実、人材育成</a:t>
                      </a:r>
                      <a:endParaRPr kumimoji="1" lang="en-US" altLang="ja-JP" sz="1800" dirty="0" smtClean="0">
                        <a:solidFill>
                          <a:schemeClr val="tx1"/>
                        </a:solidFill>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2721613297"/>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第４回</a:t>
                      </a:r>
                      <a:endParaRPr kumimoji="1" lang="ja-JP" altLang="en-US" sz="1800" dirty="0">
                        <a:latin typeface="Meiryo UI" panose="020B0604030504040204" pitchFamily="50" charset="-128"/>
                        <a:ea typeface="Meiryo UI" panose="020B0604030504040204" pitchFamily="50" charset="-128"/>
                      </a:endParaRPr>
                    </a:p>
                  </a:txBody>
                  <a:tcPr/>
                </a:tc>
                <a:tc>
                  <a:txBody>
                    <a:bodyPr/>
                    <a:lstStyle/>
                    <a:p>
                      <a:r>
                        <a:rPr kumimoji="1" lang="ja-JP" altLang="en-US" sz="1800" dirty="0">
                          <a:latin typeface="Meiryo UI" panose="020B0604030504040204" pitchFamily="50" charset="-128"/>
                          <a:ea typeface="Meiryo UI" panose="020B0604030504040204" pitchFamily="50" charset="-128"/>
                        </a:rPr>
                        <a:t>中間報告</a:t>
                      </a:r>
                    </a:p>
                  </a:txBody>
                  <a:tcPr/>
                </a:tc>
                <a:extLst>
                  <a:ext uri="{0D108BD9-81ED-4DB2-BD59-A6C34878D82A}">
                    <a16:rowId xmlns:a16="http://schemas.microsoft.com/office/drawing/2014/main" val="1413104659"/>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第５回</a:t>
                      </a:r>
                      <a:endParaRPr kumimoji="1" lang="ja-JP" altLang="en-US" sz="1800" dirty="0">
                        <a:latin typeface="Meiryo UI" panose="020B0604030504040204" pitchFamily="50" charset="-128"/>
                        <a:ea typeface="Meiryo UI" panose="020B0604030504040204" pitchFamily="50" charset="-128"/>
                      </a:endParaRPr>
                    </a:p>
                  </a:txBody>
                  <a:tcPr/>
                </a:tc>
                <a:tc>
                  <a:txBody>
                    <a:bodyPr/>
                    <a:lstStyle/>
                    <a:p>
                      <a:pPr marL="285750" indent="-285750">
                        <a:buFont typeface="Arial" panose="020B0604020202020204" pitchFamily="34" charset="0"/>
                        <a:buChar char="•"/>
                      </a:pPr>
                      <a:r>
                        <a:rPr kumimoji="1" lang="ja-JP" altLang="en-US" sz="1800" dirty="0" smtClean="0">
                          <a:latin typeface="Meiryo UI" panose="020B0604030504040204" pitchFamily="50" charset="-128"/>
                          <a:ea typeface="Meiryo UI" panose="020B0604030504040204" pitchFamily="50" charset="-128"/>
                        </a:rPr>
                        <a:t>工業系高校の魅力発信とイメージ戦略</a:t>
                      </a:r>
                      <a:endParaRPr kumimoji="1" lang="ja-JP" altLang="en-US" sz="18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484079922"/>
                  </a:ext>
                </a:extLst>
              </a:tr>
              <a:tr h="370840">
                <a:tc>
                  <a:txBody>
                    <a:bodyPr/>
                    <a:lstStyle/>
                    <a:p>
                      <a:r>
                        <a:rPr kumimoji="1" lang="ja-JP" altLang="en-US" sz="1800" dirty="0" smtClean="0">
                          <a:latin typeface="Meiryo UI" panose="020B0604030504040204" pitchFamily="50" charset="-128"/>
                          <a:ea typeface="Meiryo UI" panose="020B0604030504040204" pitchFamily="50" charset="-128"/>
                        </a:rPr>
                        <a:t>令和</a:t>
                      </a:r>
                      <a:r>
                        <a:rPr kumimoji="1" lang="en-US" altLang="ja-JP" sz="1800" dirty="0" smtClean="0">
                          <a:latin typeface="Meiryo UI" panose="020B0604030504040204" pitchFamily="50" charset="-128"/>
                          <a:ea typeface="Meiryo UI" panose="020B0604030504040204" pitchFamily="50" charset="-128"/>
                        </a:rPr>
                        <a:t>4</a:t>
                      </a:r>
                      <a:r>
                        <a:rPr kumimoji="1" lang="ja-JP" altLang="en-US" sz="1800" dirty="0" smtClean="0">
                          <a:latin typeface="Meiryo UI" panose="020B0604030504040204" pitchFamily="50" charset="-128"/>
                          <a:ea typeface="Meiryo UI" panose="020B0604030504040204" pitchFamily="50" charset="-128"/>
                        </a:rPr>
                        <a:t>年</a:t>
                      </a:r>
                      <a:r>
                        <a:rPr kumimoji="1" lang="en-US" altLang="ja-JP" sz="1800" dirty="0" smtClean="0">
                          <a:latin typeface="Meiryo UI" panose="020B0604030504040204" pitchFamily="50" charset="-128"/>
                          <a:ea typeface="Meiryo UI" panose="020B0604030504040204" pitchFamily="50" charset="-128"/>
                        </a:rPr>
                        <a:t>12</a:t>
                      </a:r>
                      <a:r>
                        <a:rPr kumimoji="1" lang="ja-JP" altLang="en-US" sz="1800" dirty="0" smtClean="0">
                          <a:latin typeface="Meiryo UI" panose="020B0604030504040204" pitchFamily="50" charset="-128"/>
                          <a:ea typeface="Meiryo UI" panose="020B0604030504040204" pitchFamily="50" charset="-128"/>
                        </a:rPr>
                        <a:t>月頃</a:t>
                      </a:r>
                      <a:endParaRPr kumimoji="1" lang="ja-JP" altLang="en-US" sz="1800" dirty="0">
                        <a:latin typeface="Meiryo UI" panose="020B0604030504040204" pitchFamily="50" charset="-128"/>
                        <a:ea typeface="Meiryo UI" panose="020B0604030504040204" pitchFamily="50" charset="-128"/>
                      </a:endParaRPr>
                    </a:p>
                  </a:txBody>
                  <a:tcPr/>
                </a:tc>
                <a:tc>
                  <a:txBody>
                    <a:bodyPr/>
                    <a:lstStyle/>
                    <a:p>
                      <a:r>
                        <a:rPr kumimoji="1" lang="ja-JP" altLang="en-US" sz="1800" dirty="0">
                          <a:latin typeface="Meiryo UI" panose="020B0604030504040204" pitchFamily="50" charset="-128"/>
                          <a:ea typeface="Meiryo UI" panose="020B0604030504040204" pitchFamily="50" charset="-128"/>
                        </a:rPr>
                        <a:t>答申</a:t>
                      </a:r>
                    </a:p>
                  </a:txBody>
                  <a:tcPr/>
                </a:tc>
                <a:extLst>
                  <a:ext uri="{0D108BD9-81ED-4DB2-BD59-A6C34878D82A}">
                    <a16:rowId xmlns:a16="http://schemas.microsoft.com/office/drawing/2014/main" val="2422913989"/>
                  </a:ext>
                </a:extLst>
              </a:tr>
            </a:tbl>
          </a:graphicData>
        </a:graphic>
      </p:graphicFrame>
      <p:sp>
        <p:nvSpPr>
          <p:cNvPr id="10" name="テキスト ボックス 9"/>
          <p:cNvSpPr txBox="1"/>
          <p:nvPr/>
        </p:nvSpPr>
        <p:spPr>
          <a:xfrm>
            <a:off x="1744886" y="1048767"/>
            <a:ext cx="10142488" cy="1200329"/>
          </a:xfrm>
          <a:prstGeom prst="rect">
            <a:avLst/>
          </a:prstGeom>
          <a:noFill/>
        </p:spPr>
        <p:txBody>
          <a:bodyPr wrap="square" rtlCol="0">
            <a:spAutoFit/>
          </a:bodyPr>
          <a:lstStyle/>
          <a:p>
            <a:r>
              <a:rPr lang="ja-JP" altLang="en-US" dirty="0">
                <a:latin typeface="Meiryo UI" panose="020B0604030504040204" pitchFamily="50" charset="-128"/>
                <a:ea typeface="Meiryo UI" panose="020B0604030504040204" pitchFamily="50" charset="-128"/>
              </a:rPr>
              <a:t>　月</a:t>
            </a:r>
            <a:r>
              <a:rPr lang="en-US" altLang="ja-JP" dirty="0">
                <a:latin typeface="Meiryo UI" panose="020B0604030504040204" pitchFamily="50" charset="-128"/>
                <a:ea typeface="Meiryo UI" panose="020B0604030504040204" pitchFamily="50" charset="-128"/>
              </a:rPr>
              <a:t>1</a:t>
            </a:r>
            <a:r>
              <a:rPr lang="ja-JP" altLang="en-US" dirty="0">
                <a:latin typeface="Meiryo UI" panose="020B0604030504040204" pitchFamily="50" charset="-128"/>
                <a:ea typeface="Meiryo UI" panose="020B0604030504040204" pitchFamily="50" charset="-128"/>
              </a:rPr>
              <a:t>回程度の開催を予定している。</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前半は、 「公立中学校卒業者数が減少する中での、工業</a:t>
            </a:r>
            <a:r>
              <a:rPr lang="ja-JP" altLang="en-US" dirty="0" smtClean="0">
                <a:latin typeface="Meiryo UI" panose="020B0604030504040204" pitchFamily="50" charset="-128"/>
                <a:ea typeface="Meiryo UI" panose="020B0604030504040204" pitchFamily="50" charset="-128"/>
              </a:rPr>
              <a:t>系高校の</a:t>
            </a:r>
            <a:r>
              <a:rPr lang="ja-JP" altLang="en-US" dirty="0">
                <a:latin typeface="Meiryo UI" panose="020B0604030504040204" pitchFamily="50" charset="-128"/>
                <a:ea typeface="Meiryo UI" panose="020B0604030504040204" pitchFamily="50" charset="-128"/>
              </a:rPr>
              <a:t>役割と</a:t>
            </a:r>
            <a:r>
              <a:rPr lang="ja-JP" altLang="en-US" dirty="0" smtClean="0">
                <a:latin typeface="Meiryo UI" panose="020B0604030504040204" pitchFamily="50" charset="-128"/>
                <a:ea typeface="Meiryo UI" panose="020B0604030504040204" pitchFamily="50" charset="-128"/>
              </a:rPr>
              <a:t>あり方」 や「工業系高校の教育内容の充実と人材育成」を</a:t>
            </a:r>
            <a:r>
              <a:rPr lang="ja-JP" altLang="en-US" dirty="0">
                <a:latin typeface="Meiryo UI" panose="020B0604030504040204" pitchFamily="50" charset="-128"/>
                <a:ea typeface="Meiryo UI" panose="020B0604030504040204" pitchFamily="50" charset="-128"/>
              </a:rPr>
              <a:t>中心にご審議いただき、夏ごろに中間報告をいただく予定。</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　後半は</a:t>
            </a:r>
            <a:r>
              <a:rPr lang="ja-JP" altLang="en-US" dirty="0" smtClean="0">
                <a:latin typeface="Meiryo UI" panose="020B0604030504040204" pitchFamily="50" charset="-128"/>
                <a:ea typeface="Meiryo UI" panose="020B0604030504040204" pitchFamily="50" charset="-128"/>
              </a:rPr>
              <a:t>、「工業系高校の魅力発信とイメージ戦略」</a:t>
            </a:r>
            <a:r>
              <a:rPr lang="ja-JP" altLang="en-US" dirty="0">
                <a:latin typeface="Meiryo UI" panose="020B0604030504040204" pitchFamily="50" charset="-128"/>
                <a:ea typeface="Meiryo UI" panose="020B0604030504040204" pitchFamily="50" charset="-128"/>
              </a:rPr>
              <a:t>等を中心にご審議いただき、年末に答申をいただく予定。</a:t>
            </a:r>
          </a:p>
        </p:txBody>
      </p:sp>
      <p:sp>
        <p:nvSpPr>
          <p:cNvPr id="12" name="テキスト ボックス 11"/>
          <p:cNvSpPr txBox="1"/>
          <p:nvPr/>
        </p:nvSpPr>
        <p:spPr>
          <a:xfrm>
            <a:off x="1696792" y="2672338"/>
            <a:ext cx="3831462" cy="369332"/>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（今回</a:t>
            </a:r>
            <a:r>
              <a:rPr lang="ja-JP" altLang="en-US" dirty="0">
                <a:latin typeface="Meiryo UI" panose="020B0604030504040204" pitchFamily="50" charset="-128"/>
                <a:ea typeface="Meiryo UI" panose="020B0604030504040204" pitchFamily="50" charset="-128"/>
              </a:rPr>
              <a:t>の諮問の審議予定）</a:t>
            </a:r>
          </a:p>
        </p:txBody>
      </p:sp>
      <p:sp>
        <p:nvSpPr>
          <p:cNvPr id="3" name="スライド番号プレースホルダー 2"/>
          <p:cNvSpPr>
            <a:spLocks noGrp="1"/>
          </p:cNvSpPr>
          <p:nvPr>
            <p:ph type="sldNum" sz="quarter" idx="12"/>
          </p:nvPr>
        </p:nvSpPr>
        <p:spPr/>
        <p:txBody>
          <a:bodyPr/>
          <a:lstStyle/>
          <a:p>
            <a:fld id="{20607042-D53A-4E69-917E-B6250902E102}" type="slidenum">
              <a:rPr kumimoji="1" lang="ja-JP" altLang="en-US" smtClean="0"/>
              <a:t>3</a:t>
            </a:fld>
            <a:endParaRPr kumimoji="1" lang="ja-JP" altLang="en-US" dirty="0"/>
          </a:p>
        </p:txBody>
      </p:sp>
    </p:spTree>
    <p:extLst>
      <p:ext uri="{BB962C8B-B14F-4D97-AF65-F5344CB8AC3E}">
        <p14:creationId xmlns:p14="http://schemas.microsoft.com/office/powerpoint/2010/main" val="358109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直線コネクタ 3"/>
          <p:cNvCxnSpPr/>
          <p:nvPr/>
        </p:nvCxnSpPr>
        <p:spPr>
          <a:xfrm flipV="1">
            <a:off x="2193701" y="2286847"/>
            <a:ext cx="8036417"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8" name="正方形/長方形 7"/>
          <p:cNvSpPr/>
          <p:nvPr/>
        </p:nvSpPr>
        <p:spPr>
          <a:xfrm>
            <a:off x="2193700" y="1455851"/>
            <a:ext cx="8036416" cy="830997"/>
          </a:xfrm>
          <a:prstGeom prst="rect">
            <a:avLst/>
          </a:prstGeom>
        </p:spPr>
        <p:txBody>
          <a:bodyPr wrap="square">
            <a:spAutoFit/>
          </a:bodyPr>
          <a:lstStyle/>
          <a:p>
            <a:r>
              <a:rPr lang="ja-JP" altLang="en-US" sz="2400" dirty="0">
                <a:latin typeface="Meiryo UI" panose="020B0604030504040204" pitchFamily="50" charset="-128"/>
                <a:ea typeface="Meiryo UI" panose="020B0604030504040204" pitchFamily="50" charset="-128"/>
              </a:rPr>
              <a:t>２</a:t>
            </a:r>
            <a:r>
              <a:rPr lang="ja-JP" altLang="en-US" sz="2400" dirty="0" smtClean="0">
                <a:latin typeface="Meiryo UI" panose="020B0604030504040204" pitchFamily="50" charset="-128"/>
                <a:ea typeface="Meiryo UI" panose="020B0604030504040204" pitchFamily="50" charset="-128"/>
              </a:rPr>
              <a:t>．</a:t>
            </a:r>
            <a:r>
              <a:rPr lang="ja-JP" altLang="en-US" sz="2400" dirty="0">
                <a:latin typeface="Meiryo UI" panose="020B0604030504040204" pitchFamily="50" charset="-128"/>
                <a:ea typeface="Meiryo UI" panose="020B0604030504040204" pitchFamily="50" charset="-128"/>
              </a:rPr>
              <a:t>工業</a:t>
            </a:r>
            <a:r>
              <a:rPr lang="ja-JP" altLang="en-US" sz="2400" dirty="0" smtClean="0">
                <a:latin typeface="Meiryo UI" panose="020B0604030504040204" pitchFamily="50" charset="-128"/>
                <a:ea typeface="Meiryo UI" panose="020B0604030504040204" pitchFamily="50" charset="-128"/>
              </a:rPr>
              <a:t>系高校の</a:t>
            </a:r>
            <a:r>
              <a:rPr lang="ja-JP" altLang="en-US" sz="2400" dirty="0">
                <a:latin typeface="Meiryo UI" panose="020B0604030504040204" pitchFamily="50" charset="-128"/>
                <a:ea typeface="Meiryo UI" panose="020B0604030504040204" pitchFamily="50" charset="-128"/>
              </a:rPr>
              <a:t>現状と課題認識</a:t>
            </a:r>
            <a:endParaRPr lang="en-US" altLang="ja-JP" sz="2400" dirty="0">
              <a:latin typeface="Meiryo UI" panose="020B0604030504040204" pitchFamily="50" charset="-128"/>
              <a:ea typeface="Meiryo UI" panose="020B0604030504040204" pitchFamily="50" charset="-128"/>
            </a:endParaRPr>
          </a:p>
          <a:p>
            <a:r>
              <a:rPr lang="ja-JP" altLang="en-US" sz="2400" dirty="0">
                <a:latin typeface="Meiryo UI" panose="020B0604030504040204" pitchFamily="50" charset="-128"/>
                <a:ea typeface="Meiryo UI" panose="020B0604030504040204" pitchFamily="50" charset="-128"/>
              </a:rPr>
              <a:t>　①　現状</a:t>
            </a:r>
            <a:endParaRPr lang="en-US" altLang="ja-JP" sz="240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4</a:t>
            </a:fld>
            <a:endParaRPr kumimoji="1" lang="ja-JP" altLang="en-US" dirty="0"/>
          </a:p>
        </p:txBody>
      </p:sp>
    </p:spTree>
    <p:extLst>
      <p:ext uri="{BB962C8B-B14F-4D97-AF65-F5344CB8AC3E}">
        <p14:creationId xmlns:p14="http://schemas.microsoft.com/office/powerpoint/2010/main" val="2859550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914068" y="6573910"/>
            <a:ext cx="2743200" cy="365125"/>
          </a:xfrm>
        </p:spPr>
        <p:txBody>
          <a:bodyPr/>
          <a:lstStyle/>
          <a:p>
            <a:fld id="{20607042-D53A-4E69-917E-B6250902E102}" type="slidenum">
              <a:rPr kumimoji="1" lang="ja-JP" altLang="en-US" smtClean="0"/>
              <a:t>5</a:t>
            </a:fld>
            <a:endParaRPr kumimoji="1" lang="ja-JP" altLang="en-US" dirty="0"/>
          </a:p>
        </p:txBody>
      </p:sp>
      <p:grpSp>
        <p:nvGrpSpPr>
          <p:cNvPr id="20" name="グループ化 19"/>
          <p:cNvGrpSpPr/>
          <p:nvPr/>
        </p:nvGrpSpPr>
        <p:grpSpPr>
          <a:xfrm>
            <a:off x="838727" y="752835"/>
            <a:ext cx="10818541" cy="5852177"/>
            <a:chOff x="441242" y="885428"/>
            <a:chExt cx="10818541" cy="5852177"/>
          </a:xfrm>
        </p:grpSpPr>
        <p:sp>
          <p:nvSpPr>
            <p:cNvPr id="21" name="テキスト ボックス 20"/>
            <p:cNvSpPr txBox="1"/>
            <p:nvPr/>
          </p:nvSpPr>
          <p:spPr>
            <a:xfrm>
              <a:off x="548924" y="1082837"/>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茨木工業</a:t>
              </a:r>
              <a:endParaRPr kumimoji="1" lang="ja-JP" altLang="en-US" sz="14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59155" y="2405054"/>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西野田</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3" name="テキスト ボックス 22"/>
            <p:cNvSpPr txBox="1"/>
            <p:nvPr/>
          </p:nvSpPr>
          <p:spPr>
            <a:xfrm>
              <a:off x="548924" y="1523576"/>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淀川</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548924" y="196431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今宮</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548924" y="3727271"/>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城東</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548924" y="4168010"/>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布施</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459155" y="2845793"/>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藤井寺</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638692" y="3286532"/>
              <a:ext cx="723275"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堺</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559809" y="4608749"/>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佐野</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559809" y="5551569"/>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和泉</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470040" y="6108056"/>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東住吉</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559809" y="5162631"/>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成城</a:t>
              </a:r>
              <a:r>
                <a:rPr kumimoji="1" lang="ja-JP" altLang="en-US" sz="1400" dirty="0" smtClean="0">
                  <a:latin typeface="Meiryo UI" panose="020B0604030504040204" pitchFamily="50" charset="-128"/>
                  <a:ea typeface="Meiryo UI" panose="020B0604030504040204" pitchFamily="50" charset="-128"/>
                </a:rPr>
                <a:t>工業</a:t>
              </a:r>
              <a:endParaRPr kumimoji="1" lang="ja-JP" altLang="en-US" sz="14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2225956" y="1082837"/>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茨木工科</a:t>
              </a:r>
              <a:endParaRPr kumimoji="1" lang="ja-JP" altLang="en-US" sz="14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2136187" y="2405780"/>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西野田</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35" name="テキスト ボックス 34"/>
            <p:cNvSpPr txBox="1"/>
            <p:nvPr/>
          </p:nvSpPr>
          <p:spPr>
            <a:xfrm>
              <a:off x="2225956" y="1523818"/>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淀川</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2225956" y="1964799"/>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今宮</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2225956" y="3728723"/>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城東</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2225956" y="4169704"/>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布施</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2136187" y="2846761"/>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藤井寺</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2315724" y="3287742"/>
              <a:ext cx="723275"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堺</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41" name="テキスト ボックス 40"/>
            <p:cNvSpPr txBox="1"/>
            <p:nvPr/>
          </p:nvSpPr>
          <p:spPr>
            <a:xfrm>
              <a:off x="2225956" y="461068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佐野</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2243376" y="5551570"/>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和泉</a:t>
              </a:r>
              <a:r>
                <a:rPr lang="ja-JP" altLang="en-US" sz="1400" dirty="0">
                  <a:latin typeface="Meiryo UI" panose="020B0604030504040204" pitchFamily="50" charset="-128"/>
                  <a:ea typeface="Meiryo UI" panose="020B0604030504040204" pitchFamily="50" charset="-128"/>
                </a:rPr>
                <a:t>総合</a:t>
              </a:r>
              <a:endParaRPr kumimoji="1" lang="ja-JP" altLang="en-US" sz="1400" dirty="0">
                <a:latin typeface="Meiryo UI" panose="020B0604030504040204" pitchFamily="50" charset="-128"/>
                <a:ea typeface="Meiryo UI" panose="020B0604030504040204" pitchFamily="50" charset="-128"/>
              </a:endParaRPr>
            </a:p>
          </p:txBody>
        </p:sp>
        <p:sp>
          <p:nvSpPr>
            <p:cNvPr id="43" name="テキスト ボックス 42"/>
            <p:cNvSpPr txBox="1"/>
            <p:nvPr/>
          </p:nvSpPr>
          <p:spPr>
            <a:xfrm>
              <a:off x="2151057" y="6094377"/>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東住吉</a:t>
              </a:r>
              <a:r>
                <a:rPr lang="ja-JP" altLang="en-US" sz="1400" dirty="0">
                  <a:latin typeface="Meiryo UI" panose="020B0604030504040204" pitchFamily="50" charset="-128"/>
                  <a:ea typeface="Meiryo UI" panose="020B0604030504040204" pitchFamily="50" charset="-128"/>
                </a:rPr>
                <a:t>総合</a:t>
              </a:r>
              <a:endParaRPr kumimoji="1" lang="ja-JP" altLang="en-US" sz="14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2422912" y="5162631"/>
              <a:ext cx="543739"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成</a:t>
              </a:r>
              <a:r>
                <a:rPr lang="ja-JP" altLang="en-US" sz="1400" dirty="0" smtClean="0">
                  <a:latin typeface="Meiryo UI" panose="020B0604030504040204" pitchFamily="50" charset="-128"/>
                  <a:ea typeface="Meiryo UI" panose="020B0604030504040204" pitchFamily="50" charset="-128"/>
                </a:rPr>
                <a:t>城</a:t>
              </a:r>
              <a:endParaRPr kumimoji="1" lang="ja-JP" altLang="en-US" sz="14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2609792" y="6429828"/>
              <a:ext cx="1111202" cy="307777"/>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【H17</a:t>
              </a:r>
              <a:r>
                <a:rPr lang="ja-JP" altLang="en-US" sz="1400" b="1" dirty="0" smtClean="0">
                  <a:latin typeface="Meiryo UI" panose="020B0604030504040204" pitchFamily="50" charset="-128"/>
                  <a:ea typeface="Meiryo UI" panose="020B0604030504040204" pitchFamily="50" charset="-128"/>
                </a:rPr>
                <a:t>開校</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46" name="ホームベース 45"/>
            <p:cNvSpPr/>
            <p:nvPr/>
          </p:nvSpPr>
          <p:spPr>
            <a:xfrm>
              <a:off x="2017539" y="5067793"/>
              <a:ext cx="5958032" cy="920709"/>
            </a:xfrm>
            <a:prstGeom prst="homePlate">
              <a:avLst>
                <a:gd name="adj" fmla="val 25193"/>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3316511" y="5192078"/>
              <a:ext cx="1261884" cy="523220"/>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rPr>
                <a:t>ｸﾘｴｲﾃｨﾌﾞｽｸｰﾙ</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（総合学科）</a:t>
              </a:r>
              <a:endParaRPr kumimoji="1" lang="ja-JP" altLang="en-US" sz="1400" b="1" dirty="0">
                <a:latin typeface="Meiryo UI" panose="020B0604030504040204" pitchFamily="50" charset="-128"/>
                <a:ea typeface="Meiryo UI" panose="020B0604030504040204" pitchFamily="50" charset="-128"/>
              </a:endParaRPr>
            </a:p>
          </p:txBody>
        </p:sp>
        <p:sp>
          <p:nvSpPr>
            <p:cNvPr id="48" name="正方形/長方形 47"/>
            <p:cNvSpPr/>
            <p:nvPr/>
          </p:nvSpPr>
          <p:spPr>
            <a:xfrm>
              <a:off x="2017487" y="972458"/>
              <a:ext cx="2719946" cy="4027494"/>
            </a:xfrm>
            <a:prstGeom prst="rect">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3384953" y="2465303"/>
              <a:ext cx="1082348" cy="523220"/>
            </a:xfrm>
            <a:prstGeom prst="rect">
              <a:avLst/>
            </a:prstGeom>
            <a:noFill/>
          </p:spPr>
          <p:txBody>
            <a:bodyPr wrap="none" rtlCol="0">
              <a:spAutoFit/>
            </a:bodyPr>
            <a:lstStyle/>
            <a:p>
              <a:pPr algn="ctr"/>
              <a:r>
                <a:rPr lang="ja-JP" altLang="en-US" sz="1400" b="1" dirty="0" smtClean="0">
                  <a:latin typeface="Meiryo UI" panose="020B0604030504040204" pitchFamily="50" charset="-128"/>
                  <a:ea typeface="Meiryo UI" panose="020B0604030504040204" pitchFamily="50" charset="-128"/>
                </a:rPr>
                <a:t>総合募集</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smtClean="0">
                  <a:latin typeface="Meiryo UI" panose="020B0604030504040204" pitchFamily="50" charset="-128"/>
                  <a:ea typeface="Meiryo UI" panose="020B0604030504040204" pitchFamily="50" charset="-128"/>
                </a:rPr>
                <a:t>（工業科</a:t>
              </a:r>
              <a:r>
                <a:rPr lang="ja-JP" altLang="en-US"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50" name="ホームベース 49"/>
            <p:cNvSpPr/>
            <p:nvPr/>
          </p:nvSpPr>
          <p:spPr>
            <a:xfrm>
              <a:off x="5123543" y="1023924"/>
              <a:ext cx="6136240" cy="1153208"/>
            </a:xfrm>
            <a:prstGeom prst="homePlat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2" name="ホームベース 51"/>
            <p:cNvSpPr/>
            <p:nvPr/>
          </p:nvSpPr>
          <p:spPr>
            <a:xfrm>
              <a:off x="5123543" y="2272907"/>
              <a:ext cx="6136240" cy="1152000"/>
            </a:xfrm>
            <a:prstGeom prst="homePlat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3" name="ホームベース 52"/>
            <p:cNvSpPr/>
            <p:nvPr/>
          </p:nvSpPr>
          <p:spPr>
            <a:xfrm>
              <a:off x="5123543" y="3520682"/>
              <a:ext cx="6136240" cy="1152000"/>
            </a:xfrm>
            <a:prstGeom prst="homePlate">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6336517" y="2600691"/>
              <a:ext cx="1082348" cy="523220"/>
            </a:xfrm>
            <a:prstGeom prst="rect">
              <a:avLst/>
            </a:prstGeom>
            <a:noFill/>
          </p:spPr>
          <p:txBody>
            <a:bodyPr wrap="none" rtlCol="0">
              <a:spAutoFit/>
            </a:bodyPr>
            <a:lstStyle/>
            <a:p>
              <a:pPr algn="ctr"/>
              <a:r>
                <a:rPr lang="ja-JP" altLang="en-US" sz="1400" b="1" dirty="0" smtClean="0">
                  <a:latin typeface="Meiryo UI" panose="020B0604030504040204" pitchFamily="50" charset="-128"/>
                  <a:ea typeface="Meiryo UI" panose="020B0604030504040204" pitchFamily="50" charset="-128"/>
                </a:rPr>
                <a:t>実践的技能</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養成重点型</a:t>
              </a:r>
              <a:endParaRPr kumimoji="1" lang="ja-JP" altLang="en-US" sz="1400" b="1"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6336517" y="3831153"/>
              <a:ext cx="1082348" cy="523220"/>
            </a:xfrm>
            <a:prstGeom prst="rect">
              <a:avLst/>
            </a:prstGeom>
            <a:noFill/>
          </p:spPr>
          <p:txBody>
            <a:bodyPr wrap="none" rtlCol="0">
              <a:spAutoFit/>
            </a:bodyPr>
            <a:lstStyle/>
            <a:p>
              <a:pPr algn="ctr"/>
              <a:r>
                <a:rPr lang="ja-JP" altLang="en-US" sz="1400" b="1" dirty="0" smtClean="0">
                  <a:latin typeface="Meiryo UI" panose="020B0604030504040204" pitchFamily="50" charset="-128"/>
                  <a:ea typeface="Meiryo UI" panose="020B0604030504040204" pitchFamily="50" charset="-128"/>
                </a:rPr>
                <a:t>地域産業</a:t>
              </a:r>
              <a:endParaRPr lang="en-US" altLang="ja-JP" sz="1400" b="1" dirty="0" smtClean="0">
                <a:latin typeface="Meiryo UI" panose="020B0604030504040204" pitchFamily="50" charset="-128"/>
                <a:ea typeface="Meiryo UI" panose="020B0604030504040204" pitchFamily="50" charset="-128"/>
              </a:endParaRPr>
            </a:p>
            <a:p>
              <a:pPr algn="ctr"/>
              <a:r>
                <a:rPr lang="ja-JP" altLang="en-US" sz="1400" b="1" dirty="0" smtClean="0">
                  <a:latin typeface="Meiryo UI" panose="020B0604030504040204" pitchFamily="50" charset="-128"/>
                  <a:ea typeface="Meiryo UI" panose="020B0604030504040204" pitchFamily="50" charset="-128"/>
                </a:rPr>
                <a:t>連携重点型</a:t>
              </a:r>
              <a:endParaRPr kumimoji="1" lang="ja-JP" altLang="en-US" sz="1400" b="1"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5119462" y="4694912"/>
              <a:ext cx="2188420" cy="307777"/>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【H26</a:t>
              </a:r>
              <a:r>
                <a:rPr lang="ja-JP" altLang="en-US" sz="1400" b="1" dirty="0" smtClean="0">
                  <a:latin typeface="Meiryo UI" panose="020B0604030504040204" pitchFamily="50" charset="-128"/>
                  <a:ea typeface="Meiryo UI" panose="020B0604030504040204" pitchFamily="50" charset="-128"/>
                </a:rPr>
                <a:t>工科高校の重点化</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8369355" y="4930356"/>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都島工業</a:t>
              </a:r>
              <a:endParaRPr kumimoji="1" lang="ja-JP" altLang="en-US" sz="1400"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8369356" y="5299800"/>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東淀工業</a:t>
              </a:r>
              <a:endParaRPr kumimoji="1" lang="ja-JP" altLang="en-US" sz="14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8377630" y="567121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生野工業</a:t>
              </a:r>
              <a:endParaRPr kumimoji="1" lang="ja-JP" altLang="en-US" sz="1400"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8382918" y="604668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泉尾工業</a:t>
              </a:r>
              <a:endParaRPr kumimoji="1" lang="ja-JP" altLang="en-US" sz="1400" dirty="0">
                <a:latin typeface="Meiryo UI" panose="020B0604030504040204" pitchFamily="50" charset="-128"/>
                <a:ea typeface="Meiryo UI" panose="020B0604030504040204" pitchFamily="50" charset="-128"/>
              </a:endParaRPr>
            </a:p>
          </p:txBody>
        </p:sp>
        <p:sp>
          <p:nvSpPr>
            <p:cNvPr id="70" name="ホームベース 69"/>
            <p:cNvSpPr/>
            <p:nvPr/>
          </p:nvSpPr>
          <p:spPr>
            <a:xfrm>
              <a:off x="8267928" y="4888298"/>
              <a:ext cx="2974031" cy="1515770"/>
            </a:xfrm>
            <a:prstGeom prst="homePlate">
              <a:avLst>
                <a:gd name="adj" fmla="val 35556"/>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8248062" y="6410942"/>
              <a:ext cx="1877437" cy="307777"/>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【R4</a:t>
              </a:r>
              <a:r>
                <a:rPr lang="ja-JP" altLang="en-US" sz="1400" b="1" dirty="0" smtClean="0">
                  <a:latin typeface="Meiryo UI" panose="020B0604030504040204" pitchFamily="50" charset="-128"/>
                  <a:ea typeface="Meiryo UI" panose="020B0604030504040204" pitchFamily="50" charset="-128"/>
                </a:rPr>
                <a:t>（市立移管）～</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cxnSp>
          <p:nvCxnSpPr>
            <p:cNvPr id="72" name="直線コネクタ 71"/>
            <p:cNvCxnSpPr/>
            <p:nvPr/>
          </p:nvCxnSpPr>
          <p:spPr>
            <a:xfrm>
              <a:off x="9299396" y="5453688"/>
              <a:ext cx="2308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9299396" y="6200573"/>
              <a:ext cx="23083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68" idx="3"/>
              <a:endCxn id="76" idx="1"/>
            </p:cNvCxnSpPr>
            <p:nvPr/>
          </p:nvCxnSpPr>
          <p:spPr>
            <a:xfrm flipV="1">
              <a:off x="9280441" y="5825103"/>
              <a:ext cx="542414"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直線コネクタ 74"/>
            <p:cNvCxnSpPr/>
            <p:nvPr/>
          </p:nvCxnSpPr>
          <p:spPr>
            <a:xfrm>
              <a:off x="9529392" y="5453688"/>
              <a:ext cx="0" cy="7468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p:cNvSpPr txBox="1"/>
            <p:nvPr/>
          </p:nvSpPr>
          <p:spPr>
            <a:xfrm>
              <a:off x="9822855" y="5671214"/>
              <a:ext cx="863671" cy="307777"/>
            </a:xfrm>
            <a:prstGeom prst="rect">
              <a:avLst/>
            </a:prstGeom>
            <a:ln/>
          </p:spPr>
          <p:style>
            <a:lnRef idx="2">
              <a:schemeClr val="dk1"/>
            </a:lnRef>
            <a:fillRef idx="1">
              <a:schemeClr val="lt1"/>
            </a:fillRef>
            <a:effectRef idx="0">
              <a:schemeClr val="dk1"/>
            </a:effectRef>
            <a:fontRef idx="minor">
              <a:schemeClr val="dk1"/>
            </a:fontRef>
          </p:style>
          <p:txBody>
            <a:bodyPr wrap="square" rtlCol="0" anchor="ctr" anchorCtr="1">
              <a:spAutoFit/>
            </a:bodyPr>
            <a:lstStyle/>
            <a:p>
              <a:pPr algn="ctr"/>
              <a:r>
                <a:rPr lang="ja-JP" altLang="en-US" sz="1400" dirty="0" smtClean="0">
                  <a:latin typeface="Meiryo UI" panose="020B0604030504040204" pitchFamily="50" charset="-128"/>
                  <a:ea typeface="Meiryo UI" panose="020B0604030504040204" pitchFamily="50" charset="-128"/>
                </a:rPr>
                <a:t>新工業</a:t>
              </a:r>
              <a:endParaRPr lang="en-US" altLang="ja-JP" sz="1400" dirty="0" smtClean="0">
                <a:latin typeface="Meiryo UI" panose="020B0604030504040204" pitchFamily="50" charset="-128"/>
                <a:ea typeface="Meiryo UI" panose="020B0604030504040204" pitchFamily="50" charset="-128"/>
              </a:endParaRPr>
            </a:p>
          </p:txBody>
        </p:sp>
        <p:cxnSp>
          <p:nvCxnSpPr>
            <p:cNvPr id="84" name="直線コネクタ 83"/>
            <p:cNvCxnSpPr/>
            <p:nvPr/>
          </p:nvCxnSpPr>
          <p:spPr>
            <a:xfrm>
              <a:off x="1677247" y="885428"/>
              <a:ext cx="0" cy="5809515"/>
            </a:xfrm>
            <a:prstGeom prst="line">
              <a:avLst/>
            </a:prstGeom>
            <a:ln>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85" name="テキスト ボックス 84"/>
            <p:cNvSpPr txBox="1"/>
            <p:nvPr/>
          </p:nvSpPr>
          <p:spPr>
            <a:xfrm>
              <a:off x="441242" y="6429828"/>
              <a:ext cx="1111202" cy="307777"/>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【H17</a:t>
              </a:r>
              <a:r>
                <a:rPr lang="ja-JP" altLang="en-US" sz="1400" b="1" dirty="0" smtClean="0">
                  <a:latin typeface="Meiryo UI" panose="020B0604030504040204" pitchFamily="50" charset="-128"/>
                  <a:ea typeface="Meiryo UI" panose="020B0604030504040204" pitchFamily="50" charset="-128"/>
                </a:rPr>
                <a:t>以前</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cxnSp>
          <p:nvCxnSpPr>
            <p:cNvPr id="86" name="直線コネクタ 85"/>
            <p:cNvCxnSpPr/>
            <p:nvPr/>
          </p:nvCxnSpPr>
          <p:spPr>
            <a:xfrm>
              <a:off x="4928447" y="905282"/>
              <a:ext cx="0" cy="5809515"/>
            </a:xfrm>
            <a:prstGeom prst="line">
              <a:avLst/>
            </a:prstGeom>
            <a:ln>
              <a:solidFill>
                <a:schemeClr val="tx1"/>
              </a:solidFill>
              <a:prstDash val="lgDashDotDot"/>
            </a:ln>
          </p:spPr>
          <p:style>
            <a:lnRef idx="1">
              <a:schemeClr val="accent1"/>
            </a:lnRef>
            <a:fillRef idx="0">
              <a:schemeClr val="accent1"/>
            </a:fillRef>
            <a:effectRef idx="0">
              <a:schemeClr val="accent1"/>
            </a:effectRef>
            <a:fontRef idx="minor">
              <a:schemeClr val="tx1"/>
            </a:fontRef>
          </p:style>
        </p:cxnSp>
        <p:sp>
          <p:nvSpPr>
            <p:cNvPr id="87" name="テキスト ボックス 86"/>
            <p:cNvSpPr txBox="1"/>
            <p:nvPr/>
          </p:nvSpPr>
          <p:spPr>
            <a:xfrm>
              <a:off x="5297619" y="1090216"/>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kumimoji="1" lang="ja-JP" altLang="en-US" sz="1400" dirty="0" smtClean="0">
                  <a:latin typeface="Meiryo UI" panose="020B0604030504040204" pitchFamily="50" charset="-128"/>
                  <a:ea typeface="Meiryo UI" panose="020B0604030504040204" pitchFamily="50" charset="-128"/>
                </a:rPr>
                <a:t>茨木工科</a:t>
              </a:r>
              <a:endParaRPr kumimoji="1" lang="ja-JP" altLang="en-US" sz="1400" dirty="0">
                <a:latin typeface="Meiryo UI" panose="020B0604030504040204" pitchFamily="50" charset="-128"/>
                <a:ea typeface="Meiryo UI" panose="020B0604030504040204" pitchFamily="50" charset="-128"/>
              </a:endParaRPr>
            </a:p>
          </p:txBody>
        </p:sp>
        <p:sp>
          <p:nvSpPr>
            <p:cNvPr id="88" name="テキスト ボックス 87"/>
            <p:cNvSpPr txBox="1"/>
            <p:nvPr/>
          </p:nvSpPr>
          <p:spPr>
            <a:xfrm>
              <a:off x="5297619" y="144376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淀川</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89" name="テキスト ボックス 88"/>
            <p:cNvSpPr txBox="1"/>
            <p:nvPr/>
          </p:nvSpPr>
          <p:spPr>
            <a:xfrm>
              <a:off x="5297619" y="1806028"/>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今宮</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0" name="テキスト ボックス 89"/>
            <p:cNvSpPr txBox="1"/>
            <p:nvPr/>
          </p:nvSpPr>
          <p:spPr>
            <a:xfrm>
              <a:off x="5207850" y="2343205"/>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西野田</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1" name="テキスト ボックス 90"/>
            <p:cNvSpPr txBox="1"/>
            <p:nvPr/>
          </p:nvSpPr>
          <p:spPr>
            <a:xfrm>
              <a:off x="5207850" y="2696754"/>
              <a:ext cx="1082348"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藤井寺</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2" name="テキスト ボックス 91"/>
            <p:cNvSpPr txBox="1"/>
            <p:nvPr/>
          </p:nvSpPr>
          <p:spPr>
            <a:xfrm>
              <a:off x="5387387" y="3059017"/>
              <a:ext cx="723275"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堺</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5297619" y="3589835"/>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城東</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4" name="テキスト ボックス 93"/>
            <p:cNvSpPr txBox="1"/>
            <p:nvPr/>
          </p:nvSpPr>
          <p:spPr>
            <a:xfrm>
              <a:off x="5297619" y="3943384"/>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布施</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95" name="テキスト ボックス 94"/>
            <p:cNvSpPr txBox="1"/>
            <p:nvPr/>
          </p:nvSpPr>
          <p:spPr>
            <a:xfrm>
              <a:off x="5297619" y="4304343"/>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佐野</a:t>
              </a:r>
              <a:r>
                <a:rPr lang="ja-JP" altLang="en-US" sz="1400" dirty="0">
                  <a:latin typeface="Meiryo UI" panose="020B0604030504040204" pitchFamily="50" charset="-128"/>
                  <a:ea typeface="Meiryo UI" panose="020B0604030504040204" pitchFamily="50" charset="-128"/>
                </a:rPr>
                <a:t>工科</a:t>
              </a:r>
              <a:endParaRPr kumimoji="1" lang="ja-JP" altLang="en-US" sz="1400" dirty="0">
                <a:latin typeface="Meiryo UI" panose="020B0604030504040204" pitchFamily="50" charset="-128"/>
                <a:ea typeface="Meiryo UI" panose="020B0604030504040204" pitchFamily="50" charset="-128"/>
              </a:endParaRPr>
            </a:p>
          </p:txBody>
        </p:sp>
        <p:sp>
          <p:nvSpPr>
            <p:cNvPr id="77" name="テキスト ボックス 76"/>
            <p:cNvSpPr txBox="1"/>
            <p:nvPr/>
          </p:nvSpPr>
          <p:spPr>
            <a:xfrm>
              <a:off x="6154427" y="1143039"/>
              <a:ext cx="1606530" cy="954107"/>
            </a:xfrm>
            <a:prstGeom prst="rect">
              <a:avLst/>
            </a:prstGeom>
            <a:noFill/>
          </p:spPr>
          <p:txBody>
            <a:bodyPr wrap="none" rtlCol="0">
              <a:spAutoFit/>
            </a:bodyPr>
            <a:lstStyle/>
            <a:p>
              <a:pPr algn="ctr"/>
              <a:r>
                <a:rPr lang="ja-JP" altLang="en-US" sz="1400" b="1" dirty="0">
                  <a:latin typeface="Meiryo UI" panose="020B0604030504040204" pitchFamily="50" charset="-128"/>
                  <a:ea typeface="Meiryo UI" panose="020B0604030504040204" pitchFamily="50" charset="-128"/>
                </a:rPr>
                <a:t>高大連携</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重点型</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（工学系大学</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進学専科の設置）</a:t>
              </a:r>
            </a:p>
          </p:txBody>
        </p:sp>
        <p:sp>
          <p:nvSpPr>
            <p:cNvPr id="79" name="テキスト ボックス 78"/>
            <p:cNvSpPr txBox="1"/>
            <p:nvPr/>
          </p:nvSpPr>
          <p:spPr>
            <a:xfrm>
              <a:off x="5268739" y="5570258"/>
              <a:ext cx="902811"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smtClean="0">
                  <a:latin typeface="Meiryo UI" panose="020B0604030504040204" pitchFamily="50" charset="-128"/>
                  <a:ea typeface="Meiryo UI" panose="020B0604030504040204" pitchFamily="50" charset="-128"/>
                </a:rPr>
                <a:t>和泉</a:t>
              </a:r>
              <a:r>
                <a:rPr lang="ja-JP" altLang="en-US" sz="1400" dirty="0">
                  <a:latin typeface="Meiryo UI" panose="020B0604030504040204" pitchFamily="50" charset="-128"/>
                  <a:ea typeface="Meiryo UI" panose="020B0604030504040204" pitchFamily="50" charset="-128"/>
                </a:rPr>
                <a:t>総合</a:t>
              </a:r>
              <a:endParaRPr kumimoji="1" lang="ja-JP" altLang="en-US" sz="1400"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6142554" y="5038700"/>
              <a:ext cx="1470274" cy="523220"/>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【H28</a:t>
              </a:r>
              <a:r>
                <a:rPr lang="ja-JP" altLang="en-US" sz="1400" b="1" dirty="0" smtClean="0">
                  <a:latin typeface="Meiryo UI" panose="020B0604030504040204" pitchFamily="50" charset="-128"/>
                  <a:ea typeface="Meiryo UI" panose="020B0604030504040204" pitchFamily="50" charset="-128"/>
                </a:rPr>
                <a:t>開校</a:t>
              </a:r>
              <a:r>
                <a:rPr lang="ja-JP" altLang="en-US" sz="1400" b="1" dirty="0">
                  <a:latin typeface="Meiryo UI" panose="020B0604030504040204" pitchFamily="50" charset="-128"/>
                  <a:ea typeface="Meiryo UI" panose="020B0604030504040204" pitchFamily="50" charset="-128"/>
                </a:rPr>
                <a:t>　</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ｴﾝﾊﾟﾜﾒﾝﾄｽｸｰﾙ</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sp>
          <p:nvSpPr>
            <p:cNvPr id="82" name="テキスト ボックス 81"/>
            <p:cNvSpPr txBox="1"/>
            <p:nvPr/>
          </p:nvSpPr>
          <p:spPr>
            <a:xfrm>
              <a:off x="6142554" y="5493232"/>
              <a:ext cx="1470274" cy="523220"/>
            </a:xfrm>
            <a:prstGeom prst="rect">
              <a:avLst/>
            </a:prstGeom>
            <a:noFill/>
          </p:spPr>
          <p:txBody>
            <a:bodyPr wrap="none" rtlCol="0">
              <a:spAutoFit/>
            </a:bodyPr>
            <a:lstStyle/>
            <a:p>
              <a:r>
                <a:rPr lang="en-US" altLang="ja-JP" sz="1400" b="1" dirty="0" smtClean="0">
                  <a:latin typeface="Meiryo UI" panose="020B0604030504040204" pitchFamily="50" charset="-128"/>
                  <a:ea typeface="Meiryo UI" panose="020B0604030504040204" pitchFamily="50" charset="-128"/>
                </a:rPr>
                <a:t>【H30</a:t>
              </a:r>
              <a:r>
                <a:rPr lang="ja-JP" altLang="en-US" sz="1400" b="1" dirty="0" smtClean="0">
                  <a:latin typeface="Meiryo UI" panose="020B0604030504040204" pitchFamily="50" charset="-128"/>
                  <a:ea typeface="Meiryo UI" panose="020B0604030504040204" pitchFamily="50" charset="-128"/>
                </a:rPr>
                <a:t>開校</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ｴﾝﾊﾟﾜﾒﾝﾄｽｸｰﾙ</a:t>
              </a:r>
              <a:r>
                <a:rPr lang="en-US" altLang="ja-JP" sz="1400" b="1" dirty="0" smtClean="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p:txBody>
        </p:sp>
      </p:grpSp>
      <p:cxnSp>
        <p:nvCxnSpPr>
          <p:cNvPr id="98" name="直線コネクタ 97"/>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99" name="正方形/長方形 98"/>
          <p:cNvSpPr/>
          <p:nvPr/>
        </p:nvSpPr>
        <p:spPr>
          <a:xfrm>
            <a:off x="1704145" y="135083"/>
            <a:ext cx="2908168"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①現状（学校</a:t>
            </a:r>
            <a:r>
              <a:rPr lang="ja-JP" altLang="en-US" b="1" dirty="0" smtClean="0">
                <a:latin typeface="Meiryo UI" panose="020B0604030504040204" pitchFamily="50" charset="-128"/>
                <a:ea typeface="Meiryo UI" panose="020B0604030504040204" pitchFamily="50" charset="-128"/>
              </a:rPr>
              <a:t>の変遷）</a:t>
            </a:r>
            <a:endParaRPr lang="ja-JP" altLang="en-US" b="1" dirty="0">
              <a:latin typeface="Meiryo UI" panose="020B0604030504040204" pitchFamily="50" charset="-128"/>
              <a:ea typeface="Meiryo UI" panose="020B0604030504040204" pitchFamily="50" charset="-128"/>
            </a:endParaRPr>
          </a:p>
        </p:txBody>
      </p:sp>
      <p:sp>
        <p:nvSpPr>
          <p:cNvPr id="3" name="正方形/長方形 2"/>
          <p:cNvSpPr/>
          <p:nvPr/>
        </p:nvSpPr>
        <p:spPr>
          <a:xfrm>
            <a:off x="734097" y="742046"/>
            <a:ext cx="11101588" cy="5862966"/>
          </a:xfrm>
          <a:prstGeom prst="rect">
            <a:avLst/>
          </a:prstGeom>
          <a:noFill/>
          <a:ln w="38100" cmpd="dbl"/>
        </p:spPr>
        <p:style>
          <a:lnRef idx="2">
            <a:schemeClr val="accent3"/>
          </a:lnRef>
          <a:fillRef idx="1">
            <a:schemeClr val="lt1"/>
          </a:fillRef>
          <a:effectRef idx="0">
            <a:schemeClr val="accent3"/>
          </a:effectRef>
          <a:fontRef idx="minor">
            <a:schemeClr val="dk1"/>
          </a:fontRef>
        </p:style>
        <p:txBody>
          <a:bodyPr rtlCol="0" anchor="ctr"/>
          <a:lstStyle/>
          <a:p>
            <a:pPr algn="ctr"/>
            <a:endParaRPr kumimoji="1" lang="ja-JP" altLang="en-US"/>
          </a:p>
        </p:txBody>
      </p:sp>
      <p:sp>
        <p:nvSpPr>
          <p:cNvPr id="78" name="テキスト ボックス 77"/>
          <p:cNvSpPr txBox="1"/>
          <p:nvPr/>
        </p:nvSpPr>
        <p:spPr>
          <a:xfrm>
            <a:off x="5851958" y="5035902"/>
            <a:ext cx="543739" cy="307777"/>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r>
              <a:rPr lang="ja-JP" altLang="en-US" sz="1400" dirty="0">
                <a:latin typeface="Meiryo UI" panose="020B0604030504040204" pitchFamily="50" charset="-128"/>
                <a:ea typeface="Meiryo UI" panose="020B0604030504040204" pitchFamily="50" charset="-128"/>
              </a:rPr>
              <a:t>成</a:t>
            </a:r>
            <a:r>
              <a:rPr lang="ja-JP" altLang="en-US" sz="1400" dirty="0" smtClean="0">
                <a:latin typeface="Meiryo UI" panose="020B0604030504040204" pitchFamily="50" charset="-128"/>
                <a:ea typeface="Meiryo UI" panose="020B0604030504040204" pitchFamily="50" charset="-128"/>
              </a:rPr>
              <a:t>城</a:t>
            </a:r>
            <a:endParaRPr kumimoji="1" lang="ja-JP" altLang="en-US" sz="1400" dirty="0">
              <a:latin typeface="Meiryo UI" panose="020B0604030504040204" pitchFamily="50" charset="-128"/>
              <a:ea typeface="Meiryo UI" panose="020B0604030504040204" pitchFamily="50" charset="-128"/>
            </a:endParaRPr>
          </a:p>
        </p:txBody>
      </p:sp>
      <p:sp>
        <p:nvSpPr>
          <p:cNvPr id="81" name="ホームベース 80"/>
          <p:cNvSpPr/>
          <p:nvPr/>
        </p:nvSpPr>
        <p:spPr>
          <a:xfrm>
            <a:off x="2414972" y="5914093"/>
            <a:ext cx="5958032" cy="430518"/>
          </a:xfrm>
          <a:prstGeom prst="homePlate">
            <a:avLst>
              <a:gd name="adj" fmla="val 52307"/>
            </a:avLst>
          </a:prstGeom>
          <a:noFill/>
          <a:ln>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a:latin typeface="Meiryo UI" panose="020B0604030504040204" pitchFamily="50" charset="-128"/>
              <a:ea typeface="Meiryo UI" panose="020B0604030504040204" pitchFamily="50" charset="-128"/>
            </a:endParaRPr>
          </a:p>
        </p:txBody>
      </p:sp>
      <p:sp>
        <p:nvSpPr>
          <p:cNvPr id="83" name="テキスト ボックス 82"/>
          <p:cNvSpPr txBox="1"/>
          <p:nvPr/>
        </p:nvSpPr>
        <p:spPr>
          <a:xfrm>
            <a:off x="3692670" y="5867742"/>
            <a:ext cx="1261884" cy="523220"/>
          </a:xfrm>
          <a:prstGeom prst="rect">
            <a:avLst/>
          </a:prstGeom>
          <a:noFill/>
        </p:spPr>
        <p:txBody>
          <a:bodyPr wrap="none" rtlCol="0">
            <a:spAutoFit/>
          </a:bodyPr>
          <a:lstStyle/>
          <a:p>
            <a:r>
              <a:rPr lang="ja-JP" altLang="en-US" sz="1400" b="1" dirty="0">
                <a:latin typeface="Meiryo UI" panose="020B0604030504040204" pitchFamily="50" charset="-128"/>
                <a:ea typeface="Meiryo UI" panose="020B0604030504040204" pitchFamily="50" charset="-128"/>
              </a:rPr>
              <a:t>ｸﾘｴｲﾃｨﾌﾞｽｸｰﾙ</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rPr>
              <a:t>（総合学科）</a:t>
            </a:r>
            <a:endParaRPr kumimoji="1" lang="ja-JP" altLang="en-US"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41941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2442156" y="735932"/>
            <a:ext cx="6168444" cy="5620418"/>
            <a:chOff x="4862821" y="1276219"/>
            <a:chExt cx="6168444" cy="5620418"/>
          </a:xfrm>
        </p:grpSpPr>
        <p:pic>
          <p:nvPicPr>
            <p:cNvPr id="3" name="図 2" descr="無料の日本地図イラスト集 － 大阪府「白地図(市町村境も)」">
              <a:extLst>
                <a:ext uri="{FF2B5EF4-FFF2-40B4-BE49-F238E27FC236}">
                  <a16:creationId xmlns:a16="http://schemas.microsoft.com/office/drawing/2014/main" id="{2A944515-5331-42A0-B9DA-AC6CCB2B1E3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62821" y="1276219"/>
              <a:ext cx="5374905" cy="5620418"/>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5" name="正方形/長方形 4">
              <a:extLst>
                <a:ext uri="{FF2B5EF4-FFF2-40B4-BE49-F238E27FC236}">
                  <a16:creationId xmlns:a16="http://schemas.microsoft.com/office/drawing/2014/main" id="{20F9DA83-6474-4012-9ECF-EBE9C04A73C4}"/>
                </a:ext>
              </a:extLst>
            </p:cNvPr>
            <p:cNvSpPr/>
            <p:nvPr/>
          </p:nvSpPr>
          <p:spPr>
            <a:xfrm>
              <a:off x="10059143" y="1583427"/>
              <a:ext cx="972000" cy="25400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茨木</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6" name="正方形/長方形 5">
              <a:extLst>
                <a:ext uri="{FF2B5EF4-FFF2-40B4-BE49-F238E27FC236}">
                  <a16:creationId xmlns:a16="http://schemas.microsoft.com/office/drawing/2014/main" id="{EF738772-F203-417F-8DCE-AAD323C34525}"/>
                </a:ext>
              </a:extLst>
            </p:cNvPr>
            <p:cNvSpPr/>
            <p:nvPr/>
          </p:nvSpPr>
          <p:spPr>
            <a:xfrm>
              <a:off x="10059143" y="2307028"/>
              <a:ext cx="972000" cy="246063"/>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淀川</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7" name="正方形/長方形 6">
              <a:extLst>
                <a:ext uri="{FF2B5EF4-FFF2-40B4-BE49-F238E27FC236}">
                  <a16:creationId xmlns:a16="http://schemas.microsoft.com/office/drawing/2014/main" id="{0626ABAF-23E4-4901-8B52-C9CAB3F30616}"/>
                </a:ext>
              </a:extLst>
            </p:cNvPr>
            <p:cNvSpPr/>
            <p:nvPr/>
          </p:nvSpPr>
          <p:spPr>
            <a:xfrm>
              <a:off x="10059265" y="3022692"/>
              <a:ext cx="972000" cy="244475"/>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城東</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8" name="正方形/長方形 7">
              <a:extLst>
                <a:ext uri="{FF2B5EF4-FFF2-40B4-BE49-F238E27FC236}">
                  <a16:creationId xmlns:a16="http://schemas.microsoft.com/office/drawing/2014/main" id="{689CDAA8-CBF2-4950-9E34-6D578A5AA609}"/>
                </a:ext>
              </a:extLst>
            </p:cNvPr>
            <p:cNvSpPr/>
            <p:nvPr/>
          </p:nvSpPr>
          <p:spPr>
            <a:xfrm>
              <a:off x="10059143" y="3736768"/>
              <a:ext cx="972000" cy="25558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布施</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10" name="正方形/長方形 9">
              <a:extLst>
                <a:ext uri="{FF2B5EF4-FFF2-40B4-BE49-F238E27FC236}">
                  <a16:creationId xmlns:a16="http://schemas.microsoft.com/office/drawing/2014/main" id="{F53C3E4A-1975-4911-A4FA-4593A7279DB2}"/>
                </a:ext>
              </a:extLst>
            </p:cNvPr>
            <p:cNvSpPr/>
            <p:nvPr/>
          </p:nvSpPr>
          <p:spPr>
            <a:xfrm>
              <a:off x="10058171" y="5177622"/>
              <a:ext cx="972000" cy="26193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藤井寺</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11" name="正方形/長方形 10">
              <a:extLst>
                <a:ext uri="{FF2B5EF4-FFF2-40B4-BE49-F238E27FC236}">
                  <a16:creationId xmlns:a16="http://schemas.microsoft.com/office/drawing/2014/main" id="{37DB8D4C-32CE-4089-9420-DBB66D64620D}"/>
                </a:ext>
              </a:extLst>
            </p:cNvPr>
            <p:cNvSpPr/>
            <p:nvPr/>
          </p:nvSpPr>
          <p:spPr>
            <a:xfrm>
              <a:off x="10058171" y="4461957"/>
              <a:ext cx="972000" cy="246062"/>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生野</a:t>
              </a:r>
              <a:r>
                <a:rPr kumimoji="1" lang="ja-JP" altLang="en-US" sz="1200" b="1" dirty="0">
                  <a:solidFill>
                    <a:schemeClr val="bg1"/>
                  </a:solidFill>
                  <a:latin typeface="Meiryo UI" panose="020B0604030504040204" pitchFamily="50" charset="-128"/>
                  <a:ea typeface="Meiryo UI" panose="020B0604030504040204" pitchFamily="50" charset="-128"/>
                </a:rPr>
                <a:t>工業</a:t>
              </a:r>
            </a:p>
          </p:txBody>
        </p:sp>
        <p:sp>
          <p:nvSpPr>
            <p:cNvPr id="12" name="正方形/長方形 11">
              <a:extLst>
                <a:ext uri="{FF2B5EF4-FFF2-40B4-BE49-F238E27FC236}">
                  <a16:creationId xmlns:a16="http://schemas.microsoft.com/office/drawing/2014/main" id="{B186E241-A63E-48F6-AEB5-06C0CB2A177F}"/>
                </a:ext>
              </a:extLst>
            </p:cNvPr>
            <p:cNvSpPr/>
            <p:nvPr/>
          </p:nvSpPr>
          <p:spPr>
            <a:xfrm>
              <a:off x="5543508" y="2054943"/>
              <a:ext cx="972000" cy="246063"/>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東淀</a:t>
              </a:r>
              <a:r>
                <a:rPr kumimoji="1" lang="ja-JP" altLang="en-US" sz="1200" b="1" dirty="0">
                  <a:solidFill>
                    <a:schemeClr val="bg1"/>
                  </a:solidFill>
                  <a:latin typeface="Meiryo UI" panose="020B0604030504040204" pitchFamily="50" charset="-128"/>
                  <a:ea typeface="Meiryo UI" panose="020B0604030504040204" pitchFamily="50" charset="-128"/>
                </a:rPr>
                <a:t>工業</a:t>
              </a:r>
            </a:p>
          </p:txBody>
        </p:sp>
        <p:sp>
          <p:nvSpPr>
            <p:cNvPr id="13" name="正方形/長方形 12">
              <a:extLst>
                <a:ext uri="{FF2B5EF4-FFF2-40B4-BE49-F238E27FC236}">
                  <a16:creationId xmlns:a16="http://schemas.microsoft.com/office/drawing/2014/main" id="{55E38CF5-D3DE-43CB-8098-A89A3095465A}"/>
                </a:ext>
              </a:extLst>
            </p:cNvPr>
            <p:cNvSpPr/>
            <p:nvPr/>
          </p:nvSpPr>
          <p:spPr>
            <a:xfrm>
              <a:off x="5544720" y="3565914"/>
              <a:ext cx="972000" cy="244475"/>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泉</a:t>
              </a:r>
              <a:r>
                <a:rPr kumimoji="1" lang="ja-JP" altLang="en-US" sz="1200" b="1" dirty="0">
                  <a:solidFill>
                    <a:schemeClr val="bg1"/>
                  </a:solidFill>
                  <a:latin typeface="Meiryo UI" panose="020B0604030504040204" pitchFamily="50" charset="-128"/>
                  <a:ea typeface="Meiryo UI" panose="020B0604030504040204" pitchFamily="50" charset="-128"/>
                </a:rPr>
                <a:t>尾工業</a:t>
              </a:r>
            </a:p>
          </p:txBody>
        </p:sp>
        <p:sp>
          <p:nvSpPr>
            <p:cNvPr id="14" name="正方形/長方形 13">
              <a:extLst>
                <a:ext uri="{FF2B5EF4-FFF2-40B4-BE49-F238E27FC236}">
                  <a16:creationId xmlns:a16="http://schemas.microsoft.com/office/drawing/2014/main" id="{C42ACAB2-E167-4ECD-8242-264EE06353D4}"/>
                </a:ext>
              </a:extLst>
            </p:cNvPr>
            <p:cNvSpPr/>
            <p:nvPr/>
          </p:nvSpPr>
          <p:spPr>
            <a:xfrm>
              <a:off x="5543508" y="1306601"/>
              <a:ext cx="972000" cy="246063"/>
            </a:xfrm>
            <a:prstGeom prst="rect">
              <a:avLst/>
            </a:prstGeom>
            <a:ln/>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bg1"/>
                  </a:solidFill>
                  <a:latin typeface="Meiryo UI" panose="020B0604030504040204" pitchFamily="50" charset="-128"/>
                  <a:ea typeface="Meiryo UI" panose="020B0604030504040204" pitchFamily="50" charset="-128"/>
                </a:rPr>
                <a:t>都島</a:t>
              </a:r>
              <a:r>
                <a:rPr kumimoji="1" lang="ja-JP" altLang="en-US" sz="1200" b="1" dirty="0">
                  <a:solidFill>
                    <a:schemeClr val="bg1"/>
                  </a:solidFill>
                  <a:latin typeface="Meiryo UI" panose="020B0604030504040204" pitchFamily="50" charset="-128"/>
                  <a:ea typeface="Meiryo UI" panose="020B0604030504040204" pitchFamily="50" charset="-128"/>
                </a:rPr>
                <a:t>工業</a:t>
              </a:r>
            </a:p>
          </p:txBody>
        </p:sp>
        <p:sp>
          <p:nvSpPr>
            <p:cNvPr id="15" name="正方形/長方形 14">
              <a:extLst>
                <a:ext uri="{FF2B5EF4-FFF2-40B4-BE49-F238E27FC236}">
                  <a16:creationId xmlns:a16="http://schemas.microsoft.com/office/drawing/2014/main" id="{8E7982E6-F98F-4BCD-806C-B879F016F7AC}"/>
                </a:ext>
              </a:extLst>
            </p:cNvPr>
            <p:cNvSpPr/>
            <p:nvPr/>
          </p:nvSpPr>
          <p:spPr>
            <a:xfrm>
              <a:off x="5544593" y="2803285"/>
              <a:ext cx="972000" cy="26035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西野田</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16" name="正方形/長方形 15">
              <a:extLst>
                <a:ext uri="{FF2B5EF4-FFF2-40B4-BE49-F238E27FC236}">
                  <a16:creationId xmlns:a16="http://schemas.microsoft.com/office/drawing/2014/main" id="{1BD4432C-290D-49D6-BE61-FD1DC0603D16}"/>
                </a:ext>
              </a:extLst>
            </p:cNvPr>
            <p:cNvSpPr/>
            <p:nvPr/>
          </p:nvSpPr>
          <p:spPr>
            <a:xfrm>
              <a:off x="5543508" y="4312668"/>
              <a:ext cx="972000" cy="252412"/>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今宮</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17" name="正方形/長方形 16">
              <a:extLst>
                <a:ext uri="{FF2B5EF4-FFF2-40B4-BE49-F238E27FC236}">
                  <a16:creationId xmlns:a16="http://schemas.microsoft.com/office/drawing/2014/main" id="{587FC8E9-83E3-4D6D-9AE4-C495C07ED5AB}"/>
                </a:ext>
              </a:extLst>
            </p:cNvPr>
            <p:cNvSpPr/>
            <p:nvPr/>
          </p:nvSpPr>
          <p:spPr>
            <a:xfrm>
              <a:off x="5543508" y="5067359"/>
              <a:ext cx="972000" cy="261938"/>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堺</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18" name="フローチャート: 結合子 17">
              <a:extLst>
                <a:ext uri="{FF2B5EF4-FFF2-40B4-BE49-F238E27FC236}">
                  <a16:creationId xmlns:a16="http://schemas.microsoft.com/office/drawing/2014/main" id="{A1485CBD-8E6B-46B6-8915-010C03BC7FCA}"/>
                </a:ext>
              </a:extLst>
            </p:cNvPr>
            <p:cNvSpPr/>
            <p:nvPr/>
          </p:nvSpPr>
          <p:spPr>
            <a:xfrm>
              <a:off x="8329838" y="2934952"/>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19" name="直線コネクタ 18">
              <a:extLst>
                <a:ext uri="{FF2B5EF4-FFF2-40B4-BE49-F238E27FC236}">
                  <a16:creationId xmlns:a16="http://schemas.microsoft.com/office/drawing/2014/main" id="{ECD5DFA9-D630-4290-8C79-06FB89007588}"/>
                </a:ext>
              </a:extLst>
            </p:cNvPr>
            <p:cNvCxnSpPr>
              <a:stCxn id="18" idx="7"/>
              <a:endCxn id="5" idx="1"/>
            </p:cNvCxnSpPr>
            <p:nvPr/>
          </p:nvCxnSpPr>
          <p:spPr>
            <a:xfrm flipV="1">
              <a:off x="8381329" y="1710427"/>
              <a:ext cx="1677814" cy="1233359"/>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0" name="フローチャート: 結合子 19">
              <a:extLst>
                <a:ext uri="{FF2B5EF4-FFF2-40B4-BE49-F238E27FC236}">
                  <a16:creationId xmlns:a16="http://schemas.microsoft.com/office/drawing/2014/main" id="{353B8516-6B36-45C2-A7C9-C186EA66D2F0}"/>
                </a:ext>
              </a:extLst>
            </p:cNvPr>
            <p:cNvSpPr/>
            <p:nvPr/>
          </p:nvSpPr>
          <p:spPr>
            <a:xfrm>
              <a:off x="8311838" y="3460937"/>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21" name="直線コネクタ 20">
              <a:extLst>
                <a:ext uri="{FF2B5EF4-FFF2-40B4-BE49-F238E27FC236}">
                  <a16:creationId xmlns:a16="http://schemas.microsoft.com/office/drawing/2014/main" id="{AF27DFFF-B620-46C2-853D-BD2071EB0E34}"/>
                </a:ext>
              </a:extLst>
            </p:cNvPr>
            <p:cNvCxnSpPr>
              <a:stCxn id="20" idx="7"/>
              <a:endCxn id="6" idx="1"/>
            </p:cNvCxnSpPr>
            <p:nvPr/>
          </p:nvCxnSpPr>
          <p:spPr>
            <a:xfrm flipV="1">
              <a:off x="8363329" y="2430060"/>
              <a:ext cx="1695814" cy="103971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フローチャート: 結合子 21">
              <a:extLst>
                <a:ext uri="{FF2B5EF4-FFF2-40B4-BE49-F238E27FC236}">
                  <a16:creationId xmlns:a16="http://schemas.microsoft.com/office/drawing/2014/main" id="{0BC35F7E-6BC3-4C97-B5A8-4B6BFA9153B4}"/>
                </a:ext>
              </a:extLst>
            </p:cNvPr>
            <p:cNvSpPr/>
            <p:nvPr/>
          </p:nvSpPr>
          <p:spPr>
            <a:xfrm>
              <a:off x="8538690" y="3823162"/>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23" name="直線コネクタ 22">
              <a:extLst>
                <a:ext uri="{FF2B5EF4-FFF2-40B4-BE49-F238E27FC236}">
                  <a16:creationId xmlns:a16="http://schemas.microsoft.com/office/drawing/2014/main" id="{B00332E5-6D7A-4626-9027-A727BACEE588}"/>
                </a:ext>
              </a:extLst>
            </p:cNvPr>
            <p:cNvCxnSpPr>
              <a:stCxn id="22" idx="7"/>
              <a:endCxn id="7" idx="1"/>
            </p:cNvCxnSpPr>
            <p:nvPr/>
          </p:nvCxnSpPr>
          <p:spPr>
            <a:xfrm flipV="1">
              <a:off x="8590181" y="3144930"/>
              <a:ext cx="1469084" cy="68706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フローチャート: 結合子 23">
              <a:extLst>
                <a:ext uri="{FF2B5EF4-FFF2-40B4-BE49-F238E27FC236}">
                  <a16:creationId xmlns:a16="http://schemas.microsoft.com/office/drawing/2014/main" id="{3A92A070-63E3-4C74-816B-9C4C97408AAF}"/>
                </a:ext>
              </a:extLst>
            </p:cNvPr>
            <p:cNvSpPr/>
            <p:nvPr/>
          </p:nvSpPr>
          <p:spPr>
            <a:xfrm>
              <a:off x="8508527" y="4061863"/>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25" name="直線コネクタ 24">
              <a:extLst>
                <a:ext uri="{FF2B5EF4-FFF2-40B4-BE49-F238E27FC236}">
                  <a16:creationId xmlns:a16="http://schemas.microsoft.com/office/drawing/2014/main" id="{E5E618EB-0CA1-42E1-8004-03A88D8E9B53}"/>
                </a:ext>
              </a:extLst>
            </p:cNvPr>
            <p:cNvCxnSpPr>
              <a:stCxn id="24" idx="7"/>
              <a:endCxn id="8" idx="1"/>
            </p:cNvCxnSpPr>
            <p:nvPr/>
          </p:nvCxnSpPr>
          <p:spPr>
            <a:xfrm flipV="1">
              <a:off x="8560018" y="3864562"/>
              <a:ext cx="1499125" cy="20613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フローチャート: 結合子 28">
              <a:extLst>
                <a:ext uri="{FF2B5EF4-FFF2-40B4-BE49-F238E27FC236}">
                  <a16:creationId xmlns:a16="http://schemas.microsoft.com/office/drawing/2014/main" id="{2C7E7DF8-C75C-4644-A54B-8E9A297A5052}"/>
                </a:ext>
              </a:extLst>
            </p:cNvPr>
            <p:cNvSpPr/>
            <p:nvPr/>
          </p:nvSpPr>
          <p:spPr>
            <a:xfrm>
              <a:off x="7800811" y="3797351"/>
              <a:ext cx="60325" cy="61913"/>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30" name="フローチャート: 結合子 29">
              <a:extLst>
                <a:ext uri="{FF2B5EF4-FFF2-40B4-BE49-F238E27FC236}">
                  <a16:creationId xmlns:a16="http://schemas.microsoft.com/office/drawing/2014/main" id="{51058243-0667-4562-BFB5-021A5B82B14B}"/>
                </a:ext>
              </a:extLst>
            </p:cNvPr>
            <p:cNvSpPr/>
            <p:nvPr/>
          </p:nvSpPr>
          <p:spPr>
            <a:xfrm>
              <a:off x="8099358" y="3641115"/>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31" name="フローチャート: 結合子 30">
              <a:extLst>
                <a:ext uri="{FF2B5EF4-FFF2-40B4-BE49-F238E27FC236}">
                  <a16:creationId xmlns:a16="http://schemas.microsoft.com/office/drawing/2014/main" id="{30210718-3212-42C0-8C03-BD9C4A8D6B81}"/>
                </a:ext>
              </a:extLst>
            </p:cNvPr>
            <p:cNvSpPr/>
            <p:nvPr/>
          </p:nvSpPr>
          <p:spPr>
            <a:xfrm>
              <a:off x="7890754" y="4124891"/>
              <a:ext cx="60325" cy="60325"/>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32" name="フローチャート: 結合子 31">
              <a:extLst>
                <a:ext uri="{FF2B5EF4-FFF2-40B4-BE49-F238E27FC236}">
                  <a16:creationId xmlns:a16="http://schemas.microsoft.com/office/drawing/2014/main" id="{6F5BE7BE-E164-44A1-A82A-ECCD4214AFC5}"/>
                </a:ext>
              </a:extLst>
            </p:cNvPr>
            <p:cNvSpPr/>
            <p:nvPr/>
          </p:nvSpPr>
          <p:spPr>
            <a:xfrm>
              <a:off x="8531002" y="4649625"/>
              <a:ext cx="60325" cy="69850"/>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34" name="フローチャート: 結合子 33">
              <a:extLst>
                <a:ext uri="{FF2B5EF4-FFF2-40B4-BE49-F238E27FC236}">
                  <a16:creationId xmlns:a16="http://schemas.microsoft.com/office/drawing/2014/main" id="{1AD94505-C832-4253-9224-AA2C5106A69C}"/>
                </a:ext>
              </a:extLst>
            </p:cNvPr>
            <p:cNvSpPr/>
            <p:nvPr/>
          </p:nvSpPr>
          <p:spPr>
            <a:xfrm>
              <a:off x="7742613" y="4738879"/>
              <a:ext cx="61912" cy="61913"/>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35" name="フローチャート: 結合子 34">
              <a:extLst>
                <a:ext uri="{FF2B5EF4-FFF2-40B4-BE49-F238E27FC236}">
                  <a16:creationId xmlns:a16="http://schemas.microsoft.com/office/drawing/2014/main" id="{FF0D361C-B5D2-4C56-B270-44A0C15DFB92}"/>
                </a:ext>
              </a:extLst>
            </p:cNvPr>
            <p:cNvSpPr/>
            <p:nvPr/>
          </p:nvSpPr>
          <p:spPr>
            <a:xfrm>
              <a:off x="6920036" y="5865812"/>
              <a:ext cx="60325" cy="69850"/>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38" name="直線コネクタ 37">
              <a:extLst>
                <a:ext uri="{FF2B5EF4-FFF2-40B4-BE49-F238E27FC236}">
                  <a16:creationId xmlns:a16="http://schemas.microsoft.com/office/drawing/2014/main" id="{6A9B6CA8-6D71-4E41-8220-85A40F76F741}"/>
                </a:ext>
              </a:extLst>
            </p:cNvPr>
            <p:cNvCxnSpPr>
              <a:stCxn id="32" idx="6"/>
              <a:endCxn id="10" idx="1"/>
            </p:cNvCxnSpPr>
            <p:nvPr/>
          </p:nvCxnSpPr>
          <p:spPr>
            <a:xfrm>
              <a:off x="8591327" y="4684550"/>
              <a:ext cx="1466844" cy="624041"/>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直線コネクタ 38">
              <a:extLst>
                <a:ext uri="{FF2B5EF4-FFF2-40B4-BE49-F238E27FC236}">
                  <a16:creationId xmlns:a16="http://schemas.microsoft.com/office/drawing/2014/main" id="{C307622B-AE98-4957-B510-16732397CD79}"/>
                </a:ext>
              </a:extLst>
            </p:cNvPr>
            <p:cNvCxnSpPr>
              <a:stCxn id="47" idx="3"/>
              <a:endCxn id="35" idx="2"/>
            </p:cNvCxnSpPr>
            <p:nvPr/>
          </p:nvCxnSpPr>
          <p:spPr>
            <a:xfrm flipV="1">
              <a:off x="6515508" y="5900737"/>
              <a:ext cx="404528" cy="6101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FEB8AAA1-704E-435E-80E0-69A0B2C794B9}"/>
                </a:ext>
              </a:extLst>
            </p:cNvPr>
            <p:cNvCxnSpPr>
              <a:stCxn id="17" idx="3"/>
              <a:endCxn id="34" idx="2"/>
            </p:cNvCxnSpPr>
            <p:nvPr/>
          </p:nvCxnSpPr>
          <p:spPr>
            <a:xfrm flipV="1">
              <a:off x="6515508" y="4769836"/>
              <a:ext cx="1227105" cy="428492"/>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AD080E94-A7B0-4DED-A9FD-745EE393CB86}"/>
                </a:ext>
              </a:extLst>
            </p:cNvPr>
            <p:cNvCxnSpPr>
              <a:stCxn id="14" idx="3"/>
              <a:endCxn id="30" idx="1"/>
            </p:cNvCxnSpPr>
            <p:nvPr/>
          </p:nvCxnSpPr>
          <p:spPr>
            <a:xfrm>
              <a:off x="6515508" y="1429633"/>
              <a:ext cx="1592684" cy="222031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F97E6839-A850-4E95-95C2-17DEA9C796F4}"/>
                </a:ext>
              </a:extLst>
            </p:cNvPr>
            <p:cNvCxnSpPr>
              <a:stCxn id="15" idx="3"/>
              <a:endCxn id="29" idx="2"/>
            </p:cNvCxnSpPr>
            <p:nvPr/>
          </p:nvCxnSpPr>
          <p:spPr>
            <a:xfrm>
              <a:off x="6516593" y="2933460"/>
              <a:ext cx="1284218" cy="89484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正方形/長方形 46">
              <a:extLst>
                <a:ext uri="{FF2B5EF4-FFF2-40B4-BE49-F238E27FC236}">
                  <a16:creationId xmlns:a16="http://schemas.microsoft.com/office/drawing/2014/main" id="{90ECD30E-6461-45E8-82F1-01072B4294F6}"/>
                </a:ext>
              </a:extLst>
            </p:cNvPr>
            <p:cNvSpPr/>
            <p:nvPr/>
          </p:nvSpPr>
          <p:spPr>
            <a:xfrm>
              <a:off x="5543508" y="5831574"/>
              <a:ext cx="972000" cy="260350"/>
            </a:xfrm>
            <a:prstGeom prst="rect">
              <a:avLst/>
            </a:prstGeom>
            <a:ln/>
          </p:spPr>
          <p:style>
            <a:lnRef idx="2">
              <a:schemeClr val="dk1"/>
            </a:lnRef>
            <a:fillRef idx="1">
              <a:schemeClr val="lt1"/>
            </a:fillRef>
            <a:effectRef idx="0">
              <a:schemeClr val="dk1"/>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smtClean="0">
                  <a:solidFill>
                    <a:schemeClr val="tx1"/>
                  </a:solidFill>
                  <a:latin typeface="Meiryo UI" panose="020B0604030504040204" pitchFamily="50" charset="-128"/>
                  <a:ea typeface="Meiryo UI" panose="020B0604030504040204" pitchFamily="50" charset="-128"/>
                </a:rPr>
                <a:t>佐野</a:t>
              </a:r>
              <a:r>
                <a:rPr kumimoji="1" lang="ja-JP" altLang="en-US" sz="1200" b="1" dirty="0">
                  <a:solidFill>
                    <a:schemeClr val="tx1"/>
                  </a:solidFill>
                  <a:latin typeface="Meiryo UI" panose="020B0604030504040204" pitchFamily="50" charset="-128"/>
                  <a:ea typeface="Meiryo UI" panose="020B0604030504040204" pitchFamily="50" charset="-128"/>
                </a:rPr>
                <a:t>工科</a:t>
              </a:r>
            </a:p>
          </p:txBody>
        </p:sp>
        <p:sp>
          <p:nvSpPr>
            <p:cNvPr id="50" name="フローチャート: 結合子 49">
              <a:extLst>
                <a:ext uri="{FF2B5EF4-FFF2-40B4-BE49-F238E27FC236}">
                  <a16:creationId xmlns:a16="http://schemas.microsoft.com/office/drawing/2014/main" id="{6F5BE7BE-E164-44A1-A82A-ECCD4214AFC5}"/>
                </a:ext>
              </a:extLst>
            </p:cNvPr>
            <p:cNvSpPr/>
            <p:nvPr/>
          </p:nvSpPr>
          <p:spPr>
            <a:xfrm>
              <a:off x="7713244" y="4111695"/>
              <a:ext cx="60325" cy="69850"/>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53" name="フローチャート: 結合子 52">
              <a:extLst>
                <a:ext uri="{FF2B5EF4-FFF2-40B4-BE49-F238E27FC236}">
                  <a16:creationId xmlns:a16="http://schemas.microsoft.com/office/drawing/2014/main" id="{6F5BE7BE-E164-44A1-A82A-ECCD4214AFC5}"/>
                </a:ext>
              </a:extLst>
            </p:cNvPr>
            <p:cNvSpPr/>
            <p:nvPr/>
          </p:nvSpPr>
          <p:spPr>
            <a:xfrm>
              <a:off x="7766231" y="3560652"/>
              <a:ext cx="60325" cy="69850"/>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sp>
          <p:nvSpPr>
            <p:cNvPr id="54" name="フローチャート: 結合子 53">
              <a:extLst>
                <a:ext uri="{FF2B5EF4-FFF2-40B4-BE49-F238E27FC236}">
                  <a16:creationId xmlns:a16="http://schemas.microsoft.com/office/drawing/2014/main" id="{6F5BE7BE-E164-44A1-A82A-ECCD4214AFC5}"/>
                </a:ext>
              </a:extLst>
            </p:cNvPr>
            <p:cNvSpPr/>
            <p:nvPr/>
          </p:nvSpPr>
          <p:spPr>
            <a:xfrm>
              <a:off x="8156475" y="4122188"/>
              <a:ext cx="60325" cy="69850"/>
            </a:xfrm>
            <a:prstGeom prst="flowChartConnector">
              <a:avLst/>
            </a:prstGeom>
            <a:solidFill>
              <a:schemeClr val="tx1"/>
            </a:solidFill>
            <a:ln w="6350">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endParaRPr kumimoji="1" lang="ja-JP" altLang="en-US" sz="800">
                <a:solidFill>
                  <a:schemeClr val="tx1"/>
                </a:solidFill>
                <a:latin typeface="Meiryo UI" panose="020B0604030504040204" pitchFamily="50" charset="-128"/>
                <a:ea typeface="Meiryo UI" panose="020B0604030504040204" pitchFamily="50" charset="-128"/>
              </a:endParaRPr>
            </a:p>
          </p:txBody>
        </p:sp>
        <p:cxnSp>
          <p:nvCxnSpPr>
            <p:cNvPr id="61" name="カギ線コネクタ 60"/>
            <p:cNvCxnSpPr>
              <a:stCxn id="16" idx="3"/>
              <a:endCxn id="31" idx="4"/>
            </p:cNvCxnSpPr>
            <p:nvPr/>
          </p:nvCxnSpPr>
          <p:spPr>
            <a:xfrm flipV="1">
              <a:off x="6515508" y="4185216"/>
              <a:ext cx="1405409" cy="253658"/>
            </a:xfrm>
            <a:prstGeom prst="bentConnector2">
              <a:avLst/>
            </a:prstGeom>
          </p:spPr>
          <p:style>
            <a:lnRef idx="1">
              <a:schemeClr val="dk1"/>
            </a:lnRef>
            <a:fillRef idx="0">
              <a:schemeClr val="dk1"/>
            </a:fillRef>
            <a:effectRef idx="0">
              <a:schemeClr val="dk1"/>
            </a:effectRef>
            <a:fontRef idx="minor">
              <a:schemeClr val="tx1"/>
            </a:fontRef>
          </p:style>
        </p:cxnSp>
        <p:cxnSp>
          <p:nvCxnSpPr>
            <p:cNvPr id="67" name="直線コネクタ 66">
              <a:extLst>
                <a:ext uri="{FF2B5EF4-FFF2-40B4-BE49-F238E27FC236}">
                  <a16:creationId xmlns:a16="http://schemas.microsoft.com/office/drawing/2014/main" id="{F97E6839-A850-4E95-95C2-17DEA9C796F4}"/>
                </a:ext>
              </a:extLst>
            </p:cNvPr>
            <p:cNvCxnSpPr>
              <a:stCxn id="13" idx="3"/>
              <a:endCxn id="50" idx="2"/>
            </p:cNvCxnSpPr>
            <p:nvPr/>
          </p:nvCxnSpPr>
          <p:spPr>
            <a:xfrm>
              <a:off x="6516720" y="3688152"/>
              <a:ext cx="1196524" cy="45846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直線コネクタ 75">
              <a:extLst>
                <a:ext uri="{FF2B5EF4-FFF2-40B4-BE49-F238E27FC236}">
                  <a16:creationId xmlns:a16="http://schemas.microsoft.com/office/drawing/2014/main" id="{F97E6839-A850-4E95-95C2-17DEA9C796F4}"/>
                </a:ext>
              </a:extLst>
            </p:cNvPr>
            <p:cNvCxnSpPr>
              <a:stCxn id="12" idx="3"/>
              <a:endCxn id="53" idx="1"/>
            </p:cNvCxnSpPr>
            <p:nvPr/>
          </p:nvCxnSpPr>
          <p:spPr>
            <a:xfrm>
              <a:off x="6515508" y="2177975"/>
              <a:ext cx="1259557" cy="1392906"/>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直線コネクタ 91">
              <a:extLst>
                <a:ext uri="{FF2B5EF4-FFF2-40B4-BE49-F238E27FC236}">
                  <a16:creationId xmlns:a16="http://schemas.microsoft.com/office/drawing/2014/main" id="{E5E618EB-0CA1-42E1-8004-03A88D8E9B53}"/>
                </a:ext>
              </a:extLst>
            </p:cNvPr>
            <p:cNvCxnSpPr>
              <a:stCxn id="54" idx="6"/>
              <a:endCxn id="11" idx="1"/>
            </p:cNvCxnSpPr>
            <p:nvPr/>
          </p:nvCxnSpPr>
          <p:spPr>
            <a:xfrm>
              <a:off x="8216800" y="4157113"/>
              <a:ext cx="1841371" cy="42787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48" name="直線コネクタ 47"/>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51" name="正方形/長方形 50"/>
          <p:cNvSpPr/>
          <p:nvPr/>
        </p:nvSpPr>
        <p:spPr>
          <a:xfrm>
            <a:off x="1704145" y="135083"/>
            <a:ext cx="4062331"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①現状（工業</a:t>
            </a:r>
            <a:r>
              <a:rPr lang="ja-JP" altLang="en-US" b="1" dirty="0" smtClean="0">
                <a:latin typeface="Meiryo UI" panose="020B0604030504040204" pitchFamily="50" charset="-128"/>
                <a:ea typeface="Meiryo UI" panose="020B0604030504040204" pitchFamily="50" charset="-128"/>
              </a:rPr>
              <a:t>系高校の配置状況）</a:t>
            </a:r>
            <a:endParaRPr lang="ja-JP" altLang="en-US" b="1" dirty="0">
              <a:latin typeface="Meiryo UI" panose="020B0604030504040204" pitchFamily="50" charset="-128"/>
              <a:ea typeface="Meiryo UI" panose="020B0604030504040204" pitchFamily="50" charset="-128"/>
            </a:endParaRPr>
          </a:p>
        </p:txBody>
      </p:sp>
      <p:sp>
        <p:nvSpPr>
          <p:cNvPr id="52" name="スライド番号プレースホルダー 1"/>
          <p:cNvSpPr>
            <a:spLocks noGrp="1"/>
          </p:cNvSpPr>
          <p:nvPr>
            <p:ph type="sldNum" sz="quarter" idx="12"/>
          </p:nvPr>
        </p:nvSpPr>
        <p:spPr>
          <a:xfrm>
            <a:off x="8610600" y="6356350"/>
            <a:ext cx="2743200" cy="365125"/>
          </a:xfrm>
        </p:spPr>
        <p:txBody>
          <a:bodyPr/>
          <a:lstStyle/>
          <a:p>
            <a:fld id="{20607042-D53A-4E69-917E-B6250902E102}" type="slidenum">
              <a:rPr kumimoji="1" lang="ja-JP" altLang="en-US" smtClean="0"/>
              <a:t>6</a:t>
            </a:fld>
            <a:endParaRPr kumimoji="1" lang="ja-JP" altLang="en-US" dirty="0"/>
          </a:p>
        </p:txBody>
      </p:sp>
      <p:sp>
        <p:nvSpPr>
          <p:cNvPr id="2" name="テキスト ボックス 1"/>
          <p:cNvSpPr txBox="1"/>
          <p:nvPr/>
        </p:nvSpPr>
        <p:spPr>
          <a:xfrm>
            <a:off x="7580806" y="1271112"/>
            <a:ext cx="3772994"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高槻</a:t>
            </a:r>
            <a:r>
              <a:rPr lang="en-US" altLang="ja-JP" sz="1050" smtClean="0">
                <a:latin typeface="Meiryo UI" panose="020B0604030504040204" pitchFamily="50" charset="-128"/>
                <a:ea typeface="Meiryo UI" panose="020B0604030504040204" pitchFamily="50" charset="-128"/>
              </a:rPr>
              <a:t>57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(35.0</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茨木</a:t>
            </a:r>
            <a:r>
              <a:rPr lang="en-US" altLang="ja-JP" sz="1050" smtClean="0">
                <a:latin typeface="Meiryo UI" panose="020B0604030504040204" pitchFamily="50" charset="-128"/>
                <a:ea typeface="Meiryo UI" panose="020B0604030504040204" pitchFamily="50" charset="-128"/>
              </a:rPr>
              <a:t>34</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(20.9</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吹田</a:t>
            </a:r>
            <a:r>
              <a:rPr lang="en-US" altLang="ja-JP" sz="1050" smtClean="0">
                <a:latin typeface="Meiryo UI" panose="020B0604030504040204" pitchFamily="50" charset="-128"/>
                <a:ea typeface="Meiryo UI" panose="020B0604030504040204" pitchFamily="50" charset="-128"/>
              </a:rPr>
              <a:t>23</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(14.1</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7580806" y="1994629"/>
            <a:ext cx="4160794"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寝屋川</a:t>
            </a:r>
            <a:r>
              <a:rPr lang="en-US" altLang="ja-JP" sz="1050" smtClean="0">
                <a:latin typeface="Meiryo UI" panose="020B0604030504040204" pitchFamily="50" charset="-128"/>
                <a:ea typeface="Meiryo UI" panose="020B0604030504040204" pitchFamily="50" charset="-128"/>
              </a:rPr>
              <a:t>34</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(15.5</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守口</a:t>
            </a:r>
            <a:r>
              <a:rPr lang="en-US" altLang="ja-JP" sz="1050">
                <a:latin typeface="Meiryo UI" panose="020B0604030504040204" pitchFamily="50" charset="-128"/>
                <a:ea typeface="Meiryo UI" panose="020B0604030504040204" pitchFamily="50" charset="-128"/>
              </a:rPr>
              <a:t>28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(12.8</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枚方</a:t>
            </a:r>
            <a:r>
              <a:rPr lang="en-US" altLang="ja-JP" sz="1050" smtClean="0">
                <a:latin typeface="Meiryo UI" panose="020B0604030504040204" pitchFamily="50" charset="-128"/>
                <a:ea typeface="Meiryo UI" panose="020B0604030504040204" pitchFamily="50" charset="-128"/>
              </a:rPr>
              <a:t>22</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(10.0</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7580806" y="2718146"/>
            <a:ext cx="4160794"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門真</a:t>
            </a:r>
            <a:r>
              <a:rPr lang="en-US" altLang="ja-JP" sz="1050">
                <a:latin typeface="Meiryo UI" panose="020B0604030504040204" pitchFamily="50" charset="-128"/>
                <a:ea typeface="Meiryo UI" panose="020B0604030504040204" pitchFamily="50" charset="-128"/>
              </a:rPr>
              <a:t>23</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(16.3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大東</a:t>
            </a:r>
            <a:r>
              <a:rPr lang="en-US" altLang="ja-JP" sz="1050">
                <a:latin typeface="Meiryo UI" panose="020B0604030504040204" pitchFamily="50" charset="-128"/>
                <a:ea typeface="Meiryo UI" panose="020B0604030504040204" pitchFamily="50" charset="-128"/>
              </a:rPr>
              <a:t>1</a:t>
            </a:r>
            <a:r>
              <a:rPr lang="en-US" altLang="ja-JP" sz="1050" smtClean="0">
                <a:latin typeface="Meiryo UI" panose="020B0604030504040204" pitchFamily="50" charset="-128"/>
                <a:ea typeface="Meiryo UI" panose="020B0604030504040204" pitchFamily="50" charset="-128"/>
              </a:rPr>
              <a:t>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(12.8</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枚方</a:t>
            </a:r>
            <a:r>
              <a:rPr lang="en-US" altLang="ja-JP" sz="1050" smtClean="0">
                <a:latin typeface="Meiryo UI" panose="020B0604030504040204" pitchFamily="50" charset="-128"/>
                <a:ea typeface="Meiryo UI" panose="020B0604030504040204" pitchFamily="50" charset="-128"/>
              </a:rPr>
              <a:t>18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(12.8</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7580806" y="3452067"/>
            <a:ext cx="4160794"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東大阪</a:t>
            </a:r>
            <a:r>
              <a:rPr lang="en-US" altLang="ja-JP" sz="1050" smtClean="0">
                <a:latin typeface="Meiryo UI" panose="020B0604030504040204" pitchFamily="50" charset="-128"/>
                <a:ea typeface="Meiryo UI" panose="020B0604030504040204" pitchFamily="50" charset="-128"/>
              </a:rPr>
              <a:t>85</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(50.0</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八尾</a:t>
            </a:r>
            <a:r>
              <a:rPr lang="en-US" altLang="ja-JP" sz="1050">
                <a:latin typeface="Meiryo UI" panose="020B0604030504040204" pitchFamily="50" charset="-128"/>
                <a:ea typeface="Meiryo UI" panose="020B0604030504040204" pitchFamily="50" charset="-128"/>
              </a:rPr>
              <a:t>36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(21.2</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生野</a:t>
            </a:r>
            <a:r>
              <a:rPr lang="en-US" altLang="ja-JP" sz="1050">
                <a:latin typeface="Meiryo UI" panose="020B0604030504040204" pitchFamily="50" charset="-128"/>
                <a:ea typeface="Meiryo UI" panose="020B0604030504040204" pitchFamily="50" charset="-128"/>
              </a:rPr>
              <a:t>16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(9.4</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7580806" y="4179245"/>
            <a:ext cx="4075347" cy="415498"/>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平野</a:t>
            </a:r>
            <a:r>
              <a:rPr lang="en-US" altLang="ja-JP" sz="1050">
                <a:latin typeface="Meiryo UI" panose="020B0604030504040204" pitchFamily="50" charset="-128"/>
                <a:ea typeface="Meiryo UI" panose="020B0604030504040204" pitchFamily="50" charset="-128"/>
              </a:rPr>
              <a:t>19</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(25.3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生野</a:t>
            </a:r>
            <a:r>
              <a:rPr lang="en-US" altLang="ja-JP" sz="1050">
                <a:latin typeface="Meiryo UI" panose="020B0604030504040204" pitchFamily="50" charset="-128"/>
                <a:ea typeface="Meiryo UI" panose="020B0604030504040204" pitchFamily="50" charset="-128"/>
              </a:rPr>
              <a:t>13</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(17.3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住吉</a:t>
            </a:r>
            <a:r>
              <a:rPr lang="en-US" altLang="ja-JP" sz="1050">
                <a:latin typeface="Meiryo UI" panose="020B0604030504040204" pitchFamily="50" charset="-128"/>
                <a:ea typeface="Meiryo UI" panose="020B0604030504040204" pitchFamily="50" charset="-128"/>
              </a:rPr>
              <a:t>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(10.7</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東住吉</a:t>
            </a:r>
            <a:r>
              <a:rPr lang="en-US" altLang="ja-JP" sz="1050" smtClean="0">
                <a:latin typeface="Meiryo UI" panose="020B0604030504040204" pitchFamily="50" charset="-128"/>
                <a:ea typeface="Meiryo UI" panose="020B0604030504040204" pitchFamily="50" charset="-128"/>
              </a:rPr>
              <a:t>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(10.7</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7580806" y="4893433"/>
            <a:ext cx="4160794" cy="253916"/>
          </a:xfrm>
          <a:prstGeom prst="rect">
            <a:avLst/>
          </a:prstGeom>
          <a:noFill/>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羽曳野</a:t>
            </a:r>
            <a:r>
              <a:rPr lang="en-US" altLang="ja-JP" sz="1050">
                <a:latin typeface="Meiryo UI" panose="020B0604030504040204" pitchFamily="50" charset="-128"/>
                <a:ea typeface="Meiryo UI" panose="020B0604030504040204" pitchFamily="50" charset="-128"/>
              </a:rPr>
              <a:t>38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(22.8</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富田林</a:t>
            </a:r>
            <a:r>
              <a:rPr lang="en-US" altLang="ja-JP" sz="1050" smtClean="0">
                <a:latin typeface="Meiryo UI" panose="020B0604030504040204" pitchFamily="50" charset="-128"/>
                <a:ea typeface="Meiryo UI" panose="020B0604030504040204" pitchFamily="50" charset="-128"/>
              </a:rPr>
              <a:t>20</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(12.0</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藤井寺</a:t>
            </a:r>
            <a:r>
              <a:rPr lang="en-US" altLang="ja-JP" sz="1050">
                <a:latin typeface="Meiryo UI" panose="020B0604030504040204" pitchFamily="50" charset="-128"/>
                <a:ea typeface="Meiryo UI" panose="020B0604030504040204" pitchFamily="50" charset="-128"/>
              </a:rPr>
              <a:t>17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(10.2</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359624" y="1010127"/>
            <a:ext cx="3772994"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都島</a:t>
            </a:r>
            <a:r>
              <a:rPr lang="en-US" altLang="ja-JP" sz="1050">
                <a:latin typeface="Meiryo UI" panose="020B0604030504040204" pitchFamily="50" charset="-128"/>
                <a:ea typeface="Meiryo UI" panose="020B0604030504040204" pitchFamily="50" charset="-128"/>
              </a:rPr>
              <a:t>27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(8.5</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城東</a:t>
            </a:r>
            <a:r>
              <a:rPr lang="en-US" altLang="ja-JP" sz="1050">
                <a:latin typeface="Meiryo UI" panose="020B0604030504040204" pitchFamily="50" charset="-128"/>
                <a:ea typeface="Meiryo UI" panose="020B0604030504040204" pitchFamily="50" charset="-128"/>
              </a:rPr>
              <a:t>23</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(7.3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東大阪</a:t>
            </a:r>
            <a:r>
              <a:rPr lang="en-US" altLang="ja-JP" sz="1050">
                <a:latin typeface="Meiryo UI" panose="020B0604030504040204" pitchFamily="50" charset="-128"/>
                <a:ea typeface="Meiryo UI" panose="020B0604030504040204" pitchFamily="50" charset="-128"/>
              </a:rPr>
              <a:t>18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(5.7</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33926" y="1770670"/>
            <a:ext cx="3898692"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豊中</a:t>
            </a:r>
            <a:r>
              <a:rPr lang="en-US" altLang="ja-JP" sz="1050">
                <a:latin typeface="Meiryo UI" panose="020B0604030504040204" pitchFamily="50" charset="-128"/>
                <a:ea typeface="Meiryo UI" panose="020B0604030504040204" pitchFamily="50" charset="-128"/>
              </a:rPr>
              <a:t>27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(27.6</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淀川</a:t>
            </a:r>
            <a:r>
              <a:rPr lang="en-US" altLang="ja-JP" sz="1050">
                <a:latin typeface="Meiryo UI" panose="020B0604030504040204" pitchFamily="50" charset="-128"/>
                <a:ea typeface="Meiryo UI" panose="020B0604030504040204" pitchFamily="50" charset="-128"/>
              </a:rPr>
              <a:t>18</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(18.4</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西淀川</a:t>
            </a:r>
            <a:r>
              <a:rPr lang="en-US" altLang="ja-JP" sz="1050">
                <a:latin typeface="Meiryo UI" panose="020B0604030504040204" pitchFamily="50" charset="-128"/>
                <a:ea typeface="Meiryo UI" panose="020B0604030504040204" pitchFamily="50" charset="-128"/>
              </a:rPr>
              <a:t>16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(16.3</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230355" y="2517201"/>
            <a:ext cx="3902263"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西淀川</a:t>
            </a:r>
            <a:r>
              <a:rPr lang="en-US" altLang="ja-JP" sz="1050">
                <a:latin typeface="Meiryo UI" panose="020B0604030504040204" pitchFamily="50" charset="-128"/>
                <a:ea typeface="Meiryo UI" panose="020B0604030504040204" pitchFamily="50" charset="-128"/>
              </a:rPr>
              <a:t>16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此花</a:t>
            </a:r>
            <a:r>
              <a:rPr lang="en-US" altLang="ja-JP" sz="1050">
                <a:latin typeface="Meiryo UI" panose="020B0604030504040204" pitchFamily="50" charset="-128"/>
                <a:ea typeface="Meiryo UI" panose="020B0604030504040204" pitchFamily="50" charset="-128"/>
              </a:rPr>
              <a:t>16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(12.3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福島</a:t>
            </a:r>
            <a:r>
              <a:rPr lang="en-US" altLang="ja-JP" sz="1050">
                <a:latin typeface="Meiryo UI" panose="020B0604030504040204" pitchFamily="50" charset="-128"/>
                <a:ea typeface="Meiryo UI" panose="020B0604030504040204" pitchFamily="50" charset="-128"/>
              </a:rPr>
              <a:t>15</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(11.5</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359624" y="3268101"/>
            <a:ext cx="3772994"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大正</a:t>
            </a:r>
            <a:r>
              <a:rPr lang="en-US" altLang="ja-JP" sz="1050">
                <a:latin typeface="Meiryo UI" panose="020B0604030504040204" pitchFamily="50" charset="-128"/>
                <a:ea typeface="Meiryo UI" panose="020B0604030504040204" pitchFamily="50" charset="-128"/>
              </a:rPr>
              <a:t>40</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(30.1</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住之江</a:t>
            </a:r>
            <a:r>
              <a:rPr lang="en-US" altLang="ja-JP" sz="1050">
                <a:latin typeface="Meiryo UI" panose="020B0604030504040204" pitchFamily="50" charset="-128"/>
                <a:ea typeface="Meiryo UI" panose="020B0604030504040204" pitchFamily="50" charset="-128"/>
              </a:rPr>
              <a:t>13</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(9.8</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西成</a:t>
            </a:r>
            <a:r>
              <a:rPr lang="en-US" altLang="ja-JP" sz="1050">
                <a:latin typeface="Meiryo UI" panose="020B0604030504040204" pitchFamily="50" charset="-128"/>
                <a:ea typeface="Meiryo UI" panose="020B0604030504040204" pitchFamily="50" charset="-128"/>
              </a:rPr>
              <a:t>12</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(9.0</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359624" y="4018541"/>
            <a:ext cx="3772994"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西成</a:t>
            </a:r>
            <a:r>
              <a:rPr lang="en-US" altLang="ja-JP" sz="1050">
                <a:latin typeface="Meiryo UI" panose="020B0604030504040204" pitchFamily="50" charset="-128"/>
                <a:ea typeface="Meiryo UI" panose="020B0604030504040204" pitchFamily="50" charset="-128"/>
              </a:rPr>
              <a:t>20</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(11.4</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住之江</a:t>
            </a:r>
            <a:r>
              <a:rPr lang="en-US" altLang="ja-JP" sz="1050">
                <a:latin typeface="Meiryo UI" panose="020B0604030504040204" pitchFamily="50" charset="-128"/>
                <a:ea typeface="Meiryo UI" panose="020B0604030504040204" pitchFamily="50" charset="-128"/>
              </a:rPr>
              <a:t>15</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(8.5</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堺</a:t>
            </a:r>
            <a:r>
              <a:rPr lang="en-US" altLang="ja-JP" sz="1050">
                <a:latin typeface="Meiryo UI" panose="020B0604030504040204" pitchFamily="50" charset="-128"/>
                <a:ea typeface="Meiryo UI" panose="020B0604030504040204" pitchFamily="50" charset="-128"/>
              </a:rPr>
              <a:t>12</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(6.8</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359624" y="4764673"/>
            <a:ext cx="3772994"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堺</a:t>
            </a:r>
            <a:r>
              <a:rPr lang="en-US" altLang="ja-JP" sz="1050">
                <a:latin typeface="Meiryo UI" panose="020B0604030504040204" pitchFamily="50" charset="-128"/>
                <a:ea typeface="Meiryo UI" panose="020B0604030504040204" pitchFamily="50" charset="-128"/>
              </a:rPr>
              <a:t>155</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(70.5</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和泉</a:t>
            </a:r>
            <a:r>
              <a:rPr lang="en-US" altLang="ja-JP" sz="1050">
                <a:latin typeface="Meiryo UI" panose="020B0604030504040204" pitchFamily="50" charset="-128"/>
                <a:ea typeface="Meiryo UI" panose="020B0604030504040204" pitchFamily="50" charset="-128"/>
              </a:rPr>
              <a:t>17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(7.7</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住吉</a:t>
            </a:r>
            <a:r>
              <a:rPr lang="en-US" altLang="ja-JP" sz="1050">
                <a:latin typeface="Meiryo UI" panose="020B0604030504040204" pitchFamily="50" charset="-128"/>
                <a:ea typeface="Meiryo UI" panose="020B0604030504040204" pitchFamily="50" charset="-128"/>
              </a:rPr>
              <a:t>11</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(5.0</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65788" y="5551637"/>
            <a:ext cx="4066830" cy="253916"/>
          </a:xfrm>
          <a:prstGeom prst="rect">
            <a:avLst/>
          </a:prstGeom>
          <a:noFill/>
        </p:spPr>
        <p:txBody>
          <a:bodyPr wrap="square" rtlCol="0">
            <a:spAutoFit/>
          </a:bodyPr>
          <a:lstStyle/>
          <a:p>
            <a:pPr algn="r"/>
            <a:r>
              <a:rPr lang="ja-JP" altLang="en-US" sz="1050" dirty="0" smtClean="0">
                <a:latin typeface="Meiryo UI" panose="020B0604030504040204" pitchFamily="50" charset="-128"/>
                <a:ea typeface="Meiryo UI" panose="020B0604030504040204" pitchFamily="50" charset="-128"/>
              </a:rPr>
              <a:t>泉佐野</a:t>
            </a:r>
            <a:r>
              <a:rPr lang="en-US" altLang="ja-JP" sz="1050">
                <a:latin typeface="Meiryo UI" panose="020B0604030504040204" pitchFamily="50" charset="-128"/>
                <a:ea typeface="Meiryo UI" panose="020B0604030504040204" pitchFamily="50" charset="-128"/>
              </a:rPr>
              <a:t>56</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(27.3</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岸和田</a:t>
            </a:r>
            <a:r>
              <a:rPr lang="en-US" altLang="ja-JP" sz="1050" smtClean="0">
                <a:latin typeface="Meiryo UI" panose="020B0604030504040204" pitchFamily="50" charset="-128"/>
                <a:ea typeface="Meiryo UI" panose="020B0604030504040204" pitchFamily="50" charset="-128"/>
              </a:rPr>
              <a:t>39</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(19.0</a:t>
            </a:r>
            <a:r>
              <a:rPr lang="en-US" altLang="ja-JP" sz="1050" dirty="0" smtClean="0">
                <a:latin typeface="Meiryo UI" panose="020B0604030504040204" pitchFamily="50" charset="-128"/>
                <a:ea typeface="Meiryo UI" panose="020B0604030504040204" pitchFamily="50" charset="-128"/>
              </a:rPr>
              <a:t>%)</a:t>
            </a:r>
            <a:r>
              <a:rPr lang="ja-JP" altLang="en-US" sz="1050" dirty="0" err="1" smtClean="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貝塚</a:t>
            </a:r>
            <a:r>
              <a:rPr lang="en-US" altLang="ja-JP" sz="1050">
                <a:latin typeface="Meiryo UI" panose="020B0604030504040204" pitchFamily="50" charset="-128"/>
                <a:ea typeface="Meiryo UI" panose="020B0604030504040204" pitchFamily="50" charset="-128"/>
              </a:rPr>
              <a:t>37</a:t>
            </a:r>
            <a:r>
              <a:rPr lang="ja-JP" altLang="en-US" sz="1050" smtClean="0">
                <a:latin typeface="Meiryo UI" panose="020B0604030504040204" pitchFamily="50" charset="-128"/>
                <a:ea typeface="Meiryo UI" panose="020B0604030504040204" pitchFamily="50" charset="-128"/>
              </a:rPr>
              <a:t>人</a:t>
            </a:r>
            <a:r>
              <a:rPr lang="en-US" altLang="ja-JP" sz="1050" smtClean="0">
                <a:latin typeface="Meiryo UI" panose="020B0604030504040204" pitchFamily="50" charset="-128"/>
                <a:ea typeface="Meiryo UI" panose="020B0604030504040204" pitchFamily="50" charset="-128"/>
              </a:rPr>
              <a:t>(18.0</a:t>
            </a:r>
            <a:r>
              <a:rPr lang="en-US" altLang="ja-JP" sz="1050" dirty="0" smtClean="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890548" y="6312180"/>
            <a:ext cx="10121900" cy="276999"/>
          </a:xfrm>
          <a:prstGeom prst="rect">
            <a:avLst/>
          </a:prstGeom>
          <a:noFill/>
        </p:spPr>
        <p:txBody>
          <a:bodyPr wrap="square" rtlCol="0">
            <a:spAutoFit/>
          </a:bodyPr>
          <a:lstStyle/>
          <a:p>
            <a:r>
              <a:rPr lang="en-US" altLang="ja-JP" sz="1200" b="1" dirty="0" smtClean="0">
                <a:latin typeface="Meiryo UI" panose="020B0604030504040204" pitchFamily="50" charset="-128"/>
                <a:ea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rPr>
              <a:t>令和</a:t>
            </a:r>
            <a:r>
              <a:rPr lang="en-US" altLang="ja-JP" sz="1200" b="1" dirty="0" smtClean="0">
                <a:latin typeface="Meiryo UI" panose="020B0604030504040204" pitchFamily="50" charset="-128"/>
                <a:ea typeface="Meiryo UI" panose="020B0604030504040204" pitchFamily="50" charset="-128"/>
              </a:rPr>
              <a:t>3</a:t>
            </a:r>
            <a:r>
              <a:rPr lang="ja-JP" altLang="en-US" sz="1200" b="1" dirty="0" smtClean="0">
                <a:latin typeface="Meiryo UI" panose="020B0604030504040204" pitchFamily="50" charset="-128"/>
                <a:ea typeface="Meiryo UI" panose="020B0604030504040204" pitchFamily="50" charset="-128"/>
              </a:rPr>
              <a:t>年度の各校の行政区別志願者数の上位</a:t>
            </a:r>
            <a:r>
              <a:rPr lang="en-US" altLang="ja-JP" sz="1200" b="1" dirty="0" smtClean="0">
                <a:latin typeface="Meiryo UI" panose="020B0604030504040204" pitchFamily="50" charset="-128"/>
                <a:ea typeface="Meiryo UI" panose="020B0604030504040204" pitchFamily="50" charset="-128"/>
              </a:rPr>
              <a:t>3</a:t>
            </a:r>
            <a:r>
              <a:rPr lang="ja-JP" altLang="en-US" sz="1200" b="1" dirty="0" smtClean="0">
                <a:latin typeface="Meiryo UI" panose="020B0604030504040204" pitchFamily="50" charset="-128"/>
                <a:ea typeface="Meiryo UI" panose="020B0604030504040204" pitchFamily="50" charset="-128"/>
              </a:rPr>
              <a:t>行政区を記載。なお、（　）内の数値は、各校の令和</a:t>
            </a:r>
            <a:r>
              <a:rPr lang="en-US" altLang="ja-JP" sz="1200" b="1" dirty="0" smtClean="0">
                <a:latin typeface="Meiryo UI" panose="020B0604030504040204" pitchFamily="50" charset="-128"/>
                <a:ea typeface="Meiryo UI" panose="020B0604030504040204" pitchFamily="50" charset="-128"/>
              </a:rPr>
              <a:t>3</a:t>
            </a:r>
            <a:r>
              <a:rPr lang="ja-JP" altLang="en-US" sz="1200" b="1" dirty="0" smtClean="0">
                <a:latin typeface="Meiryo UI" panose="020B0604030504040204" pitchFamily="50" charset="-128"/>
                <a:ea typeface="Meiryo UI" panose="020B0604030504040204" pitchFamily="50" charset="-128"/>
              </a:rPr>
              <a:t>年度志願者に占める「各行政区」の割合。</a:t>
            </a:r>
            <a:endParaRPr kumimoji="1" lang="ja-JP" altLang="en-US" sz="1200" b="1"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7829142" y="5929398"/>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Tree>
    <p:extLst>
      <p:ext uri="{BB962C8B-B14F-4D97-AF65-F5344CB8AC3E}">
        <p14:creationId xmlns:p14="http://schemas.microsoft.com/office/powerpoint/2010/main" val="29456121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7" name="表 26"/>
          <p:cNvGraphicFramePr>
            <a:graphicFrameLocks noGrp="1"/>
          </p:cNvGraphicFramePr>
          <p:nvPr>
            <p:extLst>
              <p:ext uri="{D42A27DB-BD31-4B8C-83A1-F6EECF244321}">
                <p14:modId xmlns:p14="http://schemas.microsoft.com/office/powerpoint/2010/main" val="692742742"/>
              </p:ext>
            </p:extLst>
          </p:nvPr>
        </p:nvGraphicFramePr>
        <p:xfrm>
          <a:off x="412618" y="854842"/>
          <a:ext cx="11304006" cy="5086410"/>
        </p:xfrm>
        <a:graphic>
          <a:graphicData uri="http://schemas.openxmlformats.org/drawingml/2006/table">
            <a:tbl>
              <a:tblPr firstRow="1" bandRow="1">
                <a:tableStyleId>{5C22544A-7EE6-4342-B048-85BDC9FD1C3A}</a:tableStyleId>
              </a:tblPr>
              <a:tblGrid>
                <a:gridCol w="807429">
                  <a:extLst>
                    <a:ext uri="{9D8B030D-6E8A-4147-A177-3AD203B41FA5}">
                      <a16:colId xmlns:a16="http://schemas.microsoft.com/office/drawing/2014/main" val="1913695633"/>
                    </a:ext>
                  </a:extLst>
                </a:gridCol>
                <a:gridCol w="807429">
                  <a:extLst>
                    <a:ext uri="{9D8B030D-6E8A-4147-A177-3AD203B41FA5}">
                      <a16:colId xmlns:a16="http://schemas.microsoft.com/office/drawing/2014/main" val="1266835909"/>
                    </a:ext>
                  </a:extLst>
                </a:gridCol>
                <a:gridCol w="807429">
                  <a:extLst>
                    <a:ext uri="{9D8B030D-6E8A-4147-A177-3AD203B41FA5}">
                      <a16:colId xmlns:a16="http://schemas.microsoft.com/office/drawing/2014/main" val="3466517781"/>
                    </a:ext>
                  </a:extLst>
                </a:gridCol>
                <a:gridCol w="807429">
                  <a:extLst>
                    <a:ext uri="{9D8B030D-6E8A-4147-A177-3AD203B41FA5}">
                      <a16:colId xmlns:a16="http://schemas.microsoft.com/office/drawing/2014/main" val="843724123"/>
                    </a:ext>
                  </a:extLst>
                </a:gridCol>
                <a:gridCol w="807429">
                  <a:extLst>
                    <a:ext uri="{9D8B030D-6E8A-4147-A177-3AD203B41FA5}">
                      <a16:colId xmlns:a16="http://schemas.microsoft.com/office/drawing/2014/main" val="1408518909"/>
                    </a:ext>
                  </a:extLst>
                </a:gridCol>
                <a:gridCol w="807429">
                  <a:extLst>
                    <a:ext uri="{9D8B030D-6E8A-4147-A177-3AD203B41FA5}">
                      <a16:colId xmlns:a16="http://schemas.microsoft.com/office/drawing/2014/main" val="58205222"/>
                    </a:ext>
                  </a:extLst>
                </a:gridCol>
                <a:gridCol w="807429">
                  <a:extLst>
                    <a:ext uri="{9D8B030D-6E8A-4147-A177-3AD203B41FA5}">
                      <a16:colId xmlns:a16="http://schemas.microsoft.com/office/drawing/2014/main" val="1682970929"/>
                    </a:ext>
                  </a:extLst>
                </a:gridCol>
                <a:gridCol w="807429">
                  <a:extLst>
                    <a:ext uri="{9D8B030D-6E8A-4147-A177-3AD203B41FA5}">
                      <a16:colId xmlns:a16="http://schemas.microsoft.com/office/drawing/2014/main" val="4158884144"/>
                    </a:ext>
                  </a:extLst>
                </a:gridCol>
                <a:gridCol w="807429">
                  <a:extLst>
                    <a:ext uri="{9D8B030D-6E8A-4147-A177-3AD203B41FA5}">
                      <a16:colId xmlns:a16="http://schemas.microsoft.com/office/drawing/2014/main" val="1017655260"/>
                    </a:ext>
                  </a:extLst>
                </a:gridCol>
                <a:gridCol w="807429">
                  <a:extLst>
                    <a:ext uri="{9D8B030D-6E8A-4147-A177-3AD203B41FA5}">
                      <a16:colId xmlns:a16="http://schemas.microsoft.com/office/drawing/2014/main" val="1538035958"/>
                    </a:ext>
                  </a:extLst>
                </a:gridCol>
                <a:gridCol w="807429">
                  <a:extLst>
                    <a:ext uri="{9D8B030D-6E8A-4147-A177-3AD203B41FA5}">
                      <a16:colId xmlns:a16="http://schemas.microsoft.com/office/drawing/2014/main" val="476594182"/>
                    </a:ext>
                  </a:extLst>
                </a:gridCol>
                <a:gridCol w="807429">
                  <a:extLst>
                    <a:ext uri="{9D8B030D-6E8A-4147-A177-3AD203B41FA5}">
                      <a16:colId xmlns:a16="http://schemas.microsoft.com/office/drawing/2014/main" val="2316316088"/>
                    </a:ext>
                  </a:extLst>
                </a:gridCol>
                <a:gridCol w="807429">
                  <a:extLst>
                    <a:ext uri="{9D8B030D-6E8A-4147-A177-3AD203B41FA5}">
                      <a16:colId xmlns:a16="http://schemas.microsoft.com/office/drawing/2014/main" val="627770142"/>
                    </a:ext>
                  </a:extLst>
                </a:gridCol>
                <a:gridCol w="807429">
                  <a:extLst>
                    <a:ext uri="{9D8B030D-6E8A-4147-A177-3AD203B41FA5}">
                      <a16:colId xmlns:a16="http://schemas.microsoft.com/office/drawing/2014/main" val="618369124"/>
                    </a:ext>
                  </a:extLst>
                </a:gridCol>
              </a:tblGrid>
              <a:tr h="553695">
                <a:tc>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茨木</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今宮</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淀川</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西野田</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堺工科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藤井寺</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城東</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布施</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佐野</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工科</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都島</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泉尾</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東淀</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工業</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生野</a:t>
                      </a:r>
                      <a:endParaRPr kumimoji="1" lang="en-US" altLang="ja-JP" sz="1200" dirty="0" smtClean="0">
                        <a:latin typeface="Meiryo UI" panose="020B0604030504040204" pitchFamily="50" charset="-128"/>
                        <a:ea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rPr>
                        <a:t>工業</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85019501"/>
                  </a:ext>
                </a:extLst>
              </a:tr>
              <a:tr h="332217">
                <a:tc>
                  <a:txBody>
                    <a:bodyPr/>
                    <a:lstStyle/>
                    <a:p>
                      <a:pPr algn="ctr"/>
                      <a:r>
                        <a:rPr kumimoji="1" lang="ja-JP" altLang="en-US" sz="1200" b="1" dirty="0" smtClean="0">
                          <a:latin typeface="Meiryo UI" panose="020B0604030504040204" pitchFamily="50" charset="-128"/>
                          <a:ea typeface="Meiryo UI" panose="020B0604030504040204" pitchFamily="50" charset="-128"/>
                        </a:rPr>
                        <a:t>所在地</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茨木市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西成区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旭区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福島区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堺市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藤井寺市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東大阪市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東大阪市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泉佐野市</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都島区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大正区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淀川区</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生野区</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741120151"/>
                  </a:ext>
                </a:extLst>
              </a:tr>
              <a:tr h="2104040">
                <a:tc>
                  <a:txBody>
                    <a:bodyPr/>
                    <a:lstStyle/>
                    <a:p>
                      <a:pPr algn="ctr"/>
                      <a:r>
                        <a:rPr kumimoji="1" lang="ja-JP" altLang="en-US" sz="1200" b="1" dirty="0" smtClean="0">
                          <a:latin typeface="Meiryo UI" panose="020B0604030504040204" pitchFamily="50" charset="-128"/>
                          <a:ea typeface="Meiryo UI" panose="020B0604030504040204" pitchFamily="50" charset="-128"/>
                        </a:rPr>
                        <a:t>駅からの</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距離</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京都線 茨木駅</a:t>
                      </a:r>
                      <a:r>
                        <a:rPr kumimoji="1" lang="en-US" altLang="ja-JP" sz="1200" dirty="0" smtClean="0">
                          <a:latin typeface="Meiryo UI" panose="020B0604030504040204" pitchFamily="50" charset="-128"/>
                          <a:ea typeface="Meiryo UI" panose="020B0604030504040204" pitchFamily="50" charset="-128"/>
                        </a:rPr>
                        <a:t>(1.1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阪急京都線 茨木市駅</a:t>
                      </a:r>
                      <a:r>
                        <a:rPr kumimoji="1" lang="en-US" altLang="ja-JP" sz="1200" dirty="0" smtClean="0">
                          <a:latin typeface="Meiryo UI" panose="020B0604030504040204" pitchFamily="50" charset="-128"/>
                          <a:ea typeface="Meiryo UI" panose="020B0604030504040204" pitchFamily="50" charset="-128"/>
                        </a:rPr>
                        <a:t>(2</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環状線・南海線 新今宮駅</a:t>
                      </a:r>
                      <a:r>
                        <a:rPr kumimoji="1" lang="en-US" altLang="ja-JP" sz="1200" dirty="0" smtClean="0">
                          <a:latin typeface="Meiryo UI" panose="020B0604030504040204" pitchFamily="50" charset="-128"/>
                          <a:ea typeface="Meiryo UI" panose="020B0604030504040204" pitchFamily="50" charset="-128"/>
                        </a:rPr>
                        <a:t>(0.4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メトロ御堂筋線動物園前駅</a:t>
                      </a:r>
                      <a:r>
                        <a:rPr kumimoji="1" lang="en-US" altLang="ja-JP" sz="1200" dirty="0" smtClean="0">
                          <a:latin typeface="Meiryo UI" panose="020B0604030504040204" pitchFamily="50" charset="-128"/>
                          <a:ea typeface="Meiryo UI" panose="020B0604030504040204" pitchFamily="50" charset="-128"/>
                        </a:rPr>
                        <a:t>(0.6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txBody>
                  <a:tcPr/>
                </a:tc>
                <a:tc>
                  <a:txBody>
                    <a:bodyPr/>
                    <a:lstStyle/>
                    <a:p>
                      <a:r>
                        <a:rPr kumimoji="1" lang="ja-JP" altLang="en-US" sz="1200" dirty="0" smtClean="0">
                          <a:latin typeface="Meiryo UI" panose="020B0604030504040204" pitchFamily="50" charset="-128"/>
                          <a:ea typeface="Meiryo UI" panose="020B0604030504040204" pitchFamily="50" charset="-128"/>
                        </a:rPr>
                        <a:t>京阪</a:t>
                      </a:r>
                      <a:r>
                        <a:rPr kumimoji="1" lang="ja-JP" altLang="en-US" sz="1200" smtClean="0">
                          <a:latin typeface="Meiryo UI" panose="020B0604030504040204" pitchFamily="50" charset="-128"/>
                          <a:ea typeface="Meiryo UI" panose="020B0604030504040204" pitchFamily="50" charset="-128"/>
                        </a:rPr>
                        <a:t>本線</a:t>
                      </a:r>
                      <a:r>
                        <a:rPr kumimoji="1" lang="ja-JP" altLang="en-US" sz="1200" baseline="0" smtClean="0">
                          <a:latin typeface="Meiryo UI" panose="020B0604030504040204" pitchFamily="50" charset="-128"/>
                          <a:ea typeface="Meiryo UI" panose="020B0604030504040204" pitchFamily="50" charset="-128"/>
                        </a:rPr>
                        <a:t> 守口市駅</a:t>
                      </a:r>
                      <a:r>
                        <a:rPr kumimoji="1" lang="en-US" altLang="ja-JP" sz="1200" baseline="0" smtClean="0">
                          <a:latin typeface="Meiryo UI" panose="020B0604030504040204" pitchFamily="50" charset="-128"/>
                          <a:ea typeface="Meiryo UI" panose="020B0604030504040204" pitchFamily="50" charset="-128"/>
                        </a:rPr>
                        <a:t>(0.5</a:t>
                      </a:r>
                      <a:r>
                        <a:rPr kumimoji="1" lang="ja-JP" altLang="en-US" sz="1200" baseline="0" dirty="0" smtClean="0">
                          <a:latin typeface="Meiryo UI" panose="020B0604030504040204" pitchFamily="50" charset="-128"/>
                          <a:ea typeface="Meiryo UI" panose="020B0604030504040204" pitchFamily="50" charset="-128"/>
                        </a:rPr>
                        <a:t>㎞</a:t>
                      </a:r>
                      <a:r>
                        <a:rPr kumimoji="1" lang="en-US" altLang="ja-JP" sz="1200" baseline="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メトロ谷町</a:t>
                      </a:r>
                      <a:r>
                        <a:rPr kumimoji="1" lang="ja-JP" altLang="en-US" sz="1200" smtClean="0">
                          <a:latin typeface="Meiryo UI" panose="020B0604030504040204" pitchFamily="50" charset="-128"/>
                          <a:ea typeface="Meiryo UI" panose="020B0604030504040204" pitchFamily="50" charset="-128"/>
                        </a:rPr>
                        <a:t>線 守口駅</a:t>
                      </a:r>
                      <a:r>
                        <a:rPr kumimoji="1" lang="en-US" altLang="ja-JP" sz="1200" smtClean="0">
                          <a:latin typeface="Meiryo UI" panose="020B0604030504040204" pitchFamily="50" charset="-128"/>
                          <a:ea typeface="Meiryo UI" panose="020B0604030504040204" pitchFamily="50" charset="-128"/>
                        </a:rPr>
                        <a:t>(0.3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環状</a:t>
                      </a:r>
                      <a:r>
                        <a:rPr kumimoji="1" lang="ja-JP" altLang="en-US" sz="1200" smtClean="0">
                          <a:latin typeface="Meiryo UI" panose="020B0604030504040204" pitchFamily="50" charset="-128"/>
                          <a:ea typeface="Meiryo UI" panose="020B0604030504040204" pitchFamily="50" charset="-128"/>
                        </a:rPr>
                        <a:t>線 野田駅</a:t>
                      </a:r>
                      <a:r>
                        <a:rPr kumimoji="1" lang="en-US" altLang="ja-JP" sz="1200" smtClean="0">
                          <a:latin typeface="Meiryo UI" panose="020B0604030504040204" pitchFamily="50" charset="-128"/>
                          <a:ea typeface="Meiryo UI" panose="020B0604030504040204" pitchFamily="50" charset="-128"/>
                        </a:rPr>
                        <a:t>(0.6</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メトロ千日前線 野田</a:t>
                      </a:r>
                      <a:r>
                        <a:rPr kumimoji="1" lang="ja-JP" altLang="en-US" sz="1200" smtClean="0">
                          <a:latin typeface="Meiryo UI" panose="020B0604030504040204" pitchFamily="50" charset="-128"/>
                          <a:ea typeface="Meiryo UI" panose="020B0604030504040204" pitchFamily="50" charset="-128"/>
                        </a:rPr>
                        <a:t>阪神駅</a:t>
                      </a:r>
                      <a:r>
                        <a:rPr kumimoji="1" lang="en-US" altLang="ja-JP" sz="1200" smtClean="0">
                          <a:latin typeface="Meiryo UI" panose="020B0604030504040204" pitchFamily="50" charset="-128"/>
                          <a:ea typeface="Meiryo UI" panose="020B0604030504040204" pitchFamily="50" charset="-128"/>
                        </a:rPr>
                        <a:t>(0.4</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阪和線 百舌鳥駅</a:t>
                      </a: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近鉄南大阪</a:t>
                      </a:r>
                      <a:r>
                        <a:rPr kumimoji="1" lang="ja-JP" altLang="en-US" sz="1200" smtClean="0">
                          <a:latin typeface="Meiryo UI" panose="020B0604030504040204" pitchFamily="50" charset="-128"/>
                          <a:ea typeface="Meiryo UI" panose="020B0604030504040204" pitchFamily="50" charset="-128"/>
                        </a:rPr>
                        <a:t>線 藤井寺駅</a:t>
                      </a:r>
                      <a:r>
                        <a:rPr kumimoji="1" lang="en-US" altLang="ja-JP" sz="1200" smtClean="0">
                          <a:latin typeface="Meiryo UI" panose="020B0604030504040204" pitchFamily="50" charset="-128"/>
                          <a:ea typeface="Meiryo UI" panose="020B0604030504040204" pitchFamily="50" charset="-128"/>
                        </a:rPr>
                        <a:t>(0.7</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学研都市線 </a:t>
                      </a:r>
                      <a:r>
                        <a:rPr kumimoji="1" lang="ja-JP" altLang="en-US" sz="1200" smtClean="0">
                          <a:latin typeface="Meiryo UI" panose="020B0604030504040204" pitchFamily="50" charset="-128"/>
                          <a:ea typeface="Meiryo UI" panose="020B0604030504040204" pitchFamily="50" charset="-128"/>
                        </a:rPr>
                        <a:t>鴻池新田駅</a:t>
                      </a:r>
                      <a:r>
                        <a:rPr kumimoji="1" lang="en-US" altLang="ja-JP" sz="1200" smtClean="0">
                          <a:latin typeface="Meiryo UI" panose="020B0604030504040204" pitchFamily="50" charset="-128"/>
                          <a:ea typeface="Meiryo UI" panose="020B0604030504040204" pitchFamily="50" charset="-128"/>
                        </a:rPr>
                        <a:t>(0.3</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近鉄奈良</a:t>
                      </a:r>
                      <a:r>
                        <a:rPr kumimoji="1" lang="ja-JP" altLang="en-US" sz="1200" smtClean="0">
                          <a:latin typeface="Meiryo UI" panose="020B0604030504040204" pitchFamily="50" charset="-128"/>
                          <a:ea typeface="Meiryo UI" panose="020B0604030504040204" pitchFamily="50" charset="-128"/>
                        </a:rPr>
                        <a:t>線 八戸ノ里駅</a:t>
                      </a:r>
                      <a:r>
                        <a:rPr kumimoji="1" lang="en-US" altLang="ja-JP" sz="120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r>
                        <a:rPr kumimoji="1" lang="ja-JP" altLang="en-US" sz="1200" dirty="0" smtClean="0">
                          <a:latin typeface="Meiryo UI" panose="020B0604030504040204" pitchFamily="50" charset="-128"/>
                          <a:ea typeface="Meiryo UI" panose="020B0604030504040204" pitchFamily="50" charset="-128"/>
                        </a:rPr>
                        <a:t>近鉄大阪</a:t>
                      </a:r>
                      <a:r>
                        <a:rPr kumimoji="1" lang="ja-JP" altLang="en-US" sz="1200" smtClean="0">
                          <a:latin typeface="Meiryo UI" panose="020B0604030504040204" pitchFamily="50" charset="-128"/>
                          <a:ea typeface="Meiryo UI" panose="020B0604030504040204" pitchFamily="50" charset="-128"/>
                        </a:rPr>
                        <a:t>線 長瀬駅</a:t>
                      </a:r>
                      <a:r>
                        <a:rPr kumimoji="1" lang="en-US" altLang="ja-JP" sz="120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南海</a:t>
                      </a:r>
                      <a:r>
                        <a:rPr kumimoji="1" lang="ja-JP" altLang="en-US" sz="1200" smtClean="0">
                          <a:latin typeface="Meiryo UI" panose="020B0604030504040204" pitchFamily="50" charset="-128"/>
                          <a:ea typeface="Meiryo UI" panose="020B0604030504040204" pitchFamily="50" charset="-128"/>
                        </a:rPr>
                        <a:t>本線 泉佐野駅</a:t>
                      </a:r>
                      <a:r>
                        <a:rPr kumimoji="1" lang="en-US" altLang="ja-JP" sz="1200" smtClean="0">
                          <a:latin typeface="Meiryo UI" panose="020B0604030504040204" pitchFamily="50" charset="-128"/>
                          <a:ea typeface="Meiryo UI" panose="020B0604030504040204" pitchFamily="50" charset="-128"/>
                        </a:rPr>
                        <a:t>(0.5</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ja-JP" altLang="en-US" sz="1200" dirty="0" smtClean="0">
                          <a:latin typeface="Meiryo UI" panose="020B0604030504040204" pitchFamily="50" charset="-128"/>
                          <a:ea typeface="Meiryo UI" panose="020B0604030504040204" pitchFamily="50" charset="-128"/>
                        </a:rPr>
                        <a:t>メトロ谷町</a:t>
                      </a:r>
                      <a:r>
                        <a:rPr kumimoji="1" lang="ja-JP" altLang="en-US" sz="1200" smtClean="0">
                          <a:latin typeface="Meiryo UI" panose="020B0604030504040204" pitchFamily="50" charset="-128"/>
                          <a:ea typeface="Meiryo UI" panose="020B0604030504040204" pitchFamily="50" charset="-128"/>
                        </a:rPr>
                        <a:t>線 都島駅</a:t>
                      </a:r>
                      <a:r>
                        <a:rPr kumimoji="1" lang="en-US" altLang="ja-JP" sz="1200" smtClean="0">
                          <a:latin typeface="Meiryo UI" panose="020B0604030504040204" pitchFamily="50" charset="-128"/>
                          <a:ea typeface="Meiryo UI" panose="020B0604030504040204" pitchFamily="50" charset="-128"/>
                        </a:rPr>
                        <a:t>(0.1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p>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環状</a:t>
                      </a:r>
                      <a:r>
                        <a:rPr kumimoji="1" lang="ja-JP" altLang="en-US" sz="1200" smtClean="0">
                          <a:latin typeface="Meiryo UI" panose="020B0604030504040204" pitchFamily="50" charset="-128"/>
                          <a:ea typeface="Meiryo UI" panose="020B0604030504040204" pitchFamily="50" charset="-128"/>
                        </a:rPr>
                        <a:t>線 桜ノ宮駅</a:t>
                      </a:r>
                      <a:r>
                        <a:rPr kumimoji="1" lang="en-US" altLang="ja-JP" sz="1200" smtClean="0">
                          <a:latin typeface="Meiryo UI" panose="020B0604030504040204" pitchFamily="50" charset="-128"/>
                          <a:ea typeface="Meiryo UI" panose="020B0604030504040204" pitchFamily="50" charset="-128"/>
                        </a:rPr>
                        <a:t>(0.1</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環状</a:t>
                      </a:r>
                      <a:r>
                        <a:rPr kumimoji="1" lang="ja-JP" altLang="en-US" sz="1200" smtClean="0">
                          <a:latin typeface="Meiryo UI" panose="020B0604030504040204" pitchFamily="50" charset="-128"/>
                          <a:ea typeface="Meiryo UI" panose="020B0604030504040204" pitchFamily="50" charset="-128"/>
                        </a:rPr>
                        <a:t>線</a:t>
                      </a:r>
                      <a:r>
                        <a:rPr kumimoji="1" lang="ja-JP" altLang="en-US" sz="1200" baseline="0" smtClean="0">
                          <a:latin typeface="Meiryo UI" panose="020B0604030504040204" pitchFamily="50" charset="-128"/>
                          <a:ea typeface="Meiryo UI" panose="020B0604030504040204" pitchFamily="50" charset="-128"/>
                        </a:rPr>
                        <a:t> 大正駅</a:t>
                      </a:r>
                      <a:r>
                        <a:rPr kumimoji="1" lang="en-US" altLang="ja-JP" sz="1200" baseline="0" smtClean="0">
                          <a:latin typeface="Meiryo UI" panose="020B0604030504040204" pitchFamily="50" charset="-128"/>
                          <a:ea typeface="Meiryo UI" panose="020B0604030504040204" pitchFamily="50" charset="-128"/>
                        </a:rPr>
                        <a:t>(1.8</a:t>
                      </a:r>
                      <a:r>
                        <a:rPr kumimoji="1" lang="ja-JP" altLang="en-US" sz="1200" baseline="0" dirty="0" smtClean="0">
                          <a:latin typeface="Meiryo UI" panose="020B0604030504040204" pitchFamily="50" charset="-128"/>
                          <a:ea typeface="Meiryo UI" panose="020B0604030504040204" pitchFamily="50" charset="-128"/>
                        </a:rPr>
                        <a:t>㎞</a:t>
                      </a:r>
                      <a:r>
                        <a:rPr kumimoji="1" lang="en-US" altLang="ja-JP" sz="1200" baseline="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東西線 </a:t>
                      </a:r>
                      <a:r>
                        <a:rPr kumimoji="1" lang="ja-JP" altLang="en-US" sz="1200" smtClean="0">
                          <a:latin typeface="Meiryo UI" panose="020B0604030504040204" pitchFamily="50" charset="-128"/>
                          <a:ea typeface="Meiryo UI" panose="020B0604030504040204" pitchFamily="50" charset="-128"/>
                        </a:rPr>
                        <a:t>加島駅</a:t>
                      </a:r>
                      <a:r>
                        <a:rPr kumimoji="1" lang="en-US" altLang="ja-JP" sz="1200" smtClean="0">
                          <a:latin typeface="Meiryo UI" panose="020B0604030504040204" pitchFamily="50" charset="-128"/>
                          <a:ea typeface="Meiryo UI" panose="020B0604030504040204" pitchFamily="50" charset="-128"/>
                        </a:rPr>
                        <a:t>(0.8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tc>
                  <a:txBody>
                    <a:bodyPr/>
                    <a:lstStyle/>
                    <a:p>
                      <a:r>
                        <a:rPr kumimoji="1" lang="en-US" altLang="ja-JP" sz="1200" dirty="0" smtClean="0">
                          <a:latin typeface="Meiryo UI" panose="020B0604030504040204" pitchFamily="50" charset="-128"/>
                          <a:ea typeface="Meiryo UI" panose="020B0604030504040204" pitchFamily="50" charset="-128"/>
                        </a:rPr>
                        <a:t>JR</a:t>
                      </a:r>
                      <a:r>
                        <a:rPr kumimoji="1" lang="ja-JP" altLang="en-US" sz="1200" dirty="0" smtClean="0">
                          <a:latin typeface="Meiryo UI" panose="020B0604030504040204" pitchFamily="50" charset="-128"/>
                          <a:ea typeface="Meiryo UI" panose="020B0604030504040204" pitchFamily="50" charset="-128"/>
                        </a:rPr>
                        <a:t>環状線 寺田町駅</a:t>
                      </a:r>
                      <a:r>
                        <a:rPr kumimoji="1" lang="en-US" altLang="ja-JP" sz="1200" dirty="0" smtClean="0">
                          <a:latin typeface="Meiryo UI" panose="020B0604030504040204" pitchFamily="50" charset="-128"/>
                          <a:ea typeface="Meiryo UI" panose="020B0604030504040204" pitchFamily="50" charset="-128"/>
                        </a:rPr>
                        <a:t>(0.8</a:t>
                      </a:r>
                      <a:r>
                        <a:rPr kumimoji="1" lang="ja-JP" altLang="en-US" sz="1200" dirty="0" smtClean="0">
                          <a:latin typeface="Meiryo UI" panose="020B0604030504040204" pitchFamily="50" charset="-128"/>
                          <a:ea typeface="Meiryo UI" panose="020B0604030504040204" pitchFamily="50" charset="-128"/>
                        </a:rPr>
                        <a:t>㎞</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988174611"/>
                  </a:ext>
                </a:extLst>
              </a:tr>
              <a:tr h="498325">
                <a:tc>
                  <a:txBody>
                    <a:bodyPr/>
                    <a:lstStyle/>
                    <a:p>
                      <a:pPr algn="ctr"/>
                      <a:r>
                        <a:rPr kumimoji="1" lang="en-US" altLang="ja-JP" sz="1200" b="1" dirty="0" smtClean="0">
                          <a:latin typeface="Meiryo UI" panose="020B0604030504040204" pitchFamily="50" charset="-128"/>
                          <a:ea typeface="Meiryo UI" panose="020B0604030504040204" pitchFamily="50" charset="-128"/>
                        </a:rPr>
                        <a:t>R</a:t>
                      </a:r>
                      <a:r>
                        <a:rPr kumimoji="1" lang="ja-JP" altLang="en-US" sz="1200" b="1" dirty="0" smtClean="0">
                          <a:latin typeface="Meiryo UI" panose="020B0604030504040204" pitchFamily="50" charset="-128"/>
                          <a:ea typeface="Meiryo UI" panose="020B0604030504040204" pitchFamily="50" charset="-128"/>
                        </a:rPr>
                        <a:t>３年度在籍</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生徒数</a:t>
                      </a:r>
                      <a:endParaRPr kumimoji="1" lang="en-US" altLang="ja-JP" sz="1200" b="1" dirty="0" smtClean="0">
                        <a:latin typeface="Meiryo UI" panose="020B0604030504040204" pitchFamily="50" charset="-128"/>
                        <a:ea typeface="Meiryo UI" panose="020B0604030504040204" pitchFamily="50" charset="-128"/>
                      </a:endParaRPr>
                    </a:p>
                    <a:p>
                      <a:pPr algn="ctr"/>
                      <a:r>
                        <a:rPr kumimoji="1" lang="ja-JP" altLang="en-US" sz="1200" b="1" dirty="0" smtClean="0">
                          <a:latin typeface="Meiryo UI" panose="020B0604030504040204" pitchFamily="50" charset="-128"/>
                          <a:ea typeface="Meiryo UI" panose="020B0604030504040204" pitchFamily="50" charset="-128"/>
                        </a:rPr>
                        <a:t>（人）</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553</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611</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726</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489</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638</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487</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516</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577</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640</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1008</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345</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286</a:t>
                      </a: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237</a:t>
                      </a:r>
                    </a:p>
                  </a:txBody>
                  <a:tcPr anchor="ctr"/>
                </a:tc>
                <a:extLst>
                  <a:ext uri="{0D108BD9-81ED-4DB2-BD59-A6C34878D82A}">
                    <a16:rowId xmlns:a16="http://schemas.microsoft.com/office/drawing/2014/main" val="2250149281"/>
                  </a:ext>
                </a:extLst>
              </a:tr>
              <a:tr h="498325">
                <a:tc>
                  <a:txBody>
                    <a:bodyPr/>
                    <a:lstStyle/>
                    <a:p>
                      <a:pPr algn="ctr"/>
                      <a:r>
                        <a:rPr kumimoji="1" lang="ja-JP" altLang="en-US" sz="1200" b="1" dirty="0" smtClean="0">
                          <a:latin typeface="Meiryo UI" panose="020B0604030504040204" pitchFamily="50" charset="-128"/>
                          <a:ea typeface="Meiryo UI" panose="020B0604030504040204" pitchFamily="50" charset="-128"/>
                        </a:rPr>
                        <a:t>創立年</a:t>
                      </a:r>
                      <a:endParaRPr kumimoji="1" lang="ja-JP" altLang="en-US" sz="1200" b="1"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大正</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12</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anose="020B0604030504040204" pitchFamily="50" charset="-128"/>
                          <a:ea typeface="Meiryo UI" panose="020B0604030504040204" pitchFamily="50" charset="-128"/>
                        </a:rPr>
                        <a:t>明治</a:t>
                      </a:r>
                      <a:endParaRPr kumimoji="1" lang="en-US" altLang="ja-JP" sz="1200"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11</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14</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大正</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14</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明治</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大正</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35</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15</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310128643"/>
                  </a:ext>
                </a:extLst>
              </a:tr>
              <a:tr h="77517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主たる</a:t>
                      </a:r>
                      <a:endParaRPr kumimoji="1" lang="en-US" altLang="ja-JP" sz="12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校舎の</a:t>
                      </a:r>
                      <a:endParaRPr kumimoji="1" lang="en-US" altLang="ja-JP" sz="1200" b="1" dirty="0" smtClean="0">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latin typeface="Meiryo UI" panose="020B0604030504040204" pitchFamily="50" charset="-128"/>
                          <a:ea typeface="Meiryo UI" panose="020B0604030504040204" pitchFamily="50" charset="-128"/>
                        </a:rPr>
                        <a:t>建設年月</a:t>
                      </a: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(59</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45</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(52</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47</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60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(37</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50</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(47</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(59</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平成</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5</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(29</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(49</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平成</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8</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(26</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31</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(66</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61</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(36</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37</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(60</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smtClean="0">
                          <a:latin typeface="Meiryo UI" panose="020B0604030504040204" pitchFamily="50" charset="-128"/>
                          <a:ea typeface="Meiryo UI" panose="020B0604030504040204" pitchFamily="50" charset="-128"/>
                        </a:rPr>
                        <a:t>昭和</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32</a:t>
                      </a:r>
                      <a:r>
                        <a:rPr kumimoji="1" lang="ja-JP" altLang="en-US" sz="1200" dirty="0" smtClean="0">
                          <a:latin typeface="Meiryo UI" panose="020B0604030504040204" pitchFamily="50" charset="-128"/>
                          <a:ea typeface="Meiryo UI" panose="020B0604030504040204" pitchFamily="50" charset="-128"/>
                        </a:rPr>
                        <a:t>年</a:t>
                      </a:r>
                      <a:endParaRPr kumimoji="1" lang="en-US" altLang="ja-JP" sz="1200" dirty="0" smtClean="0">
                        <a:latin typeface="Meiryo UI" panose="020B0604030504040204" pitchFamily="50" charset="-128"/>
                        <a:ea typeface="Meiryo UI" panose="020B0604030504040204" pitchFamily="50" charset="-128"/>
                      </a:endParaRPr>
                    </a:p>
                    <a:p>
                      <a:pPr algn="ctr"/>
                      <a:r>
                        <a:rPr kumimoji="1" lang="en-US" altLang="ja-JP" sz="1200" dirty="0" smtClean="0">
                          <a:latin typeface="Meiryo UI" panose="020B0604030504040204" pitchFamily="50" charset="-128"/>
                          <a:ea typeface="Meiryo UI" panose="020B0604030504040204" pitchFamily="50" charset="-128"/>
                        </a:rPr>
                        <a:t>(65</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smtClean="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2695868593"/>
                  </a:ext>
                </a:extLst>
              </a:tr>
            </a:tbl>
          </a:graphicData>
        </a:graphic>
      </p:graphicFrame>
      <p:sp>
        <p:nvSpPr>
          <p:cNvPr id="51" name="テキスト ボックス 50"/>
          <p:cNvSpPr txBox="1"/>
          <p:nvPr/>
        </p:nvSpPr>
        <p:spPr>
          <a:xfrm>
            <a:off x="383711" y="5964335"/>
            <a:ext cx="11332913" cy="600164"/>
          </a:xfrm>
          <a:prstGeom prst="rect">
            <a:avLst/>
          </a:prstGeom>
          <a:noFill/>
        </p:spPr>
        <p:txBody>
          <a:bodyPr wrap="squar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令和</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年</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月に大阪市立</a:t>
            </a:r>
            <a:r>
              <a:rPr lang="ja-JP" altLang="en-US" sz="1100" dirty="0" smtClean="0">
                <a:latin typeface="Meiryo UI" panose="020B0604030504040204" pitchFamily="50" charset="-128"/>
                <a:ea typeface="Meiryo UI" panose="020B0604030504040204" pitchFamily="50" charset="-128"/>
              </a:rPr>
              <a:t>の高校は</a:t>
            </a:r>
            <a:r>
              <a:rPr lang="ja-JP" altLang="en-US" sz="1100" dirty="0">
                <a:latin typeface="Meiryo UI" panose="020B0604030504040204" pitchFamily="50" charset="-128"/>
                <a:ea typeface="Meiryo UI" panose="020B0604030504040204" pitchFamily="50" charset="-128"/>
              </a:rPr>
              <a:t>大阪府へ移管。「都島工業」については現状のまま移管。「泉尾工業、東淀工業、生野工業」の</a:t>
            </a:r>
            <a:r>
              <a:rPr lang="en-US" altLang="ja-JP" sz="1100" dirty="0">
                <a:latin typeface="Meiryo UI" panose="020B0604030504040204" pitchFamily="50" charset="-128"/>
                <a:ea typeface="Meiryo UI" panose="020B0604030504040204" pitchFamily="50" charset="-128"/>
              </a:rPr>
              <a:t>3</a:t>
            </a:r>
            <a:r>
              <a:rPr lang="ja-JP" altLang="en-US" sz="1100" dirty="0">
                <a:latin typeface="Meiryo UI" panose="020B0604030504040204" pitchFamily="50" charset="-128"/>
                <a:ea typeface="Meiryo UI" panose="020B0604030504040204" pitchFamily="50" charset="-128"/>
              </a:rPr>
              <a:t>校は再編対象校とし、移管後、新工業系高校を</a:t>
            </a:r>
            <a:r>
              <a:rPr lang="ja-JP" altLang="en-US" sz="1100" dirty="0" smtClean="0">
                <a:latin typeface="Meiryo UI" panose="020B0604030504040204" pitchFamily="50" charset="-128"/>
                <a:ea typeface="Meiryo UI" panose="020B0604030504040204" pitchFamily="50" charset="-128"/>
              </a:rPr>
              <a:t>開設。</a:t>
            </a:r>
            <a:endParaRPr lang="en-US" altLang="ja-JP" sz="1100" dirty="0" smtClean="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「大阪市立の高等学校等移管計画」より</a:t>
            </a:r>
            <a:r>
              <a:rPr lang="ja-JP" altLang="en-US" sz="1100" dirty="0" smtClean="0">
                <a:latin typeface="Meiryo UI" panose="020B0604030504040204" pitchFamily="50" charset="-128"/>
                <a:ea typeface="Meiryo UI" panose="020B0604030504040204" pitchFamily="50" charset="-128"/>
              </a:rPr>
              <a:t>）</a:t>
            </a:r>
            <a:endParaRPr lang="en-US" altLang="ja-JP" sz="1100" dirty="0" smtClean="0">
              <a:latin typeface="Meiryo UI" panose="020B0604030504040204" pitchFamily="50" charset="-128"/>
              <a:ea typeface="Meiryo UI" panose="020B0604030504040204" pitchFamily="50" charset="-128"/>
            </a:endParaRPr>
          </a:p>
          <a:p>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「主たる校舎の建設年月」欄の（　）内は令和</a:t>
            </a:r>
            <a:r>
              <a:rPr lang="en-US" altLang="ja-JP" sz="1100" dirty="0">
                <a:latin typeface="Meiryo UI" panose="020B0604030504040204" pitchFamily="50" charset="-128"/>
                <a:ea typeface="Meiryo UI" panose="020B0604030504040204" pitchFamily="50" charset="-128"/>
              </a:rPr>
              <a:t>4</a:t>
            </a:r>
            <a:r>
              <a:rPr lang="ja-JP" altLang="en-US" sz="1100" dirty="0">
                <a:latin typeface="Meiryo UI" panose="020B0604030504040204" pitchFamily="50" charset="-128"/>
                <a:ea typeface="Meiryo UI" panose="020B0604030504040204" pitchFamily="50" charset="-128"/>
              </a:rPr>
              <a:t>年時点の件築年数。</a:t>
            </a:r>
          </a:p>
        </p:txBody>
      </p:sp>
      <p:sp>
        <p:nvSpPr>
          <p:cNvPr id="9" name="スライド番号プレースホルダー 1"/>
          <p:cNvSpPr>
            <a:spLocks noGrp="1"/>
          </p:cNvSpPr>
          <p:nvPr>
            <p:ph type="sldNum" sz="quarter" idx="12"/>
          </p:nvPr>
        </p:nvSpPr>
        <p:spPr>
          <a:xfrm>
            <a:off x="8973424" y="6450829"/>
            <a:ext cx="2743200" cy="365125"/>
          </a:xfrm>
        </p:spPr>
        <p:txBody>
          <a:bodyPr/>
          <a:lstStyle/>
          <a:p>
            <a:fld id="{20607042-D53A-4E69-917E-B6250902E102}" type="slidenum">
              <a:rPr kumimoji="1" lang="ja-JP" altLang="en-US" smtClean="0"/>
              <a:t>7</a:t>
            </a:fld>
            <a:endParaRPr kumimoji="1" lang="ja-JP" altLang="en-US" dirty="0"/>
          </a:p>
        </p:txBody>
      </p:sp>
      <p:cxnSp>
        <p:nvCxnSpPr>
          <p:cNvPr id="10" name="直線コネクタ 9"/>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1" name="正方形/長方形 10"/>
          <p:cNvSpPr/>
          <p:nvPr/>
        </p:nvSpPr>
        <p:spPr>
          <a:xfrm>
            <a:off x="1704145" y="135083"/>
            <a:ext cx="6178294"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２ー①現状（工業系高校のデータ</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所在地、駅からの距離</a:t>
            </a:r>
            <a:r>
              <a:rPr lang="en-US" altLang="ja-JP" b="1" dirty="0" smtClean="0">
                <a:latin typeface="Meiryo UI" panose="020B0604030504040204" pitchFamily="50" charset="-128"/>
                <a:ea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9053123" y="6252600"/>
            <a:ext cx="2663501" cy="276999"/>
          </a:xfrm>
          <a:prstGeom prst="rect">
            <a:avLst/>
          </a:prstGeom>
          <a:noFill/>
        </p:spPr>
        <p:txBody>
          <a:bodyPr wrap="square" rtlCol="0">
            <a:spAutoFit/>
          </a:bodyPr>
          <a:lstStyle/>
          <a:p>
            <a:pPr algn="r"/>
            <a:r>
              <a:rPr lang="ja-JP" altLang="en-US" sz="1200" dirty="0">
                <a:solidFill>
                  <a:prstClr val="black"/>
                </a:solidFill>
                <a:latin typeface="Meiryo UI" panose="020B0604030504040204" pitchFamily="50" charset="-128"/>
                <a:ea typeface="Meiryo UI" panose="020B0604030504040204" pitchFamily="50" charset="-128"/>
              </a:rPr>
              <a:t>大阪府教育庁調べ</a:t>
            </a:r>
          </a:p>
        </p:txBody>
      </p:sp>
    </p:spTree>
    <p:extLst>
      <p:ext uri="{BB962C8B-B14F-4D97-AF65-F5344CB8AC3E}">
        <p14:creationId xmlns:p14="http://schemas.microsoft.com/office/powerpoint/2010/main" val="26652059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p:txBody>
          <a:bodyPr/>
          <a:lstStyle/>
          <a:p>
            <a:fld id="{20607042-D53A-4E69-917E-B6250902E102}" type="slidenum">
              <a:rPr kumimoji="1" lang="ja-JP" altLang="en-US" smtClean="0"/>
              <a:t>8</a:t>
            </a:fld>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366372483"/>
              </p:ext>
            </p:extLst>
          </p:nvPr>
        </p:nvGraphicFramePr>
        <p:xfrm>
          <a:off x="418129" y="618500"/>
          <a:ext cx="11149675" cy="5831424"/>
        </p:xfrm>
        <a:graphic>
          <a:graphicData uri="http://schemas.openxmlformats.org/drawingml/2006/table">
            <a:tbl>
              <a:tblPr firstRow="1" firstCol="1" bandRow="1">
                <a:tableStyleId>{5C22544A-7EE6-4342-B048-85BDC9FD1C3A}</a:tableStyleId>
              </a:tblPr>
              <a:tblGrid>
                <a:gridCol w="1047995">
                  <a:extLst>
                    <a:ext uri="{9D8B030D-6E8A-4147-A177-3AD203B41FA5}">
                      <a16:colId xmlns:a16="http://schemas.microsoft.com/office/drawing/2014/main" val="2808075453"/>
                    </a:ext>
                  </a:extLst>
                </a:gridCol>
                <a:gridCol w="483266">
                  <a:extLst>
                    <a:ext uri="{9D8B030D-6E8A-4147-A177-3AD203B41FA5}">
                      <a16:colId xmlns:a16="http://schemas.microsoft.com/office/drawing/2014/main" val="2724132376"/>
                    </a:ext>
                  </a:extLst>
                </a:gridCol>
                <a:gridCol w="425753">
                  <a:extLst>
                    <a:ext uri="{9D8B030D-6E8A-4147-A177-3AD203B41FA5}">
                      <a16:colId xmlns:a16="http://schemas.microsoft.com/office/drawing/2014/main" val="2166925486"/>
                    </a:ext>
                  </a:extLst>
                </a:gridCol>
                <a:gridCol w="520481">
                  <a:extLst>
                    <a:ext uri="{9D8B030D-6E8A-4147-A177-3AD203B41FA5}">
                      <a16:colId xmlns:a16="http://schemas.microsoft.com/office/drawing/2014/main" val="171821562"/>
                    </a:ext>
                  </a:extLst>
                </a:gridCol>
                <a:gridCol w="425753">
                  <a:extLst>
                    <a:ext uri="{9D8B030D-6E8A-4147-A177-3AD203B41FA5}">
                      <a16:colId xmlns:a16="http://schemas.microsoft.com/office/drawing/2014/main" val="2067318202"/>
                    </a:ext>
                  </a:extLst>
                </a:gridCol>
                <a:gridCol w="425753">
                  <a:extLst>
                    <a:ext uri="{9D8B030D-6E8A-4147-A177-3AD203B41FA5}">
                      <a16:colId xmlns:a16="http://schemas.microsoft.com/office/drawing/2014/main" val="699783870"/>
                    </a:ext>
                  </a:extLst>
                </a:gridCol>
                <a:gridCol w="425753">
                  <a:extLst>
                    <a:ext uri="{9D8B030D-6E8A-4147-A177-3AD203B41FA5}">
                      <a16:colId xmlns:a16="http://schemas.microsoft.com/office/drawing/2014/main" val="3305419417"/>
                    </a:ext>
                  </a:extLst>
                </a:gridCol>
                <a:gridCol w="425753">
                  <a:extLst>
                    <a:ext uri="{9D8B030D-6E8A-4147-A177-3AD203B41FA5}">
                      <a16:colId xmlns:a16="http://schemas.microsoft.com/office/drawing/2014/main" val="256342018"/>
                    </a:ext>
                  </a:extLst>
                </a:gridCol>
                <a:gridCol w="425753">
                  <a:extLst>
                    <a:ext uri="{9D8B030D-6E8A-4147-A177-3AD203B41FA5}">
                      <a16:colId xmlns:a16="http://schemas.microsoft.com/office/drawing/2014/main" val="3850063870"/>
                    </a:ext>
                  </a:extLst>
                </a:gridCol>
                <a:gridCol w="498172">
                  <a:extLst>
                    <a:ext uri="{9D8B030D-6E8A-4147-A177-3AD203B41FA5}">
                      <a16:colId xmlns:a16="http://schemas.microsoft.com/office/drawing/2014/main" val="1236158918"/>
                    </a:ext>
                  </a:extLst>
                </a:gridCol>
                <a:gridCol w="425753">
                  <a:extLst>
                    <a:ext uri="{9D8B030D-6E8A-4147-A177-3AD203B41FA5}">
                      <a16:colId xmlns:a16="http://schemas.microsoft.com/office/drawing/2014/main" val="3105860065"/>
                    </a:ext>
                  </a:extLst>
                </a:gridCol>
                <a:gridCol w="549578">
                  <a:extLst>
                    <a:ext uri="{9D8B030D-6E8A-4147-A177-3AD203B41FA5}">
                      <a16:colId xmlns:a16="http://schemas.microsoft.com/office/drawing/2014/main" val="3932982400"/>
                    </a:ext>
                  </a:extLst>
                </a:gridCol>
                <a:gridCol w="549578">
                  <a:extLst>
                    <a:ext uri="{9D8B030D-6E8A-4147-A177-3AD203B41FA5}">
                      <a16:colId xmlns:a16="http://schemas.microsoft.com/office/drawing/2014/main" val="2755216443"/>
                    </a:ext>
                  </a:extLst>
                </a:gridCol>
                <a:gridCol w="549578">
                  <a:extLst>
                    <a:ext uri="{9D8B030D-6E8A-4147-A177-3AD203B41FA5}">
                      <a16:colId xmlns:a16="http://schemas.microsoft.com/office/drawing/2014/main" val="1079331661"/>
                    </a:ext>
                  </a:extLst>
                </a:gridCol>
                <a:gridCol w="540000">
                  <a:extLst>
                    <a:ext uri="{9D8B030D-6E8A-4147-A177-3AD203B41FA5}">
                      <a16:colId xmlns:a16="http://schemas.microsoft.com/office/drawing/2014/main" val="3102831892"/>
                    </a:ext>
                  </a:extLst>
                </a:gridCol>
                <a:gridCol w="565453">
                  <a:extLst>
                    <a:ext uri="{9D8B030D-6E8A-4147-A177-3AD203B41FA5}">
                      <a16:colId xmlns:a16="http://schemas.microsoft.com/office/drawing/2014/main" val="4088258499"/>
                    </a:ext>
                  </a:extLst>
                </a:gridCol>
                <a:gridCol w="565453">
                  <a:extLst>
                    <a:ext uri="{9D8B030D-6E8A-4147-A177-3AD203B41FA5}">
                      <a16:colId xmlns:a16="http://schemas.microsoft.com/office/drawing/2014/main" val="4255871273"/>
                    </a:ext>
                  </a:extLst>
                </a:gridCol>
                <a:gridCol w="572819">
                  <a:extLst>
                    <a:ext uri="{9D8B030D-6E8A-4147-A177-3AD203B41FA5}">
                      <a16:colId xmlns:a16="http://schemas.microsoft.com/office/drawing/2014/main" val="1759248879"/>
                    </a:ext>
                  </a:extLst>
                </a:gridCol>
                <a:gridCol w="565453">
                  <a:extLst>
                    <a:ext uri="{9D8B030D-6E8A-4147-A177-3AD203B41FA5}">
                      <a16:colId xmlns:a16="http://schemas.microsoft.com/office/drawing/2014/main" val="1017355117"/>
                    </a:ext>
                  </a:extLst>
                </a:gridCol>
                <a:gridCol w="549578">
                  <a:extLst>
                    <a:ext uri="{9D8B030D-6E8A-4147-A177-3AD203B41FA5}">
                      <a16:colId xmlns:a16="http://schemas.microsoft.com/office/drawing/2014/main" val="2895335180"/>
                    </a:ext>
                  </a:extLst>
                </a:gridCol>
                <a:gridCol w="612000">
                  <a:extLst>
                    <a:ext uri="{9D8B030D-6E8A-4147-A177-3AD203B41FA5}">
                      <a16:colId xmlns:a16="http://schemas.microsoft.com/office/drawing/2014/main" val="2454775655"/>
                    </a:ext>
                  </a:extLst>
                </a:gridCol>
              </a:tblGrid>
              <a:tr h="173848">
                <a:tc rowSpan="3">
                  <a:txBody>
                    <a:bodyPr/>
                    <a:lstStyle/>
                    <a:p>
                      <a:pPr algn="ctr">
                        <a:lnSpc>
                          <a:spcPts val="1400"/>
                        </a:lnSpc>
                        <a:spcAft>
                          <a:spcPts val="0"/>
                        </a:spcAft>
                      </a:pPr>
                      <a:r>
                        <a:rPr lang="ja-JP" altLang="en-US" sz="1100" kern="100" dirty="0" smtClean="0">
                          <a:solidFill>
                            <a:schemeClr val="tx1"/>
                          </a:solidFill>
                          <a:effectLst/>
                          <a:latin typeface="Meiryo UI" panose="020B0604030504040204" pitchFamily="50" charset="-128"/>
                          <a:ea typeface="Meiryo UI" panose="020B0604030504040204" pitchFamily="50" charset="-128"/>
                        </a:rPr>
                        <a:t>校名</a:t>
                      </a:r>
                      <a:endParaRPr lang="ja-JP" sz="1100" kern="100" dirty="0">
                        <a:solidFill>
                          <a:schemeClr val="tx1"/>
                        </a:solidFill>
                        <a:effectLst/>
                        <a:latin typeface="Meiryo UI" panose="020B0604030504040204" pitchFamily="50" charset="-128"/>
                        <a:ea typeface="Meiryo UI" panose="020B0604030504040204" pitchFamily="50" charset="-128"/>
                      </a:endParaRPr>
                    </a:p>
                  </a:txBody>
                  <a:tcPr marL="49364" marR="49364" marT="0" marB="0" anchor="ctr"/>
                </a:tc>
                <a:tc gridSpan="20">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設置分野</a:t>
                      </a:r>
                      <a:endParaRPr lang="ja-JP" sz="105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64915672"/>
                  </a:ext>
                </a:extLst>
              </a:tr>
              <a:tr h="347696">
                <a:tc vMerge="1">
                  <a:txBody>
                    <a:bodyPr/>
                    <a:lstStyle/>
                    <a:p>
                      <a:endParaRPr kumimoji="1" lang="ja-JP" altLang="en-US"/>
                    </a:p>
                  </a:txBody>
                  <a:tcPr/>
                </a:tc>
                <a:tc>
                  <a:txBody>
                    <a:bodyPr/>
                    <a:lstStyle/>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機械</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関係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gridSpan="2">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電気関係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gridSpan="3">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メカトロ関係</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材料関係</a:t>
                      </a:r>
                    </a:p>
                    <a:p>
                      <a:pPr algn="ctr">
                        <a:lnSpc>
                          <a:spcPts val="1400"/>
                        </a:lnSpc>
                        <a:spcAft>
                          <a:spcPts val="0"/>
                        </a:spcAft>
                      </a:pPr>
                      <a:r>
                        <a:rPr lang="ja-JP" sz="1100" kern="100" smtClean="0">
                          <a:effectLst/>
                          <a:latin typeface="Meiryo UI" panose="020B0604030504040204" pitchFamily="50" charset="-128"/>
                          <a:ea typeface="Meiryo UI" panose="020B0604030504040204" pitchFamily="50" charset="-128"/>
                        </a:rPr>
                        <a:t>（化学</a:t>
                      </a:r>
                      <a:r>
                        <a:rPr lang="ja-JP" sz="1100" kern="100" dirty="0">
                          <a:effectLst/>
                          <a:latin typeface="Meiryo UI" panose="020B0604030504040204" pitchFamily="50" charset="-128"/>
                          <a:ea typeface="Meiryo UI" panose="020B0604030504040204" pitchFamily="50" charset="-128"/>
                        </a:rPr>
                        <a:t>・セラミック）</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建築・土木関係</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2">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工業ﾃﾞｻﾞｲﾝ</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tc rowSpan="2">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ﾌｧｯｼｮﾝ</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工学</a:t>
                      </a: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紡織</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染色</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rowSpan="2">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産業</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創造</a:t>
                      </a: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テキスタイル</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rowSpan="2">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理工学</a:t>
                      </a: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化学</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gridSpan="2">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大学進学</a:t>
                      </a:r>
                    </a:p>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関係</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hMerge="1">
                  <a:txBody>
                    <a:bodyPr/>
                    <a:lstStyle/>
                    <a:p>
                      <a:endParaRPr kumimoji="1" lang="ja-JP" altLang="en-US"/>
                    </a:p>
                  </a:txBody>
                  <a:tcPr/>
                </a:tc>
                <a:extLst>
                  <a:ext uri="{0D108BD9-81ED-4DB2-BD59-A6C34878D82A}">
                    <a16:rowId xmlns:a16="http://schemas.microsoft.com/office/drawing/2014/main" val="3142468872"/>
                  </a:ext>
                </a:extLst>
              </a:tr>
              <a:tr h="1005424">
                <a:tc vMerge="1">
                  <a:txBody>
                    <a:bodyPr/>
                    <a:lstStyle/>
                    <a:p>
                      <a:endParaRPr kumimoji="1" lang="ja-JP" altLang="en-US"/>
                    </a:p>
                  </a:txBody>
                  <a:tcP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機械</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電気</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電気</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電子</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機械</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電気</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電子</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機械</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ﾒｶﾄﾛ</a:t>
                      </a:r>
                    </a:p>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ﾆｸｽ</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環境</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化学</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ｼｽﾃﾑ</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工業</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化学</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ｾﾗ</a:t>
                      </a:r>
                    </a:p>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ﾐｯｸ</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建築</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建築</a:t>
                      </a:r>
                    </a:p>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設備</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建築</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設備</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都市</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工学</a:t>
                      </a: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土木</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建築</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都市</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工学</a:t>
                      </a: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建築</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endParaRPr>
                    </a:p>
                    <a:p>
                      <a:pPr algn="ctr">
                        <a:lnSpc>
                          <a:spcPts val="1400"/>
                        </a:lnSpc>
                        <a:spcAft>
                          <a:spcPts val="0"/>
                        </a:spcAft>
                      </a:pPr>
                      <a:r>
                        <a:rPr lang="en-US"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土木</a:t>
                      </a:r>
                      <a:r>
                        <a:rPr lang="en-US" sz="1100" kern="100" dirty="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ｸﾞﾗ</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ﾌｨｯｸ</a:t>
                      </a:r>
                      <a:endParaRPr lang="en-US" altLang="ja-JP" sz="1100" kern="100" dirty="0" smtClean="0">
                        <a:effectLst/>
                        <a:latin typeface="Meiryo UI" panose="020B0604030504040204" pitchFamily="50" charset="-128"/>
                        <a:ea typeface="Meiryo UI" panose="020B0604030504040204" pitchFamily="50" charset="-128"/>
                      </a:endParaRPr>
                    </a:p>
                    <a:p>
                      <a:pPr algn="ctr">
                        <a:lnSpc>
                          <a:spcPts val="1400"/>
                        </a:lnSpc>
                        <a:spcAft>
                          <a:spcPts val="0"/>
                        </a:spcAft>
                      </a:pPr>
                      <a:r>
                        <a:rPr lang="ja-JP" sz="1100" kern="100" dirty="0" smtClean="0">
                          <a:effectLst/>
                          <a:latin typeface="Meiryo UI" panose="020B0604030504040204" pitchFamily="50" charset="-128"/>
                          <a:ea typeface="Meiryo UI" panose="020B0604030504040204" pitchFamily="50" charset="-128"/>
                        </a:rPr>
                        <a:t>ﾃﾞｻﾞｲﾝ</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工業</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ﾃﾞｻﾞｲﾝ</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理数</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工学</a:t>
                      </a:r>
                    </a:p>
                    <a:p>
                      <a:pPr algn="ctr">
                        <a:lnSpc>
                          <a:spcPts val="1400"/>
                        </a:lnSpc>
                        <a:spcAft>
                          <a:spcPts val="0"/>
                        </a:spcAft>
                      </a:pPr>
                      <a:r>
                        <a:rPr lang="en-US" altLang="ja-JP" sz="1100" kern="100" smtClean="0">
                          <a:effectLst/>
                          <a:latin typeface="Meiryo UI" panose="020B0604030504040204" pitchFamily="50" charset="-128"/>
                          <a:ea typeface="Meiryo UI" panose="020B0604030504040204" pitchFamily="50" charset="-128"/>
                        </a:rPr>
                        <a:t>(</a:t>
                      </a:r>
                      <a:r>
                        <a:rPr lang="ja-JP" sz="1100" kern="100" smtClean="0">
                          <a:effectLst/>
                          <a:latin typeface="Meiryo UI" panose="020B0604030504040204" pitchFamily="50" charset="-128"/>
                          <a:ea typeface="Meiryo UI" panose="020B0604030504040204" pitchFamily="50" charset="-128"/>
                        </a:rPr>
                        <a:t>化学</a:t>
                      </a:r>
                      <a:r>
                        <a:rPr lang="en-US" altLang="ja-JP" sz="1100" kern="100" dirty="0" smtClean="0">
                          <a:effectLst/>
                          <a:latin typeface="Meiryo UI" panose="020B0604030504040204" pitchFamily="50" charset="-128"/>
                          <a:ea typeface="Meiryo UI" panose="020B0604030504040204" pitchFamily="50" charset="-128"/>
                        </a:rPr>
                        <a:t>)</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大学</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進学</a:t>
                      </a:r>
                    </a:p>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専科</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379510599"/>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茨木工科</a:t>
                      </a:r>
                    </a:p>
                    <a:p>
                      <a:pPr algn="ctr">
                        <a:lnSpc>
                          <a:spcPts val="1300"/>
                        </a:lnSpc>
                        <a:spcAft>
                          <a:spcPts val="0"/>
                        </a:spcAft>
                      </a:pPr>
                      <a:r>
                        <a:rPr lang="ja-JP" sz="1100" kern="100" dirty="0" smtClean="0">
                          <a:solidFill>
                            <a:schemeClr val="tx1"/>
                          </a:solidFill>
                          <a:effectLst/>
                          <a:latin typeface="Meiryo UI" panose="020B0604030504040204" pitchFamily="50" charset="-128"/>
                          <a:ea typeface="Meiryo UI" panose="020B0604030504040204" pitchFamily="50" charset="-128"/>
                        </a:rPr>
                        <a:t>（茨木市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2593306232"/>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今宮工科</a:t>
                      </a:r>
                    </a:p>
                    <a:p>
                      <a:pPr algn="ctr">
                        <a:lnSpc>
                          <a:spcPts val="1300"/>
                        </a:lnSpc>
                        <a:spcAft>
                          <a:spcPts val="0"/>
                        </a:spcAft>
                      </a:pPr>
                      <a:r>
                        <a:rPr lang="ja-JP" sz="1100" kern="100" dirty="0" smtClean="0">
                          <a:solidFill>
                            <a:schemeClr val="tx1"/>
                          </a:solidFill>
                          <a:effectLst/>
                          <a:latin typeface="Meiryo UI" panose="020B0604030504040204" pitchFamily="50" charset="-128"/>
                          <a:ea typeface="Meiryo UI" panose="020B0604030504040204" pitchFamily="50" charset="-128"/>
                        </a:rPr>
                        <a:t>（西成区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689913544"/>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淀川工科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（旭区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901231775"/>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西野田工科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（福島区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744737281"/>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堺工科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（堺市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272873073"/>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藤井寺工科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（藤井寺市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63754855"/>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城東工科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（東大阪市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2837354260"/>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布施工科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（東大阪市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2316161254"/>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佐野工科</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（泉佐野市</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3404072782"/>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都島工業</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（都島区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a:effectLst/>
                          <a:latin typeface="Meiryo UI" panose="020B0604030504040204" pitchFamily="50" charset="-128"/>
                          <a:ea typeface="Meiryo UI" panose="020B0604030504040204" pitchFamily="50" charset="-128"/>
                        </a:rPr>
                        <a:t>〇</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a:effectLst/>
                          <a:latin typeface="Meiryo UI" panose="020B0604030504040204" pitchFamily="50" charset="-128"/>
                          <a:ea typeface="Meiryo UI" panose="020B0604030504040204" pitchFamily="50" charset="-128"/>
                        </a:rPr>
                        <a:t> </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3897220608"/>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泉尾工業</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（大正区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051518415"/>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東淀工業</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（淀川区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610007246"/>
                  </a:ext>
                </a:extLst>
              </a:tr>
              <a:tr h="322861">
                <a:tc>
                  <a:txBody>
                    <a:bodyPr/>
                    <a:lstStyle/>
                    <a:p>
                      <a:pPr algn="ctr">
                        <a:lnSpc>
                          <a:spcPts val="1300"/>
                        </a:lnSpc>
                        <a:spcAft>
                          <a:spcPts val="0"/>
                        </a:spcAft>
                      </a:pPr>
                      <a:r>
                        <a:rPr lang="ja-JP" sz="1100" kern="100" dirty="0">
                          <a:solidFill>
                            <a:schemeClr val="tx1"/>
                          </a:solidFill>
                          <a:effectLst/>
                          <a:latin typeface="Meiryo UI" panose="020B0604030504040204" pitchFamily="50" charset="-128"/>
                          <a:ea typeface="Meiryo UI" panose="020B0604030504040204" pitchFamily="50" charset="-128"/>
                        </a:rPr>
                        <a:t>生野工業</a:t>
                      </a:r>
                    </a:p>
                    <a:p>
                      <a:pPr algn="ctr">
                        <a:lnSpc>
                          <a:spcPts val="1300"/>
                        </a:lnSpc>
                        <a:spcAft>
                          <a:spcPts val="0"/>
                        </a:spcAft>
                      </a:pPr>
                      <a:r>
                        <a:rPr lang="ja-JP" sz="1100" kern="100" smtClean="0">
                          <a:solidFill>
                            <a:schemeClr val="tx1"/>
                          </a:solidFill>
                          <a:effectLst/>
                          <a:latin typeface="Meiryo UI" panose="020B0604030504040204" pitchFamily="50" charset="-128"/>
                          <a:ea typeface="Meiryo UI" panose="020B0604030504040204" pitchFamily="50" charset="-128"/>
                        </a:rPr>
                        <a:t>（生野区</a:t>
                      </a:r>
                      <a:r>
                        <a:rPr lang="ja-JP" sz="1100" kern="100" dirty="0">
                          <a:solidFill>
                            <a:schemeClr val="tx1"/>
                          </a:solidFill>
                          <a:effectLst/>
                          <a:latin typeface="Meiryo UI" panose="020B0604030504040204" pitchFamily="50" charset="-128"/>
                          <a:ea typeface="Meiryo UI" panose="020B0604030504040204" pitchFamily="50" charset="-128"/>
                        </a:rPr>
                        <a:t>）</a:t>
                      </a:r>
                      <a:endParaRPr lang="ja-JP" sz="11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ja-JP" sz="1100" kern="100" dirty="0">
                          <a:effectLst/>
                          <a:latin typeface="Meiryo UI" panose="020B0604030504040204" pitchFamily="50" charset="-128"/>
                          <a:ea typeface="Meiryo UI" panose="020B0604030504040204" pitchFamily="50" charset="-128"/>
                        </a:rPr>
                        <a:t>〇</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tc>
                  <a:txBody>
                    <a:bodyPr/>
                    <a:lstStyle/>
                    <a:p>
                      <a:pPr algn="ctr">
                        <a:lnSpc>
                          <a:spcPts val="1400"/>
                        </a:lnSpc>
                        <a:spcAft>
                          <a:spcPts val="0"/>
                        </a:spcAft>
                      </a:pPr>
                      <a:r>
                        <a:rPr lang="en-US" sz="1100" kern="100" dirty="0">
                          <a:effectLst/>
                          <a:latin typeface="Meiryo UI" panose="020B0604030504040204" pitchFamily="50" charset="-128"/>
                          <a:ea typeface="Meiryo UI" panose="020B0604030504040204" pitchFamily="50" charset="-128"/>
                        </a:rPr>
                        <a:t> </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49364" marR="49364" marT="0" marB="0" anchor="ctr"/>
                </a:tc>
                <a:extLst>
                  <a:ext uri="{0D108BD9-81ED-4DB2-BD59-A6C34878D82A}">
                    <a16:rowId xmlns:a16="http://schemas.microsoft.com/office/drawing/2014/main" val="1024591273"/>
                  </a:ext>
                </a:extLst>
              </a:tr>
            </a:tbl>
          </a:graphicData>
        </a:graphic>
      </p:graphicFrame>
      <p:cxnSp>
        <p:nvCxnSpPr>
          <p:cNvPr id="9" name="直線コネクタ 8"/>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0" name="正方形/長方形 9"/>
          <p:cNvSpPr/>
          <p:nvPr/>
        </p:nvSpPr>
        <p:spPr>
          <a:xfrm>
            <a:off x="1704145" y="135083"/>
            <a:ext cx="4062331"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a:t>
            </a:r>
            <a:r>
              <a:rPr lang="ja-JP" altLang="en-US" b="1" smtClean="0">
                <a:latin typeface="Meiryo UI" panose="020B0604030504040204" pitchFamily="50" charset="-128"/>
                <a:ea typeface="Meiryo UI" panose="020B0604030504040204" pitchFamily="50" charset="-128"/>
              </a:rPr>
              <a:t>①現状（工業</a:t>
            </a:r>
            <a:r>
              <a:rPr lang="ja-JP" altLang="en-US" b="1" dirty="0" smtClean="0">
                <a:latin typeface="Meiryo UI" panose="020B0604030504040204" pitchFamily="50" charset="-128"/>
                <a:ea typeface="Meiryo UI" panose="020B0604030504040204" pitchFamily="50" charset="-128"/>
              </a:rPr>
              <a:t>系高校の学科一覧）</a:t>
            </a:r>
            <a:endParaRPr lang="ja-JP" altLang="en-US"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503045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8636000" y="6492875"/>
            <a:ext cx="2743200" cy="365125"/>
          </a:xfrm>
        </p:spPr>
        <p:txBody>
          <a:bodyPr/>
          <a:lstStyle/>
          <a:p>
            <a:fld id="{20607042-D53A-4E69-917E-B6250902E102}" type="slidenum">
              <a:rPr kumimoji="1" lang="ja-JP" altLang="en-US" smtClean="0"/>
              <a:t>9</a:t>
            </a:fld>
            <a:endParaRPr kumimoji="1" lang="ja-JP" altLang="en-US" dirty="0"/>
          </a:p>
        </p:txBody>
      </p:sp>
      <p:cxnSp>
        <p:nvCxnSpPr>
          <p:cNvPr id="9" name="直線コネクタ 8"/>
          <p:cNvCxnSpPr/>
          <p:nvPr/>
        </p:nvCxnSpPr>
        <p:spPr>
          <a:xfrm flipV="1">
            <a:off x="1744643" y="531676"/>
            <a:ext cx="8748000" cy="0"/>
          </a:xfrm>
          <a:prstGeom prst="line">
            <a:avLst/>
          </a:prstGeom>
          <a:ln w="57150">
            <a:solidFill>
              <a:schemeClr val="accent1"/>
            </a:solidFill>
          </a:ln>
        </p:spPr>
        <p:style>
          <a:lnRef idx="3">
            <a:schemeClr val="accent5"/>
          </a:lnRef>
          <a:fillRef idx="0">
            <a:schemeClr val="accent5"/>
          </a:fillRef>
          <a:effectRef idx="2">
            <a:schemeClr val="accent5"/>
          </a:effectRef>
          <a:fontRef idx="minor">
            <a:schemeClr val="tx1"/>
          </a:fontRef>
        </p:style>
      </p:cxnSp>
      <p:sp>
        <p:nvSpPr>
          <p:cNvPr id="10" name="正方形/長方形 9"/>
          <p:cNvSpPr/>
          <p:nvPr/>
        </p:nvSpPr>
        <p:spPr>
          <a:xfrm>
            <a:off x="1704145" y="135083"/>
            <a:ext cx="6372257" cy="369332"/>
          </a:xfrm>
          <a:prstGeom prst="rect">
            <a:avLst/>
          </a:prstGeom>
        </p:spPr>
        <p:txBody>
          <a:bodyPr wrap="none">
            <a:spAutoFit/>
          </a:bodyPr>
          <a:lstStyle/>
          <a:p>
            <a:pPr>
              <a:defRPr/>
            </a:pPr>
            <a:r>
              <a:rPr lang="ja-JP" altLang="en-US" b="1" dirty="0" smtClean="0">
                <a:latin typeface="Meiryo UI" panose="020B0604030504040204" pitchFamily="50" charset="-128"/>
                <a:ea typeface="Meiryo UI" panose="020B0604030504040204" pitchFamily="50" charset="-128"/>
              </a:rPr>
              <a:t>２ー①現状（大阪市から移管を受けた工業系高校の</a:t>
            </a:r>
            <a:r>
              <a:rPr lang="ja-JP" altLang="en-US" b="1" dirty="0">
                <a:latin typeface="Meiryo UI" panose="020B0604030504040204" pitchFamily="50" charset="-128"/>
                <a:ea typeface="Meiryo UI" panose="020B0604030504040204" pitchFamily="50" charset="-128"/>
              </a:rPr>
              <a:t>再編整備</a:t>
            </a:r>
            <a:r>
              <a:rPr lang="ja-JP" altLang="en-US" b="1" dirty="0" smtClean="0">
                <a:latin typeface="Meiryo UI" panose="020B0604030504040204" pitchFamily="50" charset="-128"/>
                <a:ea typeface="Meiryo UI" panose="020B0604030504040204" pitchFamily="50" charset="-128"/>
              </a:rPr>
              <a:t>）</a:t>
            </a:r>
            <a:endParaRPr lang="ja-JP" altLang="en-US" b="1" dirty="0">
              <a:latin typeface="Meiryo UI" panose="020B0604030504040204" pitchFamily="50" charset="-128"/>
              <a:ea typeface="Meiryo UI" panose="020B0604030504040204" pitchFamily="50" charset="-128"/>
            </a:endParaRPr>
          </a:p>
        </p:txBody>
      </p:sp>
      <p:sp>
        <p:nvSpPr>
          <p:cNvPr id="6" name="正方形/長方形 5">
            <a:extLst>
              <a:ext uri="{FF2B5EF4-FFF2-40B4-BE49-F238E27FC236}">
                <a16:creationId xmlns:a16="http://schemas.microsoft.com/office/drawing/2014/main" id="{EF2082A8-AF34-476A-BE99-16BA601977E2}"/>
              </a:ext>
            </a:extLst>
          </p:cNvPr>
          <p:cNvSpPr/>
          <p:nvPr/>
        </p:nvSpPr>
        <p:spPr>
          <a:xfrm>
            <a:off x="962805" y="1490443"/>
            <a:ext cx="10203178" cy="2246769"/>
          </a:xfrm>
          <a:prstGeom prst="rect">
            <a:avLst/>
          </a:prstGeom>
          <a:pattFill prst="pct5">
            <a:fgClr>
              <a:schemeClr val="lt1"/>
            </a:fgClr>
            <a:bgClr>
              <a:schemeClr val="bg1"/>
            </a:bgClr>
          </a:pattFill>
          <a:ln w="127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大阪市立の高校等</a:t>
            </a:r>
            <a:r>
              <a:rPr lang="en-US" altLang="ja-JP" sz="1400" dirty="0" smtClean="0">
                <a:latin typeface="Meiryo UI" panose="020B0604030504040204" pitchFamily="50" charset="-128"/>
                <a:ea typeface="Meiryo UI" panose="020B0604030504040204" pitchFamily="50" charset="-128"/>
              </a:rPr>
              <a:t>23</a:t>
            </a:r>
            <a:r>
              <a:rPr lang="ja-JP" altLang="en-US" sz="1400" dirty="0" smtClean="0">
                <a:latin typeface="Meiryo UI" panose="020B0604030504040204" pitchFamily="50" charset="-128"/>
                <a:ea typeface="Meiryo UI" panose="020B0604030504040204" pitchFamily="50" charset="-128"/>
              </a:rPr>
              <a:t>校については、人事や学校配置などの面で広域的な視点から効率的・効果的な学校運営が可能となる</a:t>
            </a:r>
            <a:endParaRPr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ことから、</a:t>
            </a:r>
            <a:r>
              <a:rPr lang="ja-JP" altLang="en-US" sz="1400" b="1" dirty="0" smtClean="0">
                <a:latin typeface="Meiryo UI" panose="020B0604030504040204" pitchFamily="50" charset="-128"/>
                <a:ea typeface="Meiryo UI" panose="020B0604030504040204" pitchFamily="50" charset="-128"/>
              </a:rPr>
              <a:t>令和</a:t>
            </a:r>
            <a:r>
              <a:rPr lang="en-US" altLang="ja-JP" sz="1400" b="1" dirty="0" smtClean="0">
                <a:latin typeface="Meiryo UI" panose="020B0604030504040204" pitchFamily="50" charset="-128"/>
                <a:ea typeface="Meiryo UI" panose="020B0604030504040204" pitchFamily="50" charset="-128"/>
              </a:rPr>
              <a:t>4</a:t>
            </a:r>
            <a:r>
              <a:rPr lang="ja-JP" altLang="en-US" sz="1400" b="1" dirty="0" smtClean="0">
                <a:latin typeface="Meiryo UI" panose="020B0604030504040204" pitchFamily="50" charset="-128"/>
                <a:ea typeface="Meiryo UI" panose="020B0604030504040204" pitchFamily="50" charset="-128"/>
              </a:rPr>
              <a:t>年</a:t>
            </a:r>
            <a:r>
              <a:rPr lang="en-US" altLang="ja-JP" sz="1400" b="1" dirty="0" smtClean="0">
                <a:latin typeface="Meiryo UI" panose="020B0604030504040204" pitchFamily="50" charset="-128"/>
                <a:ea typeface="Meiryo UI" panose="020B0604030504040204" pitchFamily="50" charset="-128"/>
              </a:rPr>
              <a:t>4</a:t>
            </a:r>
            <a:r>
              <a:rPr lang="ja-JP" altLang="en-US" sz="1400" b="1" dirty="0" smtClean="0">
                <a:latin typeface="Meiryo UI" panose="020B0604030504040204" pitchFamily="50" charset="-128"/>
                <a:ea typeface="Meiryo UI" panose="020B0604030504040204" pitchFamily="50" charset="-128"/>
              </a:rPr>
              <a:t>月に大阪府へ移管</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ja-JP" altLang="en-US"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a:t>
            </a:r>
            <a:r>
              <a:rPr lang="ja-JP" altLang="en-US" sz="1400" dirty="0" smtClean="0">
                <a:latin typeface="Meiryo UI" panose="020B0604030504040204" pitchFamily="50" charset="-128"/>
                <a:ea typeface="Meiryo UI" panose="020B0604030504040204" pitchFamily="50" charset="-128"/>
              </a:rPr>
              <a:t>大阪市</a:t>
            </a:r>
            <a:r>
              <a:rPr lang="ja-JP" altLang="en-US" sz="1400" dirty="0">
                <a:latin typeface="Meiryo UI" panose="020B0604030504040204" pitchFamily="50" charset="-128"/>
                <a:ea typeface="Meiryo UI" panose="020B0604030504040204" pitchFamily="50" charset="-128"/>
              </a:rPr>
              <a:t>高等学校教育</a:t>
            </a:r>
            <a:r>
              <a:rPr lang="ja-JP" altLang="en-US" sz="1400" dirty="0" smtClean="0">
                <a:latin typeface="Meiryo UI" panose="020B0604030504040204" pitchFamily="50" charset="-128"/>
                <a:ea typeface="Meiryo UI" panose="020B0604030504040204" pitchFamily="50" charset="-128"/>
              </a:rPr>
              <a:t>審議会</a:t>
            </a:r>
            <a:r>
              <a:rPr lang="ja-JP" altLang="en-US" sz="1400" dirty="0">
                <a:latin typeface="Meiryo UI" panose="020B0604030504040204" pitchFamily="50" charset="-128"/>
                <a:ea typeface="Meiryo UI" panose="020B0604030504040204" pitchFamily="50" charset="-128"/>
              </a:rPr>
              <a:t>より、</a:t>
            </a:r>
            <a:r>
              <a:rPr lang="ja-JP" altLang="en-US" sz="1400" b="1" dirty="0">
                <a:latin typeface="Meiryo UI" panose="020B0604030504040204" pitchFamily="50" charset="-128"/>
                <a:ea typeface="Meiryo UI" panose="020B0604030504040204" pitchFamily="50" charset="-128"/>
              </a:rPr>
              <a:t>泉尾工業、東淀工業、生野工業の</a:t>
            </a:r>
            <a:r>
              <a:rPr lang="en-US" altLang="ja-JP" sz="1400" b="1" dirty="0">
                <a:latin typeface="Meiryo UI" panose="020B0604030504040204" pitchFamily="50" charset="-128"/>
                <a:ea typeface="Meiryo UI" panose="020B0604030504040204" pitchFamily="50" charset="-128"/>
              </a:rPr>
              <a:t>3</a:t>
            </a:r>
            <a:r>
              <a:rPr lang="ja-JP" altLang="en-US" sz="1400" b="1" dirty="0">
                <a:latin typeface="Meiryo UI" panose="020B0604030504040204" pitchFamily="50" charset="-128"/>
                <a:ea typeface="Meiryo UI" panose="020B0604030504040204" pitchFamily="50" charset="-128"/>
              </a:rPr>
              <a:t>校</a:t>
            </a:r>
            <a:r>
              <a:rPr lang="ja-JP" altLang="en-US" sz="1400" dirty="0">
                <a:latin typeface="Meiryo UI" panose="020B0604030504040204" pitchFamily="50" charset="-128"/>
                <a:ea typeface="Meiryo UI" panose="020B0604030504040204" pitchFamily="50" charset="-128"/>
              </a:rPr>
              <a:t>について</a:t>
            </a:r>
            <a:r>
              <a:rPr lang="ja-JP" altLang="en-US" sz="1400" dirty="0" smtClean="0">
                <a:latin typeface="Meiryo UI" panose="020B0604030504040204" pitchFamily="50" charset="-128"/>
                <a:ea typeface="Meiryo UI" panose="020B0604030504040204" pitchFamily="50" charset="-128"/>
              </a:rPr>
              <a:t>は </a:t>
            </a:r>
            <a:r>
              <a:rPr lang="ja-JP" altLang="en-US" sz="1400" b="1" dirty="0" smtClean="0">
                <a:latin typeface="Meiryo UI" panose="020B0604030504040204" pitchFamily="50" charset="-128"/>
                <a:ea typeface="Meiryo UI" panose="020B0604030504040204" pitchFamily="50" charset="-128"/>
              </a:rPr>
              <a:t>「</a:t>
            </a:r>
            <a:r>
              <a:rPr lang="en-US" altLang="ja-JP" sz="1400" b="1" dirty="0">
                <a:latin typeface="Meiryo UI" panose="020B0604030504040204" pitchFamily="50" charset="-128"/>
                <a:ea typeface="Meiryo UI" panose="020B0604030504040204" pitchFamily="50" charset="-128"/>
              </a:rPr>
              <a:t>1</a:t>
            </a:r>
            <a:r>
              <a:rPr lang="ja-JP" altLang="en-US" sz="1400" b="1" dirty="0">
                <a:latin typeface="Meiryo UI" panose="020B0604030504040204" pitchFamily="50" charset="-128"/>
                <a:ea typeface="Meiryo UI" panose="020B0604030504040204" pitchFamily="50" charset="-128"/>
              </a:rPr>
              <a:t>校に再編整備し魅力化</a:t>
            </a:r>
            <a:r>
              <a:rPr lang="ja-JP" altLang="en-US" sz="1400" b="1" dirty="0" smtClean="0">
                <a:latin typeface="Meiryo UI" panose="020B0604030504040204" pitchFamily="50" charset="-128"/>
                <a:ea typeface="Meiryo UI" panose="020B0604030504040204" pitchFamily="50" charset="-128"/>
              </a:rPr>
              <a:t>を図る</a:t>
            </a:r>
            <a:r>
              <a:rPr lang="ja-JP" altLang="en-US" sz="1400" b="1" dirty="0">
                <a:latin typeface="Meiryo UI" panose="020B0604030504040204" pitchFamily="50" charset="-128"/>
                <a:ea typeface="Meiryo UI" panose="020B0604030504040204" pitchFamily="50" charset="-128"/>
              </a:rPr>
              <a:t>方向性</a:t>
            </a:r>
            <a:r>
              <a:rPr lang="ja-JP" altLang="en-US" sz="1400" b="1" dirty="0" smtClean="0">
                <a:latin typeface="Meiryo UI" panose="020B0604030504040204" pitchFamily="50" charset="-128"/>
                <a:ea typeface="Meiryo UI" panose="020B0604030504040204" pitchFamily="50" charset="-128"/>
              </a:rPr>
              <a:t>で</a:t>
            </a:r>
            <a:endParaRPr lang="en-US" altLang="ja-JP" sz="1400" b="1" dirty="0" smtClean="0">
              <a:latin typeface="Meiryo UI" panose="020B0604030504040204" pitchFamily="50" charset="-128"/>
              <a:ea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　　 検討</a:t>
            </a:r>
            <a:r>
              <a:rPr lang="ja-JP" altLang="en-US" sz="1400" b="1" dirty="0">
                <a:latin typeface="Meiryo UI" panose="020B0604030504040204" pitchFamily="50" charset="-128"/>
                <a:ea typeface="Meiryo UI" panose="020B0604030504040204" pitchFamily="50" charset="-128"/>
              </a:rPr>
              <a:t>することが望ましい</a:t>
            </a:r>
            <a:r>
              <a:rPr lang="ja-JP" altLang="en-US" sz="1400" b="1" dirty="0" smtClean="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都島工業</a:t>
            </a:r>
            <a:r>
              <a:rPr lang="ja-JP" altLang="en-US" sz="1400" dirty="0" smtClean="0">
                <a:latin typeface="Meiryo UI" panose="020B0604030504040204" pitchFamily="50" charset="-128"/>
                <a:ea typeface="Meiryo UI" panose="020B0604030504040204" pitchFamily="50" charset="-128"/>
              </a:rPr>
              <a:t>については</a:t>
            </a:r>
            <a:r>
              <a:rPr lang="ja-JP" altLang="en-US" sz="1400" b="1" dirty="0" smtClean="0">
                <a:latin typeface="Meiryo UI" panose="020B0604030504040204" pitchFamily="50" charset="-128"/>
                <a:ea typeface="Meiryo UI" panose="020B0604030504040204" pitchFamily="50" charset="-128"/>
              </a:rPr>
              <a:t>「高等学校卒業後の即戦力となる人材育成を維持しながら、進学実績の強みを</a:t>
            </a:r>
            <a:endParaRPr lang="en-US" altLang="ja-JP" sz="1400" b="1" dirty="0" smtClean="0">
              <a:latin typeface="Meiryo UI" panose="020B0604030504040204" pitchFamily="50" charset="-128"/>
              <a:ea typeface="Meiryo UI" panose="020B0604030504040204" pitchFamily="50" charset="-128"/>
            </a:endParaRPr>
          </a:p>
          <a:p>
            <a:r>
              <a:rPr lang="en-US" altLang="ja-JP" sz="1400" b="1" dirty="0">
                <a:latin typeface="Meiryo UI" panose="020B0604030504040204" pitchFamily="50" charset="-128"/>
                <a:ea typeface="Meiryo UI" panose="020B0604030504040204" pitchFamily="50" charset="-128"/>
              </a:rPr>
              <a:t> </a:t>
            </a:r>
            <a:r>
              <a:rPr lang="en-US" altLang="ja-JP" sz="1400" b="1" dirty="0" smtClean="0">
                <a:latin typeface="Meiryo UI" panose="020B0604030504040204" pitchFamily="50" charset="-128"/>
                <a:ea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rPr>
              <a:t>さらに生かした魅力化を検討すべき」と</a:t>
            </a:r>
            <a:r>
              <a:rPr lang="ja-JP" altLang="en-US" sz="1400" b="1" dirty="0">
                <a:latin typeface="Meiryo UI" panose="020B0604030504040204" pitchFamily="50" charset="-128"/>
                <a:ea typeface="Meiryo UI" panose="020B0604030504040204" pitchFamily="50" charset="-128"/>
              </a:rPr>
              <a:t>の答申</a:t>
            </a:r>
            <a:r>
              <a:rPr lang="ja-JP" altLang="en-US" sz="1400" dirty="0">
                <a:latin typeface="Meiryo UI" panose="020B0604030504040204" pitchFamily="50" charset="-128"/>
                <a:ea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rPr>
              <a:t>令和</a:t>
            </a:r>
            <a:r>
              <a:rPr lang="en-US" altLang="ja-JP" sz="1400" dirty="0" smtClean="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8</a:t>
            </a:r>
            <a:r>
              <a:rPr lang="ja-JP" altLang="en-US" sz="1400" dirty="0">
                <a:latin typeface="Meiryo UI" panose="020B0604030504040204" pitchFamily="50" charset="-128"/>
                <a:ea typeface="Meiryo UI" panose="020B0604030504040204" pitchFamily="50" charset="-128"/>
              </a:rPr>
              <a:t>月）が出されている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　この答申を踏まえ、令和</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年</a:t>
            </a:r>
            <a:r>
              <a:rPr lang="en-US" altLang="ja-JP" sz="1400" dirty="0">
                <a:latin typeface="Meiryo UI" panose="020B0604030504040204" pitchFamily="50" charset="-128"/>
                <a:ea typeface="Meiryo UI" panose="020B0604030504040204" pitchFamily="50" charset="-128"/>
              </a:rPr>
              <a:t>1</a:t>
            </a:r>
            <a:r>
              <a:rPr lang="ja-JP" altLang="en-US" sz="1400" dirty="0">
                <a:latin typeface="Meiryo UI" panose="020B0604030504040204" pitchFamily="50" charset="-128"/>
                <a:ea typeface="Meiryo UI" panose="020B0604030504040204" pitchFamily="50" charset="-128"/>
              </a:rPr>
              <a:t>月に府市で策定した「大阪市立の高等学校等移管計画</a:t>
            </a:r>
            <a:r>
              <a:rPr lang="ja-JP" altLang="en-US" sz="1400" dirty="0" smtClean="0">
                <a:latin typeface="Meiryo UI" panose="020B0604030504040204" pitchFamily="50" charset="-128"/>
                <a:ea typeface="Meiryo UI" panose="020B0604030504040204" pitchFamily="50" charset="-128"/>
              </a:rPr>
              <a:t>」で</a:t>
            </a:r>
            <a:r>
              <a:rPr lang="ja-JP" altLang="en-US" sz="1400" dirty="0">
                <a:latin typeface="Meiryo UI" panose="020B0604030504040204" pitchFamily="50" charset="-128"/>
                <a:ea typeface="Meiryo UI" panose="020B0604030504040204" pitchFamily="50" charset="-128"/>
              </a:rPr>
              <a:t>は、「泉尾工業、東淀工業、生野工業</a:t>
            </a:r>
            <a:r>
              <a:rPr lang="ja-JP" altLang="en-US" sz="1400" dirty="0" smtClean="0">
                <a:latin typeface="Meiryo UI" panose="020B0604030504040204" pitchFamily="50" charset="-128"/>
                <a:ea typeface="Meiryo UI" panose="020B0604030504040204" pitchFamily="50" charset="-128"/>
              </a:rPr>
              <a:t>に</a:t>
            </a:r>
            <a:endParaRPr lang="en-US" altLang="ja-JP" sz="1400" dirty="0" smtClean="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ついて</a:t>
            </a:r>
            <a:r>
              <a:rPr lang="ja-JP" altLang="en-US" sz="1400" dirty="0">
                <a:latin typeface="Meiryo UI" panose="020B0604030504040204" pitchFamily="50" charset="-128"/>
                <a:ea typeface="Meiryo UI" panose="020B0604030504040204" pitchFamily="50" charset="-128"/>
              </a:rPr>
              <a:t>は、再編整備の対象校とし、移管後、</a:t>
            </a:r>
            <a:r>
              <a:rPr lang="ja-JP" altLang="en-US" sz="1400" dirty="0" smtClean="0">
                <a:latin typeface="Meiryo UI" panose="020B0604030504040204" pitchFamily="50" charset="-128"/>
                <a:ea typeface="Meiryo UI" panose="020B0604030504040204" pitchFamily="50" charset="-128"/>
              </a:rPr>
              <a:t>新工業</a:t>
            </a:r>
            <a:r>
              <a:rPr lang="ja-JP" altLang="en-US" sz="1400" dirty="0">
                <a:latin typeface="Meiryo UI" panose="020B0604030504040204" pitchFamily="50" charset="-128"/>
                <a:ea typeface="Meiryo UI" panose="020B0604030504040204" pitchFamily="50" charset="-128"/>
              </a:rPr>
              <a:t>系高校を開設する」として</a:t>
            </a:r>
            <a:r>
              <a:rPr lang="ja-JP" altLang="en-US" sz="1400" dirty="0" smtClean="0">
                <a:latin typeface="Meiryo UI" panose="020B0604030504040204" pitchFamily="50" charset="-128"/>
                <a:ea typeface="Meiryo UI" panose="020B0604030504040204" pitchFamily="50" charset="-128"/>
              </a:rPr>
              <a:t>おり、新校</a:t>
            </a:r>
            <a:r>
              <a:rPr lang="ja-JP" altLang="en-US" sz="1400" dirty="0">
                <a:latin typeface="Meiryo UI" panose="020B0604030504040204" pitchFamily="50" charset="-128"/>
                <a:ea typeface="Meiryo UI" panose="020B0604030504040204" pitchFamily="50" charset="-128"/>
              </a:rPr>
              <a:t>の教育内容や開設地について、令和</a:t>
            </a:r>
            <a:r>
              <a:rPr lang="en-US" altLang="ja-JP" sz="1400" dirty="0">
                <a:latin typeface="Meiryo UI" panose="020B0604030504040204" pitchFamily="50" charset="-128"/>
                <a:ea typeface="Meiryo UI" panose="020B0604030504040204" pitchFamily="50" charset="-128"/>
              </a:rPr>
              <a:t>4</a:t>
            </a:r>
            <a:r>
              <a:rPr lang="ja-JP" altLang="en-US" sz="1400" dirty="0" smtClean="0">
                <a:latin typeface="Meiryo UI" panose="020B0604030504040204" pitchFamily="50" charset="-128"/>
                <a:ea typeface="Meiryo UI" panose="020B0604030504040204" pitchFamily="50" charset="-128"/>
              </a:rPr>
              <a:t>年</a:t>
            </a:r>
            <a:endParaRPr lang="en-US" altLang="ja-JP" sz="1400" dirty="0" smtClean="0">
              <a:latin typeface="Meiryo UI" panose="020B0604030504040204" pitchFamily="50" charset="-128"/>
              <a:ea typeface="Meiryo UI" panose="020B0604030504040204" pitchFamily="50" charset="-128"/>
            </a:endParaRPr>
          </a:p>
          <a:p>
            <a:r>
              <a:rPr lang="en-US" altLang="ja-JP" sz="1400" dirty="0">
                <a:latin typeface="Meiryo UI" panose="020B0604030504040204" pitchFamily="50" charset="-128"/>
                <a:ea typeface="Meiryo UI" panose="020B0604030504040204" pitchFamily="50" charset="-128"/>
              </a:rPr>
              <a:t> </a:t>
            </a:r>
            <a:r>
              <a:rPr lang="en-US" altLang="ja-JP" sz="1400" dirty="0" smtClean="0">
                <a:latin typeface="Meiryo UI" panose="020B0604030504040204" pitchFamily="50" charset="-128"/>
                <a:ea typeface="Meiryo UI" panose="020B0604030504040204" pitchFamily="50" charset="-128"/>
              </a:rPr>
              <a:t>      2</a:t>
            </a:r>
            <a:r>
              <a:rPr lang="ja-JP" altLang="en-US" sz="1400" dirty="0" smtClean="0">
                <a:latin typeface="Meiryo UI" panose="020B0604030504040204" pitchFamily="50" charset="-128"/>
                <a:ea typeface="Meiryo UI" panose="020B0604030504040204" pitchFamily="50" charset="-128"/>
              </a:rPr>
              <a:t>月定例府議会におけるご議論も踏まえ、</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月の大阪府教育委員会会議で</a:t>
            </a:r>
            <a:r>
              <a:rPr lang="ja-JP" altLang="en-US" sz="1400" dirty="0" smtClean="0">
                <a:latin typeface="Meiryo UI" panose="020B0604030504040204" pitchFamily="50" charset="-128"/>
                <a:ea typeface="Meiryo UI" panose="020B0604030504040204" pitchFamily="50" charset="-128"/>
              </a:rPr>
              <a:t>決定。</a:t>
            </a:r>
            <a:endParaRPr lang="ja-JP" altLang="en-US" sz="1400" dirty="0">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4AAECB83-58DA-495C-AD90-825F59A03968}"/>
              </a:ext>
            </a:extLst>
          </p:cNvPr>
          <p:cNvSpPr/>
          <p:nvPr/>
        </p:nvSpPr>
        <p:spPr>
          <a:xfrm>
            <a:off x="962805" y="952086"/>
            <a:ext cx="1316756" cy="3656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1400" dirty="0">
                <a:latin typeface="Meiryo UI" panose="020B0604030504040204" pitchFamily="50" charset="-128"/>
                <a:ea typeface="Meiryo UI" panose="020B0604030504040204" pitchFamily="50" charset="-128"/>
              </a:rPr>
              <a:t>概要</a:t>
            </a:r>
            <a:endParaRPr kumimoji="1" lang="ja-JP" altLang="en-US" sz="14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EF2082A8-AF34-476A-BE99-16BA601977E2}"/>
              </a:ext>
            </a:extLst>
          </p:cNvPr>
          <p:cNvSpPr/>
          <p:nvPr/>
        </p:nvSpPr>
        <p:spPr>
          <a:xfrm>
            <a:off x="962805" y="4750502"/>
            <a:ext cx="10203178" cy="1384995"/>
          </a:xfrm>
          <a:prstGeom prst="rect">
            <a:avLst/>
          </a:prstGeom>
          <a:pattFill prst="pct5">
            <a:fgClr>
              <a:schemeClr val="lt1"/>
            </a:fgClr>
            <a:bgClr>
              <a:schemeClr val="bg1"/>
            </a:bgClr>
          </a:pattFill>
          <a:ln w="12700">
            <a:solidFill>
              <a:sysClr val="windowText" lastClr="000000"/>
            </a:solidFill>
          </a:ln>
        </p:spPr>
        <p:style>
          <a:lnRef idx="2">
            <a:schemeClr val="accent6"/>
          </a:lnRef>
          <a:fillRef idx="1">
            <a:schemeClr val="lt1"/>
          </a:fillRef>
          <a:effectRef idx="0">
            <a:schemeClr val="accent6"/>
          </a:effectRef>
          <a:fontRef idx="minor">
            <a:schemeClr val="dk1"/>
          </a:fontRef>
        </p:style>
        <p:txBody>
          <a:bodyPr wrap="square" rtlCol="0" anchor="t">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altLang="ja-JP" sz="1400" b="1" dirty="0">
                <a:latin typeface="Meiryo UI" panose="020B0604030504040204" pitchFamily="50" charset="-128"/>
                <a:ea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rPr>
              <a:t>めざす学校像</a:t>
            </a:r>
            <a:r>
              <a:rPr lang="en-US" altLang="ja-JP" sz="1400" b="1" dirty="0">
                <a:latin typeface="Meiryo UI" panose="020B0604030504040204" pitchFamily="50" charset="-128"/>
                <a:ea typeface="Meiryo UI" panose="020B0604030504040204" pitchFamily="50" charset="-128"/>
              </a:rPr>
              <a:t>】</a:t>
            </a:r>
          </a:p>
          <a:p>
            <a:r>
              <a:rPr lang="ja-JP" altLang="en-US" sz="1400" dirty="0">
                <a:latin typeface="Meiryo UI" panose="020B0604030504040204" pitchFamily="50" charset="-128"/>
                <a:ea typeface="Meiryo UI" panose="020B0604030504040204" pitchFamily="50" charset="-128"/>
              </a:rPr>
              <a:t>　○　実業教育の伝統を継承発展させ、「</a:t>
            </a:r>
            <a:r>
              <a:rPr lang="en-US" altLang="ja-JP" sz="1400" dirty="0">
                <a:latin typeface="Meiryo UI" panose="020B0604030504040204" pitchFamily="50" charset="-128"/>
                <a:ea typeface="Meiryo UI" panose="020B0604030504040204" pitchFamily="50" charset="-128"/>
              </a:rPr>
              <a:t>Society5.0</a:t>
            </a:r>
            <a:r>
              <a:rPr lang="ja-JP" altLang="en-US" sz="1400" dirty="0">
                <a:latin typeface="Meiryo UI" panose="020B0604030504040204" pitchFamily="50" charset="-128"/>
                <a:ea typeface="Meiryo UI" panose="020B0604030504040204" pitchFamily="50" charset="-128"/>
              </a:rPr>
              <a:t>」で実現する社会に求められる大阪の産業人材の育成を担う新しい総合技術系高校</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a:p>
            <a:endParaRPr lang="ja-JP" altLang="en-US" sz="1400" dirty="0">
              <a:latin typeface="Meiryo UI" panose="020B0604030504040204" pitchFamily="50" charset="-128"/>
              <a:ea typeface="Meiryo UI" panose="020B0604030504040204" pitchFamily="50" charset="-128"/>
            </a:endParaRPr>
          </a:p>
          <a:p>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開設地</a:t>
            </a:r>
            <a:r>
              <a:rPr lang="en-US" altLang="ja-JP" sz="1400" b="1" dirty="0" smtClean="0">
                <a:latin typeface="Meiryo UI" panose="020B0604030504040204" pitchFamily="50" charset="-128"/>
                <a:ea typeface="Meiryo UI" panose="020B0604030504040204" pitchFamily="50" charset="-128"/>
              </a:rPr>
              <a:t>】</a:t>
            </a:r>
          </a:p>
          <a:p>
            <a:r>
              <a:rPr lang="en-US" altLang="ja-JP"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再編対象</a:t>
            </a:r>
            <a:r>
              <a:rPr kumimoji="1" lang="en-US" altLang="ja-JP" sz="1400" b="1" dirty="0">
                <a:latin typeface="Meiryo UI" panose="020B0604030504040204" pitchFamily="50" charset="-128"/>
                <a:ea typeface="Meiryo UI" panose="020B0604030504040204" pitchFamily="50" charset="-128"/>
              </a:rPr>
              <a:t>3</a:t>
            </a:r>
            <a:r>
              <a:rPr kumimoji="1" lang="ja-JP" altLang="en-US" sz="1400" b="1" dirty="0" smtClean="0">
                <a:latin typeface="Meiryo UI" panose="020B0604030504040204" pitchFamily="50" charset="-128"/>
                <a:ea typeface="Meiryo UI" panose="020B0604030504040204" pitchFamily="50" charset="-128"/>
              </a:rPr>
              <a:t>校（泉尾工業、東淀工業、生野工業）</a:t>
            </a:r>
            <a:r>
              <a:rPr kumimoji="1" lang="ja-JP" altLang="en-US" sz="1400" dirty="0" smtClean="0">
                <a:latin typeface="Meiryo UI" panose="020B0604030504040204" pitchFamily="50" charset="-128"/>
                <a:ea typeface="Meiryo UI" panose="020B0604030504040204" pitchFamily="50" charset="-128"/>
              </a:rPr>
              <a:t>を</a:t>
            </a:r>
            <a:r>
              <a:rPr kumimoji="1" lang="ja-JP" altLang="en-US" sz="1400" dirty="0">
                <a:latin typeface="Meiryo UI" panose="020B0604030504040204" pitchFamily="50" charset="-128"/>
                <a:ea typeface="Meiryo UI" panose="020B0604030504040204" pitchFamily="50" charset="-128"/>
              </a:rPr>
              <a:t>、「府内における配置バランス」「通学利便性」「敷地面積」</a:t>
            </a:r>
            <a:r>
              <a:rPr kumimoji="1" lang="ja-JP" altLang="en-US" sz="1400" dirty="0" smtClean="0">
                <a:latin typeface="Meiryo UI" panose="020B0604030504040204" pitchFamily="50" charset="-128"/>
                <a:ea typeface="Meiryo UI" panose="020B0604030504040204" pitchFamily="50" charset="-128"/>
              </a:rPr>
              <a:t>などの</a:t>
            </a:r>
            <a:endParaRPr kumimoji="1" lang="en-US" altLang="ja-JP" sz="1400" dirty="0" smtClean="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観点から総合的</a:t>
            </a:r>
            <a:r>
              <a:rPr kumimoji="1" lang="ja-JP" altLang="en-US" sz="1400" dirty="0">
                <a:latin typeface="Meiryo UI" panose="020B0604030504040204" pitchFamily="50" charset="-128"/>
                <a:ea typeface="Meiryo UI" panose="020B0604030504040204" pitchFamily="50" charset="-128"/>
              </a:rPr>
              <a:t>に勘案し</a:t>
            </a:r>
            <a:r>
              <a:rPr kumimoji="1" lang="ja-JP" altLang="en-US" sz="1400" dirty="0" smtClean="0">
                <a:latin typeface="Meiryo UI" panose="020B0604030504040204" pitchFamily="50" charset="-128"/>
                <a:ea typeface="Meiryo UI" panose="020B0604030504040204" pitchFamily="50" charset="-128"/>
              </a:rPr>
              <a:t>、</a:t>
            </a:r>
            <a:r>
              <a:rPr kumimoji="1" lang="ja-JP" altLang="en-US" sz="1400" b="1" u="sng" dirty="0" smtClean="0">
                <a:latin typeface="Meiryo UI" panose="020B0604030504040204" pitchFamily="50" charset="-128"/>
                <a:ea typeface="Meiryo UI" panose="020B0604030504040204" pitchFamily="50" charset="-128"/>
              </a:rPr>
              <a:t>東淀</a:t>
            </a:r>
            <a:r>
              <a:rPr kumimoji="1" lang="ja-JP" altLang="en-US" sz="1400" b="1" u="sng" dirty="0">
                <a:latin typeface="Meiryo UI" panose="020B0604030504040204" pitchFamily="50" charset="-128"/>
                <a:ea typeface="Meiryo UI" panose="020B0604030504040204" pitchFamily="50" charset="-128"/>
              </a:rPr>
              <a:t>工業の敷地を新校</a:t>
            </a:r>
            <a:r>
              <a:rPr kumimoji="1" lang="ja-JP" altLang="en-US" sz="1400" dirty="0">
                <a:latin typeface="Meiryo UI" panose="020B0604030504040204" pitchFamily="50" charset="-128"/>
                <a:ea typeface="Meiryo UI" panose="020B0604030504040204" pitchFamily="50" charset="-128"/>
              </a:rPr>
              <a:t>の開設地と</a:t>
            </a:r>
            <a:r>
              <a:rPr kumimoji="1" lang="ja-JP" altLang="en-US" sz="1400" dirty="0" smtClean="0">
                <a:latin typeface="Meiryo UI" panose="020B0604030504040204" pitchFamily="50" charset="-128"/>
                <a:ea typeface="Meiryo UI" panose="020B0604030504040204" pitchFamily="50" charset="-128"/>
              </a:rPr>
              <a:t>する</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AAECB83-58DA-495C-AD90-825F59A03968}"/>
              </a:ext>
            </a:extLst>
          </p:cNvPr>
          <p:cNvSpPr/>
          <p:nvPr/>
        </p:nvSpPr>
        <p:spPr>
          <a:xfrm>
            <a:off x="962805" y="4210279"/>
            <a:ext cx="1836000" cy="3656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1400" dirty="0" smtClean="0">
                <a:latin typeface="Meiryo UI" panose="020B0604030504040204" pitchFamily="50" charset="-128"/>
                <a:ea typeface="Meiryo UI" panose="020B0604030504040204" pitchFamily="50" charset="-128"/>
              </a:rPr>
              <a:t>新工業系高校について</a:t>
            </a:r>
            <a:endParaRPr kumimoji="1" lang="ja-JP" altLang="en-US"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307083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3369</TotalTime>
  <Words>5180</Words>
  <Application>Microsoft Office PowerPoint</Application>
  <PresentationFormat>ワイド画面</PresentationFormat>
  <Paragraphs>910</Paragraphs>
  <Slides>22</Slides>
  <Notes>2</Notes>
  <HiddenSlides>0</HiddenSlides>
  <MMClips>0</MMClips>
  <ScaleCrop>false</ScaleCrop>
  <HeadingPairs>
    <vt:vector size="8" baseType="variant">
      <vt:variant>
        <vt:lpstr>使用されているフォント</vt:lpstr>
      </vt:variant>
      <vt:variant>
        <vt:i4>9</vt:i4>
      </vt:variant>
      <vt:variant>
        <vt:lpstr>テーマ</vt:lpstr>
      </vt:variant>
      <vt:variant>
        <vt:i4>1</vt:i4>
      </vt:variant>
      <vt:variant>
        <vt:lpstr>埋め込まれた OLE サーバー</vt:lpstr>
      </vt:variant>
      <vt:variant>
        <vt:i4>1</vt:i4>
      </vt:variant>
      <vt:variant>
        <vt:lpstr>スライド タイトル</vt:lpstr>
      </vt:variant>
      <vt:variant>
        <vt:i4>22</vt:i4>
      </vt:variant>
    </vt:vector>
  </HeadingPairs>
  <TitlesOfParts>
    <vt:vector size="33" baseType="lpstr">
      <vt:lpstr>HG丸ｺﾞｼｯｸM-PRO</vt:lpstr>
      <vt:lpstr>Meiryo UI</vt:lpstr>
      <vt:lpstr>ＭＳ Ｐゴシック</vt:lpstr>
      <vt:lpstr>游ゴシック</vt:lpstr>
      <vt:lpstr>游ゴシック Light</vt:lpstr>
      <vt:lpstr>游明朝</vt:lpstr>
      <vt:lpstr>Arial</vt:lpstr>
      <vt:lpstr>Times New Roman</vt:lpstr>
      <vt:lpstr>Wingdings</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福本　統</dc:creator>
  <cp:lastModifiedBy>針原　弘樹</cp:lastModifiedBy>
  <cp:revision>445</cp:revision>
  <cp:lastPrinted>2022-05-10T09:24:41Z</cp:lastPrinted>
  <dcterms:created xsi:type="dcterms:W3CDTF">2022-03-10T02:47:48Z</dcterms:created>
  <dcterms:modified xsi:type="dcterms:W3CDTF">2022-05-10T09:25:56Z</dcterms:modified>
</cp:coreProperties>
</file>